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slide+xml" PartName="/ppt/slides/slide59.xml"/>
  <Override ContentType="application/vnd.openxmlformats-officedocument.presentationml.slide+xml" PartName="/ppt/slides/slide60.xml"/>
  <Override ContentType="application/vnd.openxmlformats-officedocument.presentationml.slide+xml" PartName="/ppt/slides/slide61.xml"/>
  <Override ContentType="application/vnd.openxmlformats-officedocument.presentationml.slide+xml" PartName="/ppt/slides/slide62.xml"/>
  <Override ContentType="application/vnd.openxmlformats-officedocument.presentationml.slide+xml" PartName="/ppt/slides/slide63.xml"/>
  <Override ContentType="application/vnd.openxmlformats-officedocument.presentationml.slide+xml" PartName="/ppt/slides/slide64.xml"/>
  <Override ContentType="application/vnd.openxmlformats-officedocument.presentationml.slide+xml" PartName="/ppt/slides/slide65.xml"/>
  <Override ContentType="application/vnd.openxmlformats-officedocument.presentationml.slide+xml" PartName="/ppt/slides/slide66.xml"/>
  <Override ContentType="application/vnd.openxmlformats-officedocument.presentationml.slide+xml" PartName="/ppt/slides/slide67.xml"/>
  <Override ContentType="application/vnd.openxmlformats-officedocument.presentationml.slide+xml" PartName="/ppt/slides/slide68.xml"/>
  <Override ContentType="application/vnd.openxmlformats-officedocument.presentationml.slide+xml" PartName="/ppt/slides/slide69.xml"/>
  <Override ContentType="application/vnd.openxmlformats-officedocument.presentationml.slide+xml" PartName="/ppt/slides/slide70.xml"/>
  <Override ContentType="application/vnd.openxmlformats-officedocument.presentationml.slide+xml" PartName="/ppt/slides/slide71.xml"/>
  <Override ContentType="application/vnd.openxmlformats-officedocument.presentationml.slide+xml" PartName="/ppt/slides/slide72.xml"/>
  <Override ContentType="application/vnd.openxmlformats-officedocument.presentationml.slide+xml" PartName="/ppt/slides/slide73.xml"/>
  <Override ContentType="application/vnd.openxmlformats-officedocument.presentationml.slide+xml" PartName="/ppt/slides/slide74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77.xml"/>
  <Override ContentType="application/vnd.openxmlformats-officedocument.presentationml.slide+xml" PartName="/ppt/slides/slide78.xml"/>
  <Override ContentType="application/vnd.openxmlformats-officedocument.presentationml.slide+xml" PartName="/ppt/slides/slide79.xml"/>
  <Override ContentType="application/vnd.openxmlformats-officedocument.presentationml.slide+xml" PartName="/ppt/slides/slide80.xml"/>
  <Override ContentType="application/vnd.openxmlformats-officedocument.presentationml.slide+xml" PartName="/ppt/slides/slide81.xml"/>
  <Override ContentType="application/vnd.openxmlformats-officedocument.presentationml.slide+xml" PartName="/ppt/slides/slide82.xml"/>
  <Override ContentType="application/vnd.openxmlformats-officedocument.presentationml.slide+xml" PartName="/ppt/slides/slide83.xml"/>
  <Override ContentType="application/vnd.openxmlformats-officedocument.presentationml.slide+xml" PartName="/ppt/slides/slide84.xml"/>
  <Override ContentType="application/vnd.openxmlformats-officedocument.presentationml.slide+xml" PartName="/ppt/slides/slide8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</p:sldIdLst>
  <p:sldSz cx="18288000" cy="10287000"/>
  <p:notesSz cx="6858000" cy="9144000"/>
  <p:embeddedFontLst>
    <p:embeddedFont>
      <p:font typeface="League Spartan" charset="1" panose="00000800000000000000"/>
      <p:regular r:id="rId91"/>
    </p:embeddedFont>
    <p:embeddedFont>
      <p:font typeface="Poppins" charset="1" panose="00000500000000000000"/>
      <p:regular r:id="rId92"/>
    </p:embeddedFont>
    <p:embeddedFont>
      <p:font typeface="Poppins Bold" charset="1" panose="00000800000000000000"/>
      <p:regular r:id="rId93"/>
    </p:embeddedFont>
    <p:embeddedFont>
      <p:font typeface="Roboto Bold" charset="1" panose="02000000000000000000"/>
      <p:regular r:id="rId94"/>
    </p:embeddedFont>
    <p:embeddedFont>
      <p:font typeface="Archivo Black" charset="1" panose="020B0A03020202020B04"/>
      <p:regular r:id="rId95"/>
    </p:embeddedFont>
    <p:embeddedFont>
      <p:font typeface="Poppins Bold Italics" charset="1" panose="00000800000000000000"/>
      <p:regular r:id="rId9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slides/slide50.xml" Type="http://schemas.openxmlformats.org/officeDocument/2006/relationships/slide"/><Relationship Id="rId56" Target="slides/slide51.xml" Type="http://schemas.openxmlformats.org/officeDocument/2006/relationships/slide"/><Relationship Id="rId57" Target="slides/slide52.xml" Type="http://schemas.openxmlformats.org/officeDocument/2006/relationships/slide"/><Relationship Id="rId58" Target="slides/slide53.xml" Type="http://schemas.openxmlformats.org/officeDocument/2006/relationships/slide"/><Relationship Id="rId59" Target="slides/slide54.xml" Type="http://schemas.openxmlformats.org/officeDocument/2006/relationships/slide"/><Relationship Id="rId6" Target="slides/slide1.xml" Type="http://schemas.openxmlformats.org/officeDocument/2006/relationships/slide"/><Relationship Id="rId60" Target="slides/slide55.xml" Type="http://schemas.openxmlformats.org/officeDocument/2006/relationships/slide"/><Relationship Id="rId61" Target="slides/slide56.xml" Type="http://schemas.openxmlformats.org/officeDocument/2006/relationships/slide"/><Relationship Id="rId62" Target="slides/slide57.xml" Type="http://schemas.openxmlformats.org/officeDocument/2006/relationships/slide"/><Relationship Id="rId63" Target="slides/slide58.xml" Type="http://schemas.openxmlformats.org/officeDocument/2006/relationships/slide"/><Relationship Id="rId64" Target="slides/slide59.xml" Type="http://schemas.openxmlformats.org/officeDocument/2006/relationships/slide"/><Relationship Id="rId65" Target="slides/slide60.xml" Type="http://schemas.openxmlformats.org/officeDocument/2006/relationships/slide"/><Relationship Id="rId66" Target="slides/slide61.xml" Type="http://schemas.openxmlformats.org/officeDocument/2006/relationships/slide"/><Relationship Id="rId67" Target="slides/slide62.xml" Type="http://schemas.openxmlformats.org/officeDocument/2006/relationships/slide"/><Relationship Id="rId68" Target="slides/slide63.xml" Type="http://schemas.openxmlformats.org/officeDocument/2006/relationships/slide"/><Relationship Id="rId69" Target="slides/slide64.xml" Type="http://schemas.openxmlformats.org/officeDocument/2006/relationships/slide"/><Relationship Id="rId7" Target="slides/slide2.xml" Type="http://schemas.openxmlformats.org/officeDocument/2006/relationships/slide"/><Relationship Id="rId70" Target="slides/slide65.xml" Type="http://schemas.openxmlformats.org/officeDocument/2006/relationships/slide"/><Relationship Id="rId71" Target="slides/slide66.xml" Type="http://schemas.openxmlformats.org/officeDocument/2006/relationships/slide"/><Relationship Id="rId72" Target="slides/slide67.xml" Type="http://schemas.openxmlformats.org/officeDocument/2006/relationships/slide"/><Relationship Id="rId73" Target="slides/slide68.xml" Type="http://schemas.openxmlformats.org/officeDocument/2006/relationships/slide"/><Relationship Id="rId74" Target="slides/slide69.xml" Type="http://schemas.openxmlformats.org/officeDocument/2006/relationships/slide"/><Relationship Id="rId75" Target="slides/slide70.xml" Type="http://schemas.openxmlformats.org/officeDocument/2006/relationships/slide"/><Relationship Id="rId76" Target="slides/slide71.xml" Type="http://schemas.openxmlformats.org/officeDocument/2006/relationships/slide"/><Relationship Id="rId77" Target="slides/slide72.xml" Type="http://schemas.openxmlformats.org/officeDocument/2006/relationships/slide"/><Relationship Id="rId78" Target="slides/slide73.xml" Type="http://schemas.openxmlformats.org/officeDocument/2006/relationships/slide"/><Relationship Id="rId79" Target="slides/slide74.xml" Type="http://schemas.openxmlformats.org/officeDocument/2006/relationships/slide"/><Relationship Id="rId8" Target="slides/slide3.xml" Type="http://schemas.openxmlformats.org/officeDocument/2006/relationships/slide"/><Relationship Id="rId80" Target="slides/slide75.xml" Type="http://schemas.openxmlformats.org/officeDocument/2006/relationships/slide"/><Relationship Id="rId81" Target="slides/slide76.xml" Type="http://schemas.openxmlformats.org/officeDocument/2006/relationships/slide"/><Relationship Id="rId82" Target="slides/slide77.xml" Type="http://schemas.openxmlformats.org/officeDocument/2006/relationships/slide"/><Relationship Id="rId83" Target="slides/slide78.xml" Type="http://schemas.openxmlformats.org/officeDocument/2006/relationships/slide"/><Relationship Id="rId84" Target="slides/slide79.xml" Type="http://schemas.openxmlformats.org/officeDocument/2006/relationships/slide"/><Relationship Id="rId85" Target="slides/slide80.xml" Type="http://schemas.openxmlformats.org/officeDocument/2006/relationships/slide"/><Relationship Id="rId86" Target="slides/slide81.xml" Type="http://schemas.openxmlformats.org/officeDocument/2006/relationships/slide"/><Relationship Id="rId87" Target="slides/slide82.xml" Type="http://schemas.openxmlformats.org/officeDocument/2006/relationships/slide"/><Relationship Id="rId88" Target="slides/slide83.xml" Type="http://schemas.openxmlformats.org/officeDocument/2006/relationships/slide"/><Relationship Id="rId89" Target="slides/slide84.xml" Type="http://schemas.openxmlformats.org/officeDocument/2006/relationships/slide"/><Relationship Id="rId9" Target="slides/slide4.xml" Type="http://schemas.openxmlformats.org/officeDocument/2006/relationships/slide"/><Relationship Id="rId90" Target="slides/slide85.xml" Type="http://schemas.openxmlformats.org/officeDocument/2006/relationships/slide"/><Relationship Id="rId91" Target="fonts/font91.fntdata" Type="http://schemas.openxmlformats.org/officeDocument/2006/relationships/font"/><Relationship Id="rId92" Target="fonts/font92.fntdata" Type="http://schemas.openxmlformats.org/officeDocument/2006/relationships/font"/><Relationship Id="rId93" Target="fonts/font93.fntdata" Type="http://schemas.openxmlformats.org/officeDocument/2006/relationships/font"/><Relationship Id="rId94" Target="fonts/font94.fntdata" Type="http://schemas.openxmlformats.org/officeDocument/2006/relationships/font"/><Relationship Id="rId95" Target="fonts/font95.fntdata" Type="http://schemas.openxmlformats.org/officeDocument/2006/relationships/font"/><Relationship Id="rId96" Target="fonts/font96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3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3.png" Type="http://schemas.openxmlformats.org/officeDocument/2006/relationships/image"/><Relationship Id="rId4" Target="../media/image13.png" Type="http://schemas.openxmlformats.org/officeDocument/2006/relationships/image"/><Relationship Id="rId5" Target="../media/image14.pn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17.pn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3.png" Type="http://schemas.openxmlformats.org/officeDocument/2006/relationships/image"/><Relationship Id="rId4" Target="../media/image13.png" Type="http://schemas.openxmlformats.org/officeDocument/2006/relationships/image"/><Relationship Id="rId5" Target="../media/image19.png" Type="http://schemas.openxmlformats.org/officeDocument/2006/relationships/image"/><Relationship Id="rId6" Target="../media/image20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svg" Type="http://schemas.openxmlformats.org/officeDocument/2006/relationships/image"/><Relationship Id="rId11" Target="../media/image28.png" Type="http://schemas.openxmlformats.org/officeDocument/2006/relationships/image"/><Relationship Id="rId2" Target="../media/image4.jpeg" Type="http://schemas.openxmlformats.org/officeDocument/2006/relationships/image"/><Relationship Id="rId3" Target="../media/image3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24.png" Type="http://schemas.openxmlformats.org/officeDocument/2006/relationships/image"/><Relationship Id="rId8" Target="../media/image25.png" Type="http://schemas.openxmlformats.org/officeDocument/2006/relationships/image"/><Relationship Id="rId9" Target="../media/image26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3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31.png" Type="http://schemas.openxmlformats.org/officeDocument/2006/relationships/image"/><Relationship Id="rId4" Target="../media/image32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33.png" Type="http://schemas.openxmlformats.org/officeDocument/2006/relationships/image"/><Relationship Id="rId4" Target="../media/image34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35.png" Type="http://schemas.openxmlformats.org/officeDocument/2006/relationships/image"/><Relationship Id="rId4" Target="../media/image36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37.png" Type="http://schemas.openxmlformats.org/officeDocument/2006/relationships/image"/><Relationship Id="rId4" Target="../media/image38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38.png" Type="http://schemas.openxmlformats.org/officeDocument/2006/relationships/image"/><Relationship Id="rId4" Target="../media/image39.png" Type="http://schemas.openxmlformats.org/officeDocument/2006/relationships/image"/><Relationship Id="rId5" Target="../media/image40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41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42.png" Type="http://schemas.openxmlformats.org/officeDocument/2006/relationships/image"/><Relationship Id="rId4" Target="../media/image43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44.png" Type="http://schemas.openxmlformats.org/officeDocument/2006/relationships/image"/><Relationship Id="rId4" Target="../media/image45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46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47.png" Type="http://schemas.openxmlformats.org/officeDocument/2006/relationships/image"/><Relationship Id="rId4" Target="../media/image48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49.png" Type="http://schemas.openxmlformats.org/officeDocument/2006/relationships/image"/><Relationship Id="rId4" Target="../media/image50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51.png" Type="http://schemas.openxmlformats.org/officeDocument/2006/relationships/image"/><Relationship Id="rId4" Target="../media/image52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53.png" Type="http://schemas.openxmlformats.org/officeDocument/2006/relationships/image"/><Relationship Id="rId4" Target="../media/image54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55.png" Type="http://schemas.openxmlformats.org/officeDocument/2006/relationships/image"/><Relationship Id="rId4" Target="../media/image34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56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57.png" Type="http://schemas.openxmlformats.org/officeDocument/2006/relationships/image"/><Relationship Id="rId4" Target="../media/image58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59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60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60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61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62.pn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63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64.pn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65.pn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66.pn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67.pn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68.pn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68.png" Type="http://schemas.openxmlformats.org/officeDocument/2006/relationships/image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69.png" Type="http://schemas.openxmlformats.org/officeDocument/2006/relationships/image"/><Relationship Id="rId4" Target="../media/image70.png" Type="http://schemas.openxmlformats.org/officeDocument/2006/relationships/image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1.png" Type="http://schemas.openxmlformats.org/officeDocument/2006/relationships/image"/></Relationships>
</file>

<file path=ppt/slides/_rels/slide5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2.png" Type="http://schemas.openxmlformats.org/officeDocument/2006/relationships/image"/></Relationships>
</file>

<file path=ppt/slides/_rels/slide5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3.png" Type="http://schemas.openxmlformats.org/officeDocument/2006/relationships/image"/></Relationships>
</file>

<file path=ppt/slides/_rels/slide5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4.png" Type="http://schemas.openxmlformats.org/officeDocument/2006/relationships/image"/></Relationships>
</file>

<file path=ppt/slides/_rels/slide5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5.png" Type="http://schemas.openxmlformats.org/officeDocument/2006/relationships/image"/></Relationships>
</file>

<file path=ppt/slides/_rels/slide5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6.png" Type="http://schemas.openxmlformats.org/officeDocument/2006/relationships/image"/></Relationships>
</file>

<file path=ppt/slides/_rels/slide5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7.png" Type="http://schemas.openxmlformats.org/officeDocument/2006/relationships/image"/></Relationships>
</file>

<file path=ppt/slides/_rels/slide5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8.png" Type="http://schemas.openxmlformats.org/officeDocument/2006/relationships/image"/></Relationships>
</file>

<file path=ppt/slides/_rels/slide5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9.png" Type="http://schemas.openxmlformats.org/officeDocument/2006/relationships/image"/></Relationships>
</file>

<file path=ppt/slides/_rels/slide5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80.png" Type="http://schemas.openxmlformats.org/officeDocument/2006/relationships/image"/></Relationships>
</file>

<file path=ppt/slides/_rels/slide5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81.png" Type="http://schemas.openxmlformats.org/officeDocument/2006/relationships/image"/></Relationships>
</file>

<file path=ppt/slides/_rels/slide6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82.png" Type="http://schemas.openxmlformats.org/officeDocument/2006/relationships/image"/></Relationships>
</file>

<file path=ppt/slides/_rels/slide6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82.png" Type="http://schemas.openxmlformats.org/officeDocument/2006/relationships/image"/></Relationships>
</file>

<file path=ppt/slides/_rels/slide6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83.png" Type="http://schemas.openxmlformats.org/officeDocument/2006/relationships/image"/></Relationships>
</file>

<file path=ppt/slides/_rels/slide6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84.png" Type="http://schemas.openxmlformats.org/officeDocument/2006/relationships/image"/><Relationship Id="rId4" Target="../media/image85.png" Type="http://schemas.openxmlformats.org/officeDocument/2006/relationships/image"/></Relationships>
</file>

<file path=ppt/slides/_rels/slide6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86.png" Type="http://schemas.openxmlformats.org/officeDocument/2006/relationships/image"/></Relationships>
</file>

<file path=ppt/slides/_rels/slide6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87.png" Type="http://schemas.openxmlformats.org/officeDocument/2006/relationships/image"/></Relationships>
</file>

<file path=ppt/slides/_rels/slide6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88.png" Type="http://schemas.openxmlformats.org/officeDocument/2006/relationships/image"/></Relationships>
</file>

<file path=ppt/slides/_rels/slide6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89.png" Type="http://schemas.openxmlformats.org/officeDocument/2006/relationships/image"/><Relationship Id="rId4" Target="../media/image90.png" Type="http://schemas.openxmlformats.org/officeDocument/2006/relationships/image"/></Relationships>
</file>

<file path=ppt/slides/_rels/slide6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91.png" Type="http://schemas.openxmlformats.org/officeDocument/2006/relationships/image"/></Relationships>
</file>

<file path=ppt/slides/_rels/slide6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92.png" Type="http://schemas.openxmlformats.org/officeDocument/2006/relationships/image"/></Relationships>
</file>

<file path=ppt/slides/_rels/slide7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93.png" Type="http://schemas.openxmlformats.org/officeDocument/2006/relationships/image"/></Relationships>
</file>

<file path=ppt/slides/_rels/slide7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94.png" Type="http://schemas.openxmlformats.org/officeDocument/2006/relationships/image"/></Relationships>
</file>

<file path=ppt/slides/_rels/slide7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95.png" Type="http://schemas.openxmlformats.org/officeDocument/2006/relationships/image"/></Relationships>
</file>

<file path=ppt/slides/_rels/slide7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96.png" Type="http://schemas.openxmlformats.org/officeDocument/2006/relationships/image"/></Relationships>
</file>

<file path=ppt/slides/_rels/slide7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97.png" Type="http://schemas.openxmlformats.org/officeDocument/2006/relationships/image"/></Relationships>
</file>

<file path=ppt/slides/_rels/slide7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98.png" Type="http://schemas.openxmlformats.org/officeDocument/2006/relationships/image"/></Relationships>
</file>

<file path=ppt/slides/_rels/slide7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99.png" Type="http://schemas.openxmlformats.org/officeDocument/2006/relationships/image"/></Relationships>
</file>

<file path=ppt/slides/_rels/slide7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100.png" Type="http://schemas.openxmlformats.org/officeDocument/2006/relationships/image"/><Relationship Id="rId4" Target="../media/image101.png" Type="http://schemas.openxmlformats.org/officeDocument/2006/relationships/image"/></Relationships>
</file>

<file path=ppt/slides/_rels/slide7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102.png" Type="http://schemas.openxmlformats.org/officeDocument/2006/relationships/image"/><Relationship Id="rId4" Target="../media/image103.png" Type="http://schemas.openxmlformats.org/officeDocument/2006/relationships/image"/></Relationships>
</file>

<file path=ppt/slides/_rels/slide7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104.png" Type="http://schemas.openxmlformats.org/officeDocument/2006/relationships/image"/></Relationships>
</file>

<file path=ppt/slides/_rels/slide8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105.png" Type="http://schemas.openxmlformats.org/officeDocument/2006/relationships/image"/></Relationships>
</file>

<file path=ppt/slides/_rels/slide8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8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8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106.png" Type="http://schemas.openxmlformats.org/officeDocument/2006/relationships/image"/></Relationships>
</file>

<file path=ppt/slides/_rels/slide8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106.png" Type="http://schemas.openxmlformats.org/officeDocument/2006/relationships/image"/></Relationships>
</file>

<file path=ppt/slides/_rels/slide8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7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130300" y="4057750"/>
            <a:ext cx="3086100" cy="2171499"/>
            <a:chOff x="0" y="0"/>
            <a:chExt cx="812800" cy="57191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571917"/>
            </a:xfrm>
            <a:custGeom>
              <a:avLst/>
              <a:gdLst/>
              <a:ahLst/>
              <a:cxnLst/>
              <a:rect r="r" b="b" t="t" l="l"/>
              <a:pathLst>
                <a:path h="571917" w="812800">
                  <a:moveTo>
                    <a:pt x="609600" y="0"/>
                  </a:moveTo>
                  <a:cubicBezTo>
                    <a:pt x="721824" y="0"/>
                    <a:pt x="812800" y="128028"/>
                    <a:pt x="812800" y="285959"/>
                  </a:cubicBezTo>
                  <a:cubicBezTo>
                    <a:pt x="812800" y="443889"/>
                    <a:pt x="721824" y="571917"/>
                    <a:pt x="609600" y="571917"/>
                  </a:cubicBezTo>
                  <a:lnTo>
                    <a:pt x="203200" y="571917"/>
                  </a:lnTo>
                  <a:cubicBezTo>
                    <a:pt x="90976" y="571917"/>
                    <a:pt x="0" y="443889"/>
                    <a:pt x="0" y="285959"/>
                  </a:cubicBezTo>
                  <a:cubicBezTo>
                    <a:pt x="0" y="128028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812800" cy="6195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6467343" y="4057750"/>
            <a:ext cx="3086100" cy="2171499"/>
            <a:chOff x="0" y="0"/>
            <a:chExt cx="812800" cy="57191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571917"/>
            </a:xfrm>
            <a:custGeom>
              <a:avLst/>
              <a:gdLst/>
              <a:ahLst/>
              <a:cxnLst/>
              <a:rect r="r" b="b" t="t" l="l"/>
              <a:pathLst>
                <a:path h="571917" w="812800">
                  <a:moveTo>
                    <a:pt x="609600" y="0"/>
                  </a:moveTo>
                  <a:cubicBezTo>
                    <a:pt x="721824" y="0"/>
                    <a:pt x="812800" y="128028"/>
                    <a:pt x="812800" y="285959"/>
                  </a:cubicBezTo>
                  <a:cubicBezTo>
                    <a:pt x="812800" y="443889"/>
                    <a:pt x="721824" y="571917"/>
                    <a:pt x="609600" y="571917"/>
                  </a:cubicBezTo>
                  <a:lnTo>
                    <a:pt x="203200" y="571917"/>
                  </a:lnTo>
                  <a:cubicBezTo>
                    <a:pt x="90976" y="571917"/>
                    <a:pt x="0" y="443889"/>
                    <a:pt x="0" y="285959"/>
                  </a:cubicBezTo>
                  <a:cubicBezTo>
                    <a:pt x="0" y="128028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812800" cy="6195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8120354" y="652909"/>
            <a:ext cx="2047292" cy="2038193"/>
          </a:xfrm>
          <a:custGeom>
            <a:avLst/>
            <a:gdLst/>
            <a:ahLst/>
            <a:cxnLst/>
            <a:rect r="r" b="b" t="t" l="l"/>
            <a:pathLst>
              <a:path h="2038193" w="2047292">
                <a:moveTo>
                  <a:pt x="0" y="0"/>
                </a:moveTo>
                <a:lnTo>
                  <a:pt x="2047292" y="0"/>
                </a:lnTo>
                <a:lnTo>
                  <a:pt x="2047292" y="2038193"/>
                </a:lnTo>
                <a:lnTo>
                  <a:pt x="0" y="20381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221349" y="7273683"/>
            <a:ext cx="2491987" cy="2433085"/>
          </a:xfrm>
          <a:custGeom>
            <a:avLst/>
            <a:gdLst/>
            <a:ahLst/>
            <a:cxnLst/>
            <a:rect r="r" b="b" t="t" l="l"/>
            <a:pathLst>
              <a:path h="2433085" w="2491987">
                <a:moveTo>
                  <a:pt x="0" y="0"/>
                </a:moveTo>
                <a:lnTo>
                  <a:pt x="2491987" y="0"/>
                </a:lnTo>
                <a:lnTo>
                  <a:pt x="2491987" y="2433085"/>
                </a:lnTo>
                <a:lnTo>
                  <a:pt x="0" y="24330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859710" y="3991075"/>
            <a:ext cx="8568581" cy="12517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0"/>
              </a:lnSpc>
            </a:pPr>
            <a:r>
              <a:rPr lang="en-US" b="true" sz="3592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CIRCUITAI: AN INTERACTIVE HARDWARE LEARNING PLATFORM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33354" y="6971895"/>
            <a:ext cx="7050008" cy="2286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52"/>
              </a:lnSpc>
            </a:pPr>
            <a:r>
              <a:rPr lang="en-US" sz="2609">
                <a:solidFill>
                  <a:srgbClr val="303642"/>
                </a:solidFill>
                <a:latin typeface="Poppins"/>
                <a:ea typeface="Poppins"/>
                <a:cs typeface="Poppins"/>
                <a:sym typeface="Poppins"/>
              </a:rPr>
              <a:t>Ahmed Gharib</a:t>
            </a:r>
          </a:p>
          <a:p>
            <a:pPr algn="ctr">
              <a:lnSpc>
                <a:spcPts val="3652"/>
              </a:lnSpc>
            </a:pPr>
            <a:r>
              <a:rPr lang="en-US" sz="2609">
                <a:solidFill>
                  <a:srgbClr val="303642"/>
                </a:solidFill>
                <a:latin typeface="Poppins"/>
                <a:ea typeface="Poppins"/>
                <a:cs typeface="Poppins"/>
                <a:sym typeface="Poppins"/>
              </a:rPr>
              <a:t>Maen Thaher</a:t>
            </a:r>
          </a:p>
          <a:p>
            <a:pPr algn="ctr">
              <a:lnSpc>
                <a:spcPts val="3652"/>
              </a:lnSpc>
            </a:pPr>
          </a:p>
          <a:p>
            <a:pPr algn="ctr">
              <a:lnSpc>
                <a:spcPts val="3652"/>
              </a:lnSpc>
            </a:pPr>
          </a:p>
          <a:p>
            <a:pPr algn="ctr">
              <a:lnSpc>
                <a:spcPts val="3652"/>
              </a:lnSpc>
              <a:spcBef>
                <a:spcPct val="0"/>
              </a:spcBef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3735659" y="8653719"/>
            <a:ext cx="10445398" cy="2029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2"/>
              </a:lnSpc>
            </a:pPr>
            <a:r>
              <a:rPr lang="en-US" sz="2701">
                <a:solidFill>
                  <a:srgbClr val="303642"/>
                </a:solidFill>
                <a:latin typeface="Poppins"/>
                <a:ea typeface="Poppins"/>
                <a:cs typeface="Poppins"/>
                <a:sym typeface="Poppins"/>
              </a:rPr>
              <a:t>Supervised by</a:t>
            </a:r>
          </a:p>
          <a:p>
            <a:pPr algn="ctr">
              <a:lnSpc>
                <a:spcPts val="3782"/>
              </a:lnSpc>
            </a:pPr>
            <a:r>
              <a:rPr lang="en-US" sz="2701">
                <a:solidFill>
                  <a:srgbClr val="303642"/>
                </a:solidFill>
                <a:latin typeface="Poppins"/>
                <a:ea typeface="Poppins"/>
                <a:cs typeface="Poppins"/>
                <a:sym typeface="Poppins"/>
              </a:rPr>
              <a:t>Eng. Haya Samana</a:t>
            </a:r>
          </a:p>
          <a:p>
            <a:pPr algn="l">
              <a:lnSpc>
                <a:spcPts val="928"/>
              </a:lnSpc>
            </a:pPr>
          </a:p>
          <a:p>
            <a:pPr algn="ctr">
              <a:lnSpc>
                <a:spcPts val="3782"/>
              </a:lnSpc>
            </a:pPr>
          </a:p>
          <a:p>
            <a:pPr algn="ctr">
              <a:lnSpc>
                <a:spcPts val="3782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756595" y="2189449"/>
            <a:ext cx="3828931" cy="3086100"/>
            <a:chOff x="0" y="0"/>
            <a:chExt cx="1008443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08443" cy="812800"/>
            </a:xfrm>
            <a:custGeom>
              <a:avLst/>
              <a:gdLst/>
              <a:ahLst/>
              <a:cxnLst/>
              <a:rect r="r" b="b" t="t" l="l"/>
              <a:pathLst>
                <a:path h="812800" w="1008443">
                  <a:moveTo>
                    <a:pt x="103120" y="0"/>
                  </a:moveTo>
                  <a:lnTo>
                    <a:pt x="905323" y="0"/>
                  </a:lnTo>
                  <a:cubicBezTo>
                    <a:pt x="932672" y="0"/>
                    <a:pt x="958901" y="10864"/>
                    <a:pt x="978240" y="30203"/>
                  </a:cubicBezTo>
                  <a:cubicBezTo>
                    <a:pt x="997578" y="49542"/>
                    <a:pt x="1008443" y="75771"/>
                    <a:pt x="1008443" y="103120"/>
                  </a:cubicBezTo>
                  <a:lnTo>
                    <a:pt x="1008443" y="709680"/>
                  </a:lnTo>
                  <a:cubicBezTo>
                    <a:pt x="1008443" y="737029"/>
                    <a:pt x="997578" y="763258"/>
                    <a:pt x="978240" y="782597"/>
                  </a:cubicBezTo>
                  <a:cubicBezTo>
                    <a:pt x="958901" y="801936"/>
                    <a:pt x="932672" y="812800"/>
                    <a:pt x="905323" y="812800"/>
                  </a:cubicBezTo>
                  <a:lnTo>
                    <a:pt x="103120" y="812800"/>
                  </a:lnTo>
                  <a:cubicBezTo>
                    <a:pt x="75771" y="812800"/>
                    <a:pt x="49542" y="801936"/>
                    <a:pt x="30203" y="782597"/>
                  </a:cubicBezTo>
                  <a:cubicBezTo>
                    <a:pt x="10864" y="763258"/>
                    <a:pt x="0" y="737029"/>
                    <a:pt x="0" y="709680"/>
                  </a:cubicBezTo>
                  <a:lnTo>
                    <a:pt x="0" y="103120"/>
                  </a:lnTo>
                  <a:cubicBezTo>
                    <a:pt x="0" y="75771"/>
                    <a:pt x="10864" y="49542"/>
                    <a:pt x="30203" y="30203"/>
                  </a:cubicBezTo>
                  <a:cubicBezTo>
                    <a:pt x="49542" y="10864"/>
                    <a:pt x="75771" y="0"/>
                    <a:pt x="103120" y="0"/>
                  </a:cubicBez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08443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4887916" y="923925"/>
            <a:ext cx="8512169" cy="967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TABLE OF CONTENTS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229541" y="2746948"/>
            <a:ext cx="2747979" cy="2188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</a:pPr>
          </a:p>
          <a:p>
            <a:pPr algn="ctr">
              <a:lnSpc>
                <a:spcPts val="4303"/>
              </a:lnSpc>
            </a:pPr>
            <a:r>
              <a:rPr lang="en-US" b="true" sz="3073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Introduction </a:t>
            </a:r>
          </a:p>
          <a:p>
            <a:pPr algn="ctr">
              <a:lnSpc>
                <a:spcPts val="4303"/>
              </a:lnSpc>
            </a:pPr>
          </a:p>
          <a:p>
            <a:pPr algn="ctr">
              <a:lnSpc>
                <a:spcPts val="4303"/>
              </a:lnSpc>
              <a:spcBef>
                <a:spcPct val="0"/>
              </a:spcBef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7312495" y="2189449"/>
            <a:ext cx="3828931" cy="3086100"/>
            <a:chOff x="0" y="0"/>
            <a:chExt cx="5105242" cy="4114800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5105242" cy="4114800"/>
              <a:chOff x="0" y="0"/>
              <a:chExt cx="1008443" cy="81280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1008443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008443">
                    <a:moveTo>
                      <a:pt x="103120" y="0"/>
                    </a:moveTo>
                    <a:lnTo>
                      <a:pt x="905323" y="0"/>
                    </a:lnTo>
                    <a:cubicBezTo>
                      <a:pt x="932672" y="0"/>
                      <a:pt x="958901" y="10864"/>
                      <a:pt x="978240" y="30203"/>
                    </a:cubicBezTo>
                    <a:cubicBezTo>
                      <a:pt x="997578" y="49542"/>
                      <a:pt x="1008443" y="75771"/>
                      <a:pt x="1008443" y="103120"/>
                    </a:cubicBezTo>
                    <a:lnTo>
                      <a:pt x="1008443" y="709680"/>
                    </a:lnTo>
                    <a:cubicBezTo>
                      <a:pt x="1008443" y="737029"/>
                      <a:pt x="997578" y="763258"/>
                      <a:pt x="978240" y="782597"/>
                    </a:cubicBezTo>
                    <a:cubicBezTo>
                      <a:pt x="958901" y="801936"/>
                      <a:pt x="932672" y="812800"/>
                      <a:pt x="905323" y="812800"/>
                    </a:cubicBezTo>
                    <a:lnTo>
                      <a:pt x="103120" y="812800"/>
                    </a:lnTo>
                    <a:cubicBezTo>
                      <a:pt x="75771" y="812800"/>
                      <a:pt x="49542" y="801936"/>
                      <a:pt x="30203" y="782597"/>
                    </a:cubicBezTo>
                    <a:cubicBezTo>
                      <a:pt x="10864" y="763258"/>
                      <a:pt x="0" y="737029"/>
                      <a:pt x="0" y="709680"/>
                    </a:cubicBezTo>
                    <a:lnTo>
                      <a:pt x="0" y="103120"/>
                    </a:lnTo>
                    <a:cubicBezTo>
                      <a:pt x="0" y="75771"/>
                      <a:pt x="10864" y="49542"/>
                      <a:pt x="30203" y="30203"/>
                    </a:cubicBezTo>
                    <a:cubicBezTo>
                      <a:pt x="49542" y="10864"/>
                      <a:pt x="75771" y="0"/>
                      <a:pt x="103120" y="0"/>
                    </a:cubicBezTo>
                    <a:close/>
                  </a:path>
                </a:pathLst>
              </a:custGeom>
              <a:solidFill>
                <a:srgbClr val="1E40AF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47625"/>
                <a:ext cx="1008443" cy="8604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279672" y="336440"/>
              <a:ext cx="4545899" cy="28867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303"/>
                </a:lnSpc>
              </a:pPr>
            </a:p>
            <a:p>
              <a:pPr algn="ctr">
                <a:lnSpc>
                  <a:spcPts val="4303"/>
                </a:lnSpc>
                <a:spcBef>
                  <a:spcPct val="0"/>
                </a:spcBef>
              </a:pPr>
              <a:r>
                <a:rPr lang="en-US" b="true" sz="3073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System Requirements &amp; Design Goals 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2868394" y="2189449"/>
            <a:ext cx="3828931" cy="3086100"/>
            <a:chOff x="0" y="0"/>
            <a:chExt cx="1008443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008443" cy="812800"/>
            </a:xfrm>
            <a:custGeom>
              <a:avLst/>
              <a:gdLst/>
              <a:ahLst/>
              <a:cxnLst/>
              <a:rect r="r" b="b" t="t" l="l"/>
              <a:pathLst>
                <a:path h="812800" w="1008443">
                  <a:moveTo>
                    <a:pt x="103120" y="0"/>
                  </a:moveTo>
                  <a:lnTo>
                    <a:pt x="905323" y="0"/>
                  </a:lnTo>
                  <a:cubicBezTo>
                    <a:pt x="932672" y="0"/>
                    <a:pt x="958901" y="10864"/>
                    <a:pt x="978240" y="30203"/>
                  </a:cubicBezTo>
                  <a:cubicBezTo>
                    <a:pt x="997578" y="49542"/>
                    <a:pt x="1008443" y="75771"/>
                    <a:pt x="1008443" y="103120"/>
                  </a:cubicBezTo>
                  <a:lnTo>
                    <a:pt x="1008443" y="709680"/>
                  </a:lnTo>
                  <a:cubicBezTo>
                    <a:pt x="1008443" y="737029"/>
                    <a:pt x="997578" y="763258"/>
                    <a:pt x="978240" y="782597"/>
                  </a:cubicBezTo>
                  <a:cubicBezTo>
                    <a:pt x="958901" y="801936"/>
                    <a:pt x="932672" y="812800"/>
                    <a:pt x="905323" y="812800"/>
                  </a:cubicBezTo>
                  <a:lnTo>
                    <a:pt x="103120" y="812800"/>
                  </a:lnTo>
                  <a:cubicBezTo>
                    <a:pt x="75771" y="812800"/>
                    <a:pt x="49542" y="801936"/>
                    <a:pt x="30203" y="782597"/>
                  </a:cubicBezTo>
                  <a:cubicBezTo>
                    <a:pt x="10864" y="763258"/>
                    <a:pt x="0" y="737029"/>
                    <a:pt x="0" y="709680"/>
                  </a:cubicBezTo>
                  <a:lnTo>
                    <a:pt x="0" y="103120"/>
                  </a:lnTo>
                  <a:cubicBezTo>
                    <a:pt x="0" y="75771"/>
                    <a:pt x="10864" y="49542"/>
                    <a:pt x="30203" y="30203"/>
                  </a:cubicBezTo>
                  <a:cubicBezTo>
                    <a:pt x="49542" y="10864"/>
                    <a:pt x="75771" y="0"/>
                    <a:pt x="103120" y="0"/>
                  </a:cubicBez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1008443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756595" y="6172200"/>
            <a:ext cx="3828931" cy="3086100"/>
            <a:chOff x="0" y="0"/>
            <a:chExt cx="5105242" cy="4114800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0" y="0"/>
              <a:ext cx="5105242" cy="4114800"/>
              <a:chOff x="0" y="0"/>
              <a:chExt cx="1008443" cy="81280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1008443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008443">
                    <a:moveTo>
                      <a:pt x="103120" y="0"/>
                    </a:moveTo>
                    <a:lnTo>
                      <a:pt x="905323" y="0"/>
                    </a:lnTo>
                    <a:cubicBezTo>
                      <a:pt x="932672" y="0"/>
                      <a:pt x="958901" y="10864"/>
                      <a:pt x="978240" y="30203"/>
                    </a:cubicBezTo>
                    <a:cubicBezTo>
                      <a:pt x="997578" y="49542"/>
                      <a:pt x="1008443" y="75771"/>
                      <a:pt x="1008443" y="103120"/>
                    </a:cubicBezTo>
                    <a:lnTo>
                      <a:pt x="1008443" y="709680"/>
                    </a:lnTo>
                    <a:cubicBezTo>
                      <a:pt x="1008443" y="737029"/>
                      <a:pt x="997578" y="763258"/>
                      <a:pt x="978240" y="782597"/>
                    </a:cubicBezTo>
                    <a:cubicBezTo>
                      <a:pt x="958901" y="801936"/>
                      <a:pt x="932672" y="812800"/>
                      <a:pt x="905323" y="812800"/>
                    </a:cubicBezTo>
                    <a:lnTo>
                      <a:pt x="103120" y="812800"/>
                    </a:lnTo>
                    <a:cubicBezTo>
                      <a:pt x="75771" y="812800"/>
                      <a:pt x="49542" y="801936"/>
                      <a:pt x="30203" y="782597"/>
                    </a:cubicBezTo>
                    <a:cubicBezTo>
                      <a:pt x="10864" y="763258"/>
                      <a:pt x="0" y="737029"/>
                      <a:pt x="0" y="709680"/>
                    </a:cubicBezTo>
                    <a:lnTo>
                      <a:pt x="0" y="103120"/>
                    </a:lnTo>
                    <a:cubicBezTo>
                      <a:pt x="0" y="75771"/>
                      <a:pt x="10864" y="49542"/>
                      <a:pt x="30203" y="30203"/>
                    </a:cubicBezTo>
                    <a:cubicBezTo>
                      <a:pt x="49542" y="10864"/>
                      <a:pt x="75771" y="0"/>
                      <a:pt x="103120" y="0"/>
                    </a:cubicBezTo>
                    <a:close/>
                  </a:path>
                </a:pathLst>
              </a:custGeom>
              <a:solidFill>
                <a:srgbClr val="1E40AF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47625"/>
                <a:ext cx="1008443" cy="8604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0" id="20"/>
            <p:cNvSpPr txBox="true"/>
            <p:nvPr/>
          </p:nvSpPr>
          <p:spPr>
            <a:xfrm rot="0">
              <a:off x="279672" y="775082"/>
              <a:ext cx="4545899" cy="28867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303"/>
                </a:lnSpc>
              </a:pPr>
            </a:p>
            <a:p>
              <a:pPr algn="ctr">
                <a:lnSpc>
                  <a:spcPts val="4303"/>
                </a:lnSpc>
              </a:pPr>
            </a:p>
            <a:p>
              <a:pPr algn="ctr">
                <a:lnSpc>
                  <a:spcPts val="4303"/>
                </a:lnSpc>
              </a:pPr>
            </a:p>
            <a:p>
              <a:pPr algn="ctr">
                <a:lnSpc>
                  <a:spcPts val="4303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7380025" y="6172200"/>
            <a:ext cx="3828931" cy="3086100"/>
            <a:chOff x="0" y="0"/>
            <a:chExt cx="1008443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008443" cy="812800"/>
            </a:xfrm>
            <a:custGeom>
              <a:avLst/>
              <a:gdLst/>
              <a:ahLst/>
              <a:cxnLst/>
              <a:rect r="r" b="b" t="t" l="l"/>
              <a:pathLst>
                <a:path h="812800" w="1008443">
                  <a:moveTo>
                    <a:pt x="103120" y="0"/>
                  </a:moveTo>
                  <a:lnTo>
                    <a:pt x="905323" y="0"/>
                  </a:lnTo>
                  <a:cubicBezTo>
                    <a:pt x="932672" y="0"/>
                    <a:pt x="958901" y="10864"/>
                    <a:pt x="978240" y="30203"/>
                  </a:cubicBezTo>
                  <a:cubicBezTo>
                    <a:pt x="997578" y="49542"/>
                    <a:pt x="1008443" y="75771"/>
                    <a:pt x="1008443" y="103120"/>
                  </a:cubicBezTo>
                  <a:lnTo>
                    <a:pt x="1008443" y="709680"/>
                  </a:lnTo>
                  <a:cubicBezTo>
                    <a:pt x="1008443" y="737029"/>
                    <a:pt x="997578" y="763258"/>
                    <a:pt x="978240" y="782597"/>
                  </a:cubicBezTo>
                  <a:cubicBezTo>
                    <a:pt x="958901" y="801936"/>
                    <a:pt x="932672" y="812800"/>
                    <a:pt x="905323" y="812800"/>
                  </a:cubicBezTo>
                  <a:lnTo>
                    <a:pt x="103120" y="812800"/>
                  </a:lnTo>
                  <a:cubicBezTo>
                    <a:pt x="75771" y="812800"/>
                    <a:pt x="49542" y="801936"/>
                    <a:pt x="30203" y="782597"/>
                  </a:cubicBezTo>
                  <a:cubicBezTo>
                    <a:pt x="10864" y="763258"/>
                    <a:pt x="0" y="737029"/>
                    <a:pt x="0" y="709680"/>
                  </a:cubicBezTo>
                  <a:lnTo>
                    <a:pt x="0" y="103120"/>
                  </a:lnTo>
                  <a:cubicBezTo>
                    <a:pt x="0" y="75771"/>
                    <a:pt x="10864" y="49542"/>
                    <a:pt x="30203" y="30203"/>
                  </a:cubicBezTo>
                  <a:cubicBezTo>
                    <a:pt x="49542" y="10864"/>
                    <a:pt x="75771" y="0"/>
                    <a:pt x="103120" y="0"/>
                  </a:cubicBez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1008443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7920501" y="6572129"/>
            <a:ext cx="2747979" cy="2731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</a:pPr>
          </a:p>
          <a:p>
            <a:pPr algn="ctr">
              <a:lnSpc>
                <a:spcPts val="4303"/>
              </a:lnSpc>
            </a:pPr>
            <a:r>
              <a:rPr lang="en-US" b="true" sz="3073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Strengths &amp; Limitations  </a:t>
            </a:r>
          </a:p>
          <a:p>
            <a:pPr algn="ctr">
              <a:lnSpc>
                <a:spcPts val="4303"/>
              </a:lnSpc>
            </a:pPr>
          </a:p>
          <a:p>
            <a:pPr algn="ctr">
              <a:lnSpc>
                <a:spcPts val="4303"/>
              </a:lnSpc>
              <a:spcBef>
                <a:spcPct val="0"/>
              </a:spcBef>
            </a:pPr>
          </a:p>
        </p:txBody>
      </p:sp>
      <p:grpSp>
        <p:nvGrpSpPr>
          <p:cNvPr name="Group 25" id="25"/>
          <p:cNvGrpSpPr/>
          <p:nvPr/>
        </p:nvGrpSpPr>
        <p:grpSpPr>
          <a:xfrm rot="0">
            <a:off x="12868394" y="6172200"/>
            <a:ext cx="3828931" cy="3086100"/>
            <a:chOff x="0" y="0"/>
            <a:chExt cx="1008443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008443" cy="812800"/>
            </a:xfrm>
            <a:custGeom>
              <a:avLst/>
              <a:gdLst/>
              <a:ahLst/>
              <a:cxnLst/>
              <a:rect r="r" b="b" t="t" l="l"/>
              <a:pathLst>
                <a:path h="812800" w="1008443">
                  <a:moveTo>
                    <a:pt x="103120" y="0"/>
                  </a:moveTo>
                  <a:lnTo>
                    <a:pt x="905323" y="0"/>
                  </a:lnTo>
                  <a:cubicBezTo>
                    <a:pt x="932672" y="0"/>
                    <a:pt x="958901" y="10864"/>
                    <a:pt x="978240" y="30203"/>
                  </a:cubicBezTo>
                  <a:cubicBezTo>
                    <a:pt x="997578" y="49542"/>
                    <a:pt x="1008443" y="75771"/>
                    <a:pt x="1008443" y="103120"/>
                  </a:cubicBezTo>
                  <a:lnTo>
                    <a:pt x="1008443" y="709680"/>
                  </a:lnTo>
                  <a:cubicBezTo>
                    <a:pt x="1008443" y="737029"/>
                    <a:pt x="997578" y="763258"/>
                    <a:pt x="978240" y="782597"/>
                  </a:cubicBezTo>
                  <a:cubicBezTo>
                    <a:pt x="958901" y="801936"/>
                    <a:pt x="932672" y="812800"/>
                    <a:pt x="905323" y="812800"/>
                  </a:cubicBezTo>
                  <a:lnTo>
                    <a:pt x="103120" y="812800"/>
                  </a:lnTo>
                  <a:cubicBezTo>
                    <a:pt x="75771" y="812800"/>
                    <a:pt x="49542" y="801936"/>
                    <a:pt x="30203" y="782597"/>
                  </a:cubicBezTo>
                  <a:cubicBezTo>
                    <a:pt x="10864" y="763258"/>
                    <a:pt x="0" y="737029"/>
                    <a:pt x="0" y="709680"/>
                  </a:cubicBezTo>
                  <a:lnTo>
                    <a:pt x="0" y="103120"/>
                  </a:lnTo>
                  <a:cubicBezTo>
                    <a:pt x="0" y="75771"/>
                    <a:pt x="10864" y="49542"/>
                    <a:pt x="30203" y="30203"/>
                  </a:cubicBezTo>
                  <a:cubicBezTo>
                    <a:pt x="49542" y="10864"/>
                    <a:pt x="75771" y="0"/>
                    <a:pt x="103120" y="0"/>
                  </a:cubicBez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1008443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12999656" y="7200234"/>
            <a:ext cx="3693871" cy="20580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63"/>
              </a:lnSpc>
            </a:pPr>
            <a:r>
              <a:rPr lang="en-US" sz="2973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Conclusion &amp;</a:t>
            </a:r>
          </a:p>
          <a:p>
            <a:pPr algn="ctr">
              <a:lnSpc>
                <a:spcPts val="3883"/>
              </a:lnSpc>
            </a:pPr>
            <a:r>
              <a:rPr lang="en-US" b="true" sz="2773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Recommendations </a:t>
            </a:r>
          </a:p>
          <a:p>
            <a:pPr algn="ctr">
              <a:lnSpc>
                <a:spcPts val="4163"/>
              </a:lnSpc>
            </a:pPr>
          </a:p>
          <a:p>
            <a:pPr algn="ctr">
              <a:lnSpc>
                <a:spcPts val="4163"/>
              </a:lnSpc>
              <a:spcBef>
                <a:spcPct val="0"/>
              </a:spcBef>
            </a:pPr>
          </a:p>
        </p:txBody>
      </p:sp>
      <p:sp>
        <p:nvSpPr>
          <p:cNvPr name="TextBox 29" id="29"/>
          <p:cNvSpPr txBox="true"/>
          <p:nvPr/>
        </p:nvSpPr>
        <p:spPr>
          <a:xfrm rot="0">
            <a:off x="13205809" y="2590436"/>
            <a:ext cx="3289161" cy="1645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</a:pPr>
          </a:p>
          <a:p>
            <a:pPr algn="ctr">
              <a:lnSpc>
                <a:spcPts val="4303"/>
              </a:lnSpc>
            </a:pPr>
            <a:r>
              <a:rPr lang="en-US" b="true" sz="3073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Methodology</a:t>
            </a:r>
          </a:p>
          <a:p>
            <a:pPr algn="ctr">
              <a:lnSpc>
                <a:spcPts val="4303"/>
              </a:lnSpc>
              <a:spcBef>
                <a:spcPct val="0"/>
              </a:spcBef>
            </a:pPr>
          </a:p>
        </p:txBody>
      </p:sp>
      <p:sp>
        <p:nvSpPr>
          <p:cNvPr name="TextBox 30" id="30"/>
          <p:cNvSpPr txBox="true"/>
          <p:nvPr/>
        </p:nvSpPr>
        <p:spPr>
          <a:xfrm rot="0">
            <a:off x="2026480" y="6572129"/>
            <a:ext cx="3289161" cy="2188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</a:pPr>
          </a:p>
          <a:p>
            <a:pPr algn="ctr">
              <a:lnSpc>
                <a:spcPts val="4303"/>
              </a:lnSpc>
            </a:pPr>
            <a:r>
              <a:rPr lang="en-US" b="true" sz="3073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Results &amp; Discussion </a:t>
            </a:r>
          </a:p>
          <a:p>
            <a:pPr algn="ctr">
              <a:lnSpc>
                <a:spcPts val="4303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97400" y="0"/>
            <a:ext cx="5403644" cy="10460762"/>
            <a:chOff x="0" y="0"/>
            <a:chExt cx="1639186" cy="31732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39186" cy="3173253"/>
            </a:xfrm>
            <a:custGeom>
              <a:avLst/>
              <a:gdLst/>
              <a:ahLst/>
              <a:cxnLst/>
              <a:rect r="r" b="b" t="t" l="l"/>
              <a:pathLst>
                <a:path h="3173253" w="1639186">
                  <a:moveTo>
                    <a:pt x="0" y="0"/>
                  </a:moveTo>
                  <a:lnTo>
                    <a:pt x="1639186" y="0"/>
                  </a:lnTo>
                  <a:lnTo>
                    <a:pt x="1639186" y="3173253"/>
                  </a:lnTo>
                  <a:lnTo>
                    <a:pt x="0" y="3173253"/>
                  </a:ln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639186" cy="32208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4562872" y="2053872"/>
            <a:ext cx="1868266" cy="1868266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4562872" y="4656486"/>
            <a:ext cx="1868266" cy="1868266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4562872" y="6763118"/>
            <a:ext cx="1868266" cy="1868266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7487034" y="2559217"/>
            <a:ext cx="1601933" cy="6466659"/>
            <a:chOff x="0" y="0"/>
            <a:chExt cx="421908" cy="170315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21908" cy="1703153"/>
            </a:xfrm>
            <a:custGeom>
              <a:avLst/>
              <a:gdLst/>
              <a:ahLst/>
              <a:cxnLst/>
              <a:rect r="r" b="b" t="t" l="l"/>
              <a:pathLst>
                <a:path h="1703153" w="421908">
                  <a:moveTo>
                    <a:pt x="210954" y="0"/>
                  </a:moveTo>
                  <a:lnTo>
                    <a:pt x="210954" y="0"/>
                  </a:lnTo>
                  <a:cubicBezTo>
                    <a:pt x="266903" y="0"/>
                    <a:pt x="320560" y="22225"/>
                    <a:pt x="360121" y="61787"/>
                  </a:cubicBezTo>
                  <a:cubicBezTo>
                    <a:pt x="399683" y="101349"/>
                    <a:pt x="421908" y="155006"/>
                    <a:pt x="421908" y="210954"/>
                  </a:cubicBezTo>
                  <a:lnTo>
                    <a:pt x="421908" y="1492199"/>
                  </a:lnTo>
                  <a:cubicBezTo>
                    <a:pt x="421908" y="1548147"/>
                    <a:pt x="399683" y="1601804"/>
                    <a:pt x="360121" y="1641366"/>
                  </a:cubicBezTo>
                  <a:cubicBezTo>
                    <a:pt x="320560" y="1680928"/>
                    <a:pt x="266903" y="1703153"/>
                    <a:pt x="210954" y="1703153"/>
                  </a:cubicBezTo>
                  <a:lnTo>
                    <a:pt x="210954" y="1703153"/>
                  </a:lnTo>
                  <a:cubicBezTo>
                    <a:pt x="155006" y="1703153"/>
                    <a:pt x="101349" y="1680928"/>
                    <a:pt x="61787" y="1641366"/>
                  </a:cubicBezTo>
                  <a:cubicBezTo>
                    <a:pt x="22225" y="1601804"/>
                    <a:pt x="0" y="1548147"/>
                    <a:pt x="0" y="1492199"/>
                  </a:cubicBezTo>
                  <a:lnTo>
                    <a:pt x="0" y="210954"/>
                  </a:lnTo>
                  <a:cubicBezTo>
                    <a:pt x="0" y="155006"/>
                    <a:pt x="22225" y="101349"/>
                    <a:pt x="61787" y="61787"/>
                  </a:cubicBezTo>
                  <a:cubicBezTo>
                    <a:pt x="101349" y="22225"/>
                    <a:pt x="155006" y="0"/>
                    <a:pt x="210954" y="0"/>
                  </a:cubicBez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421908" cy="17507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-215467" y="329179"/>
            <a:ext cx="5508835" cy="911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492"/>
              </a:lnSpc>
            </a:pPr>
            <a:r>
              <a:rPr lang="en-US" b="true" sz="535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INTRODUCTION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677587" y="2348591"/>
            <a:ext cx="1638836" cy="1335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677587" y="4942605"/>
            <a:ext cx="1638836" cy="1335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b="true" sz="78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677587" y="7060228"/>
            <a:ext cx="1638836" cy="1335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3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820675" y="2526360"/>
            <a:ext cx="8736133" cy="566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context switching between many Platform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820675" y="4921073"/>
            <a:ext cx="9816093" cy="6695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74"/>
              </a:lnSpc>
              <a:spcBef>
                <a:spcPct val="0"/>
              </a:spcBef>
            </a:pPr>
            <a:r>
              <a:rPr lang="en-US" sz="369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Ai Generate hallucinated answer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820675" y="7237996"/>
            <a:ext cx="8736133" cy="566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simulator license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16046" y="1458989"/>
            <a:ext cx="4977322" cy="1500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31"/>
              </a:lnSpc>
            </a:pPr>
            <a:r>
              <a:rPr lang="en-US" sz="430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THE CORE </a:t>
            </a:r>
          </a:p>
          <a:p>
            <a:pPr algn="ctr">
              <a:lnSpc>
                <a:spcPts val="6031"/>
              </a:lnSpc>
            </a:pPr>
            <a:r>
              <a:rPr lang="en-US" sz="430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PROBLEM</a:t>
            </a:r>
          </a:p>
        </p:txBody>
      </p:sp>
      <p:sp>
        <p:nvSpPr>
          <p:cNvPr name="Freeform 26" id="26"/>
          <p:cNvSpPr/>
          <p:nvPr/>
        </p:nvSpPr>
        <p:spPr>
          <a:xfrm flipH="false" flipV="false" rot="0">
            <a:off x="341261" y="8285111"/>
            <a:ext cx="1725054" cy="1684280"/>
          </a:xfrm>
          <a:custGeom>
            <a:avLst/>
            <a:gdLst/>
            <a:ahLst/>
            <a:cxnLst/>
            <a:rect r="r" b="b" t="t" l="l"/>
            <a:pathLst>
              <a:path h="1684280" w="1725054">
                <a:moveTo>
                  <a:pt x="0" y="0"/>
                </a:moveTo>
                <a:lnTo>
                  <a:pt x="1725054" y="0"/>
                </a:lnTo>
                <a:lnTo>
                  <a:pt x="1725054" y="1684280"/>
                </a:lnTo>
                <a:lnTo>
                  <a:pt x="0" y="1684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65807" y="492683"/>
            <a:ext cx="6756386" cy="967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INTRODUCTION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336033" y="4199480"/>
            <a:ext cx="8045091" cy="38241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68885" indent="-334443" lvl="1">
              <a:lnSpc>
                <a:spcPts val="4337"/>
              </a:lnSpc>
              <a:buFont typeface="Arial"/>
              <a:buChar char="•"/>
            </a:pPr>
            <a:r>
              <a:rPr lang="en-US" sz="309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Learning management system</a:t>
            </a:r>
            <a:r>
              <a:rPr lang="en-US" sz="309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 deliver content and assessments.</a:t>
            </a:r>
          </a:p>
          <a:p>
            <a:pPr algn="l" marL="668885" indent="-334443" lvl="1">
              <a:lnSpc>
                <a:spcPts val="4337"/>
              </a:lnSpc>
              <a:buFont typeface="Arial"/>
              <a:buChar char="•"/>
            </a:pPr>
            <a:r>
              <a:rPr lang="en-US" sz="309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Specialized desktop simulators perform circuit analysis.</a:t>
            </a:r>
          </a:p>
          <a:p>
            <a:pPr algn="l" marL="668885" indent="-334443" lvl="1">
              <a:lnSpc>
                <a:spcPts val="4337"/>
              </a:lnSpc>
              <a:spcBef>
                <a:spcPct val="0"/>
              </a:spcBef>
              <a:buFont typeface="Arial"/>
              <a:buChar char="•"/>
            </a:pPr>
            <a:r>
              <a:rPr lang="en-US" sz="309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Informal online platforms provide explanations and debugging support.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35112" y="1596356"/>
            <a:ext cx="15817776" cy="7877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4"/>
              </a:lnSpc>
            </a:pPr>
            <a:r>
              <a:rPr lang="en-US" b="true" sz="4610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PROBLEM - FRAGMENTED LEARNING WORKFLOW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36033" y="3287835"/>
            <a:ext cx="7470135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1"/>
              </a:lnSpc>
            </a:pPr>
            <a:r>
              <a:rPr lang="en-US" b="true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CURRENT REALITY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439784" y="4199480"/>
            <a:ext cx="7325366" cy="37518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5923" indent="-327961" lvl="1">
              <a:lnSpc>
                <a:spcPts val="4253"/>
              </a:lnSpc>
              <a:buFont typeface="Arial"/>
              <a:buChar char="•"/>
            </a:pPr>
            <a:r>
              <a:rPr lang="en-US" sz="303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</a:t>
            </a:r>
            <a:r>
              <a:rPr lang="en-US" sz="303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omp</a:t>
            </a:r>
            <a:r>
              <a:rPr lang="en-US" sz="303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lex installation and licensing requirements.</a:t>
            </a:r>
          </a:p>
          <a:p>
            <a:pPr algn="l" marL="655923" indent="-327961" lvl="1">
              <a:lnSpc>
                <a:spcPts val="4253"/>
              </a:lnSpc>
              <a:buFont typeface="Arial"/>
              <a:buChar char="•"/>
            </a:pPr>
            <a:r>
              <a:rPr lang="en-US" sz="303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Lack of integration between educational, simulation, and support systems.</a:t>
            </a:r>
          </a:p>
          <a:p>
            <a:pPr algn="l" marL="655923" indent="-327961" lvl="1">
              <a:lnSpc>
                <a:spcPts val="4253"/>
              </a:lnSpc>
              <a:spcBef>
                <a:spcPct val="0"/>
              </a:spcBef>
              <a:buFont typeface="Arial"/>
              <a:buChar char="•"/>
            </a:pPr>
            <a:r>
              <a:rPr lang="en-US" sz="303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Constant tool switching and broken learning continuity.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439784" y="3287835"/>
            <a:ext cx="7325366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CONSEQUENCE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341261" y="8285111"/>
            <a:ext cx="1725054" cy="1684280"/>
          </a:xfrm>
          <a:custGeom>
            <a:avLst/>
            <a:gdLst/>
            <a:ahLst/>
            <a:cxnLst/>
            <a:rect r="r" b="b" t="t" l="l"/>
            <a:pathLst>
              <a:path h="1684280" w="1725054">
                <a:moveTo>
                  <a:pt x="0" y="0"/>
                </a:moveTo>
                <a:lnTo>
                  <a:pt x="1725054" y="0"/>
                </a:lnTo>
                <a:lnTo>
                  <a:pt x="1725054" y="1684280"/>
                </a:lnTo>
                <a:lnTo>
                  <a:pt x="0" y="1684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>
            <a:off x="1028700" y="2676658"/>
            <a:ext cx="16736451" cy="6059814"/>
          </a:xfrm>
          <a:custGeom>
            <a:avLst/>
            <a:gdLst/>
            <a:ahLst/>
            <a:cxnLst/>
            <a:rect r="r" b="b" t="t" l="l"/>
            <a:pathLst>
              <a:path h="6059814" w="16736451">
                <a:moveTo>
                  <a:pt x="0" y="481719"/>
                </a:moveTo>
                <a:lnTo>
                  <a:pt x="0" y="228600"/>
                </a:lnTo>
                <a:cubicBezTo>
                  <a:pt x="0" y="167971"/>
                  <a:pt x="24085" y="109826"/>
                  <a:pt x="66955" y="66955"/>
                </a:cubicBezTo>
                <a:cubicBezTo>
                  <a:pt x="109826" y="24084"/>
                  <a:pt x="167972" y="0"/>
                  <a:pt x="228600" y="0"/>
                </a:cubicBezTo>
                <a:lnTo>
                  <a:pt x="8532680" y="0"/>
                </a:lnTo>
                <a:cubicBezTo>
                  <a:pt x="8658932" y="0"/>
                  <a:pt x="8761280" y="102347"/>
                  <a:pt x="8761280" y="228600"/>
                </a:cubicBezTo>
                <a:lnTo>
                  <a:pt x="8761280" y="5831213"/>
                </a:lnTo>
                <a:cubicBezTo>
                  <a:pt x="8761280" y="5957465"/>
                  <a:pt x="8863628" y="6059813"/>
                  <a:pt x="8989880" y="6059813"/>
                </a:cubicBezTo>
                <a:lnTo>
                  <a:pt x="16619906" y="6059813"/>
                </a:lnTo>
                <a:cubicBezTo>
                  <a:pt x="16650816" y="6059813"/>
                  <a:pt x="16680459" y="6047534"/>
                  <a:pt x="16702317" y="6025678"/>
                </a:cubicBezTo>
                <a:cubicBezTo>
                  <a:pt x="16724173" y="6003821"/>
                  <a:pt x="16736451" y="5974178"/>
                  <a:pt x="16736451" y="5943269"/>
                </a:cubicBezTo>
                <a:lnTo>
                  <a:pt x="16736451" y="5826724"/>
                </a:lnTo>
              </a:path>
            </a:pathLst>
          </a:custGeom>
          <a:ln cap="flat" w="38100">
            <a:solidFill>
              <a:srgbClr val="1E40A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10764" y="2972823"/>
            <a:ext cx="7536305" cy="6661217"/>
            <a:chOff x="0" y="0"/>
            <a:chExt cx="1984870" cy="175439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84871" cy="1754395"/>
            </a:xfrm>
            <a:custGeom>
              <a:avLst/>
              <a:gdLst/>
              <a:ahLst/>
              <a:cxnLst/>
              <a:rect r="r" b="b" t="t" l="l"/>
              <a:pathLst>
                <a:path h="1754395" w="1984871">
                  <a:moveTo>
                    <a:pt x="52391" y="0"/>
                  </a:moveTo>
                  <a:lnTo>
                    <a:pt x="1932479" y="0"/>
                  </a:lnTo>
                  <a:cubicBezTo>
                    <a:pt x="1961414" y="0"/>
                    <a:pt x="1984871" y="23456"/>
                    <a:pt x="1984871" y="52391"/>
                  </a:cubicBezTo>
                  <a:lnTo>
                    <a:pt x="1984871" y="1702003"/>
                  </a:lnTo>
                  <a:cubicBezTo>
                    <a:pt x="1984871" y="1715898"/>
                    <a:pt x="1979351" y="1729224"/>
                    <a:pt x="1969526" y="1739050"/>
                  </a:cubicBezTo>
                  <a:cubicBezTo>
                    <a:pt x="1959700" y="1748875"/>
                    <a:pt x="1946374" y="1754395"/>
                    <a:pt x="1932479" y="1754395"/>
                  </a:cubicBezTo>
                  <a:lnTo>
                    <a:pt x="52391" y="1754395"/>
                  </a:lnTo>
                  <a:cubicBezTo>
                    <a:pt x="38496" y="1754395"/>
                    <a:pt x="25170" y="1748875"/>
                    <a:pt x="15345" y="1739050"/>
                  </a:cubicBezTo>
                  <a:cubicBezTo>
                    <a:pt x="5520" y="1729224"/>
                    <a:pt x="0" y="1715898"/>
                    <a:pt x="0" y="1702003"/>
                  </a:cubicBezTo>
                  <a:lnTo>
                    <a:pt x="0" y="52391"/>
                  </a:lnTo>
                  <a:cubicBezTo>
                    <a:pt x="0" y="38496"/>
                    <a:pt x="5520" y="25170"/>
                    <a:pt x="15345" y="15345"/>
                  </a:cubicBezTo>
                  <a:cubicBezTo>
                    <a:pt x="25170" y="5520"/>
                    <a:pt x="38496" y="0"/>
                    <a:pt x="52391" y="0"/>
                  </a:cubicBez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984870" cy="18020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1603767" y="3810931"/>
            <a:ext cx="6233477" cy="5171472"/>
            <a:chOff x="0" y="0"/>
            <a:chExt cx="1641739" cy="136203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41739" cy="1362034"/>
            </a:xfrm>
            <a:custGeom>
              <a:avLst/>
              <a:gdLst/>
              <a:ahLst/>
              <a:cxnLst/>
              <a:rect r="r" b="b" t="t" l="l"/>
              <a:pathLst>
                <a:path h="1362034" w="1641739">
                  <a:moveTo>
                    <a:pt x="63342" y="0"/>
                  </a:moveTo>
                  <a:lnTo>
                    <a:pt x="1578397" y="0"/>
                  </a:lnTo>
                  <a:cubicBezTo>
                    <a:pt x="1613380" y="0"/>
                    <a:pt x="1641739" y="28359"/>
                    <a:pt x="1641739" y="63342"/>
                  </a:cubicBezTo>
                  <a:lnTo>
                    <a:pt x="1641739" y="1298692"/>
                  </a:lnTo>
                  <a:cubicBezTo>
                    <a:pt x="1641739" y="1333675"/>
                    <a:pt x="1613380" y="1362034"/>
                    <a:pt x="1578397" y="1362034"/>
                  </a:cubicBezTo>
                  <a:lnTo>
                    <a:pt x="63342" y="1362034"/>
                  </a:lnTo>
                  <a:cubicBezTo>
                    <a:pt x="28359" y="1362034"/>
                    <a:pt x="0" y="1333675"/>
                    <a:pt x="0" y="1298692"/>
                  </a:cubicBezTo>
                  <a:lnTo>
                    <a:pt x="0" y="63342"/>
                  </a:lnTo>
                  <a:cubicBezTo>
                    <a:pt x="0" y="28359"/>
                    <a:pt x="28359" y="0"/>
                    <a:pt x="63342" y="0"/>
                  </a:cubicBez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85725"/>
              <a:ext cx="1641739" cy="14477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5320"/>
                </a:lnSpc>
              </a:pPr>
            </a:p>
            <a:p>
              <a:pPr algn="l">
                <a:lnSpc>
                  <a:spcPts val="433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367514" y="5404236"/>
            <a:ext cx="3018570" cy="2140678"/>
            <a:chOff x="0" y="0"/>
            <a:chExt cx="795014" cy="563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95014" cy="563800"/>
            </a:xfrm>
            <a:custGeom>
              <a:avLst/>
              <a:gdLst/>
              <a:ahLst/>
              <a:cxnLst/>
              <a:rect r="r" b="b" t="t" l="l"/>
              <a:pathLst>
                <a:path h="563800" w="795014">
                  <a:moveTo>
                    <a:pt x="795014" y="281900"/>
                  </a:moveTo>
                  <a:lnTo>
                    <a:pt x="388614" y="0"/>
                  </a:lnTo>
                  <a:lnTo>
                    <a:pt x="388614" y="203200"/>
                  </a:lnTo>
                  <a:lnTo>
                    <a:pt x="0" y="203200"/>
                  </a:lnTo>
                  <a:lnTo>
                    <a:pt x="0" y="360600"/>
                  </a:lnTo>
                  <a:lnTo>
                    <a:pt x="388614" y="360600"/>
                  </a:lnTo>
                  <a:lnTo>
                    <a:pt x="388614" y="563800"/>
                  </a:lnTo>
                  <a:lnTo>
                    <a:pt x="795014" y="281900"/>
                  </a:lnTo>
                  <a:close/>
                </a:path>
              </a:pathLst>
            </a:custGeom>
            <a:solidFill>
              <a:srgbClr val="303642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155575"/>
              <a:ext cx="693414" cy="205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909229" y="1953517"/>
            <a:ext cx="16629019" cy="721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91"/>
              </a:lnSpc>
            </a:pPr>
            <a:r>
              <a:rPr lang="en-US" sz="42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PROBLEM - LIMITATIONS OF CURRENT AI SUPPORT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914400"/>
            <a:ext cx="5810017" cy="897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12"/>
              </a:lnSpc>
            </a:pPr>
            <a:r>
              <a:rPr lang="en-US" b="true" sz="515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INTRODUCTION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10764" y="3014003"/>
            <a:ext cx="7416256" cy="7615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77240" indent="-388620" lvl="1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LLMs generate plausible but sometim</a:t>
            </a:r>
            <a:r>
              <a:rPr lang="en-US" sz="36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es incorrect circuit reasoning.</a:t>
            </a:r>
          </a:p>
          <a:p>
            <a:pPr algn="l">
              <a:lnSpc>
                <a:spcPts val="5040"/>
              </a:lnSpc>
            </a:pPr>
          </a:p>
          <a:p>
            <a:pPr algn="l" marL="777240" indent="-388620" lvl="1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</a:t>
            </a:r>
            <a:r>
              <a:rPr lang="en-US" sz="36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ebugging suggestions lack formal validation.</a:t>
            </a:r>
          </a:p>
          <a:p>
            <a:pPr algn="l">
              <a:lnSpc>
                <a:spcPts val="5040"/>
              </a:lnSpc>
            </a:pPr>
          </a:p>
          <a:p>
            <a:pPr algn="l" marL="777240" indent="-388620" lvl="1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Responses are not aligned with course-specific conventions or material.</a:t>
            </a:r>
          </a:p>
          <a:p>
            <a:pPr algn="l">
              <a:lnSpc>
                <a:spcPts val="4859"/>
              </a:lnSpc>
            </a:pPr>
          </a:p>
          <a:p>
            <a:pPr algn="l">
              <a:lnSpc>
                <a:spcPts val="4859"/>
              </a:lnSpc>
              <a:spcBef>
                <a:spcPct val="0"/>
              </a:spcBef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2063223" y="4772353"/>
            <a:ext cx="5314566" cy="3194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76"/>
              </a:lnSpc>
            </a:pPr>
            <a:r>
              <a:rPr lang="en-US" sz="36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AI operates on global  possibly inaccurate knowledge, not curriculum-grounded context.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5345258" y="365499"/>
            <a:ext cx="2491987" cy="2433085"/>
          </a:xfrm>
          <a:custGeom>
            <a:avLst/>
            <a:gdLst/>
            <a:ahLst/>
            <a:cxnLst/>
            <a:rect r="r" b="b" t="t" l="l"/>
            <a:pathLst>
              <a:path h="2433085" w="2491987">
                <a:moveTo>
                  <a:pt x="0" y="0"/>
                </a:moveTo>
                <a:lnTo>
                  <a:pt x="2491987" y="0"/>
                </a:lnTo>
                <a:lnTo>
                  <a:pt x="2491987" y="2433085"/>
                </a:lnTo>
                <a:lnTo>
                  <a:pt x="0" y="24330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65807" y="400691"/>
            <a:ext cx="6756386" cy="967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INTRODUCTION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44041" y="2194713"/>
            <a:ext cx="8477360" cy="91474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5"/>
              </a:lnSpc>
            </a:pPr>
          </a:p>
          <a:p>
            <a:pPr algn="just">
              <a:lnSpc>
                <a:spcPts val="4535"/>
              </a:lnSpc>
            </a:pPr>
            <a:r>
              <a:rPr lang="en-US" b="true" sz="323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The</a:t>
            </a:r>
            <a:r>
              <a:rPr lang="en-US" b="true" sz="323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Shift in Hardware Education</a:t>
            </a:r>
          </a:p>
          <a:p>
            <a:pPr algn="l">
              <a:lnSpc>
                <a:spcPts val="4535"/>
              </a:lnSpc>
            </a:pPr>
          </a:p>
          <a:p>
            <a:pPr algn="l">
              <a:lnSpc>
                <a:spcPts val="4535"/>
              </a:lnSpc>
            </a:pPr>
            <a:r>
              <a:rPr lang="en-US" sz="3239" b="true">
                <a:solidFill>
                  <a:srgbClr val="CC2131"/>
                </a:solidFill>
                <a:latin typeface="Poppins Bold"/>
                <a:ea typeface="Poppins Bold"/>
                <a:cs typeface="Poppins Bold"/>
                <a:sym typeface="Poppins Bold"/>
              </a:rPr>
              <a:t>1.</a:t>
            </a:r>
            <a:r>
              <a:rPr lang="en-US" sz="323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Learning is becoming digital and hybrid.</a:t>
            </a:r>
          </a:p>
          <a:p>
            <a:pPr algn="l">
              <a:lnSpc>
                <a:spcPts val="4535"/>
              </a:lnSpc>
            </a:pPr>
          </a:p>
          <a:p>
            <a:pPr algn="l">
              <a:lnSpc>
                <a:spcPts val="4535"/>
              </a:lnSpc>
            </a:pPr>
            <a:r>
              <a:rPr lang="en-US" sz="3239" b="true">
                <a:solidFill>
                  <a:srgbClr val="CC2131"/>
                </a:solidFill>
                <a:latin typeface="Poppins Bold"/>
                <a:ea typeface="Poppins Bold"/>
                <a:cs typeface="Poppins Bold"/>
                <a:sym typeface="Poppins Bold"/>
              </a:rPr>
              <a:t>2.</a:t>
            </a:r>
            <a:r>
              <a:rPr lang="en-US" sz="323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Practical tra</a:t>
            </a:r>
            <a:r>
              <a:rPr lang="en-US" sz="323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ining must scale beyond physical labs.</a:t>
            </a:r>
          </a:p>
          <a:p>
            <a:pPr algn="l">
              <a:lnSpc>
                <a:spcPts val="4535"/>
              </a:lnSpc>
            </a:pPr>
          </a:p>
          <a:p>
            <a:pPr algn="l">
              <a:lnSpc>
                <a:spcPts val="4535"/>
              </a:lnSpc>
            </a:pPr>
            <a:r>
              <a:rPr lang="en-US" sz="3239" b="true">
                <a:solidFill>
                  <a:srgbClr val="CC2131"/>
                </a:solidFill>
                <a:latin typeface="Poppins Bold"/>
                <a:ea typeface="Poppins Bold"/>
                <a:cs typeface="Poppins Bold"/>
                <a:sym typeface="Poppins Bold"/>
              </a:rPr>
              <a:t>3.</a:t>
            </a:r>
            <a:r>
              <a:rPr lang="en-US" sz="3239">
                <a:solidFill>
                  <a:srgbClr val="CC213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3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AI is increasingly used, but rarely integrated properly</a:t>
            </a:r>
            <a:r>
              <a:rPr lang="en-US" sz="323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into learning workflows.</a:t>
            </a:r>
          </a:p>
          <a:p>
            <a:pPr algn="l">
              <a:lnSpc>
                <a:spcPts val="4535"/>
              </a:lnSpc>
            </a:pPr>
          </a:p>
          <a:p>
            <a:pPr algn="l">
              <a:lnSpc>
                <a:spcPts val="4535"/>
              </a:lnSpc>
            </a:pPr>
          </a:p>
          <a:p>
            <a:pPr algn="l">
              <a:lnSpc>
                <a:spcPts val="4535"/>
              </a:lnSpc>
            </a:pPr>
          </a:p>
          <a:p>
            <a:pPr algn="l">
              <a:lnSpc>
                <a:spcPts val="4535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0408729" y="2080413"/>
            <a:ext cx="7718862" cy="94654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87"/>
              </a:lnSpc>
            </a:pPr>
          </a:p>
          <a:p>
            <a:pPr algn="l">
              <a:lnSpc>
                <a:spcPts val="4687"/>
              </a:lnSpc>
            </a:pPr>
            <a:r>
              <a:rPr lang="en-US" sz="3348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What This Project Enables</a:t>
            </a:r>
          </a:p>
          <a:p>
            <a:pPr algn="l">
              <a:lnSpc>
                <a:spcPts val="4687"/>
              </a:lnSpc>
            </a:pPr>
          </a:p>
          <a:p>
            <a:pPr algn="l">
              <a:lnSpc>
                <a:spcPts val="4687"/>
              </a:lnSpc>
            </a:pPr>
            <a:r>
              <a:rPr lang="en-US" sz="3348" b="true">
                <a:solidFill>
                  <a:srgbClr val="CC2131"/>
                </a:solidFill>
                <a:latin typeface="Poppins Bold"/>
                <a:ea typeface="Poppins Bold"/>
                <a:cs typeface="Poppins Bold"/>
                <a:sym typeface="Poppins Bold"/>
              </a:rPr>
              <a:t>1.</a:t>
            </a:r>
            <a:r>
              <a:rPr lang="en-US" sz="334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 single workflow linking theory, simulation, and assessment.</a:t>
            </a:r>
          </a:p>
          <a:p>
            <a:pPr algn="l">
              <a:lnSpc>
                <a:spcPts val="4687"/>
              </a:lnSpc>
            </a:pPr>
          </a:p>
          <a:p>
            <a:pPr algn="l">
              <a:lnSpc>
                <a:spcPts val="4687"/>
              </a:lnSpc>
            </a:pPr>
            <a:r>
              <a:rPr lang="en-US" sz="3348" b="true">
                <a:solidFill>
                  <a:srgbClr val="CC2131"/>
                </a:solidFill>
                <a:latin typeface="Poppins Bold"/>
                <a:ea typeface="Poppins Bold"/>
                <a:cs typeface="Poppins Bold"/>
                <a:sym typeface="Poppins Bold"/>
              </a:rPr>
              <a:t>2.</a:t>
            </a:r>
            <a:r>
              <a:rPr lang="en-US" sz="334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 Support practical learning beyond physical lab settings</a:t>
            </a:r>
          </a:p>
          <a:p>
            <a:pPr algn="l">
              <a:lnSpc>
                <a:spcPts val="4687"/>
              </a:lnSpc>
            </a:pPr>
          </a:p>
          <a:p>
            <a:pPr algn="l">
              <a:lnSpc>
                <a:spcPts val="4687"/>
              </a:lnSpc>
            </a:pPr>
            <a:r>
              <a:rPr lang="en-US" sz="3348" b="true">
                <a:solidFill>
                  <a:srgbClr val="CC2131"/>
                </a:solidFill>
                <a:latin typeface="Poppins Bold"/>
                <a:ea typeface="Poppins Bold"/>
                <a:cs typeface="Poppins Bold"/>
                <a:sym typeface="Poppins Bold"/>
              </a:rPr>
              <a:t>3.</a:t>
            </a:r>
            <a:r>
              <a:rPr lang="en-US" sz="334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Curriculum-grounded AI embedded in the academic processes. </a:t>
            </a:r>
          </a:p>
          <a:p>
            <a:pPr algn="l">
              <a:lnSpc>
                <a:spcPts val="4687"/>
              </a:lnSpc>
            </a:pPr>
          </a:p>
          <a:p>
            <a:pPr algn="l">
              <a:lnSpc>
                <a:spcPts val="4687"/>
              </a:lnSpc>
            </a:pPr>
          </a:p>
          <a:p>
            <a:pPr algn="l">
              <a:lnSpc>
                <a:spcPts val="4687"/>
              </a:lnSpc>
            </a:pPr>
          </a:p>
          <a:p>
            <a:pPr algn="l">
              <a:lnSpc>
                <a:spcPts val="4687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019840" y="1387843"/>
            <a:ext cx="1024832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WHY INTEGRATION MATTERS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655806" y="329555"/>
            <a:ext cx="1890799" cy="1846108"/>
          </a:xfrm>
          <a:custGeom>
            <a:avLst/>
            <a:gdLst/>
            <a:ahLst/>
            <a:cxnLst/>
            <a:rect r="r" b="b" t="t" l="l"/>
            <a:pathLst>
              <a:path h="1846108" w="1890799">
                <a:moveTo>
                  <a:pt x="0" y="0"/>
                </a:moveTo>
                <a:lnTo>
                  <a:pt x="1890800" y="0"/>
                </a:lnTo>
                <a:lnTo>
                  <a:pt x="1890800" y="1846108"/>
                </a:lnTo>
                <a:lnTo>
                  <a:pt x="0" y="18461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>
            <a:off x="655806" y="2676172"/>
            <a:ext cx="17095389" cy="6970310"/>
          </a:xfrm>
          <a:custGeom>
            <a:avLst/>
            <a:gdLst/>
            <a:ahLst/>
            <a:cxnLst/>
            <a:rect r="r" b="b" t="t" l="l"/>
            <a:pathLst>
              <a:path h="6970310" w="17095389">
                <a:moveTo>
                  <a:pt x="0" y="6970311"/>
                </a:moveTo>
                <a:lnTo>
                  <a:pt x="0" y="228600"/>
                </a:lnTo>
                <a:cubicBezTo>
                  <a:pt x="0" y="102348"/>
                  <a:pt x="102348" y="0"/>
                  <a:pt x="228600" y="0"/>
                </a:cubicBezTo>
                <a:lnTo>
                  <a:pt x="8710235" y="0"/>
                </a:lnTo>
                <a:cubicBezTo>
                  <a:pt x="8770864" y="0"/>
                  <a:pt x="8829010" y="24085"/>
                  <a:pt x="8871880" y="66956"/>
                </a:cubicBezTo>
                <a:cubicBezTo>
                  <a:pt x="8914751" y="109826"/>
                  <a:pt x="8938835" y="167972"/>
                  <a:pt x="8938835" y="228600"/>
                </a:cubicBezTo>
                <a:lnTo>
                  <a:pt x="8938835" y="6741711"/>
                </a:lnTo>
                <a:cubicBezTo>
                  <a:pt x="8938835" y="6867962"/>
                  <a:pt x="9041184" y="6970311"/>
                  <a:pt x="9167435" y="6970311"/>
                </a:cubicBezTo>
                <a:lnTo>
                  <a:pt x="16866790" y="6970311"/>
                </a:lnTo>
                <a:cubicBezTo>
                  <a:pt x="16993042" y="6970311"/>
                  <a:pt x="17095390" y="6867962"/>
                  <a:pt x="17095390" y="6741711"/>
                </a:cubicBezTo>
                <a:lnTo>
                  <a:pt x="17095390" y="0"/>
                </a:lnTo>
              </a:path>
            </a:pathLst>
          </a:cu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95353" y="2201412"/>
            <a:ext cx="8348647" cy="912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31"/>
              </a:lnSpc>
            </a:pPr>
            <a:r>
              <a:rPr lang="en-US" sz="53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AIM AND OBJECTIVES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152390" y="1189045"/>
            <a:ext cx="5634574" cy="897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12"/>
              </a:lnSpc>
            </a:pPr>
            <a:r>
              <a:rPr lang="en-US" b="true" sz="515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INTRODUCTION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76360" y="4141757"/>
            <a:ext cx="7426448" cy="3126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168"/>
              </a:lnSpc>
            </a:pPr>
            <a:r>
              <a:rPr lang="en-US" sz="7977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Aim</a:t>
            </a:r>
          </a:p>
          <a:p>
            <a:pPr algn="l">
              <a:lnSpc>
                <a:spcPts val="4288"/>
              </a:lnSpc>
              <a:spcBef>
                <a:spcPct val="0"/>
              </a:spcBef>
            </a:pPr>
            <a:r>
              <a:rPr lang="en-US" sz="306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Buil</a:t>
            </a:r>
            <a:r>
              <a:rPr lang="en-US" sz="306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 a unified platform that connects learning, simulation, and AI support for hardware education.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0363852" y="806450"/>
            <a:ext cx="6990015" cy="8674100"/>
            <a:chOff x="0" y="0"/>
            <a:chExt cx="1840992" cy="228453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40992" cy="2284537"/>
            </a:xfrm>
            <a:custGeom>
              <a:avLst/>
              <a:gdLst/>
              <a:ahLst/>
              <a:cxnLst/>
              <a:rect r="r" b="b" t="t" l="l"/>
              <a:pathLst>
                <a:path h="2284537" w="1840992">
                  <a:moveTo>
                    <a:pt x="56486" y="0"/>
                  </a:moveTo>
                  <a:lnTo>
                    <a:pt x="1784506" y="0"/>
                  </a:lnTo>
                  <a:cubicBezTo>
                    <a:pt x="1799487" y="0"/>
                    <a:pt x="1813854" y="5951"/>
                    <a:pt x="1824447" y="16544"/>
                  </a:cubicBezTo>
                  <a:cubicBezTo>
                    <a:pt x="1835041" y="27138"/>
                    <a:pt x="1840992" y="41505"/>
                    <a:pt x="1840992" y="56486"/>
                  </a:cubicBezTo>
                  <a:lnTo>
                    <a:pt x="1840992" y="2228051"/>
                  </a:lnTo>
                  <a:cubicBezTo>
                    <a:pt x="1840992" y="2243032"/>
                    <a:pt x="1835041" y="2257399"/>
                    <a:pt x="1824447" y="2267992"/>
                  </a:cubicBezTo>
                  <a:cubicBezTo>
                    <a:pt x="1813854" y="2278586"/>
                    <a:pt x="1799487" y="2284537"/>
                    <a:pt x="1784506" y="2284537"/>
                  </a:cubicBezTo>
                  <a:lnTo>
                    <a:pt x="56486" y="2284537"/>
                  </a:lnTo>
                  <a:cubicBezTo>
                    <a:pt x="41505" y="2284537"/>
                    <a:pt x="27138" y="2278586"/>
                    <a:pt x="16544" y="2267992"/>
                  </a:cubicBezTo>
                  <a:cubicBezTo>
                    <a:pt x="5951" y="2257399"/>
                    <a:pt x="0" y="2243032"/>
                    <a:pt x="0" y="2228051"/>
                  </a:cubicBezTo>
                  <a:lnTo>
                    <a:pt x="0" y="56486"/>
                  </a:lnTo>
                  <a:cubicBezTo>
                    <a:pt x="0" y="41505"/>
                    <a:pt x="5951" y="27138"/>
                    <a:pt x="16544" y="16544"/>
                  </a:cubicBezTo>
                  <a:cubicBezTo>
                    <a:pt x="27138" y="5951"/>
                    <a:pt x="41505" y="0"/>
                    <a:pt x="56486" y="0"/>
                  </a:cubicBez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840992" cy="23321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1430814" y="981381"/>
            <a:ext cx="4856091" cy="1227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520"/>
              </a:lnSpc>
              <a:spcBef>
                <a:spcPct val="0"/>
              </a:spcBef>
            </a:pPr>
            <a:r>
              <a:rPr lang="en-US" b="true" sz="68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Objectives</a:t>
            </a:r>
            <a:r>
              <a:rPr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275474" y="2702802"/>
            <a:ext cx="5795001" cy="1093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81"/>
              </a:lnSpc>
              <a:spcBef>
                <a:spcPct val="0"/>
              </a:spcBef>
            </a:pPr>
            <a:r>
              <a:rPr lang="en-US" sz="305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Integrate LMS, simulators, and AI into one system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275474" y="5048250"/>
            <a:ext cx="5795001" cy="1085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45"/>
              </a:lnSpc>
            </a:pPr>
            <a:r>
              <a:rPr lang="en-US" sz="303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Provide real-time circuit simulation and validation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9199093" y="2306187"/>
            <a:ext cx="1868266" cy="1972853"/>
            <a:chOff x="0" y="0"/>
            <a:chExt cx="812800" cy="85830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58301"/>
            </a:xfrm>
            <a:custGeom>
              <a:avLst/>
              <a:gdLst/>
              <a:ahLst/>
              <a:cxnLst/>
              <a:rect r="r" b="b" t="t" l="l"/>
              <a:pathLst>
                <a:path h="858301" w="812800">
                  <a:moveTo>
                    <a:pt x="406400" y="0"/>
                  </a:moveTo>
                  <a:cubicBezTo>
                    <a:pt x="181951" y="0"/>
                    <a:pt x="0" y="192137"/>
                    <a:pt x="0" y="429151"/>
                  </a:cubicBezTo>
                  <a:cubicBezTo>
                    <a:pt x="0" y="666164"/>
                    <a:pt x="181951" y="858301"/>
                    <a:pt x="406400" y="858301"/>
                  </a:cubicBezTo>
                  <a:cubicBezTo>
                    <a:pt x="630849" y="858301"/>
                    <a:pt x="812800" y="666164"/>
                    <a:pt x="812800" y="429151"/>
                  </a:cubicBezTo>
                  <a:cubicBezTo>
                    <a:pt x="812800" y="19213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-81459"/>
              <a:ext cx="660400" cy="8592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0919"/>
                </a:lnSpc>
              </a:pPr>
              <a:r>
                <a:rPr lang="en-US" sz="7800">
                  <a:solidFill>
                    <a:srgbClr val="000000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1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199093" y="4730292"/>
            <a:ext cx="1868266" cy="1972853"/>
            <a:chOff x="0" y="0"/>
            <a:chExt cx="812800" cy="85830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58301"/>
            </a:xfrm>
            <a:custGeom>
              <a:avLst/>
              <a:gdLst/>
              <a:ahLst/>
              <a:cxnLst/>
              <a:rect r="r" b="b" t="t" l="l"/>
              <a:pathLst>
                <a:path h="858301" w="812800">
                  <a:moveTo>
                    <a:pt x="406400" y="0"/>
                  </a:moveTo>
                  <a:cubicBezTo>
                    <a:pt x="181951" y="0"/>
                    <a:pt x="0" y="192137"/>
                    <a:pt x="0" y="429151"/>
                  </a:cubicBezTo>
                  <a:cubicBezTo>
                    <a:pt x="0" y="666164"/>
                    <a:pt x="181951" y="858301"/>
                    <a:pt x="406400" y="858301"/>
                  </a:cubicBezTo>
                  <a:cubicBezTo>
                    <a:pt x="630849" y="858301"/>
                    <a:pt x="812800" y="666164"/>
                    <a:pt x="812800" y="429151"/>
                  </a:cubicBezTo>
                  <a:cubicBezTo>
                    <a:pt x="812800" y="19213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-81459"/>
              <a:ext cx="660400" cy="8592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0919"/>
                </a:lnSpc>
              </a:pPr>
              <a:r>
                <a:rPr lang="en-US" sz="7800">
                  <a:solidFill>
                    <a:srgbClr val="000000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2</a:t>
              </a: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341261" y="8285111"/>
            <a:ext cx="1725054" cy="1684280"/>
          </a:xfrm>
          <a:custGeom>
            <a:avLst/>
            <a:gdLst/>
            <a:ahLst/>
            <a:cxnLst/>
            <a:rect r="r" b="b" t="t" l="l"/>
            <a:pathLst>
              <a:path h="1684280" w="1725054">
                <a:moveTo>
                  <a:pt x="0" y="0"/>
                </a:moveTo>
                <a:lnTo>
                  <a:pt x="1725054" y="0"/>
                </a:lnTo>
                <a:lnTo>
                  <a:pt x="1725054" y="1684280"/>
                </a:lnTo>
                <a:lnTo>
                  <a:pt x="0" y="1684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9199093" y="7154398"/>
            <a:ext cx="1868266" cy="1972853"/>
            <a:chOff x="0" y="0"/>
            <a:chExt cx="812800" cy="85830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58301"/>
            </a:xfrm>
            <a:custGeom>
              <a:avLst/>
              <a:gdLst/>
              <a:ahLst/>
              <a:cxnLst/>
              <a:rect r="r" b="b" t="t" l="l"/>
              <a:pathLst>
                <a:path h="858301" w="812800">
                  <a:moveTo>
                    <a:pt x="406400" y="0"/>
                  </a:moveTo>
                  <a:cubicBezTo>
                    <a:pt x="181951" y="0"/>
                    <a:pt x="0" y="192137"/>
                    <a:pt x="0" y="429151"/>
                  </a:cubicBezTo>
                  <a:cubicBezTo>
                    <a:pt x="0" y="666164"/>
                    <a:pt x="181951" y="858301"/>
                    <a:pt x="406400" y="858301"/>
                  </a:cubicBezTo>
                  <a:cubicBezTo>
                    <a:pt x="630849" y="858301"/>
                    <a:pt x="812800" y="666164"/>
                    <a:pt x="812800" y="429151"/>
                  </a:cubicBezTo>
                  <a:cubicBezTo>
                    <a:pt x="812800" y="19213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76200" y="-81459"/>
              <a:ext cx="660400" cy="8592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0919"/>
                </a:lnSpc>
              </a:pPr>
              <a:r>
                <a:rPr lang="en-US" sz="7800">
                  <a:solidFill>
                    <a:srgbClr val="000000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3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11275474" y="7550684"/>
            <a:ext cx="5795001" cy="1085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45"/>
              </a:lnSpc>
            </a:pPr>
            <a:r>
              <a:rPr lang="en-US" sz="303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Deliver curriculum-grounded AI tutoring and automation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3027749"/>
            <a:ext cx="9144000" cy="3536301"/>
            <a:chOff x="0" y="0"/>
            <a:chExt cx="2408296" cy="93137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08296" cy="931371"/>
            </a:xfrm>
            <a:custGeom>
              <a:avLst/>
              <a:gdLst/>
              <a:ahLst/>
              <a:cxnLst/>
              <a:rect r="r" b="b" t="t" l="l"/>
              <a:pathLst>
                <a:path h="931371" w="2408296">
                  <a:moveTo>
                    <a:pt x="2408296" y="465686"/>
                  </a:moveTo>
                  <a:lnTo>
                    <a:pt x="2001896" y="0"/>
                  </a:lnTo>
                  <a:lnTo>
                    <a:pt x="2001896" y="203200"/>
                  </a:lnTo>
                  <a:lnTo>
                    <a:pt x="0" y="203200"/>
                  </a:lnTo>
                  <a:lnTo>
                    <a:pt x="0" y="728171"/>
                  </a:lnTo>
                  <a:lnTo>
                    <a:pt x="2001896" y="728171"/>
                  </a:lnTo>
                  <a:lnTo>
                    <a:pt x="2001896" y="931371"/>
                  </a:lnTo>
                  <a:lnTo>
                    <a:pt x="2408296" y="465686"/>
                  </a:ln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127000"/>
              <a:ext cx="2306696" cy="6011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Hardware learning involves</a:t>
              </a:r>
              <a:r>
                <a:rPr lang="en-US" sz="299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theory, simulation, and academic evaluation as interconnected processes.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6929137"/>
            <a:ext cx="9144000" cy="3404995"/>
            <a:chOff x="0" y="0"/>
            <a:chExt cx="2408296" cy="89678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08296" cy="896789"/>
            </a:xfrm>
            <a:custGeom>
              <a:avLst/>
              <a:gdLst/>
              <a:ahLst/>
              <a:cxnLst/>
              <a:rect r="r" b="b" t="t" l="l"/>
              <a:pathLst>
                <a:path h="896789" w="2408296">
                  <a:moveTo>
                    <a:pt x="2408296" y="448394"/>
                  </a:moveTo>
                  <a:lnTo>
                    <a:pt x="2001896" y="0"/>
                  </a:lnTo>
                  <a:lnTo>
                    <a:pt x="2001896" y="203200"/>
                  </a:lnTo>
                  <a:lnTo>
                    <a:pt x="0" y="203200"/>
                  </a:lnTo>
                  <a:lnTo>
                    <a:pt x="0" y="693589"/>
                  </a:lnTo>
                  <a:lnTo>
                    <a:pt x="2001896" y="693589"/>
                  </a:lnTo>
                  <a:lnTo>
                    <a:pt x="2001896" y="896789"/>
                  </a:lnTo>
                  <a:lnTo>
                    <a:pt x="2408296" y="448394"/>
                  </a:ln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127000"/>
              <a:ext cx="2306696" cy="56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The system is designed to restructure this fr</a:t>
              </a:r>
              <a:r>
                <a:rPr lang="en-US" sz="299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agmented</a:t>
              </a:r>
              <a:r>
                <a:rPr lang="en-US" sz="299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context into a unified learning environment.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198578" y="5143500"/>
            <a:ext cx="10089422" cy="3404995"/>
            <a:chOff x="0" y="0"/>
            <a:chExt cx="2657296" cy="89678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657296" cy="896789"/>
            </a:xfrm>
            <a:custGeom>
              <a:avLst/>
              <a:gdLst/>
              <a:ahLst/>
              <a:cxnLst/>
              <a:rect r="r" b="b" t="t" l="l"/>
              <a:pathLst>
                <a:path h="896789" w="2657296">
                  <a:moveTo>
                    <a:pt x="0" y="448394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2657296" y="203200"/>
                  </a:lnTo>
                  <a:lnTo>
                    <a:pt x="2657296" y="693589"/>
                  </a:lnTo>
                  <a:lnTo>
                    <a:pt x="406400" y="693589"/>
                  </a:lnTo>
                  <a:lnTo>
                    <a:pt x="406400" y="896789"/>
                  </a:lnTo>
                  <a:lnTo>
                    <a:pt x="0" y="448394"/>
                  </a:ln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101600" y="127000"/>
              <a:ext cx="2555696" cy="56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</a:t>
              </a:r>
              <a:r>
                <a:rPr lang="en-US" sz="299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t An-Najah University, these processes are distributed across disconnected tools and workflows.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-276605" y="1156384"/>
            <a:ext cx="19296640" cy="967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SYSTEM REQUIREMENTS &amp; DESIGN GOALS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10087" y="2239929"/>
            <a:ext cx="653415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SYSTEM CONTEXT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475954" y="432435"/>
            <a:ext cx="7044093" cy="195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54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Exclusion Scope</a:t>
            </a:r>
          </a:p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0" y="-1732531"/>
            <a:ext cx="9144000" cy="13012303"/>
            <a:chOff x="0" y="0"/>
            <a:chExt cx="2408296" cy="342710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08296" cy="3427109"/>
            </a:xfrm>
            <a:custGeom>
              <a:avLst/>
              <a:gdLst/>
              <a:ahLst/>
              <a:cxnLst/>
              <a:rect r="r" b="b" t="t" l="l"/>
              <a:pathLst>
                <a:path h="3427109" w="2408296">
                  <a:moveTo>
                    <a:pt x="43180" y="0"/>
                  </a:moveTo>
                  <a:lnTo>
                    <a:pt x="2365116" y="0"/>
                  </a:lnTo>
                  <a:cubicBezTo>
                    <a:pt x="2388964" y="0"/>
                    <a:pt x="2408296" y="19332"/>
                    <a:pt x="2408296" y="43180"/>
                  </a:cubicBezTo>
                  <a:lnTo>
                    <a:pt x="2408296" y="3383929"/>
                  </a:lnTo>
                  <a:cubicBezTo>
                    <a:pt x="2408296" y="3395381"/>
                    <a:pt x="2403747" y="3406364"/>
                    <a:pt x="2395649" y="3414461"/>
                  </a:cubicBezTo>
                  <a:cubicBezTo>
                    <a:pt x="2387551" y="3422559"/>
                    <a:pt x="2376568" y="3427109"/>
                    <a:pt x="2365116" y="3427109"/>
                  </a:cubicBezTo>
                  <a:lnTo>
                    <a:pt x="43180" y="3427109"/>
                  </a:lnTo>
                  <a:cubicBezTo>
                    <a:pt x="19332" y="3427109"/>
                    <a:pt x="0" y="3407776"/>
                    <a:pt x="0" y="3383929"/>
                  </a:cubicBezTo>
                  <a:lnTo>
                    <a:pt x="0" y="43180"/>
                  </a:lnTo>
                  <a:cubicBezTo>
                    <a:pt x="0" y="19332"/>
                    <a:pt x="19332" y="0"/>
                    <a:pt x="43180" y="0"/>
                  </a:cubicBez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2408296" cy="34747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117638" y="432435"/>
            <a:ext cx="6908724" cy="984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699"/>
              </a:lnSpc>
              <a:spcBef>
                <a:spcPct val="0"/>
              </a:spcBef>
            </a:pPr>
            <a:r>
              <a:rPr lang="en-US" b="true" sz="54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Inclusion Scope 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10107" y="1941787"/>
            <a:ext cx="7416256" cy="889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77240" indent="-388620" lvl="1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Course workflows: modules, assignment</a:t>
            </a:r>
            <a:r>
              <a:rPr lang="en-US" sz="36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s, quizzes, and grading logic.</a:t>
            </a:r>
          </a:p>
          <a:p>
            <a:pPr algn="l">
              <a:lnSpc>
                <a:spcPts val="5040"/>
              </a:lnSpc>
            </a:pPr>
          </a:p>
          <a:p>
            <a:pPr algn="l" marL="777240" indent="-388620" lvl="1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Brows</a:t>
            </a:r>
            <a:r>
              <a:rPr lang="en-US" sz="36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er-based circuit design, simulation, and visualization features.</a:t>
            </a:r>
          </a:p>
          <a:p>
            <a:pPr algn="l">
              <a:lnSpc>
                <a:spcPts val="5040"/>
              </a:lnSpc>
            </a:pPr>
          </a:p>
          <a:p>
            <a:pPr algn="l" marL="777240" indent="-388620" lvl="1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AI </a:t>
            </a:r>
            <a:r>
              <a:rPr lang="en-US" sz="36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pipelines: content retrieval, tutoring, quiz generation, and grading assistance.</a:t>
            </a:r>
          </a:p>
          <a:p>
            <a:pPr algn="l">
              <a:lnSpc>
                <a:spcPts val="4859"/>
              </a:lnSpc>
            </a:pPr>
          </a:p>
          <a:p>
            <a:pPr algn="l">
              <a:lnSpc>
                <a:spcPts val="4859"/>
              </a:lnSpc>
              <a:spcBef>
                <a:spcPct val="0"/>
              </a:spcBef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9498614" y="1941787"/>
            <a:ext cx="8162144" cy="8254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77240" indent="-388620" lvl="1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External curricula</a:t>
            </a:r>
            <a:r>
              <a:rPr lang="en-US" sz="3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beyond An-Najah University.</a:t>
            </a:r>
          </a:p>
          <a:p>
            <a:pPr algn="l">
              <a:lnSpc>
                <a:spcPts val="5040"/>
              </a:lnSpc>
            </a:pPr>
          </a:p>
          <a:p>
            <a:pPr algn="l" marL="777240" indent="-388620" lvl="1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Adv</a:t>
            </a:r>
            <a:r>
              <a:rPr lang="en-US" sz="3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anced circuit domains (RF, power, etc.).</a:t>
            </a:r>
          </a:p>
          <a:p>
            <a:pPr algn="l">
              <a:lnSpc>
                <a:spcPts val="5040"/>
              </a:lnSpc>
            </a:pPr>
          </a:p>
          <a:p>
            <a:pPr algn="l" marL="777240" indent="-388620" lvl="1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Phys</a:t>
            </a:r>
            <a:r>
              <a:rPr lang="en-US" sz="3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ical hardware and embedded execution.</a:t>
            </a:r>
          </a:p>
          <a:p>
            <a:pPr algn="l">
              <a:lnSpc>
                <a:spcPts val="5040"/>
              </a:lnSpc>
            </a:pPr>
          </a:p>
          <a:p>
            <a:pPr algn="l" marL="777240" indent="-388620" lvl="1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Commercial-scale deployment and guarantees.</a:t>
            </a:r>
          </a:p>
          <a:p>
            <a:pPr algn="l">
              <a:lnSpc>
                <a:spcPts val="4859"/>
              </a:lnSpc>
            </a:pPr>
          </a:p>
          <a:p>
            <a:pPr algn="l">
              <a:lnSpc>
                <a:spcPts val="48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4988656" y="4487827"/>
            <a:ext cx="2162175" cy="566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Insti</a:t>
            </a:r>
            <a:r>
              <a:rPr lang="en-US" b="true" sz="3200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tution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470665" y="5067300"/>
            <a:ext cx="2997024" cy="3602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Defines curriculum constraints, evaluation standards, and system boundaries.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0060272" y="1935912"/>
            <a:ext cx="2306306" cy="2306306"/>
          </a:xfrm>
          <a:custGeom>
            <a:avLst/>
            <a:gdLst/>
            <a:ahLst/>
            <a:cxnLst/>
            <a:rect r="r" b="b" t="t" l="l"/>
            <a:pathLst>
              <a:path h="2306306" w="2306306">
                <a:moveTo>
                  <a:pt x="0" y="0"/>
                </a:moveTo>
                <a:lnTo>
                  <a:pt x="2306305" y="0"/>
                </a:lnTo>
                <a:lnTo>
                  <a:pt x="2306305" y="2306306"/>
                </a:lnTo>
                <a:lnTo>
                  <a:pt x="0" y="23063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50850" y="1730122"/>
            <a:ext cx="2403701" cy="2403701"/>
          </a:xfrm>
          <a:custGeom>
            <a:avLst/>
            <a:gdLst/>
            <a:ahLst/>
            <a:cxnLst/>
            <a:rect r="r" b="b" t="t" l="l"/>
            <a:pathLst>
              <a:path h="2403701" w="2403701">
                <a:moveTo>
                  <a:pt x="0" y="0"/>
                </a:moveTo>
                <a:lnTo>
                  <a:pt x="2403702" y="0"/>
                </a:lnTo>
                <a:lnTo>
                  <a:pt x="2403702" y="2403702"/>
                </a:lnTo>
                <a:lnTo>
                  <a:pt x="0" y="24037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470665" y="1743042"/>
            <a:ext cx="2390782" cy="2390782"/>
          </a:xfrm>
          <a:custGeom>
            <a:avLst/>
            <a:gdLst/>
            <a:ahLst/>
            <a:cxnLst/>
            <a:rect r="r" b="b" t="t" l="l"/>
            <a:pathLst>
              <a:path h="2390782" w="2390782">
                <a:moveTo>
                  <a:pt x="0" y="0"/>
                </a:moveTo>
                <a:lnTo>
                  <a:pt x="2390781" y="0"/>
                </a:lnTo>
                <a:lnTo>
                  <a:pt x="2390781" y="2390782"/>
                </a:lnTo>
                <a:lnTo>
                  <a:pt x="0" y="239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808825" y="1730122"/>
            <a:ext cx="2716811" cy="2716811"/>
          </a:xfrm>
          <a:custGeom>
            <a:avLst/>
            <a:gdLst/>
            <a:ahLst/>
            <a:cxnLst/>
            <a:rect r="r" b="b" t="t" l="l"/>
            <a:pathLst>
              <a:path h="2716811" w="2716811">
                <a:moveTo>
                  <a:pt x="0" y="0"/>
                </a:moveTo>
                <a:lnTo>
                  <a:pt x="2716811" y="0"/>
                </a:lnTo>
                <a:lnTo>
                  <a:pt x="2716811" y="2716811"/>
                </a:lnTo>
                <a:lnTo>
                  <a:pt x="0" y="271681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765807" y="292956"/>
            <a:ext cx="6756386" cy="967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40"/>
              </a:lnSpc>
            </a:pPr>
            <a:r>
              <a:rPr lang="en-US" sz="5672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STAKEHOLDERS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313926" y="4504369"/>
            <a:ext cx="3185954" cy="566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Administr</a:t>
            </a:r>
            <a:r>
              <a:rPr lang="en-US" b="true" sz="3200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ators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723130" y="4504369"/>
            <a:ext cx="2304256" cy="566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Ins</a:t>
            </a:r>
            <a:r>
              <a:rPr lang="en-US" b="true" sz="3200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tructors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147443" y="5223189"/>
            <a:ext cx="3813013" cy="3088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Academic leaders who design courses, evaluate student work, and oversee AI-assisted processes.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612187" y="4487827"/>
            <a:ext cx="1881029" cy="566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St</a:t>
            </a:r>
            <a:r>
              <a:rPr lang="en-US" b="true" sz="3200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udents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5213664"/>
            <a:ext cx="3430821" cy="2986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Primary users who design circuits, run simulations, complete assessments, and use AI support.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361306" y="5223189"/>
            <a:ext cx="3704238" cy="2574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System managers responsible for users, courses, and platform governance.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019840" y="591928"/>
            <a:ext cx="1024832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FUNCTIONAL REQUIREMENTS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1695926"/>
            <a:ext cx="146844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1</a:t>
            </a:r>
          </a:p>
        </p:txBody>
      </p:sp>
      <p:sp>
        <p:nvSpPr>
          <p:cNvPr name="AutoShape 5" id="5"/>
          <p:cNvSpPr/>
          <p:nvPr/>
        </p:nvSpPr>
        <p:spPr>
          <a:xfrm>
            <a:off x="1028700" y="2349263"/>
            <a:ext cx="7655252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2191712" y="2432632"/>
            <a:ext cx="6356191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C</a:t>
            </a: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ourse &amp; Content Management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2992733"/>
            <a:ext cx="7852621" cy="889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Create, </a:t>
            </a:r>
            <a:r>
              <a:rPr lang="en-US" sz="247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organize, and deliver courses, modules, slides, labs, assignments, and quizzes.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381523" y="1774109"/>
            <a:ext cx="222885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2</a:t>
            </a:r>
          </a:p>
        </p:txBody>
      </p:sp>
      <p:sp>
        <p:nvSpPr>
          <p:cNvPr name="AutoShape 9" id="9"/>
          <p:cNvSpPr/>
          <p:nvPr/>
        </p:nvSpPr>
        <p:spPr>
          <a:xfrm>
            <a:off x="9329728" y="2334210"/>
            <a:ext cx="765516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0" id="10"/>
          <p:cNvSpPr txBox="true"/>
          <p:nvPr/>
        </p:nvSpPr>
        <p:spPr>
          <a:xfrm rot="0">
            <a:off x="10407996" y="2432632"/>
            <a:ext cx="5146199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U</a:t>
            </a: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ser Roles and Workflows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412601" y="2992733"/>
            <a:ext cx="7929572" cy="889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Support students, instruct</a:t>
            </a:r>
            <a:r>
              <a:rPr lang="en-US" sz="247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ors, and administrators with role-specific permissions and actions.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4393148"/>
            <a:ext cx="236220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3</a:t>
            </a:r>
          </a:p>
        </p:txBody>
      </p:sp>
      <p:sp>
        <p:nvSpPr>
          <p:cNvPr name="AutoShape 13" id="13"/>
          <p:cNvSpPr/>
          <p:nvPr/>
        </p:nvSpPr>
        <p:spPr>
          <a:xfrm>
            <a:off x="1028700" y="5062542"/>
            <a:ext cx="7655252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4" id="14"/>
          <p:cNvSpPr txBox="true"/>
          <p:nvPr/>
        </p:nvSpPr>
        <p:spPr>
          <a:xfrm rot="0">
            <a:off x="1966939" y="5145911"/>
            <a:ext cx="5976144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Ci</a:t>
            </a: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rcuit Design and Simulation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5706012"/>
            <a:ext cx="7852621" cy="889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Enable di</a:t>
            </a:r>
            <a:r>
              <a:rPr lang="en-US" sz="247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gital and electrical circuit creation, execution, and visualization of simulation results.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551941" y="5145911"/>
            <a:ext cx="7281862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As</a:t>
            </a: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sessment and Grading Workflows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329728" y="5706012"/>
            <a:ext cx="7929572" cy="889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Handle assignment sub</a:t>
            </a:r>
            <a:r>
              <a:rPr lang="en-US" sz="247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mission, quiz execution, grading, feedback, and progress tracking.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56680" y="7224328"/>
            <a:ext cx="253682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5</a:t>
            </a:r>
          </a:p>
        </p:txBody>
      </p:sp>
      <p:sp>
        <p:nvSpPr>
          <p:cNvPr name="AutoShape 19" id="19"/>
          <p:cNvSpPr/>
          <p:nvPr/>
        </p:nvSpPr>
        <p:spPr>
          <a:xfrm>
            <a:off x="1065411" y="7893721"/>
            <a:ext cx="7655252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0" id="20"/>
          <p:cNvSpPr txBox="true"/>
          <p:nvPr/>
        </p:nvSpPr>
        <p:spPr>
          <a:xfrm rot="0">
            <a:off x="1762469" y="7977090"/>
            <a:ext cx="6385084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AI-assis</a:t>
            </a: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ted Learning Workflows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91989" y="8537191"/>
            <a:ext cx="7926043" cy="1327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Provi</a:t>
            </a:r>
            <a:r>
              <a:rPr lang="en-US" sz="247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 curriculum-grounded tutoring, quiz generation, and grading assistance using RAG-based AI.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798289" y="7977090"/>
            <a:ext cx="7158196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Syst</a:t>
            </a: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em Integration and Persistence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622344" y="8537191"/>
            <a:ext cx="6717503" cy="1327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Store user data, circuits, sub</a:t>
            </a:r>
            <a:r>
              <a:rPr lang="en-US" sz="247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missions, and AI knowledge across databases and services.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412601" y="4483391"/>
            <a:ext cx="264319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4</a:t>
            </a:r>
          </a:p>
        </p:txBody>
      </p:sp>
      <p:sp>
        <p:nvSpPr>
          <p:cNvPr name="AutoShape 25" id="25"/>
          <p:cNvSpPr/>
          <p:nvPr/>
        </p:nvSpPr>
        <p:spPr>
          <a:xfrm>
            <a:off x="9381523" y="5043492"/>
            <a:ext cx="765516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6" id="26"/>
          <p:cNvSpPr txBox="true"/>
          <p:nvPr/>
        </p:nvSpPr>
        <p:spPr>
          <a:xfrm rot="0">
            <a:off x="9420460" y="7314570"/>
            <a:ext cx="248603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6</a:t>
            </a:r>
          </a:p>
        </p:txBody>
      </p:sp>
      <p:sp>
        <p:nvSpPr>
          <p:cNvPr name="AutoShape 27" id="27"/>
          <p:cNvSpPr/>
          <p:nvPr/>
        </p:nvSpPr>
        <p:spPr>
          <a:xfrm>
            <a:off x="9381523" y="7874671"/>
            <a:ext cx="765516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763441" y="591928"/>
            <a:ext cx="10761118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NON-FUNCTIONAL REQUIREMENTS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87263" y="2645999"/>
            <a:ext cx="146844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1</a:t>
            </a:r>
          </a:p>
        </p:txBody>
      </p:sp>
      <p:sp>
        <p:nvSpPr>
          <p:cNvPr name="AutoShape 5" id="5"/>
          <p:cNvSpPr/>
          <p:nvPr/>
        </p:nvSpPr>
        <p:spPr>
          <a:xfrm>
            <a:off x="987263" y="3299336"/>
            <a:ext cx="7655252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2618905" y="3382705"/>
            <a:ext cx="5418931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C</a:t>
            </a: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orrectness and Reliability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87263" y="3942806"/>
            <a:ext cx="7852621" cy="1327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Ensure accurate simul</a:t>
            </a:r>
            <a:r>
              <a:rPr lang="en-US" sz="247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ation behavior and consistent system outputs in educational scenarios.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340086" y="2724182"/>
            <a:ext cx="222885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2</a:t>
            </a:r>
          </a:p>
        </p:txBody>
      </p:sp>
      <p:sp>
        <p:nvSpPr>
          <p:cNvPr name="AutoShape 9" id="9"/>
          <p:cNvSpPr/>
          <p:nvPr/>
        </p:nvSpPr>
        <p:spPr>
          <a:xfrm>
            <a:off x="9288291" y="3284283"/>
            <a:ext cx="765516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0" id="10"/>
          <p:cNvSpPr txBox="true"/>
          <p:nvPr/>
        </p:nvSpPr>
        <p:spPr>
          <a:xfrm rot="0">
            <a:off x="10118195" y="3382705"/>
            <a:ext cx="5642928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S</a:t>
            </a: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ecurity and Access Control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371165" y="3942806"/>
            <a:ext cx="7929572" cy="1327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Protect use</a:t>
            </a:r>
            <a:r>
              <a:rPr lang="en-US" sz="247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 data through authentication, authorization, and secure data handling mechanisms.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87263" y="5343222"/>
            <a:ext cx="236220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3</a:t>
            </a:r>
          </a:p>
        </p:txBody>
      </p:sp>
      <p:sp>
        <p:nvSpPr>
          <p:cNvPr name="AutoShape 13" id="13"/>
          <p:cNvSpPr/>
          <p:nvPr/>
        </p:nvSpPr>
        <p:spPr>
          <a:xfrm>
            <a:off x="987263" y="6012615"/>
            <a:ext cx="7655252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4" id="14"/>
          <p:cNvSpPr txBox="true"/>
          <p:nvPr/>
        </p:nvSpPr>
        <p:spPr>
          <a:xfrm rot="0">
            <a:off x="1791040" y="6095984"/>
            <a:ext cx="6245066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Ma</a:t>
            </a: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intainability and Modularity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87263" y="6656085"/>
            <a:ext cx="7852621" cy="889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Enable di</a:t>
            </a:r>
            <a:r>
              <a:rPr lang="en-US" sz="247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gital and electrical circuit creation, execution, and visualization of simulation results.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105182" y="6095984"/>
            <a:ext cx="6092507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Cross-platform Compatibility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288291" y="6656085"/>
            <a:ext cx="7929572" cy="889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3"/>
              </a:lnSpc>
              <a:spcBef>
                <a:spcPct val="0"/>
              </a:spcBef>
            </a:pPr>
            <a:r>
              <a:rPr lang="en-US" sz="247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Handle assignment sub</a:t>
            </a:r>
            <a:r>
              <a:rPr lang="en-US" sz="247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mission, quiz execution, grading, feedback, and progress tracking.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371165" y="5433464"/>
            <a:ext cx="264319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4</a:t>
            </a:r>
          </a:p>
        </p:txBody>
      </p:sp>
      <p:sp>
        <p:nvSpPr>
          <p:cNvPr name="AutoShape 19" id="19"/>
          <p:cNvSpPr/>
          <p:nvPr/>
        </p:nvSpPr>
        <p:spPr>
          <a:xfrm>
            <a:off x="9340086" y="5993565"/>
            <a:ext cx="765516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93244" y="2967285"/>
            <a:ext cx="11301259" cy="6173313"/>
          </a:xfrm>
          <a:custGeom>
            <a:avLst/>
            <a:gdLst/>
            <a:ahLst/>
            <a:cxnLst/>
            <a:rect r="r" b="b" t="t" l="l"/>
            <a:pathLst>
              <a:path h="6173313" w="11301259">
                <a:moveTo>
                  <a:pt x="0" y="0"/>
                </a:moveTo>
                <a:lnTo>
                  <a:pt x="11301259" y="0"/>
                </a:lnTo>
                <a:lnTo>
                  <a:pt x="11301259" y="6173313"/>
                </a:lnTo>
                <a:lnTo>
                  <a:pt x="0" y="61733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923925"/>
            <a:ext cx="6895136" cy="912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31"/>
              </a:lnSpc>
            </a:pPr>
            <a:r>
              <a:rPr lang="en-US" b="true" sz="5308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METHODOLOGY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1751115"/>
            <a:ext cx="7659652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SYSTEM ARCHITECTURE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5422923" y="503608"/>
            <a:ext cx="1725054" cy="1684280"/>
          </a:xfrm>
          <a:custGeom>
            <a:avLst/>
            <a:gdLst/>
            <a:ahLst/>
            <a:cxnLst/>
            <a:rect r="r" b="b" t="t" l="l"/>
            <a:pathLst>
              <a:path h="1684280" w="1725054">
                <a:moveTo>
                  <a:pt x="0" y="0"/>
                </a:moveTo>
                <a:lnTo>
                  <a:pt x="1725054" y="0"/>
                </a:lnTo>
                <a:lnTo>
                  <a:pt x="1725054" y="1684280"/>
                </a:lnTo>
                <a:lnTo>
                  <a:pt x="0" y="16842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23925"/>
            <a:ext cx="6386678" cy="912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31"/>
              </a:lnSpc>
            </a:pPr>
            <a:r>
              <a:rPr lang="en-US" b="true" sz="5308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</a:t>
            </a:r>
            <a:r>
              <a:rPr lang="en-US" b="true" sz="5308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THODOLOGY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64804" y="2111688"/>
            <a:ext cx="17075842" cy="88029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90"/>
              </a:lnSpc>
            </a:pPr>
          </a:p>
          <a:p>
            <a:pPr algn="l" marL="599953" indent="-299977" lvl="1">
              <a:lnSpc>
                <a:spcPts val="3890"/>
              </a:lnSpc>
              <a:buFont typeface="Arial"/>
              <a:buChar char="•"/>
            </a:pPr>
            <a:r>
              <a:rPr lang="en-US" sz="277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Separation of Conc</a:t>
            </a:r>
            <a:r>
              <a:rPr lang="en-US" sz="277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erns: Each layer has a single, well-defined responsibility to reduce complexity and coupling. </a:t>
            </a:r>
          </a:p>
          <a:p>
            <a:pPr algn="l">
              <a:lnSpc>
                <a:spcPts val="3890"/>
              </a:lnSpc>
            </a:pPr>
          </a:p>
          <a:p>
            <a:pPr algn="l" marL="599953" indent="-299977" lvl="1">
              <a:lnSpc>
                <a:spcPts val="3890"/>
              </a:lnSpc>
              <a:buFont typeface="Arial"/>
              <a:buChar char="•"/>
            </a:pPr>
            <a:r>
              <a:rPr lang="en-US" sz="277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Modular Design: Simulation, AI assistance, learning management, and file handling are implemented as independent modules. </a:t>
            </a:r>
          </a:p>
          <a:p>
            <a:pPr algn="l">
              <a:lnSpc>
                <a:spcPts val="3890"/>
              </a:lnSpc>
            </a:pPr>
          </a:p>
          <a:p>
            <a:pPr algn="l" marL="599953" indent="-299977" lvl="1">
              <a:lnSpc>
                <a:spcPts val="3890"/>
              </a:lnSpc>
              <a:buFont typeface="Arial"/>
              <a:buChar char="•"/>
            </a:pPr>
            <a:r>
              <a:rPr lang="en-US" sz="277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Reus</a:t>
            </a:r>
            <a:r>
              <a:rPr lang="en-US" sz="277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ability: Shared components and services are reused across multiple features and user roles. </a:t>
            </a:r>
          </a:p>
          <a:p>
            <a:pPr algn="l">
              <a:lnSpc>
                <a:spcPts val="3890"/>
              </a:lnSpc>
            </a:pPr>
          </a:p>
          <a:p>
            <a:pPr algn="l" marL="599953" indent="-299977" lvl="1">
              <a:lnSpc>
                <a:spcPts val="3890"/>
              </a:lnSpc>
              <a:buFont typeface="Arial"/>
              <a:buChar char="•"/>
            </a:pPr>
            <a:r>
              <a:rPr lang="en-US" sz="277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</a:t>
            </a:r>
            <a:r>
              <a:rPr lang="en-US" sz="277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lear API Boundaries: Communication between layers occurs exclusively through  documented REST interfaces. </a:t>
            </a:r>
          </a:p>
          <a:p>
            <a:pPr algn="l">
              <a:lnSpc>
                <a:spcPts val="3890"/>
              </a:lnSpc>
            </a:pPr>
          </a:p>
          <a:p>
            <a:pPr algn="l" marL="599953" indent="-299977" lvl="1">
              <a:lnSpc>
                <a:spcPts val="3890"/>
              </a:lnSpc>
              <a:buFont typeface="Arial"/>
              <a:buChar char="•"/>
            </a:pPr>
            <a:r>
              <a:rPr lang="en-US" sz="277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Incremental Development and Testing: Features were developed and validated independently to reduce integration risk. </a:t>
            </a:r>
          </a:p>
          <a:p>
            <a:pPr algn="l">
              <a:lnSpc>
                <a:spcPts val="3890"/>
              </a:lnSpc>
            </a:pPr>
          </a:p>
          <a:p>
            <a:pPr algn="l">
              <a:lnSpc>
                <a:spcPts val="3890"/>
              </a:lnSpc>
            </a:pPr>
          </a:p>
          <a:p>
            <a:pPr algn="l">
              <a:lnSpc>
                <a:spcPts val="4310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1751115"/>
            <a:ext cx="7710892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DESIGN PRINCIPLES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5422923" y="503608"/>
            <a:ext cx="1725054" cy="1684280"/>
          </a:xfrm>
          <a:custGeom>
            <a:avLst/>
            <a:gdLst/>
            <a:ahLst/>
            <a:cxnLst/>
            <a:rect r="r" b="b" t="t" l="l"/>
            <a:pathLst>
              <a:path h="1684280" w="1725054">
                <a:moveTo>
                  <a:pt x="0" y="0"/>
                </a:moveTo>
                <a:lnTo>
                  <a:pt x="1725054" y="0"/>
                </a:lnTo>
                <a:lnTo>
                  <a:pt x="1725054" y="1684280"/>
                </a:lnTo>
                <a:lnTo>
                  <a:pt x="0" y="1684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61323" y="8440897"/>
            <a:ext cx="1431817" cy="1397975"/>
          </a:xfrm>
          <a:custGeom>
            <a:avLst/>
            <a:gdLst/>
            <a:ahLst/>
            <a:cxnLst/>
            <a:rect r="r" b="b" t="t" l="l"/>
            <a:pathLst>
              <a:path h="1397975" w="1431817">
                <a:moveTo>
                  <a:pt x="0" y="0"/>
                </a:moveTo>
                <a:lnTo>
                  <a:pt x="1431818" y="0"/>
                </a:lnTo>
                <a:lnTo>
                  <a:pt x="1431818" y="1397974"/>
                </a:lnTo>
                <a:lnTo>
                  <a:pt x="0" y="13979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528357" y="2644359"/>
            <a:ext cx="1819621" cy="1819621"/>
          </a:xfrm>
          <a:custGeom>
            <a:avLst/>
            <a:gdLst/>
            <a:ahLst/>
            <a:cxnLst/>
            <a:rect r="r" b="b" t="t" l="l"/>
            <a:pathLst>
              <a:path h="1819621" w="1819621">
                <a:moveTo>
                  <a:pt x="0" y="0"/>
                </a:moveTo>
                <a:lnTo>
                  <a:pt x="1819621" y="0"/>
                </a:lnTo>
                <a:lnTo>
                  <a:pt x="1819621" y="1819621"/>
                </a:lnTo>
                <a:lnTo>
                  <a:pt x="0" y="18196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386390" y="2703746"/>
            <a:ext cx="1661914" cy="1661914"/>
          </a:xfrm>
          <a:custGeom>
            <a:avLst/>
            <a:gdLst/>
            <a:ahLst/>
            <a:cxnLst/>
            <a:rect r="r" b="b" t="t" l="l"/>
            <a:pathLst>
              <a:path h="1661914" w="1661914">
                <a:moveTo>
                  <a:pt x="0" y="0"/>
                </a:moveTo>
                <a:lnTo>
                  <a:pt x="1661914" y="0"/>
                </a:lnTo>
                <a:lnTo>
                  <a:pt x="1661914" y="1661914"/>
                </a:lnTo>
                <a:lnTo>
                  <a:pt x="0" y="16619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086904" y="2741056"/>
            <a:ext cx="1624604" cy="1624604"/>
          </a:xfrm>
          <a:custGeom>
            <a:avLst/>
            <a:gdLst/>
            <a:ahLst/>
            <a:cxnLst/>
            <a:rect r="r" b="b" t="t" l="l"/>
            <a:pathLst>
              <a:path h="1624604" w="1624604">
                <a:moveTo>
                  <a:pt x="0" y="0"/>
                </a:moveTo>
                <a:lnTo>
                  <a:pt x="1624604" y="0"/>
                </a:lnTo>
                <a:lnTo>
                  <a:pt x="1624604" y="1624604"/>
                </a:lnTo>
                <a:lnTo>
                  <a:pt x="0" y="16246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368323" y="5994963"/>
            <a:ext cx="2139689" cy="1713197"/>
          </a:xfrm>
          <a:custGeom>
            <a:avLst/>
            <a:gdLst/>
            <a:ahLst/>
            <a:cxnLst/>
            <a:rect r="r" b="b" t="t" l="l"/>
            <a:pathLst>
              <a:path h="1713197" w="2139689">
                <a:moveTo>
                  <a:pt x="0" y="0"/>
                </a:moveTo>
                <a:lnTo>
                  <a:pt x="2139689" y="0"/>
                </a:lnTo>
                <a:lnTo>
                  <a:pt x="2139689" y="1713197"/>
                </a:lnTo>
                <a:lnTo>
                  <a:pt x="0" y="17131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778214" y="6191341"/>
            <a:ext cx="2878267" cy="1320442"/>
          </a:xfrm>
          <a:custGeom>
            <a:avLst/>
            <a:gdLst/>
            <a:ahLst/>
            <a:cxnLst/>
            <a:rect r="r" b="b" t="t" l="l"/>
            <a:pathLst>
              <a:path h="1320442" w="2878267">
                <a:moveTo>
                  <a:pt x="0" y="0"/>
                </a:moveTo>
                <a:lnTo>
                  <a:pt x="2878266" y="0"/>
                </a:lnTo>
                <a:lnTo>
                  <a:pt x="2878266" y="1320442"/>
                </a:lnTo>
                <a:lnTo>
                  <a:pt x="0" y="13204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173559" y="6191341"/>
            <a:ext cx="1451295" cy="1451295"/>
          </a:xfrm>
          <a:custGeom>
            <a:avLst/>
            <a:gdLst/>
            <a:ahLst/>
            <a:cxnLst/>
            <a:rect r="r" b="b" t="t" l="l"/>
            <a:pathLst>
              <a:path h="1451295" w="1451295">
                <a:moveTo>
                  <a:pt x="0" y="0"/>
                </a:moveTo>
                <a:lnTo>
                  <a:pt x="1451295" y="0"/>
                </a:lnTo>
                <a:lnTo>
                  <a:pt x="1451295" y="1451295"/>
                </a:lnTo>
                <a:lnTo>
                  <a:pt x="0" y="145129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765807" y="400691"/>
            <a:ext cx="6756386" cy="967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METHODOLOGY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399684" y="1282225"/>
            <a:ext cx="11752528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TECHNOLOGY STACK — FRONT-END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744350" y="4477702"/>
            <a:ext cx="1387634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NextJS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124308" y="4477702"/>
            <a:ext cx="4186079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React &amp; React Native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614839" y="4477702"/>
            <a:ext cx="2568734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CSS Modules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585838" y="7880796"/>
            <a:ext cx="1704657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Fabric.js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835756" y="7880796"/>
            <a:ext cx="1040606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EXPO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827882" y="7880796"/>
            <a:ext cx="2142649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Typescript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61323" y="8440897"/>
            <a:ext cx="1431817" cy="1397975"/>
          </a:xfrm>
          <a:custGeom>
            <a:avLst/>
            <a:gdLst/>
            <a:ahLst/>
            <a:cxnLst/>
            <a:rect r="r" b="b" t="t" l="l"/>
            <a:pathLst>
              <a:path h="1397975" w="1431817">
                <a:moveTo>
                  <a:pt x="0" y="0"/>
                </a:moveTo>
                <a:lnTo>
                  <a:pt x="1431818" y="0"/>
                </a:lnTo>
                <a:lnTo>
                  <a:pt x="1431818" y="1397974"/>
                </a:lnTo>
                <a:lnTo>
                  <a:pt x="0" y="13979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528357" y="4174620"/>
            <a:ext cx="1819621" cy="1819621"/>
          </a:xfrm>
          <a:custGeom>
            <a:avLst/>
            <a:gdLst/>
            <a:ahLst/>
            <a:cxnLst/>
            <a:rect r="r" b="b" t="t" l="l"/>
            <a:pathLst>
              <a:path h="1819621" w="1819621">
                <a:moveTo>
                  <a:pt x="0" y="0"/>
                </a:moveTo>
                <a:lnTo>
                  <a:pt x="1819621" y="0"/>
                </a:lnTo>
                <a:lnTo>
                  <a:pt x="1819621" y="1819621"/>
                </a:lnTo>
                <a:lnTo>
                  <a:pt x="0" y="18196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308559" y="3942878"/>
            <a:ext cx="1817764" cy="1817764"/>
          </a:xfrm>
          <a:custGeom>
            <a:avLst/>
            <a:gdLst/>
            <a:ahLst/>
            <a:cxnLst/>
            <a:rect r="r" b="b" t="t" l="l"/>
            <a:pathLst>
              <a:path h="1817764" w="1817764">
                <a:moveTo>
                  <a:pt x="0" y="0"/>
                </a:moveTo>
                <a:lnTo>
                  <a:pt x="1817764" y="0"/>
                </a:lnTo>
                <a:lnTo>
                  <a:pt x="1817764" y="1817763"/>
                </a:lnTo>
                <a:lnTo>
                  <a:pt x="0" y="18177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09867" y="3942878"/>
            <a:ext cx="2160664" cy="2160664"/>
          </a:xfrm>
          <a:custGeom>
            <a:avLst/>
            <a:gdLst/>
            <a:ahLst/>
            <a:cxnLst/>
            <a:rect r="r" b="b" t="t" l="l"/>
            <a:pathLst>
              <a:path h="2160664" w="2160664">
                <a:moveTo>
                  <a:pt x="0" y="0"/>
                </a:moveTo>
                <a:lnTo>
                  <a:pt x="2160664" y="0"/>
                </a:lnTo>
                <a:lnTo>
                  <a:pt x="2160664" y="2160663"/>
                </a:lnTo>
                <a:lnTo>
                  <a:pt x="0" y="21606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765807" y="400691"/>
            <a:ext cx="6756386" cy="967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METHODOLOGY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0" y="1282225"/>
            <a:ext cx="182880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TECHNOLOGY STACK — BACK-END &amp; SIMULATION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47070" y="6007963"/>
            <a:ext cx="3582194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NextJS API Routes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864554" y="5898991"/>
            <a:ext cx="2558891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Python Flask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096608" y="5898991"/>
            <a:ext cx="1587182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PySpice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61323" y="8440897"/>
            <a:ext cx="1431817" cy="1397975"/>
          </a:xfrm>
          <a:custGeom>
            <a:avLst/>
            <a:gdLst/>
            <a:ahLst/>
            <a:cxnLst/>
            <a:rect r="r" b="b" t="t" l="l"/>
            <a:pathLst>
              <a:path h="1397975" w="1431817">
                <a:moveTo>
                  <a:pt x="0" y="0"/>
                </a:moveTo>
                <a:lnTo>
                  <a:pt x="1431818" y="0"/>
                </a:lnTo>
                <a:lnTo>
                  <a:pt x="1431818" y="1397974"/>
                </a:lnTo>
                <a:lnTo>
                  <a:pt x="0" y="13979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074307" y="2400057"/>
            <a:ext cx="2172895" cy="2172895"/>
          </a:xfrm>
          <a:custGeom>
            <a:avLst/>
            <a:gdLst/>
            <a:ahLst/>
            <a:cxnLst/>
            <a:rect r="r" b="b" t="t" l="l"/>
            <a:pathLst>
              <a:path h="2172895" w="2172895">
                <a:moveTo>
                  <a:pt x="0" y="0"/>
                </a:moveTo>
                <a:lnTo>
                  <a:pt x="2172895" y="0"/>
                </a:lnTo>
                <a:lnTo>
                  <a:pt x="2172895" y="2172895"/>
                </a:lnTo>
                <a:lnTo>
                  <a:pt x="0" y="2172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082618" y="2219521"/>
            <a:ext cx="2269459" cy="2269459"/>
          </a:xfrm>
          <a:custGeom>
            <a:avLst/>
            <a:gdLst/>
            <a:ahLst/>
            <a:cxnLst/>
            <a:rect r="r" b="b" t="t" l="l"/>
            <a:pathLst>
              <a:path h="2269459" w="2269459">
                <a:moveTo>
                  <a:pt x="0" y="0"/>
                </a:moveTo>
                <a:lnTo>
                  <a:pt x="2269459" y="0"/>
                </a:lnTo>
                <a:lnTo>
                  <a:pt x="2269459" y="2269459"/>
                </a:lnTo>
                <a:lnTo>
                  <a:pt x="0" y="22694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574379" y="2400057"/>
            <a:ext cx="2882283" cy="1908387"/>
          </a:xfrm>
          <a:custGeom>
            <a:avLst/>
            <a:gdLst/>
            <a:ahLst/>
            <a:cxnLst/>
            <a:rect r="r" b="b" t="t" l="l"/>
            <a:pathLst>
              <a:path h="1908387" w="2882283">
                <a:moveTo>
                  <a:pt x="0" y="0"/>
                </a:moveTo>
                <a:lnTo>
                  <a:pt x="2882284" y="0"/>
                </a:lnTo>
                <a:lnTo>
                  <a:pt x="2882284" y="1908387"/>
                </a:lnTo>
                <a:lnTo>
                  <a:pt x="0" y="19083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195010" y="5371178"/>
            <a:ext cx="2409348" cy="2409348"/>
          </a:xfrm>
          <a:custGeom>
            <a:avLst/>
            <a:gdLst/>
            <a:ahLst/>
            <a:cxnLst/>
            <a:rect r="r" b="b" t="t" l="l"/>
            <a:pathLst>
              <a:path h="2409348" w="2409348">
                <a:moveTo>
                  <a:pt x="0" y="0"/>
                </a:moveTo>
                <a:lnTo>
                  <a:pt x="2409348" y="0"/>
                </a:lnTo>
                <a:lnTo>
                  <a:pt x="2409348" y="2409348"/>
                </a:lnTo>
                <a:lnTo>
                  <a:pt x="0" y="240934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113046" y="5294501"/>
            <a:ext cx="2486025" cy="2486025"/>
          </a:xfrm>
          <a:custGeom>
            <a:avLst/>
            <a:gdLst/>
            <a:ahLst/>
            <a:cxnLst/>
            <a:rect r="r" b="b" t="t" l="l"/>
            <a:pathLst>
              <a:path h="2486025" w="2486025">
                <a:moveTo>
                  <a:pt x="0" y="0"/>
                </a:moveTo>
                <a:lnTo>
                  <a:pt x="2486025" y="0"/>
                </a:lnTo>
                <a:lnTo>
                  <a:pt x="2486025" y="2486025"/>
                </a:lnTo>
                <a:lnTo>
                  <a:pt x="0" y="248602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159720" y="5795543"/>
            <a:ext cx="1984983" cy="1984983"/>
          </a:xfrm>
          <a:custGeom>
            <a:avLst/>
            <a:gdLst/>
            <a:ahLst/>
            <a:cxnLst/>
            <a:rect r="r" b="b" t="t" l="l"/>
            <a:pathLst>
              <a:path h="1984983" w="1984983">
                <a:moveTo>
                  <a:pt x="0" y="0"/>
                </a:moveTo>
                <a:lnTo>
                  <a:pt x="1984983" y="0"/>
                </a:lnTo>
                <a:lnTo>
                  <a:pt x="1984983" y="1984983"/>
                </a:lnTo>
                <a:lnTo>
                  <a:pt x="0" y="198498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765807" y="400691"/>
            <a:ext cx="6756386" cy="967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METHODOLOGY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399684" y="1282225"/>
            <a:ext cx="11752528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AI &amp; DATABASE SERVICES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373816" y="4477702"/>
            <a:ext cx="2274887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PostgreSQL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525253" y="4477702"/>
            <a:ext cx="3501390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Supabase Bucket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901742" y="4477702"/>
            <a:ext cx="2195830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ChromaDB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451947" y="7880796"/>
            <a:ext cx="1895475" cy="560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GROQ API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818123" y="7880796"/>
            <a:ext cx="5075873" cy="1103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</a:pPr>
            <a:r>
              <a:rPr lang="en-US" sz="3073" b="true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Hugging Face </a:t>
            </a:r>
          </a:p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(Sentence Transformers)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679726" y="7951976"/>
            <a:ext cx="2944971" cy="1103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3"/>
              </a:lnSpc>
            </a:pPr>
            <a:r>
              <a:rPr lang="en-US" sz="3073" b="true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PyMuPDF (PDF </a:t>
            </a:r>
          </a:p>
          <a:p>
            <a:pPr algn="ctr">
              <a:lnSpc>
                <a:spcPts val="4303"/>
              </a:lnSpc>
              <a:spcBef>
                <a:spcPct val="0"/>
              </a:spcBef>
            </a:pPr>
            <a:r>
              <a:rPr lang="en-US" b="true" sz="3073">
                <a:solidFill>
                  <a:srgbClr val="1E40AF"/>
                </a:solidFill>
                <a:latin typeface="Poppins Bold"/>
                <a:ea typeface="Poppins Bold"/>
                <a:cs typeface="Poppins Bold"/>
                <a:sym typeface="Poppins Bold"/>
              </a:rPr>
              <a:t>Processing)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671095" y="2557764"/>
            <a:ext cx="6945810" cy="5171472"/>
            <a:chOff x="0" y="0"/>
            <a:chExt cx="1829349" cy="136203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29349" cy="1362034"/>
            </a:xfrm>
            <a:custGeom>
              <a:avLst/>
              <a:gdLst/>
              <a:ahLst/>
              <a:cxnLst/>
              <a:rect r="r" b="b" t="t" l="l"/>
              <a:pathLst>
                <a:path h="1362034" w="1829349">
                  <a:moveTo>
                    <a:pt x="56845" y="0"/>
                  </a:moveTo>
                  <a:lnTo>
                    <a:pt x="1772504" y="0"/>
                  </a:lnTo>
                  <a:cubicBezTo>
                    <a:pt x="1787580" y="0"/>
                    <a:pt x="1802039" y="5989"/>
                    <a:pt x="1812700" y="16650"/>
                  </a:cubicBezTo>
                  <a:cubicBezTo>
                    <a:pt x="1823360" y="27310"/>
                    <a:pt x="1829349" y="41769"/>
                    <a:pt x="1829349" y="56845"/>
                  </a:cubicBezTo>
                  <a:lnTo>
                    <a:pt x="1829349" y="1305188"/>
                  </a:lnTo>
                  <a:cubicBezTo>
                    <a:pt x="1829349" y="1320265"/>
                    <a:pt x="1823360" y="1334723"/>
                    <a:pt x="1812700" y="1345384"/>
                  </a:cubicBezTo>
                  <a:cubicBezTo>
                    <a:pt x="1802039" y="1356045"/>
                    <a:pt x="1787580" y="1362034"/>
                    <a:pt x="1772504" y="1362034"/>
                  </a:cubicBezTo>
                  <a:lnTo>
                    <a:pt x="56845" y="1362034"/>
                  </a:lnTo>
                  <a:cubicBezTo>
                    <a:pt x="41769" y="1362034"/>
                    <a:pt x="27310" y="1356045"/>
                    <a:pt x="16650" y="1345384"/>
                  </a:cubicBezTo>
                  <a:cubicBezTo>
                    <a:pt x="5989" y="1334723"/>
                    <a:pt x="0" y="1320265"/>
                    <a:pt x="0" y="1305188"/>
                  </a:cubicBezTo>
                  <a:lnTo>
                    <a:pt x="0" y="56845"/>
                  </a:lnTo>
                  <a:cubicBezTo>
                    <a:pt x="0" y="41769"/>
                    <a:pt x="5989" y="27310"/>
                    <a:pt x="16650" y="16650"/>
                  </a:cubicBezTo>
                  <a:cubicBezTo>
                    <a:pt x="27310" y="5989"/>
                    <a:pt x="41769" y="0"/>
                    <a:pt x="56845" y="0"/>
                  </a:cubicBez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829349" cy="14096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636453" y="186560"/>
            <a:ext cx="1734579" cy="1684280"/>
          </a:xfrm>
          <a:custGeom>
            <a:avLst/>
            <a:gdLst/>
            <a:ahLst/>
            <a:cxnLst/>
            <a:rect r="r" b="b" t="t" l="l"/>
            <a:pathLst>
              <a:path h="1684280" w="1734579">
                <a:moveTo>
                  <a:pt x="0" y="0"/>
                </a:moveTo>
                <a:lnTo>
                  <a:pt x="1734579" y="0"/>
                </a:lnTo>
                <a:lnTo>
                  <a:pt x="1734579" y="1684280"/>
                </a:lnTo>
                <a:lnTo>
                  <a:pt x="0" y="1684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552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671095" y="3660420"/>
            <a:ext cx="6945810" cy="28709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60"/>
              </a:lnSpc>
            </a:pPr>
            <a:r>
              <a:rPr lang="en-US" sz="5472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</a:t>
            </a:r>
          </a:p>
          <a:p>
            <a:pPr algn="ctr">
              <a:lnSpc>
                <a:spcPts val="7660"/>
              </a:lnSpc>
            </a:pPr>
            <a:r>
              <a:rPr lang="en-US" sz="5472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&amp;</a:t>
            </a:r>
          </a:p>
          <a:p>
            <a:pPr algn="ctr">
              <a:lnSpc>
                <a:spcPts val="7660"/>
              </a:lnSpc>
            </a:pPr>
            <a:r>
              <a:rPr lang="en-US" sz="5472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DISCUSSION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402932"/>
            <a:ext cx="10289482" cy="6855368"/>
          </a:xfrm>
          <a:custGeom>
            <a:avLst/>
            <a:gdLst/>
            <a:ahLst/>
            <a:cxnLst/>
            <a:rect r="r" b="b" t="t" l="l"/>
            <a:pathLst>
              <a:path h="6855368" w="10289482">
                <a:moveTo>
                  <a:pt x="0" y="0"/>
                </a:moveTo>
                <a:lnTo>
                  <a:pt x="10289482" y="0"/>
                </a:lnTo>
                <a:lnTo>
                  <a:pt x="10289482" y="6855368"/>
                </a:lnTo>
                <a:lnTo>
                  <a:pt x="0" y="68553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77829" y="1730795"/>
            <a:ext cx="3481471" cy="7527505"/>
          </a:xfrm>
          <a:custGeom>
            <a:avLst/>
            <a:gdLst/>
            <a:ahLst/>
            <a:cxnLst/>
            <a:rect r="r" b="b" t="t" l="l"/>
            <a:pathLst>
              <a:path h="7527505" w="3481471">
                <a:moveTo>
                  <a:pt x="0" y="0"/>
                </a:moveTo>
                <a:lnTo>
                  <a:pt x="3481471" y="0"/>
                </a:lnTo>
                <a:lnTo>
                  <a:pt x="3481471" y="7527505"/>
                </a:lnTo>
                <a:lnTo>
                  <a:pt x="0" y="75275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1: COURSE MANAGEMENT SYSTEM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654595"/>
            <a:ext cx="6413500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Student Course List &amp; Discovery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402932"/>
            <a:ext cx="11718577" cy="6855368"/>
          </a:xfrm>
          <a:custGeom>
            <a:avLst/>
            <a:gdLst/>
            <a:ahLst/>
            <a:cxnLst/>
            <a:rect r="r" b="b" t="t" l="l"/>
            <a:pathLst>
              <a:path h="6855368" w="11718577">
                <a:moveTo>
                  <a:pt x="0" y="0"/>
                </a:moveTo>
                <a:lnTo>
                  <a:pt x="11718577" y="0"/>
                </a:lnTo>
                <a:lnTo>
                  <a:pt x="11718577" y="6855368"/>
                </a:lnTo>
                <a:lnTo>
                  <a:pt x="0" y="68553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77829" y="1730795"/>
            <a:ext cx="3481471" cy="7527505"/>
          </a:xfrm>
          <a:custGeom>
            <a:avLst/>
            <a:gdLst/>
            <a:ahLst/>
            <a:cxnLst/>
            <a:rect r="r" b="b" t="t" l="l"/>
            <a:pathLst>
              <a:path h="7527505" w="3481471">
                <a:moveTo>
                  <a:pt x="0" y="0"/>
                </a:moveTo>
                <a:lnTo>
                  <a:pt x="3481471" y="0"/>
                </a:lnTo>
                <a:lnTo>
                  <a:pt x="3481471" y="7527505"/>
                </a:lnTo>
                <a:lnTo>
                  <a:pt x="0" y="75275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1: COURSE MANAGEMENT SYSTEM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654595"/>
            <a:ext cx="13327001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</a:t>
            </a: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Student Course Detail &amp; Content Access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402932"/>
            <a:ext cx="10289482" cy="6855368"/>
          </a:xfrm>
          <a:custGeom>
            <a:avLst/>
            <a:gdLst/>
            <a:ahLst/>
            <a:cxnLst/>
            <a:rect r="r" b="b" t="t" l="l"/>
            <a:pathLst>
              <a:path h="6855368" w="10289482">
                <a:moveTo>
                  <a:pt x="0" y="0"/>
                </a:moveTo>
                <a:lnTo>
                  <a:pt x="10289482" y="0"/>
                </a:lnTo>
                <a:lnTo>
                  <a:pt x="10289482" y="6855368"/>
                </a:lnTo>
                <a:lnTo>
                  <a:pt x="0" y="68553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77829" y="1730795"/>
            <a:ext cx="3481471" cy="7527505"/>
          </a:xfrm>
          <a:custGeom>
            <a:avLst/>
            <a:gdLst/>
            <a:ahLst/>
            <a:cxnLst/>
            <a:rect r="r" b="b" t="t" l="l"/>
            <a:pathLst>
              <a:path h="7527505" w="3481471">
                <a:moveTo>
                  <a:pt x="0" y="0"/>
                </a:moveTo>
                <a:lnTo>
                  <a:pt x="3481471" y="0"/>
                </a:lnTo>
                <a:lnTo>
                  <a:pt x="3481471" y="7527505"/>
                </a:lnTo>
                <a:lnTo>
                  <a:pt x="0" y="75275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1: COURSE MANAGEMENT SYSTEM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654595"/>
            <a:ext cx="13327001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</a:t>
            </a: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Student Course Detail &amp; Content Access - Cont.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402932"/>
            <a:ext cx="10289482" cy="6855368"/>
          </a:xfrm>
          <a:custGeom>
            <a:avLst/>
            <a:gdLst/>
            <a:ahLst/>
            <a:cxnLst/>
            <a:rect r="r" b="b" t="t" l="l"/>
            <a:pathLst>
              <a:path h="6855368" w="10289482">
                <a:moveTo>
                  <a:pt x="0" y="0"/>
                </a:moveTo>
                <a:lnTo>
                  <a:pt x="10289482" y="0"/>
                </a:lnTo>
                <a:lnTo>
                  <a:pt x="10289482" y="6855368"/>
                </a:lnTo>
                <a:lnTo>
                  <a:pt x="0" y="68553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77829" y="1730795"/>
            <a:ext cx="3481471" cy="7527505"/>
          </a:xfrm>
          <a:custGeom>
            <a:avLst/>
            <a:gdLst/>
            <a:ahLst/>
            <a:cxnLst/>
            <a:rect r="r" b="b" t="t" l="l"/>
            <a:pathLst>
              <a:path h="7527505" w="3481471">
                <a:moveTo>
                  <a:pt x="0" y="0"/>
                </a:moveTo>
                <a:lnTo>
                  <a:pt x="3481471" y="0"/>
                </a:lnTo>
                <a:lnTo>
                  <a:pt x="3481471" y="7527505"/>
                </a:lnTo>
                <a:lnTo>
                  <a:pt x="0" y="75275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1: COURSE MANAGEMENT SYSTEM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654595"/>
            <a:ext cx="6790849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Instructor Course List &amp; Discovery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402932"/>
            <a:ext cx="10289482" cy="6855368"/>
          </a:xfrm>
          <a:custGeom>
            <a:avLst/>
            <a:gdLst/>
            <a:ahLst/>
            <a:cxnLst/>
            <a:rect r="r" b="b" t="t" l="l"/>
            <a:pathLst>
              <a:path h="6855368" w="10289482">
                <a:moveTo>
                  <a:pt x="0" y="0"/>
                </a:moveTo>
                <a:lnTo>
                  <a:pt x="10289482" y="0"/>
                </a:lnTo>
                <a:lnTo>
                  <a:pt x="10289482" y="6855368"/>
                </a:lnTo>
                <a:lnTo>
                  <a:pt x="0" y="68553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886158" y="1730795"/>
            <a:ext cx="3481471" cy="7527505"/>
          </a:xfrm>
          <a:custGeom>
            <a:avLst/>
            <a:gdLst/>
            <a:ahLst/>
            <a:cxnLst/>
            <a:rect r="r" b="b" t="t" l="l"/>
            <a:pathLst>
              <a:path h="7527505" w="3481471">
                <a:moveTo>
                  <a:pt x="0" y="0"/>
                </a:moveTo>
                <a:lnTo>
                  <a:pt x="3481471" y="0"/>
                </a:lnTo>
                <a:lnTo>
                  <a:pt x="3481471" y="7527505"/>
                </a:lnTo>
                <a:lnTo>
                  <a:pt x="0" y="75275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1: COURSE MANAGEMENT SYSTEM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654595"/>
            <a:ext cx="13327001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</a:t>
            </a: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Instructor Course Detail &amp; Management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05781" y="2211372"/>
            <a:ext cx="3259204" cy="7046928"/>
          </a:xfrm>
          <a:custGeom>
            <a:avLst/>
            <a:gdLst/>
            <a:ahLst/>
            <a:cxnLst/>
            <a:rect r="r" b="b" t="t" l="l"/>
            <a:pathLst>
              <a:path h="7046928" w="3259204">
                <a:moveTo>
                  <a:pt x="0" y="0"/>
                </a:moveTo>
                <a:lnTo>
                  <a:pt x="3259205" y="0"/>
                </a:lnTo>
                <a:lnTo>
                  <a:pt x="3259205" y="7046928"/>
                </a:lnTo>
                <a:lnTo>
                  <a:pt x="0" y="70469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2211372"/>
            <a:ext cx="3259204" cy="7046928"/>
          </a:xfrm>
          <a:custGeom>
            <a:avLst/>
            <a:gdLst/>
            <a:ahLst/>
            <a:cxnLst/>
            <a:rect r="r" b="b" t="t" l="l"/>
            <a:pathLst>
              <a:path h="7046928" w="3259204">
                <a:moveTo>
                  <a:pt x="0" y="0"/>
                </a:moveTo>
                <a:lnTo>
                  <a:pt x="3259204" y="0"/>
                </a:lnTo>
                <a:lnTo>
                  <a:pt x="3259204" y="7046928"/>
                </a:lnTo>
                <a:lnTo>
                  <a:pt x="0" y="70469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382863" y="2833351"/>
            <a:ext cx="8876437" cy="5802971"/>
          </a:xfrm>
          <a:custGeom>
            <a:avLst/>
            <a:gdLst/>
            <a:ahLst/>
            <a:cxnLst/>
            <a:rect r="r" b="b" t="t" l="l"/>
            <a:pathLst>
              <a:path h="5802971" w="8876437">
                <a:moveTo>
                  <a:pt x="0" y="0"/>
                </a:moveTo>
                <a:lnTo>
                  <a:pt x="8876437" y="0"/>
                </a:lnTo>
                <a:lnTo>
                  <a:pt x="8876437" y="5802970"/>
                </a:lnTo>
                <a:lnTo>
                  <a:pt x="0" y="58029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1: COURSE MANAGEMENT SYSTEM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1654595"/>
            <a:ext cx="13327001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</a:t>
            </a: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Instructor Course Detail &amp; Management - Cont.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146642" y="2526266"/>
            <a:ext cx="11994715" cy="6732034"/>
          </a:xfrm>
          <a:custGeom>
            <a:avLst/>
            <a:gdLst/>
            <a:ahLst/>
            <a:cxnLst/>
            <a:rect r="r" b="b" t="t" l="l"/>
            <a:pathLst>
              <a:path h="6732034" w="11994715">
                <a:moveTo>
                  <a:pt x="0" y="0"/>
                </a:moveTo>
                <a:lnTo>
                  <a:pt x="11994716" y="0"/>
                </a:lnTo>
                <a:lnTo>
                  <a:pt x="11994716" y="6732034"/>
                </a:lnTo>
                <a:lnTo>
                  <a:pt x="0" y="67320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1: COURSE MANAGEMENT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13327001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Admin Course Oversight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3495794"/>
            <a:ext cx="8115300" cy="5540566"/>
          </a:xfrm>
          <a:custGeom>
            <a:avLst/>
            <a:gdLst/>
            <a:ahLst/>
            <a:cxnLst/>
            <a:rect r="r" b="b" t="t" l="l"/>
            <a:pathLst>
              <a:path h="5540566" w="8115300">
                <a:moveTo>
                  <a:pt x="0" y="0"/>
                </a:moveTo>
                <a:lnTo>
                  <a:pt x="8115300" y="0"/>
                </a:lnTo>
                <a:lnTo>
                  <a:pt x="8115300" y="5540566"/>
                </a:lnTo>
                <a:lnTo>
                  <a:pt x="0" y="55405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SUB-FEATURE: MODULES &amp; MODALS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13327001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M</a:t>
            </a: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odule Types &amp; Creation Modal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9814363" y="3273853"/>
            <a:ext cx="7444937" cy="5984447"/>
          </a:xfrm>
          <a:custGeom>
            <a:avLst/>
            <a:gdLst/>
            <a:ahLst/>
            <a:cxnLst/>
            <a:rect r="r" b="b" t="t" l="l"/>
            <a:pathLst>
              <a:path h="5984447" w="7444937">
                <a:moveTo>
                  <a:pt x="0" y="0"/>
                </a:moveTo>
                <a:lnTo>
                  <a:pt x="7444937" y="0"/>
                </a:lnTo>
                <a:lnTo>
                  <a:pt x="7444937" y="5984447"/>
                </a:lnTo>
                <a:lnTo>
                  <a:pt x="0" y="59844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3490916"/>
            <a:ext cx="8447521" cy="5767384"/>
          </a:xfrm>
          <a:custGeom>
            <a:avLst/>
            <a:gdLst/>
            <a:ahLst/>
            <a:cxnLst/>
            <a:rect r="r" b="b" t="t" l="l"/>
            <a:pathLst>
              <a:path h="5767384" w="8447521">
                <a:moveTo>
                  <a:pt x="0" y="0"/>
                </a:moveTo>
                <a:lnTo>
                  <a:pt x="8447521" y="0"/>
                </a:lnTo>
                <a:lnTo>
                  <a:pt x="8447521" y="5767384"/>
                </a:lnTo>
                <a:lnTo>
                  <a:pt x="0" y="57673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029269" y="4338743"/>
            <a:ext cx="7230031" cy="3317394"/>
          </a:xfrm>
          <a:custGeom>
            <a:avLst/>
            <a:gdLst/>
            <a:ahLst/>
            <a:cxnLst/>
            <a:rect r="r" b="b" t="t" l="l"/>
            <a:pathLst>
              <a:path h="3317394" w="7230031">
                <a:moveTo>
                  <a:pt x="0" y="0"/>
                </a:moveTo>
                <a:lnTo>
                  <a:pt x="7230031" y="0"/>
                </a:lnTo>
                <a:lnTo>
                  <a:pt x="7230031" y="3317394"/>
                </a:lnTo>
                <a:lnTo>
                  <a:pt x="0" y="33173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SUB-FEATURE: MODULES &amp; MODALS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654595"/>
            <a:ext cx="13327001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M</a:t>
            </a: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odule Types &amp; Creation Modal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298566" y="2619915"/>
            <a:ext cx="7690868" cy="6498600"/>
          </a:xfrm>
          <a:custGeom>
            <a:avLst/>
            <a:gdLst/>
            <a:ahLst/>
            <a:cxnLst/>
            <a:rect r="r" b="b" t="t" l="l"/>
            <a:pathLst>
              <a:path h="6498600" w="7690868">
                <a:moveTo>
                  <a:pt x="0" y="0"/>
                </a:moveTo>
                <a:lnTo>
                  <a:pt x="7690868" y="0"/>
                </a:lnTo>
                <a:lnTo>
                  <a:pt x="7690868" y="6498599"/>
                </a:lnTo>
                <a:lnTo>
                  <a:pt x="0" y="64985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SUB-FEATURE: MODULES &amp; MODALS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13327001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</a:t>
            </a: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Modal Types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05810"/>
            <a:ext cx="10538598" cy="6652490"/>
          </a:xfrm>
          <a:custGeom>
            <a:avLst/>
            <a:gdLst/>
            <a:ahLst/>
            <a:cxnLst/>
            <a:rect r="r" b="b" t="t" l="l"/>
            <a:pathLst>
              <a:path h="6652490" w="10538598">
                <a:moveTo>
                  <a:pt x="0" y="0"/>
                </a:moveTo>
                <a:lnTo>
                  <a:pt x="10538598" y="0"/>
                </a:lnTo>
                <a:lnTo>
                  <a:pt x="10538598" y="6652490"/>
                </a:lnTo>
                <a:lnTo>
                  <a:pt x="0" y="66524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77829" y="1730795"/>
            <a:ext cx="3481471" cy="7527505"/>
          </a:xfrm>
          <a:custGeom>
            <a:avLst/>
            <a:gdLst/>
            <a:ahLst/>
            <a:cxnLst/>
            <a:rect r="r" b="b" t="t" l="l"/>
            <a:pathLst>
              <a:path h="7527505" w="3481471">
                <a:moveTo>
                  <a:pt x="0" y="0"/>
                </a:moveTo>
                <a:lnTo>
                  <a:pt x="3481471" y="0"/>
                </a:lnTo>
                <a:lnTo>
                  <a:pt x="3481471" y="7527505"/>
                </a:lnTo>
                <a:lnTo>
                  <a:pt x="0" y="75275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SUB-FEATURE: MODULES &amp; MODALS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654595"/>
            <a:ext cx="13327001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</a:t>
            </a: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Modal Types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722916"/>
            <a:ext cx="11909583" cy="6535384"/>
          </a:xfrm>
          <a:custGeom>
            <a:avLst/>
            <a:gdLst/>
            <a:ahLst/>
            <a:cxnLst/>
            <a:rect r="r" b="b" t="t" l="l"/>
            <a:pathLst>
              <a:path h="6535384" w="11909583">
                <a:moveTo>
                  <a:pt x="0" y="0"/>
                </a:moveTo>
                <a:lnTo>
                  <a:pt x="11909583" y="0"/>
                </a:lnTo>
                <a:lnTo>
                  <a:pt x="11909583" y="6535384"/>
                </a:lnTo>
                <a:lnTo>
                  <a:pt x="0" y="65353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343624" y="2722916"/>
            <a:ext cx="3915676" cy="6535384"/>
          </a:xfrm>
          <a:custGeom>
            <a:avLst/>
            <a:gdLst/>
            <a:ahLst/>
            <a:cxnLst/>
            <a:rect r="r" b="b" t="t" l="l"/>
            <a:pathLst>
              <a:path h="6535384" w="3915676">
                <a:moveTo>
                  <a:pt x="0" y="0"/>
                </a:moveTo>
                <a:lnTo>
                  <a:pt x="3915676" y="0"/>
                </a:lnTo>
                <a:lnTo>
                  <a:pt x="3915676" y="6535384"/>
                </a:lnTo>
                <a:lnTo>
                  <a:pt x="0" y="65353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SUB-FEATURE: INSTRUCTOR STUDENT MANAGEMENT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654595"/>
            <a:ext cx="13327001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→ Student Enrollment Management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3565595"/>
            <a:ext cx="10356705" cy="4000277"/>
          </a:xfrm>
          <a:custGeom>
            <a:avLst/>
            <a:gdLst/>
            <a:ahLst/>
            <a:cxnLst/>
            <a:rect r="r" b="b" t="t" l="l"/>
            <a:pathLst>
              <a:path h="4000277" w="10356705">
                <a:moveTo>
                  <a:pt x="0" y="0"/>
                </a:moveTo>
                <a:lnTo>
                  <a:pt x="10356705" y="0"/>
                </a:lnTo>
                <a:lnTo>
                  <a:pt x="10356705" y="4000277"/>
                </a:lnTo>
                <a:lnTo>
                  <a:pt x="0" y="40002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510620" y="2592030"/>
            <a:ext cx="4271228" cy="5947407"/>
          </a:xfrm>
          <a:custGeom>
            <a:avLst/>
            <a:gdLst/>
            <a:ahLst/>
            <a:cxnLst/>
            <a:rect r="r" b="b" t="t" l="l"/>
            <a:pathLst>
              <a:path h="5947407" w="4271228">
                <a:moveTo>
                  <a:pt x="0" y="0"/>
                </a:moveTo>
                <a:lnTo>
                  <a:pt x="4271228" y="0"/>
                </a:lnTo>
                <a:lnTo>
                  <a:pt x="4271228" y="5947407"/>
                </a:lnTo>
                <a:lnTo>
                  <a:pt x="0" y="59474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SUB-FEATURE: INSTRUCTOR STUDENT MANAGEMENT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654595"/>
            <a:ext cx="13327001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</a:t>
            </a: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Student Enrollment Management - Cont.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593049"/>
            <a:ext cx="11744935" cy="6665251"/>
          </a:xfrm>
          <a:custGeom>
            <a:avLst/>
            <a:gdLst/>
            <a:ahLst/>
            <a:cxnLst/>
            <a:rect r="r" b="b" t="t" l="l"/>
            <a:pathLst>
              <a:path h="6665251" w="11744935">
                <a:moveTo>
                  <a:pt x="0" y="0"/>
                </a:moveTo>
                <a:lnTo>
                  <a:pt x="11744935" y="0"/>
                </a:lnTo>
                <a:lnTo>
                  <a:pt x="11744935" y="6665251"/>
                </a:lnTo>
                <a:lnTo>
                  <a:pt x="0" y="66652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77829" y="1730795"/>
            <a:ext cx="3481471" cy="7527505"/>
          </a:xfrm>
          <a:custGeom>
            <a:avLst/>
            <a:gdLst/>
            <a:ahLst/>
            <a:cxnLst/>
            <a:rect r="r" b="b" t="t" l="l"/>
            <a:pathLst>
              <a:path h="7527505" w="3481471">
                <a:moveTo>
                  <a:pt x="0" y="0"/>
                </a:moveTo>
                <a:lnTo>
                  <a:pt x="3481471" y="0"/>
                </a:lnTo>
                <a:lnTo>
                  <a:pt x="3481471" y="7527505"/>
                </a:lnTo>
                <a:lnTo>
                  <a:pt x="0" y="75275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2: DASHBOARD &amp; PROGRESS TRACKING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654595"/>
            <a:ext cx="4115911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Student Dashboard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593049"/>
            <a:ext cx="10060756" cy="6665251"/>
          </a:xfrm>
          <a:custGeom>
            <a:avLst/>
            <a:gdLst/>
            <a:ahLst/>
            <a:cxnLst/>
            <a:rect r="r" b="b" t="t" l="l"/>
            <a:pathLst>
              <a:path h="6665251" w="10060756">
                <a:moveTo>
                  <a:pt x="0" y="0"/>
                </a:moveTo>
                <a:lnTo>
                  <a:pt x="10060756" y="0"/>
                </a:lnTo>
                <a:lnTo>
                  <a:pt x="10060756" y="6665251"/>
                </a:lnTo>
                <a:lnTo>
                  <a:pt x="0" y="66652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77829" y="1730795"/>
            <a:ext cx="3481471" cy="7527505"/>
          </a:xfrm>
          <a:custGeom>
            <a:avLst/>
            <a:gdLst/>
            <a:ahLst/>
            <a:cxnLst/>
            <a:rect r="r" b="b" t="t" l="l"/>
            <a:pathLst>
              <a:path h="7527505" w="3481471">
                <a:moveTo>
                  <a:pt x="0" y="0"/>
                </a:moveTo>
                <a:lnTo>
                  <a:pt x="3481471" y="0"/>
                </a:lnTo>
                <a:lnTo>
                  <a:pt x="3481471" y="7527505"/>
                </a:lnTo>
                <a:lnTo>
                  <a:pt x="0" y="75275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2: DASHBOARD &amp; PROGRESS TRACKING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654595"/>
            <a:ext cx="5503545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Student Dashboard - Cont.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315959"/>
            <a:ext cx="8718796" cy="6942341"/>
          </a:xfrm>
          <a:custGeom>
            <a:avLst/>
            <a:gdLst/>
            <a:ahLst/>
            <a:cxnLst/>
            <a:rect r="r" b="b" t="t" l="l"/>
            <a:pathLst>
              <a:path h="6942341" w="8718796">
                <a:moveTo>
                  <a:pt x="0" y="0"/>
                </a:moveTo>
                <a:lnTo>
                  <a:pt x="8718796" y="0"/>
                </a:lnTo>
                <a:lnTo>
                  <a:pt x="8718796" y="6942341"/>
                </a:lnTo>
                <a:lnTo>
                  <a:pt x="0" y="69423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2: DASHBOARD &amp; PROGRESS TRACKING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3880168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Student Calander.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593049"/>
            <a:ext cx="10579763" cy="6665251"/>
          </a:xfrm>
          <a:custGeom>
            <a:avLst/>
            <a:gdLst/>
            <a:ahLst/>
            <a:cxnLst/>
            <a:rect r="r" b="b" t="t" l="l"/>
            <a:pathLst>
              <a:path h="6665251" w="10579763">
                <a:moveTo>
                  <a:pt x="0" y="0"/>
                </a:moveTo>
                <a:lnTo>
                  <a:pt x="10579763" y="0"/>
                </a:lnTo>
                <a:lnTo>
                  <a:pt x="10579763" y="6665251"/>
                </a:lnTo>
                <a:lnTo>
                  <a:pt x="0" y="66652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77829" y="1730795"/>
            <a:ext cx="3481471" cy="7527505"/>
          </a:xfrm>
          <a:custGeom>
            <a:avLst/>
            <a:gdLst/>
            <a:ahLst/>
            <a:cxnLst/>
            <a:rect r="r" b="b" t="t" l="l"/>
            <a:pathLst>
              <a:path h="7527505" w="3481471">
                <a:moveTo>
                  <a:pt x="0" y="0"/>
                </a:moveTo>
                <a:lnTo>
                  <a:pt x="3481471" y="0"/>
                </a:lnTo>
                <a:lnTo>
                  <a:pt x="3481471" y="7527505"/>
                </a:lnTo>
                <a:lnTo>
                  <a:pt x="0" y="75275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2: DASHBOARD &amp; PROGRESS TRACKING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654595"/>
            <a:ext cx="4493260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Instructor Dashboard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428415" y="2407085"/>
            <a:ext cx="10459871" cy="6851215"/>
          </a:xfrm>
          <a:custGeom>
            <a:avLst/>
            <a:gdLst/>
            <a:ahLst/>
            <a:cxnLst/>
            <a:rect r="r" b="b" t="t" l="l"/>
            <a:pathLst>
              <a:path h="6851215" w="10459871">
                <a:moveTo>
                  <a:pt x="0" y="0"/>
                </a:moveTo>
                <a:lnTo>
                  <a:pt x="10459870" y="0"/>
                </a:lnTo>
                <a:lnTo>
                  <a:pt x="10459870" y="6851215"/>
                </a:lnTo>
                <a:lnTo>
                  <a:pt x="0" y="68512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2: DASHBOARD &amp; PROGRESS TRACKING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3884930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Admin Dashboard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695159" y="2407085"/>
            <a:ext cx="8897682" cy="6851215"/>
          </a:xfrm>
          <a:custGeom>
            <a:avLst/>
            <a:gdLst/>
            <a:ahLst/>
            <a:cxnLst/>
            <a:rect r="r" b="b" t="t" l="l"/>
            <a:pathLst>
              <a:path h="6851215" w="8897682">
                <a:moveTo>
                  <a:pt x="0" y="0"/>
                </a:moveTo>
                <a:lnTo>
                  <a:pt x="8897682" y="0"/>
                </a:lnTo>
                <a:lnTo>
                  <a:pt x="8897682" y="6851215"/>
                </a:lnTo>
                <a:lnTo>
                  <a:pt x="0" y="68512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2: DASHBOARD &amp; PROGRESS TRACKING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3571399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Admin Analytics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695159" y="2407085"/>
            <a:ext cx="8897682" cy="6851215"/>
          </a:xfrm>
          <a:custGeom>
            <a:avLst/>
            <a:gdLst/>
            <a:ahLst/>
            <a:cxnLst/>
            <a:rect r="r" b="b" t="t" l="l"/>
            <a:pathLst>
              <a:path h="6851215" w="8897682">
                <a:moveTo>
                  <a:pt x="0" y="0"/>
                </a:moveTo>
                <a:lnTo>
                  <a:pt x="8897682" y="0"/>
                </a:lnTo>
                <a:lnTo>
                  <a:pt x="8897682" y="6851215"/>
                </a:lnTo>
                <a:lnTo>
                  <a:pt x="0" y="68512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2: DASHBOARD &amp; PROGRESS TRACKING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3571399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Admin Analytics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350160" y="2407085"/>
            <a:ext cx="11587679" cy="6851215"/>
          </a:xfrm>
          <a:custGeom>
            <a:avLst/>
            <a:gdLst/>
            <a:ahLst/>
            <a:cxnLst/>
            <a:rect r="r" b="b" t="t" l="l"/>
            <a:pathLst>
              <a:path h="6851215" w="11587679">
                <a:moveTo>
                  <a:pt x="0" y="0"/>
                </a:moveTo>
                <a:lnTo>
                  <a:pt x="11587680" y="0"/>
                </a:lnTo>
                <a:lnTo>
                  <a:pt x="11587680" y="6851215"/>
                </a:lnTo>
                <a:lnTo>
                  <a:pt x="0" y="68512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2: DASHBOARD &amp; PROGRESS TRACKING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4959032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Admin Analytics - Cont.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400750"/>
            <a:ext cx="10735890" cy="6857550"/>
          </a:xfrm>
          <a:custGeom>
            <a:avLst/>
            <a:gdLst/>
            <a:ahLst/>
            <a:cxnLst/>
            <a:rect r="r" b="b" t="t" l="l"/>
            <a:pathLst>
              <a:path h="6857550" w="10735890">
                <a:moveTo>
                  <a:pt x="0" y="0"/>
                </a:moveTo>
                <a:lnTo>
                  <a:pt x="10735890" y="0"/>
                </a:lnTo>
                <a:lnTo>
                  <a:pt x="10735890" y="6857550"/>
                </a:lnTo>
                <a:lnTo>
                  <a:pt x="0" y="68575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3: ASSIGNMENT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5021898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Student Assignment List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400750"/>
            <a:ext cx="9884757" cy="6857550"/>
          </a:xfrm>
          <a:custGeom>
            <a:avLst/>
            <a:gdLst/>
            <a:ahLst/>
            <a:cxnLst/>
            <a:rect r="r" b="b" t="t" l="l"/>
            <a:pathLst>
              <a:path h="6857550" w="9884757">
                <a:moveTo>
                  <a:pt x="0" y="0"/>
                </a:moveTo>
                <a:lnTo>
                  <a:pt x="9884757" y="0"/>
                </a:lnTo>
                <a:lnTo>
                  <a:pt x="9884757" y="6857550"/>
                </a:lnTo>
                <a:lnTo>
                  <a:pt x="0" y="68575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3: ASSIGNMENT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8161020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Student Assignment Detail &amp; Submission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409960"/>
            <a:ext cx="9871482" cy="6848340"/>
          </a:xfrm>
          <a:custGeom>
            <a:avLst/>
            <a:gdLst/>
            <a:ahLst/>
            <a:cxnLst/>
            <a:rect r="r" b="b" t="t" l="l"/>
            <a:pathLst>
              <a:path h="6848340" w="9871482">
                <a:moveTo>
                  <a:pt x="0" y="0"/>
                </a:moveTo>
                <a:lnTo>
                  <a:pt x="9871482" y="0"/>
                </a:lnTo>
                <a:lnTo>
                  <a:pt x="9871482" y="6848340"/>
                </a:lnTo>
                <a:lnTo>
                  <a:pt x="0" y="68483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3: ASSIGNMENT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8161020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Student Assignment Detail &amp; Submission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400750"/>
            <a:ext cx="11381826" cy="6857550"/>
          </a:xfrm>
          <a:custGeom>
            <a:avLst/>
            <a:gdLst/>
            <a:ahLst/>
            <a:cxnLst/>
            <a:rect r="r" b="b" t="t" l="l"/>
            <a:pathLst>
              <a:path h="6857550" w="11381826">
                <a:moveTo>
                  <a:pt x="0" y="0"/>
                </a:moveTo>
                <a:lnTo>
                  <a:pt x="11381826" y="0"/>
                </a:lnTo>
                <a:lnTo>
                  <a:pt x="11381826" y="6857550"/>
                </a:lnTo>
                <a:lnTo>
                  <a:pt x="0" y="68575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3: ASSIGNMENT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5399246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Instructor Assignment List</a:t>
            </a:r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400750"/>
            <a:ext cx="11381826" cy="6857550"/>
          </a:xfrm>
          <a:custGeom>
            <a:avLst/>
            <a:gdLst/>
            <a:ahLst/>
            <a:cxnLst/>
            <a:rect r="r" b="b" t="t" l="l"/>
            <a:pathLst>
              <a:path h="6857550" w="11381826">
                <a:moveTo>
                  <a:pt x="0" y="0"/>
                </a:moveTo>
                <a:lnTo>
                  <a:pt x="11381826" y="0"/>
                </a:lnTo>
                <a:lnTo>
                  <a:pt x="11381826" y="6857550"/>
                </a:lnTo>
                <a:lnTo>
                  <a:pt x="0" y="68575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3: ASSIGNMENT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8176578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Instructor Assignment Submissions View</a:t>
            </a:r>
          </a:p>
        </p:txBody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400750"/>
            <a:ext cx="11381826" cy="6857550"/>
          </a:xfrm>
          <a:custGeom>
            <a:avLst/>
            <a:gdLst/>
            <a:ahLst/>
            <a:cxnLst/>
            <a:rect r="r" b="b" t="t" l="l"/>
            <a:pathLst>
              <a:path h="6857550" w="11381826">
                <a:moveTo>
                  <a:pt x="0" y="0"/>
                </a:moveTo>
                <a:lnTo>
                  <a:pt x="11381826" y="0"/>
                </a:lnTo>
                <a:lnTo>
                  <a:pt x="11381826" y="6857550"/>
                </a:lnTo>
                <a:lnTo>
                  <a:pt x="0" y="68575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3: ASSIGNMENT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7317740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Instructor Cross-Course Submission</a:t>
            </a:r>
          </a:p>
        </p:txBody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400750"/>
            <a:ext cx="11381826" cy="6857550"/>
          </a:xfrm>
          <a:custGeom>
            <a:avLst/>
            <a:gdLst/>
            <a:ahLst/>
            <a:cxnLst/>
            <a:rect r="r" b="b" t="t" l="l"/>
            <a:pathLst>
              <a:path h="6857550" w="11381826">
                <a:moveTo>
                  <a:pt x="0" y="0"/>
                </a:moveTo>
                <a:lnTo>
                  <a:pt x="11381826" y="0"/>
                </a:lnTo>
                <a:lnTo>
                  <a:pt x="11381826" y="6857550"/>
                </a:lnTo>
                <a:lnTo>
                  <a:pt x="0" y="68575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3: ASSIGNMENT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6222206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Instructor Submission Grading</a:t>
            </a:r>
          </a:p>
        </p:txBody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400750"/>
            <a:ext cx="11381826" cy="6857550"/>
          </a:xfrm>
          <a:custGeom>
            <a:avLst/>
            <a:gdLst/>
            <a:ahLst/>
            <a:cxnLst/>
            <a:rect r="r" b="b" t="t" l="l"/>
            <a:pathLst>
              <a:path h="6857550" w="11381826">
                <a:moveTo>
                  <a:pt x="0" y="0"/>
                </a:moveTo>
                <a:lnTo>
                  <a:pt x="11381826" y="0"/>
                </a:lnTo>
                <a:lnTo>
                  <a:pt x="11381826" y="6857550"/>
                </a:lnTo>
                <a:lnTo>
                  <a:pt x="0" y="68575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3: ASSIGNMENT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6222206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Instructor Submission Grading</a:t>
            </a:r>
          </a:p>
        </p:txBody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3026784"/>
            <a:ext cx="7033948" cy="5205121"/>
          </a:xfrm>
          <a:custGeom>
            <a:avLst/>
            <a:gdLst/>
            <a:ahLst/>
            <a:cxnLst/>
            <a:rect r="r" b="b" t="t" l="l"/>
            <a:pathLst>
              <a:path h="5205121" w="7033948">
                <a:moveTo>
                  <a:pt x="0" y="0"/>
                </a:moveTo>
                <a:lnTo>
                  <a:pt x="7033948" y="0"/>
                </a:lnTo>
                <a:lnTo>
                  <a:pt x="7033948" y="5205121"/>
                </a:lnTo>
                <a:lnTo>
                  <a:pt x="0" y="52051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576208" y="2867476"/>
            <a:ext cx="5905491" cy="5523737"/>
          </a:xfrm>
          <a:custGeom>
            <a:avLst/>
            <a:gdLst/>
            <a:ahLst/>
            <a:cxnLst/>
            <a:rect r="r" b="b" t="t" l="l"/>
            <a:pathLst>
              <a:path h="5523737" w="5905491">
                <a:moveTo>
                  <a:pt x="0" y="0"/>
                </a:moveTo>
                <a:lnTo>
                  <a:pt x="5905490" y="0"/>
                </a:lnTo>
                <a:lnTo>
                  <a:pt x="5905490" y="5523737"/>
                </a:lnTo>
                <a:lnTo>
                  <a:pt x="0" y="55237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4: QUIZ SYSTEM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654595"/>
            <a:ext cx="4381817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Student Quiz Locking</a:t>
            </a:r>
          </a:p>
        </p:txBody>
      </p: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3342271"/>
            <a:ext cx="11301259" cy="4605263"/>
          </a:xfrm>
          <a:custGeom>
            <a:avLst/>
            <a:gdLst/>
            <a:ahLst/>
            <a:cxnLst/>
            <a:rect r="r" b="b" t="t" l="l"/>
            <a:pathLst>
              <a:path h="4605263" w="11301259">
                <a:moveTo>
                  <a:pt x="0" y="0"/>
                </a:moveTo>
                <a:lnTo>
                  <a:pt x="11301259" y="0"/>
                </a:lnTo>
                <a:lnTo>
                  <a:pt x="11301259" y="4605263"/>
                </a:lnTo>
                <a:lnTo>
                  <a:pt x="0" y="46052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4: QUIZ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4623435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Student Quiz Question</a:t>
            </a:r>
          </a:p>
        </p:txBody>
      </p:sp>
    </p:spTree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3796185"/>
            <a:ext cx="11301259" cy="3644656"/>
          </a:xfrm>
          <a:custGeom>
            <a:avLst/>
            <a:gdLst/>
            <a:ahLst/>
            <a:cxnLst/>
            <a:rect r="r" b="b" t="t" l="l"/>
            <a:pathLst>
              <a:path h="3644656" w="11301259">
                <a:moveTo>
                  <a:pt x="0" y="0"/>
                </a:moveTo>
                <a:lnTo>
                  <a:pt x="11301259" y="0"/>
                </a:lnTo>
                <a:lnTo>
                  <a:pt x="11301259" y="3644656"/>
                </a:lnTo>
                <a:lnTo>
                  <a:pt x="0" y="36446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4: QUIZ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6011069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Student Quiz Question - Cont.</a:t>
            </a:r>
          </a:p>
        </p:txBody>
      </p:sp>
    </p:spTree>
  </p:cSld>
  <p:clrMapOvr>
    <a:masterClrMapping/>
  </p:clrMapOvr>
</p:sld>
</file>

<file path=ppt/slides/slide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3898557"/>
            <a:ext cx="11301259" cy="3941314"/>
          </a:xfrm>
          <a:custGeom>
            <a:avLst/>
            <a:gdLst/>
            <a:ahLst/>
            <a:cxnLst/>
            <a:rect r="r" b="b" t="t" l="l"/>
            <a:pathLst>
              <a:path h="3941314" w="11301259">
                <a:moveTo>
                  <a:pt x="0" y="0"/>
                </a:moveTo>
                <a:lnTo>
                  <a:pt x="11301259" y="0"/>
                </a:lnTo>
                <a:lnTo>
                  <a:pt x="11301259" y="3941314"/>
                </a:lnTo>
                <a:lnTo>
                  <a:pt x="0" y="39413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4: QUIZ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6011069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Student Quiz Question - Cont.</a:t>
            </a:r>
          </a:p>
        </p:txBody>
      </p:sp>
    </p:spTree>
  </p:cSld>
  <p:clrMapOvr>
    <a:masterClrMapping/>
  </p:clrMapOvr>
</p:sld>
</file>

<file path=ppt/slides/slide5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732678"/>
            <a:ext cx="6625949" cy="6141124"/>
          </a:xfrm>
          <a:custGeom>
            <a:avLst/>
            <a:gdLst/>
            <a:ahLst/>
            <a:cxnLst/>
            <a:rect r="r" b="b" t="t" l="l"/>
            <a:pathLst>
              <a:path h="6141124" w="6625949">
                <a:moveTo>
                  <a:pt x="0" y="0"/>
                </a:moveTo>
                <a:lnTo>
                  <a:pt x="6625949" y="0"/>
                </a:lnTo>
                <a:lnTo>
                  <a:pt x="6625949" y="6141124"/>
                </a:lnTo>
                <a:lnTo>
                  <a:pt x="0" y="61411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4: QUIZ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4267200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Student Quiz Review</a:t>
            </a:r>
          </a:p>
        </p:txBody>
      </p:sp>
    </p:spTree>
  </p:cSld>
  <p:clrMapOvr>
    <a:masterClrMapping/>
  </p:clrMapOvr>
</p:sld>
</file>

<file path=ppt/slides/slide5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867476"/>
            <a:ext cx="9230527" cy="5746003"/>
          </a:xfrm>
          <a:custGeom>
            <a:avLst/>
            <a:gdLst/>
            <a:ahLst/>
            <a:cxnLst/>
            <a:rect r="r" b="b" t="t" l="l"/>
            <a:pathLst>
              <a:path h="5746003" w="9230527">
                <a:moveTo>
                  <a:pt x="0" y="0"/>
                </a:moveTo>
                <a:lnTo>
                  <a:pt x="9230527" y="0"/>
                </a:lnTo>
                <a:lnTo>
                  <a:pt x="9230527" y="5746003"/>
                </a:lnTo>
                <a:lnTo>
                  <a:pt x="0" y="57460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4: QUIZ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5654834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Student Quiz Review - Cont.</a:t>
            </a:r>
          </a:p>
        </p:txBody>
      </p:sp>
    </p:spTree>
  </p:cSld>
  <p:clrMapOvr>
    <a:masterClrMapping/>
  </p:clrMapOvr>
</p:sld>
</file>

<file path=ppt/slides/slide5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393072"/>
            <a:ext cx="7913808" cy="6865228"/>
          </a:xfrm>
          <a:custGeom>
            <a:avLst/>
            <a:gdLst/>
            <a:ahLst/>
            <a:cxnLst/>
            <a:rect r="r" b="b" t="t" l="l"/>
            <a:pathLst>
              <a:path h="6865228" w="7913808">
                <a:moveTo>
                  <a:pt x="0" y="0"/>
                </a:moveTo>
                <a:lnTo>
                  <a:pt x="7913808" y="0"/>
                </a:lnTo>
                <a:lnTo>
                  <a:pt x="7913808" y="6865228"/>
                </a:lnTo>
                <a:lnTo>
                  <a:pt x="0" y="6865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4: QUIZ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4945856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Instructor Quiz Creation</a:t>
            </a:r>
          </a:p>
        </p:txBody>
      </p:sp>
    </p:spTree>
  </p:cSld>
  <p:clrMapOvr>
    <a:masterClrMapping/>
  </p:clrMapOvr>
</p:sld>
</file>

<file path=ppt/slides/slide5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867476"/>
            <a:ext cx="11301259" cy="5975541"/>
          </a:xfrm>
          <a:custGeom>
            <a:avLst/>
            <a:gdLst/>
            <a:ahLst/>
            <a:cxnLst/>
            <a:rect r="r" b="b" t="t" l="l"/>
            <a:pathLst>
              <a:path h="5975541" w="11301259">
                <a:moveTo>
                  <a:pt x="0" y="0"/>
                </a:moveTo>
                <a:lnTo>
                  <a:pt x="11301259" y="0"/>
                </a:lnTo>
                <a:lnTo>
                  <a:pt x="11301259" y="5975541"/>
                </a:lnTo>
                <a:lnTo>
                  <a:pt x="0" y="59755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4: QUIZ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6333490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Instructor Quiz Creation - Cont.</a:t>
            </a:r>
          </a:p>
        </p:txBody>
      </p:sp>
    </p:spTree>
  </p:cSld>
  <p:clrMapOvr>
    <a:masterClrMapping/>
  </p:clrMapOvr>
</p:sld>
</file>

<file path=ppt/slides/slide5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867476"/>
            <a:ext cx="11301259" cy="5862528"/>
          </a:xfrm>
          <a:custGeom>
            <a:avLst/>
            <a:gdLst/>
            <a:ahLst/>
            <a:cxnLst/>
            <a:rect r="r" b="b" t="t" l="l"/>
            <a:pathLst>
              <a:path h="5862528" w="11301259">
                <a:moveTo>
                  <a:pt x="0" y="0"/>
                </a:moveTo>
                <a:lnTo>
                  <a:pt x="11301259" y="0"/>
                </a:lnTo>
                <a:lnTo>
                  <a:pt x="11301259" y="5862528"/>
                </a:lnTo>
                <a:lnTo>
                  <a:pt x="0" y="58625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4: QUIZ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6333490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Instructor Quiz Creation - Cont.</a:t>
            </a:r>
          </a:p>
        </p:txBody>
      </p:sp>
    </p:spTree>
  </p:cSld>
  <p:clrMapOvr>
    <a:masterClrMapping/>
  </p:clrMapOvr>
</p:sld>
</file>

<file path=ppt/slides/slide5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510681"/>
            <a:ext cx="8582027" cy="6747619"/>
          </a:xfrm>
          <a:custGeom>
            <a:avLst/>
            <a:gdLst/>
            <a:ahLst/>
            <a:cxnLst/>
            <a:rect r="r" b="b" t="t" l="l"/>
            <a:pathLst>
              <a:path h="6747619" w="8582027">
                <a:moveTo>
                  <a:pt x="0" y="0"/>
                </a:moveTo>
                <a:lnTo>
                  <a:pt x="8582027" y="0"/>
                </a:lnTo>
                <a:lnTo>
                  <a:pt x="8582027" y="6747619"/>
                </a:lnTo>
                <a:lnTo>
                  <a:pt x="0" y="67476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4: QUIZ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6333490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Instructor Quiz Creation - Cont.</a:t>
            </a:r>
          </a:p>
        </p:txBody>
      </p:sp>
    </p:spTree>
  </p:cSld>
  <p:clrMapOvr>
    <a:masterClrMapping/>
  </p:clrMapOvr>
</p:sld>
</file>

<file path=ppt/slides/slide5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867476"/>
            <a:ext cx="11301259" cy="5820148"/>
          </a:xfrm>
          <a:custGeom>
            <a:avLst/>
            <a:gdLst/>
            <a:ahLst/>
            <a:cxnLst/>
            <a:rect r="r" b="b" t="t" l="l"/>
            <a:pathLst>
              <a:path h="5820148" w="11301259">
                <a:moveTo>
                  <a:pt x="0" y="0"/>
                </a:moveTo>
                <a:lnTo>
                  <a:pt x="11301259" y="0"/>
                </a:lnTo>
                <a:lnTo>
                  <a:pt x="11301259" y="5820148"/>
                </a:lnTo>
                <a:lnTo>
                  <a:pt x="0" y="58201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4: QUIZ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5716588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Instructor Quiz Submissions</a:t>
            </a:r>
          </a:p>
        </p:txBody>
      </p:sp>
    </p:spTree>
  </p:cSld>
  <p:clrMapOvr>
    <a:masterClrMapping/>
  </p:clrMapOvr>
</p:sld>
</file>

<file path=ppt/slides/slide5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824973" y="2360332"/>
            <a:ext cx="11666753" cy="6897968"/>
          </a:xfrm>
          <a:custGeom>
            <a:avLst/>
            <a:gdLst/>
            <a:ahLst/>
            <a:cxnLst/>
            <a:rect r="r" b="b" t="t" l="l"/>
            <a:pathLst>
              <a:path h="6897968" w="11666753">
                <a:moveTo>
                  <a:pt x="0" y="0"/>
                </a:moveTo>
                <a:lnTo>
                  <a:pt x="11666754" y="0"/>
                </a:lnTo>
                <a:lnTo>
                  <a:pt x="11666754" y="6897968"/>
                </a:lnTo>
                <a:lnTo>
                  <a:pt x="0" y="68979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5: CIRCUIT SIMULATION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4942046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Simulator Landing Page</a:t>
            </a:r>
          </a:p>
        </p:txBody>
      </p:sp>
    </p:spTree>
  </p:cSld>
  <p:clrMapOvr>
    <a:masterClrMapping/>
  </p:clrMapOvr>
</p:sld>
</file>

<file path=ppt/slides/slide6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389327" y="2470752"/>
            <a:ext cx="13509345" cy="6315619"/>
          </a:xfrm>
          <a:custGeom>
            <a:avLst/>
            <a:gdLst/>
            <a:ahLst/>
            <a:cxnLst/>
            <a:rect r="r" b="b" t="t" l="l"/>
            <a:pathLst>
              <a:path h="6315619" w="13509345">
                <a:moveTo>
                  <a:pt x="0" y="0"/>
                </a:moveTo>
                <a:lnTo>
                  <a:pt x="13509346" y="0"/>
                </a:lnTo>
                <a:lnTo>
                  <a:pt x="13509346" y="6315619"/>
                </a:lnTo>
                <a:lnTo>
                  <a:pt x="0" y="63156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5: CIRCUIT SIMULATION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4469289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Digital Simulator Hub</a:t>
            </a:r>
          </a:p>
        </p:txBody>
      </p:sp>
    </p:spTree>
  </p:cSld>
  <p:clrMapOvr>
    <a:masterClrMapping/>
  </p:clrMapOvr>
</p:sld>
</file>

<file path=ppt/slides/slide6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389327" y="2470752"/>
            <a:ext cx="13509345" cy="6315619"/>
          </a:xfrm>
          <a:custGeom>
            <a:avLst/>
            <a:gdLst/>
            <a:ahLst/>
            <a:cxnLst/>
            <a:rect r="r" b="b" t="t" l="l"/>
            <a:pathLst>
              <a:path h="6315619" w="13509345">
                <a:moveTo>
                  <a:pt x="0" y="0"/>
                </a:moveTo>
                <a:lnTo>
                  <a:pt x="13509346" y="0"/>
                </a:lnTo>
                <a:lnTo>
                  <a:pt x="13509346" y="6315619"/>
                </a:lnTo>
                <a:lnTo>
                  <a:pt x="0" y="63156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5: CIRCUIT SIMULATION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4469289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Digital Simulator Hub</a:t>
            </a:r>
          </a:p>
        </p:txBody>
      </p:sp>
    </p:spTree>
  </p:cSld>
  <p:clrMapOvr>
    <a:masterClrMapping/>
  </p:clrMapOvr>
</p:sld>
</file>

<file path=ppt/slides/slide6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5: CIRCUIT SIMULATION SYSTEM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1654595"/>
            <a:ext cx="4976336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Electrical Simulator Hub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2389327" y="2470752"/>
            <a:ext cx="13509345" cy="6315619"/>
          </a:xfrm>
          <a:custGeom>
            <a:avLst/>
            <a:gdLst/>
            <a:ahLst/>
            <a:cxnLst/>
            <a:rect r="r" b="b" t="t" l="l"/>
            <a:pathLst>
              <a:path h="6315619" w="13509345">
                <a:moveTo>
                  <a:pt x="0" y="0"/>
                </a:moveTo>
                <a:lnTo>
                  <a:pt x="13509346" y="0"/>
                </a:lnTo>
                <a:lnTo>
                  <a:pt x="13509346" y="6315619"/>
                </a:lnTo>
                <a:lnTo>
                  <a:pt x="0" y="63156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518" t="0" r="-4518" b="0"/>
            </a:stretch>
          </a:blipFill>
        </p:spPr>
      </p:sp>
    </p:spTree>
  </p:cSld>
  <p:clrMapOvr>
    <a:masterClrMapping/>
  </p:clrMapOvr>
</p:sld>
</file>

<file path=ppt/slides/slide6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3417302"/>
            <a:ext cx="15679403" cy="783970"/>
          </a:xfrm>
          <a:custGeom>
            <a:avLst/>
            <a:gdLst/>
            <a:ahLst/>
            <a:cxnLst/>
            <a:rect r="r" b="b" t="t" l="l"/>
            <a:pathLst>
              <a:path h="783970" w="15679403">
                <a:moveTo>
                  <a:pt x="0" y="0"/>
                </a:moveTo>
                <a:lnTo>
                  <a:pt x="15679403" y="0"/>
                </a:lnTo>
                <a:lnTo>
                  <a:pt x="15679403" y="783970"/>
                </a:lnTo>
                <a:lnTo>
                  <a:pt x="0" y="7839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336327"/>
            <a:ext cx="15679403" cy="783970"/>
          </a:xfrm>
          <a:custGeom>
            <a:avLst/>
            <a:gdLst/>
            <a:ahLst/>
            <a:cxnLst/>
            <a:rect r="r" b="b" t="t" l="l"/>
            <a:pathLst>
              <a:path h="783970" w="15679403">
                <a:moveTo>
                  <a:pt x="0" y="0"/>
                </a:moveTo>
                <a:lnTo>
                  <a:pt x="15679403" y="0"/>
                </a:lnTo>
                <a:lnTo>
                  <a:pt x="15679403" y="783970"/>
                </a:lnTo>
                <a:lnTo>
                  <a:pt x="0" y="7839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5: CIRCUIT SIMULATION SYSTEM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654595"/>
            <a:ext cx="4281964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Simulator Tool Bars 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2610734"/>
            <a:ext cx="15679403" cy="677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91"/>
              </a:lnSpc>
              <a:spcBef>
                <a:spcPct val="0"/>
              </a:spcBef>
            </a:pPr>
            <a:r>
              <a:rPr lang="en-US" b="true" sz="3708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Electrical Simulator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6477747"/>
            <a:ext cx="15679403" cy="677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91"/>
              </a:lnSpc>
              <a:spcBef>
                <a:spcPct val="0"/>
              </a:spcBef>
            </a:pPr>
            <a:r>
              <a:rPr lang="en-US" b="true" sz="3708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Digital Simulator</a:t>
            </a:r>
          </a:p>
        </p:txBody>
      </p:sp>
    </p:spTree>
  </p:cSld>
  <p:clrMapOvr>
    <a:masterClrMapping/>
  </p:clrMapOvr>
</p:sld>
</file>

<file path=ppt/slides/slide6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1740320"/>
            <a:ext cx="6747387" cy="7517980"/>
          </a:xfrm>
          <a:custGeom>
            <a:avLst/>
            <a:gdLst/>
            <a:ahLst/>
            <a:cxnLst/>
            <a:rect r="r" b="b" t="t" l="l"/>
            <a:pathLst>
              <a:path h="7517980" w="6747387">
                <a:moveTo>
                  <a:pt x="0" y="0"/>
                </a:moveTo>
                <a:lnTo>
                  <a:pt x="6747387" y="0"/>
                </a:lnTo>
                <a:lnTo>
                  <a:pt x="6747387" y="7517980"/>
                </a:lnTo>
                <a:lnTo>
                  <a:pt x="0" y="75179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5: CIRCUIT SIMULATION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7524115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Digtial Simulator Component Library  </a:t>
            </a:r>
          </a:p>
        </p:txBody>
      </p:sp>
    </p:spTree>
  </p:cSld>
  <p:clrMapOvr>
    <a:masterClrMapping/>
  </p:clrMapOvr>
</p:sld>
</file>

<file path=ppt/slides/slide6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5: CIRCUIT SIMULATION SYSTEM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1654595"/>
            <a:ext cx="8031163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Electrical Simulator Component Library  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9541733" y="1730795"/>
            <a:ext cx="6197153" cy="7527505"/>
          </a:xfrm>
          <a:custGeom>
            <a:avLst/>
            <a:gdLst/>
            <a:ahLst/>
            <a:cxnLst/>
            <a:rect r="r" b="b" t="t" l="l"/>
            <a:pathLst>
              <a:path h="7527505" w="6197153">
                <a:moveTo>
                  <a:pt x="0" y="0"/>
                </a:moveTo>
                <a:lnTo>
                  <a:pt x="6197153" y="0"/>
                </a:lnTo>
                <a:lnTo>
                  <a:pt x="6197153" y="7527505"/>
                </a:lnTo>
                <a:lnTo>
                  <a:pt x="0" y="75275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07" r="0" b="-507"/>
            </a:stretch>
          </a:blipFill>
        </p:spPr>
      </p:sp>
    </p:spTree>
  </p:cSld>
  <p:clrMapOvr>
    <a:masterClrMapping/>
  </p:clrMapOvr>
</p:sld>
</file>

<file path=ppt/slides/slide6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38545" y="2214056"/>
            <a:ext cx="16010910" cy="7044244"/>
          </a:xfrm>
          <a:custGeom>
            <a:avLst/>
            <a:gdLst/>
            <a:ahLst/>
            <a:cxnLst/>
            <a:rect r="r" b="b" t="t" l="l"/>
            <a:pathLst>
              <a:path h="7044244" w="16010910">
                <a:moveTo>
                  <a:pt x="0" y="0"/>
                </a:moveTo>
                <a:lnTo>
                  <a:pt x="16010910" y="0"/>
                </a:lnTo>
                <a:lnTo>
                  <a:pt x="16010910" y="7044244"/>
                </a:lnTo>
                <a:lnTo>
                  <a:pt x="0" y="70442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46" r="0" b="-146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5: CIRCUIT SIMULATION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5641181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Digtial Simulator Example 1 </a:t>
            </a:r>
          </a:p>
        </p:txBody>
      </p:sp>
    </p:spTree>
  </p:cSld>
  <p:clrMapOvr>
    <a:masterClrMapping/>
  </p:clrMapOvr>
</p:sld>
</file>

<file path=ppt/slides/slide6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502270"/>
            <a:ext cx="7655558" cy="6756030"/>
          </a:xfrm>
          <a:custGeom>
            <a:avLst/>
            <a:gdLst/>
            <a:ahLst/>
            <a:cxnLst/>
            <a:rect r="r" b="b" t="t" l="l"/>
            <a:pathLst>
              <a:path h="6756030" w="7655558">
                <a:moveTo>
                  <a:pt x="0" y="0"/>
                </a:moveTo>
                <a:lnTo>
                  <a:pt x="7655558" y="0"/>
                </a:lnTo>
                <a:lnTo>
                  <a:pt x="7655558" y="6756030"/>
                </a:lnTo>
                <a:lnTo>
                  <a:pt x="0" y="67560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494221" y="2502270"/>
            <a:ext cx="7655558" cy="6756030"/>
          </a:xfrm>
          <a:custGeom>
            <a:avLst/>
            <a:gdLst/>
            <a:ahLst/>
            <a:cxnLst/>
            <a:rect r="r" b="b" t="t" l="l"/>
            <a:pathLst>
              <a:path h="6756030" w="7655558">
                <a:moveTo>
                  <a:pt x="0" y="0"/>
                </a:moveTo>
                <a:lnTo>
                  <a:pt x="7655559" y="0"/>
                </a:lnTo>
                <a:lnTo>
                  <a:pt x="7655559" y="6756030"/>
                </a:lnTo>
                <a:lnTo>
                  <a:pt x="0" y="67560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5: CIRCUIT SIMULATION SYSTEM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654595"/>
            <a:ext cx="5712460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Digtial Simulator Example 2 </a:t>
            </a:r>
          </a:p>
        </p:txBody>
      </p:sp>
    </p:spTree>
  </p:cSld>
  <p:clrMapOvr>
    <a:masterClrMapping/>
  </p:clrMapOvr>
</p:sld>
</file>

<file path=ppt/slides/slide6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010215" y="2366194"/>
            <a:ext cx="10267569" cy="6892106"/>
          </a:xfrm>
          <a:custGeom>
            <a:avLst/>
            <a:gdLst/>
            <a:ahLst/>
            <a:cxnLst/>
            <a:rect r="r" b="b" t="t" l="l"/>
            <a:pathLst>
              <a:path h="6892106" w="10267569">
                <a:moveTo>
                  <a:pt x="0" y="0"/>
                </a:moveTo>
                <a:lnTo>
                  <a:pt x="10267570" y="0"/>
                </a:lnTo>
                <a:lnTo>
                  <a:pt x="10267570" y="6892106"/>
                </a:lnTo>
                <a:lnTo>
                  <a:pt x="0" y="68921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5: CIRCUIT SIMULATION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6148229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Electrical Simulator Example 1 </a:t>
            </a:r>
          </a:p>
        </p:txBody>
      </p:sp>
    </p:spTree>
  </p:cSld>
  <p:clrMapOvr>
    <a:masterClrMapping/>
  </p:clrMapOvr>
</p:sld>
</file>

<file path=ppt/slides/slide6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92898" y="2246529"/>
            <a:ext cx="10808125" cy="7011771"/>
          </a:xfrm>
          <a:custGeom>
            <a:avLst/>
            <a:gdLst/>
            <a:ahLst/>
            <a:cxnLst/>
            <a:rect r="r" b="b" t="t" l="l"/>
            <a:pathLst>
              <a:path h="7011771" w="10808125">
                <a:moveTo>
                  <a:pt x="0" y="0"/>
                </a:moveTo>
                <a:lnTo>
                  <a:pt x="10808124" y="0"/>
                </a:lnTo>
                <a:lnTo>
                  <a:pt x="10808124" y="7011771"/>
                </a:lnTo>
                <a:lnTo>
                  <a:pt x="0" y="70117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5: CIRCUIT SIMULATION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7620159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Electrical Simulator  Example 1  - Cont.</a:t>
            </a:r>
          </a:p>
        </p:txBody>
      </p:sp>
    </p:spTree>
  </p:cSld>
  <p:clrMapOvr>
    <a:masterClrMapping/>
  </p:clrMapOvr>
</p:sld>
</file>

<file path=ppt/slides/slide7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01289" y="2318415"/>
            <a:ext cx="9914121" cy="6939885"/>
          </a:xfrm>
          <a:custGeom>
            <a:avLst/>
            <a:gdLst/>
            <a:ahLst/>
            <a:cxnLst/>
            <a:rect r="r" b="b" t="t" l="l"/>
            <a:pathLst>
              <a:path h="6939885" w="9914121">
                <a:moveTo>
                  <a:pt x="0" y="0"/>
                </a:moveTo>
                <a:lnTo>
                  <a:pt x="9914122" y="0"/>
                </a:lnTo>
                <a:lnTo>
                  <a:pt x="9914122" y="6939885"/>
                </a:lnTo>
                <a:lnTo>
                  <a:pt x="0" y="69398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5: CIRCUIT SIMULATION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7620159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Electrical Simulator  Example 1  - Cont.</a:t>
            </a:r>
          </a:p>
        </p:txBody>
      </p:sp>
    </p:spTree>
  </p:cSld>
  <p:clrMapOvr>
    <a:masterClrMapping/>
  </p:clrMapOvr>
</p:sld>
</file>

<file path=ppt/slides/slide7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359168" y="2447233"/>
            <a:ext cx="10203845" cy="6811067"/>
          </a:xfrm>
          <a:custGeom>
            <a:avLst/>
            <a:gdLst/>
            <a:ahLst/>
            <a:cxnLst/>
            <a:rect r="r" b="b" t="t" l="l"/>
            <a:pathLst>
              <a:path h="6811067" w="10203845">
                <a:moveTo>
                  <a:pt x="0" y="0"/>
                </a:moveTo>
                <a:lnTo>
                  <a:pt x="10203845" y="0"/>
                </a:lnTo>
                <a:lnTo>
                  <a:pt x="10203845" y="6811067"/>
                </a:lnTo>
                <a:lnTo>
                  <a:pt x="0" y="68110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5: CIRCUIT SIMULATION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6303804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Electrical Simulator  Example 2 </a:t>
            </a:r>
          </a:p>
        </p:txBody>
      </p:sp>
    </p:spTree>
  </p:cSld>
  <p:clrMapOvr>
    <a:masterClrMapping/>
  </p:clrMapOvr>
</p:sld>
</file>

<file path=ppt/slides/slide7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908961" y="2361661"/>
            <a:ext cx="12167920" cy="6996554"/>
          </a:xfrm>
          <a:custGeom>
            <a:avLst/>
            <a:gdLst/>
            <a:ahLst/>
            <a:cxnLst/>
            <a:rect r="r" b="b" t="t" l="l"/>
            <a:pathLst>
              <a:path h="6996554" w="12167920">
                <a:moveTo>
                  <a:pt x="0" y="0"/>
                </a:moveTo>
                <a:lnTo>
                  <a:pt x="12167920" y="0"/>
                </a:lnTo>
                <a:lnTo>
                  <a:pt x="12167920" y="6996554"/>
                </a:lnTo>
                <a:lnTo>
                  <a:pt x="0" y="69965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5: CIRCUIT SIMULATION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7691438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Electrical Simulator  Example 2  - Cont.</a:t>
            </a:r>
          </a:p>
        </p:txBody>
      </p:sp>
    </p:spTree>
  </p:cSld>
  <p:clrMapOvr>
    <a:masterClrMapping/>
  </p:clrMapOvr>
</p:sld>
</file>

<file path=ppt/slides/slide7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5: CIRCUIT SIMULATION SYSTEM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1654595"/>
            <a:ext cx="6231890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Electrical Simulator Example 3 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3792027" y="2229062"/>
            <a:ext cx="11982064" cy="8057938"/>
          </a:xfrm>
          <a:custGeom>
            <a:avLst/>
            <a:gdLst/>
            <a:ahLst/>
            <a:cxnLst/>
            <a:rect r="r" b="b" t="t" l="l"/>
            <a:pathLst>
              <a:path h="8057938" w="11982064">
                <a:moveTo>
                  <a:pt x="0" y="0"/>
                </a:moveTo>
                <a:lnTo>
                  <a:pt x="11982065" y="0"/>
                </a:lnTo>
                <a:lnTo>
                  <a:pt x="11982065" y="8057938"/>
                </a:lnTo>
                <a:lnTo>
                  <a:pt x="0" y="80579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578198" y="2172151"/>
            <a:ext cx="8913395" cy="7086149"/>
          </a:xfrm>
          <a:custGeom>
            <a:avLst/>
            <a:gdLst/>
            <a:ahLst/>
            <a:cxnLst/>
            <a:rect r="r" b="b" t="t" l="l"/>
            <a:pathLst>
              <a:path h="7086149" w="8913395">
                <a:moveTo>
                  <a:pt x="0" y="0"/>
                </a:moveTo>
                <a:lnTo>
                  <a:pt x="8913395" y="0"/>
                </a:lnTo>
                <a:lnTo>
                  <a:pt x="8913395" y="7086149"/>
                </a:lnTo>
                <a:lnTo>
                  <a:pt x="0" y="70861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5: CIRCUIT SIMULATION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7703820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Electrical Simulator  Example 3  - Cont.</a:t>
            </a:r>
          </a:p>
        </p:txBody>
      </p:sp>
    </p:spTree>
  </p:cSld>
  <p:clrMapOvr>
    <a:masterClrMapping/>
  </p:clrMapOvr>
</p:sld>
</file>

<file path=ppt/slides/slide7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70368" y="2358310"/>
            <a:ext cx="15696426" cy="6651361"/>
          </a:xfrm>
          <a:custGeom>
            <a:avLst/>
            <a:gdLst/>
            <a:ahLst/>
            <a:cxnLst/>
            <a:rect r="r" b="b" t="t" l="l"/>
            <a:pathLst>
              <a:path h="6651361" w="15696426">
                <a:moveTo>
                  <a:pt x="0" y="0"/>
                </a:moveTo>
                <a:lnTo>
                  <a:pt x="15696426" y="0"/>
                </a:lnTo>
                <a:lnTo>
                  <a:pt x="15696426" y="6651360"/>
                </a:lnTo>
                <a:lnTo>
                  <a:pt x="0" y="6651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5: CIRCUIT SIMULATION SYSTEM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7703820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Electrical Simulator  Example 3  - Cont.</a:t>
            </a:r>
          </a:p>
        </p:txBody>
      </p:sp>
    </p:spTree>
  </p:cSld>
  <p:clrMapOvr>
    <a:masterClrMapping/>
  </p:clrMapOvr>
</p:sld>
</file>

<file path=ppt/slides/slide7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42041" y="1979160"/>
            <a:ext cx="10803919" cy="7279140"/>
          </a:xfrm>
          <a:custGeom>
            <a:avLst/>
            <a:gdLst/>
            <a:ahLst/>
            <a:cxnLst/>
            <a:rect r="r" b="b" t="t" l="l"/>
            <a:pathLst>
              <a:path h="7279140" w="10803919">
                <a:moveTo>
                  <a:pt x="0" y="0"/>
                </a:moveTo>
                <a:lnTo>
                  <a:pt x="10803918" y="0"/>
                </a:lnTo>
                <a:lnTo>
                  <a:pt x="10803918" y="7279140"/>
                </a:lnTo>
                <a:lnTo>
                  <a:pt x="0" y="72791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6: AI-POWERED EDUCATIONAL ASSISTANT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2351246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Chat Area</a:t>
            </a:r>
          </a:p>
        </p:txBody>
      </p:sp>
    </p:spTree>
  </p:cSld>
  <p:clrMapOvr>
    <a:masterClrMapping/>
  </p:clrMapOvr>
</p:sld>
</file>

<file path=ppt/slides/slide7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172151"/>
            <a:ext cx="10922773" cy="7086149"/>
          </a:xfrm>
          <a:custGeom>
            <a:avLst/>
            <a:gdLst/>
            <a:ahLst/>
            <a:cxnLst/>
            <a:rect r="r" b="b" t="t" l="l"/>
            <a:pathLst>
              <a:path h="7086149" w="10922773">
                <a:moveTo>
                  <a:pt x="0" y="0"/>
                </a:moveTo>
                <a:lnTo>
                  <a:pt x="10922773" y="0"/>
                </a:lnTo>
                <a:lnTo>
                  <a:pt x="10922773" y="7086149"/>
                </a:lnTo>
                <a:lnTo>
                  <a:pt x="0" y="70861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430301" y="2827950"/>
            <a:ext cx="4828999" cy="5532383"/>
          </a:xfrm>
          <a:custGeom>
            <a:avLst/>
            <a:gdLst/>
            <a:ahLst/>
            <a:cxnLst/>
            <a:rect r="r" b="b" t="t" l="l"/>
            <a:pathLst>
              <a:path h="5532383" w="4828999">
                <a:moveTo>
                  <a:pt x="0" y="0"/>
                </a:moveTo>
                <a:lnTo>
                  <a:pt x="4828999" y="0"/>
                </a:lnTo>
                <a:lnTo>
                  <a:pt x="4828999" y="5532383"/>
                </a:lnTo>
                <a:lnTo>
                  <a:pt x="0" y="55323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6: AI-POWERED EDUCATIONAL ASSISTANT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654595"/>
            <a:ext cx="3639820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Slide Deck Modal</a:t>
            </a:r>
          </a:p>
        </p:txBody>
      </p:sp>
    </p:spTree>
  </p:cSld>
  <p:clrMapOvr>
    <a:masterClrMapping/>
  </p:clrMapOvr>
</p:sld>
</file>

<file path=ppt/slides/slide7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576460" y="1730795"/>
            <a:ext cx="2201283" cy="8385840"/>
          </a:xfrm>
          <a:custGeom>
            <a:avLst/>
            <a:gdLst/>
            <a:ahLst/>
            <a:cxnLst/>
            <a:rect r="r" b="b" t="t" l="l"/>
            <a:pathLst>
              <a:path h="8385840" w="2201283">
                <a:moveTo>
                  <a:pt x="0" y="0"/>
                </a:moveTo>
                <a:lnTo>
                  <a:pt x="2201283" y="0"/>
                </a:lnTo>
                <a:lnTo>
                  <a:pt x="2201283" y="8385840"/>
                </a:lnTo>
                <a:lnTo>
                  <a:pt x="0" y="8385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538957" y="1730795"/>
            <a:ext cx="2148871" cy="8385840"/>
          </a:xfrm>
          <a:custGeom>
            <a:avLst/>
            <a:gdLst/>
            <a:ahLst/>
            <a:cxnLst/>
            <a:rect r="r" b="b" t="t" l="l"/>
            <a:pathLst>
              <a:path h="8385840" w="2148871">
                <a:moveTo>
                  <a:pt x="0" y="0"/>
                </a:moveTo>
                <a:lnTo>
                  <a:pt x="2148872" y="0"/>
                </a:lnTo>
                <a:lnTo>
                  <a:pt x="2148872" y="8385840"/>
                </a:lnTo>
                <a:lnTo>
                  <a:pt x="0" y="83858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6: AI-POWERED EDUCATIONAL ASSISTANT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654595"/>
            <a:ext cx="2989580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Chat Side Bar</a:t>
            </a:r>
          </a:p>
        </p:txBody>
      </p:sp>
    </p:spTree>
  </p:cSld>
  <p:clrMapOvr>
    <a:masterClrMapping/>
  </p:clrMapOvr>
</p:sld>
</file>

<file path=ppt/slides/slide7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290675"/>
            <a:ext cx="9183031" cy="6967625"/>
          </a:xfrm>
          <a:custGeom>
            <a:avLst/>
            <a:gdLst/>
            <a:ahLst/>
            <a:cxnLst/>
            <a:rect r="r" b="b" t="t" l="l"/>
            <a:pathLst>
              <a:path h="6967625" w="9183031">
                <a:moveTo>
                  <a:pt x="0" y="0"/>
                </a:moveTo>
                <a:lnTo>
                  <a:pt x="9183031" y="0"/>
                </a:lnTo>
                <a:lnTo>
                  <a:pt x="9183031" y="6967625"/>
                </a:lnTo>
                <a:lnTo>
                  <a:pt x="0" y="6967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7: AUTHENTICATION &amp; USER MANAGEMENT 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4319588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Authentication Page</a:t>
            </a:r>
          </a:p>
        </p:txBody>
      </p:sp>
    </p:spTree>
  </p:cSld>
  <p:clrMapOvr>
    <a:masterClrMapping/>
  </p:clrMapOvr>
</p:sld>
</file>

<file path=ppt/slides/slide8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307606"/>
            <a:ext cx="9894226" cy="6950694"/>
          </a:xfrm>
          <a:custGeom>
            <a:avLst/>
            <a:gdLst/>
            <a:ahLst/>
            <a:cxnLst/>
            <a:rect r="r" b="b" t="t" l="l"/>
            <a:pathLst>
              <a:path h="6950694" w="9894226">
                <a:moveTo>
                  <a:pt x="0" y="0"/>
                </a:moveTo>
                <a:lnTo>
                  <a:pt x="9894226" y="0"/>
                </a:lnTo>
                <a:lnTo>
                  <a:pt x="9894226" y="6950694"/>
                </a:lnTo>
                <a:lnTo>
                  <a:pt x="0" y="69506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1441"/>
            <a:ext cx="9088032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 &amp; DISCUSSION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2975"/>
            <a:ext cx="17259300" cy="78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1"/>
              </a:lnSpc>
            </a:pPr>
            <a:r>
              <a:rPr lang="en-US" sz="4608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FEATURE 7: AUTHENTICATION &amp; USER MANAGEMENT 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654595"/>
            <a:ext cx="3408204" cy="50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3"/>
              </a:lnSpc>
              <a:spcBef>
                <a:spcPct val="0"/>
              </a:spcBef>
            </a:pPr>
            <a:r>
              <a:rPr lang="en-US" b="true" sz="2873" i="true">
                <a:solidFill>
                  <a:srgbClr val="CC2131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→ Reset Password</a:t>
            </a:r>
          </a:p>
        </p:txBody>
      </p:sp>
    </p:spTree>
  </p:cSld>
  <p:clrMapOvr>
    <a:masterClrMapping/>
  </p:clrMapOvr>
</p:sld>
</file>

<file path=ppt/slides/slide8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98890" y="1661357"/>
            <a:ext cx="4760710" cy="7336593"/>
            <a:chOff x="0" y="0"/>
            <a:chExt cx="1253849" cy="193227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253849" cy="1932271"/>
            </a:xfrm>
            <a:custGeom>
              <a:avLst/>
              <a:gdLst/>
              <a:ahLst/>
              <a:cxnLst/>
              <a:rect r="r" b="b" t="t" l="l"/>
              <a:pathLst>
                <a:path h="1932271" w="1253849">
                  <a:moveTo>
                    <a:pt x="82937" y="0"/>
                  </a:moveTo>
                  <a:lnTo>
                    <a:pt x="1170913" y="0"/>
                  </a:lnTo>
                  <a:cubicBezTo>
                    <a:pt x="1216717" y="0"/>
                    <a:pt x="1253849" y="37132"/>
                    <a:pt x="1253849" y="82937"/>
                  </a:cubicBezTo>
                  <a:lnTo>
                    <a:pt x="1253849" y="1849335"/>
                  </a:lnTo>
                  <a:cubicBezTo>
                    <a:pt x="1253849" y="1895139"/>
                    <a:pt x="1216717" y="1932271"/>
                    <a:pt x="1170913" y="1932271"/>
                  </a:cubicBezTo>
                  <a:lnTo>
                    <a:pt x="82937" y="1932271"/>
                  </a:lnTo>
                  <a:cubicBezTo>
                    <a:pt x="37132" y="1932271"/>
                    <a:pt x="0" y="1895139"/>
                    <a:pt x="0" y="1849335"/>
                  </a:cubicBezTo>
                  <a:lnTo>
                    <a:pt x="0" y="82937"/>
                  </a:lnTo>
                  <a:cubicBezTo>
                    <a:pt x="0" y="37132"/>
                    <a:pt x="37132" y="0"/>
                    <a:pt x="82937" y="0"/>
                  </a:cubicBez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253849" cy="19798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917036" y="1661357"/>
            <a:ext cx="4668023" cy="7336593"/>
            <a:chOff x="0" y="0"/>
            <a:chExt cx="1229438" cy="193227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29438" cy="1932271"/>
            </a:xfrm>
            <a:custGeom>
              <a:avLst/>
              <a:gdLst/>
              <a:ahLst/>
              <a:cxnLst/>
              <a:rect r="r" b="b" t="t" l="l"/>
              <a:pathLst>
                <a:path h="1932271" w="1229438">
                  <a:moveTo>
                    <a:pt x="84584" y="0"/>
                  </a:moveTo>
                  <a:lnTo>
                    <a:pt x="1144855" y="0"/>
                  </a:lnTo>
                  <a:cubicBezTo>
                    <a:pt x="1191569" y="0"/>
                    <a:pt x="1229438" y="37869"/>
                    <a:pt x="1229438" y="84584"/>
                  </a:cubicBezTo>
                  <a:lnTo>
                    <a:pt x="1229438" y="1847688"/>
                  </a:lnTo>
                  <a:cubicBezTo>
                    <a:pt x="1229438" y="1870121"/>
                    <a:pt x="1220527" y="1891635"/>
                    <a:pt x="1204664" y="1907498"/>
                  </a:cubicBezTo>
                  <a:cubicBezTo>
                    <a:pt x="1188802" y="1923360"/>
                    <a:pt x="1167288" y="1932271"/>
                    <a:pt x="1144855" y="1932271"/>
                  </a:cubicBezTo>
                  <a:lnTo>
                    <a:pt x="84584" y="1932271"/>
                  </a:lnTo>
                  <a:cubicBezTo>
                    <a:pt x="62151" y="1932271"/>
                    <a:pt x="40636" y="1923360"/>
                    <a:pt x="24774" y="1907498"/>
                  </a:cubicBezTo>
                  <a:cubicBezTo>
                    <a:pt x="8911" y="1891635"/>
                    <a:pt x="0" y="1870121"/>
                    <a:pt x="0" y="1847688"/>
                  </a:cubicBezTo>
                  <a:lnTo>
                    <a:pt x="0" y="84584"/>
                  </a:lnTo>
                  <a:cubicBezTo>
                    <a:pt x="0" y="62151"/>
                    <a:pt x="8911" y="40636"/>
                    <a:pt x="24774" y="24774"/>
                  </a:cubicBezTo>
                  <a:cubicBezTo>
                    <a:pt x="40636" y="8911"/>
                    <a:pt x="62151" y="0"/>
                    <a:pt x="84584" y="0"/>
                  </a:cubicBez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229438" cy="19798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442496" y="1661357"/>
            <a:ext cx="4968386" cy="7336593"/>
            <a:chOff x="0" y="0"/>
            <a:chExt cx="1308546" cy="193227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08546" cy="1932271"/>
            </a:xfrm>
            <a:custGeom>
              <a:avLst/>
              <a:gdLst/>
              <a:ahLst/>
              <a:cxnLst/>
              <a:rect r="r" b="b" t="t" l="l"/>
              <a:pathLst>
                <a:path h="1932271" w="1308546">
                  <a:moveTo>
                    <a:pt x="79470" y="0"/>
                  </a:moveTo>
                  <a:lnTo>
                    <a:pt x="1229076" y="0"/>
                  </a:lnTo>
                  <a:cubicBezTo>
                    <a:pt x="1250153" y="0"/>
                    <a:pt x="1270366" y="8373"/>
                    <a:pt x="1285270" y="23276"/>
                  </a:cubicBezTo>
                  <a:cubicBezTo>
                    <a:pt x="1300173" y="38180"/>
                    <a:pt x="1308546" y="58393"/>
                    <a:pt x="1308546" y="79470"/>
                  </a:cubicBezTo>
                  <a:lnTo>
                    <a:pt x="1308546" y="1852801"/>
                  </a:lnTo>
                  <a:cubicBezTo>
                    <a:pt x="1308546" y="1873878"/>
                    <a:pt x="1300173" y="1894092"/>
                    <a:pt x="1285270" y="1908995"/>
                  </a:cubicBezTo>
                  <a:cubicBezTo>
                    <a:pt x="1270366" y="1923899"/>
                    <a:pt x="1250153" y="1932271"/>
                    <a:pt x="1229076" y="1932271"/>
                  </a:cubicBezTo>
                  <a:lnTo>
                    <a:pt x="79470" y="1932271"/>
                  </a:lnTo>
                  <a:cubicBezTo>
                    <a:pt x="58393" y="1932271"/>
                    <a:pt x="38180" y="1923899"/>
                    <a:pt x="23276" y="1908995"/>
                  </a:cubicBezTo>
                  <a:cubicBezTo>
                    <a:pt x="8373" y="1894092"/>
                    <a:pt x="0" y="1873878"/>
                    <a:pt x="0" y="1852801"/>
                  </a:cubicBezTo>
                  <a:lnTo>
                    <a:pt x="0" y="79470"/>
                  </a:lnTo>
                  <a:cubicBezTo>
                    <a:pt x="0" y="58393"/>
                    <a:pt x="8373" y="38180"/>
                    <a:pt x="23276" y="23276"/>
                  </a:cubicBezTo>
                  <a:cubicBezTo>
                    <a:pt x="38180" y="8373"/>
                    <a:pt x="58393" y="0"/>
                    <a:pt x="79470" y="0"/>
                  </a:cubicBez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1308546" cy="19798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5765807" y="61441"/>
            <a:ext cx="6756386" cy="967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40"/>
              </a:lnSpc>
            </a:pPr>
            <a:r>
              <a:rPr lang="en-US" sz="56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CONCLUSION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176122" y="1866998"/>
            <a:ext cx="4149851" cy="6858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The developed system successfully provides a unified workflow where students can study theory, design circuits, run simulations, and complete assessments within one coherent environment.</a:t>
            </a:r>
          </a:p>
          <a:p>
            <a:pPr algn="ctr">
              <a:lnSpc>
                <a:spcPts val="3640"/>
              </a:lnSpc>
            </a:pPr>
          </a:p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b="true" sz="26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While the grounded domain-specific AI gave better results in general compared to generic AI tools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07238" y="2121535"/>
            <a:ext cx="4544013" cy="5958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b="true" sz="27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This project demonstrates that integrat</a:t>
            </a:r>
            <a:r>
              <a:rPr lang="en-US" b="true" sz="27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ing learning management, circuit simulation, and curriculum-grounded AI into a single platform can significantly reduce the gap between theoretical knowledge and practical circuit design.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879759" y="3050755"/>
            <a:ext cx="4093860" cy="4472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32"/>
              </a:lnSpc>
            </a:pPr>
            <a:r>
              <a:rPr lang="en-US" b="true" sz="280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Overall, the project validates the feasibility and educational value of integrated AI-driven hardware learning platforms as a foundation for future academic systems.</a:t>
            </a:r>
          </a:p>
        </p:txBody>
      </p:sp>
    </p:spTree>
  </p:cSld>
  <p:clrMapOvr>
    <a:masterClrMapping/>
  </p:clrMapOvr>
</p:sld>
</file>

<file path=ppt/slides/slide8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475954" y="432435"/>
            <a:ext cx="7044093" cy="984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Limitations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0" y="-2334755"/>
            <a:ext cx="9144000" cy="13012303"/>
            <a:chOff x="0" y="0"/>
            <a:chExt cx="2408296" cy="342710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08296" cy="3427109"/>
            </a:xfrm>
            <a:custGeom>
              <a:avLst/>
              <a:gdLst/>
              <a:ahLst/>
              <a:cxnLst/>
              <a:rect r="r" b="b" t="t" l="l"/>
              <a:pathLst>
                <a:path h="3427109" w="2408296">
                  <a:moveTo>
                    <a:pt x="43180" y="0"/>
                  </a:moveTo>
                  <a:lnTo>
                    <a:pt x="2365116" y="0"/>
                  </a:lnTo>
                  <a:cubicBezTo>
                    <a:pt x="2388964" y="0"/>
                    <a:pt x="2408296" y="19332"/>
                    <a:pt x="2408296" y="43180"/>
                  </a:cubicBezTo>
                  <a:lnTo>
                    <a:pt x="2408296" y="3383929"/>
                  </a:lnTo>
                  <a:cubicBezTo>
                    <a:pt x="2408296" y="3395381"/>
                    <a:pt x="2403747" y="3406364"/>
                    <a:pt x="2395649" y="3414461"/>
                  </a:cubicBezTo>
                  <a:cubicBezTo>
                    <a:pt x="2387551" y="3422559"/>
                    <a:pt x="2376568" y="3427109"/>
                    <a:pt x="2365116" y="3427109"/>
                  </a:cubicBezTo>
                  <a:lnTo>
                    <a:pt x="43180" y="3427109"/>
                  </a:lnTo>
                  <a:cubicBezTo>
                    <a:pt x="19332" y="3427109"/>
                    <a:pt x="0" y="3407776"/>
                    <a:pt x="0" y="3383929"/>
                  </a:cubicBezTo>
                  <a:lnTo>
                    <a:pt x="0" y="43180"/>
                  </a:lnTo>
                  <a:cubicBezTo>
                    <a:pt x="0" y="19332"/>
                    <a:pt x="19332" y="0"/>
                    <a:pt x="43180" y="0"/>
                  </a:cubicBez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2408296" cy="34747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117638" y="432435"/>
            <a:ext cx="6908724" cy="984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699"/>
              </a:lnSpc>
              <a:spcBef>
                <a:spcPct val="0"/>
              </a:spcBef>
            </a:pPr>
            <a:r>
              <a:rPr lang="en-US" b="true" sz="54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Strengths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17638" y="1526804"/>
            <a:ext cx="6908724" cy="1836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41013" indent="-370506" lvl="1">
              <a:lnSpc>
                <a:spcPts val="4805"/>
              </a:lnSpc>
              <a:buFont typeface="Arial"/>
              <a:buChar char="•"/>
            </a:pPr>
            <a:r>
              <a:rPr lang="en-US" sz="343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Translation of fragmented academic workflows into a coherent system model.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706862" y="1400114"/>
            <a:ext cx="7552438" cy="24821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61553" indent="-380776" lvl="1">
              <a:lnSpc>
                <a:spcPts val="4938"/>
              </a:lnSpc>
              <a:buFont typeface="Arial"/>
              <a:buChar char="•"/>
            </a:pPr>
            <a:r>
              <a:rPr lang="en-US" sz="352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Design decisions prioritized system breadth over deep specialization in any single subsystem.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17638" y="3994928"/>
            <a:ext cx="6908724" cy="1836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41013" indent="-370506" lvl="1">
              <a:lnSpc>
                <a:spcPts val="4805"/>
              </a:lnSpc>
              <a:buFont typeface="Arial"/>
              <a:buChar char="•"/>
            </a:pPr>
            <a:r>
              <a:rPr lang="en-US" sz="343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Dual simulation approach enabling conceptual and realistic circuit analysis.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17638" y="6463052"/>
            <a:ext cx="6908724" cy="2446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41013" indent="-370506" lvl="1">
              <a:lnSpc>
                <a:spcPts val="4805"/>
              </a:lnSpc>
              <a:buFont typeface="Arial"/>
              <a:buChar char="•"/>
            </a:pPr>
            <a:r>
              <a:rPr lang="en-US" sz="343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Real-world experimentation with curriculum-grounded AI rather than generic LLM usage.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706862" y="4076147"/>
            <a:ext cx="7552438" cy="24821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61553" indent="-380776" lvl="1">
              <a:lnSpc>
                <a:spcPts val="4938"/>
              </a:lnSpc>
              <a:buFont typeface="Arial"/>
              <a:buChar char="•"/>
            </a:pPr>
            <a:r>
              <a:rPr lang="en-US" sz="352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AI performance is constrained by model capacity, dataset quality, and cost-efficient inference choices.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706862" y="6867508"/>
            <a:ext cx="7552438" cy="3101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61553" indent="-380776" lvl="1">
              <a:lnSpc>
                <a:spcPts val="4938"/>
              </a:lnSpc>
              <a:buFont typeface="Arial"/>
              <a:buChar char="•"/>
            </a:pPr>
            <a:r>
              <a:rPr lang="en-US" sz="352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Content ingestion and text extraction are affected by inconsistencies in academic materials and document formats.</a:t>
            </a:r>
          </a:p>
        </p:txBody>
      </p:sp>
    </p:spTree>
  </p:cSld>
  <p:clrMapOvr>
    <a:masterClrMapping/>
  </p:clrMapOvr>
</p:sld>
</file>

<file path=ppt/slides/slide8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9132" y="79301"/>
            <a:ext cx="5277113" cy="10128398"/>
            <a:chOff x="0" y="0"/>
            <a:chExt cx="1600803" cy="307243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00803" cy="3072431"/>
            </a:xfrm>
            <a:custGeom>
              <a:avLst/>
              <a:gdLst/>
              <a:ahLst/>
              <a:cxnLst/>
              <a:rect r="r" b="b" t="t" l="l"/>
              <a:pathLst>
                <a:path h="3072431" w="1600803">
                  <a:moveTo>
                    <a:pt x="0" y="0"/>
                  </a:moveTo>
                  <a:lnTo>
                    <a:pt x="1600803" y="0"/>
                  </a:lnTo>
                  <a:lnTo>
                    <a:pt x="1600803" y="3072431"/>
                  </a:lnTo>
                  <a:lnTo>
                    <a:pt x="0" y="3072431"/>
                  </a:ln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600803" cy="31200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4562872" y="2053872"/>
            <a:ext cx="1868266" cy="1868266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4562872" y="4657410"/>
            <a:ext cx="1868266" cy="1868266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4562872" y="7259101"/>
            <a:ext cx="1868266" cy="1868266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7487034" y="2453464"/>
            <a:ext cx="1601933" cy="6466659"/>
            <a:chOff x="0" y="0"/>
            <a:chExt cx="421908" cy="170315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21908" cy="1703153"/>
            </a:xfrm>
            <a:custGeom>
              <a:avLst/>
              <a:gdLst/>
              <a:ahLst/>
              <a:cxnLst/>
              <a:rect r="r" b="b" t="t" l="l"/>
              <a:pathLst>
                <a:path h="1703153" w="421908">
                  <a:moveTo>
                    <a:pt x="210954" y="0"/>
                  </a:moveTo>
                  <a:lnTo>
                    <a:pt x="210954" y="0"/>
                  </a:lnTo>
                  <a:cubicBezTo>
                    <a:pt x="266903" y="0"/>
                    <a:pt x="320560" y="22225"/>
                    <a:pt x="360121" y="61787"/>
                  </a:cubicBezTo>
                  <a:cubicBezTo>
                    <a:pt x="399683" y="101349"/>
                    <a:pt x="421908" y="155006"/>
                    <a:pt x="421908" y="210954"/>
                  </a:cubicBezTo>
                  <a:lnTo>
                    <a:pt x="421908" y="1492199"/>
                  </a:lnTo>
                  <a:cubicBezTo>
                    <a:pt x="421908" y="1548147"/>
                    <a:pt x="399683" y="1601804"/>
                    <a:pt x="360121" y="1641366"/>
                  </a:cubicBezTo>
                  <a:cubicBezTo>
                    <a:pt x="320560" y="1680928"/>
                    <a:pt x="266903" y="1703153"/>
                    <a:pt x="210954" y="1703153"/>
                  </a:cubicBezTo>
                  <a:lnTo>
                    <a:pt x="210954" y="1703153"/>
                  </a:lnTo>
                  <a:cubicBezTo>
                    <a:pt x="155006" y="1703153"/>
                    <a:pt x="101349" y="1680928"/>
                    <a:pt x="61787" y="1641366"/>
                  </a:cubicBezTo>
                  <a:cubicBezTo>
                    <a:pt x="22225" y="1601804"/>
                    <a:pt x="0" y="1548147"/>
                    <a:pt x="0" y="1492199"/>
                  </a:cubicBezTo>
                  <a:lnTo>
                    <a:pt x="0" y="210954"/>
                  </a:lnTo>
                  <a:cubicBezTo>
                    <a:pt x="0" y="155006"/>
                    <a:pt x="22225" y="101349"/>
                    <a:pt x="61787" y="61787"/>
                  </a:cubicBezTo>
                  <a:cubicBezTo>
                    <a:pt x="101349" y="22225"/>
                    <a:pt x="155006" y="0"/>
                    <a:pt x="210954" y="0"/>
                  </a:cubicBez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421908" cy="17507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-472711" y="663277"/>
            <a:ext cx="5508835" cy="6546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92"/>
              </a:lnSpc>
            </a:pPr>
            <a:r>
              <a:rPr lang="en-US" b="true" sz="385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RECOMMENDATIONS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677587" y="2348591"/>
            <a:ext cx="1638836" cy="1335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677587" y="4942605"/>
            <a:ext cx="1638836" cy="1335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b="true" sz="78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677587" y="7544851"/>
            <a:ext cx="1638836" cy="1335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3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984830" y="2380945"/>
            <a:ext cx="10502204" cy="1690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Extend the circuit simulation engine to support a broader range of components and advanced analysis domains.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984830" y="4703496"/>
            <a:ext cx="10274470" cy="1690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Improve AI grounding by expanding the dataset to include structured textbooks, lab manuals, and verified engineering references.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725964" y="7400992"/>
            <a:ext cx="10533336" cy="1690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Introduce more flexible publishing, scheduling, and collaboration features for instructors and multi-course environments.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2973458">
            <a:off x="12102555" y="-280407"/>
            <a:ext cx="6973348" cy="2618214"/>
          </a:xfrm>
          <a:custGeom>
            <a:avLst/>
            <a:gdLst/>
            <a:ahLst/>
            <a:cxnLst/>
            <a:rect r="r" b="b" t="t" l="l"/>
            <a:pathLst>
              <a:path h="2618214" w="6973348">
                <a:moveTo>
                  <a:pt x="0" y="0"/>
                </a:moveTo>
                <a:lnTo>
                  <a:pt x="6973349" y="0"/>
                </a:lnTo>
                <a:lnTo>
                  <a:pt x="6973349" y="2618214"/>
                </a:lnTo>
                <a:lnTo>
                  <a:pt x="0" y="26182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9132" y="79301"/>
            <a:ext cx="5277113" cy="10128398"/>
            <a:chOff x="0" y="0"/>
            <a:chExt cx="1600803" cy="307243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00803" cy="3072431"/>
            </a:xfrm>
            <a:custGeom>
              <a:avLst/>
              <a:gdLst/>
              <a:ahLst/>
              <a:cxnLst/>
              <a:rect r="r" b="b" t="t" l="l"/>
              <a:pathLst>
                <a:path h="3072431" w="1600803">
                  <a:moveTo>
                    <a:pt x="0" y="0"/>
                  </a:moveTo>
                  <a:lnTo>
                    <a:pt x="1600803" y="0"/>
                  </a:lnTo>
                  <a:lnTo>
                    <a:pt x="1600803" y="3072431"/>
                  </a:lnTo>
                  <a:lnTo>
                    <a:pt x="0" y="3072431"/>
                  </a:ln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600803" cy="31200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4562872" y="2053872"/>
            <a:ext cx="1868266" cy="1868266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4562872" y="4657410"/>
            <a:ext cx="1868266" cy="1868266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4562872" y="7259101"/>
            <a:ext cx="1868266" cy="1868266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7487034" y="2453464"/>
            <a:ext cx="1601933" cy="6466659"/>
            <a:chOff x="0" y="0"/>
            <a:chExt cx="421908" cy="170315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21908" cy="1703153"/>
            </a:xfrm>
            <a:custGeom>
              <a:avLst/>
              <a:gdLst/>
              <a:ahLst/>
              <a:cxnLst/>
              <a:rect r="r" b="b" t="t" l="l"/>
              <a:pathLst>
                <a:path h="1703153" w="421908">
                  <a:moveTo>
                    <a:pt x="210954" y="0"/>
                  </a:moveTo>
                  <a:lnTo>
                    <a:pt x="210954" y="0"/>
                  </a:lnTo>
                  <a:cubicBezTo>
                    <a:pt x="266903" y="0"/>
                    <a:pt x="320560" y="22225"/>
                    <a:pt x="360121" y="61787"/>
                  </a:cubicBezTo>
                  <a:cubicBezTo>
                    <a:pt x="399683" y="101349"/>
                    <a:pt x="421908" y="155006"/>
                    <a:pt x="421908" y="210954"/>
                  </a:cubicBezTo>
                  <a:lnTo>
                    <a:pt x="421908" y="1492199"/>
                  </a:lnTo>
                  <a:cubicBezTo>
                    <a:pt x="421908" y="1548147"/>
                    <a:pt x="399683" y="1601804"/>
                    <a:pt x="360121" y="1641366"/>
                  </a:cubicBezTo>
                  <a:cubicBezTo>
                    <a:pt x="320560" y="1680928"/>
                    <a:pt x="266903" y="1703153"/>
                    <a:pt x="210954" y="1703153"/>
                  </a:cubicBezTo>
                  <a:lnTo>
                    <a:pt x="210954" y="1703153"/>
                  </a:lnTo>
                  <a:cubicBezTo>
                    <a:pt x="155006" y="1703153"/>
                    <a:pt x="101349" y="1680928"/>
                    <a:pt x="61787" y="1641366"/>
                  </a:cubicBezTo>
                  <a:cubicBezTo>
                    <a:pt x="22225" y="1601804"/>
                    <a:pt x="0" y="1548147"/>
                    <a:pt x="0" y="1492199"/>
                  </a:cubicBezTo>
                  <a:lnTo>
                    <a:pt x="0" y="210954"/>
                  </a:lnTo>
                  <a:cubicBezTo>
                    <a:pt x="0" y="155006"/>
                    <a:pt x="22225" y="101349"/>
                    <a:pt x="61787" y="61787"/>
                  </a:cubicBezTo>
                  <a:cubicBezTo>
                    <a:pt x="101349" y="22225"/>
                    <a:pt x="155006" y="0"/>
                    <a:pt x="210954" y="0"/>
                  </a:cubicBez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421908" cy="17507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-472711" y="663277"/>
            <a:ext cx="5508835" cy="6546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92"/>
              </a:lnSpc>
            </a:pPr>
            <a:r>
              <a:rPr lang="en-US" b="true" sz="385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RECOMMENDATIONS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677587" y="2348591"/>
            <a:ext cx="1638836" cy="1335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4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677587" y="4942605"/>
            <a:ext cx="1638836" cy="1335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b="true" sz="78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5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677587" y="7544851"/>
            <a:ext cx="1638836" cy="1335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6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757096" y="2099957"/>
            <a:ext cx="10502204" cy="1690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Conduct empirical studies to measure improvements in student understanding, performance, and engagement.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757096" y="4703496"/>
            <a:ext cx="10274470" cy="1690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Adapt the platform for use beyond a single institution to explore its potential as a generalized engineering learning framework.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725964" y="7400992"/>
            <a:ext cx="10533336" cy="1690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Explore the role of AI as a pedagogical assistant rather than a problem-solving tool, emphasizing guidance or load reducing over direct answers.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2973458">
            <a:off x="12102555" y="-280407"/>
            <a:ext cx="6973348" cy="2618214"/>
          </a:xfrm>
          <a:custGeom>
            <a:avLst/>
            <a:gdLst/>
            <a:ahLst/>
            <a:cxnLst/>
            <a:rect r="r" b="b" t="t" l="l"/>
            <a:pathLst>
              <a:path h="2618214" w="6973348">
                <a:moveTo>
                  <a:pt x="0" y="0"/>
                </a:moveTo>
                <a:lnTo>
                  <a:pt x="6973349" y="0"/>
                </a:lnTo>
                <a:lnTo>
                  <a:pt x="6973349" y="2618214"/>
                </a:lnTo>
                <a:lnTo>
                  <a:pt x="0" y="26182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027935" y="4477111"/>
            <a:ext cx="5245100" cy="1332778"/>
            <a:chOff x="0" y="0"/>
            <a:chExt cx="1381426" cy="35102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81426" cy="351020"/>
            </a:xfrm>
            <a:custGeom>
              <a:avLst/>
              <a:gdLst/>
              <a:ahLst/>
              <a:cxnLst/>
              <a:rect r="r" b="b" t="t" l="l"/>
              <a:pathLst>
                <a:path h="351020" w="1381426">
                  <a:moveTo>
                    <a:pt x="75277" y="0"/>
                  </a:moveTo>
                  <a:lnTo>
                    <a:pt x="1306148" y="0"/>
                  </a:lnTo>
                  <a:cubicBezTo>
                    <a:pt x="1326113" y="0"/>
                    <a:pt x="1345260" y="7931"/>
                    <a:pt x="1359377" y="22048"/>
                  </a:cubicBezTo>
                  <a:cubicBezTo>
                    <a:pt x="1373495" y="36166"/>
                    <a:pt x="1381426" y="55313"/>
                    <a:pt x="1381426" y="75277"/>
                  </a:cubicBezTo>
                  <a:lnTo>
                    <a:pt x="1381426" y="275742"/>
                  </a:lnTo>
                  <a:cubicBezTo>
                    <a:pt x="1381426" y="295707"/>
                    <a:pt x="1373495" y="314854"/>
                    <a:pt x="1359377" y="328971"/>
                  </a:cubicBezTo>
                  <a:cubicBezTo>
                    <a:pt x="1345260" y="343089"/>
                    <a:pt x="1326113" y="351020"/>
                    <a:pt x="1306148" y="351020"/>
                  </a:cubicBezTo>
                  <a:lnTo>
                    <a:pt x="75277" y="351020"/>
                  </a:lnTo>
                  <a:cubicBezTo>
                    <a:pt x="55313" y="351020"/>
                    <a:pt x="36166" y="343089"/>
                    <a:pt x="22048" y="328971"/>
                  </a:cubicBezTo>
                  <a:cubicBezTo>
                    <a:pt x="7931" y="314854"/>
                    <a:pt x="0" y="295707"/>
                    <a:pt x="0" y="275742"/>
                  </a:cubicBezTo>
                  <a:lnTo>
                    <a:pt x="0" y="75277"/>
                  </a:lnTo>
                  <a:cubicBezTo>
                    <a:pt x="0" y="55313"/>
                    <a:pt x="7931" y="36166"/>
                    <a:pt x="22048" y="22048"/>
                  </a:cubicBezTo>
                  <a:cubicBezTo>
                    <a:pt x="36166" y="7931"/>
                    <a:pt x="55313" y="0"/>
                    <a:pt x="75277" y="0"/>
                  </a:cubicBez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381426" cy="3986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3534783" y="4477111"/>
            <a:ext cx="5118100" cy="1332778"/>
            <a:chOff x="0" y="0"/>
            <a:chExt cx="1347977" cy="3510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7977" cy="351020"/>
            </a:xfrm>
            <a:custGeom>
              <a:avLst/>
              <a:gdLst/>
              <a:ahLst/>
              <a:cxnLst/>
              <a:rect r="r" b="b" t="t" l="l"/>
              <a:pathLst>
                <a:path h="351020" w="1347977">
                  <a:moveTo>
                    <a:pt x="77145" y="0"/>
                  </a:moveTo>
                  <a:lnTo>
                    <a:pt x="1270832" y="0"/>
                  </a:lnTo>
                  <a:cubicBezTo>
                    <a:pt x="1291292" y="0"/>
                    <a:pt x="1310914" y="8128"/>
                    <a:pt x="1325382" y="22595"/>
                  </a:cubicBezTo>
                  <a:cubicBezTo>
                    <a:pt x="1339849" y="37063"/>
                    <a:pt x="1347977" y="56685"/>
                    <a:pt x="1347977" y="77145"/>
                  </a:cubicBezTo>
                  <a:lnTo>
                    <a:pt x="1347977" y="273874"/>
                  </a:lnTo>
                  <a:cubicBezTo>
                    <a:pt x="1347977" y="316480"/>
                    <a:pt x="1313438" y="351020"/>
                    <a:pt x="1270832" y="351020"/>
                  </a:cubicBezTo>
                  <a:lnTo>
                    <a:pt x="77145" y="351020"/>
                  </a:lnTo>
                  <a:cubicBezTo>
                    <a:pt x="34539" y="351020"/>
                    <a:pt x="0" y="316480"/>
                    <a:pt x="0" y="273874"/>
                  </a:cubicBezTo>
                  <a:lnTo>
                    <a:pt x="0" y="77145"/>
                  </a:lnTo>
                  <a:cubicBezTo>
                    <a:pt x="0" y="34539"/>
                    <a:pt x="34539" y="0"/>
                    <a:pt x="77145" y="0"/>
                  </a:cubicBezTo>
                  <a:close/>
                </a:path>
              </a:pathLst>
            </a:custGeom>
            <a:solidFill>
              <a:srgbClr val="1E40A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347977" cy="3986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4933297" y="4439372"/>
            <a:ext cx="8421405" cy="126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34"/>
              </a:lnSpc>
            </a:pPr>
            <a:r>
              <a:rPr lang="en-US" b="true" sz="7382">
                <a:solidFill>
                  <a:srgbClr val="1E40A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THANK YOU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47826" y="6846823"/>
            <a:ext cx="3592349" cy="535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8"/>
              </a:lnSpc>
            </a:pPr>
            <a:r>
              <a:rPr lang="en-US" sz="314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VISIT US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DAG_bIcAIJo</dc:identifier>
  <dcterms:modified xsi:type="dcterms:W3CDTF">2011-08-01T06:04:30Z</dcterms:modified>
  <cp:revision>1</cp:revision>
  <dc:title>Copy of CSE MH QOL</dc:title>
</cp:coreProperties>
</file>