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9" r:id="rId20"/>
    <p:sldId id="274" r:id="rId21"/>
    <p:sldId id="275" r:id="rId22"/>
    <p:sldId id="276" r:id="rId23"/>
    <p:sldId id="277" r:id="rId24"/>
    <p:sldId id="278" r:id="rId25"/>
    <p:sldId id="280" r:id="rId26"/>
    <p:sldId id="281" r:id="rId27"/>
    <p:sldId id="282" r:id="rId28"/>
    <p:sldId id="283" r:id="rId29"/>
    <p:sldId id="284" r:id="rId30"/>
    <p:sldId id="286" r:id="rId31"/>
    <p:sldId id="285" r:id="rId32"/>
    <p:sldId id="287" r:id="rId33"/>
    <p:sldId id="292" r:id="rId34"/>
    <p:sldId id="288" r:id="rId35"/>
    <p:sldId id="293" r:id="rId36"/>
    <p:sldId id="289" r:id="rId37"/>
    <p:sldId id="291" r:id="rId38"/>
    <p:sldId id="290" r:id="rId39"/>
    <p:sldId id="294" r:id="rId40"/>
    <p:sldId id="295" r:id="rId41"/>
    <p:sldId id="296" r:id="rId42"/>
    <p:sldId id="297" r:id="rId43"/>
    <p:sldId id="299" r:id="rId44"/>
    <p:sldId id="300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3" r:id="rId56"/>
    <p:sldId id="314" r:id="rId57"/>
    <p:sldId id="315" r:id="rId58"/>
    <p:sldId id="316" r:id="rId59"/>
    <p:sldId id="317" r:id="rId60"/>
    <p:sldId id="318" r:id="rId61"/>
    <p:sldId id="319" r:id="rId62"/>
    <p:sldId id="320" r:id="rId63"/>
    <p:sldId id="321" r:id="rId64"/>
    <p:sldId id="322" r:id="rId65"/>
    <p:sldId id="323" r:id="rId66"/>
    <p:sldId id="324" r:id="rId67"/>
    <p:sldId id="325" r:id="rId68"/>
    <p:sldId id="326" r:id="rId6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206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microsoft.com/office/2015/10/relationships/revisionInfo" Target="revisionInfo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4A16-95CC-41C0-B003-183AF48B8A53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2DFD922-4D4D-4B56-9FF2-1ACE89325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222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4A16-95CC-41C0-B003-183AF48B8A53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2DFD922-4D4D-4B56-9FF2-1ACE89325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348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4A16-95CC-41C0-B003-183AF48B8A53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2DFD922-4D4D-4B56-9FF2-1ACE89325D2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9015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4A16-95CC-41C0-B003-183AF48B8A53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2DFD922-4D4D-4B56-9FF2-1ACE89325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361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4A16-95CC-41C0-B003-183AF48B8A53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2DFD922-4D4D-4B56-9FF2-1ACE89325D25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50698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4A16-95CC-41C0-B003-183AF48B8A53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2DFD922-4D4D-4B56-9FF2-1ACE89325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4861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4A16-95CC-41C0-B003-183AF48B8A53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D922-4D4D-4B56-9FF2-1ACE89325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5026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4A16-95CC-41C0-B003-183AF48B8A53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D922-4D4D-4B56-9FF2-1ACE89325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7907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4A16-95CC-41C0-B003-183AF48B8A53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D922-4D4D-4B56-9FF2-1ACE89325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745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4A16-95CC-41C0-B003-183AF48B8A53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2DFD922-4D4D-4B56-9FF2-1ACE89325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0412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4A16-95CC-41C0-B003-183AF48B8A53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2DFD922-4D4D-4B56-9FF2-1ACE89325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391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4A16-95CC-41C0-B003-183AF48B8A53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2DFD922-4D4D-4B56-9FF2-1ACE89325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573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4A16-95CC-41C0-B003-183AF48B8A53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D922-4D4D-4B56-9FF2-1ACE89325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374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4A16-95CC-41C0-B003-183AF48B8A53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D922-4D4D-4B56-9FF2-1ACE89325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89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4A16-95CC-41C0-B003-183AF48B8A53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D922-4D4D-4B56-9FF2-1ACE89325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870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4A16-95CC-41C0-B003-183AF48B8A53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2DFD922-4D4D-4B56-9FF2-1ACE89325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94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84A16-95CC-41C0-B003-183AF48B8A53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2DFD922-4D4D-4B56-9FF2-1ACE89325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040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83" y="0"/>
            <a:ext cx="11416937" cy="67204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312125" y="522328"/>
            <a:ext cx="650530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Jenin Cultural Center</a:t>
            </a:r>
          </a:p>
          <a:p>
            <a:endParaRPr lang="en-US" sz="48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2400" dirty="0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Prepared by :</a:t>
            </a:r>
            <a:br>
              <a:rPr lang="en-US" sz="2400" dirty="0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</a:br>
            <a:r>
              <a:rPr lang="en-US" sz="2400" dirty="0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Hani </a:t>
            </a:r>
            <a:r>
              <a:rPr lang="en-US" sz="2400" dirty="0" err="1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Shahateet</a:t>
            </a:r>
            <a:r>
              <a:rPr lang="en-US" sz="2400" dirty="0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 </a:t>
            </a:r>
          </a:p>
          <a:p>
            <a:pPr algn="ctr"/>
            <a:r>
              <a:rPr lang="en-US" sz="2400" dirty="0" err="1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Mo’men</a:t>
            </a:r>
            <a:r>
              <a:rPr lang="en-US" sz="2400" dirty="0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  “ </a:t>
            </a:r>
            <a:r>
              <a:rPr lang="en-US" sz="2400" dirty="0" err="1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Qasim</a:t>
            </a:r>
            <a:r>
              <a:rPr lang="en-US" sz="2400" dirty="0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 </a:t>
            </a:r>
            <a:r>
              <a:rPr lang="en-US" sz="2400" dirty="0" err="1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Suliman</a:t>
            </a:r>
            <a:r>
              <a:rPr lang="en-US" sz="2400" dirty="0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 “</a:t>
            </a:r>
          </a:p>
          <a:p>
            <a:pPr algn="ctr"/>
            <a:r>
              <a:rPr lang="en-US" sz="2400" dirty="0" err="1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Qutaiba</a:t>
            </a:r>
            <a:r>
              <a:rPr lang="en-US" sz="2400" dirty="0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 </a:t>
            </a:r>
            <a:r>
              <a:rPr lang="en-US" sz="2400" dirty="0" err="1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Ghaneem</a:t>
            </a:r>
            <a:r>
              <a:rPr lang="en-US" sz="2400" dirty="0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 </a:t>
            </a:r>
            <a:br>
              <a:rPr lang="en-US" sz="2400" dirty="0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</a:br>
            <a:r>
              <a:rPr lang="en-US" sz="2400" dirty="0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Mohammed </a:t>
            </a:r>
            <a:r>
              <a:rPr lang="en-US" sz="2400" dirty="0" err="1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Daghlas</a:t>
            </a:r>
            <a:endParaRPr lang="en-US" sz="2400" dirty="0">
              <a:ln w="0"/>
              <a:solidFill>
                <a:schemeClr val="bg2">
                  <a:lumMod val="1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</a:endParaRPr>
          </a:p>
          <a:p>
            <a:pPr algn="ctr"/>
            <a:endParaRPr lang="en-US" sz="2400" dirty="0">
              <a:ln w="0"/>
              <a:solidFill>
                <a:schemeClr val="bg2">
                  <a:lumMod val="1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</a:endParaRPr>
          </a:p>
          <a:p>
            <a:pPr algn="ctr"/>
            <a:endParaRPr lang="en-US" sz="2400" dirty="0">
              <a:ln w="0"/>
              <a:solidFill>
                <a:schemeClr val="bg2">
                  <a:lumMod val="1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</a:endParaRPr>
          </a:p>
          <a:p>
            <a:pPr algn="ctr"/>
            <a:endParaRPr lang="en-US" sz="2400" dirty="0">
              <a:ln w="0"/>
              <a:solidFill>
                <a:schemeClr val="bg2">
                  <a:lumMod val="1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</a:endParaRPr>
          </a:p>
          <a:p>
            <a:pPr algn="ctr"/>
            <a:r>
              <a:rPr lang="en-US" sz="2400" dirty="0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Supervisor : </a:t>
            </a:r>
            <a:r>
              <a:rPr lang="en-US" sz="2400" dirty="0" err="1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Eng</a:t>
            </a:r>
            <a:r>
              <a:rPr lang="en-US" sz="2400" dirty="0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 . </a:t>
            </a:r>
            <a:r>
              <a:rPr lang="en-US" sz="2400" dirty="0" err="1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Nermeen</a:t>
            </a:r>
            <a:r>
              <a:rPr lang="en-US" sz="2400" dirty="0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 </a:t>
            </a:r>
            <a:r>
              <a:rPr lang="en-US" sz="2400" dirty="0" err="1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Albarq</a:t>
            </a:r>
            <a:endParaRPr lang="en-US" sz="2400" dirty="0">
              <a:ln w="0"/>
              <a:solidFill>
                <a:schemeClr val="bg2">
                  <a:lumMod val="1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199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Sections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22813" y="5479167"/>
            <a:ext cx="23382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Section B-B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391" y="1505269"/>
            <a:ext cx="8928992" cy="38595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50207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Elevations: 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752" y="1463568"/>
            <a:ext cx="8915400" cy="2259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752" y="4062548"/>
            <a:ext cx="8915400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376238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Elevations: 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9325" y="2102621"/>
            <a:ext cx="7176985" cy="3552825"/>
          </a:xfrm>
        </p:spPr>
      </p:pic>
    </p:spTree>
    <p:extLst>
      <p:ext uri="{BB962C8B-B14F-4D97-AF65-F5344CB8AC3E}">
        <p14:creationId xmlns:p14="http://schemas.microsoft.com/office/powerpoint/2010/main" val="2446164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Elevations: 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8217" y="2133600"/>
            <a:ext cx="7310166" cy="352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475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Structural</a:t>
            </a:r>
            <a:r>
              <a:rPr lang="en-US" sz="4000" b="1" dirty="0">
                <a:cs typeface="Times New Roman" pitchFamily="18" charset="0"/>
              </a:rPr>
              <a:t> </a:t>
            </a:r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b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</a:p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1- Design codes</a:t>
            </a:r>
          </a:p>
          <a:p>
            <a:pPr>
              <a:lnSpc>
                <a:spcPct val="150000"/>
              </a:lnSpc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2- Loads</a:t>
            </a:r>
          </a:p>
          <a:p>
            <a:pPr>
              <a:lnSpc>
                <a:spcPct val="150000"/>
              </a:lnSpc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3- Sap model and checks</a:t>
            </a:r>
          </a:p>
          <a:p>
            <a:pPr>
              <a:lnSpc>
                <a:spcPct val="150000"/>
              </a:lnSpc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4- Structural elements and detailing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5716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/>
              <a:t> ACI-318-08 for reinforced concrete design .</a:t>
            </a:r>
          </a:p>
          <a:p>
            <a:r>
              <a:rPr lang="en-US" dirty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 UBC-97 for earthquake load computations .</a:t>
            </a:r>
          </a:p>
          <a:p>
            <a:r>
              <a:rPr lang="en-US" dirty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 ASCE for load computations </a:t>
            </a:r>
            <a:endParaRPr lang="ar-SA" dirty="0"/>
          </a:p>
          <a:p>
            <a:endParaRPr lang="en-US" dirty="0"/>
          </a:p>
        </p:txBody>
      </p:sp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Codes:</a:t>
            </a:r>
          </a:p>
        </p:txBody>
      </p:sp>
    </p:spTree>
    <p:extLst>
      <p:ext uri="{BB962C8B-B14F-4D97-AF65-F5344CB8AC3E}">
        <p14:creationId xmlns:p14="http://schemas.microsoft.com/office/powerpoint/2010/main" val="30782798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Loads:</a:t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3330916"/>
              </p:ext>
            </p:extLst>
          </p:nvPr>
        </p:nvGraphicFramePr>
        <p:xfrm>
          <a:off x="2589213" y="2133600"/>
          <a:ext cx="89154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7700">
                  <a:extLst>
                    <a:ext uri="{9D8B030D-6E8A-4147-A177-3AD203B41FA5}">
                      <a16:colId xmlns:a16="http://schemas.microsoft.com/office/drawing/2014/main" val="1415030413"/>
                    </a:ext>
                  </a:extLst>
                </a:gridCol>
                <a:gridCol w="4457700">
                  <a:extLst>
                    <a:ext uri="{9D8B030D-6E8A-4147-A177-3AD203B41FA5}">
                      <a16:colId xmlns:a16="http://schemas.microsoft.com/office/drawing/2014/main" val="28025519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"/>
                        </a:rPr>
                        <a:t>Type of loads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"/>
                        </a:rPr>
                        <a:t>Load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638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Live load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5KN/m2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891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Super imposed 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4KN/m2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841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Exterior walls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21KN/m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20542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67871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Slab system 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- one way ribbed slab (38 cm thickness )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8210" y="2972216"/>
            <a:ext cx="5838825" cy="2939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6221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Sap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model:</a:t>
            </a:r>
            <a:b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768" y="1139324"/>
            <a:ext cx="4181475" cy="307657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839" y="1264555"/>
            <a:ext cx="4162425" cy="3505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691" y="3784825"/>
            <a:ext cx="4269921" cy="2921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9289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Cheeks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i="1" dirty="0"/>
              <a:t>1-Compatiblity check</a:t>
            </a:r>
          </a:p>
          <a:p>
            <a:pPr>
              <a:buNone/>
            </a:pPr>
            <a:r>
              <a:rPr lang="en-US" sz="2400" b="1" i="1" dirty="0"/>
              <a:t>2-deflection cheek . </a:t>
            </a:r>
          </a:p>
          <a:p>
            <a:pPr>
              <a:buNone/>
            </a:pPr>
            <a:r>
              <a:rPr lang="en-US" sz="2400" b="1" i="1" dirty="0"/>
              <a:t>3-Equlibrume check</a:t>
            </a:r>
          </a:p>
          <a:p>
            <a:pPr>
              <a:buNone/>
            </a:pPr>
            <a:r>
              <a:rPr lang="en-US" sz="2400" b="1" i="1" dirty="0"/>
              <a:t>4-Stres strain check</a:t>
            </a:r>
          </a:p>
        </p:txBody>
      </p:sp>
    </p:spTree>
    <p:extLst>
      <p:ext uri="{BB962C8B-B14F-4D97-AF65-F5344CB8AC3E}">
        <p14:creationId xmlns:p14="http://schemas.microsoft.com/office/powerpoint/2010/main" val="297932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235131"/>
            <a:ext cx="9675813" cy="1669869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Outline:</a:t>
            </a:r>
            <a:b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7691475" y="929710"/>
            <a:ext cx="3980406" cy="3848978"/>
            <a:chOff x="2489641" y="1298588"/>
            <a:chExt cx="4459224" cy="4413222"/>
          </a:xfrm>
        </p:grpSpPr>
        <p:sp>
          <p:nvSpPr>
            <p:cNvPr id="5" name="Freeform 4"/>
            <p:cNvSpPr/>
            <p:nvPr/>
          </p:nvSpPr>
          <p:spPr>
            <a:xfrm>
              <a:off x="2489641" y="1298588"/>
              <a:ext cx="4459224" cy="589017"/>
            </a:xfrm>
            <a:custGeom>
              <a:avLst/>
              <a:gdLst>
                <a:gd name="connsiteX0" fmla="*/ 0 w 4459224"/>
                <a:gd name="connsiteY0" fmla="*/ 0 h 589015"/>
                <a:gd name="connsiteX1" fmla="*/ 4164717 w 4459224"/>
                <a:gd name="connsiteY1" fmla="*/ 0 h 589015"/>
                <a:gd name="connsiteX2" fmla="*/ 4459224 w 4459224"/>
                <a:gd name="connsiteY2" fmla="*/ 294508 h 589015"/>
                <a:gd name="connsiteX3" fmla="*/ 4164717 w 4459224"/>
                <a:gd name="connsiteY3" fmla="*/ 589015 h 589015"/>
                <a:gd name="connsiteX4" fmla="*/ 0 w 4459224"/>
                <a:gd name="connsiteY4" fmla="*/ 589015 h 589015"/>
                <a:gd name="connsiteX5" fmla="*/ 0 w 4459224"/>
                <a:gd name="connsiteY5" fmla="*/ 0 h 58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9224" h="589015">
                  <a:moveTo>
                    <a:pt x="4459224" y="589014"/>
                  </a:moveTo>
                  <a:lnTo>
                    <a:pt x="294507" y="589014"/>
                  </a:lnTo>
                  <a:lnTo>
                    <a:pt x="0" y="294507"/>
                  </a:lnTo>
                  <a:lnTo>
                    <a:pt x="294507" y="1"/>
                  </a:lnTo>
                  <a:lnTo>
                    <a:pt x="4459224" y="1"/>
                  </a:lnTo>
                  <a:lnTo>
                    <a:pt x="4459224" y="589014"/>
                  </a:lnTo>
                  <a:close/>
                </a:path>
              </a:pathLst>
            </a:cu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994" tIns="76201" rIns="142240" bIns="76201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/>
                <a:t>Introduction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2489641" y="2063429"/>
              <a:ext cx="4459224" cy="589017"/>
            </a:xfrm>
            <a:custGeom>
              <a:avLst/>
              <a:gdLst>
                <a:gd name="connsiteX0" fmla="*/ 0 w 4459224"/>
                <a:gd name="connsiteY0" fmla="*/ 0 h 589015"/>
                <a:gd name="connsiteX1" fmla="*/ 4164717 w 4459224"/>
                <a:gd name="connsiteY1" fmla="*/ 0 h 589015"/>
                <a:gd name="connsiteX2" fmla="*/ 4459224 w 4459224"/>
                <a:gd name="connsiteY2" fmla="*/ 294508 h 589015"/>
                <a:gd name="connsiteX3" fmla="*/ 4164717 w 4459224"/>
                <a:gd name="connsiteY3" fmla="*/ 589015 h 589015"/>
                <a:gd name="connsiteX4" fmla="*/ 0 w 4459224"/>
                <a:gd name="connsiteY4" fmla="*/ 589015 h 589015"/>
                <a:gd name="connsiteX5" fmla="*/ 0 w 4459224"/>
                <a:gd name="connsiteY5" fmla="*/ 0 h 58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9224" h="589015">
                  <a:moveTo>
                    <a:pt x="4459224" y="589014"/>
                  </a:moveTo>
                  <a:lnTo>
                    <a:pt x="294507" y="589014"/>
                  </a:lnTo>
                  <a:lnTo>
                    <a:pt x="0" y="294507"/>
                  </a:lnTo>
                  <a:lnTo>
                    <a:pt x="294507" y="1"/>
                  </a:lnTo>
                  <a:lnTo>
                    <a:pt x="4459224" y="1"/>
                  </a:lnTo>
                  <a:lnTo>
                    <a:pt x="4459224" y="589014"/>
                  </a:lnTo>
                  <a:close/>
                </a:path>
              </a:pathLst>
            </a:cu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994" tIns="80011" rIns="149352" bIns="80011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000" dirty="0"/>
            </a:p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/>
                <a:t>Architectural Design</a:t>
              </a:r>
            </a:p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100" kern="1200" dirty="0"/>
            </a:p>
          </p:txBody>
        </p:sp>
        <p:sp>
          <p:nvSpPr>
            <p:cNvPr id="7" name="Freeform 6"/>
            <p:cNvSpPr/>
            <p:nvPr/>
          </p:nvSpPr>
          <p:spPr>
            <a:xfrm>
              <a:off x="2489641" y="2828270"/>
              <a:ext cx="4459224" cy="589016"/>
            </a:xfrm>
            <a:custGeom>
              <a:avLst/>
              <a:gdLst>
                <a:gd name="connsiteX0" fmla="*/ 0 w 4459224"/>
                <a:gd name="connsiteY0" fmla="*/ 0 h 589015"/>
                <a:gd name="connsiteX1" fmla="*/ 4164717 w 4459224"/>
                <a:gd name="connsiteY1" fmla="*/ 0 h 589015"/>
                <a:gd name="connsiteX2" fmla="*/ 4459224 w 4459224"/>
                <a:gd name="connsiteY2" fmla="*/ 294508 h 589015"/>
                <a:gd name="connsiteX3" fmla="*/ 4164717 w 4459224"/>
                <a:gd name="connsiteY3" fmla="*/ 589015 h 589015"/>
                <a:gd name="connsiteX4" fmla="*/ 0 w 4459224"/>
                <a:gd name="connsiteY4" fmla="*/ 589015 h 589015"/>
                <a:gd name="connsiteX5" fmla="*/ 0 w 4459224"/>
                <a:gd name="connsiteY5" fmla="*/ 0 h 58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9224" h="589015">
                  <a:moveTo>
                    <a:pt x="4459224" y="589014"/>
                  </a:moveTo>
                  <a:lnTo>
                    <a:pt x="294507" y="589014"/>
                  </a:lnTo>
                  <a:lnTo>
                    <a:pt x="0" y="294507"/>
                  </a:lnTo>
                  <a:lnTo>
                    <a:pt x="294507" y="1"/>
                  </a:lnTo>
                  <a:lnTo>
                    <a:pt x="4459224" y="1"/>
                  </a:lnTo>
                  <a:lnTo>
                    <a:pt x="4459224" y="589014"/>
                  </a:lnTo>
                  <a:close/>
                </a:path>
              </a:pathLst>
            </a:cu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994" tIns="80011" rIns="149352" bIns="8001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dirty="0"/>
                <a:t>Structural Design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2489641" y="3593111"/>
              <a:ext cx="4459224" cy="589016"/>
            </a:xfrm>
            <a:custGeom>
              <a:avLst/>
              <a:gdLst>
                <a:gd name="connsiteX0" fmla="*/ 0 w 4459224"/>
                <a:gd name="connsiteY0" fmla="*/ 0 h 589015"/>
                <a:gd name="connsiteX1" fmla="*/ 4164717 w 4459224"/>
                <a:gd name="connsiteY1" fmla="*/ 0 h 589015"/>
                <a:gd name="connsiteX2" fmla="*/ 4459224 w 4459224"/>
                <a:gd name="connsiteY2" fmla="*/ 294508 h 589015"/>
                <a:gd name="connsiteX3" fmla="*/ 4164717 w 4459224"/>
                <a:gd name="connsiteY3" fmla="*/ 589015 h 589015"/>
                <a:gd name="connsiteX4" fmla="*/ 0 w 4459224"/>
                <a:gd name="connsiteY4" fmla="*/ 589015 h 589015"/>
                <a:gd name="connsiteX5" fmla="*/ 0 w 4459224"/>
                <a:gd name="connsiteY5" fmla="*/ 0 h 58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9224" h="589015">
                  <a:moveTo>
                    <a:pt x="4459224" y="589014"/>
                  </a:moveTo>
                  <a:lnTo>
                    <a:pt x="294507" y="589014"/>
                  </a:lnTo>
                  <a:lnTo>
                    <a:pt x="0" y="294507"/>
                  </a:lnTo>
                  <a:lnTo>
                    <a:pt x="294507" y="1"/>
                  </a:lnTo>
                  <a:lnTo>
                    <a:pt x="4459224" y="1"/>
                  </a:lnTo>
                  <a:lnTo>
                    <a:pt x="4459224" y="589014"/>
                  </a:lnTo>
                  <a:close/>
                </a:path>
              </a:pathLst>
            </a:cu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994" tIns="80011" rIns="149352" bIns="8001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kern="1200" dirty="0"/>
                <a:t>Mechanical Design 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2489641" y="4357952"/>
              <a:ext cx="4459224" cy="589016"/>
            </a:xfrm>
            <a:custGeom>
              <a:avLst/>
              <a:gdLst>
                <a:gd name="connsiteX0" fmla="*/ 0 w 4459224"/>
                <a:gd name="connsiteY0" fmla="*/ 0 h 589015"/>
                <a:gd name="connsiteX1" fmla="*/ 4164717 w 4459224"/>
                <a:gd name="connsiteY1" fmla="*/ 0 h 589015"/>
                <a:gd name="connsiteX2" fmla="*/ 4459224 w 4459224"/>
                <a:gd name="connsiteY2" fmla="*/ 294508 h 589015"/>
                <a:gd name="connsiteX3" fmla="*/ 4164717 w 4459224"/>
                <a:gd name="connsiteY3" fmla="*/ 589015 h 589015"/>
                <a:gd name="connsiteX4" fmla="*/ 0 w 4459224"/>
                <a:gd name="connsiteY4" fmla="*/ 589015 h 589015"/>
                <a:gd name="connsiteX5" fmla="*/ 0 w 4459224"/>
                <a:gd name="connsiteY5" fmla="*/ 0 h 58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9224" h="589015">
                  <a:moveTo>
                    <a:pt x="4459224" y="589014"/>
                  </a:moveTo>
                  <a:lnTo>
                    <a:pt x="294507" y="589014"/>
                  </a:lnTo>
                  <a:lnTo>
                    <a:pt x="0" y="294507"/>
                  </a:lnTo>
                  <a:lnTo>
                    <a:pt x="294507" y="1"/>
                  </a:lnTo>
                  <a:lnTo>
                    <a:pt x="4459224" y="1"/>
                  </a:lnTo>
                  <a:lnTo>
                    <a:pt x="4459224" y="589014"/>
                  </a:lnTo>
                  <a:close/>
                </a:path>
              </a:pathLst>
            </a:cu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994" tIns="80011" rIns="149352" bIns="80010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100" dirty="0"/>
            </a:p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dirty="0"/>
                <a:t>Safety Design </a:t>
              </a:r>
            </a:p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100" kern="1200" dirty="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489641" y="5122794"/>
              <a:ext cx="4459224" cy="589016"/>
            </a:xfrm>
            <a:custGeom>
              <a:avLst/>
              <a:gdLst>
                <a:gd name="connsiteX0" fmla="*/ 0 w 4459224"/>
                <a:gd name="connsiteY0" fmla="*/ 0 h 589015"/>
                <a:gd name="connsiteX1" fmla="*/ 4164717 w 4459224"/>
                <a:gd name="connsiteY1" fmla="*/ 0 h 589015"/>
                <a:gd name="connsiteX2" fmla="*/ 4459224 w 4459224"/>
                <a:gd name="connsiteY2" fmla="*/ 294508 h 589015"/>
                <a:gd name="connsiteX3" fmla="*/ 4164717 w 4459224"/>
                <a:gd name="connsiteY3" fmla="*/ 589015 h 589015"/>
                <a:gd name="connsiteX4" fmla="*/ 0 w 4459224"/>
                <a:gd name="connsiteY4" fmla="*/ 589015 h 589015"/>
                <a:gd name="connsiteX5" fmla="*/ 0 w 4459224"/>
                <a:gd name="connsiteY5" fmla="*/ 0 h 58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9224" h="589015">
                  <a:moveTo>
                    <a:pt x="4459224" y="589014"/>
                  </a:moveTo>
                  <a:lnTo>
                    <a:pt x="294507" y="589014"/>
                  </a:lnTo>
                  <a:lnTo>
                    <a:pt x="0" y="294507"/>
                  </a:lnTo>
                  <a:lnTo>
                    <a:pt x="294507" y="1"/>
                  </a:lnTo>
                  <a:lnTo>
                    <a:pt x="4459224" y="1"/>
                  </a:lnTo>
                  <a:lnTo>
                    <a:pt x="4459224" y="589014"/>
                  </a:lnTo>
                  <a:close/>
                </a:path>
              </a:pathLst>
            </a:cu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994" tIns="80011" rIns="149352" bIns="8001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/>
            </a:p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/>
                <a:t>Environmental Design</a:t>
              </a:r>
              <a:r>
                <a:rPr lang="en-US" sz="2400" dirty="0"/>
                <a:t> </a:t>
              </a:r>
            </a:p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100" dirty="0"/>
            </a:p>
          </p:txBody>
        </p:sp>
      </p:grpSp>
      <p:sp>
        <p:nvSpPr>
          <p:cNvPr id="11" name="Freeform 10"/>
          <p:cNvSpPr/>
          <p:nvPr/>
        </p:nvSpPr>
        <p:spPr>
          <a:xfrm>
            <a:off x="7691475" y="4915638"/>
            <a:ext cx="3980406" cy="564985"/>
          </a:xfrm>
          <a:custGeom>
            <a:avLst/>
            <a:gdLst>
              <a:gd name="connsiteX0" fmla="*/ 0 w 4459224"/>
              <a:gd name="connsiteY0" fmla="*/ 0 h 589015"/>
              <a:gd name="connsiteX1" fmla="*/ 4164717 w 4459224"/>
              <a:gd name="connsiteY1" fmla="*/ 0 h 589015"/>
              <a:gd name="connsiteX2" fmla="*/ 4459224 w 4459224"/>
              <a:gd name="connsiteY2" fmla="*/ 294508 h 589015"/>
              <a:gd name="connsiteX3" fmla="*/ 4164717 w 4459224"/>
              <a:gd name="connsiteY3" fmla="*/ 589015 h 589015"/>
              <a:gd name="connsiteX4" fmla="*/ 0 w 4459224"/>
              <a:gd name="connsiteY4" fmla="*/ 589015 h 589015"/>
              <a:gd name="connsiteX5" fmla="*/ 0 w 4459224"/>
              <a:gd name="connsiteY5" fmla="*/ 0 h 589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59224" h="589015">
                <a:moveTo>
                  <a:pt x="4459224" y="589014"/>
                </a:moveTo>
                <a:lnTo>
                  <a:pt x="294507" y="589014"/>
                </a:lnTo>
                <a:lnTo>
                  <a:pt x="0" y="294507"/>
                </a:lnTo>
                <a:lnTo>
                  <a:pt x="294507" y="1"/>
                </a:lnTo>
                <a:lnTo>
                  <a:pt x="4459224" y="1"/>
                </a:lnTo>
                <a:lnTo>
                  <a:pt x="4459224" y="589014"/>
                </a:lnTo>
                <a:close/>
              </a:path>
            </a:pathLst>
          </a:custGeom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06994" tIns="76201" rIns="142240" bIns="76201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/>
              <a:t>Electrical Design </a:t>
            </a:r>
          </a:p>
        </p:txBody>
      </p:sp>
      <p:sp>
        <p:nvSpPr>
          <p:cNvPr id="12" name="Freeform 11"/>
          <p:cNvSpPr/>
          <p:nvPr/>
        </p:nvSpPr>
        <p:spPr>
          <a:xfrm>
            <a:off x="7691475" y="5754433"/>
            <a:ext cx="3980406" cy="574011"/>
          </a:xfrm>
          <a:custGeom>
            <a:avLst/>
            <a:gdLst>
              <a:gd name="connsiteX0" fmla="*/ 0 w 4459224"/>
              <a:gd name="connsiteY0" fmla="*/ 0 h 589015"/>
              <a:gd name="connsiteX1" fmla="*/ 4164717 w 4459224"/>
              <a:gd name="connsiteY1" fmla="*/ 0 h 589015"/>
              <a:gd name="connsiteX2" fmla="*/ 4459224 w 4459224"/>
              <a:gd name="connsiteY2" fmla="*/ 294508 h 589015"/>
              <a:gd name="connsiteX3" fmla="*/ 4164717 w 4459224"/>
              <a:gd name="connsiteY3" fmla="*/ 589015 h 589015"/>
              <a:gd name="connsiteX4" fmla="*/ 0 w 4459224"/>
              <a:gd name="connsiteY4" fmla="*/ 589015 h 589015"/>
              <a:gd name="connsiteX5" fmla="*/ 0 w 4459224"/>
              <a:gd name="connsiteY5" fmla="*/ 0 h 589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59224" h="589015">
                <a:moveTo>
                  <a:pt x="4459224" y="589014"/>
                </a:moveTo>
                <a:lnTo>
                  <a:pt x="294507" y="589014"/>
                </a:lnTo>
                <a:lnTo>
                  <a:pt x="0" y="294507"/>
                </a:lnTo>
                <a:lnTo>
                  <a:pt x="294507" y="1"/>
                </a:lnTo>
                <a:lnTo>
                  <a:pt x="4459224" y="1"/>
                </a:lnTo>
                <a:lnTo>
                  <a:pt x="4459224" y="589014"/>
                </a:lnTo>
                <a:close/>
              </a:path>
            </a:pathLst>
          </a:custGeom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06994" tIns="76201" rIns="142240" bIns="76201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/>
              <a:t>Quantity surveying and cost estimation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kern="1200" dirty="0"/>
          </a:p>
        </p:txBody>
      </p:sp>
    </p:spTree>
    <p:extLst>
      <p:ext uri="{BB962C8B-B14F-4D97-AF65-F5344CB8AC3E}">
        <p14:creationId xmlns:p14="http://schemas.microsoft.com/office/powerpoint/2010/main" val="7274718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Checks for model : </a:t>
            </a:r>
            <a:b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model 1</a:t>
            </a:r>
            <a:b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1. Compatibility check: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931" y="2840228"/>
            <a:ext cx="5016137" cy="33681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175" y="2771693"/>
            <a:ext cx="4162425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0932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Deflection</a:t>
            </a:r>
            <a:r>
              <a:rPr lang="en-US" b="1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check:</a:t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2925" y="2585120"/>
            <a:ext cx="4521608" cy="26866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9698" y="2399660"/>
            <a:ext cx="3676650" cy="305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1607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2. Equilibrium</a:t>
            </a:r>
            <a:r>
              <a:rPr lang="en-US" sz="4000" b="1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check:</a:t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736964"/>
              </p:ext>
            </p:extLst>
          </p:nvPr>
        </p:nvGraphicFramePr>
        <p:xfrm>
          <a:off x="2589213" y="2133600"/>
          <a:ext cx="8915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401772858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384062256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49140486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9495339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E-Tab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%Error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4162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16450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17051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4682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5700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5757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242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S.D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7182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7254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9294448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939143" y="4336869"/>
            <a:ext cx="4049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Error &lt; 5%</a:t>
            </a:r>
          </a:p>
          <a:p>
            <a:endParaRPr lang="en-US" sz="2400" b="1" i="1" dirty="0"/>
          </a:p>
          <a:p>
            <a:r>
              <a:rPr lang="en-US" sz="2400" b="1" i="1" dirty="0"/>
              <a:t>So ok</a:t>
            </a:r>
          </a:p>
        </p:txBody>
      </p:sp>
    </p:spTree>
    <p:extLst>
      <p:ext uri="{BB962C8B-B14F-4D97-AF65-F5344CB8AC3E}">
        <p14:creationId xmlns:p14="http://schemas.microsoft.com/office/powerpoint/2010/main" val="24592072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3. Internal Forces Check:</a:t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9496235"/>
              </p:ext>
            </p:extLst>
          </p:nvPr>
        </p:nvGraphicFramePr>
        <p:xfrm>
          <a:off x="2589213" y="2133600"/>
          <a:ext cx="8915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453807782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222604996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297772692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2793524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E-Tab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Error%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3385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For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53711444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6862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90809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column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5371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5370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9892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78642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Seismic Design</a:t>
            </a: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Response Spectrum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UBC-97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= 1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Z= 0.2 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R= 5.5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Ca= 0.24</a:t>
            </a:r>
          </a:p>
          <a:p>
            <a:pPr>
              <a:lnSpc>
                <a:spcPct val="150000"/>
              </a:lnSpc>
            </a:pPr>
            <a:r>
              <a:rPr lang="en-US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0.32</a:t>
            </a:r>
            <a:endParaRPr lang="ar-SA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= 0.36 sec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837714" y="2573383"/>
            <a:ext cx="3762103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US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W=23894KN,</a:t>
            </a:r>
          </a:p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US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Include D.L+S.D+0.25LL 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2360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 </a:t>
            </a:r>
            <a:r>
              <a:rPr lang="en-US" b="1" dirty="0"/>
              <a:t>Period check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i="1" dirty="0"/>
              <a:t>T= 1.4 * 0.36 = 0.51 sec.</a:t>
            </a:r>
          </a:p>
          <a:p>
            <a:r>
              <a:rPr lang="en-US" b="1" i="1" dirty="0"/>
              <a:t>The maximum modal period from ETABS is 0.61</a:t>
            </a:r>
          </a:p>
          <a:p>
            <a:r>
              <a:rPr lang="en-US" b="1" i="1" dirty="0"/>
              <a:t>therefore the period check is suitable</a:t>
            </a:r>
          </a:p>
          <a:p>
            <a:r>
              <a:rPr lang="en-US" b="1" i="1" dirty="0"/>
              <a:t>So ok </a:t>
            </a:r>
          </a:p>
        </p:txBody>
      </p:sp>
    </p:spTree>
    <p:extLst>
      <p:ext uri="{BB962C8B-B14F-4D97-AF65-F5344CB8AC3E}">
        <p14:creationId xmlns:p14="http://schemas.microsoft.com/office/powerpoint/2010/main" val="18340662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 Shear check: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6313" y="1905000"/>
            <a:ext cx="5029200" cy="16573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6314" y="3562350"/>
            <a:ext cx="5029200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508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 Shear check: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2925" y="2089557"/>
            <a:ext cx="7931768" cy="10324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99954" y="3762103"/>
            <a:ext cx="728907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the percentage of error was 0 % for X-Direction</a:t>
            </a:r>
          </a:p>
          <a:p>
            <a:r>
              <a:rPr lang="en-US" sz="2400" b="1" dirty="0"/>
              <a:t>the percentage of error was 0 % for X-Direction</a:t>
            </a:r>
          </a:p>
          <a:p>
            <a:br>
              <a:rPr lang="en-US" sz="2400" b="1" dirty="0"/>
            </a:br>
            <a:r>
              <a:rPr lang="en-US" sz="2400" b="1" dirty="0"/>
              <a:t>less than 5% . So it is OK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681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 </a:t>
            </a:r>
            <a:r>
              <a:rPr lang="en-US" sz="2400" b="1" dirty="0"/>
              <a:t>Modal Participating mass ratio check</a:t>
            </a:r>
            <a:br>
              <a:rPr lang="en-US" sz="2400" b="1" dirty="0"/>
            </a:br>
            <a:br>
              <a:rPr lang="en-US" sz="2400" dirty="0"/>
            </a:b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76497" y="1905000"/>
            <a:ext cx="7505700" cy="20791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05794" y="4284617"/>
            <a:ext cx="5904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The 6th mode will satisfy the needed value of 0.9 </a:t>
            </a:r>
            <a:br>
              <a:rPr lang="en-US" sz="2400" b="1" dirty="0"/>
            </a:b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6121185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Drift Check: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According to UBC 97 Code:</a:t>
            </a:r>
          </a:p>
          <a:p>
            <a:r>
              <a:rPr lang="en-US" dirty="0"/>
              <a:t> Δ story (elastic) ≤ L story/40 for T≤0.7</a:t>
            </a:r>
            <a:br>
              <a:rPr lang="en-US" dirty="0"/>
            </a:br>
            <a:r>
              <a:rPr lang="en-US" dirty="0"/>
              <a:t>Δ story (elastic) ≤ L story/50 for T &gt; 0.7</a:t>
            </a:r>
            <a:br>
              <a:rPr lang="en-US" dirty="0"/>
            </a:br>
            <a:r>
              <a:rPr lang="en-US" dirty="0"/>
              <a:t>T=0.25 &lt;0.7</a:t>
            </a:r>
            <a:br>
              <a:rPr lang="en-US" dirty="0"/>
            </a:br>
            <a:r>
              <a:rPr lang="en-US" dirty="0"/>
              <a:t>Take the average of the two values 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Δelastic</a:t>
            </a:r>
            <a:r>
              <a:rPr lang="en-US" dirty="0"/>
              <a:t> = ( 0.001 + 0.4 ) /2 =0.2 mm</a:t>
            </a:r>
            <a:br>
              <a:rPr lang="en-US" dirty="0"/>
            </a:br>
            <a:r>
              <a:rPr lang="en-US" dirty="0" err="1"/>
              <a:t>Δinelastic</a:t>
            </a:r>
            <a:r>
              <a:rPr lang="en-US" dirty="0"/>
              <a:t> =0.7*R*</a:t>
            </a:r>
            <a:r>
              <a:rPr lang="en-US" dirty="0" err="1"/>
              <a:t>Δelastic</a:t>
            </a:r>
            <a:r>
              <a:rPr lang="en-US" dirty="0"/>
              <a:t> = 0.77mm &lt; L/40 =4500/40=112.5 mm OK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389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7807" y="365760"/>
            <a:ext cx="9466806" cy="153924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Introduction :  </a:t>
            </a:r>
            <a:b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1943" y="1436914"/>
            <a:ext cx="9022669" cy="447430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Location: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 - In Jenin City, near ‘</a:t>
            </a:r>
            <a:r>
              <a:rPr lang="en-US" sz="2400" dirty="0" err="1"/>
              <a:t>Yahya</a:t>
            </a:r>
            <a:r>
              <a:rPr lang="en-US" sz="2400" dirty="0"/>
              <a:t> </a:t>
            </a:r>
            <a:r>
              <a:rPr lang="en-US" sz="2400" dirty="0" err="1"/>
              <a:t>Ayash</a:t>
            </a:r>
            <a:r>
              <a:rPr lang="en-US" sz="2400" dirty="0"/>
              <a:t>’ Traffic circle.</a:t>
            </a:r>
          </a:p>
          <a:p>
            <a:r>
              <a:rPr lang="en-US" dirty="0"/>
              <a:t>At ‘Al-</a:t>
            </a:r>
            <a:r>
              <a:rPr lang="en-US" dirty="0" err="1"/>
              <a:t>madares</a:t>
            </a:r>
            <a:r>
              <a:rPr lang="en-US" dirty="0"/>
              <a:t>‘ street. </a:t>
            </a:r>
          </a:p>
          <a:p>
            <a:r>
              <a:rPr lang="en-US" dirty="0"/>
              <a:t>The area of the site (3434 m</a:t>
            </a:r>
            <a:r>
              <a:rPr lang="en-US" baseline="30000" dirty="0"/>
              <a:t>2 </a:t>
            </a:r>
            <a:r>
              <a:rPr lang="en-US" dirty="0"/>
              <a:t>) .</a:t>
            </a:r>
          </a:p>
        </p:txBody>
      </p:sp>
      <p:pic>
        <p:nvPicPr>
          <p:cNvPr id="5" name="صورة 3" descr="goofleeart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5583" y="2811919"/>
            <a:ext cx="5826417" cy="4010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513318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Slab Design :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00801" y="2292033"/>
            <a:ext cx="4517481" cy="32466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94114" y="2455817"/>
            <a:ext cx="45066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As shrinkage</a:t>
            </a:r>
          </a:p>
          <a:p>
            <a:r>
              <a:rPr lang="en-US" sz="2000" b="1" dirty="0"/>
              <a:t>As, </a:t>
            </a:r>
            <a:r>
              <a:rPr lang="en-US" sz="2000" b="1" dirty="0" err="1"/>
              <a:t>sh</a:t>
            </a:r>
            <a:r>
              <a:rPr lang="en-US" sz="2000" b="1" dirty="0"/>
              <a:t> = </a:t>
            </a:r>
            <a:r>
              <a:rPr lang="en-US" sz="2000" b="1" dirty="0" err="1"/>
              <a:t>ρmin</a:t>
            </a:r>
            <a:r>
              <a:rPr lang="en-US" sz="2000" b="1" dirty="0"/>
              <a:t> * b * h</a:t>
            </a:r>
          </a:p>
          <a:p>
            <a:r>
              <a:rPr lang="en-US" sz="2000" b="1" dirty="0"/>
              <a:t>= 0.0018 * 1000 * 380 =684 mm2/m Use 9 Ø 10/1m in both directions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93132" y="5538652"/>
            <a:ext cx="3644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Moment in slab from E-Tab</a:t>
            </a:r>
          </a:p>
        </p:txBody>
      </p:sp>
    </p:spTree>
    <p:extLst>
      <p:ext uri="{BB962C8B-B14F-4D97-AF65-F5344CB8AC3E}">
        <p14:creationId xmlns:p14="http://schemas.microsoft.com/office/powerpoint/2010/main" val="39120660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Slab design :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35338" y="2133600"/>
            <a:ext cx="7423150" cy="3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0476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Beams Reinforcement</a:t>
            </a: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90503" y="1905000"/>
            <a:ext cx="146304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Main Beam 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2925" y="2286000"/>
            <a:ext cx="8603057" cy="3814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4594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Reinforcement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2925" y="2540499"/>
            <a:ext cx="4162425" cy="2886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5350" y="2540499"/>
            <a:ext cx="3800475" cy="301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6474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Reinforcement :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77057" y="1327244"/>
            <a:ext cx="6353175" cy="27807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1920" y="4107955"/>
            <a:ext cx="6098312" cy="22667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85554" y="2299063"/>
            <a:ext cx="1691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Sec. Beam</a:t>
            </a:r>
          </a:p>
        </p:txBody>
      </p:sp>
    </p:spTree>
    <p:extLst>
      <p:ext uri="{BB962C8B-B14F-4D97-AF65-F5344CB8AC3E}">
        <p14:creationId xmlns:p14="http://schemas.microsoft.com/office/powerpoint/2010/main" val="17777229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Reinforcement :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3727" y="2503971"/>
            <a:ext cx="4502388" cy="34209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3495" y="2503970"/>
            <a:ext cx="4545875" cy="342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816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Column Reinforcement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54434" y="1905001"/>
            <a:ext cx="4411754" cy="457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7960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Wall Reinforcement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30137" y="1905001"/>
            <a:ext cx="7398113" cy="399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1374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Footing Reinforcement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2113" y="2179637"/>
            <a:ext cx="8229600" cy="36861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4091" y="1698171"/>
            <a:ext cx="1841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Single footing</a:t>
            </a:r>
          </a:p>
        </p:txBody>
      </p:sp>
    </p:spTree>
    <p:extLst>
      <p:ext uri="{BB962C8B-B14F-4D97-AF65-F5344CB8AC3E}">
        <p14:creationId xmlns:p14="http://schemas.microsoft.com/office/powerpoint/2010/main" val="36997875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Footing Reinforcement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2914" y="1264555"/>
            <a:ext cx="7150617" cy="31307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2914" y="4650377"/>
            <a:ext cx="7150617" cy="20288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80160" y="1737360"/>
            <a:ext cx="1593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Combined footing</a:t>
            </a:r>
          </a:p>
        </p:txBody>
      </p:sp>
    </p:spTree>
    <p:extLst>
      <p:ext uri="{BB962C8B-B14F-4D97-AF65-F5344CB8AC3E}">
        <p14:creationId xmlns:p14="http://schemas.microsoft.com/office/powerpoint/2010/main" val="185851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1" y="339634"/>
            <a:ext cx="9675812" cy="1565366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Architectural Design:</a:t>
            </a:r>
            <a:b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5189" y="2090057"/>
            <a:ext cx="9179423" cy="3821165"/>
          </a:xfrm>
        </p:spPr>
        <p:txBody>
          <a:bodyPr/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plan and Accessibility </a:t>
            </a:r>
          </a:p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plans</a:t>
            </a:r>
          </a:p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</a:p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8647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Footing Reinforcement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7360" y="2534194"/>
            <a:ext cx="9386253" cy="35269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92925" y="1776549"/>
            <a:ext cx="2201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Wall footing</a:t>
            </a:r>
          </a:p>
        </p:txBody>
      </p:sp>
    </p:spTree>
    <p:extLst>
      <p:ext uri="{BB962C8B-B14F-4D97-AF65-F5344CB8AC3E}">
        <p14:creationId xmlns:p14="http://schemas.microsoft.com/office/powerpoint/2010/main" val="14207530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Stair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891" y="1514908"/>
            <a:ext cx="11236036" cy="506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06907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667007"/>
            <a:ext cx="8229600" cy="1143001"/>
          </a:xfrm>
        </p:spPr>
        <p:txBody>
          <a:bodyPr>
            <a:noAutofit/>
          </a:bodyPr>
          <a:lstStyle/>
          <a:p>
            <a:br>
              <a:rPr lang="en-US" sz="28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en-US" sz="28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381356" y="336695"/>
            <a:ext cx="614841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Building in Design Builder</a:t>
            </a:r>
            <a:endParaRPr lang="ar-SA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293950"/>
            <a:ext cx="8477250" cy="23371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9350" y="4024912"/>
            <a:ext cx="7600950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4335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981200" y="240512"/>
            <a:ext cx="586740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Daylight factor in Multipurpose Hall:</a:t>
            </a:r>
            <a:endParaRPr lang="ar-SA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559934"/>
            <a:ext cx="9573491" cy="468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60079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981200" y="240512"/>
            <a:ext cx="58674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Daylight factor in Library:</a:t>
            </a:r>
            <a:endParaRPr lang="ar-SA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727" y="1725324"/>
            <a:ext cx="9324109" cy="4661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50842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2738414" y="68611"/>
            <a:ext cx="635798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Sun path and shadow on building at 15:00pm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9418" y="872836"/>
            <a:ext cx="9670473" cy="579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50077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167042" y="439770"/>
            <a:ext cx="50292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40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/>
              <a:t>Thermal Analysis </a:t>
            </a:r>
            <a:endParaRPr lang="ar-SA" dirty="0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2809852" y="2707461"/>
          <a:ext cx="6286544" cy="24279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2865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1729">
                <a:tc>
                  <a:txBody>
                    <a:bodyPr/>
                    <a:lstStyle/>
                    <a:p>
                      <a:pPr algn="l" rtl="0"/>
                      <a:r>
                        <a:rPr lang="en-US" sz="29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Total cooling load (KW) =</a:t>
                      </a:r>
                      <a:r>
                        <a:rPr lang="en-US" sz="2900" b="1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145 KW             In  21/7</a:t>
                      </a:r>
                      <a:endParaRPr lang="ar-SA" sz="2900" b="1" dirty="0">
                        <a:solidFill>
                          <a:srgbClr val="FF0000"/>
                        </a:solidFill>
                      </a:endParaRPr>
                    </a:p>
                  </a:txBody>
                  <a:tcPr marT="65969" marB="6596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75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9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9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Total Heating  load (KW) =</a:t>
                      </a:r>
                      <a:r>
                        <a:rPr lang="en-US" sz="2900" b="1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130 KW         In  21/12</a:t>
                      </a:r>
                      <a:endParaRPr lang="ar-SA" sz="2900" b="1" dirty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endParaRPr lang="ar-SA" sz="2600" dirty="0"/>
                    </a:p>
                  </a:txBody>
                  <a:tcPr marT="65969" marB="6596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38951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52600" y="119309"/>
            <a:ext cx="35814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40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/>
              <a:t>Materials :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4024298" y="1214422"/>
            <a:ext cx="41148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/>
              <a:t>External wall of  U = 0.521 W/m2.K</a:t>
            </a:r>
            <a:endParaRPr lang="ar-SA" sz="2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3" y="1952625"/>
            <a:ext cx="5734050" cy="490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64986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881422" y="1029982"/>
            <a:ext cx="4114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/>
              <a:t>Internal wall of  U = 1.61 W/m2.K</a:t>
            </a:r>
            <a:endParaRPr lang="ar-SA" sz="2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9155" y="1727056"/>
            <a:ext cx="5724525" cy="44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30193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4095736" y="642918"/>
            <a:ext cx="4114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/>
              <a:t>Roof  of U = 0.26 W/m2.K</a:t>
            </a:r>
            <a:endParaRPr lang="ar-SA" sz="2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7087" y="1090612"/>
            <a:ext cx="5457825" cy="467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568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0" y="365761"/>
            <a:ext cx="9127172" cy="153924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Site plan:</a:t>
            </a:r>
            <a:br>
              <a:rPr 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pic>
        <p:nvPicPr>
          <p:cNvPr id="4" name="صورة 3" descr="4554545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308" y="2155098"/>
            <a:ext cx="8915400" cy="33956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917775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286000" y="570356"/>
            <a:ext cx="60198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/>
              <a:t>Ground Floor </a:t>
            </a:r>
            <a:r>
              <a:rPr lang="en-US" sz="2000" b="1" dirty="0"/>
              <a:t>of U = 0.814 W/m2.K</a:t>
            </a:r>
            <a:endParaRPr lang="ar-SA" sz="2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199" y="1494125"/>
            <a:ext cx="5324475" cy="486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14152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905000" y="240512"/>
            <a:ext cx="5029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40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sz="3600" dirty="0"/>
              <a:t>Glass material :</a:t>
            </a:r>
            <a:endParaRPr lang="ar-SA" sz="3600" dirty="0"/>
          </a:p>
        </p:txBody>
      </p:sp>
      <p:sp>
        <p:nvSpPr>
          <p:cNvPr id="3" name="مستطيل 2"/>
          <p:cNvSpPr/>
          <p:nvPr/>
        </p:nvSpPr>
        <p:spPr>
          <a:xfrm>
            <a:off x="1828800" y="1120094"/>
            <a:ext cx="731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The windows consist of two layers (double glazing) with air gap =6mm</a:t>
            </a:r>
          </a:p>
          <a:p>
            <a:pPr algn="l"/>
            <a:r>
              <a:rPr lang="en-US" b="1" dirty="0"/>
              <a:t>U = 3.159 W/m2.K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4969" y="2786496"/>
            <a:ext cx="5991225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55774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Acoustical</a:t>
            </a:r>
            <a:r>
              <a:rPr lang="en-US" sz="4000" b="1" dirty="0">
                <a:cs typeface="Times New Roman" pitchFamily="18" charset="0"/>
              </a:rPr>
              <a:t> </a:t>
            </a:r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Design for Theater</a:t>
            </a:r>
            <a:b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2982" y="2139084"/>
            <a:ext cx="8435709" cy="37782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80745" y="6151418"/>
            <a:ext cx="2840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Model in </a:t>
            </a:r>
            <a:r>
              <a:rPr lang="en-US" b="1" dirty="0" err="1"/>
              <a:t>ecotect</a:t>
            </a:r>
            <a:r>
              <a:rPr lang="en-US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9260538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809720" y="2"/>
            <a:ext cx="8229600" cy="1323439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Reverberation Time RT60</a:t>
            </a:r>
            <a:br>
              <a:rPr lang="en-GB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ar-SA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2482537" y="4914228"/>
            <a:ext cx="7118664" cy="138499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reverberation time for Music room and small theater is 0.8-1.5 </a:t>
            </a:r>
            <a:endParaRPr lang="en-US" sz="2800" dirty="0"/>
          </a:p>
          <a:p>
            <a:pPr algn="l"/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10483270" y="6154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endParaRPr lang="ar-SA">
              <a:latin typeface="Arial" pitchFamily="34" charset="0"/>
              <a:cs typeface="Arial" pitchFamily="34" charset="0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10483270" y="6154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endParaRPr lang="ar-SA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20" y="1431348"/>
            <a:ext cx="8448675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2584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61" y="283151"/>
            <a:ext cx="11110929" cy="41780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6618" y="4461163"/>
            <a:ext cx="8589818" cy="224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35778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123" y="190067"/>
            <a:ext cx="11424804" cy="40771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4267201"/>
            <a:ext cx="8354291" cy="239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77510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HVAC System(VRF):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5125" y="2280371"/>
            <a:ext cx="6381750" cy="1743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5125" y="4056783"/>
            <a:ext cx="62865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72290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System(VRF):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991" y="1560369"/>
            <a:ext cx="90678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63874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System(VRF):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650" y="1905000"/>
            <a:ext cx="9410700" cy="393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62463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System(VRF):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273" y="1264555"/>
            <a:ext cx="10806545" cy="54133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32763" y="1579418"/>
            <a:ext cx="3546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Required pipe diameter for library</a:t>
            </a:r>
            <a:endParaRPr lang="ar-SA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41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940526"/>
            <a:ext cx="8911687" cy="964474"/>
          </a:xfrm>
        </p:spPr>
        <p:txBody>
          <a:bodyPr>
            <a:normAutofit fontScale="90000"/>
          </a:bodyPr>
          <a:lstStyle/>
          <a:p>
            <a:r>
              <a:rPr lang="en-US" i="1" dirty="0"/>
              <a:t>Ground floor plan</a:t>
            </a:r>
            <a:br>
              <a:rPr lang="en-US" sz="3200" i="1" dirty="0"/>
            </a:br>
            <a:r>
              <a:rPr lang="en-US" sz="2200" dirty="0"/>
              <a:t>Area : 1185 m2.</a:t>
            </a:r>
            <a:br>
              <a:rPr lang="en-US" sz="3200" dirty="0"/>
            </a:br>
            <a:br>
              <a:rPr lang="en-US" sz="3200" dirty="0"/>
            </a:br>
            <a:endParaRPr lang="en-US" sz="3200" i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080" y="3965007"/>
            <a:ext cx="8915400" cy="22577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072" y="2292066"/>
            <a:ext cx="6048375" cy="1285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362015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System(VRF):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32763" y="1579418"/>
            <a:ext cx="3546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Required pipe diameter for restaurant </a:t>
            </a:r>
            <a:endParaRPr lang="ar-SA" b="1" dirty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2655" y="2636693"/>
            <a:ext cx="8395854" cy="352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14379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System(VRF):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382" y="1468582"/>
            <a:ext cx="10493230" cy="507163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07445" y="1905000"/>
            <a:ext cx="4286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In door unit distribution in restaurant  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420114241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System(VRF):</a:t>
            </a:r>
          </a:p>
        </p:txBody>
      </p:sp>
      <p:sp>
        <p:nvSpPr>
          <p:cNvPr id="5" name="Rectangle 4"/>
          <p:cNvSpPr/>
          <p:nvPr/>
        </p:nvSpPr>
        <p:spPr>
          <a:xfrm>
            <a:off x="3336791" y="6249952"/>
            <a:ext cx="3730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In door unit distribution in library</a:t>
            </a:r>
            <a:endParaRPr lang="ar-SA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530" y="1461654"/>
            <a:ext cx="11210483" cy="466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83839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Lighting for theater: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D220CF-CBD4-4A27-A77D-D219419B12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0447" y="6100762"/>
            <a:ext cx="3457575" cy="4476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AC306C7-7C18-44BD-B400-3682CBFBF3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4945" y="1788967"/>
            <a:ext cx="9088581" cy="418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56850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Lighting for hall: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E40D51F-9AE6-47E4-9642-DD9B6C58F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8843" y="6164407"/>
            <a:ext cx="3409950" cy="5143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73EB3C-1F28-4624-9E96-A62A566E5F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8350" y="1466849"/>
            <a:ext cx="8115300" cy="43520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AA331C-FAEF-406D-85F2-0B7E4CCCE0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8350" y="1452995"/>
            <a:ext cx="8115300" cy="39243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555D46-4611-424B-B9FC-42C45121C1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8350" y="1466850"/>
            <a:ext cx="8115300" cy="3924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5A4799-6AAC-4B10-B598-776789F4F8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750" y="1619250"/>
            <a:ext cx="8115300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6478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supply: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13E34A-F97C-4F39-B70B-0FA5BEB4BB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899" y="1264555"/>
            <a:ext cx="7391400" cy="1790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338FD42-A155-41BE-B34A-505DAD35F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5673" y="2836718"/>
            <a:ext cx="8742218" cy="349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29992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boilers: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B9B50E0-9C6B-4A08-A24A-F4EC14934B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925" y="1497111"/>
            <a:ext cx="7055579" cy="511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99365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Drainage design: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ED444B-4303-4634-8D9C-1FD225B16C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7345" y="1738312"/>
            <a:ext cx="8326582" cy="4371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49956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Quantity surveying: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7A0F4B-41D0-4C83-B6D6-EA2496D1141B}"/>
              </a:ext>
            </a:extLst>
          </p:cNvPr>
          <p:cNvSpPr txBox="1"/>
          <p:nvPr/>
        </p:nvSpPr>
        <p:spPr>
          <a:xfrm>
            <a:off x="3186545" y="4045527"/>
            <a:ext cx="5472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The unit cost of the project is : </a:t>
            </a:r>
            <a:r>
              <a:rPr lang="en-US" sz="3600" b="1" dirty="0"/>
              <a:t>2175 NIS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78C7BF-6358-4F49-BA02-E9E03988ED88}"/>
              </a:ext>
            </a:extLst>
          </p:cNvPr>
          <p:cNvSpPr txBox="1"/>
          <p:nvPr/>
        </p:nvSpPr>
        <p:spPr>
          <a:xfrm>
            <a:off x="3186545" y="2202873"/>
            <a:ext cx="53755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The total cost of the project is : </a:t>
            </a:r>
            <a:r>
              <a:rPr lang="en-US" sz="3600" b="1" dirty="0"/>
              <a:t>6483194 NIS</a:t>
            </a:r>
          </a:p>
        </p:txBody>
      </p:sp>
    </p:spTree>
    <p:extLst>
      <p:ext uri="{BB962C8B-B14F-4D97-AF65-F5344CB8AC3E}">
        <p14:creationId xmlns:p14="http://schemas.microsoft.com/office/powerpoint/2010/main" val="58602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979714"/>
            <a:ext cx="8915399" cy="925285"/>
          </a:xfrm>
        </p:spPr>
        <p:txBody>
          <a:bodyPr>
            <a:normAutofit fontScale="90000"/>
          </a:bodyPr>
          <a:lstStyle/>
          <a:p>
            <a:r>
              <a:rPr lang="en-US" i="1" dirty="0"/>
              <a:t>First floor plan</a:t>
            </a:r>
            <a:br>
              <a:rPr lang="en-US" i="1" dirty="0"/>
            </a:br>
            <a:r>
              <a:rPr lang="en-US" sz="2200" dirty="0"/>
              <a:t>Area : 1185 m2.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4123987"/>
            <a:ext cx="8915400" cy="2279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3919" y="2577943"/>
            <a:ext cx="605790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4423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9247" y="574766"/>
            <a:ext cx="9375366" cy="1330233"/>
          </a:xfrm>
        </p:spPr>
        <p:txBody>
          <a:bodyPr/>
          <a:lstStyle/>
          <a:p>
            <a:r>
              <a:rPr lang="en-US" i="1" dirty="0"/>
              <a:t>Second floor plan</a:t>
            </a:r>
            <a:br>
              <a:rPr lang="en-US" i="1" dirty="0"/>
            </a:br>
            <a:r>
              <a:rPr lang="en-US" sz="2200" dirty="0"/>
              <a:t>Area : 612 m2.</a:t>
            </a:r>
            <a:endParaRPr lang="en-US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230" y="3872965"/>
            <a:ext cx="8915400" cy="2232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613" y="2234636"/>
            <a:ext cx="5766461" cy="1240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8200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Sections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22" y="2106773"/>
            <a:ext cx="10511835" cy="31706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922813" y="5479167"/>
            <a:ext cx="23382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Section A-A</a:t>
            </a:r>
          </a:p>
        </p:txBody>
      </p:sp>
    </p:spTree>
    <p:extLst>
      <p:ext uri="{BB962C8B-B14F-4D97-AF65-F5344CB8AC3E}">
        <p14:creationId xmlns:p14="http://schemas.microsoft.com/office/powerpoint/2010/main" val="200296576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416</TotalTime>
  <Words>661</Words>
  <Application>Microsoft Office PowerPoint</Application>
  <PresentationFormat>Widescreen</PresentationFormat>
  <Paragraphs>201</Paragraphs>
  <Slides>68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9" baseType="lpstr">
      <vt:lpstr>SimSun</vt:lpstr>
      <vt:lpstr>Agency FB</vt:lpstr>
      <vt:lpstr>Aharoni</vt:lpstr>
      <vt:lpstr>Arial</vt:lpstr>
      <vt:lpstr>Calibri</vt:lpstr>
      <vt:lpstr>Century Gothic</vt:lpstr>
      <vt:lpstr>Tahoma</vt:lpstr>
      <vt:lpstr>Times New Roman</vt:lpstr>
      <vt:lpstr>Wingdings</vt:lpstr>
      <vt:lpstr>Wingdings 3</vt:lpstr>
      <vt:lpstr>Wisp</vt:lpstr>
      <vt:lpstr>PowerPoint Presentation</vt:lpstr>
      <vt:lpstr>Outline: </vt:lpstr>
      <vt:lpstr>Introduction :   </vt:lpstr>
      <vt:lpstr>Architectural Design: </vt:lpstr>
      <vt:lpstr>Site plan: </vt:lpstr>
      <vt:lpstr>Ground floor plan Area : 1185 m2.  </vt:lpstr>
      <vt:lpstr>First floor plan Area : 1185 m2.</vt:lpstr>
      <vt:lpstr>Second floor plan Area : 612 m2.</vt:lpstr>
      <vt:lpstr>Sections</vt:lpstr>
      <vt:lpstr>Sections</vt:lpstr>
      <vt:lpstr>Elevations:  </vt:lpstr>
      <vt:lpstr>Elevations:  </vt:lpstr>
      <vt:lpstr>Elevations:  </vt:lpstr>
      <vt:lpstr>Structural Design </vt:lpstr>
      <vt:lpstr>Design Codes:</vt:lpstr>
      <vt:lpstr>Loads: </vt:lpstr>
      <vt:lpstr>Slab system :</vt:lpstr>
      <vt:lpstr>Sap model: </vt:lpstr>
      <vt:lpstr>Cheeks </vt:lpstr>
      <vt:lpstr>Checks for model :  model 1 </vt:lpstr>
      <vt:lpstr>Deflection check: </vt:lpstr>
      <vt:lpstr>2. Equilibrium check: </vt:lpstr>
      <vt:lpstr>3. Internal Forces Check: </vt:lpstr>
      <vt:lpstr>Seismic Design Response Spectrum</vt:lpstr>
      <vt:lpstr> Period check  </vt:lpstr>
      <vt:lpstr>Base Shear check:</vt:lpstr>
      <vt:lpstr>Base Shear check:</vt:lpstr>
      <vt:lpstr> Modal Participating mass ratio check  </vt:lpstr>
      <vt:lpstr>Drift Check:</vt:lpstr>
      <vt:lpstr>Slab Design :</vt:lpstr>
      <vt:lpstr>Slab design :</vt:lpstr>
      <vt:lpstr> Beams Reinforcement </vt:lpstr>
      <vt:lpstr>Beam Reinforcement</vt:lpstr>
      <vt:lpstr>Beam Reinforcement :</vt:lpstr>
      <vt:lpstr>Beam Reinforcement :</vt:lpstr>
      <vt:lpstr>Column Reinforcement</vt:lpstr>
      <vt:lpstr>Wall Reinforcement</vt:lpstr>
      <vt:lpstr>Footing Reinforcement</vt:lpstr>
      <vt:lpstr>Footing Reinforcement</vt:lpstr>
      <vt:lpstr>Footing Reinforcement</vt:lpstr>
      <vt:lpstr>Stair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Acoustical Design for Theater </vt:lpstr>
      <vt:lpstr>Reverberation Time RT60 </vt:lpstr>
      <vt:lpstr>PowerPoint Presentation</vt:lpstr>
      <vt:lpstr>PowerPoint Presentation</vt:lpstr>
      <vt:lpstr>HVAC System(VRF):</vt:lpstr>
      <vt:lpstr>HVAC System(VRF):</vt:lpstr>
      <vt:lpstr>HVAC System(VRF):</vt:lpstr>
      <vt:lpstr>HVAC System(VRF):</vt:lpstr>
      <vt:lpstr>HVAC System(VRF):</vt:lpstr>
      <vt:lpstr>HVAC System(VRF):</vt:lpstr>
      <vt:lpstr>HVAC System(VRF):</vt:lpstr>
      <vt:lpstr>Lighting for theater:</vt:lpstr>
      <vt:lpstr>Lighting for hall:</vt:lpstr>
      <vt:lpstr>Water supply:</vt:lpstr>
      <vt:lpstr>Electrical boilers:</vt:lpstr>
      <vt:lpstr>Drainage design:</vt:lpstr>
      <vt:lpstr>Quantity surveying: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Victory</dc:creator>
  <cp:lastModifiedBy>Mohammed D. Daghlas</cp:lastModifiedBy>
  <cp:revision>46</cp:revision>
  <dcterms:created xsi:type="dcterms:W3CDTF">2017-05-22T13:57:07Z</dcterms:created>
  <dcterms:modified xsi:type="dcterms:W3CDTF">2017-06-05T11:56:22Z</dcterms:modified>
</cp:coreProperties>
</file>