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2" r:id="rId5"/>
    <p:sldId id="264" r:id="rId6"/>
    <p:sldId id="263" r:id="rId7"/>
    <p:sldId id="268" r:id="rId8"/>
    <p:sldId id="275" r:id="rId9"/>
    <p:sldId id="274" r:id="rId10"/>
    <p:sldId id="276" r:id="rId11"/>
    <p:sldId id="271" r:id="rId12"/>
    <p:sldId id="278" r:id="rId13"/>
    <p:sldId id="277" r:id="rId14"/>
    <p:sldId id="266" r:id="rId15"/>
    <p:sldId id="280" r:id="rId16"/>
    <p:sldId id="279" r:id="rId17"/>
    <p:sldId id="272" r:id="rId18"/>
    <p:sldId id="270" r:id="rId19"/>
    <p:sldId id="267" r:id="rId20"/>
    <p:sldId id="282" r:id="rId21"/>
    <p:sldId id="258" r:id="rId22"/>
    <p:sldId id="28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7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22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2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5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8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56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3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02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12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37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4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6FB7D-681D-4790-A8A9-00F04B7420F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1F12-3C54-4032-B88B-B8DD4104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3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3763617" cy="732941"/>
          </a:xfrm>
        </p:spPr>
        <p:txBody>
          <a:bodyPr>
            <a:normAutofit/>
          </a:bodyPr>
          <a:lstStyle/>
          <a:p>
            <a:r>
              <a:rPr lang="en-US" sz="4000" dirty="0"/>
              <a:t>Outline: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1172" y="2602573"/>
            <a:ext cx="2645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What’s Furia?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1172" y="1695042"/>
            <a:ext cx="3616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Reason behind Furia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1172" y="3414147"/>
            <a:ext cx="3450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Furia’s Dimensions </a:t>
            </a:r>
          </a:p>
        </p:txBody>
      </p:sp>
    </p:spTree>
    <p:extLst>
      <p:ext uri="{BB962C8B-B14F-4D97-AF65-F5344CB8AC3E}">
        <p14:creationId xmlns:p14="http://schemas.microsoft.com/office/powerpoint/2010/main" val="3239005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4872071" cy="732941"/>
          </a:xfrm>
        </p:spPr>
        <p:txBody>
          <a:bodyPr>
            <a:normAutofit/>
          </a:bodyPr>
          <a:lstStyle/>
          <a:p>
            <a:r>
              <a:rPr lang="en-US" sz="4000" dirty="0"/>
              <a:t>Radio Module:</a:t>
            </a:r>
          </a:p>
        </p:txBody>
      </p:sp>
      <p:pic>
        <p:nvPicPr>
          <p:cNvPr id="4" name="Picture 3" descr="A picture containing screenshot&#10;&#10;Description generated with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41" y="1355957"/>
            <a:ext cx="5015610" cy="4718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581" y="1706284"/>
            <a:ext cx="4890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Inner Communication between the different limbs</a:t>
            </a:r>
          </a:p>
          <a:p>
            <a:r>
              <a:rPr lang="en-US" dirty="0"/>
              <a:t> and the heart is established by the NRF21014</a:t>
            </a:r>
          </a:p>
        </p:txBody>
      </p:sp>
    </p:spTree>
    <p:extLst>
      <p:ext uri="{BB962C8B-B14F-4D97-AF65-F5344CB8AC3E}">
        <p14:creationId xmlns:p14="http://schemas.microsoft.com/office/powerpoint/2010/main" val="3233828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353342"/>
            <a:ext cx="558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</a:rPr>
              <a:t>Furia Suit Structure: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131" y="1650459"/>
            <a:ext cx="3993933" cy="386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77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4453467" cy="732941"/>
          </a:xfrm>
        </p:spPr>
        <p:txBody>
          <a:bodyPr>
            <a:normAutofit/>
          </a:bodyPr>
          <a:lstStyle/>
          <a:p>
            <a:r>
              <a:rPr lang="en-US" sz="4000" dirty="0"/>
              <a:t>Right Arm: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1172" y="2423212"/>
            <a:ext cx="3750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Haptic Feedback Unit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1690" y="3935554"/>
            <a:ext cx="2759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Processor Unit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1172" y="1695042"/>
            <a:ext cx="3266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Motion Track Unit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1172" y="3151382"/>
            <a:ext cx="2800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Radio-Module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1172" y="4719726"/>
            <a:ext cx="4502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BTN Reader Unit &amp; RF BTN</a:t>
            </a:r>
          </a:p>
        </p:txBody>
      </p:sp>
    </p:spTree>
    <p:extLst>
      <p:ext uri="{BB962C8B-B14F-4D97-AF65-F5344CB8AC3E}">
        <p14:creationId xmlns:p14="http://schemas.microsoft.com/office/powerpoint/2010/main" val="649569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4872071" cy="732941"/>
          </a:xfrm>
        </p:spPr>
        <p:txBody>
          <a:bodyPr>
            <a:normAutofit/>
          </a:bodyPr>
          <a:lstStyle/>
          <a:p>
            <a:r>
              <a:rPr lang="en-US" sz="4000" dirty="0"/>
              <a:t>BTN Reader Unit:</a:t>
            </a:r>
          </a:p>
        </p:txBody>
      </p:sp>
      <p:pic>
        <p:nvPicPr>
          <p:cNvPr id="6" name="Picture 5" descr="A close up of a circuit board&#10;&#10;Description generated with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925" y="1730326"/>
            <a:ext cx="4526670" cy="25462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5151" y="2309356"/>
            <a:ext cx="60587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feature is established using RF reader connected to </a:t>
            </a:r>
          </a:p>
          <a:p>
            <a:r>
              <a:rPr lang="en-US" dirty="0"/>
              <a:t>The right hand and it can be used to push different RF Buttons </a:t>
            </a:r>
          </a:p>
          <a:p>
            <a:r>
              <a:rPr lang="en-US" dirty="0"/>
              <a:t>scattered around the body</a:t>
            </a:r>
          </a:p>
        </p:txBody>
      </p:sp>
    </p:spTree>
    <p:extLst>
      <p:ext uri="{BB962C8B-B14F-4D97-AF65-F5344CB8AC3E}">
        <p14:creationId xmlns:p14="http://schemas.microsoft.com/office/powerpoint/2010/main" val="3874648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353342"/>
            <a:ext cx="558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</a:rPr>
              <a:t>Furia Suit Structure: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386" y="1979959"/>
            <a:ext cx="8208989" cy="2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46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4453467" cy="732941"/>
          </a:xfrm>
        </p:spPr>
        <p:txBody>
          <a:bodyPr>
            <a:normAutofit/>
          </a:bodyPr>
          <a:lstStyle/>
          <a:p>
            <a:r>
              <a:rPr lang="en-US" sz="4000" dirty="0"/>
              <a:t>Central Heart: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1172" y="2423212"/>
            <a:ext cx="3750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Haptic Feedback Unit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1690" y="3935554"/>
            <a:ext cx="2759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Processor Unit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1172" y="1695042"/>
            <a:ext cx="3266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Motion Track Unit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1172" y="3151382"/>
            <a:ext cx="2800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Radio-Module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1172" y="4719726"/>
            <a:ext cx="2621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Wi-Fi Module</a:t>
            </a:r>
          </a:p>
        </p:txBody>
      </p:sp>
    </p:spTree>
    <p:extLst>
      <p:ext uri="{BB962C8B-B14F-4D97-AF65-F5344CB8AC3E}">
        <p14:creationId xmlns:p14="http://schemas.microsoft.com/office/powerpoint/2010/main" val="877617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4872071" cy="732941"/>
          </a:xfrm>
        </p:spPr>
        <p:txBody>
          <a:bodyPr>
            <a:normAutofit/>
          </a:bodyPr>
          <a:lstStyle/>
          <a:p>
            <a:r>
              <a:rPr lang="en-US" sz="4000" dirty="0"/>
              <a:t>Wi-Fi Module:</a:t>
            </a:r>
          </a:p>
        </p:txBody>
      </p:sp>
      <p:pic>
        <p:nvPicPr>
          <p:cNvPr id="4" name="Picture 3" descr="A picture containing screenshot&#10;&#10;Description generated with very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941" y="2184221"/>
            <a:ext cx="4796943" cy="24414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276" y="2477498"/>
            <a:ext cx="5799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Wi-Fi module responsible for the outer communication </a:t>
            </a:r>
          </a:p>
          <a:p>
            <a:r>
              <a:rPr lang="en-US" dirty="0"/>
              <a:t>between central heart and the game    </a:t>
            </a:r>
          </a:p>
        </p:txBody>
      </p:sp>
    </p:spTree>
    <p:extLst>
      <p:ext uri="{BB962C8B-B14F-4D97-AF65-F5344CB8AC3E}">
        <p14:creationId xmlns:p14="http://schemas.microsoft.com/office/powerpoint/2010/main" val="621191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353342"/>
            <a:ext cx="558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</a:rPr>
              <a:t>Furia Suit Structure: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715" y="1498550"/>
            <a:ext cx="5246034" cy="448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8217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353342"/>
            <a:ext cx="558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</a:rPr>
              <a:t>Furia Suit Structure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48" y="1217718"/>
            <a:ext cx="10914884" cy="506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552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91827" y="432566"/>
            <a:ext cx="52623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2060"/>
                </a:solidFill>
              </a:rPr>
              <a:t>Furia Suit Structure</a:t>
            </a:r>
            <a:endParaRPr lang="en-US" sz="2400" b="1" dirty="0">
              <a:solidFill>
                <a:srgbClr val="00206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25465" y="1665350"/>
            <a:ext cx="5692118" cy="1397899"/>
            <a:chOff x="225465" y="1665350"/>
            <a:chExt cx="5692118" cy="1397899"/>
          </a:xfrm>
        </p:grpSpPr>
        <p:sp>
          <p:nvSpPr>
            <p:cNvPr id="26" name="TextBox 25"/>
            <p:cNvSpPr txBox="1"/>
            <p:nvPr/>
          </p:nvSpPr>
          <p:spPr>
            <a:xfrm>
              <a:off x="1153997" y="1665350"/>
              <a:ext cx="1704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</a:rPr>
                <a:t>Right Arm</a:t>
              </a: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225465" y="2261983"/>
              <a:ext cx="5692118" cy="801266"/>
              <a:chOff x="409469" y="1850804"/>
              <a:chExt cx="5931036" cy="909471"/>
            </a:xfrm>
          </p:grpSpPr>
          <p:cxnSp>
            <p:nvCxnSpPr>
              <p:cNvPr id="10" name="Straight Connector 9"/>
              <p:cNvCxnSpPr>
                <a:cxnSpLocks/>
              </p:cNvCxnSpPr>
              <p:nvPr/>
            </p:nvCxnSpPr>
            <p:spPr>
              <a:xfrm>
                <a:off x="1202113" y="2303866"/>
                <a:ext cx="548640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Group 67"/>
              <p:cNvGrpSpPr/>
              <p:nvPr/>
            </p:nvGrpSpPr>
            <p:grpSpPr>
              <a:xfrm>
                <a:off x="409469" y="1850809"/>
                <a:ext cx="1036649" cy="909466"/>
                <a:chOff x="409469" y="1850809"/>
                <a:chExt cx="1036649" cy="909466"/>
              </a:xfrm>
            </p:grpSpPr>
            <p:sp>
              <p:nvSpPr>
                <p:cNvPr id="36" name="Rectangle: Rounded Corners 35"/>
                <p:cNvSpPr/>
                <p:nvPr/>
              </p:nvSpPr>
              <p:spPr>
                <a:xfrm rot="5400000">
                  <a:off x="473061" y="1787217"/>
                  <a:ext cx="909466" cy="1036649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285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48" name="Rectangle: Rounded Corners 47"/>
                <p:cNvSpPr/>
                <p:nvPr/>
              </p:nvSpPr>
              <p:spPr>
                <a:xfrm>
                  <a:off x="478616" y="1915783"/>
                  <a:ext cx="898358" cy="77951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002060"/>
                      </a:solidFill>
                    </a:rPr>
                    <a:t>BTN Reader</a:t>
                  </a:r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1750753" y="1850804"/>
                <a:ext cx="4589752" cy="909469"/>
                <a:chOff x="1750753" y="1850804"/>
                <a:chExt cx="4589752" cy="909469"/>
              </a:xfrm>
            </p:grpSpPr>
            <p:sp>
              <p:nvSpPr>
                <p:cNvPr id="35" name="Rectangle: Rounded Corners 34"/>
                <p:cNvSpPr/>
                <p:nvPr/>
              </p:nvSpPr>
              <p:spPr>
                <a:xfrm rot="10800000">
                  <a:off x="1750753" y="1850804"/>
                  <a:ext cx="4589752" cy="909469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285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37" name="Rectangle: Rounded Corners 36"/>
                <p:cNvSpPr/>
                <p:nvPr/>
              </p:nvSpPr>
              <p:spPr>
                <a:xfrm>
                  <a:off x="4064304" y="1915783"/>
                  <a:ext cx="987975" cy="74216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rgbClr val="002060"/>
                      </a:solidFill>
                    </a:rPr>
                    <a:t>Motion Track</a:t>
                  </a:r>
                </a:p>
              </p:txBody>
            </p:sp>
            <p:sp>
              <p:nvSpPr>
                <p:cNvPr id="38" name="Rectangle: Rounded Corners 37"/>
                <p:cNvSpPr/>
                <p:nvPr/>
              </p:nvSpPr>
              <p:spPr>
                <a:xfrm>
                  <a:off x="2961714" y="1915783"/>
                  <a:ext cx="987975" cy="74216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rgbClr val="002060"/>
                      </a:solidFill>
                    </a:rPr>
                    <a:t>Processer</a:t>
                  </a:r>
                </a:p>
              </p:txBody>
            </p:sp>
            <p:sp>
              <p:nvSpPr>
                <p:cNvPr id="40" name="Rectangle: Rounded Corners 39"/>
                <p:cNvSpPr/>
                <p:nvPr/>
              </p:nvSpPr>
              <p:spPr>
                <a:xfrm>
                  <a:off x="1859124" y="1932782"/>
                  <a:ext cx="987975" cy="74216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rgbClr val="002060"/>
                      </a:solidFill>
                    </a:rPr>
                    <a:t>Haptic Feedback</a:t>
                  </a:r>
                </a:p>
              </p:txBody>
            </p:sp>
            <p:sp>
              <p:nvSpPr>
                <p:cNvPr id="66" name="Rectangle: Rounded Corners 65"/>
                <p:cNvSpPr/>
                <p:nvPr/>
              </p:nvSpPr>
              <p:spPr>
                <a:xfrm>
                  <a:off x="5170052" y="1915783"/>
                  <a:ext cx="987975" cy="74216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rgbClr val="002060"/>
                      </a:solidFill>
                    </a:rPr>
                    <a:t>Radio-Module</a:t>
                  </a:r>
                </a:p>
              </p:txBody>
            </p:sp>
          </p:grpSp>
        </p:grpSp>
      </p:grpSp>
      <p:grpSp>
        <p:nvGrpSpPr>
          <p:cNvPr id="76" name="Group 75"/>
          <p:cNvGrpSpPr/>
          <p:nvPr/>
        </p:nvGrpSpPr>
        <p:grpSpPr>
          <a:xfrm rot="18595635">
            <a:off x="5996988" y="2409538"/>
            <a:ext cx="1082319" cy="882117"/>
            <a:chOff x="7906054" y="2053478"/>
            <a:chExt cx="1167471" cy="922702"/>
          </a:xfrm>
        </p:grpSpPr>
        <p:pic>
          <p:nvPicPr>
            <p:cNvPr id="77" name="Graphic 76" descr="Line Arrow: Straight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7906054" y="2053478"/>
              <a:ext cx="914400" cy="914400"/>
            </a:xfrm>
            <a:prstGeom prst="rect">
              <a:avLst/>
            </a:prstGeom>
          </p:spPr>
        </p:pic>
        <p:pic>
          <p:nvPicPr>
            <p:cNvPr id="78" name="Graphic 77" descr="Line Arrow: Straight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6200000">
              <a:off x="8178371" y="2081026"/>
              <a:ext cx="914400" cy="875908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 rot="3848568">
            <a:off x="6002424" y="4202730"/>
            <a:ext cx="1082319" cy="882117"/>
            <a:chOff x="7906054" y="2053478"/>
            <a:chExt cx="1167471" cy="922702"/>
          </a:xfrm>
        </p:grpSpPr>
        <p:pic>
          <p:nvPicPr>
            <p:cNvPr id="81" name="Graphic 80" descr="Line Arrow: Straight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7906054" y="2053478"/>
              <a:ext cx="914400" cy="914400"/>
            </a:xfrm>
            <a:prstGeom prst="rect">
              <a:avLst/>
            </a:prstGeom>
          </p:spPr>
        </p:pic>
        <p:pic>
          <p:nvPicPr>
            <p:cNvPr id="82" name="Graphic 81" descr="Line Arrow: Straight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6200000">
              <a:off x="8178371" y="2081026"/>
              <a:ext cx="914400" cy="875908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4781813" y="3872922"/>
            <a:ext cx="2950925" cy="2833138"/>
            <a:chOff x="4781813" y="3872922"/>
            <a:chExt cx="2950925" cy="2833138"/>
          </a:xfrm>
        </p:grpSpPr>
        <p:grpSp>
          <p:nvGrpSpPr>
            <p:cNvPr id="65" name="Group 64"/>
            <p:cNvGrpSpPr/>
            <p:nvPr/>
          </p:nvGrpSpPr>
          <p:grpSpPr>
            <a:xfrm>
              <a:off x="4781813" y="3872922"/>
              <a:ext cx="1168093" cy="2833138"/>
              <a:chOff x="4006104" y="3742306"/>
              <a:chExt cx="1129118" cy="3533139"/>
            </a:xfrm>
          </p:grpSpPr>
          <p:sp>
            <p:nvSpPr>
              <p:cNvPr id="44" name="Rectangle: Rounded Corners 43"/>
              <p:cNvSpPr/>
              <p:nvPr/>
            </p:nvSpPr>
            <p:spPr>
              <a:xfrm rot="5400000">
                <a:off x="2804093" y="4944317"/>
                <a:ext cx="3533139" cy="1129118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45" name="Rectangle: Rounded Corners 44"/>
              <p:cNvSpPr/>
              <p:nvPr/>
            </p:nvSpPr>
            <p:spPr>
              <a:xfrm>
                <a:off x="4085171" y="3870862"/>
                <a:ext cx="987975" cy="742167"/>
              </a:xfrm>
              <a:prstGeom prst="roundRect">
                <a:avLst/>
              </a:prstGeom>
              <a:noFill/>
              <a:ln w="2857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002060"/>
                    </a:solidFill>
                  </a:rPr>
                  <a:t>Motion Track</a:t>
                </a:r>
              </a:p>
            </p:txBody>
          </p:sp>
          <p:sp>
            <p:nvSpPr>
              <p:cNvPr id="46" name="Rectangle: Rounded Corners 45"/>
              <p:cNvSpPr/>
              <p:nvPr/>
            </p:nvSpPr>
            <p:spPr>
              <a:xfrm>
                <a:off x="4085171" y="4743122"/>
                <a:ext cx="987975" cy="742167"/>
              </a:xfrm>
              <a:prstGeom prst="roundRect">
                <a:avLst/>
              </a:prstGeom>
              <a:noFill/>
              <a:ln w="2857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002060"/>
                    </a:solidFill>
                  </a:rPr>
                  <a:t>Haptic Feedback</a:t>
                </a:r>
              </a:p>
            </p:txBody>
          </p:sp>
          <p:sp>
            <p:nvSpPr>
              <p:cNvPr id="47" name="Rectangle: Rounded Corners 46"/>
              <p:cNvSpPr/>
              <p:nvPr/>
            </p:nvSpPr>
            <p:spPr>
              <a:xfrm>
                <a:off x="4085171" y="5615382"/>
                <a:ext cx="987975" cy="742167"/>
              </a:xfrm>
              <a:prstGeom prst="roundRect">
                <a:avLst/>
              </a:prstGeom>
              <a:noFill/>
              <a:ln w="2857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002060"/>
                    </a:solidFill>
                  </a:rPr>
                  <a:t>Processer</a:t>
                </a:r>
                <a:endParaRPr lang="en-US" sz="16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63" name="Rectangle: Rounded Corners 62"/>
              <p:cNvSpPr/>
              <p:nvPr/>
            </p:nvSpPr>
            <p:spPr>
              <a:xfrm>
                <a:off x="4085171" y="6445414"/>
                <a:ext cx="987975" cy="742167"/>
              </a:xfrm>
              <a:prstGeom prst="roundRect">
                <a:avLst/>
              </a:prstGeom>
              <a:noFill/>
              <a:ln w="2857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002060"/>
                    </a:solidFill>
                  </a:rPr>
                  <a:t>Radio-Module</a:t>
                </a:r>
                <a:endParaRPr lang="en-US" sz="16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6028636" y="6121150"/>
              <a:ext cx="1704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2060"/>
                  </a:solidFill>
                </a:rPr>
                <a:t>Right Leg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972433" y="1001817"/>
            <a:ext cx="5602182" cy="4762285"/>
            <a:chOff x="6972433" y="1001817"/>
            <a:chExt cx="5602182" cy="4762285"/>
          </a:xfrm>
        </p:grpSpPr>
        <p:grpSp>
          <p:nvGrpSpPr>
            <p:cNvPr id="79" name="Group 78"/>
            <p:cNvGrpSpPr/>
            <p:nvPr/>
          </p:nvGrpSpPr>
          <p:grpSpPr>
            <a:xfrm>
              <a:off x="6972433" y="1001817"/>
              <a:ext cx="3931134" cy="4762285"/>
              <a:chOff x="5898680" y="948956"/>
              <a:chExt cx="3931134" cy="4762285"/>
            </a:xfrm>
          </p:grpSpPr>
          <p:sp>
            <p:nvSpPr>
              <p:cNvPr id="57" name="Rectangle: Rounded Corners 56"/>
              <p:cNvSpPr/>
              <p:nvPr/>
            </p:nvSpPr>
            <p:spPr>
              <a:xfrm>
                <a:off x="5930123" y="948956"/>
                <a:ext cx="898358" cy="779517"/>
              </a:xfrm>
              <a:prstGeom prst="roundRect">
                <a:avLst/>
              </a:prstGeom>
              <a:noFill/>
              <a:ln w="2857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2060"/>
                    </a:solidFill>
                  </a:rPr>
                  <a:t>RF BTN1</a:t>
                </a:r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6072734" y="1760053"/>
                <a:ext cx="3494599" cy="3353814"/>
                <a:chOff x="6445916" y="1563759"/>
                <a:chExt cx="3821651" cy="4069187"/>
              </a:xfrm>
            </p:grpSpPr>
            <p:sp>
              <p:nvSpPr>
                <p:cNvPr id="49" name="Oval 48"/>
                <p:cNvSpPr/>
                <p:nvPr/>
              </p:nvSpPr>
              <p:spPr>
                <a:xfrm>
                  <a:off x="6445916" y="1563759"/>
                  <a:ext cx="3821651" cy="4069187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2857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8" name="Rectangle: Rounded Corners 57"/>
                <p:cNvSpPr/>
                <p:nvPr/>
              </p:nvSpPr>
              <p:spPr>
                <a:xfrm>
                  <a:off x="8356742" y="2382594"/>
                  <a:ext cx="1186054" cy="77951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002060"/>
                      </a:solidFill>
                    </a:rPr>
                    <a:t>Haptic Feedback</a:t>
                  </a:r>
                </a:p>
              </p:txBody>
            </p:sp>
            <p:sp>
              <p:nvSpPr>
                <p:cNvPr id="59" name="Rectangle: Rounded Corners 58"/>
                <p:cNvSpPr/>
                <p:nvPr/>
              </p:nvSpPr>
              <p:spPr>
                <a:xfrm>
                  <a:off x="7046691" y="2382594"/>
                  <a:ext cx="1184752" cy="77951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002060"/>
                      </a:solidFill>
                    </a:rPr>
                    <a:t>Motion Track</a:t>
                  </a:r>
                </a:p>
              </p:txBody>
            </p:sp>
            <p:sp>
              <p:nvSpPr>
                <p:cNvPr id="61" name="Rectangle: Rounded Corners 60"/>
                <p:cNvSpPr/>
                <p:nvPr/>
              </p:nvSpPr>
              <p:spPr>
                <a:xfrm>
                  <a:off x="7046691" y="3403837"/>
                  <a:ext cx="1184752" cy="77951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002060"/>
                      </a:solidFill>
                    </a:rPr>
                    <a:t>Processer</a:t>
                  </a:r>
                </a:p>
              </p:txBody>
            </p:sp>
            <p:sp>
              <p:nvSpPr>
                <p:cNvPr id="62" name="Rectangle: Rounded Corners 61"/>
                <p:cNvSpPr/>
                <p:nvPr/>
              </p:nvSpPr>
              <p:spPr>
                <a:xfrm>
                  <a:off x="8387428" y="3407917"/>
                  <a:ext cx="1184752" cy="77951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002060"/>
                      </a:solidFill>
                    </a:rPr>
                    <a:t>Wi-Fi Module</a:t>
                  </a:r>
                </a:p>
              </p:txBody>
            </p:sp>
            <p:sp>
              <p:nvSpPr>
                <p:cNvPr id="71" name="Rectangle: Rounded Corners 70"/>
                <p:cNvSpPr/>
                <p:nvPr/>
              </p:nvSpPr>
              <p:spPr>
                <a:xfrm>
                  <a:off x="7695445" y="4354350"/>
                  <a:ext cx="1184752" cy="779517"/>
                </a:xfrm>
                <a:prstGeom prst="roundRect">
                  <a:avLst/>
                </a:prstGeom>
                <a:noFill/>
                <a:ln w="2857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>
                      <a:solidFill>
                        <a:srgbClr val="002060"/>
                      </a:solidFill>
                    </a:rPr>
                    <a:t>Radio- Module</a:t>
                  </a:r>
                </a:p>
              </p:txBody>
            </p:sp>
          </p:grpSp>
          <p:sp>
            <p:nvSpPr>
              <p:cNvPr id="73" name="Rectangle: Rounded Corners 72"/>
              <p:cNvSpPr/>
              <p:nvPr/>
            </p:nvSpPr>
            <p:spPr>
              <a:xfrm>
                <a:off x="8904587" y="948956"/>
                <a:ext cx="898358" cy="779517"/>
              </a:xfrm>
              <a:prstGeom prst="roundRect">
                <a:avLst/>
              </a:prstGeom>
              <a:noFill/>
              <a:ln w="2857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2060"/>
                    </a:solidFill>
                  </a:rPr>
                  <a:t>RF BTN2</a:t>
                </a:r>
              </a:p>
            </p:txBody>
          </p:sp>
          <p:sp>
            <p:nvSpPr>
              <p:cNvPr id="74" name="Rectangle: Rounded Corners 73"/>
              <p:cNvSpPr/>
              <p:nvPr/>
            </p:nvSpPr>
            <p:spPr>
              <a:xfrm>
                <a:off x="5898680" y="4931724"/>
                <a:ext cx="898358" cy="779517"/>
              </a:xfrm>
              <a:prstGeom prst="roundRect">
                <a:avLst/>
              </a:prstGeom>
              <a:noFill/>
              <a:ln w="2857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2060"/>
                    </a:solidFill>
                  </a:rPr>
                  <a:t>RF BTN3</a:t>
                </a:r>
              </a:p>
            </p:txBody>
          </p:sp>
          <p:sp>
            <p:nvSpPr>
              <p:cNvPr id="75" name="Rectangle: Rounded Corners 74"/>
              <p:cNvSpPr/>
              <p:nvPr/>
            </p:nvSpPr>
            <p:spPr>
              <a:xfrm>
                <a:off x="8931456" y="4920113"/>
                <a:ext cx="898358" cy="779517"/>
              </a:xfrm>
              <a:prstGeom prst="roundRect">
                <a:avLst/>
              </a:prstGeom>
              <a:noFill/>
              <a:ln w="2857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2060"/>
                    </a:solidFill>
                  </a:rPr>
                  <a:t>RF BTN4</a:t>
                </a:r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10030844" y="2948355"/>
              <a:ext cx="254377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002060"/>
                  </a:solidFill>
                </a:rPr>
                <a:t>Central</a:t>
              </a:r>
            </a:p>
            <a:p>
              <a:pPr algn="ctr"/>
              <a:r>
                <a:rPr lang="en-US" sz="2800" b="1" dirty="0">
                  <a:solidFill>
                    <a:srgbClr val="002060"/>
                  </a:solidFill>
                </a:rPr>
                <a:t>Heart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02666" y="4153588"/>
            <a:ext cx="41625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Note: this is editable unlike the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 previous slide is an image</a:t>
            </a:r>
          </a:p>
        </p:txBody>
      </p:sp>
    </p:spTree>
    <p:extLst>
      <p:ext uri="{BB962C8B-B14F-4D97-AF65-F5344CB8AC3E}">
        <p14:creationId xmlns:p14="http://schemas.microsoft.com/office/powerpoint/2010/main" val="367881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3763617" cy="732941"/>
          </a:xfrm>
        </p:spPr>
        <p:txBody>
          <a:bodyPr>
            <a:normAutofit/>
          </a:bodyPr>
          <a:lstStyle/>
          <a:p>
            <a:r>
              <a:rPr lang="en-US" sz="4000" dirty="0"/>
              <a:t>Problem: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1172" y="2602573"/>
            <a:ext cx="7430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Player can’t feel the interaction from the game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1172" y="4225721"/>
            <a:ext cx="9658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Game developers needn’t to work with hardware components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1172" y="1695042"/>
            <a:ext cx="8337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New technology trends imposes new rules in gaming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1172" y="3414147"/>
            <a:ext cx="10686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Current technology available for body tracking is platform-dependent</a:t>
            </a:r>
          </a:p>
        </p:txBody>
      </p:sp>
    </p:spTree>
    <p:extLst>
      <p:ext uri="{BB962C8B-B14F-4D97-AF65-F5344CB8AC3E}">
        <p14:creationId xmlns:p14="http://schemas.microsoft.com/office/powerpoint/2010/main" val="2220978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3340" y="539268"/>
            <a:ext cx="3763617" cy="732941"/>
          </a:xfrm>
        </p:spPr>
        <p:txBody>
          <a:bodyPr>
            <a:normAutofit/>
          </a:bodyPr>
          <a:lstStyle/>
          <a:p>
            <a:r>
              <a:rPr lang="en-US" sz="4000" dirty="0"/>
              <a:t>Furia Constraints: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9444" y="1951502"/>
            <a:ext cx="348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48586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3340" y="539268"/>
            <a:ext cx="3763617" cy="732941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Furia Dimensions: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9444" y="1951502"/>
            <a:ext cx="88377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Virtual reality now imposed new rules of interaction where </a:t>
            </a:r>
          </a:p>
          <a:p>
            <a:r>
              <a:rPr lang="en-US" sz="2800" dirty="0"/>
              <a:t>players are an actual part of the game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9444" y="3309850"/>
            <a:ext cx="4865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Non-Optical Movement tracking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79444" y="4237311"/>
            <a:ext cx="246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Hands Tracking </a:t>
            </a:r>
          </a:p>
        </p:txBody>
      </p:sp>
    </p:spTree>
    <p:extLst>
      <p:ext uri="{BB962C8B-B14F-4D97-AF65-F5344CB8AC3E}">
        <p14:creationId xmlns:p14="http://schemas.microsoft.com/office/powerpoint/2010/main" val="2113417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92557" y="2597424"/>
            <a:ext cx="5009321" cy="834887"/>
          </a:xfrm>
        </p:spPr>
        <p:txBody>
          <a:bodyPr>
            <a:normAutofit/>
          </a:bodyPr>
          <a:lstStyle/>
          <a:p>
            <a:r>
              <a:rPr lang="en-US" sz="4400" dirty="0"/>
              <a:t>Thanks For Listening</a:t>
            </a:r>
          </a:p>
        </p:txBody>
      </p:sp>
    </p:spTree>
    <p:extLst>
      <p:ext uri="{BB962C8B-B14F-4D97-AF65-F5344CB8AC3E}">
        <p14:creationId xmlns:p14="http://schemas.microsoft.com/office/powerpoint/2010/main" val="346967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3763617" cy="732941"/>
          </a:xfrm>
        </p:spPr>
        <p:txBody>
          <a:bodyPr>
            <a:normAutofit/>
          </a:bodyPr>
          <a:lstStyle/>
          <a:p>
            <a:r>
              <a:rPr lang="en-US" sz="4000" dirty="0"/>
              <a:t>Solution: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8713" y="2278139"/>
            <a:ext cx="9703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Need for Interactive Universal Controller works on every platform</a:t>
            </a:r>
          </a:p>
        </p:txBody>
      </p:sp>
    </p:spTree>
    <p:extLst>
      <p:ext uri="{BB962C8B-B14F-4D97-AF65-F5344CB8AC3E}">
        <p14:creationId xmlns:p14="http://schemas.microsoft.com/office/powerpoint/2010/main" val="1687833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3763617" cy="732941"/>
          </a:xfrm>
        </p:spPr>
        <p:txBody>
          <a:bodyPr>
            <a:normAutofit/>
          </a:bodyPr>
          <a:lstStyle/>
          <a:p>
            <a:r>
              <a:rPr lang="en-US" sz="4000" dirty="0"/>
              <a:t>Reveling Magic: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16597" y="2173086"/>
            <a:ext cx="7570257" cy="2732557"/>
            <a:chOff x="2362371" y="2769433"/>
            <a:chExt cx="7570257" cy="2732557"/>
          </a:xfrm>
        </p:grpSpPr>
        <p:sp>
          <p:nvSpPr>
            <p:cNvPr id="7" name="TextBox 6"/>
            <p:cNvSpPr txBox="1"/>
            <p:nvPr/>
          </p:nvSpPr>
          <p:spPr>
            <a:xfrm>
              <a:off x="2362371" y="2832764"/>
              <a:ext cx="166977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Furia</a:t>
              </a:r>
              <a:r>
                <a:rPr lang="en-US" sz="2800" dirty="0"/>
                <a:t> 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704923" y="4978770"/>
              <a:ext cx="536682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2800" dirty="0">
                  <a:latin typeface="Open Sans" panose="020B0604020202020204" charset="0"/>
                  <a:ea typeface="Open Sans" panose="020B0604020202020204" charset="0"/>
                  <a:cs typeface="Open Sans" panose="020B0604020202020204" charset="0"/>
                </a:rPr>
                <a:t>Non-optical Motion tracking </a:t>
              </a:r>
            </a:p>
          </p:txBody>
        </p:sp>
        <p:pic>
          <p:nvPicPr>
            <p:cNvPr id="12" name="Graphic 11" descr="Arrow: Slight curve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00108" y="2769433"/>
              <a:ext cx="981826" cy="914400"/>
            </a:xfrm>
            <a:prstGeom prst="rect">
              <a:avLst/>
            </a:prstGeom>
          </p:spPr>
        </p:pic>
        <p:pic>
          <p:nvPicPr>
            <p:cNvPr id="13" name="Graphic 12" descr="Arrow: Slight curve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95476">
              <a:off x="3483417" y="3448567"/>
              <a:ext cx="1072128" cy="9144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4195695" y="3912070"/>
              <a:ext cx="536682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2800" dirty="0">
                  <a:latin typeface="Open Sans" panose="020B0604020202020204" charset="0"/>
                  <a:ea typeface="Open Sans" panose="020B0604020202020204" charset="0"/>
                  <a:cs typeface="Open Sans" panose="020B0604020202020204" charset="0"/>
                </a:rPr>
                <a:t>Feedback interaction from the game</a:t>
              </a:r>
            </a:p>
          </p:txBody>
        </p:sp>
        <p:pic>
          <p:nvPicPr>
            <p:cNvPr id="15" name="Graphic 14" descr="Arrow: Slight curve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4288120">
              <a:off x="2598498" y="3843171"/>
              <a:ext cx="1197520" cy="91440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4565802" y="3070944"/>
              <a:ext cx="536682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2800" dirty="0">
                  <a:latin typeface="Open Sans" panose="020B0604020202020204" charset="0"/>
                  <a:ea typeface="Open Sans" panose="020B0604020202020204" charset="0"/>
                  <a:cs typeface="Open Sans" panose="020B0604020202020204" charset="0"/>
                </a:rPr>
                <a:t>Universal controller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2728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207026" y="2173355"/>
            <a:ext cx="5814104" cy="1349079"/>
            <a:chOff x="4439478" y="2372139"/>
            <a:chExt cx="5814104" cy="1349079"/>
          </a:xfrm>
        </p:grpSpPr>
        <p:sp>
          <p:nvSpPr>
            <p:cNvPr id="4" name="TextBox 3"/>
            <p:cNvSpPr txBox="1"/>
            <p:nvPr/>
          </p:nvSpPr>
          <p:spPr>
            <a:xfrm>
              <a:off x="4439478" y="2372139"/>
              <a:ext cx="1808508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0" dirty="0"/>
                <a:t>Furia</a:t>
              </a:r>
              <a:r>
                <a:rPr lang="en-US" sz="2000" dirty="0"/>
                <a:t>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30641" y="3136443"/>
              <a:ext cx="51229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Suit-up &amp; let the magic begin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6712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3763617" cy="732941"/>
          </a:xfrm>
        </p:spPr>
        <p:txBody>
          <a:bodyPr>
            <a:normAutofit/>
          </a:bodyPr>
          <a:lstStyle/>
          <a:p>
            <a:r>
              <a:rPr lang="en-US" sz="4000"/>
              <a:t>Furia:</a:t>
            </a:r>
            <a:endParaRPr lang="en-US" sz="40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1023531" y="1263400"/>
            <a:ext cx="10508384" cy="4505954"/>
            <a:chOff x="1023531" y="1263400"/>
            <a:chExt cx="10508384" cy="4505954"/>
          </a:xfrm>
        </p:grpSpPr>
        <p:pic>
          <p:nvPicPr>
            <p:cNvPr id="5" name="Picture 4" descr="A person posing for the camera&#10;&#10;Description generated with very high confidenc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531" y="1263400"/>
              <a:ext cx="3248478" cy="4505954"/>
            </a:xfrm>
            <a:prstGeom prst="rect">
              <a:avLst/>
            </a:prstGeom>
          </p:spPr>
        </p:pic>
        <p:grpSp>
          <p:nvGrpSpPr>
            <p:cNvPr id="35" name="Group 34"/>
            <p:cNvGrpSpPr/>
            <p:nvPr/>
          </p:nvGrpSpPr>
          <p:grpSpPr>
            <a:xfrm>
              <a:off x="4943060" y="2888974"/>
              <a:ext cx="1722783" cy="1762540"/>
              <a:chOff x="4929808" y="2769704"/>
              <a:chExt cx="1285462" cy="1442331"/>
            </a:xfrm>
            <a:solidFill>
              <a:schemeClr val="tx1"/>
            </a:solidFill>
          </p:grpSpPr>
          <p:pic>
            <p:nvPicPr>
              <p:cNvPr id="8" name="Graphic 7" descr="Line Arrow: Straight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929809" y="2769704"/>
                <a:ext cx="1285461" cy="884083"/>
              </a:xfrm>
              <a:prstGeom prst="rect">
                <a:avLst/>
              </a:prstGeom>
            </p:spPr>
          </p:pic>
          <p:pic>
            <p:nvPicPr>
              <p:cNvPr id="17" name="Graphic 16" descr="Line Arrow: Straight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flipH="1">
                <a:off x="4929808" y="3327952"/>
                <a:ext cx="1285461" cy="884083"/>
              </a:xfrm>
              <a:prstGeom prst="rect">
                <a:avLst/>
              </a:prstGeom>
            </p:spPr>
          </p:pic>
        </p:grpSp>
        <p:pic>
          <p:nvPicPr>
            <p:cNvPr id="30" name="Picture 29" descr="A picture containing thing, object&#10;&#10;Description generated with very high confidence"/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25593" y="4489131"/>
              <a:ext cx="1906322" cy="774798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3205691" y="1908313"/>
              <a:ext cx="15552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Furia Suit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97474" y="4489130"/>
              <a:ext cx="24963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Communication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918901" y="2604357"/>
              <a:ext cx="25966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Development kit</a:t>
              </a:r>
            </a:p>
          </p:txBody>
        </p:sp>
        <p:pic>
          <p:nvPicPr>
            <p:cNvPr id="40" name="Picture 39" descr="A picture containing star&#10;&#10;Description generated with high confidenc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1428" y="3240461"/>
              <a:ext cx="3614946" cy="1128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6243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4453467" cy="732941"/>
          </a:xfrm>
        </p:spPr>
        <p:txBody>
          <a:bodyPr>
            <a:normAutofit/>
          </a:bodyPr>
          <a:lstStyle/>
          <a:p>
            <a:r>
              <a:rPr lang="en-US" sz="4000" dirty="0"/>
              <a:t>Right Leg: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1172" y="2423212"/>
            <a:ext cx="3750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Haptic Feedback Unit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1690" y="3935554"/>
            <a:ext cx="2759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Processor Unit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1172" y="1695042"/>
            <a:ext cx="3266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Motion Track Unit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1172" y="3151382"/>
            <a:ext cx="2800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Radio-Module</a:t>
            </a:r>
          </a:p>
        </p:txBody>
      </p:sp>
    </p:spTree>
    <p:extLst>
      <p:ext uri="{BB962C8B-B14F-4D97-AF65-F5344CB8AC3E}">
        <p14:creationId xmlns:p14="http://schemas.microsoft.com/office/powerpoint/2010/main" val="2019537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4872071" cy="732941"/>
          </a:xfrm>
        </p:spPr>
        <p:txBody>
          <a:bodyPr>
            <a:normAutofit/>
          </a:bodyPr>
          <a:lstStyle/>
          <a:p>
            <a:r>
              <a:rPr lang="en-US" sz="4000" dirty="0"/>
              <a:t>Motion Track Unit:</a:t>
            </a:r>
          </a:p>
        </p:txBody>
      </p:sp>
      <p:pic>
        <p:nvPicPr>
          <p:cNvPr id="4" name="Picture 3" descr="A close up of a circuit board&#10;&#10;Description generated with very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618" y="1297850"/>
            <a:ext cx="3679355" cy="2759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7991" y="2077443"/>
            <a:ext cx="2639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main feature of Furia </a:t>
            </a:r>
          </a:p>
          <a:p>
            <a:r>
              <a:rPr lang="en-US" dirty="0"/>
              <a:t>BNO055 Sensor </a:t>
            </a:r>
          </a:p>
          <a:p>
            <a:r>
              <a:rPr lang="en-US" dirty="0"/>
              <a:t>Absolute Orientation </a:t>
            </a:r>
          </a:p>
          <a:p>
            <a:r>
              <a:rPr lang="en-US" dirty="0"/>
              <a:t>Returns Quaternion </a:t>
            </a:r>
          </a:p>
        </p:txBody>
      </p:sp>
    </p:spTree>
    <p:extLst>
      <p:ext uri="{BB962C8B-B14F-4D97-AF65-F5344CB8AC3E}">
        <p14:creationId xmlns:p14="http://schemas.microsoft.com/office/powerpoint/2010/main" val="2980502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0982"/>
            <a:ext cx="4872071" cy="732941"/>
          </a:xfrm>
        </p:spPr>
        <p:txBody>
          <a:bodyPr>
            <a:normAutofit/>
          </a:bodyPr>
          <a:lstStyle/>
          <a:p>
            <a:r>
              <a:rPr lang="en-US" sz="4000" dirty="0"/>
              <a:t>Processor Unit: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98058" y="3113292"/>
            <a:ext cx="4237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Note: Insert a pic of the project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7709" y="2269599"/>
            <a:ext cx="50961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processor is an Arduino-Nano that gets </a:t>
            </a:r>
          </a:p>
          <a:p>
            <a:r>
              <a:rPr lang="en-US" dirty="0"/>
              <a:t>the signal out of the two limbs sensors </a:t>
            </a:r>
          </a:p>
          <a:p>
            <a:r>
              <a:rPr lang="en-US" dirty="0"/>
              <a:t>and transfer it into packet to send it to central heart </a:t>
            </a:r>
          </a:p>
        </p:txBody>
      </p:sp>
    </p:spTree>
    <p:extLst>
      <p:ext uri="{BB962C8B-B14F-4D97-AF65-F5344CB8AC3E}">
        <p14:creationId xmlns:p14="http://schemas.microsoft.com/office/powerpoint/2010/main" val="1713043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344</Words>
  <Application>Microsoft Office PowerPoint</Application>
  <PresentationFormat>Widescreen</PresentationFormat>
  <Paragraphs>96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Open Sans</vt:lpstr>
      <vt:lpstr>Office Theme</vt:lpstr>
      <vt:lpstr>Outline:</vt:lpstr>
      <vt:lpstr>Problem:</vt:lpstr>
      <vt:lpstr>Solution:</vt:lpstr>
      <vt:lpstr>Reveling Magic:</vt:lpstr>
      <vt:lpstr>PowerPoint Presentation</vt:lpstr>
      <vt:lpstr>Furia:</vt:lpstr>
      <vt:lpstr>Right Leg:</vt:lpstr>
      <vt:lpstr>Motion Track Unit:</vt:lpstr>
      <vt:lpstr>Processor Unit:</vt:lpstr>
      <vt:lpstr>Radio Module:</vt:lpstr>
      <vt:lpstr>PowerPoint Presentation</vt:lpstr>
      <vt:lpstr>Right Arm:</vt:lpstr>
      <vt:lpstr>BTN Reader Unit:</vt:lpstr>
      <vt:lpstr>PowerPoint Presentation</vt:lpstr>
      <vt:lpstr>Central Heart:</vt:lpstr>
      <vt:lpstr>Wi-Fi Module:</vt:lpstr>
      <vt:lpstr>PowerPoint Presentation</vt:lpstr>
      <vt:lpstr>PowerPoint Presentation</vt:lpstr>
      <vt:lpstr>PowerPoint Presentation</vt:lpstr>
      <vt:lpstr>Furia Constraints:</vt:lpstr>
      <vt:lpstr>Furia Dimensions:</vt:lpstr>
      <vt:lpstr>Thanks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Problem:</dc:title>
  <dc:creator>Hanan Tbaileh</dc:creator>
  <cp:lastModifiedBy>Hanan Tbaileh</cp:lastModifiedBy>
  <cp:revision>38</cp:revision>
  <dcterms:created xsi:type="dcterms:W3CDTF">2017-05-22T12:23:09Z</dcterms:created>
  <dcterms:modified xsi:type="dcterms:W3CDTF">2017-05-23T22:00:25Z</dcterms:modified>
</cp:coreProperties>
</file>