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5143500" cx="9144000"/>
  <p:notesSz cx="6858000" cy="9144000"/>
  <p:embeddedFontLst>
    <p:embeddedFont>
      <p:font typeface="Robot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Roboto-regular.fntdata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font" Target="fonts/Roboto-italic.fntdata"/><Relationship Id="rId12" Type="http://schemas.openxmlformats.org/officeDocument/2006/relationships/slide" Target="slides/slide8.xml"/><Relationship Id="rId34" Type="http://schemas.openxmlformats.org/officeDocument/2006/relationships/font" Target="fonts/Roboto-bold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36" Type="http://schemas.openxmlformats.org/officeDocument/2006/relationships/font" Target="fonts/Roboto-boldItalic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b46f7e975_0_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b46f7e97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b46f7e975_0_6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4b46f7e97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b46f7e975_0_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b46f7e97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b46f7e975_0_9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4b46f7e975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4b46f7e975_0_11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4b46f7e975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4b46f7e975_0_12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4b46f7e975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4b46f7e975_0_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4b46f7e975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b46f7e975_0_1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4b46f7e975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b4d494122_0_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4b4d49412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4b46f7e975_0_14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4b46f7e975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4b46f7e975_0_9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4b46f7e975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6f73a04f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6f73a04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4b4d64076e_8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4b4d64076e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4b4d64076e_8_1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4b4d64076e_8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4b4d64076e_8_3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4b4d64076e_8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4b4d64076e_6_3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4b4d64076e_6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b4d494122_0_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b4d49412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4b4d64076e_8_4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4b4d64076e_8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4b4d64076e_6_2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4b4d64076e_6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4b4d64076e_8_4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4b4d64076e_8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c6f73a04f_0_2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c6f73a04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b46f7e975_0_1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b46f7e97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b46f7e975_0_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4b46f7e975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b4d64076e_6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b4d64076e_6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b46f7e975_0_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b46f7e97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b46f7e975_0_4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b46f7e975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b46f7e975_0_5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b46f7e975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b46f7e975_0_4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b46f7e97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Relationship Id="rId4" Type="http://schemas.openxmlformats.org/officeDocument/2006/relationships/image" Target="../media/image9.jpg"/><Relationship Id="rId5" Type="http://schemas.openxmlformats.org/officeDocument/2006/relationships/image" Target="../media/image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4.png"/><Relationship Id="rId7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g"/><Relationship Id="rId4" Type="http://schemas.openxmlformats.org/officeDocument/2006/relationships/image" Target="../media/image15.png"/><Relationship Id="rId5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Relationship Id="rId4" Type="http://schemas.openxmlformats.org/officeDocument/2006/relationships/image" Target="../media/image25.jpg"/><Relationship Id="rId5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png"/><Relationship Id="rId4" Type="http://schemas.openxmlformats.org/officeDocument/2006/relationships/image" Target="../media/image26.jpg"/><Relationship Id="rId5" Type="http://schemas.openxmlformats.org/officeDocument/2006/relationships/image" Target="../media/image2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png"/><Relationship Id="rId4" Type="http://schemas.openxmlformats.org/officeDocument/2006/relationships/image" Target="../media/image36.jpg"/><Relationship Id="rId5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Relationship Id="rId4" Type="http://schemas.openxmlformats.org/officeDocument/2006/relationships/image" Target="../media/image32.png"/><Relationship Id="rId5" Type="http://schemas.openxmlformats.org/officeDocument/2006/relationships/image" Target="../media/image28.png"/><Relationship Id="rId6" Type="http://schemas.openxmlformats.org/officeDocument/2006/relationships/image" Target="../media/image3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2.jpg"/><Relationship Id="rId4" Type="http://schemas.openxmlformats.org/officeDocument/2006/relationships/image" Target="../media/image37.jpg"/><Relationship Id="rId5" Type="http://schemas.openxmlformats.org/officeDocument/2006/relationships/image" Target="../media/image3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Fake News Detection For Arabic Tweets</a:t>
            </a:r>
            <a:endParaRPr sz="2400"/>
          </a:p>
        </p:txBody>
      </p:sp>
      <p:sp>
        <p:nvSpPr>
          <p:cNvPr id="68" name="Google Shape;68;p13"/>
          <p:cNvSpPr txBox="1"/>
          <p:nvPr>
            <p:ph idx="4294967295" type="body"/>
          </p:nvPr>
        </p:nvSpPr>
        <p:spPr>
          <a:xfrm>
            <a:off x="460950" y="18982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Momen Buzz</a:t>
            </a:r>
            <a:r>
              <a:rPr lang="en">
                <a:solidFill>
                  <a:srgbClr val="000000"/>
                </a:solidFill>
              </a:rPr>
              <a:t> - </a:t>
            </a:r>
            <a:r>
              <a:rPr b="1" lang="en">
                <a:solidFill>
                  <a:srgbClr val="000000"/>
                </a:solidFill>
              </a:rPr>
              <a:t>Ghaith Jardaneh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Supervised by: </a:t>
            </a:r>
            <a:r>
              <a:rPr b="1" lang="en">
                <a:solidFill>
                  <a:srgbClr val="000000"/>
                </a:solidFill>
              </a:rPr>
              <a:t>Dr. Hamed Abdelhaq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An-Najah National University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</a:rPr>
              <a:t>Department of Computer Science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Sentiment Analysis</a:t>
            </a:r>
            <a:endParaRPr sz="2400"/>
          </a:p>
        </p:txBody>
      </p:sp>
      <p:sp>
        <p:nvSpPr>
          <p:cNvPr id="131" name="Google Shape;131;p22"/>
          <p:cNvSpPr txBox="1"/>
          <p:nvPr>
            <p:ph idx="4294967295" type="body"/>
          </p:nvPr>
        </p:nvSpPr>
        <p:spPr>
          <a:xfrm>
            <a:off x="388425" y="1278750"/>
            <a:ext cx="3789900" cy="258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Using NLTK (Natural Language Toolkit) that supports Arabic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employ a lexicon of positive and negative words: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 5200 words total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8875" y="1384850"/>
            <a:ext cx="1483825" cy="23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6825" y="1399125"/>
            <a:ext cx="1209883" cy="2344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2"/>
          <p:cNvSpPr txBox="1"/>
          <p:nvPr/>
        </p:nvSpPr>
        <p:spPr>
          <a:xfrm>
            <a:off x="4976025" y="3808950"/>
            <a:ext cx="13887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Negative words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Google Shape;135;p22"/>
          <p:cNvSpPr txBox="1"/>
          <p:nvPr/>
        </p:nvSpPr>
        <p:spPr>
          <a:xfrm>
            <a:off x="7076775" y="3808950"/>
            <a:ext cx="13887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Positive words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Sentiment Analysis</a:t>
            </a:r>
            <a:endParaRPr sz="2400"/>
          </a:p>
        </p:txBody>
      </p:sp>
      <p:sp>
        <p:nvSpPr>
          <p:cNvPr id="141" name="Google Shape;141;p23"/>
          <p:cNvSpPr txBox="1"/>
          <p:nvPr>
            <p:ph idx="4294967295" type="body"/>
          </p:nvPr>
        </p:nvSpPr>
        <p:spPr>
          <a:xfrm>
            <a:off x="62175" y="1518600"/>
            <a:ext cx="3789900" cy="258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Tokenize the tweet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Remove stopwords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Get the stem of each word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248" y="883250"/>
            <a:ext cx="468852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9650" y="2659200"/>
            <a:ext cx="2171700" cy="30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23"/>
          <p:cNvCxnSpPr>
            <a:stCxn id="142" idx="2"/>
            <a:endCxn id="143" idx="0"/>
          </p:cNvCxnSpPr>
          <p:nvPr/>
        </p:nvCxnSpPr>
        <p:spPr>
          <a:xfrm>
            <a:off x="6535510" y="2016725"/>
            <a:ext cx="0" cy="64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23"/>
          <p:cNvCxnSpPr>
            <a:stCxn id="142" idx="2"/>
            <a:endCxn id="143" idx="0"/>
          </p:cNvCxnSpPr>
          <p:nvPr/>
        </p:nvCxnSpPr>
        <p:spPr>
          <a:xfrm>
            <a:off x="6535510" y="2016725"/>
            <a:ext cx="0" cy="64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6" name="Google Shape;14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11625" y="3830600"/>
            <a:ext cx="1247775" cy="561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7" name="Google Shape;147;p23"/>
          <p:cNvCxnSpPr>
            <a:stCxn id="143" idx="2"/>
            <a:endCxn id="146" idx="0"/>
          </p:cNvCxnSpPr>
          <p:nvPr/>
        </p:nvCxnSpPr>
        <p:spPr>
          <a:xfrm>
            <a:off x="6535500" y="2964000"/>
            <a:ext cx="0" cy="866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" name="Google Shape;148;p23"/>
          <p:cNvSpPr txBox="1"/>
          <p:nvPr/>
        </p:nvSpPr>
        <p:spPr>
          <a:xfrm>
            <a:off x="4573600" y="2620500"/>
            <a:ext cx="5916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Stems:</a:t>
            </a:r>
            <a:endParaRPr sz="1000"/>
          </a:p>
        </p:txBody>
      </p:sp>
      <p:sp>
        <p:nvSpPr>
          <p:cNvPr id="149" name="Google Shape;149;p23"/>
          <p:cNvSpPr txBox="1"/>
          <p:nvPr/>
        </p:nvSpPr>
        <p:spPr>
          <a:xfrm>
            <a:off x="5495000" y="3206200"/>
            <a:ext cx="9036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Comparing</a:t>
            </a:r>
            <a:endParaRPr sz="1000"/>
          </a:p>
        </p:txBody>
      </p:sp>
      <p:sp>
        <p:nvSpPr>
          <p:cNvPr id="150" name="Google Shape;150;p23"/>
          <p:cNvSpPr txBox="1"/>
          <p:nvPr/>
        </p:nvSpPr>
        <p:spPr>
          <a:xfrm>
            <a:off x="4934525" y="3920488"/>
            <a:ext cx="9771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Positive words</a:t>
            </a: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000"/>
          </a:p>
        </p:txBody>
      </p:sp>
      <p:sp>
        <p:nvSpPr>
          <p:cNvPr id="151" name="Google Shape;151;p23"/>
          <p:cNvSpPr/>
          <p:nvPr/>
        </p:nvSpPr>
        <p:spPr>
          <a:xfrm>
            <a:off x="5863900" y="4221700"/>
            <a:ext cx="1295400" cy="1710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User </a:t>
            </a:r>
            <a:r>
              <a:rPr lang="en" sz="2400"/>
              <a:t>Features</a:t>
            </a:r>
            <a:endParaRPr sz="2400"/>
          </a:p>
        </p:txBody>
      </p:sp>
      <p:sp>
        <p:nvSpPr>
          <p:cNvPr id="157" name="Google Shape;157;p24"/>
          <p:cNvSpPr txBox="1"/>
          <p:nvPr>
            <p:ph idx="4294967295" type="body"/>
          </p:nvPr>
        </p:nvSpPr>
        <p:spPr>
          <a:xfrm>
            <a:off x="62175" y="1518600"/>
            <a:ext cx="3789900" cy="21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18</a:t>
            </a:r>
            <a:r>
              <a:rPr lang="en">
                <a:solidFill>
                  <a:schemeClr val="dk1"/>
                </a:solidFill>
              </a:rPr>
              <a:t> User-based Features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Tweet time spacing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Focus of user on topic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Retweet fraction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7250" y="1478425"/>
            <a:ext cx="4987125" cy="2418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Learning Algorithms</a:t>
            </a:r>
            <a:endParaRPr/>
          </a:p>
        </p:txBody>
      </p:sp>
      <p:sp>
        <p:nvSpPr>
          <p:cNvPr id="164" name="Google Shape;164;p25"/>
          <p:cNvSpPr txBox="1"/>
          <p:nvPr>
            <p:ph idx="4294967295" type="body"/>
          </p:nvPr>
        </p:nvSpPr>
        <p:spPr>
          <a:xfrm>
            <a:off x="62175" y="1115800"/>
            <a:ext cx="4699500" cy="295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We tested many Machine Learning algorithms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Some algorithms were more effective: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Ada Boost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Random Forest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Decision Tree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Logistic Regression 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Terminology</a:t>
            </a:r>
            <a:endParaRPr sz="2400"/>
          </a:p>
        </p:txBody>
      </p:sp>
      <p:pic>
        <p:nvPicPr>
          <p:cNvPr id="170" name="Google Shape;17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9738" y="4219575"/>
            <a:ext cx="3409950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2275" y="755100"/>
            <a:ext cx="2371725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86563" y="1926950"/>
            <a:ext cx="234315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06888" y="3051162"/>
            <a:ext cx="2522804" cy="79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8250" y="755100"/>
            <a:ext cx="3933825" cy="33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Random Forest Classifier</a:t>
            </a:r>
            <a:endParaRPr sz="2400"/>
          </a:p>
        </p:txBody>
      </p:sp>
      <p:pic>
        <p:nvPicPr>
          <p:cNvPr id="180" name="Google Shape;1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71450"/>
            <a:ext cx="4071525" cy="294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2817" y="771450"/>
            <a:ext cx="4071530" cy="294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4200" y="3786188"/>
            <a:ext cx="4286250" cy="122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Decision Tree </a:t>
            </a:r>
            <a:r>
              <a:rPr lang="en" sz="2400"/>
              <a:t>Classifier</a:t>
            </a:r>
            <a:endParaRPr sz="2400"/>
          </a:p>
        </p:txBody>
      </p:sp>
      <p:pic>
        <p:nvPicPr>
          <p:cNvPr id="188" name="Google Shape;1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600" y="3974800"/>
            <a:ext cx="4114800" cy="100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771450"/>
            <a:ext cx="4033825" cy="291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91024" y="771450"/>
            <a:ext cx="4033825" cy="291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Ada Boost Classifier</a:t>
            </a:r>
            <a:endParaRPr sz="2400"/>
          </a:p>
        </p:txBody>
      </p:sp>
      <p:pic>
        <p:nvPicPr>
          <p:cNvPr id="196" name="Google Shape;19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6270" y="848900"/>
            <a:ext cx="3895455" cy="281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4850" y="848900"/>
            <a:ext cx="3895450" cy="279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0750" y="3893825"/>
            <a:ext cx="3762500" cy="105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Logistic Regression </a:t>
            </a:r>
            <a:r>
              <a:rPr lang="en" sz="2400"/>
              <a:t>Classifier</a:t>
            </a:r>
            <a:endParaRPr sz="2400"/>
          </a:p>
        </p:txBody>
      </p:sp>
      <p:pic>
        <p:nvPicPr>
          <p:cNvPr id="204" name="Google Shape;20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9550" y="771450"/>
            <a:ext cx="3906422" cy="285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771450"/>
            <a:ext cx="3906425" cy="285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5800" y="3780325"/>
            <a:ext cx="4238625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Experimentals</a:t>
            </a:r>
            <a:endParaRPr sz="2400"/>
          </a:p>
        </p:txBody>
      </p:sp>
      <p:pic>
        <p:nvPicPr>
          <p:cNvPr id="212" name="Google Shape;21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1031" y="255595"/>
            <a:ext cx="7321051" cy="541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1"/>
          <p:cNvSpPr/>
          <p:nvPr/>
        </p:nvSpPr>
        <p:spPr>
          <a:xfrm>
            <a:off x="2324823" y="2476750"/>
            <a:ext cx="1344000" cy="985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Motivation</a:t>
            </a:r>
            <a:endParaRPr sz="2400"/>
          </a:p>
        </p:txBody>
      </p:sp>
      <p:sp>
        <p:nvSpPr>
          <p:cNvPr id="74" name="Google Shape;74;p14"/>
          <p:cNvSpPr txBox="1"/>
          <p:nvPr>
            <p:ph idx="4294967295" type="body"/>
          </p:nvPr>
        </p:nvSpPr>
        <p:spPr>
          <a:xfrm>
            <a:off x="98250" y="656475"/>
            <a:ext cx="2888400" cy="394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Social network penetration is ever increasing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About two-thirds of americans say they get their news from social media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~ 57% of these news posts  are inaccurate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6325" y="728150"/>
            <a:ext cx="2582575" cy="398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/>
        </p:nvSpPr>
        <p:spPr>
          <a:xfrm>
            <a:off x="2846325" y="4755300"/>
            <a:ext cx="25827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Taken From [http://www.journalism.org/2018/09/10/news-use-across-social-media-platforms-2018/]</a:t>
            </a:r>
            <a:endParaRPr sz="600"/>
          </a:p>
        </p:txBody>
      </p:sp>
      <p:sp>
        <p:nvSpPr>
          <p:cNvPr id="77" name="Google Shape;77;p14"/>
          <p:cNvSpPr txBox="1"/>
          <p:nvPr/>
        </p:nvSpPr>
        <p:spPr>
          <a:xfrm>
            <a:off x="6100700" y="4120475"/>
            <a:ext cx="25827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Taken From [</a:t>
            </a:r>
            <a:r>
              <a:rPr lang="en" sz="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https://www.statista.com/statistics/278414/number-of-worldwide-social-network-users/]</a:t>
            </a:r>
            <a:endParaRPr sz="600"/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8900" y="880100"/>
            <a:ext cx="3714974" cy="3174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Model Optimization</a:t>
            </a:r>
            <a:endParaRPr sz="2400"/>
          </a:p>
        </p:txBody>
      </p:sp>
      <p:sp>
        <p:nvSpPr>
          <p:cNvPr id="219" name="Google Shape;219;p32"/>
          <p:cNvSpPr txBox="1"/>
          <p:nvPr>
            <p:ph idx="4294967295" type="body"/>
          </p:nvPr>
        </p:nvSpPr>
        <p:spPr>
          <a:xfrm>
            <a:off x="62175" y="1518600"/>
            <a:ext cx="5213100" cy="289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Achieved using GridSearchCV module.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Optimizes a model by the means of exhaustive search over specified hyperparameters values.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Cross-Validation is used to accurately validate our results.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Model Optimization Output</a:t>
            </a:r>
            <a:endParaRPr sz="2400"/>
          </a:p>
        </p:txBody>
      </p:sp>
      <p:pic>
        <p:nvPicPr>
          <p:cNvPr id="225" name="Google Shape;22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3088925"/>
            <a:ext cx="3482950" cy="205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2450" y="689550"/>
            <a:ext cx="3482950" cy="231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" y="689550"/>
            <a:ext cx="3482950" cy="244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32450" y="3006925"/>
            <a:ext cx="3482950" cy="213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Experimentals</a:t>
            </a:r>
            <a:endParaRPr sz="2400"/>
          </a:p>
        </p:txBody>
      </p:sp>
      <p:pic>
        <p:nvPicPr>
          <p:cNvPr id="234" name="Google Shape;23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1031" y="255595"/>
            <a:ext cx="7321051" cy="541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4"/>
          <p:cNvSpPr/>
          <p:nvPr/>
        </p:nvSpPr>
        <p:spPr>
          <a:xfrm>
            <a:off x="3834750" y="2476750"/>
            <a:ext cx="1344000" cy="985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5"/>
          <p:cNvSpPr txBox="1"/>
          <p:nvPr>
            <p:ph type="title"/>
          </p:nvPr>
        </p:nvSpPr>
        <p:spPr>
          <a:xfrm>
            <a:off x="112675" y="36075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Data set Transformations</a:t>
            </a:r>
            <a:endParaRPr sz="2400"/>
          </a:p>
        </p:txBody>
      </p:sp>
      <p:pic>
        <p:nvPicPr>
          <p:cNvPr id="241" name="Google Shape;24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6275" y="3522136"/>
            <a:ext cx="3007725" cy="694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6281" y="1036950"/>
            <a:ext cx="3007719" cy="60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5"/>
          <p:cNvSpPr txBox="1"/>
          <p:nvPr/>
        </p:nvSpPr>
        <p:spPr>
          <a:xfrm>
            <a:off x="159531" y="722030"/>
            <a:ext cx="6705600" cy="19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</a:rPr>
              <a:t>Standardization </a:t>
            </a:r>
            <a:r>
              <a:rPr lang="en" sz="1600">
                <a:solidFill>
                  <a:schemeClr val="dk1"/>
                </a:solidFill>
              </a:rPr>
              <a:t>transforms each feature so it have zero-mean and unit-variance.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Standardization can be achieved by applying the Equation 1.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Where ́x is the resulted standardized feature vector.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X is the original feature vector.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̄x is the mean of the feature vector.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And σ is the standard deviation.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44" name="Google Shape;244;p35"/>
          <p:cNvSpPr txBox="1"/>
          <p:nvPr/>
        </p:nvSpPr>
        <p:spPr>
          <a:xfrm>
            <a:off x="167766" y="3157800"/>
            <a:ext cx="6705600" cy="19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</a:rPr>
              <a:t>Min-max Rescaling </a:t>
            </a:r>
            <a:r>
              <a:rPr lang="en" sz="1600">
                <a:solidFill>
                  <a:schemeClr val="dk1"/>
                </a:solidFill>
              </a:rPr>
              <a:t>is the process of transforming </a:t>
            </a:r>
            <a:r>
              <a:rPr lang="en" sz="1600">
                <a:solidFill>
                  <a:schemeClr val="dk1"/>
                </a:solidFill>
              </a:rPr>
              <a:t>each feature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so that </a:t>
            </a:r>
            <a:r>
              <a:rPr lang="en" sz="1600">
                <a:solidFill>
                  <a:schemeClr val="dk1"/>
                </a:solidFill>
              </a:rPr>
              <a:t>each </a:t>
            </a:r>
            <a:r>
              <a:rPr lang="en" sz="1600">
                <a:solidFill>
                  <a:schemeClr val="dk1"/>
                </a:solidFill>
              </a:rPr>
              <a:t>of its values is in the range of [0,1].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Min-max Rescaling </a:t>
            </a:r>
            <a:r>
              <a:rPr lang="en" sz="1600">
                <a:solidFill>
                  <a:schemeClr val="dk1"/>
                </a:solidFill>
              </a:rPr>
              <a:t>can be achieved by applying the Equation 2.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Where ́x is the new normalized feature vector.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6"/>
          <p:cNvSpPr txBox="1"/>
          <p:nvPr>
            <p:ph type="title"/>
          </p:nvPr>
        </p:nvSpPr>
        <p:spPr>
          <a:xfrm>
            <a:off x="112675" y="36075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Results of data preprocessing</a:t>
            </a:r>
            <a:endParaRPr sz="2400"/>
          </a:p>
        </p:txBody>
      </p:sp>
      <p:pic>
        <p:nvPicPr>
          <p:cNvPr id="250" name="Google Shape;25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67625"/>
            <a:ext cx="4466456" cy="1722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7525" y="667625"/>
            <a:ext cx="4466475" cy="1721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54275" y="2924175"/>
            <a:ext cx="44481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Experimentals</a:t>
            </a:r>
            <a:endParaRPr sz="2400"/>
          </a:p>
        </p:txBody>
      </p:sp>
      <p:pic>
        <p:nvPicPr>
          <p:cNvPr id="258" name="Google Shape;25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1031" y="255595"/>
            <a:ext cx="7321051" cy="541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7"/>
          <p:cNvSpPr/>
          <p:nvPr/>
        </p:nvSpPr>
        <p:spPr>
          <a:xfrm>
            <a:off x="5330605" y="2476750"/>
            <a:ext cx="1344000" cy="985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 Selection</a:t>
            </a:r>
            <a:endParaRPr/>
          </a:p>
        </p:txBody>
      </p:sp>
      <p:sp>
        <p:nvSpPr>
          <p:cNvPr id="265" name="Google Shape;265;p38"/>
          <p:cNvSpPr txBox="1"/>
          <p:nvPr>
            <p:ph idx="4294967295" type="body"/>
          </p:nvPr>
        </p:nvSpPr>
        <p:spPr>
          <a:xfrm>
            <a:off x="229950" y="1216500"/>
            <a:ext cx="4699500" cy="295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VarianceThreshold module.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Feature importance of each Model.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66" name="Google Shape;26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" y="3412488"/>
            <a:ext cx="5234249" cy="1731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4250" y="829075"/>
            <a:ext cx="3909750" cy="3070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73" name="Google Shape;273;p39"/>
          <p:cNvSpPr txBox="1"/>
          <p:nvPr>
            <p:ph idx="4294967295" type="body"/>
          </p:nvPr>
        </p:nvSpPr>
        <p:spPr>
          <a:xfrm>
            <a:off x="229950" y="1216500"/>
            <a:ext cx="4699500" cy="295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larger datasets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Replies-Centric Features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Use more sophisticated NLP algorithms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Include other languages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0"/>
          <p:cNvSpPr txBox="1"/>
          <p:nvPr>
            <p:ph type="title"/>
          </p:nvPr>
        </p:nvSpPr>
        <p:spPr>
          <a:xfrm>
            <a:off x="311700" y="2355050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Thanks For Listening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Motivation</a:t>
            </a:r>
            <a:endParaRPr sz="2400"/>
          </a:p>
        </p:txBody>
      </p:sp>
      <p:sp>
        <p:nvSpPr>
          <p:cNvPr id="84" name="Google Shape;84;p15"/>
          <p:cNvSpPr txBox="1"/>
          <p:nvPr>
            <p:ph idx="4294967295" type="body"/>
          </p:nvPr>
        </p:nvSpPr>
        <p:spPr>
          <a:xfrm>
            <a:off x="98250" y="656475"/>
            <a:ext cx="3273300" cy="44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Why Twitter?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How</a:t>
            </a:r>
            <a:r>
              <a:rPr lang="en">
                <a:solidFill>
                  <a:schemeClr val="dk1"/>
                </a:solidFill>
              </a:rPr>
              <a:t> fake news affects the world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Twitter is the largest source of breaking news on U.S presidential election day (2016)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40 million tweets sent by 10:00 pm that day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2100" y="707625"/>
            <a:ext cx="2458900" cy="395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0825" y="1068298"/>
            <a:ext cx="3273175" cy="34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3560500" y="4755300"/>
            <a:ext cx="52692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Taken From [http://www.journalism.org/2018/09/10/news-use-across-social-media-platforms-2018/]</a:t>
            </a:r>
            <a:endParaRPr sz="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400"/>
              <a:t>Outline</a:t>
            </a:r>
            <a:endParaRPr sz="2400"/>
          </a:p>
        </p:txBody>
      </p:sp>
      <p:sp>
        <p:nvSpPr>
          <p:cNvPr id="93" name="Google Shape;93;p16"/>
          <p:cNvSpPr txBox="1"/>
          <p:nvPr>
            <p:ph idx="4294967295" type="body"/>
          </p:nvPr>
        </p:nvSpPr>
        <p:spPr>
          <a:xfrm>
            <a:off x="237075" y="1010475"/>
            <a:ext cx="6076800" cy="27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>
                <a:solidFill>
                  <a:schemeClr val="dk1"/>
                </a:solidFill>
              </a:rPr>
              <a:t>Related Work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>
                <a:solidFill>
                  <a:schemeClr val="dk1"/>
                </a:solidFill>
              </a:rPr>
              <a:t>Framework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>
                <a:solidFill>
                  <a:schemeClr val="dk1"/>
                </a:solidFill>
              </a:rPr>
              <a:t>Dataset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>
                <a:solidFill>
                  <a:schemeClr val="dk1"/>
                </a:solidFill>
              </a:rPr>
              <a:t>Feature Extraction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>
                <a:solidFill>
                  <a:schemeClr val="dk1"/>
                </a:solidFill>
              </a:rPr>
              <a:t>Feature pre-processing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>
                <a:solidFill>
                  <a:schemeClr val="dk1"/>
                </a:solidFill>
              </a:rPr>
              <a:t>Applied </a:t>
            </a:r>
            <a:r>
              <a:rPr lang="en">
                <a:solidFill>
                  <a:schemeClr val="dk1"/>
                </a:solidFill>
              </a:rPr>
              <a:t>Machine Learning Algorithms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en">
                <a:solidFill>
                  <a:schemeClr val="dk1"/>
                </a:solidFill>
              </a:rPr>
              <a:t>Future Work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400"/>
              <a:t>Related Work</a:t>
            </a:r>
            <a:endParaRPr sz="2400"/>
          </a:p>
        </p:txBody>
      </p:sp>
      <p:sp>
        <p:nvSpPr>
          <p:cNvPr id="99" name="Google Shape;99;p17"/>
          <p:cNvSpPr txBox="1"/>
          <p:nvPr>
            <p:ph idx="4294967295" type="body"/>
          </p:nvPr>
        </p:nvSpPr>
        <p:spPr>
          <a:xfrm>
            <a:off x="237075" y="1010475"/>
            <a:ext cx="6161400" cy="3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Most related work found was for english tweets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“Arabic news credibility on twitter: An enhanced model using hybrid features” by Sara sabbah.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sz="1400">
                <a:solidFill>
                  <a:schemeClr val="dk1"/>
                </a:solidFill>
              </a:rPr>
              <a:t>Topic-related and user related-features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sz="1400">
                <a:solidFill>
                  <a:schemeClr val="dk1"/>
                </a:solidFill>
              </a:rPr>
              <a:t>Included user replies features</a:t>
            </a:r>
            <a:endParaRPr sz="14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“An experimental system for measuring the credibility of news content in Twitter” by Hend Al-khalifa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sz="1400">
                <a:solidFill>
                  <a:schemeClr val="dk1"/>
                </a:solidFill>
              </a:rPr>
              <a:t>Three levels of credibility: low, average and high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sz="1400">
                <a:solidFill>
                  <a:schemeClr val="dk1"/>
                </a:solidFill>
              </a:rPr>
              <a:t>Utilizing authentic news sources for validating suspicious tweets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Framework</a:t>
            </a:r>
            <a:endParaRPr/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9763" y="806625"/>
            <a:ext cx="6563575" cy="421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Dataset</a:t>
            </a:r>
            <a:endParaRPr sz="2400"/>
          </a:p>
        </p:txBody>
      </p:sp>
      <p:sp>
        <p:nvSpPr>
          <p:cNvPr id="111" name="Google Shape;111;p19"/>
          <p:cNvSpPr txBox="1"/>
          <p:nvPr>
            <p:ph idx="4294967295" type="body"/>
          </p:nvPr>
        </p:nvSpPr>
        <p:spPr>
          <a:xfrm>
            <a:off x="62175" y="1125375"/>
            <a:ext cx="3901200" cy="33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Contains 2708 records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Some users are suspended due to the violation of twitter policy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Our definition of credibility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0099" y="779200"/>
            <a:ext cx="4111474" cy="396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Feature Extraction</a:t>
            </a:r>
            <a:endParaRPr sz="2400"/>
          </a:p>
        </p:txBody>
      </p:sp>
      <p:sp>
        <p:nvSpPr>
          <p:cNvPr id="118" name="Google Shape;118;p20"/>
          <p:cNvSpPr txBox="1"/>
          <p:nvPr>
            <p:ph idx="4294967295" type="body"/>
          </p:nvPr>
        </p:nvSpPr>
        <p:spPr>
          <a:xfrm>
            <a:off x="98250" y="1341800"/>
            <a:ext cx="3789900" cy="33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Using Twitter API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Some features had to be derived (e.g. retweet fraction)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44 extracted features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 Content-based features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 User-based features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Content Features</a:t>
            </a:r>
            <a:endParaRPr sz="2400"/>
          </a:p>
        </p:txBody>
      </p:sp>
      <p:sp>
        <p:nvSpPr>
          <p:cNvPr id="124" name="Google Shape;124;p21"/>
          <p:cNvSpPr txBox="1"/>
          <p:nvPr>
            <p:ph idx="4294967295" type="body"/>
          </p:nvPr>
        </p:nvSpPr>
        <p:spPr>
          <a:xfrm>
            <a:off x="62175" y="1518600"/>
            <a:ext cx="3789900" cy="21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26 Content-based features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including sentiment features: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Has positive sentiment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Has negative sentiment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Positive score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Negative score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25" name="Google Shape;12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4475" y="771450"/>
            <a:ext cx="4987125" cy="3048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