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handoutMasterIdLst>
    <p:handoutMasterId r:id="rId32"/>
  </p:handoutMasterIdLst>
  <p:sldIdLst>
    <p:sldId id="274" r:id="rId2"/>
    <p:sldId id="287" r:id="rId3"/>
    <p:sldId id="275" r:id="rId4"/>
    <p:sldId id="285" r:id="rId5"/>
    <p:sldId id="277" r:id="rId6"/>
    <p:sldId id="278" r:id="rId7"/>
    <p:sldId id="279" r:id="rId8"/>
    <p:sldId id="276" r:id="rId9"/>
    <p:sldId id="280" r:id="rId10"/>
    <p:sldId id="281" r:id="rId11"/>
    <p:sldId id="282" r:id="rId12"/>
    <p:sldId id="284" r:id="rId13"/>
    <p:sldId id="257" r:id="rId14"/>
    <p:sldId id="258" r:id="rId15"/>
    <p:sldId id="288" r:id="rId16"/>
    <p:sldId id="259" r:id="rId17"/>
    <p:sldId id="260" r:id="rId18"/>
    <p:sldId id="261" r:id="rId19"/>
    <p:sldId id="262" r:id="rId20"/>
    <p:sldId id="263" r:id="rId21"/>
    <p:sldId id="264" r:id="rId22"/>
    <p:sldId id="265" r:id="rId23"/>
    <p:sldId id="266" r:id="rId24"/>
    <p:sldId id="267" r:id="rId25"/>
    <p:sldId id="268" r:id="rId26"/>
    <p:sldId id="289" r:id="rId27"/>
    <p:sldId id="270" r:id="rId28"/>
    <p:sldId id="269" r:id="rId29"/>
    <p:sldId id="273"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hd" initials="S" lastIdx="1" clrIdx="0">
    <p:extLst>
      <p:ext uri="{19B8F6BF-5375-455C-9EA6-DF929625EA0E}">
        <p15:presenceInfo xmlns:p15="http://schemas.microsoft.com/office/powerpoint/2012/main" userId="Shah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3A0B"/>
    <a:srgbClr val="6FAC4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BDD201D-CE29-4D4C-9270-33D92A1A610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dirty="0"/>
              <a:t>Simulation of Acoustic Camera</a:t>
            </a:r>
          </a:p>
        </p:txBody>
      </p:sp>
      <p:sp>
        <p:nvSpPr>
          <p:cNvPr id="3" name="Date Placeholder 2">
            <a:extLst>
              <a:ext uri="{FF2B5EF4-FFF2-40B4-BE49-F238E27FC236}">
                <a16:creationId xmlns:a16="http://schemas.microsoft.com/office/drawing/2014/main" id="{57CF72CA-F891-4249-9915-9BEAB4283BE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3D2197-EB0E-4B42-BFC6-A8B653577B17}" type="datetimeFigureOut">
              <a:rPr lang="en-US" smtClean="0"/>
              <a:t>23-Dec-18</a:t>
            </a:fld>
            <a:endParaRPr lang="en-US" dirty="0"/>
          </a:p>
        </p:txBody>
      </p:sp>
      <p:sp>
        <p:nvSpPr>
          <p:cNvPr id="4" name="Footer Placeholder 3">
            <a:extLst>
              <a:ext uri="{FF2B5EF4-FFF2-40B4-BE49-F238E27FC236}">
                <a16:creationId xmlns:a16="http://schemas.microsoft.com/office/drawing/2014/main" id="{63E27DF3-060F-4C62-831E-35C9C9FE49E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6961AD0-B973-4266-9CDB-8499A6FEBDE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BE3602-CBEE-4A09-84AE-B85C3EFE37FE}" type="slidenum">
              <a:rPr lang="en-US" smtClean="0"/>
              <a:t>‹#›</a:t>
            </a:fld>
            <a:endParaRPr lang="en-US" dirty="0"/>
          </a:p>
        </p:txBody>
      </p:sp>
    </p:spTree>
    <p:extLst>
      <p:ext uri="{BB962C8B-B14F-4D97-AF65-F5344CB8AC3E}">
        <p14:creationId xmlns:p14="http://schemas.microsoft.com/office/powerpoint/2010/main" val="258056460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dirty="0"/>
              <a:t>Simulation of Acoustic Camera</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D15002-3240-4E4E-B2B9-8D5672EB918B}" type="datetimeFigureOut">
              <a:rPr lang="en-US" smtClean="0"/>
              <a:t>23-Dec-18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EFBA19-8257-42A6-965C-E748B7392FF0}" type="slidenum">
              <a:rPr lang="en-US" smtClean="0"/>
              <a:t>‹#›</a:t>
            </a:fld>
            <a:endParaRPr lang="en-US" dirty="0"/>
          </a:p>
        </p:txBody>
      </p:sp>
    </p:spTree>
    <p:extLst>
      <p:ext uri="{BB962C8B-B14F-4D97-AF65-F5344CB8AC3E}">
        <p14:creationId xmlns:p14="http://schemas.microsoft.com/office/powerpoint/2010/main" val="328112562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3BF0C254-6FB3-4DA9-9F28-63EE53C843F1}" type="datetime1">
              <a:rPr lang="en-US" smtClean="0"/>
              <a:t>23-Dec-18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5ED3D202-C0ED-4F09-9145-52B0EFA53841}" type="slidenum">
              <a:rPr lang="en-US" smtClean="0"/>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12217757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AB2F6D-3DEA-4B75-BC5C-606984255E4D}" type="datetime1">
              <a:rPr lang="en-US" smtClean="0"/>
              <a:t>23-Dec-18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ED3D202-C0ED-4F09-9145-52B0EFA53841}" type="slidenum">
              <a:rPr lang="en-US" smtClean="0"/>
              <a:t>‹#›</a:t>
            </a:fld>
            <a:endParaRPr lang="en-US" dirty="0"/>
          </a:p>
        </p:txBody>
      </p:sp>
    </p:spTree>
    <p:extLst>
      <p:ext uri="{BB962C8B-B14F-4D97-AF65-F5344CB8AC3E}">
        <p14:creationId xmlns:p14="http://schemas.microsoft.com/office/powerpoint/2010/main" val="1297544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D36347-3596-4964-A143-C97D9DE7B399}" type="datetime1">
              <a:rPr lang="en-US" smtClean="0"/>
              <a:t>23-Dec-18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ED3D202-C0ED-4F09-9145-52B0EFA53841}" type="slidenum">
              <a:rPr lang="en-US" smtClean="0"/>
              <a:t>‹#›</a:t>
            </a:fld>
            <a:endParaRPr lang="en-US" dirty="0"/>
          </a:p>
        </p:txBody>
      </p:sp>
    </p:spTree>
    <p:extLst>
      <p:ext uri="{BB962C8B-B14F-4D97-AF65-F5344CB8AC3E}">
        <p14:creationId xmlns:p14="http://schemas.microsoft.com/office/powerpoint/2010/main" val="784122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5D312D-C277-4792-8A2C-F80771B87ADB}" type="datetime1">
              <a:rPr lang="en-US" smtClean="0"/>
              <a:t>23-Dec-18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ED3D202-C0ED-4F09-9145-52B0EFA53841}" type="slidenum">
              <a:rPr lang="en-US" smtClean="0"/>
              <a:t>‹#›</a:t>
            </a:fld>
            <a:endParaRPr lang="en-US" dirty="0"/>
          </a:p>
        </p:txBody>
      </p:sp>
    </p:spTree>
    <p:extLst>
      <p:ext uri="{BB962C8B-B14F-4D97-AF65-F5344CB8AC3E}">
        <p14:creationId xmlns:p14="http://schemas.microsoft.com/office/powerpoint/2010/main" val="3213377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F72D7A68-5FBF-424B-BA65-FC51C919A282}" type="datetime1">
              <a:rPr lang="en-US" smtClean="0"/>
              <a:t>23-Dec-18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5ED3D202-C0ED-4F09-9145-52B0EFA53841}" type="slidenum">
              <a:rPr lang="en-US" smtClean="0"/>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23623194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3D6B829-9E71-40C0-9121-0ECDB2054841}" type="datetime1">
              <a:rPr lang="en-US" smtClean="0"/>
              <a:t>23-Dec-18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ED3D202-C0ED-4F09-9145-52B0EFA53841}" type="slidenum">
              <a:rPr lang="en-US" smtClean="0"/>
              <a:t>‹#›</a:t>
            </a:fld>
            <a:endParaRPr lang="en-US" dirty="0"/>
          </a:p>
        </p:txBody>
      </p:sp>
    </p:spTree>
    <p:extLst>
      <p:ext uri="{BB962C8B-B14F-4D97-AF65-F5344CB8AC3E}">
        <p14:creationId xmlns:p14="http://schemas.microsoft.com/office/powerpoint/2010/main" val="2226953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69436A-58DD-46E1-BFAD-883F651CB930}" type="datetime1">
              <a:rPr lang="en-US" smtClean="0"/>
              <a:t>23-Dec-18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ED3D202-C0ED-4F09-9145-52B0EFA53841}" type="slidenum">
              <a:rPr lang="en-US" smtClean="0"/>
              <a:t>‹#›</a:t>
            </a:fld>
            <a:endParaRPr lang="en-US" dirty="0"/>
          </a:p>
        </p:txBody>
      </p:sp>
    </p:spTree>
    <p:extLst>
      <p:ext uri="{BB962C8B-B14F-4D97-AF65-F5344CB8AC3E}">
        <p14:creationId xmlns:p14="http://schemas.microsoft.com/office/powerpoint/2010/main" val="943054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B00A54C-2C03-4066-92FF-778EAEBA1EE5}" type="datetime1">
              <a:rPr lang="en-US" smtClean="0"/>
              <a:t>23-Dec-18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ED3D202-C0ED-4F09-9145-52B0EFA53841}" type="slidenum">
              <a:rPr lang="en-US" smtClean="0"/>
              <a:t>‹#›</a:t>
            </a:fld>
            <a:endParaRPr lang="en-US" dirty="0"/>
          </a:p>
        </p:txBody>
      </p:sp>
    </p:spTree>
    <p:extLst>
      <p:ext uri="{BB962C8B-B14F-4D97-AF65-F5344CB8AC3E}">
        <p14:creationId xmlns:p14="http://schemas.microsoft.com/office/powerpoint/2010/main" val="3015312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EDEC5-6280-407D-A069-92F7F1D62124}" type="datetime1">
              <a:rPr lang="en-US" smtClean="0"/>
              <a:t>23-Dec-18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ED3D202-C0ED-4F09-9145-52B0EFA53841}" type="slidenum">
              <a:rPr lang="en-US" smtClean="0"/>
              <a:t>‹#›</a:t>
            </a:fld>
            <a:endParaRPr lang="en-US" dirty="0"/>
          </a:p>
        </p:txBody>
      </p:sp>
    </p:spTree>
    <p:extLst>
      <p:ext uri="{BB962C8B-B14F-4D97-AF65-F5344CB8AC3E}">
        <p14:creationId xmlns:p14="http://schemas.microsoft.com/office/powerpoint/2010/main" val="1685732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2DB15D97-AC1B-439C-89CE-0A4709EB1BA8}" type="datetime1">
              <a:rPr lang="en-US" smtClean="0"/>
              <a:t>23-Dec-18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5ED3D202-C0ED-4F09-9145-52B0EFA53841}" type="slidenum">
              <a:rPr lang="en-US" smtClean="0"/>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25124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5E6D28CC-4643-4405-9318-E8D5694A7DB6}" type="datetime1">
              <a:rPr lang="en-US" smtClean="0"/>
              <a:t>23-Dec-18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5ED3D202-C0ED-4F09-9145-52B0EFA53841}" type="slidenum">
              <a:rPr lang="en-US" smtClean="0"/>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4538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FEE936D3-D72F-433A-BFC8-DA922A404F5C}" type="datetime1">
              <a:rPr lang="en-US" smtClean="0"/>
              <a:t>23-Dec-18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5ED3D202-C0ED-4F09-9145-52B0EFA53841}" type="slidenum">
              <a:rPr lang="en-US" smtClean="0"/>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688138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FA81E7B-979B-4C85-B105-37D23738F6FB}"/>
              </a:ext>
            </a:extLst>
          </p:cNvPr>
          <p:cNvSpPr>
            <a:spLocks noGrp="1"/>
          </p:cNvSpPr>
          <p:nvPr>
            <p:ph type="subTitle" idx="1"/>
          </p:nvPr>
        </p:nvSpPr>
        <p:spPr>
          <a:xfrm>
            <a:off x="1272813" y="4953441"/>
            <a:ext cx="7139440" cy="1755408"/>
          </a:xfrm>
        </p:spPr>
        <p:txBody>
          <a:bodyPr>
            <a:normAutofit fontScale="92500" lnSpcReduction="10000"/>
          </a:bodyPr>
          <a:lstStyle/>
          <a:p>
            <a:pPr algn="just"/>
            <a:r>
              <a:rPr lang="en-US" dirty="0">
                <a:solidFill>
                  <a:schemeClr val="accent6">
                    <a:lumMod val="75000"/>
                  </a:schemeClr>
                </a:solidFill>
                <a:latin typeface="Times New Roman" panose="02020603050405020304" pitchFamily="18" charset="0"/>
                <a:cs typeface="Times New Roman" panose="02020603050405020304" pitchFamily="18" charset="0"/>
              </a:rPr>
              <a:t>Supervisor: </a:t>
            </a:r>
            <a:r>
              <a:rPr lang="en-US" dirty="0">
                <a:latin typeface="Times New Roman" panose="02020603050405020304" pitchFamily="18" charset="0"/>
                <a:cs typeface="Times New Roman" panose="02020603050405020304" pitchFamily="18" charset="0"/>
              </a:rPr>
              <a:t>Dr Falah Hasan</a:t>
            </a:r>
          </a:p>
          <a:p>
            <a:pPr algn="just"/>
            <a:r>
              <a:rPr lang="en-US" dirty="0">
                <a:solidFill>
                  <a:schemeClr val="accent6">
                    <a:lumMod val="75000"/>
                  </a:schemeClr>
                </a:solidFill>
                <a:latin typeface="Times New Roman" panose="02020603050405020304" pitchFamily="18" charset="0"/>
                <a:cs typeface="Times New Roman" panose="02020603050405020304" pitchFamily="18" charset="0"/>
              </a:rPr>
              <a:t>Prepared by: </a:t>
            </a:r>
          </a:p>
          <a:p>
            <a:pPr marL="457200" indent="-457200" algn="just">
              <a:buFont typeface="+mj-lt"/>
              <a:buAutoNum type="arabicPeriod"/>
            </a:pPr>
            <a:r>
              <a:rPr lang="en-US" dirty="0">
                <a:latin typeface="Times New Roman" panose="02020603050405020304" pitchFamily="18" charset="0"/>
                <a:cs typeface="Times New Roman" panose="02020603050405020304" pitchFamily="18" charset="0"/>
              </a:rPr>
              <a:t>Ange Mustafa</a:t>
            </a:r>
          </a:p>
          <a:p>
            <a:pPr marL="457200" indent="-457200" algn="just">
              <a:buFont typeface="+mj-lt"/>
              <a:buAutoNum type="arabicPeriod"/>
            </a:pPr>
            <a:r>
              <a:rPr lang="en-US" dirty="0">
                <a:latin typeface="Times New Roman" panose="02020603050405020304" pitchFamily="18" charset="0"/>
                <a:cs typeface="Times New Roman" panose="02020603050405020304" pitchFamily="18" charset="0"/>
              </a:rPr>
              <a:t>Dania Abu Yasin</a:t>
            </a:r>
          </a:p>
          <a:p>
            <a:pPr marL="457200" indent="-457200" algn="just">
              <a:buFont typeface="+mj-lt"/>
              <a:buAutoNum type="arabicPeriod"/>
            </a:pPr>
            <a:r>
              <a:rPr lang="en-US" dirty="0">
                <a:latin typeface="Times New Roman" panose="02020603050405020304" pitchFamily="18" charset="0"/>
                <a:cs typeface="Times New Roman" panose="02020603050405020304" pitchFamily="18" charset="0"/>
              </a:rPr>
              <a:t>Shahd Najjar</a:t>
            </a:r>
          </a:p>
        </p:txBody>
      </p:sp>
      <p:sp>
        <p:nvSpPr>
          <p:cNvPr id="5" name="AutoShape 2" descr="Image result for an najah national university logo">
            <a:extLst>
              <a:ext uri="{FF2B5EF4-FFF2-40B4-BE49-F238E27FC236}">
                <a16:creationId xmlns:a16="http://schemas.microsoft.com/office/drawing/2014/main" id="{38230C2A-555B-4393-B29A-7ED1D804F4D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4100" name="Picture 4" descr="Image result for an najah national university logo">
            <a:extLst>
              <a:ext uri="{FF2B5EF4-FFF2-40B4-BE49-F238E27FC236}">
                <a16:creationId xmlns:a16="http://schemas.microsoft.com/office/drawing/2014/main" id="{A82A9C28-BCA9-4D2C-8203-E4ACB3AA3A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68864" y="46868"/>
            <a:ext cx="953231" cy="95323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57D24B7-D3C2-41EA-9DDE-AF5A85D936ED}"/>
              </a:ext>
            </a:extLst>
          </p:cNvPr>
          <p:cNvSpPr txBox="1"/>
          <p:nvPr/>
        </p:nvSpPr>
        <p:spPr>
          <a:xfrm>
            <a:off x="8294338" y="1007810"/>
            <a:ext cx="4668982" cy="86177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Telecommunication Engineering Department</a:t>
            </a:r>
          </a:p>
          <a:p>
            <a:r>
              <a:rPr lang="en-US" sz="1600" i="1" dirty="0">
                <a:latin typeface="Times New Roman" panose="02020603050405020304" pitchFamily="18" charset="0"/>
                <a:cs typeface="Times New Roman" panose="02020603050405020304" pitchFamily="18" charset="0"/>
              </a:rPr>
              <a:t>An Najah National University</a:t>
            </a:r>
          </a:p>
          <a:p>
            <a:endParaRPr lang="en-US" dirty="0"/>
          </a:p>
        </p:txBody>
      </p:sp>
      <p:sp>
        <p:nvSpPr>
          <p:cNvPr id="10" name="TextBox 9">
            <a:extLst>
              <a:ext uri="{FF2B5EF4-FFF2-40B4-BE49-F238E27FC236}">
                <a16:creationId xmlns:a16="http://schemas.microsoft.com/office/drawing/2014/main" id="{12AB0A83-68BE-4477-8FA3-ABD531E1C90F}"/>
              </a:ext>
            </a:extLst>
          </p:cNvPr>
          <p:cNvSpPr txBox="1"/>
          <p:nvPr/>
        </p:nvSpPr>
        <p:spPr>
          <a:xfrm>
            <a:off x="2018103" y="2144964"/>
            <a:ext cx="7850993" cy="1938992"/>
          </a:xfrm>
          <a:prstGeom prst="rect">
            <a:avLst/>
          </a:prstGeom>
          <a:noFill/>
        </p:spPr>
        <p:txBody>
          <a:bodyPr wrap="square" rtlCol="0">
            <a:spAutoFit/>
          </a:bodyPr>
          <a:lstStyle/>
          <a:p>
            <a:pPr algn="ctr"/>
            <a:r>
              <a:rPr lang="en-US" sz="6000" dirty="0">
                <a:latin typeface="Times New Roman" panose="02020603050405020304" pitchFamily="18" charset="0"/>
                <a:cs typeface="Times New Roman" panose="02020603050405020304" pitchFamily="18" charset="0"/>
              </a:rPr>
              <a:t>Simulation of Acoustic Camera</a:t>
            </a:r>
          </a:p>
        </p:txBody>
      </p:sp>
      <p:sp>
        <p:nvSpPr>
          <p:cNvPr id="2" name="Slide Number Placeholder 1">
            <a:extLst>
              <a:ext uri="{FF2B5EF4-FFF2-40B4-BE49-F238E27FC236}">
                <a16:creationId xmlns:a16="http://schemas.microsoft.com/office/drawing/2014/main" id="{CD0CB109-6F28-438A-84A8-90E6A7C79F27}"/>
              </a:ext>
            </a:extLst>
          </p:cNvPr>
          <p:cNvSpPr>
            <a:spLocks noGrp="1"/>
          </p:cNvSpPr>
          <p:nvPr>
            <p:ph type="sldNum" sz="quarter" idx="12"/>
          </p:nvPr>
        </p:nvSpPr>
        <p:spPr/>
        <p:txBody>
          <a:bodyPr/>
          <a:lstStyle/>
          <a:p>
            <a:fld id="{5ED3D202-C0ED-4F09-9145-52B0EFA53841}" type="slidenum">
              <a:rPr lang="en-US" smtClean="0"/>
              <a:t>1</a:t>
            </a:fld>
            <a:endParaRPr lang="en-US" dirty="0"/>
          </a:p>
        </p:txBody>
      </p:sp>
    </p:spTree>
    <p:extLst>
      <p:ext uri="{BB962C8B-B14F-4D97-AF65-F5344CB8AC3E}">
        <p14:creationId xmlns:p14="http://schemas.microsoft.com/office/powerpoint/2010/main" val="10670648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887896" y="292100"/>
                <a:ext cx="10972800" cy="5499100"/>
              </a:xfrm>
            </p:spPr>
            <p:txBody>
              <a:bodyPr/>
              <a:lstStyle/>
              <a:p>
                <a:pPr marL="0" indent="0" algn="just">
                  <a:buNone/>
                </a:pPr>
                <a:r>
                  <a:rPr lang="en-US" sz="2200" b="1" dirty="0">
                    <a:solidFill>
                      <a:schemeClr val="accent6">
                        <a:lumMod val="75000"/>
                      </a:schemeClr>
                    </a:solidFill>
                    <a:latin typeface="Times New Roman" panose="02020603050405020304" pitchFamily="18" charset="0"/>
                    <a:cs typeface="Times New Roman" panose="02020603050405020304" pitchFamily="18" charset="0"/>
                  </a:rPr>
                  <a:t>Step 3:</a:t>
                </a:r>
                <a:r>
                  <a:rPr lang="en-US" sz="2200" dirty="0">
                    <a:latin typeface="Times New Roman" panose="02020603050405020304" pitchFamily="18" charset="0"/>
                    <a:cs typeface="Times New Roman" panose="02020603050405020304" pitchFamily="18" charset="0"/>
                  </a:rPr>
                  <a:t>The signal of each microphone is shifted by a corresponding runtime difference depending on the focus point </a:t>
                </a:r>
                <a14:m>
                  <m:oMath xmlns:m="http://schemas.openxmlformats.org/officeDocument/2006/math">
                    <m:r>
                      <a:rPr lang="en-US" sz="2200" b="1" i="1" smtClean="0">
                        <a:latin typeface="Cambria Math" panose="02040503050406030204" pitchFamily="18" charset="0"/>
                        <a:cs typeface="Times New Roman" panose="02020603050405020304" pitchFamily="18" charset="0"/>
                      </a:rPr>
                      <m:t>𝒕𝒊𝒎𝒆</m:t>
                    </m:r>
                    <m:r>
                      <a:rPr lang="en-US" sz="2200" b="1" i="1" smtClean="0">
                        <a:latin typeface="Cambria Math" panose="02040503050406030204" pitchFamily="18" charset="0"/>
                        <a:cs typeface="Times New Roman" panose="02020603050405020304" pitchFamily="18" charset="0"/>
                      </a:rPr>
                      <m:t> </m:t>
                    </m:r>
                    <m:r>
                      <a:rPr lang="en-US" sz="2200" b="1" i="1" smtClean="0">
                        <a:latin typeface="Cambria Math" panose="02040503050406030204" pitchFamily="18" charset="0"/>
                        <a:cs typeface="Times New Roman" panose="02020603050405020304" pitchFamily="18" charset="0"/>
                      </a:rPr>
                      <m:t>𝒔𝒉𝒊𝒇𝒕</m:t>
                    </m:r>
                    <m:r>
                      <a:rPr lang="en-US" sz="2200" b="1" i="1" smtClean="0">
                        <a:latin typeface="Cambria Math" panose="02040503050406030204" pitchFamily="18" charset="0"/>
                        <a:cs typeface="Times New Roman" panose="02020603050405020304" pitchFamily="18" charset="0"/>
                      </a:rPr>
                      <m:t>=</m:t>
                    </m:r>
                    <m:r>
                      <a:rPr lang="en-US" sz="2200" b="1" i="1" smtClean="0">
                        <a:latin typeface="Cambria Math" panose="02040503050406030204" pitchFamily="18" charset="0"/>
                        <a:cs typeface="Times New Roman" panose="02020603050405020304" pitchFamily="18" charset="0"/>
                      </a:rPr>
                      <m:t>𝒅𝒊𝒔𝒕𝒂𝒏𝒄𝒆</m:t>
                    </m:r>
                    <m:r>
                      <a:rPr lang="en-US" sz="2200" b="1" i="1" smtClean="0">
                        <a:latin typeface="Cambria Math" panose="02040503050406030204" pitchFamily="18" charset="0"/>
                        <a:cs typeface="Times New Roman" panose="02020603050405020304" pitchFamily="18" charset="0"/>
                      </a:rPr>
                      <m:t>/</m:t>
                    </m:r>
                    <m:r>
                      <a:rPr lang="en-US" sz="2200" b="1" i="1" smtClean="0">
                        <a:latin typeface="Cambria Math" panose="02040503050406030204" pitchFamily="18" charset="0"/>
                        <a:cs typeface="Times New Roman" panose="02020603050405020304" pitchFamily="18" charset="0"/>
                      </a:rPr>
                      <m:t>𝟑𝟒𝟑</m:t>
                    </m:r>
                  </m:oMath>
                </a14:m>
                <a:r>
                  <a:rPr lang="en-US" sz="2200" dirty="0">
                    <a:latin typeface="Times New Roman" panose="02020603050405020304" pitchFamily="18" charset="0"/>
                    <a:cs typeface="Times New Roman" panose="02020603050405020304" pitchFamily="18" charset="0"/>
                  </a:rPr>
                  <a:t>. As a result, the signal components of source 1 (red impulses) in all channels are in phase, whereas the signal components originating from source 2 (blue impulses) are out of phase.</a:t>
                </a:r>
              </a:p>
              <a:p>
                <a:pPr marL="0" indent="0" algn="just">
                  <a:buNone/>
                </a:pPr>
                <a:r>
                  <a:rPr lang="en-US" sz="2200" b="1" dirty="0">
                    <a:solidFill>
                      <a:schemeClr val="accent6">
                        <a:lumMod val="75000"/>
                      </a:schemeClr>
                    </a:solidFill>
                    <a:latin typeface="Times New Roman" panose="02020603050405020304" pitchFamily="18" charset="0"/>
                    <a:cs typeface="Times New Roman" panose="02020603050405020304" pitchFamily="18" charset="0"/>
                  </a:rPr>
                  <a:t>Step 4</a:t>
                </a:r>
                <a:r>
                  <a:rPr lang="en-US" sz="2200" dirty="0">
                    <a:solidFill>
                      <a:schemeClr val="accent6">
                        <a:lumMod val="75000"/>
                      </a:schemeClr>
                    </a:solidFill>
                    <a:latin typeface="Times New Roman" panose="02020603050405020304" pitchFamily="18" charset="0"/>
                    <a:cs typeface="Times New Roman" panose="02020603050405020304" pitchFamily="18" charset="0"/>
                  </a:rPr>
                  <a:t>:</a:t>
                </a:r>
                <a:r>
                  <a:rPr lang="en-US" sz="2200" dirty="0">
                    <a:latin typeface="Times New Roman" panose="02020603050405020304" pitchFamily="18" charset="0"/>
                    <a:cs typeface="Times New Roman" panose="02020603050405020304" pitchFamily="18" charset="0"/>
                  </a:rPr>
                  <a:t>The signals of all channels are summed up and finally, the sum signal is normalized by the number of microphone channels. The result of this process is illustrated in Figure 4.3. The amplitude of the signal component of source 1 (red) in the sum signal is as strong as the original amplitude of source 1 and the signal components originating from source 2 (blue) are negligible. The RMS - or maximum value can be calculated from the time signal and visualized in the acoustic map</a:t>
                </a:r>
                <a:r>
                  <a:rPr lang="en-US" sz="2200" b="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 </a:t>
                </a:r>
              </a:p>
              <a:p>
                <a:pPr marL="0" indent="0">
                  <a:buNone/>
                </a:pPr>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887896" y="292100"/>
                <a:ext cx="10972800" cy="5499100"/>
              </a:xfrm>
              <a:blipFill rotWithShape="0">
                <a:blip r:embed="rId2"/>
                <a:stretch>
                  <a:fillRect l="-722" t="-1109" r="-722"/>
                </a:stretch>
              </a:blipFill>
            </p:spPr>
            <p:txBody>
              <a:bodyPr/>
              <a:lstStyle/>
              <a:p>
                <a:r>
                  <a:rPr lang="ar-SA">
                    <a:noFill/>
                  </a:rPr>
                  <a:t> </a:t>
                </a:r>
              </a:p>
            </p:txBody>
          </p:sp>
        </mc:Fallback>
      </mc:AlternateContent>
      <p:pic>
        <p:nvPicPr>
          <p:cNvPr id="4" name="صورة 3"/>
          <p:cNvPicPr>
            <a:picLocks noChangeAspect="1"/>
          </p:cNvPicPr>
          <p:nvPr/>
        </p:nvPicPr>
        <p:blipFill>
          <a:blip r:embed="rId3"/>
          <a:stretch>
            <a:fillRect/>
          </a:stretch>
        </p:blipFill>
        <p:spPr>
          <a:xfrm>
            <a:off x="2849218" y="3717786"/>
            <a:ext cx="7455348" cy="2663509"/>
          </a:xfrm>
          <a:prstGeom prst="rect">
            <a:avLst/>
          </a:prstGeom>
        </p:spPr>
      </p:pic>
      <p:sp>
        <p:nvSpPr>
          <p:cNvPr id="2" name="Rectangle 1">
            <a:extLst>
              <a:ext uri="{FF2B5EF4-FFF2-40B4-BE49-F238E27FC236}">
                <a16:creationId xmlns:a16="http://schemas.microsoft.com/office/drawing/2014/main" id="{390F9E90-3B4D-487D-B2E6-356D78B33A3B}"/>
              </a:ext>
            </a:extLst>
          </p:cNvPr>
          <p:cNvSpPr/>
          <p:nvPr/>
        </p:nvSpPr>
        <p:spPr>
          <a:xfrm>
            <a:off x="3479696" y="6361790"/>
            <a:ext cx="7248939" cy="323165"/>
          </a:xfrm>
          <a:prstGeom prst="rect">
            <a:avLst/>
          </a:prstGeom>
        </p:spPr>
        <p:txBody>
          <a:bodyPr wrap="square">
            <a:spAutoFit/>
          </a:bodyPr>
          <a:lstStyle/>
          <a:p>
            <a:r>
              <a:rPr lang="en-US" sz="1500" b="1" dirty="0">
                <a:solidFill>
                  <a:schemeClr val="accent6">
                    <a:lumMod val="75000"/>
                  </a:schemeClr>
                </a:solidFill>
                <a:latin typeface="Times New Roman" panose="02020603050405020304" pitchFamily="18" charset="0"/>
                <a:cs typeface="Times New Roman" panose="02020603050405020304" pitchFamily="18" charset="0"/>
              </a:rPr>
              <a:t>Figure (3): </a:t>
            </a:r>
            <a:r>
              <a:rPr lang="en-US" sz="1500" b="1" dirty="0">
                <a:latin typeface="Times New Roman" panose="02020603050405020304" pitchFamily="18" charset="0"/>
                <a:cs typeface="Times New Roman" panose="02020603050405020304" pitchFamily="18" charset="0"/>
              </a:rPr>
              <a:t> Two-point sources situated in front of the microphone array.</a:t>
            </a:r>
          </a:p>
        </p:txBody>
      </p:sp>
      <p:sp>
        <p:nvSpPr>
          <p:cNvPr id="5" name="Slide Number Placeholder 4">
            <a:extLst>
              <a:ext uri="{FF2B5EF4-FFF2-40B4-BE49-F238E27FC236}">
                <a16:creationId xmlns:a16="http://schemas.microsoft.com/office/drawing/2014/main" id="{A0A66587-47C9-4E6A-8F38-D3EF59F401A4}"/>
              </a:ext>
            </a:extLst>
          </p:cNvPr>
          <p:cNvSpPr>
            <a:spLocks noGrp="1"/>
          </p:cNvSpPr>
          <p:nvPr>
            <p:ph type="sldNum" sz="quarter" idx="12"/>
          </p:nvPr>
        </p:nvSpPr>
        <p:spPr/>
        <p:txBody>
          <a:bodyPr/>
          <a:lstStyle/>
          <a:p>
            <a:fld id="{5ED3D202-C0ED-4F09-9145-52B0EFA53841}" type="slidenum">
              <a:rPr lang="en-US" smtClean="0"/>
              <a:t>10</a:t>
            </a:fld>
            <a:endParaRPr lang="en-US" dirty="0"/>
          </a:p>
        </p:txBody>
      </p:sp>
    </p:spTree>
    <p:extLst>
      <p:ext uri="{BB962C8B-B14F-4D97-AF65-F5344CB8AC3E}">
        <p14:creationId xmlns:p14="http://schemas.microsoft.com/office/powerpoint/2010/main" val="2382431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Steering Vector: </a:t>
            </a:r>
            <a:br>
              <a:rPr lang="en-US" dirty="0"/>
            </a:br>
            <a:endParaRPr lang="ar-SA" dirty="0"/>
          </a:p>
        </p:txBody>
      </p:sp>
      <p:sp>
        <p:nvSpPr>
          <p:cNvPr id="3" name="عنصر نائب للمحتوى 2"/>
          <p:cNvSpPr>
            <a:spLocks noGrp="1"/>
          </p:cNvSpPr>
          <p:nvPr>
            <p:ph idx="1"/>
          </p:nvPr>
        </p:nvSpPr>
        <p:spPr>
          <a:xfrm>
            <a:off x="1371600" y="1822174"/>
            <a:ext cx="10310192" cy="3581400"/>
          </a:xfrm>
        </p:spPr>
        <p:txBody>
          <a:bodyPr>
            <a:normAutofit/>
          </a:bodyPr>
          <a:lstStyle/>
          <a:p>
            <a:pPr marL="0" indent="0" algn="just">
              <a:buNone/>
            </a:pPr>
            <a:r>
              <a:rPr lang="en-US" sz="2400" dirty="0">
                <a:latin typeface="Times New Roman" panose="02020603050405020304" pitchFamily="18" charset="0"/>
                <a:cs typeface="Times New Roman" panose="02020603050405020304" pitchFamily="18" charset="0"/>
              </a:rPr>
              <a:t>We don’t know from which point the source is coming .</a:t>
            </a:r>
          </a:p>
          <a:p>
            <a:pPr marL="0" indent="0" algn="just">
              <a:buNone/>
            </a:pPr>
            <a:r>
              <a:rPr lang="en-US" sz="2400" dirty="0">
                <a:latin typeface="Times New Roman" panose="02020603050405020304" pitchFamily="18" charset="0"/>
                <a:cs typeface="Times New Roman" panose="02020603050405020304" pitchFamily="18" charset="0"/>
              </a:rPr>
              <a:t>So the steering vector rotates over a group of points and executes the beamforming algorithm at each focus point or spatial angle.</a:t>
            </a:r>
          </a:p>
          <a:p>
            <a:pPr marL="0" indent="0" algn="just">
              <a:buNone/>
            </a:pPr>
            <a:r>
              <a:rPr lang="en-US" sz="2200" dirty="0">
                <a:latin typeface="Times New Roman" panose="02020603050405020304" pitchFamily="18" charset="0"/>
                <a:cs typeface="Times New Roman" panose="02020603050405020304" pitchFamily="18" charset="0"/>
              </a:rPr>
              <a:t>Step = 6 degrees.</a:t>
            </a:r>
          </a:p>
          <a:p>
            <a:pPr marL="0" indent="0" algn="just">
              <a:buNone/>
            </a:pPr>
            <a:r>
              <a:rPr lang="en-US" sz="2200" dirty="0">
                <a:latin typeface="Times New Roman" panose="02020603050405020304" pitchFamily="18" charset="0"/>
                <a:cs typeface="Times New Roman" panose="02020603050405020304" pitchFamily="18" charset="0"/>
              </a:rPr>
              <a:t>Theta= 0-360 degrees.</a:t>
            </a:r>
          </a:p>
          <a:p>
            <a:pPr marL="0" indent="0" algn="just">
              <a:buNone/>
            </a:pPr>
            <a:r>
              <a:rPr lang="en-US" sz="2200" dirty="0">
                <a:latin typeface="Times New Roman" panose="02020603050405020304" pitchFamily="18" charset="0"/>
                <a:cs typeface="Times New Roman" panose="02020603050405020304" pitchFamily="18" charset="0"/>
              </a:rPr>
              <a:t>Phi=0-90 degrees.</a:t>
            </a:r>
          </a:p>
          <a:p>
            <a:pPr marL="0" indent="0" algn="just">
              <a:buNone/>
            </a:pPr>
            <a:endParaRPr lang="ar-SA" sz="24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A1F9DDA-00F2-4B83-A79E-0397092AACFC}"/>
              </a:ext>
            </a:extLst>
          </p:cNvPr>
          <p:cNvSpPr>
            <a:spLocks noGrp="1"/>
          </p:cNvSpPr>
          <p:nvPr>
            <p:ph type="sldNum" sz="quarter" idx="12"/>
          </p:nvPr>
        </p:nvSpPr>
        <p:spPr/>
        <p:txBody>
          <a:bodyPr/>
          <a:lstStyle/>
          <a:p>
            <a:fld id="{5ED3D202-C0ED-4F09-9145-52B0EFA53841}" type="slidenum">
              <a:rPr lang="en-US" smtClean="0"/>
              <a:t>11</a:t>
            </a:fld>
            <a:endParaRPr lang="en-US" dirty="0"/>
          </a:p>
        </p:txBody>
      </p:sp>
      <p:pic>
        <p:nvPicPr>
          <p:cNvPr id="5" name="صورة 4"/>
          <p:cNvPicPr>
            <a:picLocks noChangeAspect="1"/>
          </p:cNvPicPr>
          <p:nvPr/>
        </p:nvPicPr>
        <p:blipFill rotWithShape="1">
          <a:blip r:embed="rId2"/>
          <a:srcRect t="15805" r="333"/>
          <a:stretch/>
        </p:blipFill>
        <p:spPr>
          <a:xfrm>
            <a:off x="4134678" y="3988904"/>
            <a:ext cx="3585081" cy="2341770"/>
          </a:xfrm>
          <a:prstGeom prst="rect">
            <a:avLst/>
          </a:prstGeom>
        </p:spPr>
      </p:pic>
      <p:sp>
        <p:nvSpPr>
          <p:cNvPr id="6" name="Rectangle 5">
            <a:extLst>
              <a:ext uri="{FF2B5EF4-FFF2-40B4-BE49-F238E27FC236}">
                <a16:creationId xmlns:a16="http://schemas.microsoft.com/office/drawing/2014/main" id="{3774FDE1-CA4D-4056-8E43-B38E96BA432C}"/>
              </a:ext>
            </a:extLst>
          </p:cNvPr>
          <p:cNvSpPr/>
          <p:nvPr/>
        </p:nvSpPr>
        <p:spPr>
          <a:xfrm>
            <a:off x="4134678" y="6330674"/>
            <a:ext cx="3716658" cy="292388"/>
          </a:xfrm>
          <a:prstGeom prst="rect">
            <a:avLst/>
          </a:prstGeom>
        </p:spPr>
        <p:txBody>
          <a:bodyPr wrap="none">
            <a:spAutoFit/>
          </a:bodyPr>
          <a:lstStyle/>
          <a:p>
            <a:r>
              <a:rPr lang="en-US" sz="1300" b="1" dirty="0">
                <a:solidFill>
                  <a:schemeClr val="accent6">
                    <a:lumMod val="75000"/>
                  </a:schemeClr>
                </a:solidFill>
                <a:latin typeface="Times New Roman" panose="02020603050405020304" pitchFamily="18" charset="0"/>
                <a:cs typeface="Times New Roman" panose="02020603050405020304" pitchFamily="18" charset="0"/>
              </a:rPr>
              <a:t>Figure (4): </a:t>
            </a:r>
            <a:r>
              <a:rPr lang="en-US" sz="1300" b="1" dirty="0">
                <a:latin typeface="Times New Roman" panose="02020603050405020304" pitchFamily="18" charset="0"/>
                <a:cs typeface="Times New Roman" panose="02020603050405020304" pitchFamily="18" charset="0"/>
              </a:rPr>
              <a:t> Group of focus points as a half sphere</a:t>
            </a:r>
            <a:endParaRPr lang="en-US" sz="1300" dirty="0"/>
          </a:p>
        </p:txBody>
      </p:sp>
    </p:spTree>
    <p:extLst>
      <p:ext uri="{BB962C8B-B14F-4D97-AF65-F5344CB8AC3E}">
        <p14:creationId xmlns:p14="http://schemas.microsoft.com/office/powerpoint/2010/main" val="939125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685800"/>
            <a:ext cx="9601200" cy="1485900"/>
          </a:xfrm>
        </p:spPr>
        <p:txBody>
          <a:bodyPr/>
          <a:lstStyle/>
          <a:p>
            <a:r>
              <a:rPr lang="en-US" dirty="0">
                <a:latin typeface="Times New Roman" panose="02020603050405020304" pitchFamily="18" charset="0"/>
                <a:cs typeface="Times New Roman" panose="02020603050405020304" pitchFamily="18" charset="0"/>
              </a:rPr>
              <a:t>Tracking: </a:t>
            </a:r>
            <a:br>
              <a:rPr lang="ar-SA" dirty="0"/>
            </a:br>
            <a:endParaRPr lang="ar-SA" dirty="0"/>
          </a:p>
        </p:txBody>
      </p:sp>
      <p:sp>
        <p:nvSpPr>
          <p:cNvPr id="3" name="عنصر نائب للمحتوى 2"/>
          <p:cNvSpPr>
            <a:spLocks noGrp="1"/>
          </p:cNvSpPr>
          <p:nvPr>
            <p:ph idx="1"/>
          </p:nvPr>
        </p:nvSpPr>
        <p:spPr>
          <a:xfrm>
            <a:off x="1219200" y="1919909"/>
            <a:ext cx="10495722" cy="3695700"/>
          </a:xfrm>
        </p:spPr>
        <p:txBody>
          <a:bodyPr>
            <a:normAutofit/>
          </a:bodyPr>
          <a:lstStyle/>
          <a:p>
            <a:pPr marL="0" indent="0" algn="just">
              <a:buNone/>
            </a:pPr>
            <a:r>
              <a:rPr lang="en-US" sz="2400" dirty="0">
                <a:latin typeface="Times New Roman" panose="02020603050405020304" pitchFamily="18" charset="0"/>
                <a:cs typeface="Times New Roman" panose="02020603050405020304" pitchFamily="18" charset="0"/>
              </a:rPr>
              <a:t>We have what we do with that information which is basically divide our image from our camera into different pixels and at each pixel we calculate the run time delay for each of the pixels that are in the camera image and then</a:t>
            </a:r>
            <a:r>
              <a:rPr lang="ar-SA"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do projection of each sound signal level at each pixel .</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D1DC8738-2E2D-4E55-AD02-549B64225727}"/>
              </a:ext>
            </a:extLst>
          </p:cNvPr>
          <p:cNvSpPr>
            <a:spLocks noGrp="1"/>
          </p:cNvSpPr>
          <p:nvPr>
            <p:ph type="sldNum" sz="quarter" idx="12"/>
          </p:nvPr>
        </p:nvSpPr>
        <p:spPr/>
        <p:txBody>
          <a:bodyPr/>
          <a:lstStyle/>
          <a:p>
            <a:fld id="{5ED3D202-C0ED-4F09-9145-52B0EFA53841}" type="slidenum">
              <a:rPr lang="en-US" smtClean="0"/>
              <a:t>12</a:t>
            </a:fld>
            <a:endParaRPr lang="en-US" dirty="0"/>
          </a:p>
        </p:txBody>
      </p:sp>
    </p:spTree>
    <p:extLst>
      <p:ext uri="{BB962C8B-B14F-4D97-AF65-F5344CB8AC3E}">
        <p14:creationId xmlns:p14="http://schemas.microsoft.com/office/powerpoint/2010/main" val="510346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BE68B-D12D-4C39-941F-C30DF387BD75}"/>
              </a:ext>
            </a:extLst>
          </p:cNvPr>
          <p:cNvSpPr>
            <a:spLocks noGrp="1"/>
          </p:cNvSpPr>
          <p:nvPr>
            <p:ph type="title"/>
          </p:nvPr>
        </p:nvSpPr>
        <p:spPr>
          <a:xfrm>
            <a:off x="1437861" y="513521"/>
            <a:ext cx="9601200" cy="1485900"/>
          </a:xfrm>
        </p:spPr>
        <p:txBody>
          <a:bodyPr>
            <a:normAutofit/>
          </a:bodyPr>
          <a:lstStyle/>
          <a:p>
            <a:pPr algn="ctr"/>
            <a:r>
              <a:rPr lang="en-US" sz="5400" dirty="0">
                <a:solidFill>
                  <a:srgbClr val="6FAC46"/>
                </a:solidFill>
                <a:latin typeface="Times New Roman" panose="02020603050405020304" pitchFamily="18" charset="0"/>
                <a:cs typeface="Times New Roman" panose="02020603050405020304" pitchFamily="18" charset="0"/>
              </a:rPr>
              <a:t>Software Part</a:t>
            </a:r>
            <a:endParaRPr lang="en-US" sz="5400" dirty="0"/>
          </a:p>
        </p:txBody>
      </p:sp>
      <p:sp>
        <p:nvSpPr>
          <p:cNvPr id="3" name="Content Placeholder 2">
            <a:extLst>
              <a:ext uri="{FF2B5EF4-FFF2-40B4-BE49-F238E27FC236}">
                <a16:creationId xmlns:a16="http://schemas.microsoft.com/office/drawing/2014/main" id="{EBB2EAB1-18B4-402D-839E-45F27F9D85A9}"/>
              </a:ext>
            </a:extLst>
          </p:cNvPr>
          <p:cNvSpPr>
            <a:spLocks noGrp="1"/>
          </p:cNvSpPr>
          <p:nvPr>
            <p:ph idx="1"/>
          </p:nvPr>
        </p:nvSpPr>
        <p:spPr>
          <a:xfrm>
            <a:off x="954157" y="1550504"/>
            <a:ext cx="10906539" cy="4902882"/>
          </a:xfrm>
        </p:spPr>
        <p:txBody>
          <a:bodyPr>
            <a:normAutofit fontScale="92500" lnSpcReduction="10000"/>
          </a:bodyPr>
          <a:lstStyle/>
          <a:p>
            <a:pPr algn="just">
              <a:buFont typeface="Wingdings" panose="05000000000000000000" pitchFamily="2" charset="2"/>
              <a:buChar char="Ø"/>
            </a:pPr>
            <a:r>
              <a:rPr lang="en-US" sz="2600" dirty="0">
                <a:solidFill>
                  <a:schemeClr val="accent6">
                    <a:lumMod val="75000"/>
                  </a:schemeClr>
                </a:solidFill>
                <a:latin typeface="Times New Roman" panose="02020603050405020304" pitchFamily="18" charset="0"/>
                <a:cs typeface="Times New Roman" panose="02020603050405020304" pitchFamily="18" charset="0"/>
              </a:rPr>
              <a:t> Part one: MATLAB Code (m file) </a:t>
            </a:r>
          </a:p>
          <a:p>
            <a:pPr marL="0" indent="0" algn="just">
              <a:buNone/>
            </a:pPr>
            <a:r>
              <a:rPr lang="en-US" sz="2600" dirty="0">
                <a:latin typeface="Times New Roman" panose="02020603050405020304" pitchFamily="18" charset="0"/>
                <a:cs typeface="Times New Roman" panose="02020603050405020304" pitchFamily="18" charset="0"/>
              </a:rPr>
              <a:t>We have made a simulation for “Acoustic Camera” using MATLAB ,where we implemented a microphone array with  33 microphones and we used two sound sources as follow:</a:t>
            </a:r>
          </a:p>
          <a:p>
            <a:pPr marL="0" indent="0" algn="just">
              <a:buNone/>
            </a:pPr>
            <a:r>
              <a:rPr lang="en-US" sz="2600" b="1" dirty="0">
                <a:solidFill>
                  <a:schemeClr val="accent4">
                    <a:lumMod val="75000"/>
                  </a:schemeClr>
                </a:solidFill>
                <a:latin typeface="Times New Roman" panose="02020603050405020304" pitchFamily="18" charset="0"/>
                <a:cs typeface="Times New Roman" panose="02020603050405020304" pitchFamily="18" charset="0"/>
              </a:rPr>
              <a:t>1. </a:t>
            </a:r>
            <a:r>
              <a:rPr lang="en-US" sz="2600" dirty="0">
                <a:solidFill>
                  <a:schemeClr val="accent4">
                    <a:lumMod val="75000"/>
                  </a:schemeClr>
                </a:solidFill>
                <a:latin typeface="Times New Roman" panose="02020603050405020304" pitchFamily="18" charset="0"/>
                <a:cs typeface="Times New Roman" panose="02020603050405020304" pitchFamily="18" charset="0"/>
              </a:rPr>
              <a:t>Microphones position in Euclidean Space:</a:t>
            </a:r>
          </a:p>
          <a:p>
            <a:pPr marL="0" indent="0" algn="just">
              <a:buNone/>
            </a:pPr>
            <a:r>
              <a:rPr lang="en-US" sz="2600" dirty="0">
                <a:latin typeface="Times New Roman" panose="02020603050405020304" pitchFamily="18" charset="0"/>
                <a:cs typeface="Times New Roman" panose="02020603050405020304" pitchFamily="18" charset="0"/>
              </a:rPr>
              <a:t>We implemented a circular microphone array which consists of 33 microphones distributed over different radiuses as follow:</a:t>
            </a:r>
          </a:p>
          <a:p>
            <a:pPr algn="just">
              <a:buFont typeface="Arial" panose="020B0604020202020204" pitchFamily="34" charset="0"/>
              <a:buChar char="•"/>
            </a:pPr>
            <a:r>
              <a:rPr lang="pt-BR" sz="2600" b="1" dirty="0">
                <a:solidFill>
                  <a:schemeClr val="tx1"/>
                </a:solidFill>
                <a:latin typeface="Times New Roman" panose="02020603050405020304" pitchFamily="18" charset="0"/>
                <a:cs typeface="Times New Roman" panose="02020603050405020304" pitchFamily="18" charset="0"/>
              </a:rPr>
              <a:t>Circle 1</a:t>
            </a:r>
            <a:r>
              <a:rPr lang="pt-BR" sz="2600" dirty="0">
                <a:solidFill>
                  <a:schemeClr val="tx1"/>
                </a:solidFill>
                <a:latin typeface="Times New Roman" panose="02020603050405020304" pitchFamily="18" charset="0"/>
                <a:cs typeface="Times New Roman" panose="02020603050405020304" pitchFamily="18" charset="0"/>
              </a:rPr>
              <a:t> has a radius of 0.7 meter and consists of 3 microphones.</a:t>
            </a:r>
            <a:endParaRPr lang="en-US" sz="2600" dirty="0">
              <a:solidFill>
                <a:schemeClr val="tx1"/>
              </a:solidFill>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pt-BR" sz="2600" b="1" dirty="0">
                <a:solidFill>
                  <a:schemeClr val="tx1"/>
                </a:solidFill>
                <a:latin typeface="Times New Roman" panose="02020603050405020304" pitchFamily="18" charset="0"/>
                <a:cs typeface="Times New Roman" panose="02020603050405020304" pitchFamily="18" charset="0"/>
              </a:rPr>
              <a:t>Circle 2</a:t>
            </a:r>
            <a:r>
              <a:rPr lang="pt-BR" sz="2600" dirty="0">
                <a:solidFill>
                  <a:schemeClr val="tx1"/>
                </a:solidFill>
                <a:latin typeface="Times New Roman" panose="02020603050405020304" pitchFamily="18" charset="0"/>
                <a:cs typeface="Times New Roman" panose="02020603050405020304" pitchFamily="18" charset="0"/>
              </a:rPr>
              <a:t> has a radius of 0.55 meter and consists of 3 microphones.</a:t>
            </a:r>
            <a:endParaRPr lang="en-US" sz="2600" dirty="0">
              <a:solidFill>
                <a:schemeClr val="tx1"/>
              </a:solidFill>
              <a:latin typeface="Times New Roman" panose="02020603050405020304" pitchFamily="18" charset="0"/>
              <a:cs typeface="Times New Roman" panose="02020603050405020304" pitchFamily="18" charset="0"/>
            </a:endParaRPr>
          </a:p>
          <a:p>
            <a:pPr lvl="0" algn="just">
              <a:buFont typeface="Arial" panose="020B0604020202020204" pitchFamily="34" charset="0"/>
              <a:buChar char="•"/>
            </a:pPr>
            <a:r>
              <a:rPr lang="pt-BR" sz="2600" b="1" dirty="0">
                <a:solidFill>
                  <a:schemeClr val="tx1"/>
                </a:solidFill>
                <a:latin typeface="Times New Roman" panose="02020603050405020304" pitchFamily="18" charset="0"/>
                <a:cs typeface="Times New Roman" panose="02020603050405020304" pitchFamily="18" charset="0"/>
              </a:rPr>
              <a:t>Circle 3</a:t>
            </a:r>
            <a:r>
              <a:rPr lang="pt-BR" sz="2600" dirty="0">
                <a:solidFill>
                  <a:schemeClr val="tx1"/>
                </a:solidFill>
                <a:latin typeface="Times New Roman" panose="02020603050405020304" pitchFamily="18" charset="0"/>
                <a:cs typeface="Times New Roman" panose="02020603050405020304" pitchFamily="18" charset="0"/>
              </a:rPr>
              <a:t> has a radius of 0.4 meter and consists of 24 microphones.</a:t>
            </a:r>
            <a:endParaRPr lang="en-US" sz="2600" dirty="0">
              <a:solidFill>
                <a:schemeClr val="tx1"/>
              </a:solidFill>
              <a:latin typeface="Times New Roman" panose="02020603050405020304" pitchFamily="18" charset="0"/>
              <a:cs typeface="Times New Roman" panose="02020603050405020304" pitchFamily="18" charset="0"/>
            </a:endParaRPr>
          </a:p>
          <a:p>
            <a:pPr lvl="0" algn="just">
              <a:buFont typeface="Arial" panose="020B0604020202020204" pitchFamily="34" charset="0"/>
              <a:buChar char="•"/>
            </a:pPr>
            <a:r>
              <a:rPr lang="pt-BR" sz="2600" b="1" dirty="0">
                <a:solidFill>
                  <a:schemeClr val="tx1"/>
                </a:solidFill>
                <a:latin typeface="Times New Roman" panose="02020603050405020304" pitchFamily="18" charset="0"/>
                <a:cs typeface="Times New Roman" panose="02020603050405020304" pitchFamily="18" charset="0"/>
              </a:rPr>
              <a:t>Circle 4</a:t>
            </a:r>
            <a:r>
              <a:rPr lang="pt-BR" sz="2600" dirty="0">
                <a:solidFill>
                  <a:schemeClr val="tx1"/>
                </a:solidFill>
                <a:latin typeface="Times New Roman" panose="02020603050405020304" pitchFamily="18" charset="0"/>
                <a:cs typeface="Times New Roman" panose="02020603050405020304" pitchFamily="18" charset="0"/>
              </a:rPr>
              <a:t> has a radius of 0.25 meter and consists of 3 microphones.</a:t>
            </a:r>
            <a:endParaRPr lang="fr-FR" sz="26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p>
        </p:txBody>
      </p:sp>
      <p:sp>
        <p:nvSpPr>
          <p:cNvPr id="4" name="Slide Number Placeholder 3">
            <a:extLst>
              <a:ext uri="{FF2B5EF4-FFF2-40B4-BE49-F238E27FC236}">
                <a16:creationId xmlns:a16="http://schemas.microsoft.com/office/drawing/2014/main" id="{415DF86C-3043-45C9-8350-2292F4EBD3D7}"/>
              </a:ext>
            </a:extLst>
          </p:cNvPr>
          <p:cNvSpPr>
            <a:spLocks noGrp="1"/>
          </p:cNvSpPr>
          <p:nvPr>
            <p:ph type="sldNum" sz="quarter" idx="12"/>
          </p:nvPr>
        </p:nvSpPr>
        <p:spPr/>
        <p:txBody>
          <a:bodyPr/>
          <a:lstStyle/>
          <a:p>
            <a:fld id="{5ED3D202-C0ED-4F09-9145-52B0EFA53841}" type="slidenum">
              <a:rPr lang="en-US" smtClean="0"/>
              <a:t>13</a:t>
            </a:fld>
            <a:endParaRPr lang="en-US" dirty="0"/>
          </a:p>
        </p:txBody>
      </p:sp>
    </p:spTree>
    <p:extLst>
      <p:ext uri="{BB962C8B-B14F-4D97-AF65-F5344CB8AC3E}">
        <p14:creationId xmlns:p14="http://schemas.microsoft.com/office/powerpoint/2010/main" val="550966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a:extLst>
              <a:ext uri="{FF2B5EF4-FFF2-40B4-BE49-F238E27FC236}">
                <a16:creationId xmlns:a16="http://schemas.microsoft.com/office/drawing/2014/main" id="{50AA2508-3488-4E50-A38C-55A3D2C665F0}"/>
              </a:ext>
            </a:extLst>
          </p:cNvPr>
          <p:cNvPicPr>
            <a:picLocks noGrp="1"/>
          </p:cNvPicPr>
          <p:nvPr>
            <p:ph idx="1"/>
          </p:nvPr>
        </p:nvPicPr>
        <p:blipFill>
          <a:blip r:embed="rId2"/>
          <a:stretch>
            <a:fillRect/>
          </a:stretch>
        </p:blipFill>
        <p:spPr>
          <a:xfrm>
            <a:off x="3392556" y="1987826"/>
            <a:ext cx="5646070" cy="3813313"/>
          </a:xfrm>
          <a:prstGeom prst="rect">
            <a:avLst/>
          </a:prstGeom>
        </p:spPr>
      </p:pic>
      <p:sp>
        <p:nvSpPr>
          <p:cNvPr id="6" name="TextBox 5">
            <a:extLst>
              <a:ext uri="{FF2B5EF4-FFF2-40B4-BE49-F238E27FC236}">
                <a16:creationId xmlns:a16="http://schemas.microsoft.com/office/drawing/2014/main" id="{C8D3D12A-B684-48E9-8240-591141A02733}"/>
              </a:ext>
            </a:extLst>
          </p:cNvPr>
          <p:cNvSpPr txBox="1"/>
          <p:nvPr/>
        </p:nvSpPr>
        <p:spPr>
          <a:xfrm>
            <a:off x="1139686" y="724352"/>
            <a:ext cx="9369288" cy="461665"/>
          </a:xfrm>
          <a:prstGeom prst="rect">
            <a:avLst/>
          </a:prstGeom>
          <a:noFill/>
        </p:spPr>
        <p:txBody>
          <a:bodyPr wrap="square" rtlCol="0">
            <a:spAutoFit/>
          </a:bodyPr>
          <a:lstStyle/>
          <a:p>
            <a:r>
              <a:rPr lang="en-US" sz="2400" dirty="0"/>
              <a:t>This figure shows the microphones distribution in Euclidean Space:</a:t>
            </a:r>
          </a:p>
        </p:txBody>
      </p:sp>
      <p:sp>
        <p:nvSpPr>
          <p:cNvPr id="2" name="Rectangle 1">
            <a:extLst>
              <a:ext uri="{FF2B5EF4-FFF2-40B4-BE49-F238E27FC236}">
                <a16:creationId xmlns:a16="http://schemas.microsoft.com/office/drawing/2014/main" id="{9DD373C5-AD28-4634-8AB4-297965C2AC36}"/>
              </a:ext>
            </a:extLst>
          </p:cNvPr>
          <p:cNvSpPr/>
          <p:nvPr/>
        </p:nvSpPr>
        <p:spPr>
          <a:xfrm>
            <a:off x="3935895" y="5811078"/>
            <a:ext cx="4760727" cy="323165"/>
          </a:xfrm>
          <a:prstGeom prst="rect">
            <a:avLst/>
          </a:prstGeom>
        </p:spPr>
        <p:txBody>
          <a:bodyPr wrap="none">
            <a:spAutoFit/>
          </a:bodyPr>
          <a:lstStyle/>
          <a:p>
            <a:r>
              <a:rPr lang="en-US" sz="1500" b="1" dirty="0">
                <a:solidFill>
                  <a:schemeClr val="accent6">
                    <a:lumMod val="75000"/>
                  </a:schemeClr>
                </a:solidFill>
                <a:latin typeface="Times New Roman" panose="02020603050405020304" pitchFamily="18" charset="0"/>
                <a:cs typeface="Times New Roman" panose="02020603050405020304" pitchFamily="18" charset="0"/>
              </a:rPr>
              <a:t>Figure (5): </a:t>
            </a:r>
            <a:r>
              <a:rPr lang="en-US" sz="1500" b="1" dirty="0">
                <a:latin typeface="Times New Roman" panose="02020603050405020304" pitchFamily="18" charset="0"/>
                <a:cs typeface="Times New Roman" panose="02020603050405020304" pitchFamily="18" charset="0"/>
              </a:rPr>
              <a:t>33 microphones position in Euclidean Space.</a:t>
            </a:r>
          </a:p>
        </p:txBody>
      </p:sp>
      <p:sp>
        <p:nvSpPr>
          <p:cNvPr id="3" name="Slide Number Placeholder 2">
            <a:extLst>
              <a:ext uri="{FF2B5EF4-FFF2-40B4-BE49-F238E27FC236}">
                <a16:creationId xmlns:a16="http://schemas.microsoft.com/office/drawing/2014/main" id="{CD0D2F45-F639-4E1B-B03E-A0114E98A9F2}"/>
              </a:ext>
            </a:extLst>
          </p:cNvPr>
          <p:cNvSpPr>
            <a:spLocks noGrp="1"/>
          </p:cNvSpPr>
          <p:nvPr>
            <p:ph type="sldNum" sz="quarter" idx="12"/>
          </p:nvPr>
        </p:nvSpPr>
        <p:spPr/>
        <p:txBody>
          <a:bodyPr/>
          <a:lstStyle/>
          <a:p>
            <a:fld id="{5ED3D202-C0ED-4F09-9145-52B0EFA53841}" type="slidenum">
              <a:rPr lang="en-US" smtClean="0"/>
              <a:t>14</a:t>
            </a:fld>
            <a:endParaRPr lang="en-US" dirty="0"/>
          </a:p>
        </p:txBody>
      </p:sp>
    </p:spTree>
    <p:extLst>
      <p:ext uri="{BB962C8B-B14F-4D97-AF65-F5344CB8AC3E}">
        <p14:creationId xmlns:p14="http://schemas.microsoft.com/office/powerpoint/2010/main" val="5762030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1BBCB9-A437-424A-BED0-E88D6E2AB492}"/>
              </a:ext>
            </a:extLst>
          </p:cNvPr>
          <p:cNvSpPr>
            <a:spLocks noGrp="1"/>
          </p:cNvSpPr>
          <p:nvPr>
            <p:ph idx="1"/>
          </p:nvPr>
        </p:nvSpPr>
        <p:spPr>
          <a:xfrm>
            <a:off x="1295400" y="887897"/>
            <a:ext cx="9601200" cy="4969564"/>
          </a:xfrm>
        </p:spPr>
        <p:txBody>
          <a:bodyPr/>
          <a:lstStyle/>
          <a:p>
            <a:pPr>
              <a:buFont typeface="Arial" panose="020B0604020202020204" pitchFamily="34" charset="0"/>
              <a:buChar char="•"/>
            </a:pPr>
            <a:r>
              <a:rPr lang="en-US" sz="2400" dirty="0">
                <a:latin typeface="Times New Roman" panose="02020603050405020304" pitchFamily="18" charset="0"/>
                <a:ea typeface="Tahoma" panose="020B0604030504040204" pitchFamily="34" charset="0"/>
                <a:cs typeface="Times New Roman" panose="02020603050405020304" pitchFamily="18" charset="0"/>
              </a:rPr>
              <a:t>Largest distance between microphones = 1.4 m</a:t>
            </a:r>
          </a:p>
          <a:p>
            <a:pPr>
              <a:buFont typeface="Arial" panose="020B0604020202020204" pitchFamily="34" charset="0"/>
              <a:buChar char="•"/>
            </a:pPr>
            <a:r>
              <a:rPr lang="en-US" sz="2400" dirty="0">
                <a:latin typeface="Times New Roman" panose="02020603050405020304" pitchFamily="18" charset="0"/>
                <a:ea typeface="Tahoma" panose="020B0604030504040204" pitchFamily="34" charset="0"/>
                <a:cs typeface="Times New Roman" panose="02020603050405020304" pitchFamily="18" charset="0"/>
              </a:rPr>
              <a:t>Smallest distance between microphones= 0.1 m</a:t>
            </a:r>
          </a:p>
          <a:p>
            <a:pPr>
              <a:buFont typeface="Arial" panose="020B0604020202020204" pitchFamily="34" charset="0"/>
              <a:buChar char="•"/>
            </a:pPr>
            <a:r>
              <a:rPr lang="en-US" sz="2400" b="1"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 </a:t>
            </a:r>
            <a:r>
              <a:rPr lang="en-US" sz="2400" b="1" dirty="0">
                <a:solidFill>
                  <a:schemeClr val="accent6">
                    <a:lumMod val="75000"/>
                  </a:schemeClr>
                </a:solidFill>
                <a:latin typeface="Times New Roman" panose="02020603050405020304" pitchFamily="18" charset="0"/>
                <a:ea typeface="Tahoma" panose="020B0604030504040204" pitchFamily="34" charset="0"/>
                <a:cs typeface="Times New Roman" panose="02020603050405020304" pitchFamily="18" charset="0"/>
              </a:rPr>
              <a:t>d</a:t>
            </a:r>
            <a:r>
              <a:rPr lang="en-US" sz="2400" dirty="0">
                <a:latin typeface="Times New Roman" panose="02020603050405020304" pitchFamily="18" charset="0"/>
                <a:ea typeface="Tahoma" panose="020B0604030504040204" pitchFamily="34" charset="0"/>
                <a:cs typeface="Times New Roman" panose="02020603050405020304" pitchFamily="18" charset="0"/>
              </a:rPr>
              <a:t>=</a:t>
            </a:r>
            <a:r>
              <a:rPr lang="el-GR" sz="2400" dirty="0">
                <a:latin typeface="Times New Roman" panose="02020603050405020304" pitchFamily="18" charset="0"/>
                <a:ea typeface="Tahoma" panose="020B0604030504040204" pitchFamily="34" charset="0"/>
                <a:cs typeface="Times New Roman" panose="02020603050405020304" pitchFamily="18" charset="0"/>
              </a:rPr>
              <a:t> λ</a:t>
            </a:r>
            <a:r>
              <a:rPr lang="en-US" sz="2400" dirty="0">
                <a:latin typeface="Times New Roman" panose="02020603050405020304" pitchFamily="18" charset="0"/>
                <a:ea typeface="Tahoma" panose="020B0604030504040204" pitchFamily="34" charset="0"/>
                <a:cs typeface="Times New Roman" panose="02020603050405020304" pitchFamily="18" charset="0"/>
              </a:rPr>
              <a:t>/2</a:t>
            </a:r>
          </a:p>
          <a:p>
            <a:pPr>
              <a:buFont typeface="Arial" panose="020B0604020202020204" pitchFamily="34" charset="0"/>
              <a:buChar char="•"/>
            </a:pPr>
            <a:r>
              <a:rPr lang="en-US" sz="2400" dirty="0">
                <a:latin typeface="Times New Roman" panose="02020603050405020304" pitchFamily="18" charset="0"/>
                <a:ea typeface="Tahoma" panose="020B0604030504040204" pitchFamily="34" charset="0"/>
                <a:cs typeface="Times New Roman" panose="02020603050405020304" pitchFamily="18" charset="0"/>
              </a:rPr>
              <a:t>0.1 &lt; </a:t>
            </a:r>
            <a:r>
              <a:rPr lang="en-US" sz="2400" b="1" dirty="0">
                <a:solidFill>
                  <a:schemeClr val="accent6">
                    <a:lumMod val="75000"/>
                  </a:schemeClr>
                </a:solidFill>
                <a:latin typeface="Times New Roman" panose="02020603050405020304" pitchFamily="18" charset="0"/>
                <a:ea typeface="Tahoma" panose="020B0604030504040204" pitchFamily="34" charset="0"/>
                <a:cs typeface="Times New Roman" panose="02020603050405020304" pitchFamily="18" charset="0"/>
              </a:rPr>
              <a:t>d</a:t>
            </a:r>
            <a:r>
              <a:rPr lang="en-US" sz="2400" dirty="0">
                <a:latin typeface="Times New Roman" panose="02020603050405020304" pitchFamily="18" charset="0"/>
                <a:ea typeface="Tahoma" panose="020B0604030504040204" pitchFamily="34" charset="0"/>
                <a:cs typeface="Times New Roman" panose="02020603050405020304" pitchFamily="18" charset="0"/>
              </a:rPr>
              <a:t> &lt; 1.4 </a:t>
            </a:r>
            <a:r>
              <a:rPr lang="en-US" sz="2400" dirty="0">
                <a:latin typeface="Times New Roman" panose="02020603050405020304" pitchFamily="18" charset="0"/>
                <a:ea typeface="Tahoma" panose="020B0604030504040204" pitchFamily="34" charset="0"/>
                <a:cs typeface="Times New Roman" panose="02020603050405020304" pitchFamily="18" charset="0"/>
                <a:sym typeface="Wingdings" panose="05000000000000000000" pitchFamily="2" charset="2"/>
              </a:rPr>
              <a:t> 0.2 &lt; </a:t>
            </a:r>
            <a:r>
              <a:rPr lang="el-GR" sz="2400" b="1" dirty="0">
                <a:solidFill>
                  <a:schemeClr val="accent6">
                    <a:lumMod val="75000"/>
                  </a:schemeClr>
                </a:solidFill>
                <a:latin typeface="Times New Roman" panose="02020603050405020304" pitchFamily="18" charset="0"/>
                <a:ea typeface="Tahoma" panose="020B0604030504040204" pitchFamily="34" charset="0"/>
                <a:cs typeface="Times New Roman" panose="02020603050405020304" pitchFamily="18" charset="0"/>
              </a:rPr>
              <a:t>λ</a:t>
            </a:r>
            <a:r>
              <a:rPr lang="en-US" sz="2400" dirty="0">
                <a:latin typeface="Times New Roman" panose="02020603050405020304" pitchFamily="18" charset="0"/>
                <a:ea typeface="Tahoma" panose="020B0604030504040204" pitchFamily="34" charset="0"/>
                <a:cs typeface="Times New Roman" panose="02020603050405020304" pitchFamily="18" charset="0"/>
              </a:rPr>
              <a:t> &lt; 2.8</a:t>
            </a:r>
          </a:p>
          <a:p>
            <a:pPr marL="0" indent="0">
              <a:buNone/>
            </a:pPr>
            <a:r>
              <a:rPr lang="en-US" sz="2400" dirty="0">
                <a:latin typeface="Times New Roman" panose="02020603050405020304" pitchFamily="18" charset="0"/>
                <a:ea typeface="Tahoma" panose="020B0604030504040204" pitchFamily="34" charset="0"/>
                <a:cs typeface="Times New Roman" panose="02020603050405020304" pitchFamily="18" charset="0"/>
              </a:rPr>
              <a:t>Where </a:t>
            </a:r>
            <a:r>
              <a:rPr lang="el-GR" sz="2400" b="1" dirty="0">
                <a:solidFill>
                  <a:schemeClr val="accent6">
                    <a:lumMod val="75000"/>
                  </a:schemeClr>
                </a:solidFill>
                <a:latin typeface="Times New Roman" panose="02020603050405020304" pitchFamily="18" charset="0"/>
                <a:ea typeface="Tahoma" panose="020B0604030504040204" pitchFamily="34" charset="0"/>
                <a:cs typeface="Times New Roman" panose="02020603050405020304" pitchFamily="18" charset="0"/>
              </a:rPr>
              <a:t>λ</a:t>
            </a:r>
            <a:r>
              <a:rPr lang="en-US" sz="2400" b="1" dirty="0">
                <a:latin typeface="Times New Roman" panose="02020603050405020304" pitchFamily="18" charset="0"/>
                <a:ea typeface="Tahoma" panose="020B0604030504040204" pitchFamily="34" charset="0"/>
                <a:cs typeface="Times New Roman" panose="02020603050405020304" pitchFamily="18" charset="0"/>
              </a:rPr>
              <a:t> </a:t>
            </a:r>
            <a:r>
              <a:rPr lang="en-US" sz="2400" dirty="0">
                <a:latin typeface="Times New Roman" panose="02020603050405020304" pitchFamily="18" charset="0"/>
                <a:ea typeface="Tahoma" panose="020B0604030504040204" pitchFamily="34" charset="0"/>
                <a:cs typeface="Times New Roman" panose="02020603050405020304" pitchFamily="18" charset="0"/>
              </a:rPr>
              <a:t>= speed of sound/ f = 343/ </a:t>
            </a:r>
            <a:r>
              <a:rPr lang="el-GR" sz="2400" dirty="0">
                <a:latin typeface="Times New Roman" panose="02020603050405020304" pitchFamily="18" charset="0"/>
                <a:ea typeface="Tahoma" panose="020B0604030504040204" pitchFamily="34" charset="0"/>
                <a:cs typeface="Times New Roman" panose="02020603050405020304" pitchFamily="18" charset="0"/>
              </a:rPr>
              <a:t>λ</a:t>
            </a:r>
            <a:r>
              <a:rPr lang="en-US" sz="2400" dirty="0">
                <a:latin typeface="Times New Roman" panose="02020603050405020304" pitchFamily="18" charset="0"/>
                <a:ea typeface="Tahoma" panose="020B0604030504040204" pitchFamily="34" charset="0"/>
                <a:cs typeface="Times New Roman" panose="02020603050405020304" pitchFamily="18" charset="0"/>
              </a:rPr>
              <a:t> </a:t>
            </a:r>
          </a:p>
          <a:p>
            <a:pPr marL="0" indent="0">
              <a:buNone/>
            </a:pPr>
            <a:r>
              <a:rPr lang="en-US" sz="2400" dirty="0">
                <a:latin typeface="Times New Roman" panose="02020603050405020304" pitchFamily="18" charset="0"/>
                <a:ea typeface="Tahoma" panose="020B0604030504040204" pitchFamily="34" charset="0"/>
                <a:cs typeface="Times New Roman" panose="02020603050405020304" pitchFamily="18" charset="0"/>
              </a:rPr>
              <a:t>Which gives that the operating frequency is: </a:t>
            </a:r>
          </a:p>
          <a:p>
            <a:pPr marL="0" indent="0">
              <a:buNone/>
            </a:pPr>
            <a:r>
              <a:rPr lang="en-US" sz="2400" dirty="0">
                <a:latin typeface="Times New Roman" panose="02020603050405020304" pitchFamily="18" charset="0"/>
                <a:ea typeface="Tahoma" panose="020B0604030504040204" pitchFamily="34" charset="0"/>
                <a:cs typeface="Times New Roman" panose="02020603050405020304" pitchFamily="18" charset="0"/>
              </a:rPr>
              <a:t>123 Hz &lt; </a:t>
            </a:r>
            <a:r>
              <a:rPr lang="en-US" sz="2400" b="1" dirty="0">
                <a:solidFill>
                  <a:schemeClr val="accent6">
                    <a:lumMod val="75000"/>
                  </a:schemeClr>
                </a:solidFill>
                <a:latin typeface="Times New Roman" panose="02020603050405020304" pitchFamily="18" charset="0"/>
                <a:ea typeface="Tahoma" panose="020B0604030504040204" pitchFamily="34" charset="0"/>
                <a:cs typeface="Times New Roman" panose="02020603050405020304" pitchFamily="18" charset="0"/>
              </a:rPr>
              <a:t>f</a:t>
            </a:r>
            <a:r>
              <a:rPr lang="en-US" sz="2400" dirty="0">
                <a:latin typeface="Times New Roman" panose="02020603050405020304" pitchFamily="18" charset="0"/>
                <a:ea typeface="Tahoma" panose="020B0604030504040204" pitchFamily="34" charset="0"/>
                <a:cs typeface="Times New Roman" panose="02020603050405020304" pitchFamily="18" charset="0"/>
              </a:rPr>
              <a:t> &lt; 1.715 KHz</a:t>
            </a:r>
          </a:p>
          <a:p>
            <a:pPr>
              <a:buFont typeface="Arial" panose="020B0604020202020204" pitchFamily="34" charset="0"/>
              <a:buChar char="•"/>
            </a:pPr>
            <a:endParaRPr lang="en-US" b="1" dirty="0"/>
          </a:p>
          <a:p>
            <a:pPr>
              <a:buFont typeface="Arial" panose="020B0604020202020204" pitchFamily="34" charset="0"/>
              <a:buChar char="•"/>
            </a:pPr>
            <a:endParaRPr lang="en-US" b="1" dirty="0"/>
          </a:p>
        </p:txBody>
      </p:sp>
      <p:sp>
        <p:nvSpPr>
          <p:cNvPr id="4" name="Slide Number Placeholder 3">
            <a:extLst>
              <a:ext uri="{FF2B5EF4-FFF2-40B4-BE49-F238E27FC236}">
                <a16:creationId xmlns:a16="http://schemas.microsoft.com/office/drawing/2014/main" id="{F056C806-3753-45FB-810C-F125BEA5044F}"/>
              </a:ext>
            </a:extLst>
          </p:cNvPr>
          <p:cNvSpPr>
            <a:spLocks noGrp="1"/>
          </p:cNvSpPr>
          <p:nvPr>
            <p:ph type="sldNum" sz="quarter" idx="12"/>
          </p:nvPr>
        </p:nvSpPr>
        <p:spPr/>
        <p:txBody>
          <a:bodyPr/>
          <a:lstStyle/>
          <a:p>
            <a:fld id="{5ED3D202-C0ED-4F09-9145-52B0EFA53841}" type="slidenum">
              <a:rPr lang="en-US" smtClean="0"/>
              <a:t>15</a:t>
            </a:fld>
            <a:endParaRPr lang="en-US" dirty="0"/>
          </a:p>
        </p:txBody>
      </p:sp>
    </p:spTree>
    <p:extLst>
      <p:ext uri="{BB962C8B-B14F-4D97-AF65-F5344CB8AC3E}">
        <p14:creationId xmlns:p14="http://schemas.microsoft.com/office/powerpoint/2010/main" val="2372173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80CE6C-7D99-4921-AC55-A0D7F1CF8A3C}"/>
              </a:ext>
            </a:extLst>
          </p:cNvPr>
          <p:cNvSpPr>
            <a:spLocks noGrp="1"/>
          </p:cNvSpPr>
          <p:nvPr>
            <p:ph idx="1"/>
          </p:nvPr>
        </p:nvSpPr>
        <p:spPr>
          <a:xfrm>
            <a:off x="1285461" y="960781"/>
            <a:ext cx="9783567" cy="5227983"/>
          </a:xfrm>
        </p:spPr>
        <p:txBody>
          <a:bodyPr>
            <a:normAutofit/>
          </a:bodyPr>
          <a:lstStyle/>
          <a:p>
            <a:pPr marL="0" indent="0">
              <a:buNone/>
            </a:pPr>
            <a:r>
              <a:rPr lang="en-US" sz="2400" dirty="0">
                <a:solidFill>
                  <a:schemeClr val="accent4">
                    <a:lumMod val="75000"/>
                  </a:schemeClr>
                </a:solidFill>
                <a:latin typeface="Times New Roman" panose="02020603050405020304" pitchFamily="18" charset="0"/>
                <a:cs typeface="Times New Roman" panose="02020603050405020304" pitchFamily="18" charset="0"/>
              </a:rPr>
              <a:t>2. Sources Position:</a:t>
            </a:r>
          </a:p>
          <a:p>
            <a:pPr marL="0" indent="0">
              <a:buNone/>
            </a:pPr>
            <a:r>
              <a:rPr lang="en-US" sz="2400" dirty="0">
                <a:solidFill>
                  <a:schemeClr val="tx1"/>
                </a:solidFill>
                <a:latin typeface="Times New Roman" panose="02020603050405020304" pitchFamily="18" charset="0"/>
                <a:cs typeface="Times New Roman" panose="02020603050405020304" pitchFamily="18" charset="0"/>
              </a:rPr>
              <a:t>We placed the two sound sources as follow:</a:t>
            </a:r>
          </a:p>
          <a:p>
            <a:pPr lvl="0">
              <a:buFont typeface="Arial" panose="020B0604020202020204" pitchFamily="34" charset="0"/>
              <a:buChar char="•"/>
            </a:pPr>
            <a:r>
              <a:rPr lang="pt-BR" sz="2400" b="1" dirty="0">
                <a:solidFill>
                  <a:schemeClr val="accent6">
                    <a:lumMod val="75000"/>
                  </a:schemeClr>
                </a:solidFill>
                <a:latin typeface="Times New Roman" panose="02020603050405020304" pitchFamily="18" charset="0"/>
                <a:cs typeface="Times New Roman" panose="02020603050405020304" pitchFamily="18" charset="0"/>
              </a:rPr>
              <a:t>Source 1</a:t>
            </a:r>
            <a:r>
              <a:rPr lang="pt-BR" sz="2400" dirty="0">
                <a:solidFill>
                  <a:schemeClr val="accent6">
                    <a:lumMod val="75000"/>
                  </a:schemeClr>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spherical coordinates are:</a:t>
            </a:r>
            <a:r>
              <a:rPr lang="en-US" sz="2400" b="1"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 R = 30m    </a:t>
            </a:r>
          </a:p>
          <a:p>
            <a:pPr marL="0" indent="0">
              <a:buNone/>
            </a:pPr>
            <a:r>
              <a:rPr lang="en-US" sz="2400" dirty="0">
                <a:latin typeface="Times New Roman" panose="02020603050405020304" pitchFamily="18" charset="0"/>
                <a:cs typeface="Times New Roman" panose="02020603050405020304" pitchFamily="18" charset="0"/>
              </a:rPr>
              <a:t> theta = 45ᵒ        </a:t>
            </a:r>
          </a:p>
          <a:p>
            <a:pPr marL="0" indent="0">
              <a:buNone/>
            </a:pPr>
            <a:r>
              <a:rPr lang="en-US" sz="2400" dirty="0">
                <a:latin typeface="Times New Roman" panose="02020603050405020304" pitchFamily="18" charset="0"/>
                <a:cs typeface="Times New Roman" panose="02020603050405020304" pitchFamily="18" charset="0"/>
              </a:rPr>
              <a:t> phi = 45ᵒ</a:t>
            </a:r>
          </a:p>
          <a:p>
            <a:pPr lvl="0">
              <a:buFont typeface="Arial" panose="020B0604020202020204" pitchFamily="34" charset="0"/>
              <a:buChar char="•"/>
            </a:pPr>
            <a:r>
              <a:rPr lang="pt-BR" sz="2400" b="1" dirty="0">
                <a:solidFill>
                  <a:schemeClr val="accent6">
                    <a:lumMod val="75000"/>
                  </a:schemeClr>
                </a:solidFill>
                <a:latin typeface="Times New Roman" panose="02020603050405020304" pitchFamily="18" charset="0"/>
                <a:cs typeface="Times New Roman" panose="02020603050405020304" pitchFamily="18" charset="0"/>
              </a:rPr>
              <a:t>Source 2 </a:t>
            </a:r>
            <a:r>
              <a:rPr lang="en-US" sz="2400" dirty="0">
                <a:latin typeface="Times New Roman" panose="02020603050405020304" pitchFamily="18" charset="0"/>
                <a:cs typeface="Times New Roman" panose="02020603050405020304" pitchFamily="18" charset="0"/>
              </a:rPr>
              <a:t>spherical coordinates are:</a:t>
            </a:r>
          </a:p>
          <a:p>
            <a:pPr marL="0" lvl="0" indent="0">
              <a:buNone/>
            </a:pPr>
            <a:r>
              <a:rPr lang="en-US" sz="2400" dirty="0">
                <a:latin typeface="Times New Roman" panose="02020603050405020304" pitchFamily="18" charset="0"/>
                <a:cs typeface="Times New Roman" panose="02020603050405020304" pitchFamily="18" charset="0"/>
              </a:rPr>
              <a:t> R_source2 = 10m</a:t>
            </a:r>
          </a:p>
          <a:p>
            <a:pPr marL="0" indent="0">
              <a:buNone/>
            </a:pPr>
            <a:r>
              <a:rPr lang="en-US" sz="2400" dirty="0">
                <a:latin typeface="Times New Roman" panose="02020603050405020304" pitchFamily="18" charset="0"/>
                <a:cs typeface="Times New Roman" panose="02020603050405020304" pitchFamily="18" charset="0"/>
              </a:rPr>
              <a:t> theta_source2 = 165ᵒ         </a:t>
            </a:r>
          </a:p>
          <a:p>
            <a:pPr marL="0" indent="0">
              <a:buNone/>
            </a:pPr>
            <a:r>
              <a:rPr lang="en-US" sz="2400" dirty="0">
                <a:latin typeface="Times New Roman" panose="02020603050405020304" pitchFamily="18" charset="0"/>
                <a:cs typeface="Times New Roman" panose="02020603050405020304" pitchFamily="18" charset="0"/>
              </a:rPr>
              <a:t> phi_source2 = 30ᵒ</a:t>
            </a:r>
          </a:p>
          <a:p>
            <a:pPr marL="0" indent="0">
              <a:buNone/>
            </a:pPr>
            <a:endParaRPr lang="en-US" dirty="0">
              <a:solidFill>
                <a:schemeClr val="accent4">
                  <a:lumMod val="75000"/>
                </a:schemeClr>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B8BCAB2C-1904-49F1-A1DE-295E6FB797AA}"/>
              </a:ext>
            </a:extLst>
          </p:cNvPr>
          <p:cNvSpPr>
            <a:spLocks noGrp="1"/>
          </p:cNvSpPr>
          <p:nvPr>
            <p:ph type="sldNum" sz="quarter" idx="12"/>
          </p:nvPr>
        </p:nvSpPr>
        <p:spPr/>
        <p:txBody>
          <a:bodyPr/>
          <a:lstStyle/>
          <a:p>
            <a:fld id="{5ED3D202-C0ED-4F09-9145-52B0EFA53841}" type="slidenum">
              <a:rPr lang="en-US" smtClean="0"/>
              <a:t>16</a:t>
            </a:fld>
            <a:endParaRPr lang="en-US" dirty="0"/>
          </a:p>
        </p:txBody>
      </p:sp>
    </p:spTree>
    <p:extLst>
      <p:ext uri="{BB962C8B-B14F-4D97-AF65-F5344CB8AC3E}">
        <p14:creationId xmlns:p14="http://schemas.microsoft.com/office/powerpoint/2010/main" val="157853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07DBD-1085-4716-97B1-1756549FA785}"/>
              </a:ext>
            </a:extLst>
          </p:cNvPr>
          <p:cNvSpPr>
            <a:spLocks noGrp="1"/>
          </p:cNvSpPr>
          <p:nvPr>
            <p:ph type="title"/>
          </p:nvPr>
        </p:nvSpPr>
        <p:spPr>
          <a:xfrm>
            <a:off x="1107228" y="765314"/>
            <a:ext cx="10349948" cy="1485900"/>
          </a:xfrm>
        </p:spPr>
        <p:txBody>
          <a:bodyPr>
            <a:normAutofit/>
          </a:bodyPr>
          <a:lstStyle/>
          <a:p>
            <a:r>
              <a:rPr lang="en-US" sz="2400" dirty="0"/>
              <a:t>This figure shows the location of sources, where they are indicated by two cross signs:</a:t>
            </a:r>
            <a:br>
              <a:rPr lang="en-US" dirty="0"/>
            </a:br>
            <a:endParaRPr lang="en-US" dirty="0"/>
          </a:p>
        </p:txBody>
      </p:sp>
      <p:pic>
        <p:nvPicPr>
          <p:cNvPr id="5" name="صورة 7">
            <a:extLst>
              <a:ext uri="{FF2B5EF4-FFF2-40B4-BE49-F238E27FC236}">
                <a16:creationId xmlns:a16="http://schemas.microsoft.com/office/drawing/2014/main" id="{3B5A8D8A-2E12-4435-A80B-396F4D400863}"/>
              </a:ext>
            </a:extLst>
          </p:cNvPr>
          <p:cNvPicPr>
            <a:picLocks noGrp="1"/>
          </p:cNvPicPr>
          <p:nvPr>
            <p:ph idx="1"/>
          </p:nvPr>
        </p:nvPicPr>
        <p:blipFill>
          <a:blip r:embed="rId2"/>
          <a:stretch>
            <a:fillRect/>
          </a:stretch>
        </p:blipFill>
        <p:spPr>
          <a:xfrm>
            <a:off x="3564835" y="1888433"/>
            <a:ext cx="5434735" cy="3978965"/>
          </a:xfrm>
          <a:prstGeom prst="rect">
            <a:avLst/>
          </a:prstGeom>
        </p:spPr>
      </p:pic>
      <p:sp>
        <p:nvSpPr>
          <p:cNvPr id="3" name="Rectangle 2">
            <a:extLst>
              <a:ext uri="{FF2B5EF4-FFF2-40B4-BE49-F238E27FC236}">
                <a16:creationId xmlns:a16="http://schemas.microsoft.com/office/drawing/2014/main" id="{F141442A-4535-4AE6-BA3D-276D4F3541F0}"/>
              </a:ext>
            </a:extLst>
          </p:cNvPr>
          <p:cNvSpPr/>
          <p:nvPr/>
        </p:nvSpPr>
        <p:spPr>
          <a:xfrm>
            <a:off x="4583115" y="5931103"/>
            <a:ext cx="3398174" cy="323165"/>
          </a:xfrm>
          <a:prstGeom prst="rect">
            <a:avLst/>
          </a:prstGeom>
        </p:spPr>
        <p:txBody>
          <a:bodyPr wrap="none">
            <a:spAutoFit/>
          </a:bodyPr>
          <a:lstStyle/>
          <a:p>
            <a:r>
              <a:rPr lang="en-US" sz="1500" b="1" dirty="0">
                <a:solidFill>
                  <a:schemeClr val="accent6">
                    <a:lumMod val="75000"/>
                  </a:schemeClr>
                </a:solidFill>
                <a:latin typeface="Times New Roman" panose="02020603050405020304" pitchFamily="18" charset="0"/>
                <a:cs typeface="Times New Roman" panose="02020603050405020304" pitchFamily="18" charset="0"/>
              </a:rPr>
              <a:t>Figure (6): </a:t>
            </a:r>
            <a:r>
              <a:rPr lang="en-US" sz="1500" b="1" dirty="0">
                <a:latin typeface="Times New Roman" panose="02020603050405020304" pitchFamily="18" charset="0"/>
                <a:cs typeface="Times New Roman" panose="02020603050405020304" pitchFamily="18" charset="0"/>
              </a:rPr>
              <a:t>Location of the two sources.</a:t>
            </a:r>
          </a:p>
        </p:txBody>
      </p:sp>
      <p:sp>
        <p:nvSpPr>
          <p:cNvPr id="4" name="Slide Number Placeholder 3">
            <a:extLst>
              <a:ext uri="{FF2B5EF4-FFF2-40B4-BE49-F238E27FC236}">
                <a16:creationId xmlns:a16="http://schemas.microsoft.com/office/drawing/2014/main" id="{F6E9D778-EBEA-45CB-BE8C-E68B3855974D}"/>
              </a:ext>
            </a:extLst>
          </p:cNvPr>
          <p:cNvSpPr>
            <a:spLocks noGrp="1"/>
          </p:cNvSpPr>
          <p:nvPr>
            <p:ph type="sldNum" sz="quarter" idx="12"/>
          </p:nvPr>
        </p:nvSpPr>
        <p:spPr/>
        <p:txBody>
          <a:bodyPr/>
          <a:lstStyle/>
          <a:p>
            <a:fld id="{5ED3D202-C0ED-4F09-9145-52B0EFA53841}" type="slidenum">
              <a:rPr lang="en-US" smtClean="0"/>
              <a:t>17</a:t>
            </a:fld>
            <a:endParaRPr lang="en-US" dirty="0"/>
          </a:p>
        </p:txBody>
      </p:sp>
    </p:spTree>
    <p:extLst>
      <p:ext uri="{BB962C8B-B14F-4D97-AF65-F5344CB8AC3E}">
        <p14:creationId xmlns:p14="http://schemas.microsoft.com/office/powerpoint/2010/main" val="536829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647410-387A-4537-8441-B6B37ADB3832}"/>
              </a:ext>
            </a:extLst>
          </p:cNvPr>
          <p:cNvSpPr>
            <a:spLocks noGrp="1"/>
          </p:cNvSpPr>
          <p:nvPr>
            <p:ph idx="1"/>
          </p:nvPr>
        </p:nvSpPr>
        <p:spPr>
          <a:xfrm>
            <a:off x="1176129" y="697607"/>
            <a:ext cx="10909853" cy="2549176"/>
          </a:xfrm>
        </p:spPr>
        <p:txBody>
          <a:bodyPr/>
          <a:lstStyle/>
          <a:p>
            <a:pPr marL="0" indent="0">
              <a:buNone/>
            </a:pPr>
            <a:r>
              <a:rPr lang="en-US" sz="2400" dirty="0">
                <a:solidFill>
                  <a:schemeClr val="accent4">
                    <a:lumMod val="75000"/>
                  </a:schemeClr>
                </a:solidFill>
                <a:latin typeface="Times New Roman" panose="02020603050405020304" pitchFamily="18" charset="0"/>
                <a:cs typeface="Times New Roman" panose="02020603050405020304" pitchFamily="18" charset="0"/>
              </a:rPr>
              <a:t>3. Obtained result on a half sphere:</a:t>
            </a:r>
          </a:p>
          <a:p>
            <a:pPr marL="0" indent="0">
              <a:buNone/>
            </a:pPr>
            <a:r>
              <a:rPr lang="en-US" sz="2400" dirty="0">
                <a:latin typeface="Times New Roman" panose="02020603050405020304" pitchFamily="18" charset="0"/>
                <a:cs typeface="Times New Roman" panose="02020603050405020304" pitchFamily="18" charset="0"/>
              </a:rPr>
              <a:t>We can notice that we have a relatively high directivity where the two sources are existing.</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p>
        </p:txBody>
      </p:sp>
      <p:pic>
        <p:nvPicPr>
          <p:cNvPr id="6" name="صورة 9">
            <a:extLst>
              <a:ext uri="{FF2B5EF4-FFF2-40B4-BE49-F238E27FC236}">
                <a16:creationId xmlns:a16="http://schemas.microsoft.com/office/drawing/2014/main" id="{8B254A56-C8BE-4FC6-83FC-EC6BA4046CD1}"/>
              </a:ext>
            </a:extLst>
          </p:cNvPr>
          <p:cNvPicPr/>
          <p:nvPr/>
        </p:nvPicPr>
        <p:blipFill>
          <a:blip r:embed="rId2"/>
          <a:stretch>
            <a:fillRect/>
          </a:stretch>
        </p:blipFill>
        <p:spPr>
          <a:xfrm>
            <a:off x="3736697" y="2133600"/>
            <a:ext cx="5301286" cy="3708741"/>
          </a:xfrm>
          <a:prstGeom prst="rect">
            <a:avLst/>
          </a:prstGeom>
        </p:spPr>
      </p:pic>
      <p:sp>
        <p:nvSpPr>
          <p:cNvPr id="2" name="Rectangle 1">
            <a:extLst>
              <a:ext uri="{FF2B5EF4-FFF2-40B4-BE49-F238E27FC236}">
                <a16:creationId xmlns:a16="http://schemas.microsoft.com/office/drawing/2014/main" id="{FEF97520-ADEF-4511-8175-15C430189D71}"/>
              </a:ext>
            </a:extLst>
          </p:cNvPr>
          <p:cNvSpPr/>
          <p:nvPr/>
        </p:nvSpPr>
        <p:spPr>
          <a:xfrm>
            <a:off x="4416101" y="5842341"/>
            <a:ext cx="4195957" cy="323165"/>
          </a:xfrm>
          <a:prstGeom prst="rect">
            <a:avLst/>
          </a:prstGeom>
        </p:spPr>
        <p:txBody>
          <a:bodyPr wrap="none">
            <a:spAutoFit/>
          </a:bodyPr>
          <a:lstStyle/>
          <a:p>
            <a:r>
              <a:rPr lang="en-US" sz="1500" b="1" dirty="0">
                <a:solidFill>
                  <a:schemeClr val="accent6">
                    <a:lumMod val="75000"/>
                  </a:schemeClr>
                </a:solidFill>
                <a:latin typeface="Times New Roman" panose="02020603050405020304" pitchFamily="18" charset="0"/>
                <a:cs typeface="Times New Roman" panose="02020603050405020304" pitchFamily="18" charset="0"/>
              </a:rPr>
              <a:t>Figure (7): </a:t>
            </a:r>
            <a:r>
              <a:rPr lang="en-US" sz="1500" b="1" dirty="0">
                <a:latin typeface="Times New Roman" panose="02020603050405020304" pitchFamily="18" charset="0"/>
                <a:cs typeface="Times New Roman" panose="02020603050405020304" pitchFamily="18" charset="0"/>
              </a:rPr>
              <a:t>Directivity presented as a half sphere.</a:t>
            </a:r>
          </a:p>
        </p:txBody>
      </p:sp>
      <p:sp>
        <p:nvSpPr>
          <p:cNvPr id="4" name="Slide Number Placeholder 3">
            <a:extLst>
              <a:ext uri="{FF2B5EF4-FFF2-40B4-BE49-F238E27FC236}">
                <a16:creationId xmlns:a16="http://schemas.microsoft.com/office/drawing/2014/main" id="{ED171098-F03E-4E91-B1F2-195709AF58AF}"/>
              </a:ext>
            </a:extLst>
          </p:cNvPr>
          <p:cNvSpPr>
            <a:spLocks noGrp="1"/>
          </p:cNvSpPr>
          <p:nvPr>
            <p:ph type="sldNum" sz="quarter" idx="12"/>
          </p:nvPr>
        </p:nvSpPr>
        <p:spPr/>
        <p:txBody>
          <a:bodyPr/>
          <a:lstStyle/>
          <a:p>
            <a:fld id="{5ED3D202-C0ED-4F09-9145-52B0EFA53841}" type="slidenum">
              <a:rPr lang="en-US" smtClean="0"/>
              <a:t>18</a:t>
            </a:fld>
            <a:endParaRPr lang="en-US" dirty="0"/>
          </a:p>
        </p:txBody>
      </p:sp>
    </p:spTree>
    <p:extLst>
      <p:ext uri="{BB962C8B-B14F-4D97-AF65-F5344CB8AC3E}">
        <p14:creationId xmlns:p14="http://schemas.microsoft.com/office/powerpoint/2010/main" val="7216804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709F92-226A-4F67-9BE7-15DFE5B0C2EF}"/>
              </a:ext>
            </a:extLst>
          </p:cNvPr>
          <p:cNvSpPr>
            <a:spLocks noGrp="1"/>
          </p:cNvSpPr>
          <p:nvPr>
            <p:ph idx="1"/>
          </p:nvPr>
        </p:nvSpPr>
        <p:spPr>
          <a:xfrm>
            <a:off x="993913" y="516834"/>
            <a:ext cx="10747513" cy="5824332"/>
          </a:xfrm>
        </p:spPr>
        <p:txBody>
          <a:bodyPr>
            <a:normAutofit/>
          </a:bodyPr>
          <a:lstStyle/>
          <a:p>
            <a:pPr algn="just">
              <a:buFont typeface="Wingdings" panose="05000000000000000000" pitchFamily="2" charset="2"/>
              <a:buChar char="v"/>
            </a:pPr>
            <a:r>
              <a:rPr lang="en-US" sz="2400" dirty="0">
                <a:solidFill>
                  <a:schemeClr val="accent6">
                    <a:lumMod val="75000"/>
                  </a:schemeClr>
                </a:solidFill>
                <a:latin typeface="Times New Roman" panose="02020603050405020304" pitchFamily="18" charset="0"/>
                <a:cs typeface="Times New Roman" panose="02020603050405020304" pitchFamily="18" charset="0"/>
              </a:rPr>
              <a:t>Part two: Graphical User Interface (GUI) results:</a:t>
            </a:r>
          </a:p>
          <a:p>
            <a:pPr marL="0" indent="0" algn="just">
              <a:lnSpc>
                <a:spcPct val="100000"/>
              </a:lnSpc>
              <a:buNone/>
            </a:pPr>
            <a:r>
              <a:rPr lang="en-US" sz="2400" dirty="0">
                <a:solidFill>
                  <a:schemeClr val="tx1"/>
                </a:solidFill>
                <a:latin typeface="Times New Roman" panose="02020603050405020304" pitchFamily="18" charset="0"/>
                <a:cs typeface="Times New Roman" panose="02020603050405020304" pitchFamily="18" charset="0"/>
              </a:rPr>
              <a:t>We used GUI in order to easily visualize the scenario of Acoustic Camera and </a:t>
            </a:r>
            <a:r>
              <a:rPr lang="en-US" sz="2400" dirty="0">
                <a:latin typeface="Times New Roman" panose="02020603050405020304" pitchFamily="18" charset="0"/>
                <a:cs typeface="Times New Roman" panose="02020603050405020304" pitchFamily="18" charset="0"/>
              </a:rPr>
              <a:t>to facilitate our study in order to change the parameters of sources and array easily. Where we can modify or change these parameters:</a:t>
            </a:r>
          </a:p>
          <a:p>
            <a:pPr marL="0" indent="0" algn="just">
              <a:lnSpc>
                <a:spcPct val="100000"/>
              </a:lnSpc>
              <a:buNone/>
            </a:pPr>
            <a:endParaRPr lang="en-US" sz="2400" dirty="0">
              <a:latin typeface="Times New Roman" panose="02020603050405020304" pitchFamily="18" charset="0"/>
              <a:cs typeface="Times New Roman" panose="02020603050405020304" pitchFamily="18" charset="0"/>
            </a:endParaRPr>
          </a:p>
          <a:p>
            <a:pPr marL="342900" lvl="0" indent="-342900" algn="just">
              <a:lnSpc>
                <a:spcPct val="115000"/>
              </a:lnSpc>
              <a:spcBef>
                <a:spcPts val="0"/>
              </a:spcBef>
              <a:spcAft>
                <a:spcPts val="0"/>
              </a:spcAft>
              <a:buClr>
                <a:srgbClr val="BF8F00"/>
              </a:buClr>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Number of circles where the microphones are located is from 1 up to 4 circles.</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BF8F00"/>
              </a:buClr>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Number of steps in degrees between spatial angle.</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BF8F00"/>
              </a:buClr>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Viewing angle of camera.</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BF8F00"/>
              </a:buClr>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Open an audio file that you want. </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BF8F00"/>
              </a:buClr>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Changing the properties of each circle in the array by changing these parameters:</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538135"/>
              </a:buClr>
              <a:buFont typeface="+mj-lt"/>
              <a:buAutoNum type="alphaLcPeriod"/>
            </a:pPr>
            <a:r>
              <a:rPr lang="en-US" dirty="0">
                <a:latin typeface="Times New Roman" panose="02020603050405020304" pitchFamily="18" charset="0"/>
                <a:ea typeface="Calibri" panose="020F0502020204030204" pitchFamily="34" charset="0"/>
                <a:cs typeface="Arial" panose="020B0604020202020204" pitchFamily="34" charset="0"/>
              </a:rPr>
              <a:t>Radius.</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538135"/>
              </a:buClr>
              <a:buFont typeface="+mj-lt"/>
              <a:buAutoNum type="alphaLcPeriod"/>
            </a:pPr>
            <a:r>
              <a:rPr lang="en-US" dirty="0">
                <a:latin typeface="Times New Roman" panose="02020603050405020304" pitchFamily="18" charset="0"/>
                <a:ea typeface="Calibri" panose="020F0502020204030204" pitchFamily="34" charset="0"/>
                <a:cs typeface="Arial" panose="020B0604020202020204" pitchFamily="34" charset="0"/>
              </a:rPr>
              <a:t>Number of microphones.</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538135"/>
              </a:buClr>
              <a:buFont typeface="+mj-lt"/>
              <a:buAutoNum type="alphaLcPeriod"/>
            </a:pPr>
            <a:r>
              <a:rPr lang="en-US" dirty="0">
                <a:latin typeface="Times New Roman" panose="02020603050405020304" pitchFamily="18" charset="0"/>
                <a:ea typeface="Calibri" panose="020F0502020204030204" pitchFamily="34" charset="0"/>
                <a:cs typeface="Arial" panose="020B0604020202020204" pitchFamily="34" charset="0"/>
              </a:rPr>
              <a:t>Orientation.</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538135"/>
              </a:buClr>
              <a:buFont typeface="+mj-lt"/>
              <a:buAutoNum type="alphaLcPeriod"/>
            </a:pPr>
            <a:r>
              <a:rPr lang="en-US" dirty="0">
                <a:latin typeface="Times New Roman" panose="02020603050405020304" pitchFamily="18" charset="0"/>
                <a:ea typeface="Calibri" panose="020F0502020204030204" pitchFamily="34" charset="0"/>
                <a:cs typeface="Arial" panose="020B0604020202020204" pitchFamily="34" charset="0"/>
              </a:rPr>
              <a:t>Height.</a:t>
            </a:r>
          </a:p>
          <a:p>
            <a:pPr marL="0" indent="0" algn="just">
              <a:lnSpc>
                <a:spcPct val="115000"/>
              </a:lnSpc>
              <a:spcBef>
                <a:spcPts val="0"/>
              </a:spcBef>
              <a:spcAft>
                <a:spcPts val="0"/>
              </a:spcAft>
              <a:buClr>
                <a:srgbClr val="538135"/>
              </a:buClr>
              <a:buNone/>
            </a:pPr>
            <a:r>
              <a:rPr lang="en-US" dirty="0">
                <a:solidFill>
                  <a:schemeClr val="accent2">
                    <a:lumMod val="75000"/>
                  </a:schemeClr>
                </a:solidFill>
                <a:latin typeface="Times New Roman" panose="02020603050405020304" pitchFamily="18" charset="0"/>
                <a:ea typeface="Calibri" panose="020F0502020204030204" pitchFamily="34" charset="0"/>
                <a:cs typeface="Arial" panose="020B0604020202020204" pitchFamily="34" charset="0"/>
              </a:rPr>
              <a:t>6. </a:t>
            </a:r>
            <a:r>
              <a:rPr lang="en-US" dirty="0">
                <a:latin typeface="Times New Roman" panose="02020603050405020304" pitchFamily="18" charset="0"/>
                <a:ea typeface="Calibri" panose="020F0502020204030204" pitchFamily="34" charset="0"/>
                <a:cs typeface="Arial" panose="020B0604020202020204" pitchFamily="34" charset="0"/>
              </a:rPr>
              <a:t>Number of sources.</a:t>
            </a:r>
            <a:endParaRPr lang="en-US" sz="18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538135"/>
              </a:buClr>
              <a:buFont typeface="+mj-lt"/>
              <a:buAutoNum type="alphaLcPeriod"/>
            </a:pPr>
            <a:endParaRPr lang="en-US" dirty="0">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097A2C91-F703-4C15-AEA4-D25DB9785702}"/>
              </a:ext>
            </a:extLst>
          </p:cNvPr>
          <p:cNvSpPr>
            <a:spLocks noGrp="1"/>
          </p:cNvSpPr>
          <p:nvPr>
            <p:ph type="sldNum" sz="quarter" idx="12"/>
          </p:nvPr>
        </p:nvSpPr>
        <p:spPr/>
        <p:txBody>
          <a:bodyPr/>
          <a:lstStyle/>
          <a:p>
            <a:fld id="{5ED3D202-C0ED-4F09-9145-52B0EFA53841}" type="slidenum">
              <a:rPr lang="en-US" smtClean="0"/>
              <a:t>19</a:t>
            </a:fld>
            <a:endParaRPr lang="en-US" dirty="0"/>
          </a:p>
        </p:txBody>
      </p:sp>
    </p:spTree>
    <p:extLst>
      <p:ext uri="{BB962C8B-B14F-4D97-AF65-F5344CB8AC3E}">
        <p14:creationId xmlns:p14="http://schemas.microsoft.com/office/powerpoint/2010/main" val="1115526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05181-674A-44D9-911E-724A7A378ADF}"/>
              </a:ext>
            </a:extLst>
          </p:cNvPr>
          <p:cNvSpPr>
            <a:spLocks noGrp="1"/>
          </p:cNvSpPr>
          <p:nvPr>
            <p:ph type="title"/>
          </p:nvPr>
        </p:nvSpPr>
        <p:spPr/>
        <p:txBody>
          <a:bodyPr/>
          <a:lstStyle/>
          <a:p>
            <a:r>
              <a:rPr lang="en-US" b="1" dirty="0">
                <a:solidFill>
                  <a:schemeClr val="accent6">
                    <a:lumMod val="75000"/>
                  </a:schemeClr>
                </a:solidFill>
                <a:latin typeface="Times New Roman" panose="02020603050405020304" pitchFamily="18" charset="0"/>
                <a:cs typeface="Times New Roman" panose="02020603050405020304" pitchFamily="18" charset="0"/>
              </a:rPr>
              <a:t>Outline:</a:t>
            </a:r>
            <a:endParaRPr lang="en-US" dirty="0"/>
          </a:p>
        </p:txBody>
      </p:sp>
      <p:sp>
        <p:nvSpPr>
          <p:cNvPr id="3" name="Content Placeholder 2">
            <a:extLst>
              <a:ext uri="{FF2B5EF4-FFF2-40B4-BE49-F238E27FC236}">
                <a16:creationId xmlns:a16="http://schemas.microsoft.com/office/drawing/2014/main" id="{CB3F674C-C40A-4739-A031-2DA8D7249166}"/>
              </a:ext>
            </a:extLst>
          </p:cNvPr>
          <p:cNvSpPr>
            <a:spLocks noGrp="1"/>
          </p:cNvSpPr>
          <p:nvPr>
            <p:ph idx="1"/>
          </p:nvPr>
        </p:nvSpPr>
        <p:spPr>
          <a:xfrm>
            <a:off x="1371600" y="1917700"/>
            <a:ext cx="9601200" cy="3949700"/>
          </a:xfrm>
        </p:spPr>
        <p:txBody>
          <a:bodyPr/>
          <a:lstStyle/>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Acoustic camera definition.</a:t>
            </a:r>
          </a:p>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Theoretical aspects of  microphone array design.</a:t>
            </a:r>
          </a:p>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Beamforming technology. </a:t>
            </a:r>
          </a:p>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Software part.</a:t>
            </a:r>
          </a:p>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Conclusion.</a:t>
            </a:r>
          </a:p>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Future work. </a:t>
            </a:r>
          </a:p>
          <a:p>
            <a:pPr>
              <a:lnSpc>
                <a:spcPct val="150000"/>
              </a:lnSpc>
            </a:pPr>
            <a:endParaRPr lang="en-US" dirty="0"/>
          </a:p>
        </p:txBody>
      </p:sp>
      <p:sp>
        <p:nvSpPr>
          <p:cNvPr id="4" name="Slide Number Placeholder 3">
            <a:extLst>
              <a:ext uri="{FF2B5EF4-FFF2-40B4-BE49-F238E27FC236}">
                <a16:creationId xmlns:a16="http://schemas.microsoft.com/office/drawing/2014/main" id="{294F638A-5A43-4C5E-8AE0-5342B32B5E82}"/>
              </a:ext>
            </a:extLst>
          </p:cNvPr>
          <p:cNvSpPr>
            <a:spLocks noGrp="1"/>
          </p:cNvSpPr>
          <p:nvPr>
            <p:ph type="sldNum" sz="quarter" idx="12"/>
          </p:nvPr>
        </p:nvSpPr>
        <p:spPr/>
        <p:txBody>
          <a:bodyPr/>
          <a:lstStyle/>
          <a:p>
            <a:fld id="{5ED3D202-C0ED-4F09-9145-52B0EFA53841}" type="slidenum">
              <a:rPr lang="en-US" smtClean="0"/>
              <a:t>2</a:t>
            </a:fld>
            <a:endParaRPr lang="en-US" dirty="0"/>
          </a:p>
        </p:txBody>
      </p:sp>
    </p:spTree>
    <p:extLst>
      <p:ext uri="{BB962C8B-B14F-4D97-AF65-F5344CB8AC3E}">
        <p14:creationId xmlns:p14="http://schemas.microsoft.com/office/powerpoint/2010/main" val="26761317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DF5270-3141-4711-ADA3-288A90C07695}"/>
              </a:ext>
            </a:extLst>
          </p:cNvPr>
          <p:cNvSpPr>
            <a:spLocks noGrp="1"/>
          </p:cNvSpPr>
          <p:nvPr>
            <p:ph idx="1"/>
          </p:nvPr>
        </p:nvSpPr>
        <p:spPr>
          <a:xfrm>
            <a:off x="1122972" y="344557"/>
            <a:ext cx="9849828" cy="5271052"/>
          </a:xfrm>
        </p:spPr>
        <p:txBody>
          <a:bodyPr/>
          <a:lstStyle/>
          <a:p>
            <a:pPr marL="0" marR="0" lvl="0" indent="0" algn="just">
              <a:lnSpc>
                <a:spcPct val="115000"/>
              </a:lnSpc>
              <a:spcBef>
                <a:spcPts val="0"/>
              </a:spcBef>
              <a:spcAft>
                <a:spcPts val="0"/>
              </a:spcAft>
              <a:buClr>
                <a:srgbClr val="BF8F00"/>
              </a:buClr>
              <a:buNone/>
            </a:pPr>
            <a:r>
              <a:rPr lang="en-US" dirty="0">
                <a:solidFill>
                  <a:schemeClr val="accent2">
                    <a:lumMod val="75000"/>
                  </a:schemeClr>
                </a:solidFill>
                <a:latin typeface="Times New Roman" panose="02020603050405020304" pitchFamily="18" charset="0"/>
                <a:ea typeface="Calibri" panose="020F0502020204030204" pitchFamily="34" charset="0"/>
                <a:cs typeface="Arial" panose="020B0604020202020204" pitchFamily="34" charset="0"/>
              </a:rPr>
              <a:t>7. </a:t>
            </a:r>
            <a:r>
              <a:rPr lang="en-US" dirty="0">
                <a:latin typeface="Times New Roman" panose="02020603050405020304" pitchFamily="18" charset="0"/>
                <a:ea typeface="Calibri" panose="020F0502020204030204" pitchFamily="34" charset="0"/>
                <a:cs typeface="Arial" panose="020B0604020202020204" pitchFamily="34" charset="0"/>
              </a:rPr>
              <a:t>Changing position properties of each source as spherical coordinates:</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385623"/>
              </a:buClr>
              <a:buFont typeface="+mj-lt"/>
              <a:buAutoNum type="alphaLcPeriod"/>
            </a:pPr>
            <a:r>
              <a:rPr lang="en-US" dirty="0">
                <a:latin typeface="Times New Roman" panose="02020603050405020304" pitchFamily="18" charset="0"/>
                <a:ea typeface="Calibri" panose="020F0502020204030204" pitchFamily="34" charset="0"/>
                <a:cs typeface="Arial" panose="020B0604020202020204" pitchFamily="34" charset="0"/>
              </a:rPr>
              <a:t>Theta (azimuth angle).</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385623"/>
              </a:buClr>
              <a:buFont typeface="+mj-lt"/>
              <a:buAutoNum type="alphaLcPeriod"/>
            </a:pPr>
            <a:r>
              <a:rPr lang="en-US" dirty="0">
                <a:latin typeface="Times New Roman" panose="02020603050405020304" pitchFamily="18" charset="0"/>
                <a:ea typeface="Calibri" panose="020F0502020204030204" pitchFamily="34" charset="0"/>
                <a:cs typeface="Arial" panose="020B0604020202020204" pitchFamily="34" charset="0"/>
              </a:rPr>
              <a:t>Phi (elevation angle).</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Clr>
                <a:srgbClr val="385623"/>
              </a:buClr>
              <a:buFont typeface="+mj-lt"/>
              <a:buAutoNum type="alphaLcPeriod"/>
            </a:pPr>
            <a:r>
              <a:rPr lang="en-US" dirty="0">
                <a:latin typeface="Times New Roman" panose="02020603050405020304" pitchFamily="18" charset="0"/>
                <a:ea typeface="Calibri" panose="020F0502020204030204" pitchFamily="34" charset="0"/>
                <a:cs typeface="Arial" panose="020B0604020202020204" pitchFamily="34" charset="0"/>
              </a:rPr>
              <a:t>Distance from the origin in meter.</a:t>
            </a:r>
            <a:endParaRPr lang="en-US" dirty="0">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pic>
        <p:nvPicPr>
          <p:cNvPr id="6" name="صورة 4">
            <a:extLst>
              <a:ext uri="{FF2B5EF4-FFF2-40B4-BE49-F238E27FC236}">
                <a16:creationId xmlns:a16="http://schemas.microsoft.com/office/drawing/2014/main" id="{7AE6ED41-AFE6-4281-B950-0CF333758703}"/>
              </a:ext>
            </a:extLst>
          </p:cNvPr>
          <p:cNvPicPr/>
          <p:nvPr/>
        </p:nvPicPr>
        <p:blipFill>
          <a:blip r:embed="rId2"/>
          <a:stretch>
            <a:fillRect/>
          </a:stretch>
        </p:blipFill>
        <p:spPr>
          <a:xfrm>
            <a:off x="1630018" y="1977887"/>
            <a:ext cx="9439010" cy="4161182"/>
          </a:xfrm>
          <a:prstGeom prst="rect">
            <a:avLst/>
          </a:prstGeom>
          <a:ln w="15875">
            <a:noFill/>
          </a:ln>
        </p:spPr>
      </p:pic>
      <p:sp>
        <p:nvSpPr>
          <p:cNvPr id="2" name="Rectangle 1">
            <a:extLst>
              <a:ext uri="{FF2B5EF4-FFF2-40B4-BE49-F238E27FC236}">
                <a16:creationId xmlns:a16="http://schemas.microsoft.com/office/drawing/2014/main" id="{CBBA910C-3E0C-42AE-8AA2-B23C95B03800}"/>
              </a:ext>
            </a:extLst>
          </p:cNvPr>
          <p:cNvSpPr/>
          <p:nvPr/>
        </p:nvSpPr>
        <p:spPr>
          <a:xfrm>
            <a:off x="4257997" y="6142381"/>
            <a:ext cx="4501104" cy="323165"/>
          </a:xfrm>
          <a:prstGeom prst="rect">
            <a:avLst/>
          </a:prstGeom>
        </p:spPr>
        <p:txBody>
          <a:bodyPr wrap="none">
            <a:spAutoFit/>
          </a:bodyPr>
          <a:lstStyle/>
          <a:p>
            <a:r>
              <a:rPr lang="en-US" sz="1500" b="1" dirty="0">
                <a:solidFill>
                  <a:schemeClr val="accent6">
                    <a:lumMod val="75000"/>
                  </a:schemeClr>
                </a:solidFill>
                <a:latin typeface="Times New Roman" panose="02020603050405020304" pitchFamily="18" charset="0"/>
                <a:cs typeface="Times New Roman" panose="02020603050405020304" pitchFamily="18" charset="0"/>
              </a:rPr>
              <a:t>Figure (8): </a:t>
            </a:r>
            <a:r>
              <a:rPr lang="en-US" sz="1500" b="1" dirty="0">
                <a:latin typeface="Times New Roman" panose="02020603050405020304" pitchFamily="18" charset="0"/>
                <a:cs typeface="Times New Roman" panose="02020603050405020304" pitchFamily="18" charset="0"/>
              </a:rPr>
              <a:t>GUI representation for Acoustic Camera.</a:t>
            </a:r>
          </a:p>
        </p:txBody>
      </p:sp>
      <p:sp>
        <p:nvSpPr>
          <p:cNvPr id="4" name="Slide Number Placeholder 3">
            <a:extLst>
              <a:ext uri="{FF2B5EF4-FFF2-40B4-BE49-F238E27FC236}">
                <a16:creationId xmlns:a16="http://schemas.microsoft.com/office/drawing/2014/main" id="{B932B04B-17EB-4230-97CA-26E2948E65BE}"/>
              </a:ext>
            </a:extLst>
          </p:cNvPr>
          <p:cNvSpPr>
            <a:spLocks noGrp="1"/>
          </p:cNvSpPr>
          <p:nvPr>
            <p:ph type="sldNum" sz="quarter" idx="12"/>
          </p:nvPr>
        </p:nvSpPr>
        <p:spPr/>
        <p:txBody>
          <a:bodyPr/>
          <a:lstStyle/>
          <a:p>
            <a:fld id="{5ED3D202-C0ED-4F09-9145-52B0EFA53841}" type="slidenum">
              <a:rPr lang="en-US" smtClean="0"/>
              <a:t>20</a:t>
            </a:fld>
            <a:endParaRPr lang="en-US" dirty="0"/>
          </a:p>
        </p:txBody>
      </p:sp>
    </p:spTree>
    <p:extLst>
      <p:ext uri="{BB962C8B-B14F-4D97-AF65-F5344CB8AC3E}">
        <p14:creationId xmlns:p14="http://schemas.microsoft.com/office/powerpoint/2010/main" val="24055855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4F4AE5-0F8E-4F8B-BAC1-846C6A927800}"/>
              </a:ext>
            </a:extLst>
          </p:cNvPr>
          <p:cNvSpPr>
            <a:spLocks noGrp="1"/>
          </p:cNvSpPr>
          <p:nvPr>
            <p:ph idx="1"/>
          </p:nvPr>
        </p:nvSpPr>
        <p:spPr>
          <a:xfrm>
            <a:off x="1295400" y="326951"/>
            <a:ext cx="9601200" cy="3581400"/>
          </a:xfrm>
        </p:spPr>
        <p:txBody>
          <a:bodyPr/>
          <a:lstStyle/>
          <a:p>
            <a:pPr marL="0" indent="0" algn="just">
              <a:buNone/>
            </a:pPr>
            <a:r>
              <a:rPr lang="en-US" dirty="0">
                <a:latin typeface="Times New Roman" panose="02020603050405020304" pitchFamily="18" charset="0"/>
                <a:cs typeface="Times New Roman" panose="02020603050405020304" pitchFamily="18" charset="0"/>
              </a:rPr>
              <a:t>We have studied the following cases using GUI:</a:t>
            </a:r>
          </a:p>
          <a:p>
            <a:pPr algn="just">
              <a:buFont typeface="Arial" panose="020B0604020202020204" pitchFamily="34" charset="0"/>
              <a:buChar char="•"/>
            </a:pPr>
            <a:r>
              <a:rPr lang="en-US" dirty="0">
                <a:solidFill>
                  <a:schemeClr val="accent6">
                    <a:lumMod val="75000"/>
                  </a:schemeClr>
                </a:solidFill>
                <a:latin typeface="Times New Roman" panose="02020603050405020304" pitchFamily="18" charset="0"/>
                <a:cs typeface="Times New Roman" panose="02020603050405020304" pitchFamily="18" charset="0"/>
              </a:rPr>
              <a:t>First case: Changing the array size.</a:t>
            </a:r>
          </a:p>
          <a:p>
            <a:pPr marL="457200" indent="-457200" algn="just">
              <a:buAutoNum type="arabicPeriod"/>
            </a:pPr>
            <a:r>
              <a:rPr lang="en-US" dirty="0">
                <a:solidFill>
                  <a:schemeClr val="tx1"/>
                </a:solidFill>
                <a:latin typeface="Times New Roman" panose="02020603050405020304" pitchFamily="18" charset="0"/>
                <a:cs typeface="Times New Roman" panose="02020603050405020304" pitchFamily="18" charset="0"/>
              </a:rPr>
              <a:t> Array with one circle (0.25 m) of microphones:</a:t>
            </a:r>
          </a:p>
          <a:p>
            <a:pPr marL="0" indent="0" algn="just">
              <a:buNone/>
            </a:pPr>
            <a:endParaRPr lang="en-US" sz="2400" dirty="0"/>
          </a:p>
          <a:p>
            <a:pPr marL="0" indent="0">
              <a:buNone/>
            </a:pPr>
            <a:r>
              <a:rPr lang="en-US" dirty="0"/>
              <a:t> </a:t>
            </a:r>
          </a:p>
          <a:p>
            <a:pPr marL="0" indent="0">
              <a:buNone/>
            </a:pPr>
            <a:endParaRPr lang="en-US" dirty="0"/>
          </a:p>
        </p:txBody>
      </p:sp>
      <p:pic>
        <p:nvPicPr>
          <p:cNvPr id="8" name="صورة 10">
            <a:extLst>
              <a:ext uri="{FF2B5EF4-FFF2-40B4-BE49-F238E27FC236}">
                <a16:creationId xmlns:a16="http://schemas.microsoft.com/office/drawing/2014/main" id="{0725F6FF-D54A-4EA3-B036-87D72F6F1CB4}"/>
              </a:ext>
            </a:extLst>
          </p:cNvPr>
          <p:cNvPicPr/>
          <p:nvPr/>
        </p:nvPicPr>
        <p:blipFill>
          <a:blip r:embed="rId2"/>
          <a:stretch>
            <a:fillRect/>
          </a:stretch>
        </p:blipFill>
        <p:spPr>
          <a:xfrm>
            <a:off x="1489626" y="1877566"/>
            <a:ext cx="3705226" cy="2030785"/>
          </a:xfrm>
          <a:prstGeom prst="rect">
            <a:avLst/>
          </a:prstGeom>
        </p:spPr>
      </p:pic>
      <p:pic>
        <p:nvPicPr>
          <p:cNvPr id="9" name="صورة 11">
            <a:extLst>
              <a:ext uri="{FF2B5EF4-FFF2-40B4-BE49-F238E27FC236}">
                <a16:creationId xmlns:a16="http://schemas.microsoft.com/office/drawing/2014/main" id="{E081752E-FCC6-4519-9461-20A57AA37514}"/>
              </a:ext>
            </a:extLst>
          </p:cNvPr>
          <p:cNvPicPr/>
          <p:nvPr/>
        </p:nvPicPr>
        <p:blipFill>
          <a:blip r:embed="rId3"/>
          <a:stretch>
            <a:fillRect/>
          </a:stretch>
        </p:blipFill>
        <p:spPr>
          <a:xfrm>
            <a:off x="7407965" y="1877566"/>
            <a:ext cx="3488635" cy="2030785"/>
          </a:xfrm>
          <a:prstGeom prst="rect">
            <a:avLst/>
          </a:prstGeom>
        </p:spPr>
      </p:pic>
      <p:pic>
        <p:nvPicPr>
          <p:cNvPr id="10" name="صورة 12">
            <a:extLst>
              <a:ext uri="{FF2B5EF4-FFF2-40B4-BE49-F238E27FC236}">
                <a16:creationId xmlns:a16="http://schemas.microsoft.com/office/drawing/2014/main" id="{F133D8D6-0B1C-43C0-AAA8-10A37950FA95}"/>
              </a:ext>
            </a:extLst>
          </p:cNvPr>
          <p:cNvPicPr/>
          <p:nvPr/>
        </p:nvPicPr>
        <p:blipFill>
          <a:blip r:embed="rId4"/>
          <a:stretch>
            <a:fillRect/>
          </a:stretch>
        </p:blipFill>
        <p:spPr>
          <a:xfrm>
            <a:off x="4670148" y="4443573"/>
            <a:ext cx="3705226" cy="2030785"/>
          </a:xfrm>
          <a:prstGeom prst="rect">
            <a:avLst/>
          </a:prstGeom>
        </p:spPr>
      </p:pic>
      <p:sp>
        <p:nvSpPr>
          <p:cNvPr id="2" name="Rectangle 1">
            <a:extLst>
              <a:ext uri="{FF2B5EF4-FFF2-40B4-BE49-F238E27FC236}">
                <a16:creationId xmlns:a16="http://schemas.microsoft.com/office/drawing/2014/main" id="{EA48BBE7-1017-460E-BF00-C022DD8A4FE7}"/>
              </a:ext>
            </a:extLst>
          </p:cNvPr>
          <p:cNvSpPr/>
          <p:nvPr/>
        </p:nvSpPr>
        <p:spPr>
          <a:xfrm>
            <a:off x="1295400" y="3988971"/>
            <a:ext cx="4258473" cy="292388"/>
          </a:xfrm>
          <a:prstGeom prst="rect">
            <a:avLst/>
          </a:prstGeom>
        </p:spPr>
        <p:txBody>
          <a:bodyPr wrap="none">
            <a:spAutoFit/>
          </a:bodyPr>
          <a:lstStyle/>
          <a:p>
            <a:r>
              <a:rPr lang="en-US" sz="1300" b="1" dirty="0">
                <a:solidFill>
                  <a:schemeClr val="accent6">
                    <a:lumMod val="75000"/>
                  </a:schemeClr>
                </a:solidFill>
                <a:latin typeface="Times New Roman" panose="02020603050405020304" pitchFamily="18" charset="0"/>
                <a:cs typeface="Times New Roman" panose="02020603050405020304" pitchFamily="18" charset="0"/>
              </a:rPr>
              <a:t>Figure (9): </a:t>
            </a:r>
            <a:r>
              <a:rPr lang="en-US" sz="1300" b="1" dirty="0">
                <a:latin typeface="Times New Roman" panose="02020603050405020304" pitchFamily="18" charset="0"/>
                <a:cs typeface="Times New Roman" panose="02020603050405020304" pitchFamily="18" charset="0"/>
              </a:rPr>
              <a:t>Position of 1 circle array with 3 microphones. </a:t>
            </a:r>
          </a:p>
        </p:txBody>
      </p:sp>
      <p:sp>
        <p:nvSpPr>
          <p:cNvPr id="4" name="Rectangle 3">
            <a:extLst>
              <a:ext uri="{FF2B5EF4-FFF2-40B4-BE49-F238E27FC236}">
                <a16:creationId xmlns:a16="http://schemas.microsoft.com/office/drawing/2014/main" id="{FB7949F7-9E83-4AFF-AD44-E76017CBCFFA}"/>
              </a:ext>
            </a:extLst>
          </p:cNvPr>
          <p:cNvSpPr/>
          <p:nvPr/>
        </p:nvSpPr>
        <p:spPr>
          <a:xfrm>
            <a:off x="7709317" y="3988971"/>
            <a:ext cx="3270639" cy="292388"/>
          </a:xfrm>
          <a:prstGeom prst="rect">
            <a:avLst/>
          </a:prstGeom>
        </p:spPr>
        <p:txBody>
          <a:bodyPr wrap="none">
            <a:spAutoFit/>
          </a:bodyPr>
          <a:lstStyle/>
          <a:p>
            <a:r>
              <a:rPr lang="en-US" sz="1300" b="1" dirty="0">
                <a:solidFill>
                  <a:schemeClr val="accent6">
                    <a:lumMod val="75000"/>
                  </a:schemeClr>
                </a:solidFill>
                <a:latin typeface="Times New Roman" panose="02020603050405020304" pitchFamily="18" charset="0"/>
                <a:cs typeface="Times New Roman" panose="02020603050405020304" pitchFamily="18" charset="0"/>
              </a:rPr>
              <a:t>Figure (10): </a:t>
            </a:r>
            <a:r>
              <a:rPr lang="en-US" sz="1300" b="1" dirty="0">
                <a:latin typeface="Times New Roman" panose="02020603050405020304" pitchFamily="18" charset="0"/>
                <a:cs typeface="Times New Roman" panose="02020603050405020304" pitchFamily="18" charset="0"/>
              </a:rPr>
              <a:t>Sound radiation performance. </a:t>
            </a:r>
          </a:p>
        </p:txBody>
      </p:sp>
      <p:sp>
        <p:nvSpPr>
          <p:cNvPr id="6" name="Rectangle 5">
            <a:extLst>
              <a:ext uri="{FF2B5EF4-FFF2-40B4-BE49-F238E27FC236}">
                <a16:creationId xmlns:a16="http://schemas.microsoft.com/office/drawing/2014/main" id="{55D39BC3-4FEC-4FEB-A22F-BD2EB4796615}"/>
              </a:ext>
            </a:extLst>
          </p:cNvPr>
          <p:cNvSpPr/>
          <p:nvPr/>
        </p:nvSpPr>
        <p:spPr>
          <a:xfrm>
            <a:off x="4887441" y="6490378"/>
            <a:ext cx="3439339" cy="292388"/>
          </a:xfrm>
          <a:prstGeom prst="rect">
            <a:avLst/>
          </a:prstGeom>
        </p:spPr>
        <p:txBody>
          <a:bodyPr wrap="none">
            <a:spAutoFit/>
          </a:bodyPr>
          <a:lstStyle/>
          <a:p>
            <a:r>
              <a:rPr lang="en-US" sz="1300" b="1" dirty="0">
                <a:solidFill>
                  <a:schemeClr val="accent6">
                    <a:lumMod val="75000"/>
                  </a:schemeClr>
                </a:solidFill>
                <a:latin typeface="Times New Roman" panose="02020603050405020304" pitchFamily="18" charset="0"/>
                <a:cs typeface="Times New Roman" panose="02020603050405020304" pitchFamily="18" charset="0"/>
              </a:rPr>
              <a:t>Figure (11): </a:t>
            </a:r>
            <a:r>
              <a:rPr lang="en-US" sz="1300" b="1" dirty="0">
                <a:latin typeface="Times New Roman" panose="02020603050405020304" pitchFamily="18" charset="0"/>
                <a:cs typeface="Times New Roman" panose="02020603050405020304" pitchFamily="18" charset="0"/>
              </a:rPr>
              <a:t>Sound localization for one circle. </a:t>
            </a:r>
          </a:p>
        </p:txBody>
      </p:sp>
      <p:sp>
        <p:nvSpPr>
          <p:cNvPr id="7" name="Slide Number Placeholder 6">
            <a:extLst>
              <a:ext uri="{FF2B5EF4-FFF2-40B4-BE49-F238E27FC236}">
                <a16:creationId xmlns:a16="http://schemas.microsoft.com/office/drawing/2014/main" id="{6209FED3-DB5C-4C9B-B67F-DDA0B87D382F}"/>
              </a:ext>
            </a:extLst>
          </p:cNvPr>
          <p:cNvSpPr>
            <a:spLocks noGrp="1"/>
          </p:cNvSpPr>
          <p:nvPr>
            <p:ph type="sldNum" sz="quarter" idx="12"/>
          </p:nvPr>
        </p:nvSpPr>
        <p:spPr/>
        <p:txBody>
          <a:bodyPr/>
          <a:lstStyle/>
          <a:p>
            <a:fld id="{5ED3D202-C0ED-4F09-9145-52B0EFA53841}" type="slidenum">
              <a:rPr lang="en-US" smtClean="0"/>
              <a:t>21</a:t>
            </a:fld>
            <a:endParaRPr lang="en-US" dirty="0"/>
          </a:p>
        </p:txBody>
      </p:sp>
    </p:spTree>
    <p:extLst>
      <p:ext uri="{BB962C8B-B14F-4D97-AF65-F5344CB8AC3E}">
        <p14:creationId xmlns:p14="http://schemas.microsoft.com/office/powerpoint/2010/main" val="1225681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3AF184-BAC4-4221-9783-D7EDFA3993BB}"/>
              </a:ext>
            </a:extLst>
          </p:cNvPr>
          <p:cNvSpPr>
            <a:spLocks noGrp="1"/>
          </p:cNvSpPr>
          <p:nvPr>
            <p:ph idx="1"/>
          </p:nvPr>
        </p:nvSpPr>
        <p:spPr>
          <a:xfrm>
            <a:off x="1066800" y="0"/>
            <a:ext cx="9601200" cy="3733799"/>
          </a:xfrm>
        </p:spPr>
        <p:txBody>
          <a:bodyPr/>
          <a:lstStyle/>
          <a:p>
            <a:pPr marL="0" indent="0" algn="just">
              <a:buNone/>
            </a:pPr>
            <a:endParaRPr lang="en-US" dirty="0">
              <a:latin typeface="Times New Roman" panose="02020603050405020304" pitchFamily="18" charset="0"/>
              <a:cs typeface="Times New Roman" panose="02020603050405020304" pitchFamily="18" charset="0"/>
            </a:endParaRPr>
          </a:p>
          <a:p>
            <a:pPr marL="0" indent="0" algn="just">
              <a:buNone/>
            </a:pPr>
            <a:r>
              <a:rPr lang="en-US" dirty="0">
                <a:solidFill>
                  <a:schemeClr val="tx1"/>
                </a:solidFill>
                <a:latin typeface="Times New Roman" panose="02020603050405020304" pitchFamily="18" charset="0"/>
                <a:cs typeface="Times New Roman" panose="02020603050405020304" pitchFamily="18" charset="0"/>
              </a:rPr>
              <a:t>2.  Array with two circles (0.4 and 0.25 m) of microphones:</a:t>
            </a:r>
            <a:endParaRPr lang="en-US" dirty="0"/>
          </a:p>
        </p:txBody>
      </p:sp>
      <p:pic>
        <p:nvPicPr>
          <p:cNvPr id="5" name="صورة 13">
            <a:extLst>
              <a:ext uri="{FF2B5EF4-FFF2-40B4-BE49-F238E27FC236}">
                <a16:creationId xmlns:a16="http://schemas.microsoft.com/office/drawing/2014/main" id="{073C8004-1FF7-47AA-98F9-A374C8A27CC2}"/>
              </a:ext>
            </a:extLst>
          </p:cNvPr>
          <p:cNvPicPr/>
          <p:nvPr/>
        </p:nvPicPr>
        <p:blipFill>
          <a:blip r:embed="rId2"/>
          <a:stretch>
            <a:fillRect/>
          </a:stretch>
        </p:blipFill>
        <p:spPr>
          <a:xfrm>
            <a:off x="1665040" y="1197162"/>
            <a:ext cx="3550381" cy="2524622"/>
          </a:xfrm>
          <a:prstGeom prst="rect">
            <a:avLst/>
          </a:prstGeom>
        </p:spPr>
      </p:pic>
      <p:pic>
        <p:nvPicPr>
          <p:cNvPr id="6" name="صورة 14">
            <a:extLst>
              <a:ext uri="{FF2B5EF4-FFF2-40B4-BE49-F238E27FC236}">
                <a16:creationId xmlns:a16="http://schemas.microsoft.com/office/drawing/2014/main" id="{E5EF2E37-7821-443C-A6DC-26E498642ED3}"/>
              </a:ext>
            </a:extLst>
          </p:cNvPr>
          <p:cNvPicPr/>
          <p:nvPr/>
        </p:nvPicPr>
        <p:blipFill rotWithShape="1">
          <a:blip r:embed="rId3"/>
          <a:srcRect l="1538" b="4379"/>
          <a:stretch/>
        </p:blipFill>
        <p:spPr bwMode="auto">
          <a:xfrm>
            <a:off x="7580243" y="1263360"/>
            <a:ext cx="3680255" cy="2458424"/>
          </a:xfrm>
          <a:prstGeom prst="rect">
            <a:avLst/>
          </a:prstGeom>
          <a:ln>
            <a:noFill/>
          </a:ln>
          <a:extLst>
            <a:ext uri="{53640926-AAD7-44D8-BBD7-CCE9431645EC}">
              <a14:shadowObscured xmlns:a14="http://schemas.microsoft.com/office/drawing/2010/main"/>
            </a:ext>
          </a:extLst>
        </p:spPr>
      </p:pic>
      <p:pic>
        <p:nvPicPr>
          <p:cNvPr id="7" name="صورة 15">
            <a:extLst>
              <a:ext uri="{FF2B5EF4-FFF2-40B4-BE49-F238E27FC236}">
                <a16:creationId xmlns:a16="http://schemas.microsoft.com/office/drawing/2014/main" id="{5B81F6D6-E25B-4DA4-8B44-D48C45F1928A}"/>
              </a:ext>
            </a:extLst>
          </p:cNvPr>
          <p:cNvPicPr/>
          <p:nvPr/>
        </p:nvPicPr>
        <p:blipFill>
          <a:blip r:embed="rId4"/>
          <a:stretch>
            <a:fillRect/>
          </a:stretch>
        </p:blipFill>
        <p:spPr>
          <a:xfrm>
            <a:off x="4439478" y="4398570"/>
            <a:ext cx="3550381" cy="1963790"/>
          </a:xfrm>
          <a:prstGeom prst="rect">
            <a:avLst/>
          </a:prstGeom>
        </p:spPr>
      </p:pic>
      <p:sp>
        <p:nvSpPr>
          <p:cNvPr id="4" name="Rectangle 3">
            <a:extLst>
              <a:ext uri="{FF2B5EF4-FFF2-40B4-BE49-F238E27FC236}">
                <a16:creationId xmlns:a16="http://schemas.microsoft.com/office/drawing/2014/main" id="{1131AB37-3652-40CE-B33C-BC686B6A9AD2}"/>
              </a:ext>
            </a:extLst>
          </p:cNvPr>
          <p:cNvSpPr/>
          <p:nvPr/>
        </p:nvSpPr>
        <p:spPr>
          <a:xfrm>
            <a:off x="1241839" y="3825809"/>
            <a:ext cx="4396781"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(12): </a:t>
            </a:r>
            <a:r>
              <a:rPr lang="en-US" sz="1300" b="1" dirty="0">
                <a:solidFill>
                  <a:prstClr val="black"/>
                </a:solidFill>
                <a:latin typeface="Times New Roman" panose="02020603050405020304" pitchFamily="18" charset="0"/>
                <a:cs typeface="Times New Roman" panose="02020603050405020304" pitchFamily="18" charset="0"/>
              </a:rPr>
              <a:t>Position of 2 circles array with 6 microphones. </a:t>
            </a:r>
          </a:p>
        </p:txBody>
      </p:sp>
      <p:sp>
        <p:nvSpPr>
          <p:cNvPr id="10" name="Rectangle 9">
            <a:extLst>
              <a:ext uri="{FF2B5EF4-FFF2-40B4-BE49-F238E27FC236}">
                <a16:creationId xmlns:a16="http://schemas.microsoft.com/office/drawing/2014/main" id="{AD7ADC49-35A5-41AC-8122-B83F629A0814}"/>
              </a:ext>
            </a:extLst>
          </p:cNvPr>
          <p:cNvSpPr/>
          <p:nvPr/>
        </p:nvSpPr>
        <p:spPr>
          <a:xfrm>
            <a:off x="7870589" y="3811320"/>
            <a:ext cx="3270639"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(13): </a:t>
            </a:r>
            <a:r>
              <a:rPr lang="en-US" sz="1300" b="1" dirty="0">
                <a:solidFill>
                  <a:prstClr val="black"/>
                </a:solidFill>
                <a:latin typeface="Times New Roman" panose="02020603050405020304" pitchFamily="18" charset="0"/>
                <a:cs typeface="Times New Roman" panose="02020603050405020304" pitchFamily="18" charset="0"/>
              </a:rPr>
              <a:t>Sound radiation performance. </a:t>
            </a:r>
          </a:p>
        </p:txBody>
      </p:sp>
      <p:sp>
        <p:nvSpPr>
          <p:cNvPr id="12" name="Rectangle 11">
            <a:extLst>
              <a:ext uri="{FF2B5EF4-FFF2-40B4-BE49-F238E27FC236}">
                <a16:creationId xmlns:a16="http://schemas.microsoft.com/office/drawing/2014/main" id="{5C75B1D4-A30D-431F-8F40-2BE8B45ADDD4}"/>
              </a:ext>
            </a:extLst>
          </p:cNvPr>
          <p:cNvSpPr/>
          <p:nvPr/>
        </p:nvSpPr>
        <p:spPr>
          <a:xfrm>
            <a:off x="4458129" y="6364834"/>
            <a:ext cx="3513078"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(14): </a:t>
            </a:r>
            <a:r>
              <a:rPr lang="en-US" sz="1300" b="1" dirty="0">
                <a:solidFill>
                  <a:prstClr val="black"/>
                </a:solidFill>
                <a:latin typeface="Times New Roman" panose="02020603050405020304" pitchFamily="18" charset="0"/>
                <a:cs typeface="Times New Roman" panose="02020603050405020304" pitchFamily="18" charset="0"/>
              </a:rPr>
              <a:t>Sound localization for two circles. </a:t>
            </a:r>
          </a:p>
        </p:txBody>
      </p:sp>
      <p:sp>
        <p:nvSpPr>
          <p:cNvPr id="13" name="Slide Number Placeholder 12">
            <a:extLst>
              <a:ext uri="{FF2B5EF4-FFF2-40B4-BE49-F238E27FC236}">
                <a16:creationId xmlns:a16="http://schemas.microsoft.com/office/drawing/2014/main" id="{019C2960-8F9F-4455-B22C-9970FA70D93B}"/>
              </a:ext>
            </a:extLst>
          </p:cNvPr>
          <p:cNvSpPr>
            <a:spLocks noGrp="1"/>
          </p:cNvSpPr>
          <p:nvPr>
            <p:ph type="sldNum" sz="quarter" idx="12"/>
          </p:nvPr>
        </p:nvSpPr>
        <p:spPr/>
        <p:txBody>
          <a:bodyPr/>
          <a:lstStyle/>
          <a:p>
            <a:fld id="{5ED3D202-C0ED-4F09-9145-52B0EFA53841}" type="slidenum">
              <a:rPr lang="en-US" smtClean="0"/>
              <a:t>22</a:t>
            </a:fld>
            <a:endParaRPr lang="en-US" dirty="0"/>
          </a:p>
        </p:txBody>
      </p:sp>
    </p:spTree>
    <p:extLst>
      <p:ext uri="{BB962C8B-B14F-4D97-AF65-F5344CB8AC3E}">
        <p14:creationId xmlns:p14="http://schemas.microsoft.com/office/powerpoint/2010/main" val="3927828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49DDE5-2BFC-4C07-A92F-9A13198309FC}"/>
              </a:ext>
            </a:extLst>
          </p:cNvPr>
          <p:cNvSpPr>
            <a:spLocks noGrp="1"/>
          </p:cNvSpPr>
          <p:nvPr>
            <p:ph idx="1"/>
          </p:nvPr>
        </p:nvSpPr>
        <p:spPr>
          <a:xfrm>
            <a:off x="1295400" y="483705"/>
            <a:ext cx="9601200" cy="3581400"/>
          </a:xfrm>
        </p:spPr>
        <p:txBody>
          <a:bodyPr/>
          <a:lstStyle/>
          <a:p>
            <a:pPr marL="0" indent="0">
              <a:buNone/>
            </a:pPr>
            <a:r>
              <a:rPr lang="en-US" dirty="0">
                <a:solidFill>
                  <a:schemeClr val="tx1"/>
                </a:solidFill>
                <a:latin typeface="Times New Roman" panose="02020603050405020304" pitchFamily="18" charset="0"/>
                <a:cs typeface="Times New Roman" panose="02020603050405020304" pitchFamily="18" charset="0"/>
              </a:rPr>
              <a:t>3.  Array with three circles of microphones:</a:t>
            </a:r>
            <a:endParaRPr lang="en-US" dirty="0"/>
          </a:p>
          <a:p>
            <a:pPr marL="0" indent="0">
              <a:buNone/>
            </a:pPr>
            <a:endParaRPr lang="en-US" dirty="0"/>
          </a:p>
        </p:txBody>
      </p:sp>
      <p:pic>
        <p:nvPicPr>
          <p:cNvPr id="5" name="صورة 19">
            <a:extLst>
              <a:ext uri="{FF2B5EF4-FFF2-40B4-BE49-F238E27FC236}">
                <a16:creationId xmlns:a16="http://schemas.microsoft.com/office/drawing/2014/main" id="{8EECFA1B-6584-434E-AA03-56F19DCA42B7}"/>
              </a:ext>
            </a:extLst>
          </p:cNvPr>
          <p:cNvPicPr/>
          <p:nvPr/>
        </p:nvPicPr>
        <p:blipFill>
          <a:blip r:embed="rId2"/>
          <a:stretch>
            <a:fillRect/>
          </a:stretch>
        </p:blipFill>
        <p:spPr>
          <a:xfrm>
            <a:off x="1672061" y="1206871"/>
            <a:ext cx="3298604" cy="2361786"/>
          </a:xfrm>
          <a:prstGeom prst="rect">
            <a:avLst/>
          </a:prstGeom>
        </p:spPr>
      </p:pic>
      <p:pic>
        <p:nvPicPr>
          <p:cNvPr id="6" name="صورة 20">
            <a:extLst>
              <a:ext uri="{FF2B5EF4-FFF2-40B4-BE49-F238E27FC236}">
                <a16:creationId xmlns:a16="http://schemas.microsoft.com/office/drawing/2014/main" id="{E3EF2C23-4A26-4ED6-9304-AC6A81C2267B}"/>
              </a:ext>
            </a:extLst>
          </p:cNvPr>
          <p:cNvPicPr/>
          <p:nvPr/>
        </p:nvPicPr>
        <p:blipFill>
          <a:blip r:embed="rId3"/>
          <a:stretch>
            <a:fillRect/>
          </a:stretch>
        </p:blipFill>
        <p:spPr>
          <a:xfrm>
            <a:off x="7770422" y="1297303"/>
            <a:ext cx="3298605" cy="2361786"/>
          </a:xfrm>
          <a:prstGeom prst="rect">
            <a:avLst/>
          </a:prstGeom>
        </p:spPr>
      </p:pic>
      <p:pic>
        <p:nvPicPr>
          <p:cNvPr id="7" name="صورة 21">
            <a:extLst>
              <a:ext uri="{FF2B5EF4-FFF2-40B4-BE49-F238E27FC236}">
                <a16:creationId xmlns:a16="http://schemas.microsoft.com/office/drawing/2014/main" id="{89B79D75-BC6B-4EDC-9DAE-B1B95F99EDD5}"/>
              </a:ext>
            </a:extLst>
          </p:cNvPr>
          <p:cNvPicPr/>
          <p:nvPr/>
        </p:nvPicPr>
        <p:blipFill>
          <a:blip r:embed="rId4"/>
          <a:stretch>
            <a:fillRect/>
          </a:stretch>
        </p:blipFill>
        <p:spPr>
          <a:xfrm>
            <a:off x="4729838" y="4291823"/>
            <a:ext cx="3567430" cy="2021785"/>
          </a:xfrm>
          <a:prstGeom prst="rect">
            <a:avLst/>
          </a:prstGeom>
        </p:spPr>
      </p:pic>
      <p:sp>
        <p:nvSpPr>
          <p:cNvPr id="4" name="Rectangle 3">
            <a:extLst>
              <a:ext uri="{FF2B5EF4-FFF2-40B4-BE49-F238E27FC236}">
                <a16:creationId xmlns:a16="http://schemas.microsoft.com/office/drawing/2014/main" id="{FDDA0E4F-BDC4-43CE-A105-8B1DBCB153AD}"/>
              </a:ext>
            </a:extLst>
          </p:cNvPr>
          <p:cNvSpPr/>
          <p:nvPr/>
        </p:nvSpPr>
        <p:spPr>
          <a:xfrm>
            <a:off x="4729838" y="6374294"/>
            <a:ext cx="3620671"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(17): </a:t>
            </a:r>
            <a:r>
              <a:rPr lang="en-US" sz="1300" b="1" dirty="0">
                <a:solidFill>
                  <a:prstClr val="black"/>
                </a:solidFill>
                <a:latin typeface="Times New Roman" panose="02020603050405020304" pitchFamily="18" charset="0"/>
                <a:cs typeface="Times New Roman" panose="02020603050405020304" pitchFamily="18" charset="0"/>
              </a:rPr>
              <a:t>Sound localization for three circles. </a:t>
            </a:r>
          </a:p>
        </p:txBody>
      </p:sp>
      <p:sp>
        <p:nvSpPr>
          <p:cNvPr id="9" name="Rectangle 8">
            <a:extLst>
              <a:ext uri="{FF2B5EF4-FFF2-40B4-BE49-F238E27FC236}">
                <a16:creationId xmlns:a16="http://schemas.microsoft.com/office/drawing/2014/main" id="{D40A1D25-532E-4285-AF93-E41E0953CCDC}"/>
              </a:ext>
            </a:extLst>
          </p:cNvPr>
          <p:cNvSpPr/>
          <p:nvPr/>
        </p:nvSpPr>
        <p:spPr>
          <a:xfrm>
            <a:off x="1122973" y="3684389"/>
            <a:ext cx="4489306"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(15): </a:t>
            </a:r>
            <a:r>
              <a:rPr lang="en-US" sz="1300" b="1" dirty="0">
                <a:solidFill>
                  <a:prstClr val="black"/>
                </a:solidFill>
                <a:latin typeface="Times New Roman" panose="02020603050405020304" pitchFamily="18" charset="0"/>
                <a:cs typeface="Times New Roman" panose="02020603050405020304" pitchFamily="18" charset="0"/>
              </a:rPr>
              <a:t>Position of 3 circles array with 30 microphones. </a:t>
            </a:r>
          </a:p>
        </p:txBody>
      </p:sp>
      <p:sp>
        <p:nvSpPr>
          <p:cNvPr id="12" name="Rectangle 11">
            <a:extLst>
              <a:ext uri="{FF2B5EF4-FFF2-40B4-BE49-F238E27FC236}">
                <a16:creationId xmlns:a16="http://schemas.microsoft.com/office/drawing/2014/main" id="{EC93BDB0-95B6-4944-A51F-8766C286980B}"/>
              </a:ext>
            </a:extLst>
          </p:cNvPr>
          <p:cNvSpPr/>
          <p:nvPr/>
        </p:nvSpPr>
        <p:spPr>
          <a:xfrm>
            <a:off x="7906245" y="3729860"/>
            <a:ext cx="3270639"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(16): </a:t>
            </a:r>
            <a:r>
              <a:rPr lang="en-US" sz="1300" b="1" dirty="0">
                <a:solidFill>
                  <a:prstClr val="black"/>
                </a:solidFill>
                <a:latin typeface="Times New Roman" panose="02020603050405020304" pitchFamily="18" charset="0"/>
                <a:cs typeface="Times New Roman" panose="02020603050405020304" pitchFamily="18" charset="0"/>
              </a:rPr>
              <a:t>Sound radiation performance. </a:t>
            </a:r>
          </a:p>
        </p:txBody>
      </p:sp>
      <p:sp>
        <p:nvSpPr>
          <p:cNvPr id="13" name="Slide Number Placeholder 12">
            <a:extLst>
              <a:ext uri="{FF2B5EF4-FFF2-40B4-BE49-F238E27FC236}">
                <a16:creationId xmlns:a16="http://schemas.microsoft.com/office/drawing/2014/main" id="{01015328-7721-4C8E-BCB3-86CD4E5EBE40}"/>
              </a:ext>
            </a:extLst>
          </p:cNvPr>
          <p:cNvSpPr>
            <a:spLocks noGrp="1"/>
          </p:cNvSpPr>
          <p:nvPr>
            <p:ph type="sldNum" sz="quarter" idx="12"/>
          </p:nvPr>
        </p:nvSpPr>
        <p:spPr/>
        <p:txBody>
          <a:bodyPr/>
          <a:lstStyle/>
          <a:p>
            <a:fld id="{5ED3D202-C0ED-4F09-9145-52B0EFA53841}" type="slidenum">
              <a:rPr lang="en-US" smtClean="0"/>
              <a:t>23</a:t>
            </a:fld>
            <a:endParaRPr lang="en-US" dirty="0"/>
          </a:p>
        </p:txBody>
      </p:sp>
    </p:spTree>
    <p:extLst>
      <p:ext uri="{BB962C8B-B14F-4D97-AF65-F5344CB8AC3E}">
        <p14:creationId xmlns:p14="http://schemas.microsoft.com/office/powerpoint/2010/main" val="1755753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0B0F02-21CC-4DEB-BC66-2E7A64063B52}"/>
              </a:ext>
            </a:extLst>
          </p:cNvPr>
          <p:cNvSpPr>
            <a:spLocks noGrp="1"/>
          </p:cNvSpPr>
          <p:nvPr>
            <p:ph idx="1"/>
          </p:nvPr>
        </p:nvSpPr>
        <p:spPr>
          <a:xfrm>
            <a:off x="1219200" y="642730"/>
            <a:ext cx="9601200" cy="3581400"/>
          </a:xfrm>
        </p:spPr>
        <p:txBody>
          <a:bodyPr/>
          <a:lstStyle/>
          <a:p>
            <a:pPr marL="0" indent="0">
              <a:buNone/>
            </a:pPr>
            <a:r>
              <a:rPr lang="en-US" dirty="0">
                <a:solidFill>
                  <a:schemeClr val="tx1"/>
                </a:solidFill>
                <a:latin typeface="Times New Roman" panose="02020603050405020304" pitchFamily="18" charset="0"/>
                <a:cs typeface="Times New Roman" panose="02020603050405020304" pitchFamily="18" charset="0"/>
              </a:rPr>
              <a:t>4.  Array with four circles of microphones:</a:t>
            </a:r>
            <a:endParaRPr lang="en-US" dirty="0"/>
          </a:p>
          <a:p>
            <a:pPr marL="0" indent="0">
              <a:buNone/>
            </a:pPr>
            <a:endParaRPr lang="en-US" dirty="0"/>
          </a:p>
        </p:txBody>
      </p:sp>
      <p:pic>
        <p:nvPicPr>
          <p:cNvPr id="5" name="صورة 22">
            <a:extLst>
              <a:ext uri="{FF2B5EF4-FFF2-40B4-BE49-F238E27FC236}">
                <a16:creationId xmlns:a16="http://schemas.microsoft.com/office/drawing/2014/main" id="{64262661-F447-4F45-9A8E-B295EF4D7E7E}"/>
              </a:ext>
            </a:extLst>
          </p:cNvPr>
          <p:cNvPicPr/>
          <p:nvPr/>
        </p:nvPicPr>
        <p:blipFill>
          <a:blip r:embed="rId2"/>
          <a:stretch>
            <a:fillRect/>
          </a:stretch>
        </p:blipFill>
        <p:spPr>
          <a:xfrm>
            <a:off x="1497496" y="1308225"/>
            <a:ext cx="3543769" cy="2517112"/>
          </a:xfrm>
          <a:prstGeom prst="rect">
            <a:avLst/>
          </a:prstGeom>
        </p:spPr>
      </p:pic>
      <p:pic>
        <p:nvPicPr>
          <p:cNvPr id="6" name="صورة 23">
            <a:extLst>
              <a:ext uri="{FF2B5EF4-FFF2-40B4-BE49-F238E27FC236}">
                <a16:creationId xmlns:a16="http://schemas.microsoft.com/office/drawing/2014/main" id="{D3AE36F4-849A-44F5-A2D5-7498CE97B78E}"/>
              </a:ext>
            </a:extLst>
          </p:cNvPr>
          <p:cNvPicPr/>
          <p:nvPr/>
        </p:nvPicPr>
        <p:blipFill>
          <a:blip r:embed="rId3"/>
          <a:stretch>
            <a:fillRect/>
          </a:stretch>
        </p:blipFill>
        <p:spPr>
          <a:xfrm>
            <a:off x="7883719" y="1304911"/>
            <a:ext cx="3669665" cy="2520425"/>
          </a:xfrm>
          <a:prstGeom prst="rect">
            <a:avLst/>
          </a:prstGeom>
        </p:spPr>
      </p:pic>
      <p:pic>
        <p:nvPicPr>
          <p:cNvPr id="7" name="صورة 24">
            <a:extLst>
              <a:ext uri="{FF2B5EF4-FFF2-40B4-BE49-F238E27FC236}">
                <a16:creationId xmlns:a16="http://schemas.microsoft.com/office/drawing/2014/main" id="{A451B646-0FE4-4357-9709-D9F412053AEE}"/>
              </a:ext>
            </a:extLst>
          </p:cNvPr>
          <p:cNvPicPr/>
          <p:nvPr/>
        </p:nvPicPr>
        <p:blipFill>
          <a:blip r:embed="rId4"/>
          <a:stretch>
            <a:fillRect/>
          </a:stretch>
        </p:blipFill>
        <p:spPr>
          <a:xfrm>
            <a:off x="4452730" y="4257254"/>
            <a:ext cx="3798819" cy="2203174"/>
          </a:xfrm>
          <a:prstGeom prst="rect">
            <a:avLst/>
          </a:prstGeom>
        </p:spPr>
      </p:pic>
      <p:sp>
        <p:nvSpPr>
          <p:cNvPr id="4" name="Rectangle 3">
            <a:extLst>
              <a:ext uri="{FF2B5EF4-FFF2-40B4-BE49-F238E27FC236}">
                <a16:creationId xmlns:a16="http://schemas.microsoft.com/office/drawing/2014/main" id="{85441939-AFCB-4A5C-8176-576EB0B16BF7}"/>
              </a:ext>
            </a:extLst>
          </p:cNvPr>
          <p:cNvSpPr/>
          <p:nvPr/>
        </p:nvSpPr>
        <p:spPr>
          <a:xfrm>
            <a:off x="4573863" y="6460428"/>
            <a:ext cx="3556551"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(20): </a:t>
            </a:r>
            <a:r>
              <a:rPr lang="en-US" sz="1300" b="1" dirty="0">
                <a:solidFill>
                  <a:prstClr val="black"/>
                </a:solidFill>
                <a:latin typeface="Times New Roman" panose="02020603050405020304" pitchFamily="18" charset="0"/>
                <a:cs typeface="Times New Roman" panose="02020603050405020304" pitchFamily="18" charset="0"/>
              </a:rPr>
              <a:t>Sound localization for four circles. </a:t>
            </a:r>
          </a:p>
        </p:txBody>
      </p:sp>
      <p:sp>
        <p:nvSpPr>
          <p:cNvPr id="9" name="Rectangle 8">
            <a:extLst>
              <a:ext uri="{FF2B5EF4-FFF2-40B4-BE49-F238E27FC236}">
                <a16:creationId xmlns:a16="http://schemas.microsoft.com/office/drawing/2014/main" id="{4ACAFFA8-C36D-457D-9A24-862011A5C9EE}"/>
              </a:ext>
            </a:extLst>
          </p:cNvPr>
          <p:cNvSpPr/>
          <p:nvPr/>
        </p:nvSpPr>
        <p:spPr>
          <a:xfrm>
            <a:off x="1219200" y="3882887"/>
            <a:ext cx="4489306"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(18): </a:t>
            </a:r>
            <a:r>
              <a:rPr lang="en-US" sz="1300" b="1" dirty="0">
                <a:solidFill>
                  <a:prstClr val="black"/>
                </a:solidFill>
                <a:latin typeface="Times New Roman" panose="02020603050405020304" pitchFamily="18" charset="0"/>
                <a:cs typeface="Times New Roman" panose="02020603050405020304" pitchFamily="18" charset="0"/>
              </a:rPr>
              <a:t>Position of 4 circles array with 33 microphones. </a:t>
            </a:r>
          </a:p>
        </p:txBody>
      </p:sp>
      <p:sp>
        <p:nvSpPr>
          <p:cNvPr id="11" name="Rectangle 10">
            <a:extLst>
              <a:ext uri="{FF2B5EF4-FFF2-40B4-BE49-F238E27FC236}">
                <a16:creationId xmlns:a16="http://schemas.microsoft.com/office/drawing/2014/main" id="{8E0716E6-2BE9-41EE-9107-06283398F4AC}"/>
              </a:ext>
            </a:extLst>
          </p:cNvPr>
          <p:cNvSpPr/>
          <p:nvPr/>
        </p:nvSpPr>
        <p:spPr>
          <a:xfrm>
            <a:off x="7968931" y="3907315"/>
            <a:ext cx="3270639"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(19): </a:t>
            </a:r>
            <a:r>
              <a:rPr lang="en-US" sz="1300" b="1" dirty="0">
                <a:solidFill>
                  <a:prstClr val="black"/>
                </a:solidFill>
                <a:latin typeface="Times New Roman" panose="02020603050405020304" pitchFamily="18" charset="0"/>
                <a:cs typeface="Times New Roman" panose="02020603050405020304" pitchFamily="18" charset="0"/>
              </a:rPr>
              <a:t>Sound radiation performance. </a:t>
            </a:r>
          </a:p>
        </p:txBody>
      </p:sp>
      <p:sp>
        <p:nvSpPr>
          <p:cNvPr id="12" name="Slide Number Placeholder 11">
            <a:extLst>
              <a:ext uri="{FF2B5EF4-FFF2-40B4-BE49-F238E27FC236}">
                <a16:creationId xmlns:a16="http://schemas.microsoft.com/office/drawing/2014/main" id="{9D854494-8AF3-4861-B90E-22A75B76316C}"/>
              </a:ext>
            </a:extLst>
          </p:cNvPr>
          <p:cNvSpPr>
            <a:spLocks noGrp="1"/>
          </p:cNvSpPr>
          <p:nvPr>
            <p:ph type="sldNum" sz="quarter" idx="12"/>
          </p:nvPr>
        </p:nvSpPr>
        <p:spPr/>
        <p:txBody>
          <a:bodyPr/>
          <a:lstStyle/>
          <a:p>
            <a:fld id="{5ED3D202-C0ED-4F09-9145-52B0EFA53841}" type="slidenum">
              <a:rPr lang="en-US" smtClean="0"/>
              <a:t>24</a:t>
            </a:fld>
            <a:endParaRPr lang="en-US" dirty="0"/>
          </a:p>
        </p:txBody>
      </p:sp>
    </p:spTree>
    <p:extLst>
      <p:ext uri="{BB962C8B-B14F-4D97-AF65-F5344CB8AC3E}">
        <p14:creationId xmlns:p14="http://schemas.microsoft.com/office/powerpoint/2010/main" val="2809867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784BF7-E6AD-4C7D-989C-387A93D2A478}"/>
              </a:ext>
            </a:extLst>
          </p:cNvPr>
          <p:cNvSpPr>
            <a:spLocks noGrp="1"/>
          </p:cNvSpPr>
          <p:nvPr>
            <p:ph idx="1"/>
          </p:nvPr>
        </p:nvSpPr>
        <p:spPr>
          <a:xfrm>
            <a:off x="1295400" y="337930"/>
            <a:ext cx="10896600" cy="3581400"/>
          </a:xfrm>
        </p:spPr>
        <p:txBody>
          <a:bodyPr/>
          <a:lstStyle/>
          <a:p>
            <a:pPr marL="0" indent="0">
              <a:buNone/>
            </a:pPr>
            <a:r>
              <a:rPr lang="en-US" dirty="0">
                <a:solidFill>
                  <a:schemeClr val="accent6">
                    <a:lumMod val="75000"/>
                  </a:schemeClr>
                </a:solidFill>
                <a:latin typeface="Times New Roman" panose="02020603050405020304" pitchFamily="18" charset="0"/>
                <a:cs typeface="Times New Roman" panose="02020603050405020304" pitchFamily="18" charset="0"/>
              </a:rPr>
              <a:t>Second case: Changing the spatial resolution</a:t>
            </a:r>
          </a:p>
          <a:p>
            <a:pPr marL="0" indent="0">
              <a:buNone/>
            </a:pPr>
            <a:r>
              <a:rPr lang="en-US" dirty="0">
                <a:latin typeface="Times New Roman" panose="02020603050405020304" pitchFamily="18" charset="0"/>
                <a:cs typeface="Times New Roman" panose="02020603050405020304" pitchFamily="18" charset="0"/>
              </a:rPr>
              <a:t>The step size in all of the previous cases was 6 degrees. We changed this step size by decreasing it by 2 degrees which means it becomes 4 degrees and we got the following results:</a:t>
            </a:r>
          </a:p>
          <a:p>
            <a:pPr marL="0" indent="0">
              <a:buNone/>
            </a:pPr>
            <a:endParaRPr lang="en-US" dirty="0">
              <a:solidFill>
                <a:schemeClr val="accent6">
                  <a:lumMod val="75000"/>
                </a:schemeClr>
              </a:solidFill>
              <a:latin typeface="Times New Roman" panose="02020603050405020304" pitchFamily="18" charset="0"/>
              <a:cs typeface="Times New Roman" panose="02020603050405020304" pitchFamily="18" charset="0"/>
            </a:endParaRPr>
          </a:p>
        </p:txBody>
      </p:sp>
      <p:pic>
        <p:nvPicPr>
          <p:cNvPr id="5" name="صورة 25">
            <a:extLst>
              <a:ext uri="{FF2B5EF4-FFF2-40B4-BE49-F238E27FC236}">
                <a16:creationId xmlns:a16="http://schemas.microsoft.com/office/drawing/2014/main" id="{1B0418BB-50A8-4F26-B409-03894C015A2C}"/>
              </a:ext>
            </a:extLst>
          </p:cNvPr>
          <p:cNvPicPr/>
          <p:nvPr/>
        </p:nvPicPr>
        <p:blipFill rotWithShape="1">
          <a:blip r:embed="rId2"/>
          <a:srcRect l="2338" b="1128"/>
          <a:stretch/>
        </p:blipFill>
        <p:spPr bwMode="auto">
          <a:xfrm>
            <a:off x="1456083" y="2176462"/>
            <a:ext cx="3924300" cy="3009896"/>
          </a:xfrm>
          <a:prstGeom prst="rect">
            <a:avLst/>
          </a:prstGeom>
          <a:ln>
            <a:noFill/>
          </a:ln>
          <a:extLst>
            <a:ext uri="{53640926-AAD7-44D8-BBD7-CCE9431645EC}">
              <a14:shadowObscured xmlns:a14="http://schemas.microsoft.com/office/drawing/2010/main"/>
            </a:ext>
          </a:extLst>
        </p:spPr>
      </p:pic>
      <p:pic>
        <p:nvPicPr>
          <p:cNvPr id="6" name="صورة 27">
            <a:extLst>
              <a:ext uri="{FF2B5EF4-FFF2-40B4-BE49-F238E27FC236}">
                <a16:creationId xmlns:a16="http://schemas.microsoft.com/office/drawing/2014/main" id="{79D1BE63-545A-4C18-91C6-6D764F82C3B2}"/>
              </a:ext>
            </a:extLst>
          </p:cNvPr>
          <p:cNvPicPr/>
          <p:nvPr/>
        </p:nvPicPr>
        <p:blipFill>
          <a:blip r:embed="rId3"/>
          <a:stretch>
            <a:fillRect/>
          </a:stretch>
        </p:blipFill>
        <p:spPr>
          <a:xfrm>
            <a:off x="6394174" y="2252658"/>
            <a:ext cx="5181600" cy="2933700"/>
          </a:xfrm>
          <a:prstGeom prst="rect">
            <a:avLst/>
          </a:prstGeom>
        </p:spPr>
      </p:pic>
      <p:sp>
        <p:nvSpPr>
          <p:cNvPr id="4" name="Rectangle 3">
            <a:extLst>
              <a:ext uri="{FF2B5EF4-FFF2-40B4-BE49-F238E27FC236}">
                <a16:creationId xmlns:a16="http://schemas.microsoft.com/office/drawing/2014/main" id="{B8BCEC45-294B-4B1F-A104-BB32790A4C50}"/>
              </a:ext>
            </a:extLst>
          </p:cNvPr>
          <p:cNvSpPr/>
          <p:nvPr/>
        </p:nvSpPr>
        <p:spPr>
          <a:xfrm>
            <a:off x="2050605" y="5325916"/>
            <a:ext cx="3270639"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(21): </a:t>
            </a:r>
            <a:r>
              <a:rPr lang="en-US" sz="1300" b="1" dirty="0">
                <a:solidFill>
                  <a:prstClr val="black"/>
                </a:solidFill>
                <a:latin typeface="Times New Roman" panose="02020603050405020304" pitchFamily="18" charset="0"/>
                <a:cs typeface="Times New Roman" panose="02020603050405020304" pitchFamily="18" charset="0"/>
              </a:rPr>
              <a:t>Sound radiation performance. </a:t>
            </a:r>
          </a:p>
        </p:txBody>
      </p:sp>
      <p:sp>
        <p:nvSpPr>
          <p:cNvPr id="9" name="Rectangle 8">
            <a:extLst>
              <a:ext uri="{FF2B5EF4-FFF2-40B4-BE49-F238E27FC236}">
                <a16:creationId xmlns:a16="http://schemas.microsoft.com/office/drawing/2014/main" id="{EAE93106-29B8-4D9C-9FD4-6870F5BEBE2A}"/>
              </a:ext>
            </a:extLst>
          </p:cNvPr>
          <p:cNvSpPr/>
          <p:nvPr/>
        </p:nvSpPr>
        <p:spPr>
          <a:xfrm>
            <a:off x="7349654" y="5325916"/>
            <a:ext cx="3344377"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(22): </a:t>
            </a:r>
            <a:r>
              <a:rPr lang="en-US" sz="1300" b="1" dirty="0">
                <a:solidFill>
                  <a:prstClr val="black"/>
                </a:solidFill>
                <a:latin typeface="Times New Roman" panose="02020603050405020304" pitchFamily="18" charset="0"/>
                <a:cs typeface="Times New Roman" panose="02020603050405020304" pitchFamily="18" charset="0"/>
              </a:rPr>
              <a:t>Sound localization with 4 steps. </a:t>
            </a:r>
          </a:p>
        </p:txBody>
      </p:sp>
      <p:sp>
        <p:nvSpPr>
          <p:cNvPr id="10" name="Slide Number Placeholder 9">
            <a:extLst>
              <a:ext uri="{FF2B5EF4-FFF2-40B4-BE49-F238E27FC236}">
                <a16:creationId xmlns:a16="http://schemas.microsoft.com/office/drawing/2014/main" id="{490E1FC6-A0B8-4971-A90B-AFBE2FDCA251}"/>
              </a:ext>
            </a:extLst>
          </p:cNvPr>
          <p:cNvSpPr>
            <a:spLocks noGrp="1"/>
          </p:cNvSpPr>
          <p:nvPr>
            <p:ph type="sldNum" sz="quarter" idx="12"/>
          </p:nvPr>
        </p:nvSpPr>
        <p:spPr/>
        <p:txBody>
          <a:bodyPr/>
          <a:lstStyle/>
          <a:p>
            <a:fld id="{5ED3D202-C0ED-4F09-9145-52B0EFA53841}" type="slidenum">
              <a:rPr lang="en-US" smtClean="0"/>
              <a:t>25</a:t>
            </a:fld>
            <a:endParaRPr lang="en-US" dirty="0"/>
          </a:p>
        </p:txBody>
      </p:sp>
      <p:sp>
        <p:nvSpPr>
          <p:cNvPr id="2" name="مربع نص 1"/>
          <p:cNvSpPr txBox="1"/>
          <p:nvPr/>
        </p:nvSpPr>
        <p:spPr>
          <a:xfrm>
            <a:off x="1295400" y="6114832"/>
            <a:ext cx="9046066" cy="677108"/>
          </a:xfrm>
          <a:prstGeom prst="rect">
            <a:avLst/>
          </a:prstGeom>
          <a:noFill/>
        </p:spPr>
        <p:txBody>
          <a:bodyPr wrap="none" rtlCol="1">
            <a:spAutoFit/>
          </a:bodyPr>
          <a:lstStyle/>
          <a:p>
            <a:r>
              <a:rPr lang="en-US" sz="2000" dirty="0">
                <a:latin typeface="Times New Roman" panose="02020603050405020304" pitchFamily="18" charset="0"/>
                <a:ea typeface="Calibri" panose="020F0502020204030204" pitchFamily="34" charset="0"/>
                <a:cs typeface="Arial" panose="020B0604020202020204" pitchFamily="34" charset="0"/>
              </a:rPr>
              <a:t>When we decrease the step size between the spatial angle, we obtain a high resolution. </a:t>
            </a:r>
          </a:p>
          <a:p>
            <a:endParaRPr lang="ar-SA" dirty="0"/>
          </a:p>
        </p:txBody>
      </p:sp>
    </p:spTree>
    <p:extLst>
      <p:ext uri="{BB962C8B-B14F-4D97-AF65-F5344CB8AC3E}">
        <p14:creationId xmlns:p14="http://schemas.microsoft.com/office/powerpoint/2010/main" val="42601710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599" y="685800"/>
            <a:ext cx="10065027" cy="1014214"/>
          </a:xfrm>
        </p:spPr>
        <p:txBody>
          <a:bodyPr>
            <a:normAutofit/>
          </a:bodyPr>
          <a:lstStyle/>
          <a:p>
            <a:r>
              <a:rPr lang="en-US" sz="2000" dirty="0">
                <a:latin typeface="Times New Roman" panose="02020603050405020304" pitchFamily="18" charset="0"/>
                <a:cs typeface="Times New Roman" panose="02020603050405020304" pitchFamily="18" charset="0"/>
              </a:rPr>
              <a:t>We changed this step size by increasing it by 4 degrees which means it becomes 10 degrees and we got the following results</a:t>
            </a:r>
            <a:endParaRPr lang="ar-SA" sz="2000" dirty="0"/>
          </a:p>
        </p:txBody>
      </p:sp>
      <p:sp>
        <p:nvSpPr>
          <p:cNvPr id="4" name="عنصر نائب لرقم الشريحة 3"/>
          <p:cNvSpPr>
            <a:spLocks noGrp="1"/>
          </p:cNvSpPr>
          <p:nvPr>
            <p:ph type="sldNum" sz="quarter" idx="12"/>
          </p:nvPr>
        </p:nvSpPr>
        <p:spPr/>
        <p:txBody>
          <a:bodyPr/>
          <a:lstStyle/>
          <a:p>
            <a:fld id="{5ED3D202-C0ED-4F09-9145-52B0EFA53841}" type="slidenum">
              <a:rPr lang="en-US" smtClean="0"/>
              <a:t>26</a:t>
            </a:fld>
            <a:endParaRPr lang="en-US" dirty="0"/>
          </a:p>
        </p:txBody>
      </p:sp>
      <p:pic>
        <p:nvPicPr>
          <p:cNvPr id="5" name="عنصر نائب للمحتوى 3"/>
          <p:cNvPicPr>
            <a:picLocks noGrp="1" noChangeAspect="1"/>
          </p:cNvPicPr>
          <p:nvPr>
            <p:ph idx="1"/>
          </p:nvPr>
        </p:nvPicPr>
        <p:blipFill>
          <a:blip r:embed="rId2"/>
          <a:stretch>
            <a:fillRect/>
          </a:stretch>
        </p:blipFill>
        <p:spPr>
          <a:xfrm>
            <a:off x="1701800" y="1700014"/>
            <a:ext cx="3810000" cy="2905125"/>
          </a:xfrm>
          <a:prstGeom prst="rect">
            <a:avLst/>
          </a:prstGeom>
        </p:spPr>
      </p:pic>
      <p:pic>
        <p:nvPicPr>
          <p:cNvPr id="6" name="صورة 5"/>
          <p:cNvPicPr>
            <a:picLocks noChangeAspect="1"/>
          </p:cNvPicPr>
          <p:nvPr/>
        </p:nvPicPr>
        <p:blipFill>
          <a:blip r:embed="rId3"/>
          <a:stretch>
            <a:fillRect/>
          </a:stretch>
        </p:blipFill>
        <p:spPr>
          <a:xfrm>
            <a:off x="6172200" y="1700014"/>
            <a:ext cx="5153025" cy="2905125"/>
          </a:xfrm>
          <a:prstGeom prst="rect">
            <a:avLst/>
          </a:prstGeom>
        </p:spPr>
      </p:pic>
      <p:sp>
        <p:nvSpPr>
          <p:cNvPr id="7" name="Rectangle 3">
            <a:extLst>
              <a:ext uri="{FF2B5EF4-FFF2-40B4-BE49-F238E27FC236}">
                <a16:creationId xmlns:a16="http://schemas.microsoft.com/office/drawing/2014/main" id="{B8BCEC45-294B-4B1F-A104-BB32790A4C50}"/>
              </a:ext>
            </a:extLst>
          </p:cNvPr>
          <p:cNvSpPr/>
          <p:nvPr/>
        </p:nvSpPr>
        <p:spPr>
          <a:xfrm>
            <a:off x="1701800" y="4685955"/>
            <a:ext cx="3270639" cy="292388"/>
          </a:xfrm>
          <a:prstGeom prst="rect">
            <a:avLst/>
          </a:prstGeom>
        </p:spPr>
        <p:txBody>
          <a:bodyPr wrap="non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(23): </a:t>
            </a:r>
            <a:r>
              <a:rPr lang="en-US" sz="1300" b="1" dirty="0">
                <a:solidFill>
                  <a:prstClr val="black"/>
                </a:solidFill>
                <a:latin typeface="Times New Roman" panose="02020603050405020304" pitchFamily="18" charset="0"/>
                <a:cs typeface="Times New Roman" panose="02020603050405020304" pitchFamily="18" charset="0"/>
              </a:rPr>
              <a:t>Sound radiation performance. </a:t>
            </a:r>
          </a:p>
        </p:txBody>
      </p:sp>
      <p:sp>
        <p:nvSpPr>
          <p:cNvPr id="8" name="Rectangle 8">
            <a:extLst>
              <a:ext uri="{FF2B5EF4-FFF2-40B4-BE49-F238E27FC236}">
                <a16:creationId xmlns:a16="http://schemas.microsoft.com/office/drawing/2014/main" id="{EAE93106-29B8-4D9C-9FD4-6870F5BEBE2A}"/>
              </a:ext>
            </a:extLst>
          </p:cNvPr>
          <p:cNvSpPr/>
          <p:nvPr/>
        </p:nvSpPr>
        <p:spPr>
          <a:xfrm>
            <a:off x="7324254" y="4685955"/>
            <a:ext cx="3427733" cy="292388"/>
          </a:xfrm>
          <a:prstGeom prst="rect">
            <a:avLst/>
          </a:prstGeom>
        </p:spPr>
        <p:txBody>
          <a:bodyPr wrap="square">
            <a:spAutoFit/>
          </a:bodyPr>
          <a:lstStyle/>
          <a:p>
            <a:pPr lvl="0"/>
            <a:r>
              <a:rPr lang="en-US" sz="1300" b="1" dirty="0">
                <a:solidFill>
                  <a:srgbClr val="E28394">
                    <a:lumMod val="75000"/>
                  </a:srgbClr>
                </a:solidFill>
                <a:latin typeface="Times New Roman" panose="02020603050405020304" pitchFamily="18" charset="0"/>
                <a:cs typeface="Times New Roman" panose="02020603050405020304" pitchFamily="18" charset="0"/>
              </a:rPr>
              <a:t>Figure (24): </a:t>
            </a:r>
            <a:r>
              <a:rPr lang="en-US" sz="1300" b="1" dirty="0">
                <a:solidFill>
                  <a:prstClr val="black"/>
                </a:solidFill>
                <a:latin typeface="Times New Roman" panose="02020603050405020304" pitchFamily="18" charset="0"/>
                <a:cs typeface="Times New Roman" panose="02020603050405020304" pitchFamily="18" charset="0"/>
              </a:rPr>
              <a:t>Sound localization with 10 steps. </a:t>
            </a:r>
          </a:p>
        </p:txBody>
      </p:sp>
      <p:sp>
        <p:nvSpPr>
          <p:cNvPr id="9" name="Rectangle 6">
            <a:extLst>
              <a:ext uri="{FF2B5EF4-FFF2-40B4-BE49-F238E27FC236}">
                <a16:creationId xmlns:a16="http://schemas.microsoft.com/office/drawing/2014/main" id="{3208AB0D-2AED-49EC-ABBD-C7C4CED24F5E}"/>
              </a:ext>
            </a:extLst>
          </p:cNvPr>
          <p:cNvSpPr/>
          <p:nvPr/>
        </p:nvSpPr>
        <p:spPr>
          <a:xfrm>
            <a:off x="1371600" y="5553523"/>
            <a:ext cx="10727635" cy="707886"/>
          </a:xfrm>
          <a:prstGeom prst="rect">
            <a:avLst/>
          </a:prstGeom>
        </p:spPr>
        <p:txBody>
          <a:bodyPr wrap="square">
            <a:spAutoFit/>
          </a:bodyPr>
          <a:lstStyle/>
          <a:p>
            <a:pPr algn="just">
              <a:spcAft>
                <a:spcPts val="800"/>
              </a:spcAft>
            </a:pPr>
            <a:r>
              <a:rPr lang="en-US" sz="2000" dirty="0">
                <a:latin typeface="Times New Roman" panose="02020603050405020304" pitchFamily="18" charset="0"/>
                <a:ea typeface="Calibri" panose="020F0502020204030204" pitchFamily="34" charset="0"/>
                <a:cs typeface="Arial" panose="020B0604020202020204" pitchFamily="34" charset="0"/>
              </a:rPr>
              <a:t>When we increase the step size between the spatial angle, we obtain a weak resolution .So in order to increase the resolution and accuracy of pattern, we decrease the step size between spatial angles</a:t>
            </a:r>
            <a:r>
              <a:rPr lang="en-US" dirty="0">
                <a:latin typeface="Times New Roman" panose="02020603050405020304" pitchFamily="18" charset="0"/>
                <a:ea typeface="Calibri" panose="020F0502020204030204" pitchFamily="34"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05221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EE13A-D3BB-4B46-A87B-F8054E221620}"/>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Conclusion:</a:t>
            </a:r>
          </a:p>
        </p:txBody>
      </p:sp>
      <p:sp>
        <p:nvSpPr>
          <p:cNvPr id="3" name="Content Placeholder 2">
            <a:extLst>
              <a:ext uri="{FF2B5EF4-FFF2-40B4-BE49-F238E27FC236}">
                <a16:creationId xmlns:a16="http://schemas.microsoft.com/office/drawing/2014/main" id="{56075447-7670-41AA-81D1-823FA9BB9CA7}"/>
              </a:ext>
            </a:extLst>
          </p:cNvPr>
          <p:cNvSpPr>
            <a:spLocks noGrp="1"/>
          </p:cNvSpPr>
          <p:nvPr>
            <p:ph idx="1"/>
          </p:nvPr>
        </p:nvSpPr>
        <p:spPr>
          <a:xfrm>
            <a:off x="993912" y="1868556"/>
            <a:ext cx="10866783" cy="4184374"/>
          </a:xfrm>
        </p:spPr>
        <p:txBody>
          <a:bodyPr>
            <a:noAutofit/>
          </a:bodyPr>
          <a:lstStyle/>
          <a:p>
            <a:pPr algn="just">
              <a:buFont typeface="Arial" panose="020B0604020202020204" pitchFamily="34" charset="0"/>
              <a:buChar char="•"/>
            </a:pPr>
            <a:r>
              <a:rPr lang="en-US" sz="2400" dirty="0">
                <a:solidFill>
                  <a:schemeClr val="accent6">
                    <a:lumMod val="75000"/>
                  </a:schemeClr>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This project is mainly designed for applications working on frequency range from 120 Hz up to 1.7 KHz.</a:t>
            </a:r>
          </a:p>
          <a:p>
            <a:pPr algn="just">
              <a:buFont typeface="Arial" panose="020B0604020202020204" pitchFamily="34" charset="0"/>
              <a:buChar char="•"/>
            </a:pPr>
            <a:r>
              <a:rPr lang="en-US" sz="2400" dirty="0">
                <a:solidFill>
                  <a:schemeClr val="accent6">
                    <a:lumMod val="75000"/>
                  </a:schemeClr>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We designed this project to be applied for catching honking drivers where the acoustic camera will work by capturing a picture of a honking car, then the police will analyze the footage to determine whether drivers who honked had a fair reason to do so, if not they could receive a fine. This may be the first step to link car honking with further penalties for drivers.</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77228A63-E937-4F9A-9EDB-98D77A2CF68A}"/>
              </a:ext>
            </a:extLst>
          </p:cNvPr>
          <p:cNvSpPr>
            <a:spLocks noGrp="1"/>
          </p:cNvSpPr>
          <p:nvPr>
            <p:ph type="sldNum" sz="quarter" idx="12"/>
          </p:nvPr>
        </p:nvSpPr>
        <p:spPr/>
        <p:txBody>
          <a:bodyPr/>
          <a:lstStyle/>
          <a:p>
            <a:fld id="{5ED3D202-C0ED-4F09-9145-52B0EFA53841}" type="slidenum">
              <a:rPr lang="en-US" smtClean="0"/>
              <a:t>27</a:t>
            </a:fld>
            <a:endParaRPr lang="en-US" dirty="0"/>
          </a:p>
        </p:txBody>
      </p:sp>
    </p:spTree>
    <p:extLst>
      <p:ext uri="{BB962C8B-B14F-4D97-AF65-F5344CB8AC3E}">
        <p14:creationId xmlns:p14="http://schemas.microsoft.com/office/powerpoint/2010/main" val="12165438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34EA-65F7-4D63-B205-EBEECF245E19}"/>
              </a:ext>
            </a:extLst>
          </p:cNvPr>
          <p:cNvSpPr>
            <a:spLocks noGrp="1"/>
          </p:cNvSpPr>
          <p:nvPr>
            <p:ph type="title"/>
          </p:nvPr>
        </p:nvSpPr>
        <p:spPr>
          <a:xfrm>
            <a:off x="1219200" y="659296"/>
            <a:ext cx="9601200" cy="1485900"/>
          </a:xfrm>
        </p:spPr>
        <p:txBody>
          <a:bodyPr/>
          <a:lstStyle/>
          <a:p>
            <a:r>
              <a:rPr lang="en-US" dirty="0">
                <a:latin typeface="Times New Roman" panose="02020603050405020304" pitchFamily="18" charset="0"/>
                <a:cs typeface="Times New Roman" panose="02020603050405020304" pitchFamily="18" charset="0"/>
              </a:rPr>
              <a:t>Future Work:</a:t>
            </a:r>
          </a:p>
        </p:txBody>
      </p:sp>
      <p:sp>
        <p:nvSpPr>
          <p:cNvPr id="3" name="Content Placeholder 2">
            <a:extLst>
              <a:ext uri="{FF2B5EF4-FFF2-40B4-BE49-F238E27FC236}">
                <a16:creationId xmlns:a16="http://schemas.microsoft.com/office/drawing/2014/main" id="{11C323C7-753A-4724-919F-036192D76937}"/>
              </a:ext>
            </a:extLst>
          </p:cNvPr>
          <p:cNvSpPr>
            <a:spLocks noGrp="1"/>
          </p:cNvSpPr>
          <p:nvPr>
            <p:ph idx="1"/>
          </p:nvPr>
        </p:nvSpPr>
        <p:spPr>
          <a:xfrm>
            <a:off x="1219200" y="1749287"/>
            <a:ext cx="9753600" cy="4118113"/>
          </a:xfrm>
        </p:spPr>
        <p:txBody>
          <a:bodyPr/>
          <a:lstStyle/>
          <a:p>
            <a:pPr marL="0" indent="0">
              <a:buNone/>
            </a:pPr>
            <a:r>
              <a:rPr lang="en-US" sz="2400" dirty="0">
                <a:latin typeface="Times New Roman" panose="02020603050405020304" pitchFamily="18" charset="0"/>
                <a:cs typeface="Times New Roman" panose="02020603050405020304" pitchFamily="18" charset="0"/>
              </a:rPr>
              <a:t>The next step in our project is to:</a:t>
            </a:r>
          </a:p>
          <a:p>
            <a:pPr marL="457200" indent="-457200">
              <a:buAutoNum type="arabicPeriod"/>
            </a:pP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Enhancing this simulation in order to cover a higher range of frequencies, so that the acoustic camera can be used for noise detection purposes. </a:t>
            </a:r>
          </a:p>
          <a:p>
            <a:pPr marL="457200" indent="-457200">
              <a:buAutoNum type="arabicPeriod"/>
            </a:pP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Another aim is to build a prototype for acoustic camera with a low cost and an accepted volume so that it can be a flexible tool for taking sound images. </a:t>
            </a:r>
          </a:p>
          <a:p>
            <a:pPr marL="457200" indent="-457200">
              <a:buAutoNum type="arabicPeriod"/>
            </a:pPr>
            <a:r>
              <a:rPr lang="en-US" sz="2400" b="1" dirty="0">
                <a:solidFill>
                  <a:schemeClr val="accent6">
                    <a:lumMod val="75000"/>
                  </a:schemeClr>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One more aim is to make an acoustic mapping of 3D- objects.</a:t>
            </a:r>
          </a:p>
          <a:p>
            <a:pPr marL="0" indent="0">
              <a:buNone/>
            </a:pPr>
            <a:endParaRPr lang="en-US" dirty="0"/>
          </a:p>
        </p:txBody>
      </p:sp>
      <p:sp>
        <p:nvSpPr>
          <p:cNvPr id="4" name="Slide Number Placeholder 3">
            <a:extLst>
              <a:ext uri="{FF2B5EF4-FFF2-40B4-BE49-F238E27FC236}">
                <a16:creationId xmlns:a16="http://schemas.microsoft.com/office/drawing/2014/main" id="{B0E80893-F63C-4F09-9E05-A8F7E7AD8CD1}"/>
              </a:ext>
            </a:extLst>
          </p:cNvPr>
          <p:cNvSpPr>
            <a:spLocks noGrp="1"/>
          </p:cNvSpPr>
          <p:nvPr>
            <p:ph type="sldNum" sz="quarter" idx="12"/>
          </p:nvPr>
        </p:nvSpPr>
        <p:spPr/>
        <p:txBody>
          <a:bodyPr/>
          <a:lstStyle/>
          <a:p>
            <a:fld id="{5ED3D202-C0ED-4F09-9145-52B0EFA53841}" type="slidenum">
              <a:rPr lang="en-US" smtClean="0"/>
              <a:t>28</a:t>
            </a:fld>
            <a:endParaRPr lang="en-US" dirty="0"/>
          </a:p>
        </p:txBody>
      </p:sp>
    </p:spTree>
    <p:extLst>
      <p:ext uri="{BB962C8B-B14F-4D97-AF65-F5344CB8AC3E}">
        <p14:creationId xmlns:p14="http://schemas.microsoft.com/office/powerpoint/2010/main" val="28379334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7E2951-58E5-4118-8A3F-824F046B131A}"/>
              </a:ext>
            </a:extLst>
          </p:cNvPr>
          <p:cNvSpPr>
            <a:spLocks noGrp="1"/>
          </p:cNvSpPr>
          <p:nvPr>
            <p:ph idx="1"/>
          </p:nvPr>
        </p:nvSpPr>
        <p:spPr>
          <a:xfrm>
            <a:off x="1600200" y="2166730"/>
            <a:ext cx="9601200" cy="3581400"/>
          </a:xfrm>
        </p:spPr>
        <p:txBody>
          <a:bodyPr>
            <a:normAutofit/>
          </a:bodyPr>
          <a:lstStyle/>
          <a:p>
            <a:pPr marL="0" indent="0" algn="ctr">
              <a:buNone/>
            </a:pPr>
            <a:r>
              <a:rPr lang="en-US" sz="9600" dirty="0">
                <a:latin typeface="Times New Roman" panose="02020603050405020304" pitchFamily="18" charset="0"/>
                <a:cs typeface="Times New Roman" panose="02020603050405020304" pitchFamily="18" charset="0"/>
              </a:rPr>
              <a:t>Thank you.</a:t>
            </a:r>
          </a:p>
        </p:txBody>
      </p:sp>
      <p:sp>
        <p:nvSpPr>
          <p:cNvPr id="2" name="Slide Number Placeholder 1">
            <a:extLst>
              <a:ext uri="{FF2B5EF4-FFF2-40B4-BE49-F238E27FC236}">
                <a16:creationId xmlns:a16="http://schemas.microsoft.com/office/drawing/2014/main" id="{9B1D3B8B-7FB4-4EE3-934F-C9299CFE92CA}"/>
              </a:ext>
            </a:extLst>
          </p:cNvPr>
          <p:cNvSpPr>
            <a:spLocks noGrp="1"/>
          </p:cNvSpPr>
          <p:nvPr>
            <p:ph type="sldNum" sz="quarter" idx="12"/>
          </p:nvPr>
        </p:nvSpPr>
        <p:spPr/>
        <p:txBody>
          <a:bodyPr/>
          <a:lstStyle/>
          <a:p>
            <a:fld id="{5ED3D202-C0ED-4F09-9145-52B0EFA53841}" type="slidenum">
              <a:rPr lang="en-US" smtClean="0"/>
              <a:t>29</a:t>
            </a:fld>
            <a:endParaRPr lang="en-US" dirty="0"/>
          </a:p>
        </p:txBody>
      </p:sp>
    </p:spTree>
    <p:extLst>
      <p:ext uri="{BB962C8B-B14F-4D97-AF65-F5344CB8AC3E}">
        <p14:creationId xmlns:p14="http://schemas.microsoft.com/office/powerpoint/2010/main" val="326622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What is an </a:t>
            </a:r>
            <a:r>
              <a:rPr lang="en-US" dirty="0">
                <a:solidFill>
                  <a:schemeClr val="accent6">
                    <a:lumMod val="75000"/>
                  </a:schemeClr>
                </a:solidFill>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Acoustic Camera</a:t>
            </a:r>
            <a:r>
              <a:rPr lang="en-US" dirty="0">
                <a:solidFill>
                  <a:schemeClr val="accent6">
                    <a:lumMod val="75000"/>
                  </a:schemeClr>
                </a:solidFill>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a:t>
            </a:r>
            <a:endParaRPr lang="ar-SA"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1219200" y="2034209"/>
            <a:ext cx="9601200" cy="3581400"/>
          </a:xfrm>
        </p:spPr>
        <p:txBody>
          <a:bodyPr/>
          <a:lstStyle/>
          <a:p>
            <a:pPr algn="just">
              <a:buFont typeface="Arial" panose="020B0604020202020204" pitchFamily="34" charset="0"/>
              <a:buChar char="•"/>
            </a:pPr>
            <a:r>
              <a:rPr lang="en-US" sz="2400" dirty="0">
                <a:solidFill>
                  <a:schemeClr val="accent6">
                    <a:lumMod val="75000"/>
                  </a:schemeClr>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it is an imaging device and a measurement tool. This technology analyses the actual sound scene and used to locate sound sources and to characterize them. Acoustic camera consists of a superposition of different sound sources, into a visual sound map.</a:t>
            </a:r>
          </a:p>
          <a:p>
            <a:pPr algn="just">
              <a:buFont typeface="Arial" panose="020B0604020202020204" pitchFamily="34" charset="0"/>
              <a:buChar char="•"/>
            </a:pPr>
            <a:r>
              <a:rPr lang="en-US" sz="2400" dirty="0">
                <a:solidFill>
                  <a:schemeClr val="accent6">
                    <a:lumMod val="75000"/>
                  </a:schemeClr>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It consists of </a:t>
            </a:r>
            <a:r>
              <a:rPr lang="en-US" sz="2400" dirty="0">
                <a:latin typeface="Times New Roman" panose="02020603050405020304" pitchFamily="18" charset="0"/>
                <a:cs typeface="Times New Roman" panose="02020603050405020304" pitchFamily="18" charset="0"/>
              </a:rPr>
              <a:t>optionally an optical camera and </a:t>
            </a:r>
            <a:r>
              <a:rPr lang="en-US" sz="2400" dirty="0">
                <a:solidFill>
                  <a:schemeClr val="tx1"/>
                </a:solidFill>
                <a:latin typeface="Times New Roman" panose="02020603050405020304" pitchFamily="18" charset="0"/>
                <a:cs typeface="Times New Roman" panose="02020603050405020304" pitchFamily="18" charset="0"/>
              </a:rPr>
              <a:t>a group of microphones—also called microphone array—that are simultaneously acquired to form a representation of the location of the sound sources</a:t>
            </a:r>
            <a:r>
              <a:rPr lang="en-US" sz="2400" dirty="0">
                <a:latin typeface="Times New Roman" panose="02020603050405020304" pitchFamily="18" charset="0"/>
                <a:cs typeface="Times New Roman" panose="02020603050405020304" pitchFamily="18" charset="0"/>
              </a:rPr>
              <a:t>.</a:t>
            </a:r>
          </a:p>
          <a:p>
            <a:pPr marL="0" indent="0">
              <a:buNone/>
            </a:pPr>
            <a:endParaRPr lang="en-US" dirty="0"/>
          </a:p>
        </p:txBody>
      </p:sp>
      <p:sp>
        <p:nvSpPr>
          <p:cNvPr id="4" name="Slide Number Placeholder 3">
            <a:extLst>
              <a:ext uri="{FF2B5EF4-FFF2-40B4-BE49-F238E27FC236}">
                <a16:creationId xmlns:a16="http://schemas.microsoft.com/office/drawing/2014/main" id="{9D5D072F-C4D9-48B7-84A0-51A51E98B481}"/>
              </a:ext>
            </a:extLst>
          </p:cNvPr>
          <p:cNvSpPr>
            <a:spLocks noGrp="1"/>
          </p:cNvSpPr>
          <p:nvPr>
            <p:ph type="sldNum" sz="quarter" idx="12"/>
          </p:nvPr>
        </p:nvSpPr>
        <p:spPr/>
        <p:txBody>
          <a:bodyPr/>
          <a:lstStyle/>
          <a:p>
            <a:fld id="{5ED3D202-C0ED-4F09-9145-52B0EFA53841}" type="slidenum">
              <a:rPr lang="en-US" smtClean="0"/>
              <a:t>3</a:t>
            </a:fld>
            <a:endParaRPr lang="en-US" dirty="0"/>
          </a:p>
        </p:txBody>
      </p:sp>
    </p:spTree>
    <p:extLst>
      <p:ext uri="{BB962C8B-B14F-4D97-AF65-F5344CB8AC3E}">
        <p14:creationId xmlns:p14="http://schemas.microsoft.com/office/powerpoint/2010/main" val="4269300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acoustic camera">
            <a:extLst>
              <a:ext uri="{FF2B5EF4-FFF2-40B4-BE49-F238E27FC236}">
                <a16:creationId xmlns:a16="http://schemas.microsoft.com/office/drawing/2014/main" id="{5F7CEBC0-5A5E-44F5-9674-DC60316CB91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85548" y="1294823"/>
            <a:ext cx="6020904" cy="451567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39EF41C-8F35-472D-8F6F-3582D33591D4}"/>
              </a:ext>
            </a:extLst>
          </p:cNvPr>
          <p:cNvSpPr txBox="1"/>
          <p:nvPr/>
        </p:nvSpPr>
        <p:spPr>
          <a:xfrm>
            <a:off x="1272208" y="556592"/>
            <a:ext cx="10296939" cy="830997"/>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rPr>
              <a:t>This figure shows different Acoustic Cameras with different microphone arrays shapes:</a:t>
            </a:r>
          </a:p>
        </p:txBody>
      </p:sp>
      <p:sp>
        <p:nvSpPr>
          <p:cNvPr id="6" name="TextBox 5">
            <a:extLst>
              <a:ext uri="{FF2B5EF4-FFF2-40B4-BE49-F238E27FC236}">
                <a16:creationId xmlns:a16="http://schemas.microsoft.com/office/drawing/2014/main" id="{5D0703D9-6E1D-46D0-969E-B55123A0BBB5}"/>
              </a:ext>
            </a:extLst>
          </p:cNvPr>
          <p:cNvSpPr txBox="1"/>
          <p:nvPr/>
        </p:nvSpPr>
        <p:spPr>
          <a:xfrm>
            <a:off x="4276037" y="5932076"/>
            <a:ext cx="6020904" cy="323165"/>
          </a:xfrm>
          <a:prstGeom prst="rect">
            <a:avLst/>
          </a:prstGeom>
          <a:noFill/>
        </p:spPr>
        <p:txBody>
          <a:bodyPr wrap="square" rtlCol="0">
            <a:spAutoFit/>
          </a:bodyPr>
          <a:lstStyle/>
          <a:p>
            <a:r>
              <a:rPr lang="en-US" sz="1500" b="1" dirty="0">
                <a:solidFill>
                  <a:schemeClr val="accent6">
                    <a:lumMod val="75000"/>
                  </a:schemeClr>
                </a:solidFill>
                <a:latin typeface="Times New Roman" panose="02020603050405020304" pitchFamily="18" charset="0"/>
                <a:cs typeface="Times New Roman" panose="02020603050405020304" pitchFamily="18" charset="0"/>
              </a:rPr>
              <a:t>Figure (1): </a:t>
            </a:r>
            <a:r>
              <a:rPr lang="en-US" sz="1500" b="1" dirty="0">
                <a:latin typeface="Times New Roman" panose="02020603050405020304" pitchFamily="18" charset="0"/>
                <a:cs typeface="Times New Roman" panose="02020603050405020304" pitchFamily="18" charset="0"/>
              </a:rPr>
              <a:t>Different Acoustic Cameras.</a:t>
            </a:r>
          </a:p>
        </p:txBody>
      </p:sp>
      <p:sp>
        <p:nvSpPr>
          <p:cNvPr id="7" name="Slide Number Placeholder 6">
            <a:extLst>
              <a:ext uri="{FF2B5EF4-FFF2-40B4-BE49-F238E27FC236}">
                <a16:creationId xmlns:a16="http://schemas.microsoft.com/office/drawing/2014/main" id="{AECDB4BF-0F6E-4EA3-AFF5-B8D80940E090}"/>
              </a:ext>
            </a:extLst>
          </p:cNvPr>
          <p:cNvSpPr>
            <a:spLocks noGrp="1"/>
          </p:cNvSpPr>
          <p:nvPr>
            <p:ph type="sldNum" sz="quarter" idx="12"/>
          </p:nvPr>
        </p:nvSpPr>
        <p:spPr/>
        <p:txBody>
          <a:bodyPr/>
          <a:lstStyle/>
          <a:p>
            <a:fld id="{5ED3D202-C0ED-4F09-9145-52B0EFA53841}" type="slidenum">
              <a:rPr lang="en-US" smtClean="0"/>
              <a:t>4</a:t>
            </a:fld>
            <a:endParaRPr lang="en-US" dirty="0"/>
          </a:p>
        </p:txBody>
      </p:sp>
    </p:spTree>
    <p:extLst>
      <p:ext uri="{BB962C8B-B14F-4D97-AF65-F5344CB8AC3E}">
        <p14:creationId xmlns:p14="http://schemas.microsoft.com/office/powerpoint/2010/main" val="421388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883348"/>
            <a:ext cx="9601200" cy="624509"/>
          </a:xfrm>
        </p:spPr>
        <p:txBody>
          <a:bodyPr>
            <a:normAutofit fontScale="90000"/>
          </a:bodyPr>
          <a:lstStyle/>
          <a:p>
            <a:r>
              <a:rPr lang="en-US" dirty="0">
                <a:latin typeface="Times New Roman" panose="02020603050405020304" pitchFamily="18" charset="0"/>
                <a:cs typeface="Times New Roman" panose="02020603050405020304" pitchFamily="18" charset="0"/>
              </a:rPr>
              <a:t>Microphone Array design:</a:t>
            </a:r>
            <a:endParaRPr lang="ar-SA"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1245704" y="1817204"/>
            <a:ext cx="9912626" cy="4313583"/>
          </a:xfrm>
        </p:spPr>
        <p:txBody>
          <a:bodyPr>
            <a:normAutofit fontScale="92500" lnSpcReduction="20000"/>
          </a:bodyPr>
          <a:lstStyle/>
          <a:p>
            <a:pPr algn="just">
              <a:buFont typeface="Arial" panose="020B0604020202020204" pitchFamily="34" charset="0"/>
              <a:buChar char="•"/>
            </a:pPr>
            <a:r>
              <a:rPr lang="en-US" sz="2600" dirty="0">
                <a:solidFill>
                  <a:schemeClr val="accent6">
                    <a:lumMod val="75000"/>
                  </a:schemeClr>
                </a:solidFill>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Microphones are passive sensors which convert the change of pressure into an electric signal. Microphones can be also seen as ‘</a:t>
            </a:r>
            <a:r>
              <a:rPr lang="en-US" sz="2600" b="1" dirty="0">
                <a:solidFill>
                  <a:schemeClr val="accent6">
                    <a:lumMod val="75000"/>
                  </a:schemeClr>
                </a:solidFill>
                <a:latin typeface="Times New Roman" panose="02020603050405020304" pitchFamily="18" charset="0"/>
                <a:cs typeface="Times New Roman" panose="02020603050405020304" pitchFamily="18" charset="0"/>
              </a:rPr>
              <a:t>acoustic antennas</a:t>
            </a:r>
            <a:r>
              <a:rPr lang="en-US" sz="2600" b="1" dirty="0">
                <a:latin typeface="Times New Roman" panose="02020603050405020304" pitchFamily="18" charset="0"/>
                <a:cs typeface="Times New Roman" panose="02020603050405020304" pitchFamily="18" charset="0"/>
              </a:rPr>
              <a:t>’.</a:t>
            </a:r>
          </a:p>
          <a:p>
            <a:pPr algn="just">
              <a:buFont typeface="Arial" panose="020B0604020202020204" pitchFamily="34" charset="0"/>
              <a:buChar char="•"/>
            </a:pPr>
            <a:r>
              <a:rPr lang="en-US" sz="2600" dirty="0">
                <a:solidFill>
                  <a:schemeClr val="accent6">
                    <a:lumMod val="75000"/>
                  </a:schemeClr>
                </a:solidFill>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Ideally array design will be infinite number of microphones randomly distributed. But practically that would be expensive as you can imagine !!! </a:t>
            </a:r>
          </a:p>
          <a:p>
            <a:pPr algn="just">
              <a:buFont typeface="Arial" panose="020B0604020202020204" pitchFamily="34" charset="0"/>
              <a:buChar char="•"/>
            </a:pPr>
            <a:r>
              <a:rPr lang="en-US" sz="2600" dirty="0">
                <a:solidFill>
                  <a:schemeClr val="accent6">
                    <a:lumMod val="75000"/>
                  </a:schemeClr>
                </a:solidFill>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Array should be compromise to provide the best result for the cost, application and the results of beam pattern and directivity.</a:t>
            </a:r>
          </a:p>
          <a:p>
            <a:pPr algn="just">
              <a:buFont typeface="Arial" panose="020B0604020202020204" pitchFamily="34" charset="0"/>
              <a:buChar char="•"/>
            </a:pPr>
            <a:r>
              <a:rPr lang="en-US" sz="2600" dirty="0">
                <a:solidFill>
                  <a:schemeClr val="accent6">
                    <a:lumMod val="75000"/>
                  </a:schemeClr>
                </a:solidFill>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The main goal of our design is to have a sharp main lobes and small side lobes .The last one will always exist ,but they also should help you to locate the sound source.</a:t>
            </a:r>
          </a:p>
          <a:p>
            <a:pPr algn="just">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The array beam width decreases as the spacing d increases, main lobe become narrower. So, if we want a sharper beam, we can simply increase the spacing </a:t>
            </a:r>
            <a:r>
              <a:rPr lang="en-US" sz="2600" i="1" dirty="0">
                <a:latin typeface="Times New Roman" panose="02020603050405020304" pitchFamily="18" charset="0"/>
                <a:cs typeface="Times New Roman" panose="02020603050405020304" pitchFamily="18" charset="0"/>
              </a:rPr>
              <a:t>d</a:t>
            </a:r>
            <a:r>
              <a:rPr lang="en-US" sz="2600" dirty="0">
                <a:latin typeface="Times New Roman" panose="02020603050405020304" pitchFamily="18" charset="0"/>
                <a:cs typeface="Times New Roman" panose="02020603050405020304" pitchFamily="18" charset="0"/>
              </a:rPr>
              <a:t>, which leads to a larger array aperture.  </a:t>
            </a:r>
            <a:r>
              <a:rPr lang="en-US" sz="2600" b="1" dirty="0">
                <a:latin typeface="Times New Roman" panose="02020603050405020304" pitchFamily="18" charset="0"/>
                <a:cs typeface="Times New Roman" panose="02020603050405020304" pitchFamily="18" charset="0"/>
              </a:rPr>
              <a:t> </a:t>
            </a:r>
          </a:p>
          <a:p>
            <a:pPr marL="0" indent="0">
              <a:buNone/>
            </a:pPr>
            <a:endParaRPr lang="ar-SA" dirty="0"/>
          </a:p>
        </p:txBody>
      </p:sp>
      <p:sp>
        <p:nvSpPr>
          <p:cNvPr id="4" name="Slide Number Placeholder 3">
            <a:extLst>
              <a:ext uri="{FF2B5EF4-FFF2-40B4-BE49-F238E27FC236}">
                <a16:creationId xmlns:a16="http://schemas.microsoft.com/office/drawing/2014/main" id="{0D85F80E-078B-4E8E-89BF-F04C1171228B}"/>
              </a:ext>
            </a:extLst>
          </p:cNvPr>
          <p:cNvSpPr>
            <a:spLocks noGrp="1"/>
          </p:cNvSpPr>
          <p:nvPr>
            <p:ph type="sldNum" sz="quarter" idx="12"/>
          </p:nvPr>
        </p:nvSpPr>
        <p:spPr/>
        <p:txBody>
          <a:bodyPr/>
          <a:lstStyle/>
          <a:p>
            <a:fld id="{5ED3D202-C0ED-4F09-9145-52B0EFA53841}" type="slidenum">
              <a:rPr lang="en-US" smtClean="0"/>
              <a:t>5</a:t>
            </a:fld>
            <a:endParaRPr lang="en-US" dirty="0"/>
          </a:p>
        </p:txBody>
      </p:sp>
    </p:spTree>
    <p:extLst>
      <p:ext uri="{BB962C8B-B14F-4D97-AF65-F5344CB8AC3E}">
        <p14:creationId xmlns:p14="http://schemas.microsoft.com/office/powerpoint/2010/main" val="3609259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27651" y="478854"/>
            <a:ext cx="10561983" cy="979625"/>
          </a:xfrm>
        </p:spPr>
        <p:txBody>
          <a:bodyPr>
            <a:normAutofit fontScale="90000"/>
          </a:bodyPr>
          <a:lstStyle/>
          <a:p>
            <a:r>
              <a:rPr lang="en-US" sz="4900" dirty="0">
                <a:latin typeface="Times New Roman" panose="02020603050405020304" pitchFamily="18" charset="0"/>
                <a:cs typeface="Times New Roman" panose="02020603050405020304" pitchFamily="18" charset="0"/>
              </a:rPr>
              <a:t>Limiting frequencies of Microphone Array: </a:t>
            </a:r>
            <a:br>
              <a:rPr lang="en-US" b="1" dirty="0"/>
            </a:br>
            <a:endParaRPr lang="ar-SA" dirty="0"/>
          </a:p>
        </p:txBody>
      </p:sp>
      <p:sp>
        <p:nvSpPr>
          <p:cNvPr id="3" name="عنصر نائب للمحتوى 2"/>
          <p:cNvSpPr>
            <a:spLocks noGrp="1"/>
          </p:cNvSpPr>
          <p:nvPr>
            <p:ph idx="1"/>
          </p:nvPr>
        </p:nvSpPr>
        <p:spPr>
          <a:xfrm>
            <a:off x="1119808" y="1022350"/>
            <a:ext cx="10177670" cy="4813300"/>
          </a:xfrm>
        </p:spPr>
        <p:txBody>
          <a:bodyPr>
            <a:normAutofit/>
          </a:bodyPr>
          <a:lstStyle/>
          <a:p>
            <a:pPr marL="0" indent="0">
              <a:buNone/>
            </a:pPr>
            <a:endParaRPr lang="ar-SA" dirty="0"/>
          </a:p>
          <a:p>
            <a:pPr marL="0" indent="0" algn="just">
              <a:buNone/>
            </a:pPr>
            <a:r>
              <a:rPr lang="en-US" sz="2400" dirty="0">
                <a:latin typeface="Times New Roman" panose="02020603050405020304" pitchFamily="18" charset="0"/>
                <a:cs typeface="Times New Roman" panose="02020603050405020304" pitchFamily="18" charset="0"/>
              </a:rPr>
              <a:t>Another aspect affected by array geometry, is the quality of sound signal level (</a:t>
            </a:r>
            <a:r>
              <a:rPr lang="en-US" sz="2400" b="1" dirty="0">
                <a:latin typeface="Times New Roman" panose="02020603050405020304" pitchFamily="18" charset="0"/>
                <a:cs typeface="Times New Roman" panose="02020603050405020304" pitchFamily="18" charset="0"/>
              </a:rPr>
              <a:t>SSL</a:t>
            </a:r>
            <a:r>
              <a:rPr lang="en-US" sz="2400" dirty="0">
                <a:latin typeface="Times New Roman" panose="02020603050405020304" pitchFamily="18" charset="0"/>
                <a:cs typeface="Times New Roman" panose="02020603050405020304" pitchFamily="18" charset="0"/>
              </a:rPr>
              <a:t>) depending on the source frequency.</a:t>
            </a:r>
            <a:endParaRPr lang="en-US" sz="2400" b="1" dirty="0">
              <a:latin typeface="Times New Roman" panose="02020603050405020304" pitchFamily="18" charset="0"/>
              <a:cs typeface="Times New Roman" panose="02020603050405020304" pitchFamily="18" charset="0"/>
            </a:endParaRPr>
          </a:p>
          <a:p>
            <a:pPr marL="0" indent="0" algn="just">
              <a:buNone/>
            </a:pPr>
            <a:r>
              <a:rPr lang="en-US" sz="2400" b="1" dirty="0">
                <a:solidFill>
                  <a:schemeClr val="accent6">
                    <a:lumMod val="75000"/>
                  </a:schemeClr>
                </a:solidFill>
                <a:latin typeface="Times New Roman" panose="02020603050405020304" pitchFamily="18" charset="0"/>
                <a:cs typeface="Times New Roman" panose="02020603050405020304" pitchFamily="18" charset="0"/>
              </a:rPr>
              <a:t>1. </a:t>
            </a:r>
            <a:r>
              <a:rPr lang="en-US" sz="2400" b="1" dirty="0">
                <a:latin typeface="Times New Roman" panose="02020603050405020304" pitchFamily="18" charset="0"/>
                <a:cs typeface="Times New Roman" panose="02020603050405020304" pitchFamily="18" charset="0"/>
              </a:rPr>
              <a:t>Lower limit frequency: </a:t>
            </a:r>
            <a:endParaRPr lang="en-US" sz="2400" dirty="0">
              <a:latin typeface="Times New Roman" panose="02020603050405020304" pitchFamily="18" charset="0"/>
              <a:cs typeface="Times New Roman" panose="02020603050405020304" pitchFamily="18" charset="0"/>
            </a:endParaRPr>
          </a:p>
          <a:p>
            <a:pPr marL="0" indent="0" algn="just">
              <a:buNone/>
            </a:pPr>
            <a:r>
              <a:rPr lang="en-US" sz="2400" dirty="0">
                <a:latin typeface="Times New Roman" panose="02020603050405020304" pitchFamily="18" charset="0"/>
                <a:cs typeface="Times New Roman" panose="02020603050405020304" pitchFamily="18" charset="0"/>
              </a:rPr>
              <a:t>Assuming that the microphone density is reasonable, the lower limit frequency depends on the largest distance between two microphones within the array.</a:t>
            </a:r>
          </a:p>
          <a:p>
            <a:pPr algn="just"/>
            <a:endParaRPr lang="ar-SA" sz="2400" dirty="0">
              <a:latin typeface="Times New Roman" panose="02020603050405020304" pitchFamily="18" charset="0"/>
              <a:cs typeface="Times New Roman" panose="02020603050405020304" pitchFamily="18" charset="0"/>
            </a:endParaRPr>
          </a:p>
          <a:p>
            <a:pPr marL="0" indent="0">
              <a:buNone/>
            </a:pPr>
            <a:endParaRPr lang="en-US" dirty="0"/>
          </a:p>
        </p:txBody>
      </p:sp>
      <p:pic>
        <p:nvPicPr>
          <p:cNvPr id="8" name="صورة 7"/>
          <p:cNvPicPr>
            <a:picLocks noChangeAspect="1"/>
          </p:cNvPicPr>
          <p:nvPr/>
        </p:nvPicPr>
        <p:blipFill>
          <a:blip r:embed="rId2"/>
          <a:stretch>
            <a:fillRect/>
          </a:stretch>
        </p:blipFill>
        <p:spPr>
          <a:xfrm>
            <a:off x="4043293" y="3894412"/>
            <a:ext cx="4330700" cy="2105025"/>
          </a:xfrm>
          <a:prstGeom prst="rect">
            <a:avLst/>
          </a:prstGeom>
        </p:spPr>
      </p:pic>
      <p:sp>
        <p:nvSpPr>
          <p:cNvPr id="4" name="Rectangle 3">
            <a:extLst>
              <a:ext uri="{FF2B5EF4-FFF2-40B4-BE49-F238E27FC236}">
                <a16:creationId xmlns:a16="http://schemas.microsoft.com/office/drawing/2014/main" id="{53DADC48-DF92-4E33-9467-BA093AC7F900}"/>
              </a:ext>
            </a:extLst>
          </p:cNvPr>
          <p:cNvSpPr/>
          <p:nvPr/>
        </p:nvSpPr>
        <p:spPr>
          <a:xfrm>
            <a:off x="4292683" y="6106804"/>
            <a:ext cx="3538533" cy="369332"/>
          </a:xfrm>
          <a:prstGeom prst="rect">
            <a:avLst/>
          </a:prstGeom>
        </p:spPr>
        <p:txBody>
          <a:bodyPr wrap="none">
            <a:spAutoFit/>
          </a:bodyPr>
          <a:lstStyle/>
          <a:p>
            <a:r>
              <a:rPr lang="en-US" b="1" dirty="0">
                <a:solidFill>
                  <a:schemeClr val="accent6">
                    <a:lumMod val="75000"/>
                  </a:schemeClr>
                </a:solidFill>
                <a:latin typeface="Times New Roman" panose="02020603050405020304" pitchFamily="18" charset="0"/>
                <a:cs typeface="Times New Roman" panose="02020603050405020304" pitchFamily="18" charset="0"/>
              </a:rPr>
              <a:t>Figure (2): </a:t>
            </a:r>
            <a:r>
              <a:rPr lang="en-US" b="1" dirty="0">
                <a:latin typeface="Times New Roman" panose="02020603050405020304" pitchFamily="18" charset="0"/>
                <a:cs typeface="Times New Roman" panose="02020603050405020304" pitchFamily="18" charset="0"/>
              </a:rPr>
              <a:t>Lower limit frequency.</a:t>
            </a:r>
          </a:p>
        </p:txBody>
      </p:sp>
      <p:sp>
        <p:nvSpPr>
          <p:cNvPr id="5" name="Slide Number Placeholder 4">
            <a:extLst>
              <a:ext uri="{FF2B5EF4-FFF2-40B4-BE49-F238E27FC236}">
                <a16:creationId xmlns:a16="http://schemas.microsoft.com/office/drawing/2014/main" id="{07745916-1325-4148-804F-98E0BFBC1470}"/>
              </a:ext>
            </a:extLst>
          </p:cNvPr>
          <p:cNvSpPr>
            <a:spLocks noGrp="1"/>
          </p:cNvSpPr>
          <p:nvPr>
            <p:ph type="sldNum" sz="quarter" idx="12"/>
          </p:nvPr>
        </p:nvSpPr>
        <p:spPr/>
        <p:txBody>
          <a:bodyPr/>
          <a:lstStyle/>
          <a:p>
            <a:fld id="{5ED3D202-C0ED-4F09-9145-52B0EFA53841}" type="slidenum">
              <a:rPr lang="en-US" smtClean="0"/>
              <a:t>6</a:t>
            </a:fld>
            <a:endParaRPr lang="en-US" dirty="0"/>
          </a:p>
        </p:txBody>
      </p:sp>
    </p:spTree>
    <p:extLst>
      <p:ext uri="{BB962C8B-B14F-4D97-AF65-F5344CB8AC3E}">
        <p14:creationId xmlns:p14="http://schemas.microsoft.com/office/powerpoint/2010/main" val="3086878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1033671" y="1855304"/>
                <a:ext cx="10694503" cy="4012096"/>
              </a:xfrm>
            </p:spPr>
            <p:txBody>
              <a:bodyPr>
                <a:normAutofit fontScale="92500"/>
              </a:bodyPr>
              <a:lstStyle/>
              <a:p>
                <a:pPr marL="0" indent="0" algn="just">
                  <a:buNone/>
                </a:pPr>
                <a:r>
                  <a:rPr lang="en-US" sz="2400" b="1" dirty="0">
                    <a:solidFill>
                      <a:schemeClr val="accent6">
                        <a:lumMod val="75000"/>
                      </a:schemeClr>
                    </a:solidFill>
                    <a:latin typeface="Times New Roman" panose="02020603050405020304" pitchFamily="18" charset="0"/>
                    <a:cs typeface="Times New Roman" panose="02020603050405020304" pitchFamily="18" charset="0"/>
                  </a:rPr>
                  <a:t>2. </a:t>
                </a:r>
                <a:r>
                  <a:rPr lang="en-US" sz="2400" b="1" dirty="0">
                    <a:latin typeface="Times New Roman" panose="02020603050405020304" pitchFamily="18" charset="0"/>
                    <a:cs typeface="Times New Roman" panose="02020603050405020304" pitchFamily="18" charset="0"/>
                  </a:rPr>
                  <a:t>Upper limit frequency: </a:t>
                </a:r>
                <a:endParaRPr lang="en-US" sz="2400" dirty="0">
                  <a:latin typeface="Times New Roman" panose="02020603050405020304" pitchFamily="18" charset="0"/>
                  <a:cs typeface="Times New Roman" panose="02020603050405020304" pitchFamily="18" charset="0"/>
                </a:endParaRPr>
              </a:p>
              <a:p>
                <a:pPr marL="0" indent="0" algn="just">
                  <a:buNone/>
                </a:pPr>
                <a:r>
                  <a:rPr lang="en-US" sz="24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The upper limit frequency on the other hand depends on various factors:</a:t>
                </a:r>
              </a:p>
              <a:p>
                <a:pPr marL="0" indent="0" algn="just">
                  <a:buNone/>
                </a:pPr>
                <a:r>
                  <a:rPr lang="en-US" dirty="0">
                    <a:solidFill>
                      <a:schemeClr val="accent6">
                        <a:lumMod val="75000"/>
                      </a:schemeClr>
                    </a:solidFill>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The sampling rate of the data recorder</a:t>
                </a:r>
              </a:p>
              <a:p>
                <a:pPr marL="0" indent="0" algn="just">
                  <a:buNone/>
                </a:pPr>
                <a:r>
                  <a:rPr lang="en-US" dirty="0">
                    <a:solidFill>
                      <a:schemeClr val="accent6">
                        <a:lumMod val="75000"/>
                      </a:schemeClr>
                    </a:solidFill>
                    <a:latin typeface="Times New Roman" panose="02020603050405020304" pitchFamily="18" charset="0"/>
                    <a:cs typeface="Times New Roman" panose="02020603050405020304" pitchFamily="18" charset="0"/>
                  </a:rPr>
                  <a:t>b. </a:t>
                </a:r>
                <a:r>
                  <a:rPr lang="en-US" dirty="0">
                    <a:latin typeface="Times New Roman" panose="02020603050405020304" pitchFamily="18" charset="0"/>
                    <a:cs typeface="Times New Roman" panose="02020603050405020304" pitchFamily="18" charset="0"/>
                  </a:rPr>
                  <a:t>The smallest distance between two microphones within the microphone array.</a:t>
                </a:r>
              </a:p>
              <a:p>
                <a:pPr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If the wavelength is too small, the wave may run through more than one period of oscillation between these two microphones and the spatial phase information becomes ambiguous for the beam former</a:t>
                </a:r>
              </a:p>
              <a:p>
                <a:pPr marL="0" indent="0" algn="ctr">
                  <a:buNone/>
                </a:pPr>
                <a:r>
                  <a:rPr lang="en-US" dirty="0">
                    <a:latin typeface="Times New Roman" panose="02020603050405020304" pitchFamily="18" charset="0"/>
                    <a:cs typeface="Times New Roman" panose="02020603050405020304" pitchFamily="18" charset="0"/>
                  </a:rPr>
                  <a:t> </a:t>
                </a:r>
                <a14:m>
                  <m:oMath xmlns:m="http://schemas.openxmlformats.org/officeDocument/2006/math">
                    <m:r>
                      <a:rPr lang="en-US" b="1" i="1">
                        <a:latin typeface="Cambria Math" panose="02040503050406030204" pitchFamily="18" charset="0"/>
                      </a:rPr>
                      <m:t>𝒅</m:t>
                    </m:r>
                    <m:r>
                      <a:rPr lang="en-US" b="1" i="1">
                        <a:latin typeface="Cambria Math" panose="02040503050406030204" pitchFamily="18" charset="0"/>
                      </a:rPr>
                      <m:t>&lt;</m:t>
                    </m:r>
                    <m:f>
                      <m:fPr>
                        <m:ctrlPr>
                          <a:rPr lang="en-US" b="1" i="1">
                            <a:latin typeface="Cambria Math" panose="02040503050406030204" pitchFamily="18" charset="0"/>
                          </a:rPr>
                        </m:ctrlPr>
                      </m:fPr>
                      <m:num>
                        <m:r>
                          <a:rPr lang="el-GR" b="1" i="1">
                            <a:latin typeface="Cambria Math" panose="02040503050406030204" pitchFamily="18" charset="0"/>
                          </a:rPr>
                          <m:t>𝝀</m:t>
                        </m:r>
                      </m:num>
                      <m:den>
                        <m:r>
                          <a:rPr lang="en-US" b="1" i="1">
                            <a:latin typeface="Cambria Math" panose="02040503050406030204" pitchFamily="18" charset="0"/>
                          </a:rPr>
                          <m:t>𝟐</m:t>
                        </m:r>
                      </m:den>
                    </m:f>
                  </m:oMath>
                </a14:m>
                <a:endParaRPr lang="en-US" b="1" dirty="0">
                  <a:latin typeface="Times New Roman" panose="02020603050405020304" pitchFamily="18" charset="0"/>
                  <a:cs typeface="Times New Roman" panose="02020603050405020304" pitchFamily="18" charset="0"/>
                </a:endParaRPr>
              </a:p>
              <a:p>
                <a:pPr marL="0" indent="0" algn="ctr">
                  <a:buNone/>
                </a:pPr>
                <a:endParaRPr lang="en-US" b="1" dirty="0">
                  <a:latin typeface="Times New Roman" panose="02020603050405020304" pitchFamily="18"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r>
                        <a:rPr lang="el-GR" b="1" i="1">
                          <a:latin typeface="Cambria Math" panose="02040503050406030204" pitchFamily="18" charset="0"/>
                        </a:rPr>
                        <m:t>𝝀</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𝟑𝟒𝟑</m:t>
                          </m:r>
                        </m:num>
                        <m:den>
                          <m:r>
                            <a:rPr lang="en-US" b="1" i="1">
                              <a:latin typeface="Cambria Math" panose="02040503050406030204" pitchFamily="18" charset="0"/>
                            </a:rPr>
                            <m:t>𝒇</m:t>
                          </m:r>
                        </m:den>
                      </m:f>
                    </m:oMath>
                  </m:oMathPara>
                </a14:m>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1033671" y="1855304"/>
                <a:ext cx="10694503" cy="4012096"/>
              </a:xfrm>
              <a:blipFill rotWithShape="0">
                <a:blip r:embed="rId2"/>
                <a:stretch>
                  <a:fillRect l="-741" t="-1366" r="-513"/>
                </a:stretch>
              </a:blipFill>
            </p:spPr>
            <p:txBody>
              <a:bodyPr/>
              <a:lstStyle/>
              <a:p>
                <a:r>
                  <a:rPr lang="ar-SA">
                    <a:noFill/>
                  </a:rPr>
                  <a:t> </a:t>
                </a:r>
              </a:p>
            </p:txBody>
          </p:sp>
        </mc:Fallback>
      </mc:AlternateContent>
      <p:sp>
        <p:nvSpPr>
          <p:cNvPr id="6" name="Rectangle 5">
            <a:extLst>
              <a:ext uri="{FF2B5EF4-FFF2-40B4-BE49-F238E27FC236}">
                <a16:creationId xmlns:a16="http://schemas.microsoft.com/office/drawing/2014/main" id="{FDC91E8B-F129-41D7-9076-439202F594E9}"/>
              </a:ext>
            </a:extLst>
          </p:cNvPr>
          <p:cNvSpPr/>
          <p:nvPr/>
        </p:nvSpPr>
        <p:spPr>
          <a:xfrm>
            <a:off x="848140" y="461376"/>
            <a:ext cx="11489634" cy="769441"/>
          </a:xfrm>
          <a:prstGeom prst="rect">
            <a:avLst/>
          </a:prstGeom>
        </p:spPr>
        <p:txBody>
          <a:bodyPr wrap="square">
            <a:spAutoFit/>
          </a:bodyPr>
          <a:lstStyle/>
          <a:p>
            <a:r>
              <a:rPr lang="en-US" sz="4400" dirty="0">
                <a:latin typeface="Times New Roman" panose="02020603050405020304" pitchFamily="18" charset="0"/>
                <a:cs typeface="Times New Roman" panose="02020603050405020304" pitchFamily="18" charset="0"/>
              </a:rPr>
              <a:t>Limiting frequencies of Microphone Array: </a:t>
            </a:r>
            <a:endParaRPr lang="en-US" sz="4400" dirty="0"/>
          </a:p>
        </p:txBody>
      </p:sp>
      <p:sp>
        <p:nvSpPr>
          <p:cNvPr id="7" name="Slide Number Placeholder 6">
            <a:extLst>
              <a:ext uri="{FF2B5EF4-FFF2-40B4-BE49-F238E27FC236}">
                <a16:creationId xmlns:a16="http://schemas.microsoft.com/office/drawing/2014/main" id="{D79C0B3A-8B5F-4117-82BD-E4C447655308}"/>
              </a:ext>
            </a:extLst>
          </p:cNvPr>
          <p:cNvSpPr>
            <a:spLocks noGrp="1"/>
          </p:cNvSpPr>
          <p:nvPr>
            <p:ph type="sldNum" sz="quarter" idx="12"/>
          </p:nvPr>
        </p:nvSpPr>
        <p:spPr/>
        <p:txBody>
          <a:bodyPr/>
          <a:lstStyle/>
          <a:p>
            <a:fld id="{5ED3D202-C0ED-4F09-9145-52B0EFA53841}" type="slidenum">
              <a:rPr lang="en-US" smtClean="0"/>
              <a:t>7</a:t>
            </a:fld>
            <a:endParaRPr lang="en-US" dirty="0"/>
          </a:p>
        </p:txBody>
      </p:sp>
    </p:spTree>
    <p:extLst>
      <p:ext uri="{BB962C8B-B14F-4D97-AF65-F5344CB8AC3E}">
        <p14:creationId xmlns:p14="http://schemas.microsoft.com/office/powerpoint/2010/main" val="749858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99322" y="685800"/>
            <a:ext cx="9601200" cy="864704"/>
          </a:xfrm>
        </p:spPr>
        <p:txBody>
          <a:bodyPr/>
          <a:lstStyle/>
          <a:p>
            <a:pPr algn="just"/>
            <a:r>
              <a:rPr lang="en-US" dirty="0">
                <a:latin typeface="Times New Roman" panose="02020603050405020304" pitchFamily="18" charset="0"/>
                <a:cs typeface="Times New Roman" panose="02020603050405020304" pitchFamily="18" charset="0"/>
              </a:rPr>
              <a:t>Theory behind this technology:</a:t>
            </a:r>
            <a:endParaRPr lang="ar-SA"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1199322" y="1968500"/>
            <a:ext cx="10687878" cy="2819400"/>
          </a:xfrm>
        </p:spPr>
        <p:txBody>
          <a:bodyPr>
            <a:normAutofit fontScale="92500" lnSpcReduction="20000"/>
          </a:bodyPr>
          <a:lstStyle/>
          <a:p>
            <a:pPr algn="just">
              <a:buFont typeface="Arial" panose="020B0604020202020204" pitchFamily="34" charset="0"/>
              <a:buChar char="•"/>
            </a:pPr>
            <a:r>
              <a:rPr lang="en-US" sz="2400" b="1" dirty="0">
                <a:solidFill>
                  <a:srgbClr val="00B050"/>
                </a:solidFill>
                <a:latin typeface="Times New Roman" panose="02020603050405020304" pitchFamily="18" charset="0"/>
                <a:cs typeface="Times New Roman" panose="02020603050405020304" pitchFamily="18" charset="0"/>
              </a:rPr>
              <a:t>Beamforming:</a:t>
            </a:r>
          </a:p>
          <a:p>
            <a:pPr marL="0" indent="0" algn="just">
              <a:buNone/>
            </a:pPr>
            <a:r>
              <a:rPr lang="en-US" sz="2400" b="1" dirty="0">
                <a:solidFill>
                  <a:srgbClr val="00B050"/>
                </a:solidFill>
                <a:latin typeface="Times New Roman" panose="02020603050405020304" pitchFamily="18" charset="0"/>
                <a:cs typeface="Times New Roman" panose="02020603050405020304" pitchFamily="18" charset="0"/>
              </a:rPr>
              <a:t> </a:t>
            </a:r>
          </a:p>
          <a:p>
            <a:pPr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Beamforming or spatial filtering is a signal processing technique which means filter the entire space, giving the highest possible gain to the desired direction and nullifying the other directions. </a:t>
            </a:r>
          </a:p>
          <a:p>
            <a:pPr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simplest form of beamforming algorithm is the delay-and-sum beam former which can be used to generate an acoustic map from microphone data.</a:t>
            </a:r>
          </a:p>
          <a:p>
            <a:pPr marL="0" indent="0" algn="just">
              <a:buNone/>
            </a:pPr>
            <a:r>
              <a:rPr lang="en-US" sz="2400" dirty="0">
                <a:latin typeface="Times New Roman" panose="02020603050405020304" pitchFamily="18" charset="0"/>
                <a:cs typeface="Times New Roman" panose="02020603050405020304" pitchFamily="18" charset="0"/>
              </a:rPr>
              <a:t> </a:t>
            </a:r>
          </a:p>
          <a:p>
            <a:pPr marL="0" indent="0">
              <a:buNone/>
            </a:pPr>
            <a:endParaRPr lang="en-US" sz="2400" dirty="0"/>
          </a:p>
          <a:p>
            <a:pPr marL="0" indent="0">
              <a:buNone/>
            </a:pPr>
            <a:endParaRPr lang="en-US" sz="2400" dirty="0"/>
          </a:p>
          <a:p>
            <a:pPr marL="0" indent="0">
              <a:buNone/>
            </a:pPr>
            <a:endParaRPr lang="ar-SA" sz="2400" dirty="0"/>
          </a:p>
        </p:txBody>
      </p:sp>
      <p:sp>
        <p:nvSpPr>
          <p:cNvPr id="4" name="Slide Number Placeholder 3">
            <a:extLst>
              <a:ext uri="{FF2B5EF4-FFF2-40B4-BE49-F238E27FC236}">
                <a16:creationId xmlns:a16="http://schemas.microsoft.com/office/drawing/2014/main" id="{E08E73C3-1E19-425C-B80B-2D8F2DB64C51}"/>
              </a:ext>
            </a:extLst>
          </p:cNvPr>
          <p:cNvSpPr>
            <a:spLocks noGrp="1"/>
          </p:cNvSpPr>
          <p:nvPr>
            <p:ph type="sldNum" sz="quarter" idx="12"/>
          </p:nvPr>
        </p:nvSpPr>
        <p:spPr/>
        <p:txBody>
          <a:bodyPr/>
          <a:lstStyle/>
          <a:p>
            <a:fld id="{5ED3D202-C0ED-4F09-9145-52B0EFA53841}" type="slidenum">
              <a:rPr lang="en-US" smtClean="0"/>
              <a:t>8</a:t>
            </a:fld>
            <a:endParaRPr lang="en-US" dirty="0"/>
          </a:p>
        </p:txBody>
      </p:sp>
    </p:spTree>
    <p:extLst>
      <p:ext uri="{BB962C8B-B14F-4D97-AF65-F5344CB8AC3E}">
        <p14:creationId xmlns:p14="http://schemas.microsoft.com/office/powerpoint/2010/main" val="1711826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93913" y="292100"/>
            <a:ext cx="10694504" cy="5448300"/>
          </a:xfrm>
        </p:spPr>
        <p:txBody>
          <a:bodyPr>
            <a:normAutofit/>
          </a:bodyPr>
          <a:lstStyle/>
          <a:p>
            <a:pPr marL="0" indent="0" algn="just">
              <a:buNone/>
            </a:pPr>
            <a:r>
              <a:rPr lang="en-US" sz="2200" dirty="0">
                <a:latin typeface="Times New Roman" panose="02020603050405020304" pitchFamily="18" charset="0"/>
                <a:cs typeface="Times New Roman" panose="02020603050405020304" pitchFamily="18" charset="0"/>
              </a:rPr>
              <a:t>The functionality of the Delay-And-Sum-Beamformer can be described by decomposing the signal processing into four main steps. The block diagram  illustrates the case of two-point sources situated in front of the microphone array.</a:t>
            </a:r>
          </a:p>
          <a:p>
            <a:pPr marL="0" indent="0" algn="just">
              <a:buNone/>
            </a:pPr>
            <a:r>
              <a:rPr lang="en-US" sz="2200" b="1" dirty="0">
                <a:solidFill>
                  <a:schemeClr val="accent6">
                    <a:lumMod val="75000"/>
                  </a:schemeClr>
                </a:solidFill>
                <a:latin typeface="Times New Roman" panose="02020603050405020304" pitchFamily="18" charset="0"/>
                <a:cs typeface="Times New Roman" panose="02020603050405020304" pitchFamily="18" charset="0"/>
              </a:rPr>
              <a:t>Step 1:</a:t>
            </a:r>
            <a:r>
              <a:rPr lang="en-US" sz="2200" dirty="0">
                <a:latin typeface="Times New Roman" panose="02020603050405020304" pitchFamily="18" charset="0"/>
                <a:cs typeface="Times New Roman" panose="02020603050405020304" pitchFamily="18" charset="0"/>
              </a:rPr>
              <a:t>The sound of each source reaches the microphones on different paths. </a:t>
            </a:r>
          </a:p>
          <a:p>
            <a:pPr marL="0" indent="0" algn="just">
              <a:buNone/>
            </a:pPr>
            <a:r>
              <a:rPr lang="en-US" sz="2200" b="1" dirty="0">
                <a:solidFill>
                  <a:schemeClr val="accent6">
                    <a:lumMod val="75000"/>
                  </a:schemeClr>
                </a:solidFill>
                <a:latin typeface="Times New Roman" panose="02020603050405020304" pitchFamily="18" charset="0"/>
                <a:cs typeface="Times New Roman" panose="02020603050405020304" pitchFamily="18" charset="0"/>
              </a:rPr>
              <a:t>Step 2:</a:t>
            </a:r>
            <a:r>
              <a:rPr lang="en-US" sz="2200" dirty="0">
                <a:latin typeface="Times New Roman" panose="02020603050405020304" pitchFamily="18" charset="0"/>
                <a:cs typeface="Times New Roman" panose="02020603050405020304" pitchFamily="18" charset="0"/>
              </a:rPr>
              <a:t>The signals captured by the microphones are similar in wave form, but show different delays and phases. Both are proportional to the covered distances. The delays can be determined from the speed of sound, the distance between the microphones, and the sound sources. The Beamformer targets the point where source 1 is situated.</a:t>
            </a:r>
            <a:endParaRPr lang="ar-SA" sz="2200" dirty="0">
              <a:latin typeface="Times New Roman" panose="02020603050405020304" pitchFamily="18" charset="0"/>
              <a:cs typeface="Times New Roman" panose="02020603050405020304" pitchFamily="18" charset="0"/>
            </a:endParaRPr>
          </a:p>
        </p:txBody>
      </p:sp>
      <p:pic>
        <p:nvPicPr>
          <p:cNvPr id="4" name="صورة 3"/>
          <p:cNvPicPr>
            <a:picLocks noChangeAspect="1"/>
          </p:cNvPicPr>
          <p:nvPr/>
        </p:nvPicPr>
        <p:blipFill>
          <a:blip r:embed="rId2"/>
          <a:stretch>
            <a:fillRect/>
          </a:stretch>
        </p:blipFill>
        <p:spPr>
          <a:xfrm>
            <a:off x="2849217" y="3320222"/>
            <a:ext cx="7899296" cy="3073400"/>
          </a:xfrm>
          <a:prstGeom prst="rect">
            <a:avLst/>
          </a:prstGeom>
        </p:spPr>
      </p:pic>
      <p:sp>
        <p:nvSpPr>
          <p:cNvPr id="2" name="Rectangle 1">
            <a:extLst>
              <a:ext uri="{FF2B5EF4-FFF2-40B4-BE49-F238E27FC236}">
                <a16:creationId xmlns:a16="http://schemas.microsoft.com/office/drawing/2014/main" id="{42462D7D-BE00-46E8-B997-FDAA822C2CDD}"/>
              </a:ext>
            </a:extLst>
          </p:cNvPr>
          <p:cNvSpPr/>
          <p:nvPr/>
        </p:nvSpPr>
        <p:spPr>
          <a:xfrm>
            <a:off x="3852893" y="6393622"/>
            <a:ext cx="6103979" cy="323165"/>
          </a:xfrm>
          <a:prstGeom prst="rect">
            <a:avLst/>
          </a:prstGeom>
        </p:spPr>
        <p:txBody>
          <a:bodyPr wrap="none">
            <a:spAutoFit/>
          </a:bodyPr>
          <a:lstStyle/>
          <a:p>
            <a:r>
              <a:rPr lang="en-US" sz="1500" b="1" dirty="0">
                <a:solidFill>
                  <a:schemeClr val="accent6">
                    <a:lumMod val="75000"/>
                  </a:schemeClr>
                </a:solidFill>
                <a:latin typeface="Times New Roman" panose="02020603050405020304" pitchFamily="18" charset="0"/>
                <a:cs typeface="Times New Roman" panose="02020603050405020304" pitchFamily="18" charset="0"/>
              </a:rPr>
              <a:t>Figure (3): </a:t>
            </a:r>
            <a:r>
              <a:rPr lang="en-US" sz="1500" b="1" dirty="0">
                <a:latin typeface="Times New Roman" panose="02020603050405020304" pitchFamily="18" charset="0"/>
                <a:cs typeface="Times New Roman" panose="02020603050405020304" pitchFamily="18" charset="0"/>
              </a:rPr>
              <a:t> Two-point sources situated in front of the microphone array.</a:t>
            </a:r>
          </a:p>
        </p:txBody>
      </p:sp>
      <p:sp>
        <p:nvSpPr>
          <p:cNvPr id="5" name="Slide Number Placeholder 4">
            <a:extLst>
              <a:ext uri="{FF2B5EF4-FFF2-40B4-BE49-F238E27FC236}">
                <a16:creationId xmlns:a16="http://schemas.microsoft.com/office/drawing/2014/main" id="{00302D17-6CC9-441F-938F-DD067FB6916A}"/>
              </a:ext>
            </a:extLst>
          </p:cNvPr>
          <p:cNvSpPr>
            <a:spLocks noGrp="1"/>
          </p:cNvSpPr>
          <p:nvPr>
            <p:ph type="sldNum" sz="quarter" idx="12"/>
          </p:nvPr>
        </p:nvSpPr>
        <p:spPr/>
        <p:txBody>
          <a:bodyPr/>
          <a:lstStyle/>
          <a:p>
            <a:fld id="{5ED3D202-C0ED-4F09-9145-52B0EFA53841}" type="slidenum">
              <a:rPr lang="en-US" smtClean="0"/>
              <a:t>9</a:t>
            </a:fld>
            <a:endParaRPr lang="en-US" dirty="0"/>
          </a:p>
        </p:txBody>
      </p:sp>
    </p:spTree>
    <p:extLst>
      <p:ext uri="{BB962C8B-B14F-4D97-AF65-F5344CB8AC3E}">
        <p14:creationId xmlns:p14="http://schemas.microsoft.com/office/powerpoint/2010/main" val="1467994800"/>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Crop</Template>
  <TotalTime>780</TotalTime>
  <Words>1872</Words>
  <Application>Microsoft Office PowerPoint</Application>
  <PresentationFormat>Widescreen</PresentationFormat>
  <Paragraphs>184</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Cambria Math</vt:lpstr>
      <vt:lpstr>Franklin Gothic Book</vt:lpstr>
      <vt:lpstr>Times New Roman</vt:lpstr>
      <vt:lpstr>Wingdings</vt:lpstr>
      <vt:lpstr>Crop</vt:lpstr>
      <vt:lpstr>PowerPoint Presentation</vt:lpstr>
      <vt:lpstr>Outline:</vt:lpstr>
      <vt:lpstr>What is an “Acoustic Camera”?</vt:lpstr>
      <vt:lpstr>PowerPoint Presentation</vt:lpstr>
      <vt:lpstr>Microphone Array design:</vt:lpstr>
      <vt:lpstr>Limiting frequencies of Microphone Array:  </vt:lpstr>
      <vt:lpstr>PowerPoint Presentation</vt:lpstr>
      <vt:lpstr>Theory behind this technology:</vt:lpstr>
      <vt:lpstr>PowerPoint Presentation</vt:lpstr>
      <vt:lpstr>PowerPoint Presentation</vt:lpstr>
      <vt:lpstr>Steering Vector:  </vt:lpstr>
      <vt:lpstr>Tracking:  </vt:lpstr>
      <vt:lpstr>Software Part</vt:lpstr>
      <vt:lpstr>PowerPoint Presentation</vt:lpstr>
      <vt:lpstr>PowerPoint Presentation</vt:lpstr>
      <vt:lpstr>PowerPoint Presentation</vt:lpstr>
      <vt:lpstr>This figure shows the location of sources, where they are indicated by two cross signs: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 changed this step size by increasing it by 4 degrees which means it becomes 10 degrees and we got the following results</vt:lpstr>
      <vt:lpstr>Conclusion:</vt:lpstr>
      <vt:lpstr>Future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Results</dc:title>
  <dc:creator>Shahd</dc:creator>
  <cp:lastModifiedBy>Shahd</cp:lastModifiedBy>
  <cp:revision>66</cp:revision>
  <dcterms:created xsi:type="dcterms:W3CDTF">2018-12-21T14:54:21Z</dcterms:created>
  <dcterms:modified xsi:type="dcterms:W3CDTF">2018-12-23T21:00:48Z</dcterms:modified>
</cp:coreProperties>
</file>