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7"/>
  </p:notesMasterIdLst>
  <p:sldIdLst>
    <p:sldId id="256" r:id="rId2"/>
    <p:sldId id="265" r:id="rId3"/>
    <p:sldId id="258" r:id="rId4"/>
    <p:sldId id="266" r:id="rId5"/>
    <p:sldId id="277" r:id="rId6"/>
    <p:sldId id="278" r:id="rId7"/>
    <p:sldId id="279" r:id="rId8"/>
    <p:sldId id="280" r:id="rId9"/>
    <p:sldId id="281" r:id="rId10"/>
    <p:sldId id="259" r:id="rId11"/>
    <p:sldId id="274" r:id="rId12"/>
    <p:sldId id="260" r:id="rId13"/>
    <p:sldId id="275" r:id="rId14"/>
    <p:sldId id="282" r:id="rId15"/>
    <p:sldId id="261" r:id="rId16"/>
    <p:sldId id="283" r:id="rId17"/>
    <p:sldId id="284" r:id="rId18"/>
    <p:sldId id="276" r:id="rId19"/>
    <p:sldId id="285" r:id="rId20"/>
    <p:sldId id="286" r:id="rId21"/>
    <p:sldId id="287" r:id="rId22"/>
    <p:sldId id="288" r:id="rId23"/>
    <p:sldId id="289" r:id="rId24"/>
    <p:sldId id="290" r:id="rId25"/>
    <p:sldId id="27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74622" autoAdjust="0"/>
  </p:normalViewPr>
  <p:slideViewPr>
    <p:cSldViewPr snapToGrid="0">
      <p:cViewPr varScale="1">
        <p:scale>
          <a:sx n="74" d="100"/>
          <a:sy n="74" d="100"/>
        </p:scale>
        <p:origin x="-58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3F5A7F-D3CE-4926-BE41-C9E8E612530D}" type="datetimeFigureOut">
              <a:rPr lang="en-US" smtClean="0"/>
              <a:t>5/18/2013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C3649-E14B-46D5-B81C-D72544A77E7F}" type="slidenum">
              <a:rPr lang="en-US" smtClean="0"/>
              <a:t>‹#›</a:t>
            </a:fld>
            <a:endParaRPr lang="en-US"/>
          </a:p>
        </p:txBody>
      </p:sp>
    </p:spTree>
    <p:extLst>
      <p:ext uri="{BB962C8B-B14F-4D97-AF65-F5344CB8AC3E}">
        <p14:creationId xmlns:p14="http://schemas.microsoft.com/office/powerpoint/2010/main" val="81239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Points are scored when a player fails to return the ball before entering his goal.  </a:t>
            </a:r>
          </a:p>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4</a:t>
            </a:fld>
            <a:endParaRPr lang="en-US"/>
          </a:p>
        </p:txBody>
      </p:sp>
    </p:spTree>
    <p:extLst>
      <p:ext uri="{BB962C8B-B14F-4D97-AF65-F5344CB8AC3E}">
        <p14:creationId xmlns:p14="http://schemas.microsoft.com/office/powerpoint/2010/main" val="4248087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a:t>
            </a:r>
            <a:r>
              <a:rPr lang="en-US" baseline="0" dirty="0" smtClean="0"/>
              <a:t> transferred from the keypads and LDR sensors to the pic18f4620 40 pins which translate these inputs and send the right command to the java application on pc using serial-</a:t>
            </a:r>
            <a:r>
              <a:rPr lang="en-US" baseline="0" dirty="0" err="1" smtClean="0"/>
              <a:t>usb</a:t>
            </a:r>
            <a:r>
              <a:rPr lang="en-US" baseline="0" dirty="0" smtClean="0"/>
              <a:t> port.  </a:t>
            </a:r>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14</a:t>
            </a:fld>
            <a:endParaRPr lang="en-US"/>
          </a:p>
        </p:txBody>
      </p:sp>
    </p:spTree>
    <p:extLst>
      <p:ext uri="{BB962C8B-B14F-4D97-AF65-F5344CB8AC3E}">
        <p14:creationId xmlns:p14="http://schemas.microsoft.com/office/powerpoint/2010/main" val="1542267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15</a:t>
            </a:fld>
            <a:endParaRPr lang="en-US"/>
          </a:p>
        </p:txBody>
      </p:sp>
    </p:spTree>
    <p:extLst>
      <p:ext uri="{BB962C8B-B14F-4D97-AF65-F5344CB8AC3E}">
        <p14:creationId xmlns:p14="http://schemas.microsoft.com/office/powerpoint/2010/main" val="1731406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16</a:t>
            </a:fld>
            <a:endParaRPr lang="en-US"/>
          </a:p>
        </p:txBody>
      </p:sp>
    </p:spTree>
    <p:extLst>
      <p:ext uri="{BB962C8B-B14F-4D97-AF65-F5344CB8AC3E}">
        <p14:creationId xmlns:p14="http://schemas.microsoft.com/office/powerpoint/2010/main" val="17314067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17</a:t>
            </a:fld>
            <a:endParaRPr lang="en-US"/>
          </a:p>
        </p:txBody>
      </p:sp>
    </p:spTree>
    <p:extLst>
      <p:ext uri="{BB962C8B-B14F-4D97-AF65-F5344CB8AC3E}">
        <p14:creationId xmlns:p14="http://schemas.microsoft.com/office/powerpoint/2010/main" val="1731406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 Normal one by using keypad 4-directions </a:t>
            </a:r>
            <a:br>
              <a:rPr lang="en-US" dirty="0" smtClean="0"/>
            </a:br>
            <a:r>
              <a:rPr lang="en-US" dirty="0" smtClean="0"/>
              <a:t>2. IPhone mobile application .</a:t>
            </a:r>
          </a:p>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5</a:t>
            </a:fld>
            <a:endParaRPr lang="en-US"/>
          </a:p>
        </p:txBody>
      </p:sp>
    </p:spTree>
    <p:extLst>
      <p:ext uri="{BB962C8B-B14F-4D97-AF65-F5344CB8AC3E}">
        <p14:creationId xmlns:p14="http://schemas.microsoft.com/office/powerpoint/2010/main" val="2096348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control strike movement on the game.</a:t>
            </a:r>
          </a:p>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6</a:t>
            </a:fld>
            <a:endParaRPr lang="en-US"/>
          </a:p>
        </p:txBody>
      </p:sp>
    </p:spTree>
    <p:extLst>
      <p:ext uri="{BB962C8B-B14F-4D97-AF65-F5344CB8AC3E}">
        <p14:creationId xmlns:p14="http://schemas.microsoft.com/office/powerpoint/2010/main" val="59983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such that The first player strike the ball to his opponent direction and the second keeps track of the ball before entering his goal. </a:t>
            </a:r>
          </a:p>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7</a:t>
            </a:fld>
            <a:endParaRPr lang="en-US"/>
          </a:p>
        </p:txBody>
      </p:sp>
    </p:spTree>
    <p:extLst>
      <p:ext uri="{BB962C8B-B14F-4D97-AF65-F5344CB8AC3E}">
        <p14:creationId xmlns:p14="http://schemas.microsoft.com/office/powerpoint/2010/main" val="215795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Our </a:t>
            </a:r>
            <a:r>
              <a:rPr lang="en-US" dirty="0" smtClean="0"/>
              <a:t>playing field is </a:t>
            </a:r>
            <a:r>
              <a:rPr lang="en-US" sz="1200" kern="1200" dirty="0" smtClean="0">
                <a:solidFill>
                  <a:schemeClr val="tx1"/>
                </a:solidFill>
                <a:effectLst/>
                <a:latin typeface="+mn-lt"/>
                <a:ea typeface="+mn-ea"/>
                <a:cs typeface="+mn-cs"/>
              </a:rPr>
              <a:t>smooth, low fraction wood table </a:t>
            </a:r>
            <a:endParaRPr lang="en-US" dirty="0" smtClean="0"/>
          </a:p>
          <a:p>
            <a:r>
              <a:rPr lang="en-US" dirty="0" smtClean="0"/>
              <a:t> </a:t>
            </a:r>
            <a:r>
              <a:rPr lang="en-US" sz="1200" kern="1200" dirty="0" smtClean="0">
                <a:solidFill>
                  <a:schemeClr val="tx1"/>
                </a:solidFill>
                <a:effectLst/>
                <a:latin typeface="+mn-lt"/>
                <a:ea typeface="+mn-ea"/>
                <a:cs typeface="+mn-cs"/>
              </a:rPr>
              <a:t>120cm long, 90 cm wide and 70 cm height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game projected by a projector inside</a:t>
            </a:r>
            <a:r>
              <a:rPr lang="en-US" sz="1200" kern="1200" baseline="0" dirty="0" smtClean="0">
                <a:solidFill>
                  <a:schemeClr val="tx1"/>
                </a:solidFill>
                <a:effectLst/>
                <a:latin typeface="+mn-lt"/>
                <a:ea typeface="+mn-ea"/>
                <a:cs typeface="+mn-cs"/>
              </a:rPr>
              <a:t> a projector box </a:t>
            </a:r>
            <a:r>
              <a:rPr lang="en-US" sz="1200" kern="1200" dirty="0" smtClean="0">
                <a:solidFill>
                  <a:schemeClr val="tx1"/>
                </a:solidFill>
                <a:effectLst/>
                <a:latin typeface="+mn-lt"/>
                <a:ea typeface="+mn-ea"/>
                <a:cs typeface="+mn-cs"/>
              </a:rPr>
              <a:t>connected with the table by a pole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with 160 cm tall from the edge of the table.</a:t>
            </a:r>
          </a:p>
          <a:p>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8</a:t>
            </a:fld>
            <a:endParaRPr lang="en-US"/>
          </a:p>
        </p:txBody>
      </p:sp>
    </p:spTree>
    <p:extLst>
      <p:ext uri="{BB962C8B-B14F-4D97-AF65-F5344CB8AC3E}">
        <p14:creationId xmlns:p14="http://schemas.microsoft.com/office/powerpoint/2010/main" val="1411505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ym typeface="Wingdings" pitchFamily="2" charset="2"/>
              </a:rPr>
              <a:t> </a:t>
            </a:r>
            <a:r>
              <a:rPr lang="en-US" dirty="0" smtClean="0"/>
              <a:t>APH Ping</a:t>
            </a:r>
            <a:r>
              <a:rPr lang="en-US" baseline="0" dirty="0" smtClean="0"/>
              <a:t> Pong is simulation of traditional Ping Pong by adding many features as a result more wonderful game : </a:t>
            </a:r>
            <a:endParaRPr lang="en-US" sz="1200" dirty="0" smtClean="0"/>
          </a:p>
          <a:p>
            <a:pPr marL="228600" indent="-228600">
              <a:buAutoNum type="arabicPeriod"/>
            </a:pPr>
            <a:r>
              <a:rPr lang="en-US" dirty="0" smtClean="0"/>
              <a:t>to control movement and power of striker. </a:t>
            </a:r>
            <a:br>
              <a:rPr lang="en-US" dirty="0" smtClean="0"/>
            </a:br>
            <a:r>
              <a:rPr lang="en-US" dirty="0" smtClean="0"/>
              <a:t>Such that it’s a circuit for 4 push buttons (up/down</a:t>
            </a:r>
            <a:r>
              <a:rPr lang="en-US" baseline="0" dirty="0" smtClean="0"/>
              <a:t> and left/right</a:t>
            </a:r>
            <a:r>
              <a:rPr lang="en-US" dirty="0" smtClean="0"/>
              <a:t>).</a:t>
            </a:r>
            <a:br>
              <a:rPr lang="en-US" dirty="0" smtClean="0"/>
            </a:br>
            <a:r>
              <a:rPr lang="en-US" dirty="0" err="1" smtClean="0"/>
              <a:t>Iphone</a:t>
            </a:r>
            <a:r>
              <a:rPr lang="en-US" baseline="0" dirty="0" smtClean="0"/>
              <a:t> app using accelerometer and gyroscope hardware build in sensors in </a:t>
            </a:r>
            <a:r>
              <a:rPr lang="en-US" baseline="0" dirty="0" err="1" smtClean="0"/>
              <a:t>iphone</a:t>
            </a:r>
            <a:r>
              <a:rPr lang="en-US" baseline="0" dirty="0" smtClean="0"/>
              <a:t> to control movement. </a:t>
            </a:r>
            <a:br>
              <a:rPr lang="en-US" baseline="0"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10</a:t>
            </a:fld>
            <a:endParaRPr lang="en-US"/>
          </a:p>
        </p:txBody>
      </p:sp>
    </p:spTree>
    <p:extLst>
      <p:ext uri="{BB962C8B-B14F-4D97-AF65-F5344CB8AC3E}">
        <p14:creationId xmlns:p14="http://schemas.microsoft.com/office/powerpoint/2010/main" val="2686047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a:t>
            </a:r>
            <a:r>
              <a:rPr lang="en-US" baseline="0" dirty="0" smtClean="0"/>
              <a:t> used 4 special type of LDR sensors. Such that when the user try to choose any projected button option on these sensor the game respond and interactive by present his choice . </a:t>
            </a:r>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11</a:t>
            </a:fld>
            <a:endParaRPr lang="en-US"/>
          </a:p>
        </p:txBody>
      </p:sp>
    </p:spTree>
    <p:extLst>
      <p:ext uri="{BB962C8B-B14F-4D97-AF65-F5344CB8AC3E}">
        <p14:creationId xmlns:p14="http://schemas.microsoft.com/office/powerpoint/2010/main" val="2701956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that with the start of the game it gives you many features like </a:t>
            </a:r>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12</a:t>
            </a:fld>
            <a:endParaRPr lang="en-US"/>
          </a:p>
        </p:txBody>
      </p:sp>
    </p:spTree>
    <p:extLst>
      <p:ext uri="{BB962C8B-B14F-4D97-AF65-F5344CB8AC3E}">
        <p14:creationId xmlns:p14="http://schemas.microsoft.com/office/powerpoint/2010/main" val="156546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scoring</a:t>
            </a:r>
            <a:r>
              <a:rPr lang="en-US" baseline="0" dirty="0" smtClean="0"/>
              <a:t> new point. </a:t>
            </a:r>
          </a:p>
          <a:p>
            <a:r>
              <a:rPr lang="en-US" dirty="0" smtClean="0"/>
              <a:t>Winner</a:t>
            </a:r>
            <a:r>
              <a:rPr lang="en-US" baseline="0" dirty="0" smtClean="0"/>
              <a:t> during 5 rounds. </a:t>
            </a:r>
            <a:br>
              <a:rPr lang="en-US" baseline="0" dirty="0" smtClean="0"/>
            </a:br>
            <a:r>
              <a:rPr lang="en-US" baseline="0" dirty="0" smtClean="0"/>
              <a:t>And other projected graphics and animations. </a:t>
            </a:r>
            <a:endParaRPr lang="en-US" dirty="0"/>
          </a:p>
        </p:txBody>
      </p:sp>
      <p:sp>
        <p:nvSpPr>
          <p:cNvPr id="4" name="Slide Number Placeholder 3"/>
          <p:cNvSpPr>
            <a:spLocks noGrp="1"/>
          </p:cNvSpPr>
          <p:nvPr>
            <p:ph type="sldNum" sz="quarter" idx="10"/>
          </p:nvPr>
        </p:nvSpPr>
        <p:spPr/>
        <p:txBody>
          <a:bodyPr/>
          <a:lstStyle/>
          <a:p>
            <a:fld id="{535C3649-E14B-46D5-B81C-D72544A77E7F}" type="slidenum">
              <a:rPr lang="en-US" smtClean="0"/>
              <a:t>13</a:t>
            </a:fld>
            <a:endParaRPr lang="en-US"/>
          </a:p>
        </p:txBody>
      </p:sp>
    </p:spTree>
    <p:extLst>
      <p:ext uri="{BB962C8B-B14F-4D97-AF65-F5344CB8AC3E}">
        <p14:creationId xmlns:p14="http://schemas.microsoft.com/office/powerpoint/2010/main" val="1949659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5/18/2013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APH</a:t>
            </a:r>
            <a:r>
              <a:rPr lang="en-US" dirty="0" smtClean="0">
                <a:solidFill>
                  <a:srgbClr val="FF0000"/>
                </a:solidFill>
              </a:rPr>
              <a:t> </a:t>
            </a:r>
            <a:r>
              <a:rPr lang="en-US" dirty="0" smtClean="0"/>
              <a:t>Ping Pong</a:t>
            </a:r>
            <a:endParaRPr lang="en-US" dirty="0"/>
          </a:p>
        </p:txBody>
      </p:sp>
      <p:sp>
        <p:nvSpPr>
          <p:cNvPr id="3" name="Subtitle 2"/>
          <p:cNvSpPr>
            <a:spLocks noGrp="1"/>
          </p:cNvSpPr>
          <p:nvPr>
            <p:ph type="subTitle" idx="1"/>
          </p:nvPr>
        </p:nvSpPr>
        <p:spPr/>
        <p:txBody>
          <a:bodyPr>
            <a:normAutofit/>
          </a:bodyPr>
          <a:lstStyle/>
          <a:p>
            <a:r>
              <a:rPr lang="en-US" dirty="0" smtClean="0"/>
              <a:t> </a:t>
            </a:r>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9790" y="3348110"/>
            <a:ext cx="1674055" cy="2222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9612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t>
            </a:r>
            <a:r>
              <a:rPr lang="en-US" dirty="0" smtClean="0"/>
              <a:t>APH Ping Pong</a:t>
            </a:r>
            <a:endParaRPr lang="en-US" dirty="0"/>
          </a:p>
        </p:txBody>
      </p:sp>
      <p:sp>
        <p:nvSpPr>
          <p:cNvPr id="3" name="Content Placeholder 2"/>
          <p:cNvSpPr>
            <a:spLocks noGrp="1"/>
          </p:cNvSpPr>
          <p:nvPr>
            <p:ph idx="1"/>
          </p:nvPr>
        </p:nvSpPr>
        <p:spPr>
          <a:xfrm>
            <a:off x="1295401" y="2565779"/>
            <a:ext cx="9601196" cy="3603009"/>
          </a:xfrm>
        </p:spPr>
        <p:txBody>
          <a:bodyPr/>
          <a:lstStyle/>
          <a:p>
            <a:pPr>
              <a:buFont typeface="Wingdings" pitchFamily="2" charset="2"/>
              <a:buChar char="q"/>
            </a:pPr>
            <a:r>
              <a:rPr lang="en-US" dirty="0" smtClean="0"/>
              <a:t> Is an interactive funny game has two types of control :</a:t>
            </a:r>
          </a:p>
          <a:p>
            <a:pPr marL="0" indent="0">
              <a:buNone/>
            </a:pPr>
            <a:r>
              <a:rPr lang="en-US" dirty="0" smtClean="0"/>
              <a:t/>
            </a:r>
            <a:br>
              <a:rPr lang="en-US" dirty="0" smtClean="0"/>
            </a:br>
            <a:r>
              <a:rPr lang="en-US" dirty="0" smtClean="0"/>
              <a:t>   1.  Using 4- buttons keypad. </a:t>
            </a:r>
            <a:br>
              <a:rPr lang="en-US" dirty="0" smtClean="0"/>
            </a:br>
            <a:r>
              <a:rPr lang="en-US" dirty="0" smtClean="0"/>
              <a:t/>
            </a:r>
            <a:br>
              <a:rPr lang="en-US" dirty="0" smtClean="0"/>
            </a:br>
            <a:endParaRPr lang="en-US" dirty="0" smtClean="0"/>
          </a:p>
          <a:p>
            <a:pPr marL="0" indent="0">
              <a:buNone/>
            </a:pPr>
            <a:r>
              <a:rPr lang="en-US" dirty="0"/>
              <a:t> </a:t>
            </a:r>
            <a:r>
              <a:rPr lang="en-US" dirty="0" smtClean="0"/>
              <a:t>  2.  </a:t>
            </a:r>
            <a:r>
              <a:rPr lang="en-US" dirty="0"/>
              <a:t>Using smartphone </a:t>
            </a:r>
            <a:r>
              <a:rPr lang="en-US" dirty="0" smtClean="0"/>
              <a:t>IPhone Application</a:t>
            </a:r>
            <a:r>
              <a:rPr lang="en-US" dirty="0"/>
              <a:t>. </a:t>
            </a:r>
            <a:r>
              <a:rPr lang="en-US" dirty="0" smtClean="0"/>
              <a:t/>
            </a:r>
            <a:br>
              <a:rPr lang="en-US" dirty="0" smtClean="0"/>
            </a:br>
            <a:endParaRPr lang="en-US" dirty="0"/>
          </a:p>
          <a:p>
            <a:endParaRPr lang="en-US" dirty="0"/>
          </a:p>
          <a:p>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99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APH Ping Pong</a:t>
            </a:r>
          </a:p>
        </p:txBody>
      </p:sp>
      <p:sp>
        <p:nvSpPr>
          <p:cNvPr id="3" name="Content Placeholder 2"/>
          <p:cNvSpPr>
            <a:spLocks noGrp="1"/>
          </p:cNvSpPr>
          <p:nvPr>
            <p:ph idx="1"/>
          </p:nvPr>
        </p:nvSpPr>
        <p:spPr/>
        <p:txBody>
          <a:bodyPr/>
          <a:lstStyle/>
          <a:p>
            <a:r>
              <a:rPr lang="en-US" dirty="0"/>
              <a:t>APH supports table </a:t>
            </a:r>
            <a:r>
              <a:rPr lang="en-US" dirty="0" smtClean="0"/>
              <a:t>touch or interactivity </a:t>
            </a:r>
            <a:r>
              <a:rPr lang="en-US" dirty="0"/>
              <a:t>feature for well-known positions on table to control flow user options at the start and with the end of the game.</a:t>
            </a:r>
          </a:p>
          <a:p>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5052" y="3305905"/>
            <a:ext cx="6874563" cy="2940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Mohmammad_PH\Desktop\مشروع نفائي.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648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0969" y="944213"/>
            <a:ext cx="8112859" cy="1303867"/>
          </a:xfrm>
        </p:spPr>
        <p:txBody>
          <a:bodyPr>
            <a:normAutofit/>
          </a:bodyPr>
          <a:lstStyle/>
          <a:p>
            <a:r>
              <a:rPr lang="en-US" dirty="0"/>
              <a:t>Why APH Ping Pong</a:t>
            </a:r>
          </a:p>
        </p:txBody>
      </p:sp>
      <p:sp>
        <p:nvSpPr>
          <p:cNvPr id="3" name="Content Placeholder 2"/>
          <p:cNvSpPr>
            <a:spLocks noGrp="1"/>
          </p:cNvSpPr>
          <p:nvPr>
            <p:ph idx="1"/>
          </p:nvPr>
        </p:nvSpPr>
        <p:spPr/>
        <p:txBody>
          <a:bodyPr>
            <a:normAutofit/>
          </a:bodyPr>
          <a:lstStyle/>
          <a:p>
            <a:r>
              <a:rPr lang="en-US" dirty="0" smtClean="0"/>
              <a:t>Contains </a:t>
            </a:r>
            <a:r>
              <a:rPr lang="en-US" dirty="0"/>
              <a:t>many features and customizable user options </a:t>
            </a:r>
            <a:endParaRPr lang="en-US" dirty="0" smtClean="0"/>
          </a:p>
          <a:p>
            <a:pPr marL="457200" indent="-457200">
              <a:buAutoNum type="arabicPeriod"/>
            </a:pPr>
            <a:r>
              <a:rPr lang="en-US" dirty="0" smtClean="0"/>
              <a:t>Setting the ball speed. </a:t>
            </a:r>
          </a:p>
          <a:p>
            <a:pPr marL="457200" indent="-457200">
              <a:buAutoNum type="arabicPeriod"/>
            </a:pPr>
            <a:r>
              <a:rPr lang="en-US" dirty="0" smtClean="0"/>
              <a:t>Setting number of rounds. </a:t>
            </a:r>
          </a:p>
          <a:p>
            <a:pPr marL="457200" indent="-457200">
              <a:buFont typeface="Arial"/>
              <a:buAutoNum type="arabicPeriod"/>
            </a:pPr>
            <a:r>
              <a:rPr lang="en-US" dirty="0" smtClean="0"/>
              <a:t>Randomly Coin flipping for the first player. </a:t>
            </a:r>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866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APH Ping Pong</a:t>
            </a:r>
          </a:p>
        </p:txBody>
      </p:sp>
      <p:sp>
        <p:nvSpPr>
          <p:cNvPr id="3" name="Content Placeholder 2"/>
          <p:cNvSpPr>
            <a:spLocks noGrp="1"/>
          </p:cNvSpPr>
          <p:nvPr>
            <p:ph idx="1"/>
          </p:nvPr>
        </p:nvSpPr>
        <p:spPr/>
        <p:txBody>
          <a:bodyPr/>
          <a:lstStyle/>
          <a:p>
            <a:pPr lvl="1"/>
            <a:r>
              <a:rPr lang="en-US" sz="2400" dirty="0" smtClean="0"/>
              <a:t>Contain </a:t>
            </a:r>
            <a:r>
              <a:rPr lang="en-US" sz="2400" dirty="0"/>
              <a:t>interaction animations and accessory in harmony with the processing of the game. </a:t>
            </a:r>
          </a:p>
          <a:p>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563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Data </a:t>
            </a:r>
            <a:endParaRPr lang="en-US" dirty="0"/>
          </a:p>
        </p:txBody>
      </p:sp>
      <p:sp>
        <p:nvSpPr>
          <p:cNvPr id="3" name="Content Placeholder 2"/>
          <p:cNvSpPr>
            <a:spLocks noGrp="1"/>
          </p:cNvSpPr>
          <p:nvPr>
            <p:ph idx="1"/>
          </p:nvPr>
        </p:nvSpPr>
        <p:spPr/>
        <p:txBody>
          <a:bodyPr/>
          <a:lstStyle/>
          <a:p>
            <a:r>
              <a:rPr lang="en-US" dirty="0" smtClean="0"/>
              <a:t>Data transferred Inputs to the PIC.</a:t>
            </a:r>
          </a:p>
          <a:p>
            <a:r>
              <a:rPr lang="en-US" dirty="0" smtClean="0"/>
              <a:t>PIC send the right command. </a:t>
            </a:r>
          </a:p>
          <a:p>
            <a:r>
              <a:rPr lang="en-US" dirty="0" smtClean="0"/>
              <a:t>Java App algorithm handle the command. </a:t>
            </a:r>
            <a:endParaRPr lang="en-US" dirty="0"/>
          </a:p>
        </p:txBody>
      </p:sp>
      <p:pic>
        <p:nvPicPr>
          <p:cNvPr id="3074" name="Picture 2" descr="C:\Users\Mohmammad_PH\Desktop\acer-ferrari-3200-notebook-computer-p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7244" y="3624941"/>
            <a:ext cx="1890939" cy="18909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13539" y="4321645"/>
            <a:ext cx="2622431" cy="523220"/>
          </a:xfrm>
          <a:prstGeom prst="rect">
            <a:avLst/>
          </a:prstGeom>
          <a:noFill/>
          <a:ln>
            <a:solidFill>
              <a:schemeClr val="tx1"/>
            </a:solidFill>
          </a:ln>
        </p:spPr>
        <p:txBody>
          <a:bodyPr wrap="square" rtlCol="0">
            <a:spAutoFit/>
          </a:bodyPr>
          <a:lstStyle/>
          <a:p>
            <a:pPr algn="ctr"/>
            <a:r>
              <a:rPr lang="en-US" sz="2800" b="1" dirty="0" smtClean="0"/>
              <a:t>PIC 18F4620</a:t>
            </a:r>
            <a:endParaRPr lang="en-US" sz="2800" b="1" dirty="0"/>
          </a:p>
        </p:txBody>
      </p:sp>
      <p:sp>
        <p:nvSpPr>
          <p:cNvPr id="7" name="TextBox 6"/>
          <p:cNvSpPr txBox="1"/>
          <p:nvPr/>
        </p:nvSpPr>
        <p:spPr>
          <a:xfrm>
            <a:off x="1118557" y="4318770"/>
            <a:ext cx="2622431" cy="523220"/>
          </a:xfrm>
          <a:prstGeom prst="rect">
            <a:avLst/>
          </a:prstGeom>
          <a:noFill/>
          <a:ln>
            <a:solidFill>
              <a:schemeClr val="tx1"/>
            </a:solidFill>
          </a:ln>
        </p:spPr>
        <p:txBody>
          <a:bodyPr wrap="square" rtlCol="0">
            <a:spAutoFit/>
          </a:bodyPr>
          <a:lstStyle/>
          <a:p>
            <a:pPr algn="ctr"/>
            <a:r>
              <a:rPr lang="en-US" sz="2800" b="1" dirty="0" smtClean="0"/>
              <a:t>Inputs </a:t>
            </a:r>
            <a:endParaRPr lang="en-US" sz="2800" b="1" dirty="0"/>
          </a:p>
        </p:txBody>
      </p:sp>
      <p:cxnSp>
        <p:nvCxnSpPr>
          <p:cNvPr id="6" name="Straight Arrow Connector 5"/>
          <p:cNvCxnSpPr>
            <a:stCxn id="7" idx="3"/>
            <a:endCxn id="4" idx="1"/>
          </p:cNvCxnSpPr>
          <p:nvPr/>
        </p:nvCxnSpPr>
        <p:spPr>
          <a:xfrm>
            <a:off x="3740988" y="4580380"/>
            <a:ext cx="1072551" cy="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4" idx="3"/>
            <a:endCxn id="3074" idx="1"/>
          </p:cNvCxnSpPr>
          <p:nvPr/>
        </p:nvCxnSpPr>
        <p:spPr>
          <a:xfrm flipV="1">
            <a:off x="7435970" y="4570411"/>
            <a:ext cx="991274" cy="128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0279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Tools </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b="1" dirty="0" smtClean="0"/>
              <a:t>Java</a:t>
            </a:r>
            <a:r>
              <a:rPr lang="en-US" dirty="0" smtClean="0"/>
              <a:t> Programming Language</a:t>
            </a:r>
          </a:p>
          <a:p>
            <a:pPr>
              <a:buFont typeface="Arial" pitchFamily="34" charset="0"/>
              <a:buChar char="•"/>
            </a:pPr>
            <a:r>
              <a:rPr lang="en-US" b="1" dirty="0" smtClean="0"/>
              <a:t>IOS</a:t>
            </a:r>
            <a:r>
              <a:rPr lang="en-US" dirty="0" smtClean="0"/>
              <a:t> mobile programming language</a:t>
            </a:r>
          </a:p>
          <a:p>
            <a:pPr>
              <a:buFont typeface="Arial" pitchFamily="34" charset="0"/>
              <a:buChar char="•"/>
            </a:pPr>
            <a:r>
              <a:rPr lang="en-US" b="1" dirty="0"/>
              <a:t>NetBeans </a:t>
            </a:r>
            <a:r>
              <a:rPr lang="en-US" b="1" dirty="0" smtClean="0"/>
              <a:t>IDE</a:t>
            </a:r>
          </a:p>
          <a:p>
            <a:pPr>
              <a:buFont typeface="Arial" pitchFamily="34" charset="0"/>
              <a:buChar char="•"/>
            </a:pPr>
            <a:endParaRPr lang="en-US" b="1" dirty="0"/>
          </a:p>
          <a:p>
            <a:pPr>
              <a:buFont typeface="Arial" pitchFamily="34" charset="0"/>
              <a:buChar char="•"/>
            </a:pPr>
            <a:endParaRPr lang="en-US" dirty="0" smtClean="0"/>
          </a:p>
          <a:p>
            <a:pPr>
              <a:buFont typeface="Arial" pitchFamily="34" charset="0"/>
              <a:buChar char="•"/>
            </a:pPr>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952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Stages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b="1" dirty="0" smtClean="0"/>
              <a:t>New</a:t>
            </a:r>
            <a:r>
              <a:rPr lang="en-US" dirty="0" smtClean="0"/>
              <a:t> Game</a:t>
            </a:r>
          </a:p>
          <a:p>
            <a:pPr marL="457200" indent="-457200">
              <a:buFont typeface="+mj-lt"/>
              <a:buAutoNum type="arabicPeriod"/>
            </a:pPr>
            <a:r>
              <a:rPr lang="en-US" dirty="0" smtClean="0"/>
              <a:t>Game </a:t>
            </a:r>
            <a:r>
              <a:rPr lang="en-US" b="1" dirty="0" smtClean="0"/>
              <a:t>Mode</a:t>
            </a:r>
            <a:r>
              <a:rPr lang="en-US" dirty="0" smtClean="0"/>
              <a:t>(paddles, Mobile)</a:t>
            </a:r>
          </a:p>
          <a:p>
            <a:pPr marL="457200" indent="-457200">
              <a:buFont typeface="+mj-lt"/>
              <a:buAutoNum type="arabicPeriod"/>
            </a:pPr>
            <a:r>
              <a:rPr lang="en-US" dirty="0" smtClean="0"/>
              <a:t>Number</a:t>
            </a:r>
            <a:r>
              <a:rPr lang="en-US" b="1" dirty="0" smtClean="0"/>
              <a:t> </a:t>
            </a:r>
            <a:r>
              <a:rPr lang="en-US" b="1" dirty="0"/>
              <a:t> </a:t>
            </a:r>
            <a:r>
              <a:rPr lang="en-US" dirty="0" smtClean="0"/>
              <a:t>Of </a:t>
            </a:r>
            <a:r>
              <a:rPr lang="en-US" b="1" dirty="0" smtClean="0"/>
              <a:t>Rounds</a:t>
            </a:r>
          </a:p>
          <a:p>
            <a:pPr marL="457200" indent="-457200">
              <a:buFont typeface="+mj-lt"/>
              <a:buAutoNum type="arabicPeriod"/>
            </a:pPr>
            <a:r>
              <a:rPr lang="en-US" dirty="0" smtClean="0"/>
              <a:t>Select the </a:t>
            </a:r>
            <a:r>
              <a:rPr lang="en-US" b="1" dirty="0" smtClean="0"/>
              <a:t>Starter</a:t>
            </a:r>
            <a:r>
              <a:rPr lang="en-US" dirty="0" smtClean="0"/>
              <a:t> Player</a:t>
            </a:r>
          </a:p>
          <a:p>
            <a:pPr marL="457200" indent="-457200">
              <a:buFont typeface="+mj-lt"/>
              <a:buAutoNum type="arabicPeriod"/>
            </a:pPr>
            <a:r>
              <a:rPr lang="en-US" dirty="0" smtClean="0"/>
              <a:t>Game is </a:t>
            </a:r>
            <a:r>
              <a:rPr lang="en-US" b="1" dirty="0"/>
              <a:t>R</a:t>
            </a:r>
            <a:r>
              <a:rPr lang="en-US" b="1" dirty="0" smtClean="0"/>
              <a:t>unning</a:t>
            </a:r>
          </a:p>
          <a:p>
            <a:pPr marL="457200" indent="-457200">
              <a:buFont typeface="+mj-lt"/>
              <a:buAutoNum type="arabicPeriod"/>
            </a:pPr>
            <a:r>
              <a:rPr lang="en-US" b="1" dirty="0" smtClean="0"/>
              <a:t>Winner</a:t>
            </a:r>
            <a:r>
              <a:rPr lang="en-US" dirty="0" smtClean="0"/>
              <a:t> Stage</a:t>
            </a:r>
          </a:p>
          <a:p>
            <a:pPr marL="457200" indent="-457200">
              <a:buFont typeface="+mj-lt"/>
              <a:buAutoNum type="arabicPeriod"/>
            </a:pPr>
            <a:endParaRPr lang="en-US" dirty="0" smtClean="0"/>
          </a:p>
          <a:p>
            <a:pPr marL="457200" indent="-457200">
              <a:buFont typeface="+mj-lt"/>
              <a:buAutoNum type="arabicPeriod"/>
            </a:pPr>
            <a:endParaRPr lang="en-US" dirty="0" smtClean="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133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AbuFares\Desktop\Pong FlowChart.pn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657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New </a:t>
            </a:r>
            <a:r>
              <a:rPr lang="en-US" dirty="0" smtClean="0"/>
              <a:t>Game</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03797" y="2557463"/>
            <a:ext cx="9375819" cy="365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5382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Game </a:t>
            </a:r>
            <a:r>
              <a:rPr lang="en-US" dirty="0" smtClean="0"/>
              <a:t>Mode</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16675" y="2557463"/>
            <a:ext cx="9388699" cy="365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097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Team</a:t>
            </a:r>
            <a:endParaRPr lang="en-US" dirty="0"/>
          </a:p>
        </p:txBody>
      </p:sp>
      <p:sp>
        <p:nvSpPr>
          <p:cNvPr id="3" name="Content Placeholder 2"/>
          <p:cNvSpPr>
            <a:spLocks noGrp="1"/>
          </p:cNvSpPr>
          <p:nvPr>
            <p:ph idx="1"/>
          </p:nvPr>
        </p:nvSpPr>
        <p:spPr>
          <a:xfrm>
            <a:off x="982639" y="2556932"/>
            <a:ext cx="3548418" cy="3318936"/>
          </a:xfrm>
        </p:spPr>
        <p:txBody>
          <a:bodyPr>
            <a:normAutofit/>
          </a:bodyPr>
          <a:lstStyle/>
          <a:p>
            <a:r>
              <a:rPr lang="en-US" dirty="0"/>
              <a:t>Mohammad  </a:t>
            </a:r>
            <a:r>
              <a:rPr lang="en-US" dirty="0" err="1" smtClean="0"/>
              <a:t>Ihmouda</a:t>
            </a:r>
            <a:r>
              <a:rPr lang="en-US" dirty="0" smtClean="0"/>
              <a:t>   </a:t>
            </a:r>
          </a:p>
          <a:p>
            <a:endParaRPr lang="en-US" dirty="0"/>
          </a:p>
        </p:txBody>
      </p:sp>
      <p:sp>
        <p:nvSpPr>
          <p:cNvPr id="4" name="TextBox 3"/>
          <p:cNvSpPr txBox="1"/>
          <p:nvPr/>
        </p:nvSpPr>
        <p:spPr>
          <a:xfrm>
            <a:off x="4517409" y="2582630"/>
            <a:ext cx="3671247" cy="1184940"/>
          </a:xfrm>
          <a:prstGeom prst="rect">
            <a:avLst/>
          </a:prstGeom>
          <a:noFill/>
        </p:spPr>
        <p:txBody>
          <a:bodyPr wrap="square" rtlCol="0">
            <a:spAutoFit/>
          </a:bodyPr>
          <a:lstStyle/>
          <a:p>
            <a:pPr marL="342900" indent="-342900">
              <a:spcBef>
                <a:spcPct val="20000"/>
              </a:spcBef>
              <a:spcAft>
                <a:spcPts val="600"/>
              </a:spcAft>
              <a:buClr>
                <a:schemeClr val="accent1"/>
              </a:buClr>
              <a:buSzPct val="115000"/>
              <a:buFont typeface="Arial" pitchFamily="34" charset="0"/>
              <a:buChar char="•"/>
            </a:pPr>
            <a:r>
              <a:rPr lang="en-US" sz="2400" dirty="0" err="1">
                <a:solidFill>
                  <a:schemeClr val="tx1">
                    <a:lumMod val="85000"/>
                    <a:lumOff val="15000"/>
                  </a:schemeClr>
                </a:solidFill>
              </a:rPr>
              <a:t>Ala'eddeen</a:t>
            </a:r>
            <a:r>
              <a:rPr lang="en-US" sz="2400" dirty="0">
                <a:solidFill>
                  <a:schemeClr val="tx1">
                    <a:lumMod val="85000"/>
                    <a:lumOff val="15000"/>
                  </a:schemeClr>
                </a:solidFill>
              </a:rPr>
              <a:t> </a:t>
            </a:r>
            <a:r>
              <a:rPr lang="en-US" sz="2400" dirty="0" err="1">
                <a:solidFill>
                  <a:schemeClr val="tx1">
                    <a:lumMod val="85000"/>
                    <a:lumOff val="15000"/>
                  </a:schemeClr>
                </a:solidFill>
              </a:rPr>
              <a:t>Awwad</a:t>
            </a:r>
            <a:r>
              <a:rPr lang="en-US" sz="2400" dirty="0">
                <a:solidFill>
                  <a:schemeClr val="tx1">
                    <a:lumMod val="85000"/>
                    <a:lumOff val="15000"/>
                  </a:schemeClr>
                </a:solidFill>
              </a:rPr>
              <a:t> </a:t>
            </a:r>
            <a:br>
              <a:rPr lang="en-US" sz="2400" dirty="0">
                <a:solidFill>
                  <a:schemeClr val="tx1">
                    <a:lumMod val="85000"/>
                    <a:lumOff val="15000"/>
                  </a:schemeClr>
                </a:solidFill>
              </a:rPr>
            </a:br>
            <a:r>
              <a:rPr lang="en-US" sz="2400" dirty="0">
                <a:solidFill>
                  <a:schemeClr val="tx1">
                    <a:lumMod val="85000"/>
                    <a:lumOff val="15000"/>
                  </a:schemeClr>
                </a:solidFill>
              </a:rPr>
              <a:t> </a:t>
            </a:r>
          </a:p>
          <a:p>
            <a:endParaRPr lang="en-US" dirty="0"/>
          </a:p>
        </p:txBody>
      </p:sp>
      <p:sp>
        <p:nvSpPr>
          <p:cNvPr id="5" name="TextBox 4"/>
          <p:cNvSpPr txBox="1"/>
          <p:nvPr/>
        </p:nvSpPr>
        <p:spPr>
          <a:xfrm>
            <a:off x="8065826" y="2555334"/>
            <a:ext cx="3248167" cy="738664"/>
          </a:xfrm>
          <a:prstGeom prst="rect">
            <a:avLst/>
          </a:prstGeom>
          <a:noFill/>
        </p:spPr>
        <p:txBody>
          <a:bodyPr wrap="square" rtlCol="0">
            <a:spAutoFit/>
          </a:bodyPr>
          <a:lstStyle/>
          <a:p>
            <a:pPr marL="285750" indent="-285750">
              <a:spcBef>
                <a:spcPct val="20000"/>
              </a:spcBef>
              <a:spcAft>
                <a:spcPts val="600"/>
              </a:spcAft>
              <a:buClr>
                <a:schemeClr val="accent1"/>
              </a:buClr>
              <a:buSzPct val="115000"/>
              <a:buFont typeface="Arial"/>
              <a:buChar char="•"/>
            </a:pPr>
            <a:r>
              <a:rPr lang="en-US" sz="2400" dirty="0">
                <a:solidFill>
                  <a:schemeClr val="tx1">
                    <a:lumMod val="85000"/>
                    <a:lumOff val="15000"/>
                  </a:schemeClr>
                </a:solidFill>
              </a:rPr>
              <a:t>Dr. Ashraf </a:t>
            </a:r>
            <a:r>
              <a:rPr lang="en-US" sz="2400" dirty="0" err="1" smtClean="0">
                <a:solidFill>
                  <a:schemeClr val="tx1">
                    <a:lumMod val="85000"/>
                    <a:lumOff val="15000"/>
                  </a:schemeClr>
                </a:solidFill>
              </a:rPr>
              <a:t>Armosh</a:t>
            </a:r>
            <a:r>
              <a:rPr lang="en-US" sz="2400" dirty="0" smtClean="0">
                <a:solidFill>
                  <a:schemeClr val="tx1">
                    <a:lumMod val="85000"/>
                    <a:lumOff val="15000"/>
                  </a:schemeClr>
                </a:solidFill>
              </a:rPr>
              <a:t/>
            </a:r>
            <a:br>
              <a:rPr lang="en-US" sz="2400" dirty="0" smtClean="0">
                <a:solidFill>
                  <a:schemeClr val="tx1">
                    <a:lumMod val="85000"/>
                    <a:lumOff val="15000"/>
                  </a:schemeClr>
                </a:solidFill>
              </a:rPr>
            </a:br>
            <a:endParaRPr lang="en-US" dirty="0"/>
          </a:p>
        </p:txBody>
      </p:sp>
      <p:pic>
        <p:nvPicPr>
          <p:cNvPr id="10"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Mohmammad_PH\Desktop\P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2120" y="3175100"/>
            <a:ext cx="1752600" cy="301234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Ala'eddee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6670" y="3175100"/>
            <a:ext cx="2025650" cy="30123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5"/>
          <a:srcRect/>
          <a:stretch>
            <a:fillRect/>
          </a:stretch>
        </p:blipFill>
        <p:spPr bwMode="auto">
          <a:xfrm>
            <a:off x="8713877" y="3175100"/>
            <a:ext cx="1978507" cy="3012340"/>
          </a:xfrm>
          <a:prstGeom prst="rect">
            <a:avLst/>
          </a:prstGeom>
          <a:noFill/>
          <a:ln w="9525">
            <a:noFill/>
            <a:miter lim="800000"/>
            <a:headEnd/>
            <a:tailEnd/>
          </a:ln>
          <a:effectLst/>
        </p:spPr>
      </p:pic>
    </p:spTree>
    <p:extLst>
      <p:ext uri="{BB962C8B-B14F-4D97-AF65-F5344CB8AC3E}">
        <p14:creationId xmlns:p14="http://schemas.microsoft.com/office/powerpoint/2010/main" val="3560020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3-Number </a:t>
            </a:r>
            <a:r>
              <a:rPr lang="en-US" dirty="0" smtClean="0"/>
              <a:t>Of Rounds</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0918" y="2557463"/>
            <a:ext cx="9427336" cy="3624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0037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The </a:t>
            </a:r>
            <a:r>
              <a:rPr lang="en-US" dirty="0" smtClean="0"/>
              <a:t>Starter Player</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0918" y="2557463"/>
            <a:ext cx="9440214" cy="3663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0752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The </a:t>
            </a:r>
            <a:r>
              <a:rPr lang="en-US" dirty="0" smtClean="0"/>
              <a:t>Starter Player (2)</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03797" y="2557463"/>
            <a:ext cx="9375819" cy="3663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40039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Running </a:t>
            </a:r>
            <a:r>
              <a:rPr lang="en-US" dirty="0" smtClean="0"/>
              <a:t>Stage</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0918" y="2557463"/>
            <a:ext cx="9427336" cy="367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483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Winner </a:t>
            </a:r>
            <a:r>
              <a:rPr lang="en-US" dirty="0" smtClean="0"/>
              <a:t>Stage</a:t>
            </a:r>
            <a:endParaRPr lang="en-US" dirty="0"/>
          </a:p>
        </p:txBody>
      </p:sp>
      <p:pic>
        <p:nvPicPr>
          <p:cNvPr id="4"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0917" y="2557463"/>
            <a:ext cx="9453093" cy="365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60037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6" name="Text Placeholder 5"/>
          <p:cNvSpPr>
            <a:spLocks noGrp="1"/>
          </p:cNvSpPr>
          <p:nvPr>
            <p:ph type="body" sz="half" idx="2"/>
          </p:nvPr>
        </p:nvSpPr>
        <p:spPr/>
        <p:txBody>
          <a:bodyPr/>
          <a:lstStyle/>
          <a:p>
            <a:endParaRPr lang="en-US"/>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27054" b="27054"/>
          <a:stretch>
            <a:fillRect/>
          </a:stretch>
        </p:blipFill>
        <p:spPr>
          <a:xfrm>
            <a:off x="1047248" y="1261269"/>
            <a:ext cx="10105972" cy="4367740"/>
          </a:xfrm>
        </p:spPr>
      </p:pic>
      <p:pic>
        <p:nvPicPr>
          <p:cNvPr id="5"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962" y="0"/>
            <a:ext cx="2473933" cy="3498936"/>
          </a:xfrm>
          <a:prstGeom prst="rect">
            <a:avLst/>
          </a:prstGeom>
          <a:noFill/>
          <a:effectLst>
            <a:glow rad="952500">
              <a:schemeClr val="accent1">
                <a:alpha val="46000"/>
              </a:schemeClr>
            </a:glow>
            <a:reflection endPos="40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649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634581"/>
            <a:ext cx="6241816" cy="1371600"/>
          </a:xfrm>
        </p:spPr>
        <p:txBody>
          <a:bodyPr>
            <a:normAutofit/>
          </a:bodyPr>
          <a:lstStyle/>
          <a:p>
            <a:r>
              <a:rPr lang="en-US" sz="4000" dirty="0" smtClean="0"/>
              <a:t>APH Ping Pong</a:t>
            </a:r>
            <a:endParaRPr lang="en-US" sz="4000" dirty="0"/>
          </a:p>
        </p:txBody>
      </p:sp>
      <p:sp>
        <p:nvSpPr>
          <p:cNvPr id="3" name="Content Placeholder 2"/>
          <p:cNvSpPr>
            <a:spLocks noGrp="1"/>
          </p:cNvSpPr>
          <p:nvPr>
            <p:ph type="body" sz="half" idx="2"/>
          </p:nvPr>
        </p:nvSpPr>
        <p:spPr>
          <a:xfrm>
            <a:off x="859360" y="2445239"/>
            <a:ext cx="6241816" cy="1828800"/>
          </a:xfrm>
        </p:spPr>
        <p:txBody>
          <a:bodyPr>
            <a:normAutofit fontScale="85000" lnSpcReduction="20000"/>
          </a:bodyPr>
          <a:lstStyle/>
          <a:p>
            <a:pPr marL="0" indent="0" algn="l">
              <a:buNone/>
            </a:pPr>
            <a:endParaRPr lang="en-US" sz="1900" dirty="0" smtClean="0"/>
          </a:p>
          <a:p>
            <a:pPr algn="l"/>
            <a:r>
              <a:rPr lang="en-US" sz="3300" dirty="0" smtClean="0"/>
              <a:t> </a:t>
            </a:r>
            <a:r>
              <a:rPr lang="en-US" sz="3300" dirty="0"/>
              <a:t>APH Ping Pong is a funny interactive projected game played between two players </a:t>
            </a:r>
            <a:r>
              <a:rPr lang="en-US" sz="3300" dirty="0" smtClean="0"/>
              <a:t>on hardware table. </a:t>
            </a:r>
            <a:r>
              <a:rPr lang="en-US" sz="3200" dirty="0"/>
              <a:t/>
            </a:r>
            <a:br>
              <a:rPr lang="en-US" sz="3200" dirty="0"/>
            </a:br>
            <a:endParaRPr lang="en-US" sz="3200" dirty="0"/>
          </a:p>
        </p:txBody>
      </p:sp>
      <p:pic>
        <p:nvPicPr>
          <p:cNvPr id="7" name="Picture 2" descr="C:\Users\Mohmammad_PH\Desktop\مشروع نفائي.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499668" y="1215056"/>
            <a:ext cx="5674118" cy="4481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9498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Strategy </a:t>
            </a:r>
            <a:endParaRPr lang="en-US" dirty="0"/>
          </a:p>
        </p:txBody>
      </p:sp>
      <p:sp>
        <p:nvSpPr>
          <p:cNvPr id="3" name="Rectangle 2"/>
          <p:cNvSpPr/>
          <p:nvPr/>
        </p:nvSpPr>
        <p:spPr>
          <a:xfrm>
            <a:off x="909710" y="2575617"/>
            <a:ext cx="7333958" cy="2246769"/>
          </a:xfrm>
          <a:prstGeom prst="rect">
            <a:avLst/>
          </a:prstGeom>
        </p:spPr>
        <p:txBody>
          <a:bodyPr wrap="square">
            <a:spAutoFit/>
          </a:bodyPr>
          <a:lstStyle/>
          <a:p>
            <a:r>
              <a:rPr lang="en-US" sz="2800" dirty="0" smtClean="0"/>
              <a:t>Interactive game played </a:t>
            </a:r>
            <a:r>
              <a:rPr lang="en-US" sz="2800" dirty="0"/>
              <a:t>between two players each one keeps track of the ball direction and try to hit the ball toward his opponent before entering his goal.</a:t>
            </a:r>
            <a:br>
              <a:rPr lang="en-US" sz="2800" dirty="0"/>
            </a:br>
            <a:endParaRPr lang="en-US" sz="2800" dirty="0"/>
          </a:p>
        </p:txBody>
      </p:sp>
      <p:pic>
        <p:nvPicPr>
          <p:cNvPr id="2050"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3668" y="2575617"/>
            <a:ext cx="3160808" cy="4196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406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a:t>
            </a:r>
            <a:r>
              <a:rPr lang="en-US" dirty="0" smtClean="0"/>
              <a:t>Strategy…. Cont. </a:t>
            </a:r>
            <a:endParaRPr lang="en-US" dirty="0"/>
          </a:p>
        </p:txBody>
      </p:sp>
      <p:sp>
        <p:nvSpPr>
          <p:cNvPr id="3" name="Content Placeholder 2"/>
          <p:cNvSpPr>
            <a:spLocks noGrp="1"/>
          </p:cNvSpPr>
          <p:nvPr>
            <p:ph idx="1"/>
          </p:nvPr>
        </p:nvSpPr>
        <p:spPr/>
        <p:txBody>
          <a:bodyPr/>
          <a:lstStyle/>
          <a:p>
            <a:r>
              <a:rPr lang="en-US" dirty="0" smtClean="0"/>
              <a:t>APH </a:t>
            </a:r>
            <a:r>
              <a:rPr lang="en-US" dirty="0"/>
              <a:t>Ping Pong Players choose which type of control </a:t>
            </a:r>
            <a:r>
              <a:rPr lang="en-US" dirty="0" smtClean="0"/>
              <a:t>is:</a:t>
            </a:r>
          </a:p>
          <a:p>
            <a:pPr marL="0" indent="0">
              <a:buNone/>
            </a:pPr>
            <a:r>
              <a:rPr lang="en-US" dirty="0" smtClean="0"/>
              <a:t> </a:t>
            </a:r>
            <a:br>
              <a:rPr lang="en-US" dirty="0" smtClean="0"/>
            </a:br>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022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Strategy…. Cont. </a:t>
            </a:r>
          </a:p>
        </p:txBody>
      </p:sp>
      <p:sp>
        <p:nvSpPr>
          <p:cNvPr id="3" name="Content Placeholder 2"/>
          <p:cNvSpPr>
            <a:spLocks noGrp="1"/>
          </p:cNvSpPr>
          <p:nvPr>
            <p:ph idx="1"/>
          </p:nvPr>
        </p:nvSpPr>
        <p:spPr/>
        <p:txBody>
          <a:bodyPr>
            <a:normAutofit/>
          </a:bodyPr>
          <a:lstStyle/>
          <a:p>
            <a:r>
              <a:rPr lang="en-US" dirty="0"/>
              <a:t>The game start by deciding who is the first service (Player) which is defined by Randomly Coin flipping for the first player. The correct or incorrect guess gives the "winner" the option to </a:t>
            </a:r>
            <a:r>
              <a:rPr lang="en-US" dirty="0" smtClean="0"/>
              <a:t>have the ball. </a:t>
            </a:r>
            <a:endParaRPr lang="en-US" dirty="0"/>
          </a:p>
          <a:p>
            <a:endParaRPr lang="en-US" dirty="0" smtClean="0"/>
          </a:p>
          <a:p>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850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Strategy…. Cont. </a:t>
            </a:r>
          </a:p>
        </p:txBody>
      </p:sp>
      <p:sp>
        <p:nvSpPr>
          <p:cNvPr id="3" name="Content Placeholder 2"/>
          <p:cNvSpPr>
            <a:spLocks noGrp="1"/>
          </p:cNvSpPr>
          <p:nvPr>
            <p:ph idx="1"/>
          </p:nvPr>
        </p:nvSpPr>
        <p:spPr/>
        <p:txBody>
          <a:bodyPr/>
          <a:lstStyle/>
          <a:p>
            <a:r>
              <a:rPr lang="en-US" dirty="0" smtClean="0"/>
              <a:t>The two players take their positions and the game start .</a:t>
            </a:r>
            <a:br>
              <a:rPr lang="en-US" dirty="0" smtClean="0"/>
            </a:br>
            <a:endParaRPr lang="en-US" dirty="0"/>
          </a:p>
        </p:txBody>
      </p:sp>
      <p:pic>
        <p:nvPicPr>
          <p:cNvPr id="4" name="Picture 2" descr="C:\Users\Mohmammad_PH\Desktop\مشروع نفائي.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60" y="590843"/>
            <a:ext cx="1311156" cy="1854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998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laying Field </a:t>
            </a:r>
            <a:r>
              <a:rPr lang="en-US" dirty="0"/>
              <a:t>Details </a:t>
            </a:r>
          </a:p>
        </p:txBody>
      </p:sp>
      <p:sp>
        <p:nvSpPr>
          <p:cNvPr id="3" name="Content Placeholder 2"/>
          <p:cNvSpPr>
            <a:spLocks noGrp="1"/>
          </p:cNvSpPr>
          <p:nvPr>
            <p:ph idx="1"/>
          </p:nvPr>
        </p:nvSpPr>
        <p:spPr>
          <a:xfrm>
            <a:off x="1295401" y="2556932"/>
            <a:ext cx="4860470" cy="3318936"/>
          </a:xfrm>
        </p:spPr>
        <p:txBody>
          <a:bodyPr/>
          <a:lstStyle/>
          <a:p>
            <a:r>
              <a:rPr lang="en-US" dirty="0" smtClean="0"/>
              <a:t>Ping Pong game projected on a hardware table using a projector .</a:t>
            </a:r>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7407" y="2514600"/>
            <a:ext cx="3464379" cy="3673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950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Sensors </a:t>
            </a:r>
            <a:endParaRPr lang="en-US" dirty="0"/>
          </a:p>
        </p:txBody>
      </p:sp>
      <p:sp>
        <p:nvSpPr>
          <p:cNvPr id="3" name="Content Placeholder 2"/>
          <p:cNvSpPr>
            <a:spLocks noGrp="1"/>
          </p:cNvSpPr>
          <p:nvPr>
            <p:ph idx="1"/>
          </p:nvPr>
        </p:nvSpPr>
        <p:spPr/>
        <p:txBody>
          <a:bodyPr/>
          <a:lstStyle/>
          <a:p>
            <a:r>
              <a:rPr lang="en-US" dirty="0" smtClean="0"/>
              <a:t>1. LDR (Led Dependent Resistor ) . </a:t>
            </a:r>
            <a:endParaRPr lang="en-US" dirty="0"/>
          </a:p>
        </p:txBody>
      </p:sp>
    </p:spTree>
    <p:extLst>
      <p:ext uri="{BB962C8B-B14F-4D97-AF65-F5344CB8AC3E}">
        <p14:creationId xmlns:p14="http://schemas.microsoft.com/office/powerpoint/2010/main" val="26795346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1021</TotalTime>
  <Words>559</Words>
  <Application>Microsoft Office PowerPoint</Application>
  <PresentationFormat>Custom</PresentationFormat>
  <Paragraphs>86</Paragraphs>
  <Slides>25</Slides>
  <Notes>13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Organic</vt:lpstr>
      <vt:lpstr>APH Ping Pong</vt:lpstr>
      <vt:lpstr>The Team</vt:lpstr>
      <vt:lpstr>APH Ping Pong</vt:lpstr>
      <vt:lpstr>Game Strategy </vt:lpstr>
      <vt:lpstr>Game Strategy…. Cont. </vt:lpstr>
      <vt:lpstr>Game Strategy…. Cont. </vt:lpstr>
      <vt:lpstr>Game Strategy…. Cont. </vt:lpstr>
      <vt:lpstr>Playing Field Details </vt:lpstr>
      <vt:lpstr>Hardware Sensors </vt:lpstr>
      <vt:lpstr>Why APH Ping Pong</vt:lpstr>
      <vt:lpstr>Why APH Ping Pong</vt:lpstr>
      <vt:lpstr>Why APH Ping Pong</vt:lpstr>
      <vt:lpstr>Why APH Ping Pong</vt:lpstr>
      <vt:lpstr>Sending Data </vt:lpstr>
      <vt:lpstr>Software Tools </vt:lpstr>
      <vt:lpstr>Game Stages</vt:lpstr>
      <vt:lpstr>PowerPoint Presentation</vt:lpstr>
      <vt:lpstr>1- New Game</vt:lpstr>
      <vt:lpstr>2- Game Mode</vt:lpstr>
      <vt:lpstr>3-Number Of Rounds</vt:lpstr>
      <vt:lpstr>4- The Starter Player</vt:lpstr>
      <vt:lpstr>5- The Starter Player (2)</vt:lpstr>
      <vt:lpstr>6- Running Stage</vt:lpstr>
      <vt:lpstr>7- Winner Stage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Celestial Planetarium</dc:title>
  <dc:creator>Mustafa Assaf</dc:creator>
  <cp:lastModifiedBy>AbuFares</cp:lastModifiedBy>
  <cp:revision>93</cp:revision>
  <dcterms:created xsi:type="dcterms:W3CDTF">2012-12-18T17:05:43Z</dcterms:created>
  <dcterms:modified xsi:type="dcterms:W3CDTF">2013-05-18T18:05:43Z</dcterms:modified>
</cp:coreProperties>
</file>