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852" r:id="rId1"/>
  </p:sldMasterIdLst>
  <p:notesMasterIdLst>
    <p:notesMasterId r:id="rId108"/>
  </p:notesMasterIdLst>
  <p:sldIdLst>
    <p:sldId id="256" r:id="rId2"/>
    <p:sldId id="267" r:id="rId3"/>
    <p:sldId id="373" r:id="rId4"/>
    <p:sldId id="379" r:id="rId5"/>
    <p:sldId id="380" r:id="rId6"/>
    <p:sldId id="381" r:id="rId7"/>
    <p:sldId id="383" r:id="rId8"/>
    <p:sldId id="384" r:id="rId9"/>
    <p:sldId id="385" r:id="rId10"/>
    <p:sldId id="386" r:id="rId11"/>
    <p:sldId id="387" r:id="rId12"/>
    <p:sldId id="388" r:id="rId13"/>
    <p:sldId id="389" r:id="rId14"/>
    <p:sldId id="551" r:id="rId15"/>
    <p:sldId id="552" r:id="rId16"/>
    <p:sldId id="560" r:id="rId17"/>
    <p:sldId id="561" r:id="rId18"/>
    <p:sldId id="562" r:id="rId19"/>
    <p:sldId id="563" r:id="rId20"/>
    <p:sldId id="564" r:id="rId21"/>
    <p:sldId id="595" r:id="rId22"/>
    <p:sldId id="596" r:id="rId23"/>
    <p:sldId id="597" r:id="rId24"/>
    <p:sldId id="598" r:id="rId25"/>
    <p:sldId id="600" r:id="rId26"/>
    <p:sldId id="601" r:id="rId27"/>
    <p:sldId id="602" r:id="rId28"/>
    <p:sldId id="607" r:id="rId29"/>
    <p:sldId id="606" r:id="rId30"/>
    <p:sldId id="605" r:id="rId31"/>
    <p:sldId id="647" r:id="rId32"/>
    <p:sldId id="604" r:id="rId33"/>
    <p:sldId id="623" r:id="rId34"/>
    <p:sldId id="620" r:id="rId35"/>
    <p:sldId id="624" r:id="rId36"/>
    <p:sldId id="625" r:id="rId37"/>
    <p:sldId id="619" r:id="rId38"/>
    <p:sldId id="626" r:id="rId39"/>
    <p:sldId id="618" r:id="rId40"/>
    <p:sldId id="617" r:id="rId41"/>
    <p:sldId id="628" r:id="rId42"/>
    <p:sldId id="629" r:id="rId43"/>
    <p:sldId id="630" r:id="rId44"/>
    <p:sldId id="632" r:id="rId45"/>
    <p:sldId id="637" r:id="rId46"/>
    <p:sldId id="638" r:id="rId47"/>
    <p:sldId id="627" r:id="rId48"/>
    <p:sldId id="639" r:id="rId49"/>
    <p:sldId id="615" r:id="rId50"/>
    <p:sldId id="613" r:id="rId51"/>
    <p:sldId id="612" r:id="rId52"/>
    <p:sldId id="611" r:id="rId53"/>
    <p:sldId id="640" r:id="rId54"/>
    <p:sldId id="641" r:id="rId55"/>
    <p:sldId id="609" r:id="rId56"/>
    <p:sldId id="608" r:id="rId57"/>
    <p:sldId id="646" r:id="rId58"/>
    <p:sldId id="645" r:id="rId59"/>
    <p:sldId id="642" r:id="rId60"/>
    <p:sldId id="553" r:id="rId61"/>
    <p:sldId id="391" r:id="rId62"/>
    <p:sldId id="393" r:id="rId63"/>
    <p:sldId id="554" r:id="rId64"/>
    <p:sldId id="402" r:id="rId65"/>
    <p:sldId id="555" r:id="rId66"/>
    <p:sldId id="556" r:id="rId67"/>
    <p:sldId id="557" r:id="rId68"/>
    <p:sldId id="407" r:id="rId69"/>
    <p:sldId id="408" r:id="rId70"/>
    <p:sldId id="409" r:id="rId71"/>
    <p:sldId id="410" r:id="rId72"/>
    <p:sldId id="412" r:id="rId73"/>
    <p:sldId id="558" r:id="rId74"/>
    <p:sldId id="559" r:id="rId75"/>
    <p:sldId id="565" r:id="rId76"/>
    <p:sldId id="533" r:id="rId77"/>
    <p:sldId id="594" r:id="rId78"/>
    <p:sldId id="566" r:id="rId79"/>
    <p:sldId id="541" r:id="rId80"/>
    <p:sldId id="567" r:id="rId81"/>
    <p:sldId id="573" r:id="rId82"/>
    <p:sldId id="568" r:id="rId83"/>
    <p:sldId id="569" r:id="rId84"/>
    <p:sldId id="570" r:id="rId85"/>
    <p:sldId id="571" r:id="rId86"/>
    <p:sldId id="572" r:id="rId87"/>
    <p:sldId id="574" r:id="rId88"/>
    <p:sldId id="575" r:id="rId89"/>
    <p:sldId id="576" r:id="rId90"/>
    <p:sldId id="577" r:id="rId91"/>
    <p:sldId id="578" r:id="rId92"/>
    <p:sldId id="579" r:id="rId93"/>
    <p:sldId id="580" r:id="rId94"/>
    <p:sldId id="581" r:id="rId95"/>
    <p:sldId id="582" r:id="rId96"/>
    <p:sldId id="583" r:id="rId97"/>
    <p:sldId id="584" r:id="rId98"/>
    <p:sldId id="585" r:id="rId99"/>
    <p:sldId id="586" r:id="rId100"/>
    <p:sldId id="587" r:id="rId101"/>
    <p:sldId id="588" r:id="rId102"/>
    <p:sldId id="589" r:id="rId103"/>
    <p:sldId id="590" r:id="rId104"/>
    <p:sldId id="591" r:id="rId105"/>
    <p:sldId id="592" r:id="rId106"/>
    <p:sldId id="593" r:id="rId107"/>
  </p:sldIdLst>
  <p:sldSz cx="15087600" cy="8229600"/>
  <p:notesSz cx="6858000" cy="9144000"/>
  <p:defaultTextStyle>
    <a:defPPr>
      <a:defRPr lang="en-US"/>
    </a:defPPr>
    <a:lvl1pPr marL="0" algn="l" defTabSz="1310605" rtl="0" eaLnBrk="1" latinLnBrk="0" hangingPunct="1">
      <a:defRPr sz="2600" kern="1200">
        <a:solidFill>
          <a:schemeClr val="tx1"/>
        </a:solidFill>
        <a:latin typeface="+mn-lt"/>
        <a:ea typeface="+mn-ea"/>
        <a:cs typeface="+mn-cs"/>
      </a:defRPr>
    </a:lvl1pPr>
    <a:lvl2pPr marL="655302" algn="l" defTabSz="1310605" rtl="0" eaLnBrk="1" latinLnBrk="0" hangingPunct="1">
      <a:defRPr sz="2600" kern="1200">
        <a:solidFill>
          <a:schemeClr val="tx1"/>
        </a:solidFill>
        <a:latin typeface="+mn-lt"/>
        <a:ea typeface="+mn-ea"/>
        <a:cs typeface="+mn-cs"/>
      </a:defRPr>
    </a:lvl2pPr>
    <a:lvl3pPr marL="1310605" algn="l" defTabSz="1310605" rtl="0" eaLnBrk="1" latinLnBrk="0" hangingPunct="1">
      <a:defRPr sz="2600" kern="1200">
        <a:solidFill>
          <a:schemeClr val="tx1"/>
        </a:solidFill>
        <a:latin typeface="+mn-lt"/>
        <a:ea typeface="+mn-ea"/>
        <a:cs typeface="+mn-cs"/>
      </a:defRPr>
    </a:lvl3pPr>
    <a:lvl4pPr marL="1965905" algn="l" defTabSz="1310605" rtl="0" eaLnBrk="1" latinLnBrk="0" hangingPunct="1">
      <a:defRPr sz="2600" kern="1200">
        <a:solidFill>
          <a:schemeClr val="tx1"/>
        </a:solidFill>
        <a:latin typeface="+mn-lt"/>
        <a:ea typeface="+mn-ea"/>
        <a:cs typeface="+mn-cs"/>
      </a:defRPr>
    </a:lvl4pPr>
    <a:lvl5pPr marL="2621206" algn="l" defTabSz="1310605" rtl="0" eaLnBrk="1" latinLnBrk="0" hangingPunct="1">
      <a:defRPr sz="2600" kern="1200">
        <a:solidFill>
          <a:schemeClr val="tx1"/>
        </a:solidFill>
        <a:latin typeface="+mn-lt"/>
        <a:ea typeface="+mn-ea"/>
        <a:cs typeface="+mn-cs"/>
      </a:defRPr>
    </a:lvl5pPr>
    <a:lvl6pPr marL="3276509" algn="l" defTabSz="1310605" rtl="0" eaLnBrk="1" latinLnBrk="0" hangingPunct="1">
      <a:defRPr sz="2600" kern="1200">
        <a:solidFill>
          <a:schemeClr val="tx1"/>
        </a:solidFill>
        <a:latin typeface="+mn-lt"/>
        <a:ea typeface="+mn-ea"/>
        <a:cs typeface="+mn-cs"/>
      </a:defRPr>
    </a:lvl6pPr>
    <a:lvl7pPr marL="3931811" algn="l" defTabSz="1310605" rtl="0" eaLnBrk="1" latinLnBrk="0" hangingPunct="1">
      <a:defRPr sz="2600" kern="1200">
        <a:solidFill>
          <a:schemeClr val="tx1"/>
        </a:solidFill>
        <a:latin typeface="+mn-lt"/>
        <a:ea typeface="+mn-ea"/>
        <a:cs typeface="+mn-cs"/>
      </a:defRPr>
    </a:lvl7pPr>
    <a:lvl8pPr marL="4587111" algn="l" defTabSz="1310605" rtl="0" eaLnBrk="1" latinLnBrk="0" hangingPunct="1">
      <a:defRPr sz="2600" kern="1200">
        <a:solidFill>
          <a:schemeClr val="tx1"/>
        </a:solidFill>
        <a:latin typeface="+mn-lt"/>
        <a:ea typeface="+mn-ea"/>
        <a:cs typeface="+mn-cs"/>
      </a:defRPr>
    </a:lvl8pPr>
    <a:lvl9pPr marL="5242413" algn="l" defTabSz="1310605" rtl="0" eaLnBrk="1" latinLnBrk="0" hangingPunct="1">
      <a:defRPr sz="2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592">
          <p15:clr>
            <a:srgbClr val="A4A3A4"/>
          </p15:clr>
        </p15:guide>
        <p15:guide id="2" pos="4753">
          <p15:clr>
            <a:srgbClr val="A4A3A4"/>
          </p15:clr>
        </p15:guide>
        <p15:guide id="3" pos="475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CC"/>
    <a:srgbClr val="6F0514"/>
    <a:srgbClr val="0000FF"/>
    <a:srgbClr val="64103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66" autoAdjust="0"/>
    <p:restoredTop sz="94434" autoAdjust="0"/>
  </p:normalViewPr>
  <p:slideViewPr>
    <p:cSldViewPr>
      <p:cViewPr varScale="1">
        <p:scale>
          <a:sx n="61" d="100"/>
          <a:sy n="61" d="100"/>
        </p:scale>
        <p:origin x="-426" y="-84"/>
      </p:cViewPr>
      <p:guideLst>
        <p:guide orient="horz" pos="2592"/>
        <p:guide pos="4753"/>
        <p:guide pos="4754"/>
      </p:guideLst>
    </p:cSldViewPr>
  </p:slideViewPr>
  <p:outlineViewPr>
    <p:cViewPr>
      <p:scale>
        <a:sx n="33" d="100"/>
        <a:sy n="33" d="100"/>
      </p:scale>
      <p:origin x="0" y="-12672"/>
    </p:cViewPr>
  </p:outlineViewPr>
  <p:notesTextViewPr>
    <p:cViewPr>
      <p:scale>
        <a:sx n="1" d="1"/>
        <a:sy n="1" d="1"/>
      </p:scale>
      <p:origin x="0" y="0"/>
    </p:cViewPr>
  </p:notesTextViewPr>
  <p:sorterViewPr>
    <p:cViewPr>
      <p:scale>
        <a:sx n="100" d="100"/>
        <a:sy n="100" d="100"/>
      </p:scale>
      <p:origin x="0" y="-12924"/>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817873-5BB1-4955-B4D9-2C01CF3E4A7D}" type="datetimeFigureOut">
              <a:rPr lang="en-US" smtClean="0"/>
              <a:pPr/>
              <a:t>6/4/2017</a:t>
            </a:fld>
            <a:endParaRPr lang="en-US"/>
          </a:p>
        </p:txBody>
      </p:sp>
      <p:sp>
        <p:nvSpPr>
          <p:cNvPr id="4" name="Slide Image Placeholder 3"/>
          <p:cNvSpPr>
            <a:spLocks noGrp="1" noRot="1" noChangeAspect="1"/>
          </p:cNvSpPr>
          <p:nvPr>
            <p:ph type="sldImg" idx="2"/>
          </p:nvPr>
        </p:nvSpPr>
        <p:spPr>
          <a:xfrm>
            <a:off x="285750" y="685800"/>
            <a:ext cx="6286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847504-52CF-4596-8521-89BB250EDF64}" type="slidenum">
              <a:rPr lang="en-US" smtClean="0"/>
              <a:pPr/>
              <a:t>‹#›</a:t>
            </a:fld>
            <a:endParaRPr lang="en-US"/>
          </a:p>
        </p:txBody>
      </p:sp>
    </p:spTree>
    <p:extLst>
      <p:ext uri="{BB962C8B-B14F-4D97-AF65-F5344CB8AC3E}">
        <p14:creationId xmlns:p14="http://schemas.microsoft.com/office/powerpoint/2010/main" xmlns="" val="1141946876"/>
      </p:ext>
    </p:extLst>
  </p:cSld>
  <p:clrMap bg1="lt1" tx1="dk1" bg2="lt2" tx2="dk2" accent1="accent1" accent2="accent2" accent3="accent3" accent4="accent4" accent5="accent5" accent6="accent6" hlink="hlink" folHlink="folHlink"/>
  <p:notesStyle>
    <a:lvl1pPr marL="0" algn="l" defTabSz="1310605" rtl="0" eaLnBrk="1" latinLnBrk="0" hangingPunct="1">
      <a:defRPr sz="1700" kern="1200">
        <a:solidFill>
          <a:schemeClr val="tx1"/>
        </a:solidFill>
        <a:latin typeface="+mn-lt"/>
        <a:ea typeface="+mn-ea"/>
        <a:cs typeface="+mn-cs"/>
      </a:defRPr>
    </a:lvl1pPr>
    <a:lvl2pPr marL="655302" algn="l" defTabSz="1310605" rtl="0" eaLnBrk="1" latinLnBrk="0" hangingPunct="1">
      <a:defRPr sz="1700" kern="1200">
        <a:solidFill>
          <a:schemeClr val="tx1"/>
        </a:solidFill>
        <a:latin typeface="+mn-lt"/>
        <a:ea typeface="+mn-ea"/>
        <a:cs typeface="+mn-cs"/>
      </a:defRPr>
    </a:lvl2pPr>
    <a:lvl3pPr marL="1310605" algn="l" defTabSz="1310605" rtl="0" eaLnBrk="1" latinLnBrk="0" hangingPunct="1">
      <a:defRPr sz="1700" kern="1200">
        <a:solidFill>
          <a:schemeClr val="tx1"/>
        </a:solidFill>
        <a:latin typeface="+mn-lt"/>
        <a:ea typeface="+mn-ea"/>
        <a:cs typeface="+mn-cs"/>
      </a:defRPr>
    </a:lvl3pPr>
    <a:lvl4pPr marL="1965905" algn="l" defTabSz="1310605" rtl="0" eaLnBrk="1" latinLnBrk="0" hangingPunct="1">
      <a:defRPr sz="1700" kern="1200">
        <a:solidFill>
          <a:schemeClr val="tx1"/>
        </a:solidFill>
        <a:latin typeface="+mn-lt"/>
        <a:ea typeface="+mn-ea"/>
        <a:cs typeface="+mn-cs"/>
      </a:defRPr>
    </a:lvl4pPr>
    <a:lvl5pPr marL="2621206" algn="l" defTabSz="1310605" rtl="0" eaLnBrk="1" latinLnBrk="0" hangingPunct="1">
      <a:defRPr sz="1700" kern="1200">
        <a:solidFill>
          <a:schemeClr val="tx1"/>
        </a:solidFill>
        <a:latin typeface="+mn-lt"/>
        <a:ea typeface="+mn-ea"/>
        <a:cs typeface="+mn-cs"/>
      </a:defRPr>
    </a:lvl5pPr>
    <a:lvl6pPr marL="3276509" algn="l" defTabSz="1310605" rtl="0" eaLnBrk="1" latinLnBrk="0" hangingPunct="1">
      <a:defRPr sz="1700" kern="1200">
        <a:solidFill>
          <a:schemeClr val="tx1"/>
        </a:solidFill>
        <a:latin typeface="+mn-lt"/>
        <a:ea typeface="+mn-ea"/>
        <a:cs typeface="+mn-cs"/>
      </a:defRPr>
    </a:lvl6pPr>
    <a:lvl7pPr marL="3931811" algn="l" defTabSz="1310605" rtl="0" eaLnBrk="1" latinLnBrk="0" hangingPunct="1">
      <a:defRPr sz="1700" kern="1200">
        <a:solidFill>
          <a:schemeClr val="tx1"/>
        </a:solidFill>
        <a:latin typeface="+mn-lt"/>
        <a:ea typeface="+mn-ea"/>
        <a:cs typeface="+mn-cs"/>
      </a:defRPr>
    </a:lvl7pPr>
    <a:lvl8pPr marL="4587111" algn="l" defTabSz="1310605" rtl="0" eaLnBrk="1" latinLnBrk="0" hangingPunct="1">
      <a:defRPr sz="1700" kern="1200">
        <a:solidFill>
          <a:schemeClr val="tx1"/>
        </a:solidFill>
        <a:latin typeface="+mn-lt"/>
        <a:ea typeface="+mn-ea"/>
        <a:cs typeface="+mn-cs"/>
      </a:defRPr>
    </a:lvl8pPr>
    <a:lvl9pPr marL="5242413" algn="l" defTabSz="1310605" rtl="0" eaLnBrk="1" latinLnBrk="0" hangingPunct="1">
      <a:defRPr sz="1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880110" y="1645920"/>
            <a:ext cx="12955219" cy="2194560"/>
          </a:xfrm>
          <a:ln>
            <a:noFill/>
          </a:ln>
        </p:spPr>
        <p:txBody>
          <a:bodyPr vert="horz" tIns="0" rIns="26647"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8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880110" y="3874243"/>
            <a:ext cx="12960248" cy="2103120"/>
          </a:xfrm>
        </p:spPr>
        <p:txBody>
          <a:bodyPr lIns="0" rIns="26647"/>
          <a:lstStyle>
            <a:lvl1pPr marL="0" marR="66619" indent="0" algn="r">
              <a:buNone/>
              <a:defRPr>
                <a:solidFill>
                  <a:schemeClr val="tx1"/>
                </a:solidFill>
              </a:defRPr>
            </a:lvl1pPr>
            <a:lvl2pPr marL="666186" indent="0" algn="ctr">
              <a:buNone/>
            </a:lvl2pPr>
            <a:lvl3pPr marL="1332372" indent="0" algn="ctr">
              <a:buNone/>
            </a:lvl3pPr>
            <a:lvl4pPr marL="1998558" indent="0" algn="ctr">
              <a:buNone/>
            </a:lvl4pPr>
            <a:lvl5pPr marL="2664744" indent="0" algn="ctr">
              <a:buNone/>
            </a:lvl5pPr>
            <a:lvl6pPr marL="3330931" indent="0" algn="ctr">
              <a:buNone/>
            </a:lvl6pPr>
            <a:lvl7pPr marL="3997117" indent="0" algn="ctr">
              <a:buNone/>
            </a:lvl7pPr>
            <a:lvl8pPr marL="4663303" indent="0" algn="ctr">
              <a:buNone/>
            </a:lvl8pPr>
            <a:lvl9pPr marL="532948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BFD475-4A16-4B6F-8CCC-18BF859C2E72}" type="datetimeFigureOut">
              <a:rPr lang="en-US" smtClean="0"/>
              <a:pPr/>
              <a:t>6/4/2017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EA97F1B-D7D1-423A-A49C-F21CAB96A3E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BFD475-4A16-4B6F-8CCC-18BF859C2E72}" type="datetimeFigureOut">
              <a:rPr lang="en-US" smtClean="0"/>
              <a:pPr/>
              <a:t>6/4/2017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938510" y="1097282"/>
            <a:ext cx="3394710" cy="6254116"/>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754380" y="1097282"/>
            <a:ext cx="9932670" cy="625411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BFD475-4A16-4B6F-8CCC-18BF859C2E72}" type="datetimeFigureOut">
              <a:rPr lang="en-US" smtClean="0"/>
              <a:pPr/>
              <a:t>6/4/2017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BFD475-4A16-4B6F-8CCC-18BF859C2E72}" type="datetimeFigureOut">
              <a:rPr lang="en-US" smtClean="0"/>
              <a:pPr/>
              <a:t>6/4/2017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875081" y="1580083"/>
            <a:ext cx="12824460" cy="1634947"/>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8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875081" y="3245597"/>
            <a:ext cx="12824460" cy="1811654"/>
          </a:xfrm>
        </p:spPr>
        <p:txBody>
          <a:bodyPr lIns="66619" rIns="66619" anchor="t"/>
          <a:lstStyle>
            <a:lvl1pPr marL="0" indent="0">
              <a:buNone/>
              <a:defRPr sz="3200">
                <a:solidFill>
                  <a:schemeClr val="tx1"/>
                </a:solidFill>
              </a:defRPr>
            </a:lvl1pPr>
            <a:lvl2pPr>
              <a:buNone/>
              <a:defRPr sz="2600">
                <a:solidFill>
                  <a:schemeClr val="tx1">
                    <a:tint val="75000"/>
                  </a:schemeClr>
                </a:solidFill>
              </a:defRPr>
            </a:lvl2pPr>
            <a:lvl3pPr>
              <a:buNone/>
              <a:defRPr sz="2300">
                <a:solidFill>
                  <a:schemeClr val="tx1">
                    <a:tint val="75000"/>
                  </a:schemeClr>
                </a:solidFill>
              </a:defRPr>
            </a:lvl3pPr>
            <a:lvl4pPr>
              <a:buNone/>
              <a:defRPr sz="2000">
                <a:solidFill>
                  <a:schemeClr val="tx1">
                    <a:tint val="75000"/>
                  </a:schemeClr>
                </a:solidFill>
              </a:defRPr>
            </a:lvl4pPr>
            <a:lvl5pPr>
              <a:buNone/>
              <a:defRPr sz="20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BFD475-4A16-4B6F-8CCC-18BF859C2E72}" type="datetimeFigureOut">
              <a:rPr lang="en-US" smtClean="0"/>
              <a:pPr/>
              <a:t>6/4/2017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97F1B-D7D1-423A-A49C-F21CAB96A3E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54380" y="844906"/>
            <a:ext cx="13578840" cy="1371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754380" y="2304102"/>
            <a:ext cx="6663690" cy="5321808"/>
          </a:xfrm>
        </p:spPr>
        <p:txBody>
          <a:bodyPr/>
          <a:lstStyle>
            <a:lvl1pPr>
              <a:defRPr sz="3800"/>
            </a:lvl1pPr>
            <a:lvl2pPr>
              <a:defRPr sz="3500"/>
            </a:lvl2pPr>
            <a:lvl3pPr>
              <a:defRPr sz="2900"/>
            </a:lvl3pPr>
            <a:lvl4pPr>
              <a:defRPr sz="2600"/>
            </a:lvl4pPr>
            <a:lvl5pPr>
              <a:defRPr sz="2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7669530" y="2304102"/>
            <a:ext cx="6663690" cy="5321808"/>
          </a:xfrm>
        </p:spPr>
        <p:txBody>
          <a:bodyPr/>
          <a:lstStyle>
            <a:lvl1pPr>
              <a:defRPr sz="3800"/>
            </a:lvl1pPr>
            <a:lvl2pPr>
              <a:defRPr sz="3500"/>
            </a:lvl2pPr>
            <a:lvl3pPr>
              <a:defRPr sz="2900"/>
            </a:lvl3pPr>
            <a:lvl4pPr>
              <a:defRPr sz="2600"/>
            </a:lvl4pPr>
            <a:lvl5pPr>
              <a:defRPr sz="2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BFD475-4A16-4B6F-8CCC-18BF859C2E72}" type="datetimeFigureOut">
              <a:rPr lang="en-US" smtClean="0"/>
              <a:pPr/>
              <a:t>6/4/2017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4380" y="844906"/>
            <a:ext cx="13578840" cy="1371600"/>
          </a:xfrm>
        </p:spPr>
        <p:txBody>
          <a:bodyPr tIns="6661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54380" y="2226298"/>
            <a:ext cx="6666310" cy="791222"/>
          </a:xfrm>
        </p:spPr>
        <p:txBody>
          <a:bodyPr lIns="66619" tIns="0" rIns="66619" bIns="0" anchor="ctr">
            <a:noAutofit/>
          </a:bodyPr>
          <a:lstStyle>
            <a:lvl1pPr marL="0" indent="0">
              <a:buNone/>
              <a:defRPr sz="3500" b="1" cap="none" baseline="0">
                <a:solidFill>
                  <a:schemeClr val="tx2"/>
                </a:solidFill>
                <a:effectLst/>
              </a:defRPr>
            </a:lvl1pPr>
            <a:lvl2pPr>
              <a:buNone/>
              <a:defRPr sz="2900" b="1"/>
            </a:lvl2pPr>
            <a:lvl3pPr>
              <a:buNone/>
              <a:defRPr sz="2600" b="1"/>
            </a:lvl3pPr>
            <a:lvl4pPr>
              <a:buNone/>
              <a:defRPr sz="2300" b="1"/>
            </a:lvl4pPr>
            <a:lvl5pPr>
              <a:buNone/>
              <a:defRPr sz="23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7664292" y="2231709"/>
            <a:ext cx="6668929" cy="785812"/>
          </a:xfrm>
        </p:spPr>
        <p:txBody>
          <a:bodyPr lIns="66619" tIns="0" rIns="66619" bIns="0" anchor="ctr"/>
          <a:lstStyle>
            <a:lvl1pPr marL="0" indent="0">
              <a:buNone/>
              <a:defRPr sz="3500" b="1" cap="none" baseline="0">
                <a:solidFill>
                  <a:schemeClr val="tx2"/>
                </a:solidFill>
                <a:effectLst/>
              </a:defRPr>
            </a:lvl1pPr>
            <a:lvl2pPr>
              <a:buNone/>
              <a:defRPr sz="2900" b="1"/>
            </a:lvl2pPr>
            <a:lvl3pPr>
              <a:buNone/>
              <a:defRPr sz="2600" b="1"/>
            </a:lvl3pPr>
            <a:lvl4pPr>
              <a:buNone/>
              <a:defRPr sz="2300" b="1"/>
            </a:lvl4pPr>
            <a:lvl5pPr>
              <a:buNone/>
              <a:defRPr sz="23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754380" y="3017520"/>
            <a:ext cx="6666310" cy="4614864"/>
          </a:xfrm>
        </p:spPr>
        <p:txBody>
          <a:bodyPr tIns="0"/>
          <a:lstStyle>
            <a:lvl1pPr>
              <a:defRPr sz="3200"/>
            </a:lvl1pPr>
            <a:lvl2pPr>
              <a:defRPr sz="2900"/>
            </a:lvl2pPr>
            <a:lvl3pPr>
              <a:defRPr sz="2600"/>
            </a:lvl3pPr>
            <a:lvl4pPr>
              <a:defRPr sz="2300"/>
            </a:lvl4pPr>
            <a:lvl5pPr>
              <a:defRPr sz="2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7664292" y="3017520"/>
            <a:ext cx="6668929" cy="4614864"/>
          </a:xfrm>
        </p:spPr>
        <p:txBody>
          <a:bodyPr tIns="0"/>
          <a:lstStyle>
            <a:lvl1pPr>
              <a:defRPr sz="3200"/>
            </a:lvl1pPr>
            <a:lvl2pPr>
              <a:defRPr sz="2900"/>
            </a:lvl2pPr>
            <a:lvl3pPr>
              <a:defRPr sz="2600"/>
            </a:lvl3pPr>
            <a:lvl4pPr>
              <a:defRPr sz="2300"/>
            </a:lvl4pPr>
            <a:lvl5pPr>
              <a:defRPr sz="23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BFD475-4A16-4B6F-8CCC-18BF859C2E72}" type="datetimeFigureOut">
              <a:rPr lang="en-US" smtClean="0"/>
              <a:pPr/>
              <a:t>6/4/2017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54380" y="844906"/>
            <a:ext cx="13704570" cy="1371600"/>
          </a:xfrm>
        </p:spPr>
        <p:txBody>
          <a:bodyPr vert="horz" tIns="6661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73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BFD475-4A16-4B6F-8CCC-18BF859C2E72}" type="datetimeFigureOut">
              <a:rPr lang="en-US" smtClean="0"/>
              <a:pPr/>
              <a:t>6/4/2017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BFD475-4A16-4B6F-8CCC-18BF859C2E72}" type="datetimeFigureOut">
              <a:rPr lang="en-US" smtClean="0"/>
              <a:pPr/>
              <a:t>6/4/2017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31570" y="617222"/>
            <a:ext cx="4526280" cy="1394460"/>
          </a:xfrm>
        </p:spPr>
        <p:txBody>
          <a:bodyPr lIns="0" anchor="b">
            <a:noAutofit/>
          </a:bodyPr>
          <a:lstStyle>
            <a:lvl1pPr algn="l" rtl="0">
              <a:spcBef>
                <a:spcPct val="0"/>
              </a:spcBef>
              <a:buNone/>
              <a:defRPr sz="38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1570" y="2011680"/>
            <a:ext cx="4526280" cy="5486400"/>
          </a:xfrm>
        </p:spPr>
        <p:txBody>
          <a:bodyPr lIns="26647" rIns="26647"/>
          <a:lstStyle>
            <a:lvl1pPr marL="0" indent="0" algn="l">
              <a:buNone/>
              <a:defRPr sz="2000"/>
            </a:lvl1pPr>
            <a:lvl2pPr indent="0" algn="l">
              <a:buNone/>
              <a:defRPr sz="1700"/>
            </a:lvl2pPr>
            <a:lvl3pPr indent="0" algn="l">
              <a:buNone/>
              <a:defRPr sz="1500"/>
            </a:lvl3pPr>
            <a:lvl4pPr indent="0" algn="l">
              <a:buNone/>
              <a:defRPr sz="1300"/>
            </a:lvl4pPr>
            <a:lvl5pPr indent="0" algn="l">
              <a:buNone/>
              <a:defRPr sz="13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5898832" y="2011680"/>
            <a:ext cx="8434388" cy="5486400"/>
          </a:xfrm>
        </p:spPr>
        <p:txBody>
          <a:bodyPr tIns="0"/>
          <a:lstStyle>
            <a:lvl1pPr>
              <a:defRPr sz="4100"/>
            </a:lvl1pPr>
            <a:lvl2pPr>
              <a:defRPr sz="3800"/>
            </a:lvl2pPr>
            <a:lvl3pPr>
              <a:defRPr sz="3500"/>
            </a:lvl3pPr>
            <a:lvl4pPr>
              <a:defRPr sz="2900"/>
            </a:lvl4pPr>
            <a:lvl5pPr>
              <a:defRPr sz="2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BFD475-4A16-4B6F-8CCC-18BF859C2E72}" type="datetimeFigureOut">
              <a:rPr lang="en-US" smtClean="0"/>
              <a:pPr/>
              <a:t>6/4/2017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97F1B-D7D1-423A-A49C-F21CAB96A3E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5223492" y="1329692"/>
            <a:ext cx="8675370" cy="49377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33237" tIns="66619" rIns="133237" bIns="66619" rtlCol="0" anchor="ctr"/>
          <a:lstStyle/>
          <a:p>
            <a:pPr algn="ctr" eaLnBrk="1" latinLnBrk="0" hangingPunct="1"/>
            <a:endParaRPr kumimoji="0" lang="en-US"/>
          </a:p>
        </p:txBody>
      </p:sp>
      <p:sp>
        <p:nvSpPr>
          <p:cNvPr id="12" name="Right Triangle 11"/>
          <p:cNvSpPr/>
          <p:nvPr/>
        </p:nvSpPr>
        <p:spPr>
          <a:xfrm rot="420000" flipV="1">
            <a:off x="13206821" y="6431723"/>
            <a:ext cx="256489" cy="18653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33237" tIns="66619" rIns="133237" bIns="66619" rtlCol="0" anchor="ctr"/>
          <a:lstStyle/>
          <a:p>
            <a:pPr algn="ctr" eaLnBrk="1" latinLnBrk="0" hangingPunct="1"/>
            <a:endParaRPr kumimoji="0" lang="en-US"/>
          </a:p>
        </p:txBody>
      </p:sp>
      <p:sp>
        <p:nvSpPr>
          <p:cNvPr id="2" name="Title 1"/>
          <p:cNvSpPr>
            <a:spLocks noGrp="1"/>
          </p:cNvSpPr>
          <p:nvPr>
            <p:ph type="title"/>
          </p:nvPr>
        </p:nvSpPr>
        <p:spPr>
          <a:xfrm>
            <a:off x="1005840" y="1412396"/>
            <a:ext cx="3651199" cy="1899145"/>
          </a:xfrm>
        </p:spPr>
        <p:txBody>
          <a:bodyPr vert="horz" lIns="66619" tIns="66619" rIns="66619" bIns="66619" anchor="b"/>
          <a:lstStyle>
            <a:lvl1pPr algn="l">
              <a:buNone/>
              <a:defRPr sz="29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1005840" y="3394542"/>
            <a:ext cx="3646170" cy="2615184"/>
          </a:xfrm>
        </p:spPr>
        <p:txBody>
          <a:bodyPr lIns="93266" rIns="66619" bIns="66619" anchor="t"/>
          <a:lstStyle>
            <a:lvl1pPr marL="0" indent="0" algn="l">
              <a:spcBef>
                <a:spcPts val="364"/>
              </a:spcBef>
              <a:buFontTx/>
              <a:buNone/>
              <a:defRPr sz="1900"/>
            </a:lvl1pPr>
            <a:lvl2pPr>
              <a:defRPr sz="1700"/>
            </a:lvl2pPr>
            <a:lvl3pPr>
              <a:defRPr sz="1500"/>
            </a:lvl3pPr>
            <a:lvl4pPr>
              <a:defRPr sz="1300"/>
            </a:lvl4pPr>
            <a:lvl5pPr>
              <a:defRPr sz="13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BFD475-4A16-4B6F-8CCC-18BF859C2E72}" type="datetimeFigureOut">
              <a:rPr lang="en-US" smtClean="0"/>
              <a:pPr/>
              <a:t>6/4/2017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3327380" y="7627621"/>
            <a:ext cx="1005840" cy="438150"/>
          </a:xfrm>
        </p:spPr>
        <p:txBody>
          <a:bodyPr/>
          <a:lstStyle/>
          <a:p>
            <a:fld id="{3EA97F1B-D7D1-423A-A49C-F21CAB96A3E6}" type="slidenum">
              <a:rPr lang="en-US" smtClean="0"/>
              <a:pPr/>
              <a:t>‹#›</a:t>
            </a:fld>
            <a:endParaRPr lang="en-US"/>
          </a:p>
        </p:txBody>
      </p:sp>
      <p:sp>
        <p:nvSpPr>
          <p:cNvPr id="3" name="Picture Placeholder 2"/>
          <p:cNvSpPr>
            <a:spLocks noGrp="1"/>
          </p:cNvSpPr>
          <p:nvPr>
            <p:ph type="pic" idx="1"/>
          </p:nvPr>
        </p:nvSpPr>
        <p:spPr>
          <a:xfrm rot="420000">
            <a:off x="5751558" y="1439420"/>
            <a:ext cx="7619238" cy="4718304"/>
          </a:xfrm>
          <a:prstGeom prst="rect">
            <a:avLst/>
          </a:prstGeom>
          <a:solidFill>
            <a:schemeClr val="bg2"/>
          </a:solidFill>
          <a:ln w="3000" cap="rnd">
            <a:solidFill>
              <a:srgbClr val="C0C0C0"/>
            </a:solidFill>
            <a:round/>
          </a:ln>
          <a:effectLst/>
        </p:spPr>
        <p:txBody>
          <a:bodyPr/>
          <a:lstStyle>
            <a:lvl1pPr marL="0" indent="0">
              <a:buNone/>
              <a:defRPr sz="4700"/>
            </a:lvl1pPr>
          </a:lstStyle>
          <a:p>
            <a:r>
              <a:rPr kumimoji="0" lang="en-US" smtClean="0"/>
              <a:t>Click icon to add picture</a:t>
            </a:r>
            <a:endParaRPr kumimoji="0" lang="en-US" dirty="0"/>
          </a:p>
        </p:txBody>
      </p:sp>
      <p:sp>
        <p:nvSpPr>
          <p:cNvPr id="10" name="Freeform 9"/>
          <p:cNvSpPr>
            <a:spLocks/>
          </p:cNvSpPr>
          <p:nvPr/>
        </p:nvSpPr>
        <p:spPr bwMode="auto">
          <a:xfrm flipV="1">
            <a:off x="-15717" y="6979920"/>
            <a:ext cx="15119033" cy="124968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33237" tIns="66619" rIns="133237" bIns="6661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7229475" y="7463791"/>
            <a:ext cx="7858125" cy="76581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33237" tIns="66619" rIns="133237" bIns="6661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5717" y="-8573"/>
            <a:ext cx="15119033" cy="124968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33237" tIns="66619" rIns="133237" bIns="6661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7229475" y="-8572"/>
            <a:ext cx="7858125" cy="76581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33237" tIns="66619" rIns="133237" bIns="6661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754380" y="844906"/>
            <a:ext cx="13578840" cy="1371600"/>
          </a:xfrm>
          <a:prstGeom prst="rect">
            <a:avLst/>
          </a:prstGeom>
        </p:spPr>
        <p:txBody>
          <a:bodyPr vert="horz" lIns="0" tIns="6661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754380" y="2322576"/>
            <a:ext cx="13578840" cy="5266944"/>
          </a:xfrm>
          <a:prstGeom prst="rect">
            <a:avLst/>
          </a:prstGeom>
        </p:spPr>
        <p:txBody>
          <a:bodyPr vert="horz" lIns="133237" tIns="66619" rIns="133237" bIns="6661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754380" y="7627621"/>
            <a:ext cx="3520440" cy="438150"/>
          </a:xfrm>
          <a:prstGeom prst="rect">
            <a:avLst/>
          </a:prstGeom>
        </p:spPr>
        <p:txBody>
          <a:bodyPr vert="horz" lIns="0" tIns="0" rIns="0" bIns="0" anchor="b"/>
          <a:lstStyle>
            <a:lvl1pPr algn="l" eaLnBrk="1" latinLnBrk="0" hangingPunct="1">
              <a:defRPr kumimoji="0" sz="1700">
                <a:solidFill>
                  <a:schemeClr val="tx2">
                    <a:shade val="90000"/>
                  </a:schemeClr>
                </a:solidFill>
              </a:defRPr>
            </a:lvl1pPr>
          </a:lstStyle>
          <a:p>
            <a:fld id="{C8BFD475-4A16-4B6F-8CCC-18BF859C2E72}" type="datetimeFigureOut">
              <a:rPr lang="en-US" smtClean="0"/>
              <a:pPr/>
              <a:t>6/4/2017</a:t>
            </a:fld>
            <a:endParaRPr lang="en-US"/>
          </a:p>
        </p:txBody>
      </p:sp>
      <p:sp>
        <p:nvSpPr>
          <p:cNvPr id="22" name="Footer Placeholder 21"/>
          <p:cNvSpPr>
            <a:spLocks noGrp="1"/>
          </p:cNvSpPr>
          <p:nvPr>
            <p:ph type="ftr" sz="quarter" idx="3"/>
          </p:nvPr>
        </p:nvSpPr>
        <p:spPr>
          <a:xfrm>
            <a:off x="4400550" y="7627621"/>
            <a:ext cx="5532120" cy="438150"/>
          </a:xfrm>
          <a:prstGeom prst="rect">
            <a:avLst/>
          </a:prstGeom>
        </p:spPr>
        <p:txBody>
          <a:bodyPr vert="horz" lIns="0" tIns="0" rIns="0" bIns="0" anchor="b"/>
          <a:lstStyle>
            <a:lvl1pPr algn="l" eaLnBrk="1" latinLnBrk="0" hangingPunct="1">
              <a:defRPr kumimoji="0" sz="17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13075920" y="7627621"/>
            <a:ext cx="1257300" cy="438150"/>
          </a:xfrm>
          <a:prstGeom prst="rect">
            <a:avLst/>
          </a:prstGeom>
        </p:spPr>
        <p:txBody>
          <a:bodyPr vert="horz" lIns="0" tIns="0" rIns="0" bIns="0" anchor="b"/>
          <a:lstStyle>
            <a:lvl1pPr algn="r" eaLnBrk="1" latinLnBrk="0" hangingPunct="1">
              <a:defRPr kumimoji="0" sz="1700">
                <a:solidFill>
                  <a:schemeClr val="tx2">
                    <a:shade val="90000"/>
                  </a:schemeClr>
                </a:solidFill>
              </a:defRPr>
            </a:lvl1pPr>
          </a:lstStyle>
          <a:p>
            <a:fld id="{3EA97F1B-D7D1-423A-A49C-F21CAB96A3E6}" type="slidenum">
              <a:rPr lang="en-US" smtClean="0"/>
              <a:pPr/>
              <a:t>‹#›</a:t>
            </a:fld>
            <a:endParaRPr lang="en-US"/>
          </a:p>
        </p:txBody>
      </p:sp>
      <p:grpSp>
        <p:nvGrpSpPr>
          <p:cNvPr id="2" name="Group 1"/>
          <p:cNvGrpSpPr/>
          <p:nvPr/>
        </p:nvGrpSpPr>
        <p:grpSpPr>
          <a:xfrm>
            <a:off x="-31378" y="242890"/>
            <a:ext cx="15147904" cy="779069"/>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7300" b="0" kern="1200">
          <a:ln>
            <a:noFill/>
          </a:ln>
          <a:solidFill>
            <a:schemeClr val="tx2"/>
          </a:solidFill>
          <a:effectLst/>
          <a:latin typeface="+mj-lt"/>
          <a:ea typeface="+mj-ea"/>
          <a:cs typeface="+mj-cs"/>
        </a:defRPr>
      </a:lvl1pPr>
    </p:titleStyle>
    <p:bodyStyle>
      <a:lvl1pPr marL="399712" indent="-399712" algn="l" rtl="0" eaLnBrk="1" latinLnBrk="0" hangingPunct="1">
        <a:spcBef>
          <a:spcPct val="20000"/>
        </a:spcBef>
        <a:buClr>
          <a:schemeClr val="accent3"/>
        </a:buClr>
        <a:buSzPct val="95000"/>
        <a:buFont typeface="Wingdings 2"/>
        <a:buChar char=""/>
        <a:defRPr kumimoji="0" sz="3800" kern="1200">
          <a:solidFill>
            <a:schemeClr val="tx1"/>
          </a:solidFill>
          <a:latin typeface="+mn-lt"/>
          <a:ea typeface="+mn-ea"/>
          <a:cs typeface="+mn-cs"/>
        </a:defRPr>
      </a:lvl1pPr>
      <a:lvl2pPr marL="932661" indent="-359741" algn="l" rtl="0" eaLnBrk="1" latinLnBrk="0" hangingPunct="1">
        <a:spcBef>
          <a:spcPct val="20000"/>
        </a:spcBef>
        <a:buClr>
          <a:schemeClr val="accent1"/>
        </a:buClr>
        <a:buSzPct val="85000"/>
        <a:buFont typeface="Wingdings 2"/>
        <a:buChar char=""/>
        <a:defRPr kumimoji="0" sz="3500" kern="1200">
          <a:solidFill>
            <a:schemeClr val="tx1"/>
          </a:solidFill>
          <a:latin typeface="+mn-lt"/>
          <a:ea typeface="+mn-ea"/>
          <a:cs typeface="+mn-cs"/>
        </a:defRPr>
      </a:lvl2pPr>
      <a:lvl3pPr marL="1332372" indent="-359741" algn="l" rtl="0" eaLnBrk="1" latinLnBrk="0" hangingPunct="1">
        <a:spcBef>
          <a:spcPct val="20000"/>
        </a:spcBef>
        <a:buClr>
          <a:schemeClr val="accent2"/>
        </a:buClr>
        <a:buSzPct val="70000"/>
        <a:buFont typeface="Wingdings 2"/>
        <a:buChar char=""/>
        <a:defRPr kumimoji="0" sz="3100" kern="1200">
          <a:solidFill>
            <a:schemeClr val="tx1"/>
          </a:solidFill>
          <a:latin typeface="+mn-lt"/>
          <a:ea typeface="+mn-ea"/>
          <a:cs typeface="+mn-cs"/>
        </a:defRPr>
      </a:lvl3pPr>
      <a:lvl4pPr marL="1732084" indent="-306446" algn="l" rtl="0" eaLnBrk="1" latinLnBrk="0" hangingPunct="1">
        <a:spcBef>
          <a:spcPct val="20000"/>
        </a:spcBef>
        <a:buClr>
          <a:schemeClr val="accent3"/>
        </a:buClr>
        <a:buSzPct val="65000"/>
        <a:buFont typeface="Wingdings 2"/>
        <a:buChar char=""/>
        <a:defRPr kumimoji="0" sz="2900" kern="1200">
          <a:solidFill>
            <a:schemeClr val="tx1"/>
          </a:solidFill>
          <a:latin typeface="+mn-lt"/>
          <a:ea typeface="+mn-ea"/>
          <a:cs typeface="+mn-cs"/>
        </a:defRPr>
      </a:lvl4pPr>
      <a:lvl5pPr marL="2131796" indent="-306446" algn="l" rtl="0" eaLnBrk="1" latinLnBrk="0" hangingPunct="1">
        <a:spcBef>
          <a:spcPct val="20000"/>
        </a:spcBef>
        <a:buClr>
          <a:schemeClr val="accent4"/>
        </a:buClr>
        <a:buSzPct val="65000"/>
        <a:buFont typeface="Wingdings 2"/>
        <a:buChar char=""/>
        <a:defRPr kumimoji="0" sz="2900" kern="1200">
          <a:solidFill>
            <a:schemeClr val="tx1"/>
          </a:solidFill>
          <a:latin typeface="+mn-lt"/>
          <a:ea typeface="+mn-ea"/>
          <a:cs typeface="+mn-cs"/>
        </a:defRPr>
      </a:lvl5pPr>
      <a:lvl6pPr marL="2531507" indent="-306446" algn="l" rtl="0" eaLnBrk="1" latinLnBrk="0" hangingPunct="1">
        <a:spcBef>
          <a:spcPct val="20000"/>
        </a:spcBef>
        <a:buClr>
          <a:schemeClr val="accent5"/>
        </a:buClr>
        <a:buSzPct val="80000"/>
        <a:buFont typeface="Wingdings 2"/>
        <a:buChar char=""/>
        <a:defRPr kumimoji="0" sz="2600" kern="1200">
          <a:solidFill>
            <a:schemeClr val="tx1"/>
          </a:solidFill>
          <a:latin typeface="+mn-lt"/>
          <a:ea typeface="+mn-ea"/>
          <a:cs typeface="+mn-cs"/>
        </a:defRPr>
      </a:lvl6pPr>
      <a:lvl7pPr marL="2797982" indent="-266474" algn="l" rtl="0" eaLnBrk="1" latinLnBrk="0" hangingPunct="1">
        <a:spcBef>
          <a:spcPct val="20000"/>
        </a:spcBef>
        <a:buClr>
          <a:schemeClr val="accent6"/>
        </a:buClr>
        <a:buSzPct val="80000"/>
        <a:buFont typeface="Wingdings 2"/>
        <a:buChar char=""/>
        <a:defRPr kumimoji="0" sz="2300" kern="1200" baseline="0">
          <a:solidFill>
            <a:schemeClr val="tx1"/>
          </a:solidFill>
          <a:latin typeface="+mn-lt"/>
          <a:ea typeface="+mn-ea"/>
          <a:cs typeface="+mn-cs"/>
        </a:defRPr>
      </a:lvl7pPr>
      <a:lvl8pPr marL="3197693" indent="-266474" algn="l" rtl="0" eaLnBrk="1" latinLnBrk="0" hangingPunct="1">
        <a:spcBef>
          <a:spcPct val="20000"/>
        </a:spcBef>
        <a:buClr>
          <a:schemeClr val="tx2"/>
        </a:buClr>
        <a:buChar char="•"/>
        <a:defRPr kumimoji="0" sz="2300" kern="1200">
          <a:solidFill>
            <a:schemeClr val="tx1"/>
          </a:solidFill>
          <a:latin typeface="+mn-lt"/>
          <a:ea typeface="+mn-ea"/>
          <a:cs typeface="+mn-cs"/>
        </a:defRPr>
      </a:lvl8pPr>
      <a:lvl9pPr marL="3597405" indent="-266474" algn="l" rtl="0" eaLnBrk="1" latinLnBrk="0" hangingPunct="1">
        <a:spcBef>
          <a:spcPct val="20000"/>
        </a:spcBef>
        <a:buClr>
          <a:schemeClr val="tx2"/>
        </a:buClr>
        <a:buFontTx/>
        <a:buChar char="•"/>
        <a:defRPr kumimoji="0" sz="20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66186" algn="l" rtl="0" eaLnBrk="1" latinLnBrk="0" hangingPunct="1">
        <a:defRPr kumimoji="0" kern="1200">
          <a:solidFill>
            <a:schemeClr val="tx1"/>
          </a:solidFill>
          <a:latin typeface="+mn-lt"/>
          <a:ea typeface="+mn-ea"/>
          <a:cs typeface="+mn-cs"/>
        </a:defRPr>
      </a:lvl2pPr>
      <a:lvl3pPr marL="1332372" algn="l" rtl="0" eaLnBrk="1" latinLnBrk="0" hangingPunct="1">
        <a:defRPr kumimoji="0" kern="1200">
          <a:solidFill>
            <a:schemeClr val="tx1"/>
          </a:solidFill>
          <a:latin typeface="+mn-lt"/>
          <a:ea typeface="+mn-ea"/>
          <a:cs typeface="+mn-cs"/>
        </a:defRPr>
      </a:lvl3pPr>
      <a:lvl4pPr marL="1998558" algn="l" rtl="0" eaLnBrk="1" latinLnBrk="0" hangingPunct="1">
        <a:defRPr kumimoji="0" kern="1200">
          <a:solidFill>
            <a:schemeClr val="tx1"/>
          </a:solidFill>
          <a:latin typeface="+mn-lt"/>
          <a:ea typeface="+mn-ea"/>
          <a:cs typeface="+mn-cs"/>
        </a:defRPr>
      </a:lvl4pPr>
      <a:lvl5pPr marL="2664744" algn="l" rtl="0" eaLnBrk="1" latinLnBrk="0" hangingPunct="1">
        <a:defRPr kumimoji="0" kern="1200">
          <a:solidFill>
            <a:schemeClr val="tx1"/>
          </a:solidFill>
          <a:latin typeface="+mn-lt"/>
          <a:ea typeface="+mn-ea"/>
          <a:cs typeface="+mn-cs"/>
        </a:defRPr>
      </a:lvl5pPr>
      <a:lvl6pPr marL="3330931" algn="l" rtl="0" eaLnBrk="1" latinLnBrk="0" hangingPunct="1">
        <a:defRPr kumimoji="0" kern="1200">
          <a:solidFill>
            <a:schemeClr val="tx1"/>
          </a:solidFill>
          <a:latin typeface="+mn-lt"/>
          <a:ea typeface="+mn-ea"/>
          <a:cs typeface="+mn-cs"/>
        </a:defRPr>
      </a:lvl6pPr>
      <a:lvl7pPr marL="3997117" algn="l" rtl="0" eaLnBrk="1" latinLnBrk="0" hangingPunct="1">
        <a:defRPr kumimoji="0" kern="1200">
          <a:solidFill>
            <a:schemeClr val="tx1"/>
          </a:solidFill>
          <a:latin typeface="+mn-lt"/>
          <a:ea typeface="+mn-ea"/>
          <a:cs typeface="+mn-cs"/>
        </a:defRPr>
      </a:lvl7pPr>
      <a:lvl8pPr marL="4663303" algn="l" rtl="0" eaLnBrk="1" latinLnBrk="0" hangingPunct="1">
        <a:defRPr kumimoji="0" kern="1200">
          <a:solidFill>
            <a:schemeClr val="tx1"/>
          </a:solidFill>
          <a:latin typeface="+mn-lt"/>
          <a:ea typeface="+mn-ea"/>
          <a:cs typeface="+mn-cs"/>
        </a:defRPr>
      </a:lvl8pPr>
      <a:lvl9pPr marL="532948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10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Excel_Worksheet2.xlsx"/></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6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981200" y="2819400"/>
            <a:ext cx="10626805" cy="914400"/>
          </a:xfrm>
        </p:spPr>
        <p:txBody>
          <a:bodyPr>
            <a:noAutofit/>
          </a:bodyPr>
          <a:lstStyle/>
          <a:p>
            <a:pPr algn="ctr">
              <a:lnSpc>
                <a:spcPct val="150000"/>
              </a:lnSpc>
              <a:spcBef>
                <a:spcPts val="0"/>
              </a:spcBef>
            </a:pPr>
            <a:r>
              <a:rPr lang="en-US" sz="5100" b="1" dirty="0">
                <a:solidFill>
                  <a:srgbClr val="002060"/>
                </a:solidFill>
                <a:latin typeface="Algerian" pitchFamily="82" charset="0"/>
                <a:ea typeface="Times New Roman"/>
                <a:cs typeface="Arial"/>
              </a:rPr>
              <a:t>Graduation Project report- II</a:t>
            </a:r>
            <a:r>
              <a:rPr lang="en-US" sz="5100" b="1" dirty="0">
                <a:solidFill>
                  <a:srgbClr val="002060"/>
                </a:solidFill>
                <a:ea typeface="Times New Roman"/>
                <a:cs typeface="Arial"/>
              </a:rPr>
              <a:t/>
            </a:r>
            <a:br>
              <a:rPr lang="en-US" sz="5100" b="1" dirty="0">
                <a:solidFill>
                  <a:srgbClr val="002060"/>
                </a:solidFill>
                <a:ea typeface="Times New Roman"/>
                <a:cs typeface="Arial"/>
              </a:rPr>
            </a:br>
            <a:endParaRPr lang="en-US" sz="5100" b="1" dirty="0">
              <a:solidFill>
                <a:srgbClr val="002060"/>
              </a:solidFill>
            </a:endParaRPr>
          </a:p>
        </p:txBody>
      </p:sp>
      <p:sp>
        <p:nvSpPr>
          <p:cNvPr id="6" name="Text Placeholder 5"/>
          <p:cNvSpPr>
            <a:spLocks noGrp="1"/>
          </p:cNvSpPr>
          <p:nvPr>
            <p:ph type="body" sz="half" idx="2"/>
          </p:nvPr>
        </p:nvSpPr>
        <p:spPr>
          <a:xfrm>
            <a:off x="2590800" y="3124200"/>
            <a:ext cx="8382000" cy="4038600"/>
          </a:xfrm>
        </p:spPr>
        <p:txBody>
          <a:bodyPr>
            <a:noAutofit/>
          </a:bodyPr>
          <a:lstStyle/>
          <a:p>
            <a:r>
              <a:rPr lang="en-US" sz="3500" b="1" dirty="0">
                <a:solidFill>
                  <a:srgbClr val="C00000"/>
                </a:solidFill>
              </a:rPr>
              <a:t>Faculty of Engineering &amp; Information Technology</a:t>
            </a:r>
          </a:p>
          <a:p>
            <a:r>
              <a:rPr lang="en-US" sz="3500" b="1" dirty="0">
                <a:solidFill>
                  <a:srgbClr val="C00000"/>
                </a:solidFill>
              </a:rPr>
              <a:t>Department of Building Engineering</a:t>
            </a:r>
            <a:endParaRPr lang="en-US" sz="3500" dirty="0">
              <a:solidFill>
                <a:srgbClr val="C00000"/>
              </a:solidFill>
            </a:endParaRPr>
          </a:p>
          <a:p>
            <a:r>
              <a:rPr lang="en-US" sz="3500" b="1" u="sng" dirty="0" err="1"/>
              <a:t>Desgin</a:t>
            </a:r>
            <a:r>
              <a:rPr lang="en-US" sz="3500" b="1" u="sng" dirty="0"/>
              <a:t> of Deir Al-</a:t>
            </a:r>
            <a:r>
              <a:rPr lang="en-US" sz="3500" b="1" u="sng" dirty="0" err="1"/>
              <a:t>hatab</a:t>
            </a:r>
            <a:r>
              <a:rPr lang="en-US" sz="3500" b="1" u="sng" dirty="0"/>
              <a:t> Secondary School</a:t>
            </a:r>
            <a:r>
              <a:rPr lang="en-US" sz="3500" b="1" dirty="0"/>
              <a:t> </a:t>
            </a:r>
            <a:endParaRPr lang="en-US" sz="3500" dirty="0"/>
          </a:p>
          <a:p>
            <a:r>
              <a:rPr lang="en-US" sz="3500" b="1" dirty="0">
                <a:solidFill>
                  <a:srgbClr val="0000CC"/>
                </a:solidFill>
              </a:rPr>
              <a:t>By</a:t>
            </a:r>
            <a:r>
              <a:rPr lang="en-US" sz="3500" b="1" dirty="0"/>
              <a:t>:  Mohammed Abu Hneish</a:t>
            </a:r>
            <a:endParaRPr lang="en-US" sz="3500" dirty="0"/>
          </a:p>
          <a:p>
            <a:r>
              <a:rPr lang="en-US" sz="3500" b="1" dirty="0"/>
              <a:t>Khaleel Sabbah</a:t>
            </a:r>
            <a:endParaRPr lang="en-US" sz="3500" dirty="0"/>
          </a:p>
          <a:p>
            <a:r>
              <a:rPr lang="en-US" sz="3500" b="1" dirty="0"/>
              <a:t>Maan Halees</a:t>
            </a:r>
            <a:endParaRPr lang="en-US" sz="3500" dirty="0"/>
          </a:p>
          <a:p>
            <a:r>
              <a:rPr lang="en-US" sz="3500" b="1" dirty="0">
                <a:solidFill>
                  <a:srgbClr val="0000FF"/>
                </a:solidFill>
              </a:rPr>
              <a:t>Supervisor</a:t>
            </a:r>
            <a:r>
              <a:rPr lang="en-US" sz="3500" b="1" dirty="0"/>
              <a:t>: Dr: Nirmeen Al-barq</a:t>
            </a:r>
            <a:endParaRPr lang="en-US" sz="3500" dirty="0"/>
          </a:p>
          <a:p>
            <a:pPr algn="ctr"/>
            <a:endParaRPr lang="en-US" sz="3500" dirty="0"/>
          </a:p>
        </p:txBody>
      </p:sp>
      <p:pic>
        <p:nvPicPr>
          <p:cNvPr id="8" name="Picture 7" descr="C:\Users\ABET Center\Dropbox\ABET center\ABET center logo.bmp"/>
          <p:cNvPicPr/>
          <p:nvPr/>
        </p:nvPicPr>
        <p:blipFill>
          <a:blip r:embed="rId3" cstate="print"/>
          <a:stretch>
            <a:fillRect/>
          </a:stretch>
        </p:blipFill>
        <p:spPr bwMode="auto">
          <a:xfrm>
            <a:off x="10744200" y="2209800"/>
            <a:ext cx="3872058" cy="2594956"/>
          </a:xfrm>
          <a:prstGeom prst="rect">
            <a:avLst/>
          </a:prstGeom>
          <a:noFill/>
          <a:ln w="9525">
            <a:noFill/>
            <a:miter lim="800000"/>
            <a:headEnd/>
            <a:tailEnd/>
          </a:ln>
        </p:spPr>
      </p:pic>
    </p:spTree>
    <p:extLst>
      <p:ext uri="{BB962C8B-B14F-4D97-AF65-F5344CB8AC3E}">
        <p14:creationId xmlns:p14="http://schemas.microsoft.com/office/powerpoint/2010/main" xmlns="" val="147434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C00000"/>
                </a:solidFill>
                <a:latin typeface="Cambria"/>
                <a:ea typeface="Times New Roman"/>
                <a:cs typeface="Times New Roman"/>
              </a:rPr>
              <a:t>Project design</a:t>
            </a:r>
          </a:p>
        </p:txBody>
      </p:sp>
      <p:sp>
        <p:nvSpPr>
          <p:cNvPr id="4" name="Rectangle 2"/>
          <p:cNvSpPr>
            <a:spLocks noChangeArrowheads="1"/>
          </p:cNvSpPr>
          <p:nvPr/>
        </p:nvSpPr>
        <p:spPr bwMode="auto">
          <a:xfrm>
            <a:off x="0" y="0"/>
            <a:ext cx="184704" cy="4924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27" tIns="45714" rIns="91427" bIns="45714"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xmlns="" val="3067409974"/>
              </p:ext>
            </p:extLst>
          </p:nvPr>
        </p:nvGraphicFramePr>
        <p:xfrm>
          <a:off x="609600" y="2590800"/>
          <a:ext cx="12260119" cy="2819400"/>
        </p:xfrm>
        <a:graphic>
          <a:graphicData uri="http://schemas.openxmlformats.org/presentationml/2006/ole">
            <p:oleObj spid="_x0000_s111672" name="Worksheet" r:id="rId4" imgW="5162619" imgH="1304859" progId="Excel.Sheet.12">
              <p:embed/>
            </p:oleObj>
          </a:graphicData>
        </a:graphic>
      </p:graphicFrame>
    </p:spTree>
    <p:extLst>
      <p:ext uri="{BB962C8B-B14F-4D97-AF65-F5344CB8AC3E}">
        <p14:creationId xmlns:p14="http://schemas.microsoft.com/office/powerpoint/2010/main" xmlns="" val="415252554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chemeClr val="accent1"/>
                </a:solidFill>
                <a:latin typeface="Times New Roman" pitchFamily="18" charset="0"/>
                <a:cs typeface="Times New Roman" pitchFamily="18" charset="0"/>
              </a:rPr>
              <a:t>Safety </a:t>
            </a:r>
            <a:r>
              <a:rPr lang="en-US" sz="6000" b="1" dirty="0">
                <a:solidFill>
                  <a:schemeClr val="accent1"/>
                </a:solidFill>
                <a:latin typeface="Times New Roman" pitchFamily="18" charset="0"/>
                <a:cs typeface="Times New Roman" pitchFamily="18" charset="0"/>
              </a:rPr>
              <a:t>System</a:t>
            </a:r>
            <a:endParaRPr lang="ar-SA" dirty="0"/>
          </a:p>
        </p:txBody>
      </p:sp>
      <p:sp>
        <p:nvSpPr>
          <p:cNvPr id="3" name="Content Placeholder 2"/>
          <p:cNvSpPr>
            <a:spLocks noGrp="1"/>
          </p:cNvSpPr>
          <p:nvPr>
            <p:ph idx="1"/>
          </p:nvPr>
        </p:nvSpPr>
        <p:spPr/>
        <p:txBody>
          <a:bodyPr/>
          <a:lstStyle/>
          <a:p>
            <a:r>
              <a:rPr lang="en-US" dirty="0"/>
              <a:t>Fire </a:t>
            </a:r>
            <a:r>
              <a:rPr lang="en-US" dirty="0" smtClean="0"/>
              <a:t>Extinguishers</a:t>
            </a:r>
            <a:endParaRPr lang="ar-SA" dirty="0"/>
          </a:p>
        </p:txBody>
      </p:sp>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1143000" y="3048000"/>
            <a:ext cx="13944600" cy="4953000"/>
          </a:xfrm>
          <a:prstGeom prst="rect">
            <a:avLst/>
          </a:prstGeom>
        </p:spPr>
      </p:pic>
    </p:spTree>
    <p:extLst>
      <p:ext uri="{BB962C8B-B14F-4D97-AF65-F5344CB8AC3E}">
        <p14:creationId xmlns:p14="http://schemas.microsoft.com/office/powerpoint/2010/main" xmlns="" val="119689160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rgbClr val="0000FF"/>
                </a:solidFill>
                <a:latin typeface="Times New Roman" pitchFamily="18" charset="0"/>
                <a:cs typeface="Times New Roman" pitchFamily="18" charset="0"/>
              </a:rPr>
              <a:t>Safety System</a:t>
            </a:r>
            <a:endParaRPr lang="ar-SA" dirty="0">
              <a:solidFill>
                <a:srgbClr val="0000FF"/>
              </a:solidFill>
            </a:endParaRPr>
          </a:p>
        </p:txBody>
      </p:sp>
      <p:sp>
        <p:nvSpPr>
          <p:cNvPr id="3" name="Content Placeholder 2"/>
          <p:cNvSpPr>
            <a:spLocks noGrp="1"/>
          </p:cNvSpPr>
          <p:nvPr>
            <p:ph idx="1"/>
          </p:nvPr>
        </p:nvSpPr>
        <p:spPr/>
        <p:txBody>
          <a:bodyPr/>
          <a:lstStyle/>
          <a:p>
            <a:r>
              <a:rPr lang="en-US" dirty="0"/>
              <a:t>Emergency egress system</a:t>
            </a:r>
            <a:endParaRPr lang="ar-SA" dirty="0"/>
          </a:p>
        </p:txBody>
      </p:sp>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762001" y="2514600"/>
            <a:ext cx="13944600" cy="5410200"/>
          </a:xfrm>
          <a:prstGeom prst="rect">
            <a:avLst/>
          </a:prstGeom>
        </p:spPr>
      </p:pic>
    </p:spTree>
    <p:extLst>
      <p:ext uri="{BB962C8B-B14F-4D97-AF65-F5344CB8AC3E}">
        <p14:creationId xmlns:p14="http://schemas.microsoft.com/office/powerpoint/2010/main" xmlns="" val="191737010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rgbClr val="0000FF"/>
                </a:solidFill>
                <a:latin typeface="Times New Roman" pitchFamily="18" charset="0"/>
                <a:cs typeface="Times New Roman" pitchFamily="18" charset="0"/>
              </a:rPr>
              <a:t>Safety System</a:t>
            </a:r>
            <a:endParaRPr lang="ar-SA" dirty="0">
              <a:solidFill>
                <a:srgbClr val="0000FF"/>
              </a:solidFill>
            </a:endParaRPr>
          </a:p>
        </p:txBody>
      </p:sp>
      <p:sp>
        <p:nvSpPr>
          <p:cNvPr id="3" name="Content Placeholder 2"/>
          <p:cNvSpPr>
            <a:spLocks noGrp="1"/>
          </p:cNvSpPr>
          <p:nvPr>
            <p:ph idx="1"/>
          </p:nvPr>
        </p:nvSpPr>
        <p:spPr/>
        <p:txBody>
          <a:bodyPr/>
          <a:lstStyle/>
          <a:p>
            <a:r>
              <a:rPr lang="en-US" dirty="0"/>
              <a:t>First Aid </a:t>
            </a:r>
            <a:endParaRPr lang="ar-SA" dirty="0"/>
          </a:p>
        </p:txBody>
      </p:sp>
      <p:pic>
        <p:nvPicPr>
          <p:cNvPr id="4" name="Picture 3" descr="http://ts4.mm.bing.net/th?id=HN.608047672758829128&amp;pid=1.7"/>
          <p:cNvPicPr/>
          <p:nvPr/>
        </p:nvPicPr>
        <p:blipFill>
          <a:blip r:embed="rId2" cstate="print"/>
          <a:srcRect/>
          <a:stretch>
            <a:fillRect/>
          </a:stretch>
        </p:blipFill>
        <p:spPr bwMode="auto">
          <a:xfrm>
            <a:off x="4648200" y="3434398"/>
            <a:ext cx="5867400" cy="28902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83420370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ctr"/>
            <a:endParaRPr lang="en-US" sz="7100" b="1" dirty="0" smtClean="0">
              <a:solidFill>
                <a:schemeClr val="accent1"/>
              </a:solidFill>
              <a:latin typeface="Times New Roman" pitchFamily="18" charset="0"/>
              <a:cs typeface="Times New Roman" pitchFamily="18" charset="0"/>
            </a:endParaRPr>
          </a:p>
          <a:p>
            <a:pPr algn="ctr"/>
            <a:r>
              <a:rPr lang="en-US" sz="7100" b="1" dirty="0" smtClean="0">
                <a:solidFill>
                  <a:srgbClr val="6F0514"/>
                </a:solidFill>
                <a:latin typeface="Times New Roman" pitchFamily="18" charset="0"/>
                <a:cs typeface="Times New Roman" pitchFamily="18" charset="0"/>
              </a:rPr>
              <a:t>Quantity </a:t>
            </a:r>
            <a:r>
              <a:rPr lang="en-US" sz="7100" b="1" dirty="0">
                <a:solidFill>
                  <a:srgbClr val="6F0514"/>
                </a:solidFill>
                <a:latin typeface="Times New Roman" pitchFamily="18" charset="0"/>
                <a:cs typeface="Times New Roman" pitchFamily="18" charset="0"/>
              </a:rPr>
              <a:t>surveying and cost estimation</a:t>
            </a:r>
          </a:p>
          <a:p>
            <a:endParaRPr lang="ar-SA" dirty="0"/>
          </a:p>
        </p:txBody>
      </p:sp>
    </p:spTree>
    <p:extLst>
      <p:ext uri="{BB962C8B-B14F-4D97-AF65-F5344CB8AC3E}">
        <p14:creationId xmlns:p14="http://schemas.microsoft.com/office/powerpoint/2010/main" xmlns="" val="38399230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44906"/>
            <a:ext cx="13571220" cy="1288694"/>
          </a:xfrm>
        </p:spPr>
        <p:txBody>
          <a:bodyPr>
            <a:normAutofit/>
          </a:bodyPr>
          <a:lstStyle/>
          <a:p>
            <a:r>
              <a:rPr lang="en-US" sz="6600" b="1" dirty="0">
                <a:solidFill>
                  <a:srgbClr val="0000CC"/>
                </a:solidFill>
                <a:latin typeface="Times New Roman" pitchFamily="18" charset="0"/>
                <a:cs typeface="Times New Roman" pitchFamily="18" charset="0"/>
              </a:rPr>
              <a:t>Material  Quantity </a:t>
            </a:r>
            <a:endParaRPr lang="ar-SA" sz="6600" b="1" dirty="0">
              <a:solidFill>
                <a:srgbClr val="0000CC"/>
              </a:solidFill>
              <a:latin typeface="Times New Roman" pitchFamily="18" charset="0"/>
              <a:cs typeface="Times New Roman" pitchFamily="18" charset="0"/>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524000" y="2317418"/>
            <a:ext cx="11049000" cy="5912182"/>
          </a:xfrm>
        </p:spPr>
      </p:pic>
    </p:spTree>
    <p:extLst>
      <p:ext uri="{BB962C8B-B14F-4D97-AF65-F5344CB8AC3E}">
        <p14:creationId xmlns:p14="http://schemas.microsoft.com/office/powerpoint/2010/main" xmlns="" val="180828328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381000" y="2322576"/>
            <a:ext cx="14249400" cy="5266944"/>
          </a:xfrm>
        </p:spPr>
        <p:txBody>
          <a:bodyPr/>
          <a:lstStyle/>
          <a:p>
            <a:endParaRPr lang="ar-SA" dirty="0"/>
          </a:p>
        </p:txBody>
      </p:sp>
      <p:pic>
        <p:nvPicPr>
          <p:cNvPr id="134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838200"/>
            <a:ext cx="15087600" cy="7391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5715649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4" name="Content Placeholder 3"/>
          <p:cNvSpPr>
            <a:spLocks noGrp="1"/>
          </p:cNvSpPr>
          <p:nvPr>
            <p:ph idx="1"/>
          </p:nvPr>
        </p:nvSpPr>
        <p:spPr/>
        <p:txBody>
          <a:bodyPr/>
          <a:lstStyle/>
          <a:p>
            <a:endParaRPr lang="ar-SA" dirty="0"/>
          </a:p>
        </p:txBody>
      </p:sp>
      <p:sp>
        <p:nvSpPr>
          <p:cNvPr id="3" name="Rectangle 2"/>
          <p:cNvSpPr/>
          <p:nvPr/>
        </p:nvSpPr>
        <p:spPr>
          <a:xfrm>
            <a:off x="5716443" y="3653135"/>
            <a:ext cx="3654718" cy="923330"/>
          </a:xfrm>
          <a:prstGeom prst="rect">
            <a:avLst/>
          </a:prstGeom>
          <a:noFill/>
        </p:spPr>
        <p:txBody>
          <a:bodyPr wrap="none" lIns="91440" tIns="45720" rIns="91440" bIns="45720">
            <a:spAutoFit/>
          </a:bodyPr>
          <a:lstStyle/>
          <a:p>
            <a:pPr algn="ctr"/>
            <a:r>
              <a:rPr lang="en-U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Thank You</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xmlns="" val="31266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C00000"/>
                </a:solidFill>
                <a:latin typeface="Cambria"/>
                <a:ea typeface="Times New Roman"/>
                <a:cs typeface="Times New Roman"/>
              </a:rPr>
              <a:t>Project design</a:t>
            </a: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r>
              <a:rPr lang="en-US" sz="3200" kern="1400" spc="36" dirty="0">
                <a:solidFill>
                  <a:srgbClr val="17365D"/>
                </a:solidFill>
                <a:latin typeface="Cambria"/>
                <a:ea typeface="Times New Roman"/>
                <a:cs typeface="Times New Roman"/>
              </a:rPr>
              <a:t>Non-teaching spaces:   </a:t>
            </a:r>
          </a:p>
          <a:p>
            <a:pPr marL="0" indent="0">
              <a:buNone/>
            </a:pPr>
            <a:r>
              <a:rPr lang="en-US" sz="3200" kern="1400" spc="36" dirty="0">
                <a:solidFill>
                  <a:srgbClr val="17365D"/>
                </a:solidFill>
                <a:latin typeface="Cambria"/>
                <a:ea typeface="Times New Roman"/>
                <a:cs typeface="Times New Roman"/>
              </a:rPr>
              <a:t>                </a:t>
            </a:r>
          </a:p>
          <a:p>
            <a:pPr marL="0" indent="0">
              <a:buNone/>
            </a:pPr>
            <a:r>
              <a:rPr lang="en-US" sz="3200" kern="1400" spc="36" dirty="0">
                <a:solidFill>
                  <a:srgbClr val="17365D"/>
                </a:solidFill>
                <a:latin typeface="Cambria"/>
                <a:ea typeface="Times New Roman"/>
                <a:cs typeface="Times New Roman"/>
              </a:rPr>
              <a:t>  this space will include library, head master room, administration unit, teacher room, social worker room. </a:t>
            </a:r>
          </a:p>
          <a:p>
            <a:pPr marL="0" indent="0">
              <a:buNone/>
            </a:pPr>
            <a:endParaRPr lang="en-US" sz="3200" kern="1400" spc="36" dirty="0">
              <a:solidFill>
                <a:srgbClr val="17365D"/>
              </a:solidFill>
              <a:latin typeface="Cambria"/>
              <a:ea typeface="Times New Roman"/>
              <a:cs typeface="Times New Roman"/>
            </a:endParaRPr>
          </a:p>
          <a:p>
            <a:pPr marL="0" indent="0">
              <a:buNone/>
            </a:pPr>
            <a:endParaRPr lang="en-US" sz="3200" kern="1400" spc="36" dirty="0">
              <a:solidFill>
                <a:srgbClr val="17365D"/>
              </a:solidFill>
              <a:latin typeface="Cambria"/>
              <a:ea typeface="Times New Roman"/>
              <a:cs typeface="Times New Roman"/>
            </a:endParaRPr>
          </a:p>
        </p:txBody>
      </p:sp>
    </p:spTree>
    <p:extLst>
      <p:ext uri="{BB962C8B-B14F-4D97-AF65-F5344CB8AC3E}">
        <p14:creationId xmlns:p14="http://schemas.microsoft.com/office/powerpoint/2010/main" xmlns="" val="8249999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C00000"/>
                </a:solidFill>
                <a:latin typeface="Cambria"/>
                <a:ea typeface="Times New Roman"/>
                <a:cs typeface="Times New Roman"/>
              </a:rPr>
              <a:t>Project design</a:t>
            </a:r>
          </a:p>
        </p:txBody>
      </p:sp>
      <p:graphicFrame>
        <p:nvGraphicFramePr>
          <p:cNvPr id="4" name="Object 3"/>
          <p:cNvGraphicFramePr>
            <a:graphicFrameLocks noChangeAspect="1"/>
          </p:cNvGraphicFramePr>
          <p:nvPr>
            <p:extLst>
              <p:ext uri="{D42A27DB-BD31-4B8C-83A1-F6EECF244321}">
                <p14:modId xmlns:p14="http://schemas.microsoft.com/office/powerpoint/2010/main" xmlns="" val="517846622"/>
              </p:ext>
            </p:extLst>
          </p:nvPr>
        </p:nvGraphicFramePr>
        <p:xfrm>
          <a:off x="685800" y="2133600"/>
          <a:ext cx="12494099" cy="4114800"/>
        </p:xfrm>
        <a:graphic>
          <a:graphicData uri="http://schemas.openxmlformats.org/presentationml/2006/ole">
            <p:oleObj spid="_x0000_s129079" name="Worksheet" r:id="rId4" imgW="4276673" imgH="1724066" progId="Excel.Sheet.12">
              <p:embed/>
            </p:oleObj>
          </a:graphicData>
        </a:graphic>
      </p:graphicFrame>
    </p:spTree>
    <p:extLst>
      <p:ext uri="{BB962C8B-B14F-4D97-AF65-F5344CB8AC3E}">
        <p14:creationId xmlns:p14="http://schemas.microsoft.com/office/powerpoint/2010/main" xmlns="" val="2086258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C00000"/>
                </a:solidFill>
                <a:latin typeface="Cambria"/>
                <a:ea typeface="Times New Roman"/>
                <a:cs typeface="Times New Roman"/>
              </a:rPr>
              <a:t>Project design</a:t>
            </a: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r>
              <a:rPr lang="en-US" sz="3200" b="1" kern="1400" spc="36" dirty="0">
                <a:solidFill>
                  <a:srgbClr val="17365D"/>
                </a:solidFill>
                <a:latin typeface="Cambria"/>
                <a:ea typeface="Times New Roman"/>
                <a:cs typeface="Times New Roman"/>
              </a:rPr>
              <a:t>Other Spaces:</a:t>
            </a:r>
          </a:p>
          <a:p>
            <a:pPr marL="0" indent="0">
              <a:buNone/>
            </a:pPr>
            <a:endParaRPr lang="en-US" sz="3200" kern="1400" spc="36" dirty="0">
              <a:solidFill>
                <a:srgbClr val="17365D"/>
              </a:solidFill>
              <a:latin typeface="Cambria"/>
              <a:ea typeface="Times New Roman"/>
              <a:cs typeface="Times New Roman"/>
            </a:endParaRPr>
          </a:p>
          <a:p>
            <a:pPr marL="0" indent="0">
              <a:buNone/>
            </a:pPr>
            <a:r>
              <a:rPr lang="en-US" sz="3200" b="1" kern="1400" spc="36" dirty="0">
                <a:solidFill>
                  <a:srgbClr val="17365D"/>
                </a:solidFill>
                <a:latin typeface="Cambria"/>
                <a:ea typeface="Times New Roman"/>
                <a:cs typeface="Times New Roman"/>
              </a:rPr>
              <a:t>Include; play courts, corridors, and parking</a:t>
            </a:r>
            <a:r>
              <a:rPr lang="en-US" sz="3200" kern="1400" spc="36" dirty="0">
                <a:solidFill>
                  <a:srgbClr val="17365D"/>
                </a:solidFill>
                <a:latin typeface="Cambria"/>
                <a:ea typeface="Times New Roman"/>
                <a:cs typeface="Times New Roman"/>
              </a:rPr>
              <a:t>.</a:t>
            </a:r>
          </a:p>
          <a:p>
            <a:pPr marL="0" indent="0">
              <a:buNone/>
            </a:pPr>
            <a:endParaRPr lang="en-US" sz="3200" kern="1400" spc="36" dirty="0">
              <a:solidFill>
                <a:srgbClr val="17365D"/>
              </a:solidFill>
              <a:latin typeface="Cambria"/>
              <a:ea typeface="Times New Roman"/>
              <a:cs typeface="Times New Roman"/>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9054" y="3810001"/>
            <a:ext cx="8363947" cy="4302702"/>
          </a:xfrm>
          <a:prstGeom prst="rect">
            <a:avLst/>
          </a:prstGeom>
        </p:spPr>
      </p:pic>
    </p:spTree>
    <p:extLst>
      <p:ext uri="{BB962C8B-B14F-4D97-AF65-F5344CB8AC3E}">
        <p14:creationId xmlns:p14="http://schemas.microsoft.com/office/powerpoint/2010/main" xmlns="" val="3486533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algn="ctr"/>
            <a:endParaRPr lang="en-US" sz="8000" b="1" dirty="0" smtClean="0">
              <a:solidFill>
                <a:schemeClr val="accent1"/>
              </a:solidFill>
              <a:latin typeface="Times New Roman" pitchFamily="18" charset="0"/>
              <a:ea typeface="+mj-ea"/>
              <a:cs typeface="Times New Roman" pitchFamily="18" charset="0"/>
            </a:endParaRPr>
          </a:p>
          <a:p>
            <a:pPr marL="0" algn="ctr"/>
            <a:r>
              <a:rPr lang="en-US" sz="8000" b="1" dirty="0" smtClean="0">
                <a:solidFill>
                  <a:srgbClr val="00B0F0"/>
                </a:solidFill>
                <a:latin typeface="Arial Rounded MT Bold" pitchFamily="34" charset="0"/>
                <a:ea typeface="+mj-ea"/>
                <a:cs typeface="Times New Roman" pitchFamily="18" charset="0"/>
              </a:rPr>
              <a:t>Architectural Design</a:t>
            </a:r>
          </a:p>
          <a:p>
            <a:endParaRPr lang="ar-SA" dirty="0"/>
          </a:p>
        </p:txBody>
      </p:sp>
    </p:spTree>
    <p:extLst>
      <p:ext uri="{BB962C8B-B14F-4D97-AF65-F5344CB8AC3E}">
        <p14:creationId xmlns:p14="http://schemas.microsoft.com/office/powerpoint/2010/main" xmlns="" val="174229103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kern="1400" spc="36" dirty="0">
                <a:solidFill>
                  <a:srgbClr val="17365D"/>
                </a:solidFill>
                <a:latin typeface="Cambria"/>
                <a:ea typeface="Times New Roman"/>
                <a:cs typeface="Times New Roman"/>
              </a:rPr>
              <a:t>Site plan</a:t>
            </a:r>
            <a:endParaRPr lang="ar-SA" kern="1400" spc="36" dirty="0">
              <a:solidFill>
                <a:srgbClr val="17365D"/>
              </a:solidFill>
              <a:latin typeface="Cambria"/>
              <a:ea typeface="Times New Roman"/>
              <a:cs typeface="Times New Roman"/>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66802" y="1981200"/>
            <a:ext cx="12877800" cy="5715000"/>
          </a:xfrm>
          <a:prstGeom prst="rect">
            <a:avLst/>
          </a:prstGeom>
        </p:spPr>
      </p:pic>
    </p:spTree>
    <p:extLst>
      <p:ext uri="{BB962C8B-B14F-4D97-AF65-F5344CB8AC3E}">
        <p14:creationId xmlns:p14="http://schemas.microsoft.com/office/powerpoint/2010/main" xmlns="" val="2547561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i="1" kern="1400" spc="36" dirty="0" smtClean="0">
                <a:solidFill>
                  <a:srgbClr val="17365D"/>
                </a:solidFill>
                <a:latin typeface="Cambria"/>
                <a:cs typeface="Times New Roman"/>
              </a:rPr>
              <a:t>Ground Floor </a:t>
            </a:r>
            <a:endParaRPr lang="ar-SA" sz="5400" b="1" i="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124200" y="2209800"/>
            <a:ext cx="8915399" cy="5068887"/>
          </a:xfrm>
        </p:spPr>
      </p:pic>
    </p:spTree>
    <p:extLst>
      <p:ext uri="{BB962C8B-B14F-4D97-AF65-F5344CB8AC3E}">
        <p14:creationId xmlns:p14="http://schemas.microsoft.com/office/powerpoint/2010/main" xmlns="" val="12775610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i="1" kern="1400" spc="36" dirty="0" smtClean="0">
                <a:solidFill>
                  <a:srgbClr val="17365D"/>
                </a:solidFill>
                <a:latin typeface="Cambria"/>
                <a:cs typeface="Times New Roman"/>
              </a:rPr>
              <a:t>First </a:t>
            </a:r>
            <a:r>
              <a:rPr lang="en-US" sz="4800" b="1" i="1" kern="1400" spc="36" dirty="0">
                <a:solidFill>
                  <a:srgbClr val="17365D"/>
                </a:solidFill>
                <a:latin typeface="Cambria"/>
                <a:cs typeface="Times New Roman"/>
              </a:rPr>
              <a:t>Floor </a:t>
            </a:r>
            <a:endParaRPr lang="ar-SA" sz="4800" b="1" i="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114801" y="2514600"/>
            <a:ext cx="8001000" cy="4648199"/>
          </a:xfrm>
        </p:spPr>
      </p:pic>
    </p:spTree>
    <p:extLst>
      <p:ext uri="{BB962C8B-B14F-4D97-AF65-F5344CB8AC3E}">
        <p14:creationId xmlns:p14="http://schemas.microsoft.com/office/powerpoint/2010/main" xmlns="" val="4171692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13578840" cy="1371600"/>
          </a:xfrm>
        </p:spPr>
        <p:txBody>
          <a:bodyPr>
            <a:normAutofit/>
          </a:bodyPr>
          <a:lstStyle/>
          <a:p>
            <a:r>
              <a:rPr lang="en-US" sz="4800" b="1" i="1" kern="1400" spc="36" dirty="0" smtClean="0">
                <a:solidFill>
                  <a:srgbClr val="17365D"/>
                </a:solidFill>
                <a:latin typeface="Cambria"/>
                <a:cs typeface="Times New Roman"/>
              </a:rPr>
              <a:t>Second </a:t>
            </a:r>
            <a:r>
              <a:rPr lang="en-US" sz="4800" b="1" i="1" kern="1400" spc="36" dirty="0">
                <a:solidFill>
                  <a:srgbClr val="17365D"/>
                </a:solidFill>
                <a:latin typeface="Cambria"/>
                <a:cs typeface="Times New Roman"/>
              </a:rPr>
              <a:t>Floor </a:t>
            </a:r>
            <a:endParaRPr lang="ar-SA" sz="4800" b="1" i="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733801" y="2286000"/>
            <a:ext cx="8991600" cy="5029200"/>
          </a:xfrm>
        </p:spPr>
      </p:pic>
    </p:spTree>
    <p:extLst>
      <p:ext uri="{BB962C8B-B14F-4D97-AF65-F5344CB8AC3E}">
        <p14:creationId xmlns:p14="http://schemas.microsoft.com/office/powerpoint/2010/main" xmlns="" val="22412534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kern="1400" spc="36" dirty="0" smtClean="0">
                <a:solidFill>
                  <a:srgbClr val="0070C0"/>
                </a:solidFill>
                <a:latin typeface="Cambria"/>
                <a:cs typeface="Times New Roman"/>
              </a:rPr>
              <a:t>Sections</a:t>
            </a:r>
            <a:endParaRPr lang="ar-SA" b="1" dirty="0">
              <a:solidFill>
                <a:srgbClr val="0070C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995738" y="2613025"/>
            <a:ext cx="7096125" cy="4686300"/>
          </a:xfrm>
        </p:spPr>
      </p:pic>
    </p:spTree>
    <p:extLst>
      <p:ext uri="{BB962C8B-B14F-4D97-AF65-F5344CB8AC3E}">
        <p14:creationId xmlns:p14="http://schemas.microsoft.com/office/powerpoint/2010/main" xmlns="" val="3302796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8600" kern="1400" spc="36" dirty="0" smtClean="0">
                <a:solidFill>
                  <a:srgbClr val="0000CC"/>
                </a:solidFill>
                <a:latin typeface="Cambria"/>
                <a:ea typeface="Times New Roman"/>
                <a:cs typeface="Times New Roman"/>
              </a:rPr>
              <a:t>Introduction</a:t>
            </a:r>
            <a:endParaRPr lang="en-US" sz="8600" kern="1400" spc="36" dirty="0">
              <a:solidFill>
                <a:srgbClr val="0000CC"/>
              </a:solidFill>
              <a:latin typeface="Cambria"/>
              <a:ea typeface="Times New Roman"/>
              <a:cs typeface="Times New Roman"/>
            </a:endParaRPr>
          </a:p>
        </p:txBody>
      </p:sp>
      <p:sp>
        <p:nvSpPr>
          <p:cNvPr id="4" name="Content Placeholder 3"/>
          <p:cNvSpPr>
            <a:spLocks noGrp="1"/>
          </p:cNvSpPr>
          <p:nvPr>
            <p:ph idx="1"/>
          </p:nvPr>
        </p:nvSpPr>
        <p:spPr/>
        <p:txBody>
          <a:bodyPr>
            <a:normAutofit/>
          </a:bodyPr>
          <a:lstStyle/>
          <a:p>
            <a:r>
              <a:rPr lang="en-US" dirty="0" smtClean="0">
                <a:solidFill>
                  <a:srgbClr val="212121"/>
                </a:solidFill>
                <a:effectLst>
                  <a:outerShdw blurRad="38100" dist="38100" dir="2700000" algn="tl">
                    <a:srgbClr val="000000">
                      <a:alpha val="43137"/>
                    </a:srgbClr>
                  </a:outerShdw>
                </a:effectLst>
                <a:latin typeface="Arial"/>
              </a:rPr>
              <a:t>During the previous century, we've witnessed progress and development in all fields of life, and the viewer of this development marked increase in the numbers of the population and therefore an increase in their needs for housing and services, huge economic and social needs have issued such as the need for constructing schools. </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632147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kern="1400" spc="36" dirty="0" smtClean="0">
                <a:solidFill>
                  <a:srgbClr val="0070C0"/>
                </a:solidFill>
                <a:latin typeface="Cambria"/>
                <a:cs typeface="Times New Roman"/>
              </a:rPr>
              <a:t>Elevations</a:t>
            </a:r>
            <a:endParaRPr lang="ar-SA" sz="4400" b="1" dirty="0">
              <a:solidFill>
                <a:srgbClr val="0070C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509963" y="2603500"/>
            <a:ext cx="8067675" cy="4705350"/>
          </a:xfrm>
        </p:spPr>
      </p:pic>
    </p:spTree>
    <p:extLst>
      <p:ext uri="{BB962C8B-B14F-4D97-AF65-F5344CB8AC3E}">
        <p14:creationId xmlns:p14="http://schemas.microsoft.com/office/powerpoint/2010/main" xmlns="" val="4194862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1" y="3822414"/>
            <a:ext cx="12192000" cy="1569648"/>
          </a:xfrm>
          <a:prstGeom prst="rect">
            <a:avLst/>
          </a:prstGeom>
        </p:spPr>
        <p:txBody>
          <a:bodyPr wrap="square" lIns="91427" tIns="45714" rIns="91427" bIns="45714">
            <a:spAutoFit/>
          </a:bodyPr>
          <a:lstStyle/>
          <a:p>
            <a:pPr algn="ctr"/>
            <a:r>
              <a:rPr lang="en-US" sz="8700" b="1" dirty="0">
                <a:solidFill>
                  <a:srgbClr val="002060"/>
                </a:solidFill>
                <a:latin typeface="Arial Rounded MT Bold" pitchFamily="34" charset="0"/>
                <a:cs typeface="Times New Roman" pitchFamily="18" charset="0"/>
              </a:rPr>
              <a:t>Structural</a:t>
            </a:r>
            <a:r>
              <a:rPr lang="en-US" sz="9600" b="1" dirty="0">
                <a:solidFill>
                  <a:srgbClr val="002060"/>
                </a:solidFill>
                <a:latin typeface="Arial Rounded MT Bold" pitchFamily="34" charset="0"/>
                <a:cs typeface="Times New Roman" pitchFamily="18" charset="0"/>
              </a:rPr>
              <a:t> </a:t>
            </a:r>
            <a:r>
              <a:rPr lang="en-US" sz="8700" b="1" dirty="0">
                <a:solidFill>
                  <a:srgbClr val="002060"/>
                </a:solidFill>
                <a:latin typeface="Arial Rounded MT Bold" pitchFamily="34" charset="0"/>
                <a:cs typeface="Times New Roman" pitchFamily="18" charset="0"/>
              </a:rPr>
              <a:t>Design</a:t>
            </a:r>
          </a:p>
        </p:txBody>
      </p:sp>
    </p:spTree>
    <p:extLst>
      <p:ext uri="{BB962C8B-B14F-4D97-AF65-F5344CB8AC3E}">
        <p14:creationId xmlns:p14="http://schemas.microsoft.com/office/powerpoint/2010/main" xmlns="" val="31083026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a:solidFill>
                  <a:srgbClr val="002060"/>
                </a:solidFill>
                <a:cs typeface="Times New Roman" panose="02020603050405020304" pitchFamily="18" charset="0"/>
              </a:rPr>
              <a:t>3D Structural Modeling</a:t>
            </a:r>
            <a:br>
              <a:rPr lang="en-US" sz="5400" b="1" dirty="0">
                <a:solidFill>
                  <a:srgbClr val="002060"/>
                </a:solidFill>
                <a:cs typeface="Times New Roman" panose="02020603050405020304" pitchFamily="18" charset="0"/>
              </a:rPr>
            </a:br>
            <a:r>
              <a:rPr lang="en-US" sz="5400" b="1" dirty="0">
                <a:solidFill>
                  <a:srgbClr val="002060"/>
                </a:solidFill>
                <a:cs typeface="Times New Roman" panose="02020603050405020304" pitchFamily="18" charset="0"/>
              </a:rPr>
              <a:t>For tow </a:t>
            </a:r>
            <a:r>
              <a:rPr lang="en-US" sz="5400" b="1" dirty="0" smtClean="0">
                <a:solidFill>
                  <a:srgbClr val="002060"/>
                </a:solidFill>
                <a:cs typeface="Times New Roman" panose="02020603050405020304" pitchFamily="18" charset="0"/>
              </a:rPr>
              <a:t>module</a:t>
            </a:r>
            <a:endParaRPr lang="ar-SA" sz="4800"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09602" y="2286000"/>
            <a:ext cx="6200774" cy="5057776"/>
          </a:xfrm>
        </p:spPr>
      </p:pic>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24801" y="2457449"/>
            <a:ext cx="6953250" cy="4714876"/>
          </a:xfrm>
          <a:prstGeom prst="rect">
            <a:avLst/>
          </a:prstGeom>
        </p:spPr>
      </p:pic>
    </p:spTree>
    <p:extLst>
      <p:ext uri="{BB962C8B-B14F-4D97-AF65-F5344CB8AC3E}">
        <p14:creationId xmlns:p14="http://schemas.microsoft.com/office/powerpoint/2010/main" xmlns="" val="33956629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cs typeface="Times New Roman" pitchFamily="18" charset="0"/>
              </a:rPr>
              <a:t>Structural</a:t>
            </a:r>
            <a:r>
              <a:rPr lang="en-US" b="1" dirty="0">
                <a:solidFill>
                  <a:schemeClr val="tx1"/>
                </a:solidFill>
                <a:effectLst>
                  <a:outerShdw blurRad="38100" dist="38100" dir="2700000" algn="tl">
                    <a:srgbClr val="000000">
                      <a:alpha val="43137"/>
                    </a:srgbClr>
                  </a:outerShdw>
                </a:effectLst>
                <a:cs typeface="Times New Roman" pitchFamily="18" charset="0"/>
              </a:rPr>
              <a:t> </a:t>
            </a:r>
            <a:r>
              <a:rPr lang="en-US" b="1" dirty="0">
                <a:solidFill>
                  <a:schemeClr val="tx1"/>
                </a:solidFill>
                <a:cs typeface="Times New Roman" pitchFamily="18" charset="0"/>
              </a:rPr>
              <a:t>Design</a:t>
            </a:r>
            <a:endParaRPr lang="ar-SA" dirty="0"/>
          </a:p>
        </p:txBody>
      </p:sp>
      <p:sp>
        <p:nvSpPr>
          <p:cNvPr id="3" name="Content Placeholder 2"/>
          <p:cNvSpPr>
            <a:spLocks noGrp="1"/>
          </p:cNvSpPr>
          <p:nvPr>
            <p:ph idx="1"/>
          </p:nvPr>
        </p:nvSpPr>
        <p:spPr/>
        <p:txBody>
          <a:bodyPr/>
          <a:lstStyle/>
          <a:p>
            <a:pPr lvl="0"/>
            <a:r>
              <a:rPr lang="en-US" dirty="0">
                <a:latin typeface="Times New Roman" pitchFamily="18" charset="0"/>
                <a:cs typeface="Times New Roman" pitchFamily="18" charset="0"/>
              </a:rPr>
              <a:t>The software's used for analysis and design is:</a:t>
            </a:r>
          </a:p>
          <a:p>
            <a:pPr lvl="0"/>
            <a:endParaRPr lang="en-US" dirty="0">
              <a:latin typeface="Times New Roman" pitchFamily="18" charset="0"/>
              <a:cs typeface="Times New Roman" pitchFamily="18" charset="0"/>
            </a:endParaRPr>
          </a:p>
          <a:p>
            <a:pPr>
              <a:buFont typeface="Arial" panose="020B0604020202020204" pitchFamily="34" charset="0"/>
              <a:buChar char="•"/>
            </a:pPr>
            <a:r>
              <a:rPr lang="en-US" dirty="0" smtClean="0">
                <a:latin typeface="Times New Roman" pitchFamily="18" charset="0"/>
                <a:cs typeface="Times New Roman" pitchFamily="18" charset="0"/>
              </a:rPr>
              <a:t>ETABs2016 and sap2000 for </a:t>
            </a:r>
            <a:r>
              <a:rPr lang="en-US" dirty="0">
                <a:latin typeface="Times New Roman" pitchFamily="18" charset="0"/>
                <a:cs typeface="Times New Roman" pitchFamily="18" charset="0"/>
              </a:rPr>
              <a:t>structural analysis &amp; design.</a:t>
            </a:r>
          </a:p>
          <a:p>
            <a:pPr>
              <a:buNone/>
            </a:pPr>
            <a:endParaRPr lang="en-US" dirty="0">
              <a:latin typeface="Times New Roman" pitchFamily="18" charset="0"/>
              <a:cs typeface="Times New Roman" pitchFamily="18" charset="0"/>
            </a:endParaRPr>
          </a:p>
          <a:p>
            <a:pPr>
              <a:buFont typeface="Arial" panose="020B0604020202020204" pitchFamily="34" charset="0"/>
              <a:buChar char="•"/>
            </a:pPr>
            <a:r>
              <a:rPr lang="en-US" dirty="0">
                <a:latin typeface="Times New Roman" pitchFamily="18" charset="0"/>
                <a:cs typeface="Times New Roman" pitchFamily="18" charset="0"/>
              </a:rPr>
              <a:t>AutoCAD for all drawings.</a:t>
            </a:r>
          </a:p>
          <a:p>
            <a:endParaRPr lang="ar-SA" dirty="0"/>
          </a:p>
        </p:txBody>
      </p:sp>
    </p:spTree>
    <p:extLst>
      <p:ext uri="{BB962C8B-B14F-4D97-AF65-F5344CB8AC3E}">
        <p14:creationId xmlns:p14="http://schemas.microsoft.com/office/powerpoint/2010/main" xmlns="" val="4090326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itchFamily="18" charset="0"/>
                <a:cs typeface="Times New Roman" pitchFamily="18" charset="0"/>
              </a:rPr>
              <a:t>Structural</a:t>
            </a:r>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b="1" dirty="0">
                <a:solidFill>
                  <a:schemeClr val="tx1"/>
                </a:solidFill>
                <a:latin typeface="Times New Roman" pitchFamily="18" charset="0"/>
                <a:cs typeface="Times New Roman" pitchFamily="18" charset="0"/>
              </a:rPr>
              <a:t>Design</a:t>
            </a:r>
            <a:endParaRPr lang="ar-SA" dirty="0"/>
          </a:p>
        </p:txBody>
      </p:sp>
      <p:sp>
        <p:nvSpPr>
          <p:cNvPr id="3" name="Content Placeholder 2"/>
          <p:cNvSpPr>
            <a:spLocks noGrp="1"/>
          </p:cNvSpPr>
          <p:nvPr>
            <p:ph idx="1"/>
          </p:nvPr>
        </p:nvSpPr>
        <p:spPr/>
        <p:txBody>
          <a:bodyPr>
            <a:normAutofit/>
          </a:bodyPr>
          <a:lstStyle/>
          <a:p>
            <a:pPr marL="0" indent="0">
              <a:buNone/>
            </a:pPr>
            <a:r>
              <a:rPr lang="en-US" dirty="0">
                <a:latin typeface="Times New Roman" pitchFamily="18" charset="0"/>
                <a:cs typeface="Times New Roman" pitchFamily="18" charset="0"/>
              </a:rPr>
              <a:t>The design of the building was done according to the following codes and standards:</a:t>
            </a:r>
          </a:p>
          <a:p>
            <a:pPr marL="0" indent="0">
              <a:buNone/>
            </a:pP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ACI -318-2011 for reinforced concrete structural design.</a:t>
            </a:r>
          </a:p>
          <a:p>
            <a:pPr>
              <a:buNone/>
            </a:pP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UBC -97 for earthquake load computations and seismic design .</a:t>
            </a:r>
          </a:p>
        </p:txBody>
      </p:sp>
    </p:spTree>
    <p:extLst>
      <p:ext uri="{BB962C8B-B14F-4D97-AF65-F5344CB8AC3E}">
        <p14:creationId xmlns:p14="http://schemas.microsoft.com/office/powerpoint/2010/main" xmlns="" val="42938161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676400"/>
            <a:ext cx="13190220" cy="1073506"/>
          </a:xfrm>
        </p:spPr>
        <p:txBody>
          <a:bodyPr>
            <a:normAutofit fontScale="90000"/>
          </a:bodyPr>
          <a:lstStyle/>
          <a:p>
            <a:r>
              <a:rPr lang="en-US" sz="6600" b="1" dirty="0" smtClean="0">
                <a:solidFill>
                  <a:schemeClr val="tx1"/>
                </a:solidFill>
                <a:cs typeface="Times New Roman" panose="02020603050405020304" pitchFamily="18" charset="0"/>
              </a:rPr>
              <a:t> </a:t>
            </a:r>
            <a:br>
              <a:rPr lang="en-US" sz="6600" b="1" dirty="0" smtClean="0">
                <a:solidFill>
                  <a:schemeClr val="tx1"/>
                </a:solidFill>
                <a:cs typeface="Times New Roman" panose="02020603050405020304" pitchFamily="18" charset="0"/>
              </a:rPr>
            </a:br>
            <a:r>
              <a:rPr lang="en-US" sz="6600" b="1" dirty="0" smtClean="0">
                <a:solidFill>
                  <a:srgbClr val="002060"/>
                </a:solidFill>
                <a:cs typeface="Times New Roman" panose="02020603050405020304" pitchFamily="18" charset="0"/>
              </a:rPr>
              <a:t>Material </a:t>
            </a:r>
            <a:r>
              <a:rPr lang="en-US" sz="6600" b="1" dirty="0">
                <a:solidFill>
                  <a:srgbClr val="002060"/>
                </a:solidFill>
                <a:cs typeface="Times New Roman" panose="02020603050405020304" pitchFamily="18" charset="0"/>
              </a:rPr>
              <a:t>Property</a:t>
            </a:r>
            <a:r>
              <a:rPr lang="en-US" sz="6600" b="1" dirty="0">
                <a:solidFill>
                  <a:schemeClr val="tx1"/>
                </a:solidFill>
                <a:cs typeface="Times New Roman" panose="02020603050405020304" pitchFamily="18" charset="0"/>
              </a:rPr>
              <a:t/>
            </a:r>
            <a:br>
              <a:rPr lang="en-US" sz="6600" b="1" dirty="0">
                <a:solidFill>
                  <a:schemeClr val="tx1"/>
                </a:solidFill>
                <a:cs typeface="Times New Roman" panose="02020603050405020304" pitchFamily="18" charset="0"/>
              </a:rPr>
            </a:br>
            <a:endParaRPr lang="ar-SA" dirty="0"/>
          </a:p>
        </p:txBody>
      </p:sp>
      <p:sp>
        <p:nvSpPr>
          <p:cNvPr id="3" name="Content Placeholder 2"/>
          <p:cNvSpPr>
            <a:spLocks noGrp="1"/>
          </p:cNvSpPr>
          <p:nvPr>
            <p:ph idx="1"/>
          </p:nvPr>
        </p:nvSpPr>
        <p:spPr/>
        <p:txBody>
          <a:bodyPr/>
          <a:lstStyle/>
          <a:p>
            <a:pPr>
              <a:buNone/>
            </a:pPr>
            <a:r>
              <a:rPr lang="en-US" sz="3600" dirty="0">
                <a:latin typeface="Times New Roman" pitchFamily="18" charset="0"/>
                <a:cs typeface="Times New Roman" pitchFamily="18" charset="0"/>
              </a:rPr>
              <a:t>The materials used in the construction  have </a:t>
            </a:r>
            <a:r>
              <a:rPr lang="en-US" sz="3600" dirty="0" smtClean="0">
                <a:latin typeface="Times New Roman" pitchFamily="18" charset="0"/>
                <a:cs typeface="Times New Roman" pitchFamily="18" charset="0"/>
              </a:rPr>
              <a:t>the</a:t>
            </a:r>
          </a:p>
          <a:p>
            <a:pPr>
              <a:buNone/>
            </a:pPr>
            <a:r>
              <a:rPr lang="en-US" sz="36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following characteristics : </a:t>
            </a:r>
          </a:p>
          <a:p>
            <a:pPr>
              <a:buNone/>
            </a:pPr>
            <a:r>
              <a:rPr lang="en-US" sz="3600" dirty="0">
                <a:latin typeface="Times New Roman" pitchFamily="18" charset="0"/>
                <a:cs typeface="Times New Roman" pitchFamily="18" charset="0"/>
              </a:rPr>
              <a:t>Compressive strength of Concrete (f'c`)</a:t>
            </a:r>
          </a:p>
          <a:p>
            <a:endParaRPr lang="ar-SA" dirty="0"/>
          </a:p>
        </p:txBody>
      </p:sp>
      <p:graphicFrame>
        <p:nvGraphicFramePr>
          <p:cNvPr id="5" name="Table 4"/>
          <p:cNvGraphicFramePr>
            <a:graphicFrameLocks noGrp="1"/>
          </p:cNvGraphicFramePr>
          <p:nvPr>
            <p:extLst>
              <p:ext uri="{D42A27DB-BD31-4B8C-83A1-F6EECF244321}">
                <p14:modId xmlns:p14="http://schemas.microsoft.com/office/powerpoint/2010/main" xmlns="" val="1617149445"/>
              </p:ext>
            </p:extLst>
          </p:nvPr>
        </p:nvGraphicFramePr>
        <p:xfrm>
          <a:off x="2514600" y="4595951"/>
          <a:ext cx="10058400" cy="3661308"/>
        </p:xfrm>
        <a:graphic>
          <a:graphicData uri="http://schemas.openxmlformats.org/drawingml/2006/table">
            <a:tbl>
              <a:tblPr rtl="1" firstRow="1" bandRow="1">
                <a:tableStyleId>{5C22544A-7EE6-4342-B048-85BDC9FD1C3A}</a:tableStyleId>
              </a:tblPr>
              <a:tblGrid>
                <a:gridCol w="5029200"/>
                <a:gridCol w="5029200"/>
              </a:tblGrid>
              <a:tr h="665378">
                <a:tc>
                  <a:txBody>
                    <a:bodyPr/>
                    <a:lstStyle/>
                    <a:p>
                      <a:pPr algn="ctr" rtl="0">
                        <a:lnSpc>
                          <a:spcPct val="107000"/>
                        </a:lnSpc>
                        <a:spcAft>
                          <a:spcPts val="800"/>
                        </a:spcAft>
                      </a:pPr>
                      <a:r>
                        <a:rPr lang="en-US" sz="2000" dirty="0">
                          <a:latin typeface="Calibri"/>
                          <a:ea typeface="Calibri"/>
                          <a:cs typeface="Arial"/>
                        </a:rPr>
                        <a:t>Compressive strength of Concrete “f′c”.</a:t>
                      </a:r>
                    </a:p>
                  </a:txBody>
                  <a:tcPr marL="68581" marR="68581" marT="0" marB="0" anchor="ctr"/>
                </a:tc>
                <a:tc>
                  <a:txBody>
                    <a:bodyPr/>
                    <a:lstStyle/>
                    <a:p>
                      <a:pPr algn="ctr" rtl="0">
                        <a:lnSpc>
                          <a:spcPct val="107000"/>
                        </a:lnSpc>
                        <a:spcAft>
                          <a:spcPts val="800"/>
                        </a:spcAft>
                      </a:pPr>
                      <a:r>
                        <a:rPr lang="en-US" sz="2000" dirty="0">
                          <a:latin typeface="Calibri"/>
                          <a:ea typeface="Calibri"/>
                          <a:cs typeface="Arial"/>
                        </a:rPr>
                        <a:t>Type of frame or shells</a:t>
                      </a:r>
                    </a:p>
                  </a:txBody>
                  <a:tcPr marL="68581" marR="68581" marT="0" marB="0" anchor="ctr"/>
                </a:tc>
              </a:tr>
              <a:tr h="370840">
                <a:tc>
                  <a:txBody>
                    <a:bodyPr/>
                    <a:lstStyle/>
                    <a:p>
                      <a:pPr algn="ctr" rtl="0">
                        <a:lnSpc>
                          <a:spcPct val="107000"/>
                        </a:lnSpc>
                        <a:spcAft>
                          <a:spcPts val="800"/>
                        </a:spcAft>
                      </a:pPr>
                      <a:r>
                        <a:rPr lang="en-US" sz="2000" dirty="0">
                          <a:latin typeface="Calibri"/>
                          <a:ea typeface="Calibri"/>
                          <a:cs typeface="Arial"/>
                        </a:rPr>
                        <a:t>24</a:t>
                      </a:r>
                    </a:p>
                  </a:txBody>
                  <a:tcPr marL="68581" marR="68581" marT="0" marB="0" anchor="ctr"/>
                </a:tc>
                <a:tc>
                  <a:txBody>
                    <a:bodyPr/>
                    <a:lstStyle/>
                    <a:p>
                      <a:pPr algn="ctr" rtl="0">
                        <a:lnSpc>
                          <a:spcPct val="107000"/>
                        </a:lnSpc>
                        <a:spcAft>
                          <a:spcPts val="800"/>
                        </a:spcAft>
                      </a:pPr>
                      <a:r>
                        <a:rPr lang="en-US" sz="2000" dirty="0">
                          <a:latin typeface="Calibri"/>
                          <a:ea typeface="Calibri"/>
                          <a:cs typeface="Arial"/>
                        </a:rPr>
                        <a:t>Slabs</a:t>
                      </a:r>
                    </a:p>
                  </a:txBody>
                  <a:tcPr marL="68581" marR="68581" marT="0" marB="0" anchor="ctr"/>
                </a:tc>
              </a:tr>
              <a:tr h="370840">
                <a:tc>
                  <a:txBody>
                    <a:bodyPr/>
                    <a:lstStyle/>
                    <a:p>
                      <a:pPr algn="ctr" rtl="0">
                        <a:lnSpc>
                          <a:spcPct val="107000"/>
                        </a:lnSpc>
                        <a:spcAft>
                          <a:spcPts val="800"/>
                        </a:spcAft>
                      </a:pPr>
                      <a:r>
                        <a:rPr lang="en-US" sz="2000" dirty="0">
                          <a:latin typeface="Calibri"/>
                          <a:ea typeface="Calibri"/>
                          <a:cs typeface="Arial"/>
                        </a:rPr>
                        <a:t>28</a:t>
                      </a:r>
                    </a:p>
                  </a:txBody>
                  <a:tcPr marL="68581" marR="68581" marT="0" marB="0" anchor="ctr"/>
                </a:tc>
                <a:tc>
                  <a:txBody>
                    <a:bodyPr/>
                    <a:lstStyle/>
                    <a:p>
                      <a:pPr algn="ctr" rtl="0">
                        <a:lnSpc>
                          <a:spcPct val="107000"/>
                        </a:lnSpc>
                        <a:spcAft>
                          <a:spcPts val="800"/>
                        </a:spcAft>
                      </a:pPr>
                      <a:r>
                        <a:rPr lang="en-US" sz="2000" dirty="0">
                          <a:latin typeface="Calibri"/>
                          <a:ea typeface="Calibri"/>
                          <a:cs typeface="Arial"/>
                        </a:rPr>
                        <a:t>Beams</a:t>
                      </a:r>
                    </a:p>
                  </a:txBody>
                  <a:tcPr marL="68581" marR="68581" marT="0" marB="0" anchor="ctr"/>
                </a:tc>
              </a:tr>
              <a:tr h="370840">
                <a:tc>
                  <a:txBody>
                    <a:bodyPr/>
                    <a:lstStyle/>
                    <a:p>
                      <a:pPr algn="ctr" rtl="0">
                        <a:lnSpc>
                          <a:spcPct val="107000"/>
                        </a:lnSpc>
                        <a:spcAft>
                          <a:spcPts val="800"/>
                        </a:spcAft>
                      </a:pPr>
                      <a:r>
                        <a:rPr lang="en-US" sz="2000" dirty="0">
                          <a:latin typeface="Calibri"/>
                          <a:ea typeface="Calibri"/>
                          <a:cs typeface="Arial"/>
                        </a:rPr>
                        <a:t>28</a:t>
                      </a:r>
                    </a:p>
                  </a:txBody>
                  <a:tcPr marL="68581" marR="68581" marT="0" marB="0" anchor="ctr"/>
                </a:tc>
                <a:tc>
                  <a:txBody>
                    <a:bodyPr/>
                    <a:lstStyle/>
                    <a:p>
                      <a:pPr algn="ctr" rtl="0">
                        <a:lnSpc>
                          <a:spcPct val="107000"/>
                        </a:lnSpc>
                        <a:spcAft>
                          <a:spcPts val="800"/>
                        </a:spcAft>
                      </a:pPr>
                      <a:r>
                        <a:rPr lang="en-US" sz="2000" dirty="0">
                          <a:latin typeface="Calibri"/>
                          <a:ea typeface="Calibri"/>
                          <a:cs typeface="Arial"/>
                        </a:rPr>
                        <a:t>Column</a:t>
                      </a:r>
                    </a:p>
                  </a:txBody>
                  <a:tcPr marL="68581" marR="68581" marT="0" marB="0" anchor="ctr"/>
                </a:tc>
              </a:tr>
              <a:tr h="370840">
                <a:tc>
                  <a:txBody>
                    <a:bodyPr/>
                    <a:lstStyle/>
                    <a:p>
                      <a:pPr algn="ctr" rtl="0">
                        <a:lnSpc>
                          <a:spcPct val="107000"/>
                        </a:lnSpc>
                        <a:spcAft>
                          <a:spcPts val="800"/>
                        </a:spcAft>
                      </a:pPr>
                      <a:r>
                        <a:rPr lang="en-US" sz="2000" dirty="0">
                          <a:latin typeface="Calibri"/>
                          <a:ea typeface="Calibri"/>
                          <a:cs typeface="Arial"/>
                        </a:rPr>
                        <a:t>28</a:t>
                      </a:r>
                    </a:p>
                  </a:txBody>
                  <a:tcPr marL="68581" marR="68581" marT="0" marB="0" anchor="ctr"/>
                </a:tc>
                <a:tc>
                  <a:txBody>
                    <a:bodyPr/>
                    <a:lstStyle/>
                    <a:p>
                      <a:pPr algn="ctr" rtl="0">
                        <a:lnSpc>
                          <a:spcPct val="107000"/>
                        </a:lnSpc>
                        <a:spcAft>
                          <a:spcPts val="800"/>
                        </a:spcAft>
                      </a:pPr>
                      <a:r>
                        <a:rPr lang="en-US" sz="2000" dirty="0">
                          <a:latin typeface="Calibri"/>
                          <a:ea typeface="Calibri"/>
                          <a:cs typeface="Arial"/>
                        </a:rPr>
                        <a:t>Wall</a:t>
                      </a:r>
                    </a:p>
                  </a:txBody>
                  <a:tcPr marL="68581" marR="68581" marT="0" marB="0" anchor="ctr"/>
                </a:tc>
              </a:tr>
              <a:tr h="370840">
                <a:tc>
                  <a:txBody>
                    <a:bodyPr/>
                    <a:lstStyle/>
                    <a:p>
                      <a:pPr algn="ctr" rtl="0">
                        <a:lnSpc>
                          <a:spcPct val="107000"/>
                        </a:lnSpc>
                        <a:spcAft>
                          <a:spcPts val="800"/>
                        </a:spcAft>
                      </a:pPr>
                      <a:r>
                        <a:rPr lang="en-US" sz="2000" dirty="0">
                          <a:latin typeface="Calibri"/>
                          <a:ea typeface="Calibri"/>
                          <a:cs typeface="Arial"/>
                        </a:rPr>
                        <a:t>28</a:t>
                      </a:r>
                    </a:p>
                  </a:txBody>
                  <a:tcPr marL="68581" marR="68581" marT="0" marB="0" anchor="ctr"/>
                </a:tc>
                <a:tc>
                  <a:txBody>
                    <a:bodyPr/>
                    <a:lstStyle/>
                    <a:p>
                      <a:pPr algn="ctr" rtl="0">
                        <a:lnSpc>
                          <a:spcPct val="107000"/>
                        </a:lnSpc>
                        <a:spcAft>
                          <a:spcPts val="800"/>
                        </a:spcAft>
                      </a:pPr>
                      <a:r>
                        <a:rPr lang="en-US" sz="2000" dirty="0">
                          <a:latin typeface="Calibri"/>
                          <a:ea typeface="Calibri"/>
                          <a:cs typeface="Arial"/>
                        </a:rPr>
                        <a:t>Footing</a:t>
                      </a:r>
                    </a:p>
                  </a:txBody>
                  <a:tcPr marL="68581" marR="68581" marT="0" marB="0" anchor="ctr"/>
                </a:tc>
              </a:tr>
              <a:tr h="37084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2000" kern="1200" dirty="0" smtClean="0">
                          <a:solidFill>
                            <a:schemeClr val="dk1"/>
                          </a:solidFill>
                          <a:latin typeface="Calibri"/>
                          <a:ea typeface="Calibri"/>
                          <a:cs typeface="Arial"/>
                        </a:rPr>
                        <a:t>28</a:t>
                      </a:r>
                      <a:endParaRPr kumimoji="0" lang="ar-SA" sz="2000" kern="1200" dirty="0" smtClean="0">
                        <a:solidFill>
                          <a:schemeClr val="dk1"/>
                        </a:solidFill>
                        <a:latin typeface="Calibri"/>
                        <a:ea typeface="Calibri"/>
                        <a:cs typeface="Arial"/>
                      </a:endParaRPr>
                    </a:p>
                    <a:p>
                      <a:pPr algn="ctr" rtl="0">
                        <a:lnSpc>
                          <a:spcPct val="107000"/>
                        </a:lnSpc>
                        <a:spcAft>
                          <a:spcPts val="800"/>
                        </a:spcAft>
                      </a:pPr>
                      <a:endParaRPr lang="en-US" sz="2000" dirty="0">
                        <a:latin typeface="Calibri"/>
                        <a:ea typeface="Calibri"/>
                        <a:cs typeface="Arial"/>
                      </a:endParaRPr>
                    </a:p>
                  </a:txBody>
                  <a:tcPr marL="68581" marR="68581"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2000" dirty="0" smtClean="0"/>
                        <a:t>Stair case</a:t>
                      </a:r>
                      <a:r>
                        <a:rPr lang="en-US" sz="2000" baseline="0" dirty="0" smtClean="0"/>
                        <a:t> </a:t>
                      </a:r>
                      <a:endParaRPr lang="ar-SA" sz="2000" dirty="0" smtClean="0"/>
                    </a:p>
                    <a:p>
                      <a:pPr algn="ctr" rtl="0">
                        <a:lnSpc>
                          <a:spcPct val="107000"/>
                        </a:lnSpc>
                        <a:spcAft>
                          <a:spcPts val="800"/>
                        </a:spcAft>
                      </a:pPr>
                      <a:endParaRPr lang="en-US" sz="2000" dirty="0">
                        <a:latin typeface="Calibri"/>
                        <a:ea typeface="Calibri"/>
                        <a:cs typeface="Arial"/>
                      </a:endParaRPr>
                    </a:p>
                  </a:txBody>
                  <a:tcPr marL="68581" marR="68581" marT="0" marB="0" anchor="ctr"/>
                </a:tc>
              </a:tr>
              <a:tr h="402336">
                <a:tc>
                  <a:txBody>
                    <a:bodyPr/>
                    <a:lstStyle/>
                    <a:p>
                      <a:pPr algn="ctr" rtl="1"/>
                      <a:endParaRPr lang="ar-SA" sz="1800" dirty="0"/>
                    </a:p>
                  </a:txBody>
                  <a:tcPr/>
                </a:tc>
                <a:tc>
                  <a:txBody>
                    <a:bodyPr/>
                    <a:lstStyle/>
                    <a:p>
                      <a:pPr algn="ctr" rtl="1"/>
                      <a:endParaRPr lang="ar-SA" sz="2000" dirty="0"/>
                    </a:p>
                  </a:txBody>
                  <a:tcPr/>
                </a:tc>
              </a:tr>
            </a:tbl>
          </a:graphicData>
        </a:graphic>
      </p:graphicFrame>
    </p:spTree>
    <p:extLst>
      <p:ext uri="{BB962C8B-B14F-4D97-AF65-F5344CB8AC3E}">
        <p14:creationId xmlns:p14="http://schemas.microsoft.com/office/powerpoint/2010/main" xmlns="" val="28275025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chemeClr val="tx1"/>
                </a:solidFill>
              </a:rPr>
              <a:t>Loads on the floors </a:t>
            </a: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184545510"/>
              </p:ext>
            </p:extLst>
          </p:nvPr>
        </p:nvGraphicFramePr>
        <p:xfrm>
          <a:off x="838199" y="2667001"/>
          <a:ext cx="13452476" cy="3733801"/>
        </p:xfrm>
        <a:graphic>
          <a:graphicData uri="http://schemas.openxmlformats.org/drawingml/2006/table">
            <a:tbl>
              <a:tblPr rtl="1" firstRow="1" bandRow="1">
                <a:tableStyleId>{5C22544A-7EE6-4342-B048-85BDC9FD1C3A}</a:tableStyleId>
              </a:tblPr>
              <a:tblGrid>
                <a:gridCol w="6726238"/>
                <a:gridCol w="6726238"/>
              </a:tblGrid>
              <a:tr h="1339880">
                <a:tc>
                  <a:txBody>
                    <a:bodyPr/>
                    <a:lstStyle/>
                    <a:p>
                      <a:pPr algn="ctr" rtl="0">
                        <a:lnSpc>
                          <a:spcPct val="115000"/>
                        </a:lnSpc>
                        <a:spcAft>
                          <a:spcPts val="800"/>
                        </a:spcAft>
                      </a:pPr>
                      <a:r>
                        <a:rPr lang="en-US" sz="2000" b="1" dirty="0">
                          <a:latin typeface="Calibri"/>
                          <a:ea typeface="Calibri"/>
                          <a:cs typeface="Arial"/>
                        </a:rPr>
                        <a:t>Load on slab and frames</a:t>
                      </a:r>
                    </a:p>
                  </a:txBody>
                  <a:tcPr marL="68581" marR="68581" marT="0" marB="0" anchor="ctr"/>
                </a:tc>
                <a:tc>
                  <a:txBody>
                    <a:bodyPr/>
                    <a:lstStyle/>
                    <a:p>
                      <a:pPr algn="ctr" rtl="0">
                        <a:lnSpc>
                          <a:spcPct val="115000"/>
                        </a:lnSpc>
                        <a:spcAft>
                          <a:spcPts val="800"/>
                        </a:spcAft>
                      </a:pPr>
                      <a:r>
                        <a:rPr lang="en-US" sz="2000" b="1" dirty="0">
                          <a:latin typeface="Calibri"/>
                          <a:ea typeface="Calibri"/>
                          <a:cs typeface="Arial"/>
                        </a:rPr>
                        <a:t>Type of load</a:t>
                      </a:r>
                    </a:p>
                  </a:txBody>
                  <a:tcPr marL="68581" marR="68581" marT="0" marB="0" anchor="ctr"/>
                </a:tc>
              </a:tr>
              <a:tr h="803928">
                <a:tc>
                  <a:txBody>
                    <a:bodyPr/>
                    <a:lstStyle/>
                    <a:p>
                      <a:pPr algn="ctr" rtl="0">
                        <a:lnSpc>
                          <a:spcPct val="115000"/>
                        </a:lnSpc>
                        <a:spcAft>
                          <a:spcPts val="800"/>
                        </a:spcAft>
                      </a:pPr>
                      <a:r>
                        <a:rPr lang="en-US" sz="2000" b="1" dirty="0">
                          <a:latin typeface="Calibri"/>
                          <a:ea typeface="Calibri"/>
                          <a:cs typeface="Arial"/>
                        </a:rPr>
                        <a:t>4 </a:t>
                      </a:r>
                      <a:r>
                        <a:rPr lang="en-US" sz="2000" b="1" dirty="0" smtClean="0">
                          <a:latin typeface="Calibri"/>
                          <a:ea typeface="Calibri"/>
                          <a:cs typeface="Arial"/>
                        </a:rPr>
                        <a:t>  KN/m2</a:t>
                      </a:r>
                      <a:endParaRPr lang="en-US" sz="2000" b="1" dirty="0">
                        <a:latin typeface="Calibri"/>
                        <a:ea typeface="Calibri"/>
                        <a:cs typeface="Arial"/>
                      </a:endParaRPr>
                    </a:p>
                  </a:txBody>
                  <a:tcPr marL="68581" marR="68581" marT="0" marB="0" anchor="ctr"/>
                </a:tc>
                <a:tc>
                  <a:txBody>
                    <a:bodyPr/>
                    <a:lstStyle/>
                    <a:p>
                      <a:pPr algn="ctr" rtl="0">
                        <a:lnSpc>
                          <a:spcPct val="115000"/>
                        </a:lnSpc>
                        <a:spcAft>
                          <a:spcPts val="800"/>
                        </a:spcAft>
                      </a:pPr>
                      <a:r>
                        <a:rPr lang="en-US" sz="2000" b="1" dirty="0">
                          <a:latin typeface="Calibri"/>
                          <a:ea typeface="Calibri"/>
                          <a:cs typeface="Arial"/>
                        </a:rPr>
                        <a:t>Super imposed on slab</a:t>
                      </a:r>
                    </a:p>
                  </a:txBody>
                  <a:tcPr marL="68581" marR="68581" marT="0" marB="0" anchor="ctr"/>
                </a:tc>
              </a:tr>
              <a:tr h="937918">
                <a:tc>
                  <a:txBody>
                    <a:bodyPr/>
                    <a:lstStyle/>
                    <a:p>
                      <a:pPr algn="ctr" rtl="0">
                        <a:lnSpc>
                          <a:spcPct val="115000"/>
                        </a:lnSpc>
                        <a:spcAft>
                          <a:spcPts val="800"/>
                        </a:spcAft>
                      </a:pPr>
                      <a:r>
                        <a:rPr lang="en-US" sz="2000" b="1" dirty="0" smtClean="0">
                          <a:latin typeface="Calibri"/>
                          <a:ea typeface="Calibri"/>
                          <a:cs typeface="Arial"/>
                        </a:rPr>
                        <a:t>5   KN/m2</a:t>
                      </a:r>
                      <a:endParaRPr lang="en-US" sz="2000" b="1" dirty="0">
                        <a:latin typeface="Calibri"/>
                        <a:ea typeface="Calibri"/>
                        <a:cs typeface="Arial"/>
                      </a:endParaRPr>
                    </a:p>
                  </a:txBody>
                  <a:tcPr marL="68581" marR="68581" marT="0" marB="0" anchor="ctr"/>
                </a:tc>
                <a:tc>
                  <a:txBody>
                    <a:bodyPr/>
                    <a:lstStyle/>
                    <a:p>
                      <a:pPr algn="ctr" rtl="0">
                        <a:lnSpc>
                          <a:spcPct val="115000"/>
                        </a:lnSpc>
                        <a:spcAft>
                          <a:spcPts val="800"/>
                        </a:spcAft>
                      </a:pPr>
                      <a:r>
                        <a:rPr lang="en-US" sz="2000" b="1" dirty="0">
                          <a:latin typeface="Calibri"/>
                          <a:ea typeface="Calibri"/>
                          <a:cs typeface="Arial"/>
                        </a:rPr>
                        <a:t>Live load on slab</a:t>
                      </a:r>
                    </a:p>
                  </a:txBody>
                  <a:tcPr marL="68581" marR="68581" marT="0" marB="0" anchor="ctr"/>
                </a:tc>
              </a:tr>
              <a:tr h="652075">
                <a:tc>
                  <a:txBody>
                    <a:bodyPr/>
                    <a:lstStyle/>
                    <a:p>
                      <a:pPr algn="ctr" rtl="0">
                        <a:lnSpc>
                          <a:spcPct val="115000"/>
                        </a:lnSpc>
                        <a:spcAft>
                          <a:spcPts val="800"/>
                        </a:spcAft>
                      </a:pPr>
                      <a:r>
                        <a:rPr lang="en-US" sz="2000" b="1" dirty="0" smtClean="0">
                          <a:latin typeface="Calibri"/>
                          <a:ea typeface="Calibri"/>
                          <a:cs typeface="Arial"/>
                        </a:rPr>
                        <a:t>18   KN/m</a:t>
                      </a:r>
                      <a:endParaRPr lang="en-US" sz="2000" b="1" dirty="0">
                        <a:latin typeface="Calibri"/>
                        <a:ea typeface="Calibri"/>
                        <a:cs typeface="Arial"/>
                      </a:endParaRPr>
                    </a:p>
                  </a:txBody>
                  <a:tcPr marL="68581" marR="68581" marT="0" marB="0" anchor="ctr"/>
                </a:tc>
                <a:tc>
                  <a:txBody>
                    <a:bodyPr/>
                    <a:lstStyle/>
                    <a:p>
                      <a:pPr algn="ctr" rtl="0">
                        <a:lnSpc>
                          <a:spcPct val="115000"/>
                        </a:lnSpc>
                        <a:spcAft>
                          <a:spcPts val="800"/>
                        </a:spcAft>
                      </a:pPr>
                      <a:r>
                        <a:rPr lang="en-US" sz="2000" b="1" dirty="0">
                          <a:latin typeface="Calibri"/>
                          <a:ea typeface="Calibri"/>
                          <a:cs typeface="Arial"/>
                        </a:rPr>
                        <a:t>Load on beams from stone</a:t>
                      </a:r>
                    </a:p>
                  </a:txBody>
                  <a:tcPr marL="68581" marR="68581" marT="0" marB="0" anchor="ctr"/>
                </a:tc>
              </a:tr>
            </a:tbl>
          </a:graphicData>
        </a:graphic>
      </p:graphicFrame>
    </p:spTree>
    <p:extLst>
      <p:ext uri="{BB962C8B-B14F-4D97-AF65-F5344CB8AC3E}">
        <p14:creationId xmlns:p14="http://schemas.microsoft.com/office/powerpoint/2010/main" xmlns="" val="27459494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latin typeface="Sitka Display" pitchFamily="2" charset="0"/>
                <a:cs typeface="Times New Roman" pitchFamily="18" charset="0"/>
              </a:rPr>
              <a:t>Beam and column distribution:</a:t>
            </a:r>
            <a:endParaRPr lang="ar-SA" dirty="0">
              <a:latin typeface="Sitka Display" pitchFamily="2"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04800" y="2590801"/>
            <a:ext cx="8353425" cy="2609850"/>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982200" y="1981200"/>
            <a:ext cx="3352800" cy="5410200"/>
          </a:xfrm>
          <a:prstGeom prst="rect">
            <a:avLst/>
          </a:prstGeom>
        </p:spPr>
      </p:pic>
    </p:spTree>
    <p:extLst>
      <p:ext uri="{BB962C8B-B14F-4D97-AF65-F5344CB8AC3E}">
        <p14:creationId xmlns:p14="http://schemas.microsoft.com/office/powerpoint/2010/main" xmlns="" val="40212093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371600"/>
            <a:ext cx="14485620" cy="1073506"/>
          </a:xfrm>
        </p:spPr>
        <p:txBody>
          <a:bodyPr>
            <a:normAutofit fontScale="90000"/>
          </a:bodyPr>
          <a:lstStyle/>
          <a:p>
            <a:r>
              <a:rPr lang="en-US" sz="6600" dirty="0" smtClean="0">
                <a:solidFill>
                  <a:schemeClr val="accent2">
                    <a:lumMod val="50000"/>
                  </a:schemeClr>
                </a:solidFill>
                <a:latin typeface="Times New Roman" panose="02020603050405020304" pitchFamily="18" charset="0"/>
                <a:cs typeface="Times New Roman" panose="02020603050405020304" pitchFamily="18" charset="0"/>
              </a:rPr>
              <a:t/>
            </a:r>
            <a:br>
              <a:rPr lang="en-US" sz="6600" dirty="0" smtClean="0">
                <a:solidFill>
                  <a:schemeClr val="accent2">
                    <a:lumMod val="50000"/>
                  </a:schemeClr>
                </a:solidFill>
                <a:latin typeface="Times New Roman" panose="02020603050405020304" pitchFamily="18" charset="0"/>
                <a:cs typeface="Times New Roman" panose="02020603050405020304" pitchFamily="18" charset="0"/>
              </a:rPr>
            </a:br>
            <a:r>
              <a:rPr lang="en-US" sz="6000" dirty="0" smtClean="0">
                <a:solidFill>
                  <a:schemeClr val="accent2">
                    <a:lumMod val="50000"/>
                  </a:schemeClr>
                </a:solidFill>
                <a:latin typeface="Times New Roman" panose="02020603050405020304" pitchFamily="18" charset="0"/>
                <a:cs typeface="Times New Roman" panose="02020603050405020304" pitchFamily="18" charset="0"/>
              </a:rPr>
              <a:t>Structural </a:t>
            </a:r>
            <a:r>
              <a:rPr lang="en-US" sz="6000" dirty="0">
                <a:solidFill>
                  <a:schemeClr val="accent2">
                    <a:lumMod val="50000"/>
                  </a:schemeClr>
                </a:solidFill>
                <a:latin typeface="Times New Roman" panose="02020603050405020304" pitchFamily="18" charset="0"/>
                <a:cs typeface="Times New Roman" panose="02020603050405020304" pitchFamily="18" charset="0"/>
              </a:rPr>
              <a:t>elements information  </a:t>
            </a:r>
            <a:r>
              <a:rPr lang="en-US" sz="6600" dirty="0">
                <a:solidFill>
                  <a:schemeClr val="accent2">
                    <a:lumMod val="50000"/>
                  </a:schemeClr>
                </a:solidFill>
                <a:latin typeface="Times New Roman" panose="02020603050405020304" pitchFamily="18" charset="0"/>
                <a:cs typeface="Times New Roman" panose="02020603050405020304" pitchFamily="18" charset="0"/>
              </a:rPr>
              <a:t/>
            </a:r>
            <a:br>
              <a:rPr lang="en-US" sz="6600" dirty="0">
                <a:solidFill>
                  <a:schemeClr val="accent2">
                    <a:lumMod val="50000"/>
                  </a:schemeClr>
                </a:solidFill>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a:xfrm>
            <a:off x="762000" y="1905000"/>
            <a:ext cx="13571220" cy="5684520"/>
          </a:xfrm>
        </p:spPr>
        <p:txBody>
          <a:bodyPr/>
          <a:lstStyle/>
          <a:p>
            <a:r>
              <a:rPr lang="en-US" dirty="0"/>
              <a:t>One way ribbed slab with thickness  h = </a:t>
            </a:r>
            <a:r>
              <a:rPr lang="en-US" dirty="0" smtClean="0"/>
              <a:t>20cm</a:t>
            </a:r>
            <a:r>
              <a:rPr lang="en-US" dirty="0"/>
              <a:t>.</a:t>
            </a:r>
          </a:p>
          <a:p>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10800" y="2667000"/>
            <a:ext cx="4629149" cy="5143500"/>
          </a:xfrm>
          <a:prstGeom prst="rect">
            <a:avLst/>
          </a:prstGeom>
        </p:spPr>
      </p:pic>
    </p:spTree>
    <p:extLst>
      <p:ext uri="{BB962C8B-B14F-4D97-AF65-F5344CB8AC3E}">
        <p14:creationId xmlns:p14="http://schemas.microsoft.com/office/powerpoint/2010/main" xmlns="" val="33895159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Direction of ribs</a:t>
            </a:r>
            <a:endParaRPr lang="ar-SA" dirty="0">
              <a:solidFill>
                <a:srgbClr val="00B05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2657" y="3124200"/>
            <a:ext cx="8611802" cy="2448268"/>
          </a:xfrm>
        </p:spPr>
      </p:pic>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20401" y="2514601"/>
            <a:ext cx="2524477" cy="4829849"/>
          </a:xfrm>
          <a:prstGeom prst="rect">
            <a:avLst/>
          </a:prstGeom>
        </p:spPr>
      </p:pic>
    </p:spTree>
    <p:extLst>
      <p:ext uri="{BB962C8B-B14F-4D97-AF65-F5344CB8AC3E}">
        <p14:creationId xmlns:p14="http://schemas.microsoft.com/office/powerpoint/2010/main" xmlns="" val="4094773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smtClean="0">
                <a:solidFill>
                  <a:srgbClr val="FF0000"/>
                </a:solidFill>
                <a:latin typeface="Cambria"/>
                <a:ea typeface="Times New Roman"/>
                <a:cs typeface="Times New Roman"/>
              </a:rPr>
              <a:t>Site Discription</a:t>
            </a:r>
            <a:endParaRPr lang="en-US" b="1" kern="1400" spc="36" dirty="0">
              <a:solidFill>
                <a:srgbClr val="FF0000"/>
              </a:solidFill>
              <a:latin typeface="Cambria"/>
              <a:ea typeface="Times New Roman"/>
              <a:cs typeface="Times New Roman"/>
            </a:endParaRPr>
          </a:p>
        </p:txBody>
      </p:sp>
      <p:sp>
        <p:nvSpPr>
          <p:cNvPr id="5" name="Content Placeholder 4"/>
          <p:cNvSpPr>
            <a:spLocks noGrp="1"/>
          </p:cNvSpPr>
          <p:nvPr>
            <p:ph idx="1"/>
          </p:nvPr>
        </p:nvSpPr>
        <p:spPr>
          <a:xfrm>
            <a:off x="914400" y="1905000"/>
            <a:ext cx="13453110" cy="5394960"/>
          </a:xfrm>
        </p:spPr>
        <p:txBody>
          <a:bodyPr>
            <a:noAutofit/>
          </a:bodyPr>
          <a:lstStyle/>
          <a:p>
            <a:pPr marL="0" indent="0">
              <a:buNone/>
            </a:pPr>
            <a:r>
              <a:rPr lang="en-US" sz="3200" b="1" kern="1400" spc="36" dirty="0">
                <a:solidFill>
                  <a:srgbClr val="002060"/>
                </a:solidFill>
                <a:latin typeface="Cambria"/>
                <a:ea typeface="Times New Roman"/>
                <a:cs typeface="Times New Roman"/>
              </a:rPr>
              <a:t>Location</a:t>
            </a:r>
            <a:r>
              <a:rPr lang="en-US" sz="3200" b="1" kern="1400" spc="36" dirty="0" smtClean="0">
                <a:solidFill>
                  <a:srgbClr val="002060"/>
                </a:solidFill>
                <a:latin typeface="Cambria"/>
                <a:ea typeface="Times New Roman"/>
                <a:cs typeface="Times New Roman"/>
              </a:rPr>
              <a:t>:</a:t>
            </a:r>
            <a:endParaRPr lang="en-US" sz="3200" b="1" kern="1400" spc="36" dirty="0">
              <a:solidFill>
                <a:srgbClr val="002060"/>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Nablus is a city in the northern west bank, with a population of 126,132. located in the west of Deir AL-Hatab village .with seismic zone 2B .</a:t>
            </a:r>
          </a:p>
        </p:txBody>
      </p:sp>
      <p:pic>
        <p:nvPicPr>
          <p:cNvPr id="4" name="صورة 10"/>
          <p:cNvPicPr/>
          <p:nvPr/>
        </p:nvPicPr>
        <p:blipFill>
          <a:blip r:embed="rId3" cstate="print"/>
          <a:srcRect/>
          <a:stretch>
            <a:fillRect/>
          </a:stretch>
        </p:blipFill>
        <p:spPr bwMode="auto">
          <a:xfrm>
            <a:off x="685802" y="3657600"/>
            <a:ext cx="5334000"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p:nvPr/>
        </p:nvPicPr>
        <p:blipFill>
          <a:blip r:embed="rId4" cstate="print">
            <a:extLst>
              <a:ext uri="{28A0092B-C50C-407E-A947-70E740481C1C}">
                <a14:useLocalDpi xmlns:a14="http://schemas.microsoft.com/office/drawing/2010/main" xmlns="" val="0"/>
              </a:ext>
            </a:extLst>
          </a:blip>
          <a:stretch>
            <a:fillRect/>
          </a:stretch>
        </p:blipFill>
        <p:spPr>
          <a:xfrm>
            <a:off x="7848600" y="3649718"/>
            <a:ext cx="5883910" cy="4275083"/>
          </a:xfrm>
          <a:prstGeom prst="rect">
            <a:avLst/>
          </a:prstGeom>
        </p:spPr>
      </p:pic>
    </p:spTree>
    <p:extLst>
      <p:ext uri="{BB962C8B-B14F-4D97-AF65-F5344CB8AC3E}">
        <p14:creationId xmlns:p14="http://schemas.microsoft.com/office/powerpoint/2010/main" xmlns="" val="4396644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B050"/>
                </a:solidFill>
              </a:rPr>
              <a:t>Dimensions </a:t>
            </a:r>
            <a:r>
              <a:rPr lang="en-US" b="1" dirty="0">
                <a:solidFill>
                  <a:srgbClr val="00B050"/>
                </a:solidFill>
              </a:rPr>
              <a:t>Beams, Column and shear wall</a:t>
            </a:r>
            <a:endParaRPr lang="ar-SA" b="1" dirty="0">
              <a:solidFill>
                <a:srgbClr val="00B050"/>
              </a:solidFill>
            </a:endParaRPr>
          </a:p>
        </p:txBody>
      </p:sp>
      <p:sp>
        <p:nvSpPr>
          <p:cNvPr id="3" name="Content Placeholder 2"/>
          <p:cNvSpPr>
            <a:spLocks noGrp="1"/>
          </p:cNvSpPr>
          <p:nvPr>
            <p:ph idx="1"/>
          </p:nvPr>
        </p:nvSpPr>
        <p:spPr/>
        <p:txBody>
          <a:bodyPr/>
          <a:lstStyle/>
          <a:p>
            <a:r>
              <a:rPr lang="en-US" i="1" dirty="0"/>
              <a:t>Main beams </a:t>
            </a:r>
            <a:r>
              <a:rPr lang="en-US" i="1" dirty="0" smtClean="0"/>
              <a:t>(400*600)mm</a:t>
            </a:r>
            <a:r>
              <a:rPr lang="en-US" i="1" dirty="0"/>
              <a:t>.</a:t>
            </a:r>
          </a:p>
          <a:p>
            <a:r>
              <a:rPr lang="en-US" dirty="0"/>
              <a:t>Secondary beams (250*400)  mm.</a:t>
            </a:r>
          </a:p>
          <a:p>
            <a:r>
              <a:rPr lang="en-US" dirty="0"/>
              <a:t>Column (600*300) mm.</a:t>
            </a:r>
          </a:p>
          <a:p>
            <a:endParaRPr lang="en-US" dirty="0"/>
          </a:p>
          <a:p>
            <a:r>
              <a:rPr lang="en-US" dirty="0"/>
              <a:t>Shear wall with thickness of 200mm </a:t>
            </a:r>
          </a:p>
          <a:p>
            <a:endParaRPr lang="ar-SA" dirty="0"/>
          </a:p>
        </p:txBody>
      </p:sp>
    </p:spTree>
    <p:extLst>
      <p:ext uri="{BB962C8B-B14F-4D97-AF65-F5344CB8AC3E}">
        <p14:creationId xmlns:p14="http://schemas.microsoft.com/office/powerpoint/2010/main" xmlns="" val="14982074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Center Of columns </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533215" y="3322410"/>
            <a:ext cx="8021170" cy="3267531"/>
          </a:xfrm>
        </p:spPr>
      </p:pic>
    </p:spTree>
    <p:extLst>
      <p:ext uri="{BB962C8B-B14F-4D97-AF65-F5344CB8AC3E}">
        <p14:creationId xmlns:p14="http://schemas.microsoft.com/office/powerpoint/2010/main" xmlns="" val="28219731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 Of columns </a:t>
            </a:r>
            <a:endParaRPr lang="ar-SA"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966399" y="2669856"/>
            <a:ext cx="9154803" cy="4572638"/>
          </a:xfrm>
        </p:spPr>
      </p:pic>
    </p:spTree>
    <p:extLst>
      <p:ext uri="{BB962C8B-B14F-4D97-AF65-F5344CB8AC3E}">
        <p14:creationId xmlns:p14="http://schemas.microsoft.com/office/powerpoint/2010/main" xmlns="" val="41800642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solidFill>
                  <a:schemeClr val="tx1"/>
                </a:solidFill>
              </a:rPr>
              <a:t>Analysis the model and checks</a:t>
            </a:r>
          </a:p>
        </p:txBody>
      </p:sp>
      <p:sp>
        <p:nvSpPr>
          <p:cNvPr id="3" name="Content Placeholder 2"/>
          <p:cNvSpPr>
            <a:spLocks noGrp="1"/>
          </p:cNvSpPr>
          <p:nvPr>
            <p:ph idx="1"/>
          </p:nvPr>
        </p:nvSpPr>
        <p:spPr/>
        <p:txBody>
          <a:bodyPr>
            <a:normAutofit lnSpcReduction="10000"/>
          </a:bodyPr>
          <a:lstStyle/>
          <a:p>
            <a:r>
              <a:rPr lang="en-US" sz="3600" dirty="0" smtClean="0"/>
              <a:t>Compatibility and deformation check.</a:t>
            </a:r>
          </a:p>
          <a:p>
            <a:pPr>
              <a:buNone/>
            </a:pPr>
            <a:r>
              <a:rPr lang="en-US" sz="3600" dirty="0" smtClean="0"/>
              <a:t>Modal is combatable .</a:t>
            </a:r>
          </a:p>
          <a:p>
            <a:pPr>
              <a:buNone/>
            </a:pPr>
            <a:r>
              <a:rPr lang="en-US" sz="3600" dirty="0" smtClean="0"/>
              <a:t>Deformation:</a:t>
            </a:r>
            <a:br>
              <a:rPr lang="en-US" sz="3600" dirty="0" smtClean="0"/>
            </a:br>
            <a:r>
              <a:rPr lang="en-US" sz="3600" dirty="0" smtClean="0"/>
              <a:t>For module 1 </a:t>
            </a:r>
          </a:p>
          <a:p>
            <a:pPr>
              <a:buNone/>
            </a:pPr>
            <a:r>
              <a:rPr lang="en-US" sz="3600" dirty="0" smtClean="0"/>
              <a:t>Deflection on slab = L/240 </a:t>
            </a:r>
            <a:br>
              <a:rPr lang="en-US" sz="3600" dirty="0" smtClean="0"/>
            </a:br>
            <a:r>
              <a:rPr lang="en-US" sz="3600" dirty="0" smtClean="0"/>
              <a:t>= 6.17/240 =25.7mm</a:t>
            </a:r>
          </a:p>
          <a:p>
            <a:pPr>
              <a:buNone/>
            </a:pPr>
            <a:r>
              <a:rPr lang="en-US" sz="3600" dirty="0" smtClean="0"/>
              <a:t>Etabs result due to live load is</a:t>
            </a:r>
          </a:p>
          <a:p>
            <a:pPr>
              <a:buNone/>
            </a:pPr>
            <a:r>
              <a:rPr lang="en-US" sz="3600" dirty="0" smtClean="0"/>
              <a:t> </a:t>
            </a:r>
            <a:r>
              <a:rPr lang="en-US" sz="3600" dirty="0" err="1" smtClean="0"/>
              <a:t>Uz</a:t>
            </a:r>
            <a:r>
              <a:rPr lang="en-US" sz="3600" dirty="0" smtClean="0"/>
              <a:t>= </a:t>
            </a:r>
            <a:r>
              <a:rPr lang="en-US" sz="3600" dirty="0"/>
              <a:t>13.238 </a:t>
            </a:r>
            <a:r>
              <a:rPr lang="en-US" sz="3600" dirty="0" smtClean="0"/>
              <a:t>mm</a:t>
            </a:r>
          </a:p>
          <a:p>
            <a:pPr>
              <a:buNone/>
            </a:pPr>
            <a:r>
              <a:rPr lang="en-US" sz="3600" dirty="0" smtClean="0"/>
              <a:t>Thus , ok .</a:t>
            </a:r>
          </a:p>
          <a:p>
            <a:pPr>
              <a:buNone/>
            </a:pPr>
            <a:endParaRPr lang="en-US" dirty="0"/>
          </a:p>
        </p:txBody>
      </p:sp>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a:off x="8610601" y="2209800"/>
            <a:ext cx="5714999" cy="6019800"/>
          </a:xfrm>
          <a:prstGeom prst="rect">
            <a:avLst/>
          </a:prstGeom>
        </p:spPr>
      </p:pic>
    </p:spTree>
    <p:extLst>
      <p:ext uri="{BB962C8B-B14F-4D97-AF65-F5344CB8AC3E}">
        <p14:creationId xmlns:p14="http://schemas.microsoft.com/office/powerpoint/2010/main" xmlns="" val="16568119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solidFill>
                  <a:schemeClr val="tx1"/>
                </a:solidFill>
              </a:rPr>
              <a:t>Analysis the model and checks</a:t>
            </a:r>
            <a:endParaRPr lang="ar-SA" sz="6000" dirty="0"/>
          </a:p>
        </p:txBody>
      </p:sp>
      <p:sp>
        <p:nvSpPr>
          <p:cNvPr id="3" name="Content Placeholder 2"/>
          <p:cNvSpPr>
            <a:spLocks noGrp="1"/>
          </p:cNvSpPr>
          <p:nvPr>
            <p:ph idx="1"/>
          </p:nvPr>
        </p:nvSpPr>
        <p:spPr/>
        <p:txBody>
          <a:bodyPr/>
          <a:lstStyle/>
          <a:p>
            <a:pPr>
              <a:buNone/>
            </a:pPr>
            <a:r>
              <a:rPr lang="en-US" sz="3600" dirty="0"/>
              <a:t>For module </a:t>
            </a:r>
            <a:r>
              <a:rPr lang="en-US" sz="3600" dirty="0" smtClean="0"/>
              <a:t>2 </a:t>
            </a:r>
            <a:endParaRPr lang="en-US" sz="3600" dirty="0"/>
          </a:p>
          <a:p>
            <a:pPr>
              <a:buNone/>
            </a:pPr>
            <a:r>
              <a:rPr lang="en-US" sz="3600" dirty="0"/>
              <a:t>Deflection on slab = L/240 </a:t>
            </a:r>
            <a:br>
              <a:rPr lang="en-US" sz="3600" dirty="0"/>
            </a:br>
            <a:r>
              <a:rPr lang="en-US" sz="3600" dirty="0"/>
              <a:t>= 7.95</a:t>
            </a:r>
            <a:r>
              <a:rPr lang="en-US" sz="3600" dirty="0" smtClean="0"/>
              <a:t>/240 =33.12mm</a:t>
            </a:r>
            <a:endParaRPr lang="en-US" sz="3600" dirty="0"/>
          </a:p>
          <a:p>
            <a:pPr>
              <a:buNone/>
            </a:pPr>
            <a:r>
              <a:rPr lang="en-US" sz="3600" dirty="0"/>
              <a:t>Etabs result due to live load is</a:t>
            </a:r>
          </a:p>
          <a:p>
            <a:pPr>
              <a:buNone/>
            </a:pPr>
            <a:r>
              <a:rPr lang="en-US" sz="3600" dirty="0"/>
              <a:t> </a:t>
            </a:r>
            <a:r>
              <a:rPr lang="en-US" sz="3600" dirty="0" err="1"/>
              <a:t>Uz</a:t>
            </a:r>
            <a:r>
              <a:rPr lang="en-US" sz="3600" dirty="0"/>
              <a:t>= </a:t>
            </a:r>
            <a:r>
              <a:rPr lang="en-US" sz="3600" dirty="0" smtClean="0"/>
              <a:t>20.656 </a:t>
            </a:r>
            <a:r>
              <a:rPr lang="en-US" sz="3600" dirty="0"/>
              <a:t>mm</a:t>
            </a:r>
          </a:p>
          <a:p>
            <a:pPr>
              <a:buNone/>
            </a:pPr>
            <a:r>
              <a:rPr lang="en-US" sz="3600" dirty="0"/>
              <a:t>Thus , ok .</a:t>
            </a:r>
          </a:p>
          <a:p>
            <a:endParaRPr lang="ar-SA" dirty="0"/>
          </a:p>
        </p:txBody>
      </p:sp>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7010401" y="2133600"/>
            <a:ext cx="8077200" cy="6096000"/>
          </a:xfrm>
          <a:prstGeom prst="rect">
            <a:avLst/>
          </a:prstGeom>
        </p:spPr>
      </p:pic>
    </p:spTree>
    <p:extLst>
      <p:ext uri="{BB962C8B-B14F-4D97-AF65-F5344CB8AC3E}">
        <p14:creationId xmlns:p14="http://schemas.microsoft.com/office/powerpoint/2010/main" xmlns="" val="21365435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13578840" cy="1371600"/>
          </a:xfrm>
        </p:spPr>
        <p:txBody>
          <a:bodyPr>
            <a:normAutofit/>
          </a:bodyPr>
          <a:lstStyle/>
          <a:p>
            <a:r>
              <a:rPr lang="en-US" sz="4800" b="1" dirty="0">
                <a:solidFill>
                  <a:srgbClr val="C00000"/>
                </a:solidFill>
              </a:rPr>
              <a:t>Equilibrium </a:t>
            </a:r>
            <a:r>
              <a:rPr lang="en-US" sz="4800" b="1" dirty="0" smtClean="0">
                <a:solidFill>
                  <a:srgbClr val="C00000"/>
                </a:solidFill>
              </a:rPr>
              <a:t>checks For module 1</a:t>
            </a:r>
            <a:endParaRPr lang="en-US" sz="4800"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554120955"/>
              </p:ext>
            </p:extLst>
          </p:nvPr>
        </p:nvGraphicFramePr>
        <p:xfrm>
          <a:off x="1066800" y="2438401"/>
          <a:ext cx="12877800" cy="3428998"/>
        </p:xfrm>
        <a:graphic>
          <a:graphicData uri="http://schemas.openxmlformats.org/drawingml/2006/table">
            <a:tbl>
              <a:tblPr rtl="1"/>
              <a:tblGrid>
                <a:gridCol w="3218693"/>
                <a:gridCol w="3218693"/>
                <a:gridCol w="3220207"/>
                <a:gridCol w="3220207"/>
              </a:tblGrid>
              <a:tr h="1626948">
                <a:tc>
                  <a:txBody>
                    <a:bodyPr/>
                    <a:lstStyle/>
                    <a:p>
                      <a:pPr algn="ctr" rtl="0">
                        <a:lnSpc>
                          <a:spcPct val="107000"/>
                        </a:lnSpc>
                        <a:spcAft>
                          <a:spcPts val="800"/>
                        </a:spcAft>
                      </a:pPr>
                      <a:r>
                        <a:rPr lang="en-US" sz="2000" dirty="0" smtClean="0">
                          <a:latin typeface="Calibri"/>
                          <a:ea typeface="Calibri"/>
                          <a:cs typeface="Arial"/>
                        </a:rPr>
                        <a:t>Percentage of Error (%)</a:t>
                      </a:r>
                      <a:endParaRPr lang="en-US" sz="2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c>
                  <a:txBody>
                    <a:bodyPr/>
                    <a:lstStyle/>
                    <a:p>
                      <a:pPr algn="ctr" rtl="0">
                        <a:lnSpc>
                          <a:spcPct val="107000"/>
                        </a:lnSpc>
                        <a:spcAft>
                          <a:spcPts val="800"/>
                        </a:spcAft>
                      </a:pPr>
                      <a:r>
                        <a:rPr lang="en-US" sz="2000" smtClean="0">
                          <a:latin typeface="Calibri"/>
                          <a:ea typeface="Calibri"/>
                          <a:cs typeface="Arial"/>
                        </a:rPr>
                        <a:t>Base reaction from manual calculation</a:t>
                      </a:r>
                      <a:endParaRPr lang="en-US" sz="2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c>
                  <a:txBody>
                    <a:bodyPr/>
                    <a:lstStyle/>
                    <a:p>
                      <a:pPr algn="ctr" rtl="0">
                        <a:lnSpc>
                          <a:spcPct val="107000"/>
                        </a:lnSpc>
                        <a:spcAft>
                          <a:spcPts val="800"/>
                        </a:spcAft>
                      </a:pPr>
                      <a:r>
                        <a:rPr lang="en-US" sz="2000" dirty="0" smtClean="0">
                          <a:latin typeface="Calibri"/>
                          <a:ea typeface="Calibri"/>
                          <a:cs typeface="Arial"/>
                        </a:rPr>
                        <a:t>Base reaction from ETABs</a:t>
                      </a:r>
                      <a:endParaRPr lang="en-US" sz="2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c>
                  <a:txBody>
                    <a:bodyPr/>
                    <a:lstStyle/>
                    <a:p>
                      <a:pPr algn="ctr" rtl="0">
                        <a:lnSpc>
                          <a:spcPct val="107000"/>
                        </a:lnSpc>
                        <a:spcAft>
                          <a:spcPts val="800"/>
                        </a:spcAft>
                      </a:pPr>
                      <a:r>
                        <a:rPr lang="en-US" sz="2000" dirty="0" smtClean="0">
                          <a:latin typeface="Calibri"/>
                          <a:ea typeface="Calibri"/>
                          <a:cs typeface="Arial"/>
                        </a:rPr>
                        <a:t>Load type</a:t>
                      </a:r>
                      <a:endParaRPr lang="en-US" sz="2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r h="901025">
                <a:tc>
                  <a:txBody>
                    <a:bodyPr/>
                    <a:lstStyle/>
                    <a:p>
                      <a:pPr algn="ctr" rtl="0">
                        <a:lnSpc>
                          <a:spcPct val="107000"/>
                        </a:lnSpc>
                        <a:spcAft>
                          <a:spcPts val="800"/>
                        </a:spcAft>
                      </a:pPr>
                      <a:r>
                        <a:rPr kumimoji="0" lang="en-US" sz="3000" kern="1200" dirty="0" smtClean="0">
                          <a:solidFill>
                            <a:schemeClr val="tx1"/>
                          </a:solidFill>
                          <a:effectLst/>
                          <a:latin typeface="+mn-lt"/>
                          <a:ea typeface="+mn-ea"/>
                          <a:cs typeface="+mn-cs"/>
                        </a:rPr>
                        <a:t>4.43</a:t>
                      </a:r>
                      <a:r>
                        <a:rPr lang="en-US" sz="3000" dirty="0" smtClean="0">
                          <a:latin typeface="Calibri"/>
                          <a:ea typeface="Calibri"/>
                          <a:cs typeface="Arial"/>
                        </a:rPr>
                        <a:t>%</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200" kern="1200" dirty="0" smtClean="0">
                          <a:solidFill>
                            <a:schemeClr val="tx1"/>
                          </a:solidFill>
                          <a:effectLst/>
                          <a:latin typeface="+mn-lt"/>
                          <a:ea typeface="+mn-ea"/>
                          <a:cs typeface="+mn-cs"/>
                        </a:rPr>
                        <a:t>8787.2</a:t>
                      </a:r>
                      <a:endParaRPr lang="en-US" sz="4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000" kern="1200" dirty="0" smtClean="0">
                          <a:solidFill>
                            <a:schemeClr val="tx1"/>
                          </a:solidFill>
                          <a:effectLst/>
                          <a:latin typeface="+mn-lt"/>
                          <a:ea typeface="+mn-ea"/>
                          <a:cs typeface="+mn-cs"/>
                        </a:rPr>
                        <a:t>8748.2</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3000" smtClean="0">
                          <a:latin typeface="Calibri"/>
                          <a:ea typeface="Calibri"/>
                          <a:cs typeface="Arial"/>
                        </a:rPr>
                        <a:t>Dead</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r h="901025">
                <a:tc>
                  <a:txBody>
                    <a:bodyPr/>
                    <a:lstStyle/>
                    <a:p>
                      <a:pPr algn="ctr" rtl="0">
                        <a:lnSpc>
                          <a:spcPct val="107000"/>
                        </a:lnSpc>
                        <a:spcAft>
                          <a:spcPts val="800"/>
                        </a:spcAft>
                      </a:pPr>
                      <a:r>
                        <a:rPr lang="en-US" sz="3000" dirty="0" smtClean="0">
                          <a:latin typeface="Calibri"/>
                          <a:ea typeface="Calibri"/>
                          <a:cs typeface="Arial"/>
                        </a:rPr>
                        <a:t>3.5%</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000" kern="1200" dirty="0" smtClean="0">
                          <a:solidFill>
                            <a:schemeClr val="tx1"/>
                          </a:solidFill>
                          <a:effectLst/>
                          <a:latin typeface="+mn-lt"/>
                          <a:ea typeface="+mn-ea"/>
                          <a:cs typeface="+mn-cs"/>
                        </a:rPr>
                        <a:t>6034.12</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000" kern="1200" dirty="0" smtClean="0">
                          <a:solidFill>
                            <a:schemeClr val="tx1"/>
                          </a:solidFill>
                          <a:effectLst/>
                          <a:latin typeface="+mn-lt"/>
                          <a:ea typeface="+mn-ea"/>
                          <a:cs typeface="+mn-cs"/>
                        </a:rPr>
                        <a:t>6255</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3000" dirty="0" smtClean="0">
                          <a:latin typeface="Calibri"/>
                          <a:ea typeface="Calibri"/>
                          <a:cs typeface="Arial"/>
                        </a:rPr>
                        <a:t>Live</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bl>
          </a:graphicData>
        </a:graphic>
      </p:graphicFrame>
      <p:sp>
        <p:nvSpPr>
          <p:cNvPr id="5" name="Rectangle 4"/>
          <p:cNvSpPr/>
          <p:nvPr/>
        </p:nvSpPr>
        <p:spPr>
          <a:xfrm>
            <a:off x="3048000" y="6781800"/>
            <a:ext cx="10058400" cy="569375"/>
          </a:xfrm>
          <a:prstGeom prst="rect">
            <a:avLst/>
          </a:prstGeom>
        </p:spPr>
        <p:txBody>
          <a:bodyPr wrap="square" lIns="91427" tIns="45714" rIns="91427" bIns="45714">
            <a:spAutoFit/>
          </a:bodyPr>
          <a:lstStyle/>
          <a:p>
            <a:r>
              <a:rPr lang="en-US" sz="3100" dirty="0"/>
              <a:t>The percentages of error </a:t>
            </a:r>
            <a:r>
              <a:rPr lang="en-US" sz="3100" dirty="0" smtClean="0"/>
              <a:t>&lt;5% , </a:t>
            </a:r>
            <a:r>
              <a:rPr lang="en-US" sz="3100" dirty="0"/>
              <a:t>the checks are acceptable.</a:t>
            </a:r>
          </a:p>
        </p:txBody>
      </p:sp>
      <p:graphicFrame>
        <p:nvGraphicFramePr>
          <p:cNvPr id="6" name="Table 5"/>
          <p:cNvGraphicFramePr>
            <a:graphicFrameLocks noGrp="1"/>
          </p:cNvGraphicFramePr>
          <p:nvPr>
            <p:extLst>
              <p:ext uri="{D42A27DB-BD31-4B8C-83A1-F6EECF244321}">
                <p14:modId xmlns:p14="http://schemas.microsoft.com/office/powerpoint/2010/main" xmlns="" val="2532714014"/>
              </p:ext>
            </p:extLst>
          </p:nvPr>
        </p:nvGraphicFramePr>
        <p:xfrm>
          <a:off x="1010871" y="5878286"/>
          <a:ext cx="12933730" cy="903515"/>
        </p:xfrm>
        <a:graphic>
          <a:graphicData uri="http://schemas.openxmlformats.org/drawingml/2006/table">
            <a:tbl>
              <a:tblPr rtl="1"/>
              <a:tblGrid>
                <a:gridCol w="3232672"/>
                <a:gridCol w="3232672"/>
                <a:gridCol w="3234193"/>
                <a:gridCol w="3234193"/>
              </a:tblGrid>
              <a:tr h="903515">
                <a:tc>
                  <a:txBody>
                    <a:bodyPr/>
                    <a:lstStyle/>
                    <a:p>
                      <a:pPr algn="ctr" rtl="0">
                        <a:lnSpc>
                          <a:spcPct val="107000"/>
                        </a:lnSpc>
                        <a:spcAft>
                          <a:spcPts val="800"/>
                        </a:spcAft>
                      </a:pPr>
                      <a:r>
                        <a:rPr lang="en-US" sz="3000" dirty="0" smtClean="0">
                          <a:latin typeface="Calibri"/>
                          <a:ea typeface="Calibri"/>
                          <a:cs typeface="Arial"/>
                        </a:rPr>
                        <a:t>3.53%</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000" kern="1200" dirty="0" smtClean="0">
                          <a:solidFill>
                            <a:schemeClr val="tx1"/>
                          </a:solidFill>
                          <a:effectLst/>
                          <a:latin typeface="+mn-lt"/>
                          <a:ea typeface="+mn-ea"/>
                          <a:cs typeface="+mn-cs"/>
                        </a:rPr>
                        <a:t>13923</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000" kern="1200" dirty="0" smtClean="0">
                          <a:solidFill>
                            <a:schemeClr val="tx1"/>
                          </a:solidFill>
                          <a:effectLst/>
                          <a:latin typeface="+mn-lt"/>
                          <a:ea typeface="+mn-ea"/>
                          <a:cs typeface="+mn-cs"/>
                        </a:rPr>
                        <a:t>14430</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3000" dirty="0" smtClean="0">
                          <a:latin typeface="Calibri"/>
                          <a:ea typeface="Calibri"/>
                          <a:cs typeface="Arial"/>
                        </a:rPr>
                        <a:t>SID</a:t>
                      </a:r>
                      <a:endParaRPr lang="en-US" sz="3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bl>
          </a:graphicData>
        </a:graphic>
      </p:graphicFrame>
    </p:spTree>
    <p:extLst>
      <p:ext uri="{BB962C8B-B14F-4D97-AF65-F5344CB8AC3E}">
        <p14:creationId xmlns:p14="http://schemas.microsoft.com/office/powerpoint/2010/main" xmlns="" val="15913792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solidFill>
                  <a:srgbClr val="C00000"/>
                </a:solidFill>
              </a:rPr>
              <a:t>Equilibrium </a:t>
            </a:r>
            <a:r>
              <a:rPr lang="en-US" sz="4800" b="1" dirty="0" smtClean="0">
                <a:solidFill>
                  <a:srgbClr val="C00000"/>
                </a:solidFill>
              </a:rPr>
              <a:t>checks For module 2</a:t>
            </a:r>
            <a:endParaRPr lang="en-US" sz="4800"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342824398"/>
              </p:ext>
            </p:extLst>
          </p:nvPr>
        </p:nvGraphicFramePr>
        <p:xfrm>
          <a:off x="1007012" y="2285999"/>
          <a:ext cx="12828565" cy="3459481"/>
        </p:xfrm>
        <a:graphic>
          <a:graphicData uri="http://schemas.openxmlformats.org/drawingml/2006/table">
            <a:tbl>
              <a:tblPr rtl="1"/>
              <a:tblGrid>
                <a:gridCol w="3131546"/>
                <a:gridCol w="3253887"/>
                <a:gridCol w="3347861"/>
                <a:gridCol w="3095271"/>
              </a:tblGrid>
              <a:tr h="1653539">
                <a:tc>
                  <a:txBody>
                    <a:bodyPr/>
                    <a:lstStyle/>
                    <a:p>
                      <a:pPr algn="ctr" rtl="0">
                        <a:lnSpc>
                          <a:spcPct val="107000"/>
                        </a:lnSpc>
                        <a:spcAft>
                          <a:spcPts val="800"/>
                        </a:spcAft>
                      </a:pPr>
                      <a:r>
                        <a:rPr lang="en-US" sz="2000" dirty="0">
                          <a:latin typeface="Calibri"/>
                          <a:ea typeface="Calibri"/>
                          <a:cs typeface="Arial"/>
                        </a:rPr>
                        <a:t>Percentage of Error (%)</a:t>
                      </a: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c>
                  <a:txBody>
                    <a:bodyPr/>
                    <a:lstStyle/>
                    <a:p>
                      <a:pPr algn="ctr" rtl="0">
                        <a:lnSpc>
                          <a:spcPct val="107000"/>
                        </a:lnSpc>
                        <a:spcAft>
                          <a:spcPts val="800"/>
                        </a:spcAft>
                      </a:pPr>
                      <a:r>
                        <a:rPr lang="en-US" sz="2000" dirty="0">
                          <a:latin typeface="Calibri"/>
                          <a:ea typeface="Calibri"/>
                          <a:cs typeface="Arial"/>
                        </a:rPr>
                        <a:t>Base reaction from manual calculation</a:t>
                      </a: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c>
                  <a:txBody>
                    <a:bodyPr/>
                    <a:lstStyle/>
                    <a:p>
                      <a:pPr algn="ctr" rtl="0">
                        <a:lnSpc>
                          <a:spcPct val="107000"/>
                        </a:lnSpc>
                        <a:spcAft>
                          <a:spcPts val="800"/>
                        </a:spcAft>
                      </a:pPr>
                      <a:r>
                        <a:rPr lang="en-US" sz="2000" dirty="0">
                          <a:latin typeface="Calibri"/>
                          <a:ea typeface="Calibri"/>
                          <a:cs typeface="Arial"/>
                        </a:rPr>
                        <a:t>Base reaction from ETABs</a:t>
                      </a: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c>
                  <a:txBody>
                    <a:bodyPr/>
                    <a:lstStyle/>
                    <a:p>
                      <a:pPr algn="ctr" rtl="0">
                        <a:lnSpc>
                          <a:spcPct val="107000"/>
                        </a:lnSpc>
                        <a:spcAft>
                          <a:spcPts val="800"/>
                        </a:spcAft>
                      </a:pPr>
                      <a:r>
                        <a:rPr lang="en-US" sz="2000" dirty="0">
                          <a:latin typeface="Calibri"/>
                          <a:ea typeface="Calibri"/>
                          <a:cs typeface="Arial"/>
                        </a:rPr>
                        <a:t>Load type</a:t>
                      </a: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r h="902971">
                <a:tc>
                  <a:txBody>
                    <a:bodyPr/>
                    <a:lstStyle/>
                    <a:p>
                      <a:pPr algn="ctr" rtl="0">
                        <a:lnSpc>
                          <a:spcPct val="107000"/>
                        </a:lnSpc>
                        <a:spcAft>
                          <a:spcPts val="800"/>
                        </a:spcAft>
                      </a:pPr>
                      <a:r>
                        <a:rPr lang="en-US" sz="2800" dirty="0" smtClean="0">
                          <a:latin typeface="Calibri"/>
                          <a:ea typeface="Calibri"/>
                          <a:cs typeface="Arial"/>
                        </a:rPr>
                        <a:t>2.10%</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2400" kern="1200" dirty="0" smtClean="0">
                          <a:solidFill>
                            <a:schemeClr val="tx1"/>
                          </a:solidFill>
                          <a:effectLst/>
                          <a:latin typeface="+mn-lt"/>
                          <a:ea typeface="+mn-ea"/>
                          <a:cs typeface="+mn-cs"/>
                        </a:rPr>
                        <a:t>11791.2</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2400" kern="1200" dirty="0" smtClean="0">
                          <a:solidFill>
                            <a:schemeClr val="tx1"/>
                          </a:solidFill>
                          <a:effectLst/>
                          <a:latin typeface="+mn-lt"/>
                          <a:ea typeface="+mn-ea"/>
                          <a:cs typeface="+mn-cs"/>
                        </a:rPr>
                        <a:t>11772</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2800" dirty="0">
                          <a:latin typeface="Calibri"/>
                          <a:ea typeface="Calibri"/>
                          <a:cs typeface="Arial"/>
                        </a:rPr>
                        <a:t>Dead</a:t>
                      </a: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r h="902971">
                <a:tc>
                  <a:txBody>
                    <a:bodyPr/>
                    <a:lstStyle/>
                    <a:p>
                      <a:pPr algn="ctr" rtl="0">
                        <a:lnSpc>
                          <a:spcPct val="107000"/>
                        </a:lnSpc>
                        <a:spcAft>
                          <a:spcPts val="800"/>
                        </a:spcAft>
                      </a:pPr>
                      <a:r>
                        <a:rPr lang="en-US" sz="2800" dirty="0" smtClean="0">
                          <a:latin typeface="Calibri"/>
                          <a:ea typeface="Calibri"/>
                          <a:cs typeface="Arial"/>
                        </a:rPr>
                        <a:t>2.13%</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2800" kern="1200" dirty="0" smtClean="0">
                          <a:solidFill>
                            <a:schemeClr val="tx1"/>
                          </a:solidFill>
                          <a:effectLst/>
                          <a:latin typeface="+mn-lt"/>
                          <a:ea typeface="+mn-ea"/>
                          <a:cs typeface="+mn-cs"/>
                        </a:rPr>
                        <a:t>7516</a:t>
                      </a:r>
                      <a:endParaRPr lang="en-US" sz="32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2800" dirty="0" smtClean="0">
                          <a:solidFill>
                            <a:srgbClr val="000000"/>
                          </a:solidFill>
                          <a:latin typeface="Calibri"/>
                          <a:ea typeface="Calibri"/>
                          <a:cs typeface="Arial"/>
                        </a:rPr>
                        <a:t>7500</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2800" dirty="0">
                          <a:latin typeface="Calibri"/>
                          <a:ea typeface="Calibri"/>
                          <a:cs typeface="Arial"/>
                        </a:rPr>
                        <a:t>Live</a:t>
                      </a: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bl>
          </a:graphicData>
        </a:graphic>
      </p:graphicFrame>
      <p:sp>
        <p:nvSpPr>
          <p:cNvPr id="5" name="Rectangle 4"/>
          <p:cNvSpPr/>
          <p:nvPr/>
        </p:nvSpPr>
        <p:spPr>
          <a:xfrm>
            <a:off x="3048000" y="6934200"/>
            <a:ext cx="10896600" cy="569375"/>
          </a:xfrm>
          <a:prstGeom prst="rect">
            <a:avLst/>
          </a:prstGeom>
        </p:spPr>
        <p:txBody>
          <a:bodyPr wrap="square" lIns="91427" tIns="45714" rIns="91427" bIns="45714">
            <a:spAutoFit/>
          </a:bodyPr>
          <a:lstStyle/>
          <a:p>
            <a:r>
              <a:rPr lang="en-US" sz="3100" dirty="0"/>
              <a:t>The percentages of error </a:t>
            </a:r>
            <a:r>
              <a:rPr lang="en-US" sz="3100" dirty="0" smtClean="0"/>
              <a:t>&lt;5%  </a:t>
            </a:r>
            <a:r>
              <a:rPr lang="en-US" sz="3100" dirty="0"/>
              <a:t>thus, the checks are acceptable.</a:t>
            </a:r>
          </a:p>
        </p:txBody>
      </p:sp>
      <p:graphicFrame>
        <p:nvGraphicFramePr>
          <p:cNvPr id="6" name="Table 5"/>
          <p:cNvGraphicFramePr>
            <a:graphicFrameLocks noGrp="1"/>
          </p:cNvGraphicFramePr>
          <p:nvPr>
            <p:extLst>
              <p:ext uri="{D42A27DB-BD31-4B8C-83A1-F6EECF244321}">
                <p14:modId xmlns:p14="http://schemas.microsoft.com/office/powerpoint/2010/main" xmlns="" val="3287884718"/>
              </p:ext>
            </p:extLst>
          </p:nvPr>
        </p:nvGraphicFramePr>
        <p:xfrm>
          <a:off x="990600" y="5791200"/>
          <a:ext cx="12846149" cy="826771"/>
        </p:xfrm>
        <a:graphic>
          <a:graphicData uri="http://schemas.openxmlformats.org/drawingml/2006/table">
            <a:tbl>
              <a:tblPr rtl="1"/>
              <a:tblGrid>
                <a:gridCol w="3129886"/>
                <a:gridCol w="3237739"/>
                <a:gridCol w="3332049"/>
                <a:gridCol w="3146475"/>
              </a:tblGrid>
              <a:tr h="826771">
                <a:tc>
                  <a:txBody>
                    <a:bodyPr/>
                    <a:lstStyle/>
                    <a:p>
                      <a:pPr algn="ctr" rtl="0">
                        <a:lnSpc>
                          <a:spcPct val="107000"/>
                        </a:lnSpc>
                        <a:spcAft>
                          <a:spcPts val="800"/>
                        </a:spcAft>
                      </a:pPr>
                      <a:r>
                        <a:rPr lang="en-US" sz="2800" dirty="0" smtClean="0">
                          <a:latin typeface="Calibri"/>
                          <a:ea typeface="Calibri"/>
                          <a:cs typeface="Arial"/>
                        </a:rPr>
                        <a:t>3.53%</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2800" kern="1200" dirty="0" smtClean="0">
                          <a:solidFill>
                            <a:schemeClr val="tx1"/>
                          </a:solidFill>
                          <a:effectLst/>
                          <a:latin typeface="+mn-lt"/>
                          <a:ea typeface="+mn-ea"/>
                          <a:cs typeface="+mn-cs"/>
                        </a:rPr>
                        <a:t>13923</a:t>
                      </a:r>
                      <a:endParaRPr lang="en-US" sz="40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kumimoji="0" lang="en-US" sz="3200" kern="1200" dirty="0" smtClean="0">
                          <a:solidFill>
                            <a:schemeClr val="tx1"/>
                          </a:solidFill>
                          <a:effectLst/>
                          <a:latin typeface="+mn-lt"/>
                          <a:ea typeface="+mn-ea"/>
                          <a:cs typeface="+mn-cs"/>
                        </a:rPr>
                        <a:t>14430</a:t>
                      </a:r>
                      <a:endParaRPr lang="en-US" sz="44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07000"/>
                        </a:lnSpc>
                        <a:spcAft>
                          <a:spcPts val="800"/>
                        </a:spcAft>
                      </a:pPr>
                      <a:r>
                        <a:rPr lang="en-US" sz="2800" dirty="0" smtClean="0">
                          <a:latin typeface="Calibri"/>
                          <a:ea typeface="Calibri"/>
                          <a:cs typeface="Arial"/>
                        </a:rPr>
                        <a:t>SID</a:t>
                      </a:r>
                      <a:endParaRPr lang="en-US" sz="2800" dirty="0">
                        <a:latin typeface="Calibri"/>
                        <a:ea typeface="Calibri"/>
                        <a:cs typeface="Arial"/>
                      </a:endParaRPr>
                    </a:p>
                  </a:txBody>
                  <a:tcPr marL="82295" marR="8229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5DCE4"/>
                    </a:solidFill>
                  </a:tcPr>
                </a:tc>
              </a:tr>
            </a:tbl>
          </a:graphicData>
        </a:graphic>
      </p:graphicFrame>
    </p:spTree>
    <p:extLst>
      <p:ext uri="{BB962C8B-B14F-4D97-AF65-F5344CB8AC3E}">
        <p14:creationId xmlns:p14="http://schemas.microsoft.com/office/powerpoint/2010/main" xmlns="" val="11461363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solidFill>
                  <a:schemeClr val="tx1"/>
                </a:solidFill>
              </a:rPr>
              <a:t>Stress –strain relation </a:t>
            </a:r>
            <a:r>
              <a:rPr lang="en-US" sz="6000" b="1" dirty="0" smtClean="0">
                <a:solidFill>
                  <a:schemeClr val="tx1"/>
                </a:solidFill>
              </a:rPr>
              <a:t>checks module 1</a:t>
            </a:r>
            <a:endParaRPr lang="ar-SA" sz="6000"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752601" y="1981200"/>
            <a:ext cx="11041845" cy="2286000"/>
          </a:xfrm>
        </p:spPr>
      </p:pic>
      <p:graphicFrame>
        <p:nvGraphicFramePr>
          <p:cNvPr id="6" name="Table 5"/>
          <p:cNvGraphicFramePr>
            <a:graphicFrameLocks noGrp="1"/>
          </p:cNvGraphicFramePr>
          <p:nvPr>
            <p:extLst>
              <p:ext uri="{D42A27DB-BD31-4B8C-83A1-F6EECF244321}">
                <p14:modId xmlns:p14="http://schemas.microsoft.com/office/powerpoint/2010/main" xmlns="" val="1334008111"/>
              </p:ext>
            </p:extLst>
          </p:nvPr>
        </p:nvGraphicFramePr>
        <p:xfrm>
          <a:off x="1981203" y="4267200"/>
          <a:ext cx="10972798" cy="3467100"/>
        </p:xfrm>
        <a:graphic>
          <a:graphicData uri="http://schemas.openxmlformats.org/drawingml/2006/table">
            <a:tbl>
              <a:tblPr rtl="1" firstRow="1" bandRow="1">
                <a:tableStyleId>{5C22544A-7EE6-4342-B048-85BDC9FD1C3A}</a:tableStyleId>
              </a:tblPr>
              <a:tblGrid>
                <a:gridCol w="2743199"/>
                <a:gridCol w="2525487"/>
                <a:gridCol w="2960913"/>
                <a:gridCol w="2743199"/>
              </a:tblGrid>
              <a:tr h="118872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Calibri"/>
                          <a:ea typeface="Calibri"/>
                          <a:cs typeface="Arial"/>
                        </a:rPr>
                        <a:t>Percentage of error (%)</a:t>
                      </a:r>
                    </a:p>
                    <a:p>
                      <a:pPr algn="ctr" rtl="1"/>
                      <a:endParaRPr lang="ar-SA" sz="2400" dirty="0"/>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Calibri"/>
                          <a:ea typeface="Calibri"/>
                          <a:cs typeface="Arial"/>
                        </a:rPr>
                        <a:t>ETABs result</a:t>
                      </a:r>
                    </a:p>
                    <a:p>
                      <a:pPr algn="ctr" rtl="1"/>
                      <a:endParaRPr lang="ar-SA" sz="2400" dirty="0"/>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Calibri"/>
                          <a:ea typeface="Calibri"/>
                          <a:cs typeface="Arial"/>
                        </a:rPr>
                        <a:t>Axial Force result (KN)</a:t>
                      </a:r>
                    </a:p>
                    <a:p>
                      <a:pPr algn="ctr" rtl="1"/>
                      <a:endParaRPr lang="ar-SA" sz="2400" dirty="0"/>
                    </a:p>
                  </a:txBody>
                  <a:tcPr/>
                </a:tc>
                <a:tc>
                  <a:txBody>
                    <a:bodyPr/>
                    <a:lstStyle/>
                    <a:p>
                      <a:pPr algn="ctr" rtl="1"/>
                      <a:r>
                        <a:rPr lang="en-US" sz="2400" dirty="0" smtClean="0"/>
                        <a:t>column</a:t>
                      </a:r>
                      <a:endParaRPr lang="ar-SA" sz="2400" dirty="0"/>
                    </a:p>
                  </a:txBody>
                  <a:tcPr/>
                </a:tc>
              </a:tr>
              <a:tr h="716280">
                <a:tc>
                  <a:txBody>
                    <a:bodyPr/>
                    <a:lstStyle/>
                    <a:p>
                      <a:pPr algn="ctr" rtl="1"/>
                      <a:r>
                        <a:rPr lang="en-US" sz="2800" dirty="0" smtClean="0"/>
                        <a:t>2.5%</a:t>
                      </a:r>
                      <a:endParaRPr lang="ar-SA" sz="2800" dirty="0"/>
                    </a:p>
                  </a:txBody>
                  <a:tcPr/>
                </a:tc>
                <a:tc>
                  <a:txBody>
                    <a:bodyPr/>
                    <a:lstStyle/>
                    <a:p>
                      <a:pPr algn="ctr" rtl="1"/>
                      <a:r>
                        <a:rPr lang="en-US" sz="2800" dirty="0" smtClean="0"/>
                        <a:t>441</a:t>
                      </a:r>
                      <a:endParaRPr lang="ar-SA" sz="2800" dirty="0"/>
                    </a:p>
                  </a:txBody>
                  <a:tcPr/>
                </a:tc>
                <a:tc>
                  <a:txBody>
                    <a:bodyPr/>
                    <a:lstStyle/>
                    <a:p>
                      <a:pPr algn="ctr" rtl="1"/>
                      <a:r>
                        <a:rPr lang="en-US" sz="2800" dirty="0" smtClean="0"/>
                        <a:t>452.4</a:t>
                      </a:r>
                      <a:endParaRPr lang="ar-SA" sz="2800" dirty="0"/>
                    </a:p>
                  </a:txBody>
                  <a:tcPr/>
                </a:tc>
                <a:tc>
                  <a:txBody>
                    <a:bodyPr/>
                    <a:lstStyle/>
                    <a:p>
                      <a:pPr algn="ctr" rtl="1"/>
                      <a:r>
                        <a:rPr lang="en-US" sz="2800" dirty="0" smtClean="0"/>
                        <a:t>C1</a:t>
                      </a:r>
                      <a:endParaRPr lang="ar-SA" sz="2800" dirty="0"/>
                    </a:p>
                  </a:txBody>
                  <a:tcPr/>
                </a:tc>
              </a:tr>
              <a:tr h="781050">
                <a:tc>
                  <a:txBody>
                    <a:bodyPr/>
                    <a:lstStyle/>
                    <a:p>
                      <a:pPr algn="ctr" rtl="1"/>
                      <a:r>
                        <a:rPr lang="en-US" sz="2800" dirty="0" smtClean="0"/>
                        <a:t>8.1%</a:t>
                      </a:r>
                      <a:endParaRPr lang="ar-SA" sz="2800" dirty="0"/>
                    </a:p>
                  </a:txBody>
                  <a:tcPr/>
                </a:tc>
                <a:tc>
                  <a:txBody>
                    <a:bodyPr/>
                    <a:lstStyle/>
                    <a:p>
                      <a:pPr algn="ctr" rtl="1"/>
                      <a:r>
                        <a:rPr lang="en-US" sz="2800" dirty="0" smtClean="0"/>
                        <a:t>469</a:t>
                      </a:r>
                      <a:endParaRPr lang="ar-SA" sz="2800" dirty="0"/>
                    </a:p>
                  </a:txBody>
                  <a:tcPr/>
                </a:tc>
                <a:tc>
                  <a:txBody>
                    <a:bodyPr/>
                    <a:lstStyle/>
                    <a:p>
                      <a:pPr algn="ctr" rtl="1"/>
                      <a:r>
                        <a:rPr lang="en-US" sz="2800" dirty="0" smtClean="0"/>
                        <a:t>430.5</a:t>
                      </a:r>
                      <a:endParaRPr lang="ar-SA" sz="2800" dirty="0"/>
                    </a:p>
                  </a:txBody>
                  <a:tcPr/>
                </a:tc>
                <a:tc>
                  <a:txBody>
                    <a:bodyPr/>
                    <a:lstStyle/>
                    <a:p>
                      <a:pPr algn="ctr" rtl="1"/>
                      <a:r>
                        <a:rPr lang="en-US" sz="2800" dirty="0" smtClean="0"/>
                        <a:t>C2</a:t>
                      </a:r>
                      <a:endParaRPr lang="ar-SA" sz="2800" dirty="0"/>
                    </a:p>
                  </a:txBody>
                  <a:tcPr/>
                </a:tc>
              </a:tr>
              <a:tr h="781050">
                <a:tc>
                  <a:txBody>
                    <a:bodyPr/>
                    <a:lstStyle/>
                    <a:p>
                      <a:pPr algn="ctr" rtl="1"/>
                      <a:r>
                        <a:rPr lang="en-US" sz="2800" dirty="0" smtClean="0"/>
                        <a:t>4.5%</a:t>
                      </a:r>
                      <a:endParaRPr lang="ar-SA" sz="2800" dirty="0"/>
                    </a:p>
                  </a:txBody>
                  <a:tcPr/>
                </a:tc>
                <a:tc>
                  <a:txBody>
                    <a:bodyPr/>
                    <a:lstStyle/>
                    <a:p>
                      <a:pPr algn="ctr" rtl="1"/>
                      <a:r>
                        <a:rPr lang="en-US" sz="2800" dirty="0" smtClean="0"/>
                        <a:t>955.6</a:t>
                      </a:r>
                      <a:endParaRPr lang="ar-SA" sz="2800" dirty="0"/>
                    </a:p>
                  </a:txBody>
                  <a:tcPr/>
                </a:tc>
                <a:tc>
                  <a:txBody>
                    <a:bodyPr/>
                    <a:lstStyle/>
                    <a:p>
                      <a:pPr algn="ctr" rtl="1"/>
                      <a:r>
                        <a:rPr lang="en-US" sz="2800" dirty="0" smtClean="0"/>
                        <a:t>891.5</a:t>
                      </a:r>
                      <a:endParaRPr lang="ar-SA" sz="2800" dirty="0"/>
                    </a:p>
                  </a:txBody>
                  <a:tcPr/>
                </a:tc>
                <a:tc>
                  <a:txBody>
                    <a:bodyPr/>
                    <a:lstStyle/>
                    <a:p>
                      <a:pPr algn="ctr" rtl="1"/>
                      <a:r>
                        <a:rPr lang="en-US" sz="2800" dirty="0" smtClean="0"/>
                        <a:t>C3</a:t>
                      </a:r>
                      <a:endParaRPr lang="ar-SA" sz="2800" dirty="0"/>
                    </a:p>
                  </a:txBody>
                  <a:tcPr/>
                </a:tc>
              </a:tr>
            </a:tbl>
          </a:graphicData>
        </a:graphic>
      </p:graphicFrame>
    </p:spTree>
    <p:extLst>
      <p:ext uri="{BB962C8B-B14F-4D97-AF65-F5344CB8AC3E}">
        <p14:creationId xmlns:p14="http://schemas.microsoft.com/office/powerpoint/2010/main" xmlns="" val="42517229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solidFill>
                  <a:schemeClr val="tx1"/>
                </a:solidFill>
              </a:rPr>
              <a:t>Stress –strain relation </a:t>
            </a:r>
            <a:r>
              <a:rPr lang="en-US" sz="6000" b="1" dirty="0" smtClean="0">
                <a:solidFill>
                  <a:schemeClr val="tx1"/>
                </a:solidFill>
              </a:rPr>
              <a:t>checks module 2</a:t>
            </a:r>
            <a:endParaRPr lang="ar-SA" sz="60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1887200" y="3657600"/>
            <a:ext cx="2457793" cy="3801006"/>
          </a:xfrm>
        </p:spPr>
      </p:pic>
      <p:graphicFrame>
        <p:nvGraphicFramePr>
          <p:cNvPr id="6" name="Table 5"/>
          <p:cNvGraphicFramePr>
            <a:graphicFrameLocks noGrp="1"/>
          </p:cNvGraphicFramePr>
          <p:nvPr>
            <p:extLst>
              <p:ext uri="{D42A27DB-BD31-4B8C-83A1-F6EECF244321}">
                <p14:modId xmlns:p14="http://schemas.microsoft.com/office/powerpoint/2010/main" xmlns="" val="271912243"/>
              </p:ext>
            </p:extLst>
          </p:nvPr>
        </p:nvGraphicFramePr>
        <p:xfrm>
          <a:off x="685800" y="2438400"/>
          <a:ext cx="10895930" cy="3488870"/>
        </p:xfrm>
        <a:graphic>
          <a:graphicData uri="http://schemas.openxmlformats.org/drawingml/2006/table">
            <a:tbl>
              <a:tblPr rtl="1" firstRow="1" bandRow="1">
                <a:tableStyleId>{5C22544A-7EE6-4342-B048-85BDC9FD1C3A}</a:tableStyleId>
              </a:tblPr>
              <a:tblGrid>
                <a:gridCol w="2874392"/>
                <a:gridCol w="2461637"/>
                <a:gridCol w="2886055"/>
                <a:gridCol w="2673846"/>
              </a:tblGrid>
              <a:tr h="1196184">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Calibri"/>
                          <a:ea typeface="Calibri"/>
                          <a:cs typeface="Arial"/>
                        </a:rPr>
                        <a:t>Percentage of error (%)</a:t>
                      </a:r>
                    </a:p>
                    <a:p>
                      <a:pPr algn="ctr" rtl="1"/>
                      <a:endParaRPr lang="ar-SA" sz="2400" dirty="0"/>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Calibri"/>
                          <a:ea typeface="Calibri"/>
                          <a:cs typeface="Arial"/>
                        </a:rPr>
                        <a:t>ETABs result</a:t>
                      </a:r>
                    </a:p>
                    <a:p>
                      <a:pPr algn="ctr" rtl="1"/>
                      <a:endParaRPr lang="ar-SA" sz="2400" dirty="0"/>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400" dirty="0" smtClean="0">
                          <a:latin typeface="Calibri"/>
                          <a:ea typeface="Calibri"/>
                          <a:cs typeface="Arial"/>
                        </a:rPr>
                        <a:t>Axial Force result (KN)</a:t>
                      </a:r>
                    </a:p>
                    <a:p>
                      <a:pPr algn="ctr" rtl="1"/>
                      <a:endParaRPr lang="ar-SA" sz="2400" dirty="0"/>
                    </a:p>
                  </a:txBody>
                  <a:tcPr/>
                </a:tc>
                <a:tc>
                  <a:txBody>
                    <a:bodyPr/>
                    <a:lstStyle/>
                    <a:p>
                      <a:pPr algn="ctr" rtl="1"/>
                      <a:r>
                        <a:rPr lang="en-US" sz="2400" dirty="0" smtClean="0"/>
                        <a:t>column</a:t>
                      </a:r>
                      <a:endParaRPr lang="ar-SA" sz="2400" dirty="0"/>
                    </a:p>
                  </a:txBody>
                  <a:tcPr/>
                </a:tc>
              </a:tr>
              <a:tr h="720778">
                <a:tc>
                  <a:txBody>
                    <a:bodyPr/>
                    <a:lstStyle/>
                    <a:p>
                      <a:pPr algn="ctr" rtl="1"/>
                      <a:r>
                        <a:rPr lang="en-US" sz="2800" dirty="0" smtClean="0"/>
                        <a:t>3.6%</a:t>
                      </a:r>
                      <a:endParaRPr lang="ar-SA" sz="2800" dirty="0"/>
                    </a:p>
                  </a:txBody>
                  <a:tcPr/>
                </a:tc>
                <a:tc>
                  <a:txBody>
                    <a:bodyPr/>
                    <a:lstStyle/>
                    <a:p>
                      <a:pPr algn="ctr" rtl="1"/>
                      <a:r>
                        <a:rPr lang="en-US" sz="2800" dirty="0" smtClean="0"/>
                        <a:t>868</a:t>
                      </a:r>
                      <a:endParaRPr lang="ar-SA" sz="2800" dirty="0"/>
                    </a:p>
                  </a:txBody>
                  <a:tcPr/>
                </a:tc>
                <a:tc>
                  <a:txBody>
                    <a:bodyPr/>
                    <a:lstStyle/>
                    <a:p>
                      <a:pPr algn="ctr" rtl="1"/>
                      <a:r>
                        <a:rPr lang="en-US" sz="2800" dirty="0" smtClean="0"/>
                        <a:t>900</a:t>
                      </a:r>
                      <a:endParaRPr lang="ar-SA" sz="2800" dirty="0"/>
                    </a:p>
                  </a:txBody>
                  <a:tcPr/>
                </a:tc>
                <a:tc>
                  <a:txBody>
                    <a:bodyPr/>
                    <a:lstStyle/>
                    <a:p>
                      <a:pPr algn="ctr" rtl="1"/>
                      <a:r>
                        <a:rPr lang="en-US" sz="2800" dirty="0" smtClean="0"/>
                        <a:t>C2</a:t>
                      </a:r>
                      <a:endParaRPr lang="ar-SA" sz="2800" dirty="0"/>
                    </a:p>
                  </a:txBody>
                  <a:tcPr/>
                </a:tc>
              </a:tr>
              <a:tr h="785954">
                <a:tc>
                  <a:txBody>
                    <a:bodyPr/>
                    <a:lstStyle/>
                    <a:p>
                      <a:pPr algn="ctr" rtl="1"/>
                      <a:r>
                        <a:rPr lang="en-US" sz="2800" dirty="0" smtClean="0"/>
                        <a:t>2.5%</a:t>
                      </a:r>
                      <a:endParaRPr lang="ar-SA" sz="2800" dirty="0"/>
                    </a:p>
                  </a:txBody>
                  <a:tcPr/>
                </a:tc>
                <a:tc>
                  <a:txBody>
                    <a:bodyPr/>
                    <a:lstStyle/>
                    <a:p>
                      <a:pPr algn="ctr" rtl="1"/>
                      <a:r>
                        <a:rPr lang="en-US" sz="2800" dirty="0" smtClean="0"/>
                        <a:t>441</a:t>
                      </a:r>
                      <a:endParaRPr lang="ar-SA" sz="2800" dirty="0"/>
                    </a:p>
                  </a:txBody>
                  <a:tcPr/>
                </a:tc>
                <a:tc>
                  <a:txBody>
                    <a:bodyPr/>
                    <a:lstStyle/>
                    <a:p>
                      <a:pPr algn="ctr" rtl="1"/>
                      <a:r>
                        <a:rPr lang="en-US" sz="2800" dirty="0" smtClean="0"/>
                        <a:t>452.4</a:t>
                      </a:r>
                      <a:endParaRPr lang="ar-SA" sz="2800" dirty="0"/>
                    </a:p>
                  </a:txBody>
                  <a:tcPr/>
                </a:tc>
                <a:tc>
                  <a:txBody>
                    <a:bodyPr/>
                    <a:lstStyle/>
                    <a:p>
                      <a:pPr algn="ctr" rtl="1"/>
                      <a:r>
                        <a:rPr lang="en-US" sz="2800" dirty="0" smtClean="0"/>
                        <a:t>C4</a:t>
                      </a:r>
                      <a:endParaRPr lang="ar-SA" sz="2800" dirty="0"/>
                    </a:p>
                  </a:txBody>
                  <a:tcPr/>
                </a:tc>
              </a:tr>
              <a:tr h="785954">
                <a:tc>
                  <a:txBody>
                    <a:bodyPr/>
                    <a:lstStyle/>
                    <a:p>
                      <a:pPr algn="ctr" rtl="1"/>
                      <a:r>
                        <a:rPr lang="en-US" sz="2800" dirty="0" smtClean="0"/>
                        <a:t>4.7%</a:t>
                      </a:r>
                      <a:endParaRPr lang="ar-SA" sz="2800" dirty="0"/>
                    </a:p>
                  </a:txBody>
                  <a:tcPr/>
                </a:tc>
                <a:tc>
                  <a:txBody>
                    <a:bodyPr/>
                    <a:lstStyle/>
                    <a:p>
                      <a:pPr algn="ctr" rtl="1"/>
                      <a:r>
                        <a:rPr lang="en-US" sz="2800" dirty="0" smtClean="0"/>
                        <a:t>1377</a:t>
                      </a:r>
                      <a:endParaRPr lang="ar-SA" sz="2800" dirty="0"/>
                    </a:p>
                  </a:txBody>
                  <a:tcPr/>
                </a:tc>
                <a:tc>
                  <a:txBody>
                    <a:bodyPr/>
                    <a:lstStyle/>
                    <a:p>
                      <a:pPr algn="ctr" rtl="1"/>
                      <a:r>
                        <a:rPr lang="en-US" sz="2800" dirty="0" smtClean="0"/>
                        <a:t>1340</a:t>
                      </a:r>
                      <a:endParaRPr lang="ar-SA" sz="2800" dirty="0"/>
                    </a:p>
                  </a:txBody>
                  <a:tcPr/>
                </a:tc>
                <a:tc>
                  <a:txBody>
                    <a:bodyPr/>
                    <a:lstStyle/>
                    <a:p>
                      <a:pPr algn="ctr" rtl="1"/>
                      <a:r>
                        <a:rPr lang="en-US" sz="2800" dirty="0" smtClean="0"/>
                        <a:t>C5</a:t>
                      </a:r>
                      <a:endParaRPr lang="ar-SA" sz="2800" dirty="0"/>
                    </a:p>
                  </a:txBody>
                  <a:tcPr/>
                </a:tc>
              </a:tr>
            </a:tbl>
          </a:graphicData>
        </a:graphic>
      </p:graphicFrame>
    </p:spTree>
    <p:extLst>
      <p:ext uri="{BB962C8B-B14F-4D97-AF65-F5344CB8AC3E}">
        <p14:creationId xmlns:p14="http://schemas.microsoft.com/office/powerpoint/2010/main" xmlns="" val="4024533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92500" lnSpcReduction="10000"/>
          </a:bodyPr>
          <a:lstStyle/>
          <a:p>
            <a:r>
              <a:rPr lang="en-US" dirty="0">
                <a:solidFill>
                  <a:srgbClr val="C00000"/>
                </a:solidFill>
              </a:rPr>
              <a:t>Manual calculation For beam shown above: </a:t>
            </a:r>
            <a:r>
              <a:rPr lang="en-US" dirty="0"/>
              <a:t/>
            </a:r>
            <a:br>
              <a:rPr lang="en-US" dirty="0"/>
            </a:br>
            <a:r>
              <a:rPr lang="en-US" dirty="0" smtClean="0"/>
              <a:t>Length </a:t>
            </a:r>
            <a:r>
              <a:rPr lang="en-US" dirty="0"/>
              <a:t>= 6.47m </a:t>
            </a:r>
            <a:br>
              <a:rPr lang="en-US" dirty="0"/>
            </a:br>
            <a:r>
              <a:rPr lang="en-US" dirty="0"/>
              <a:t>Live load = 5kN/m</a:t>
            </a:r>
            <a:br>
              <a:rPr lang="en-US" dirty="0"/>
            </a:br>
            <a:r>
              <a:rPr lang="en-US" dirty="0"/>
              <a:t>SID load = 4 </a:t>
            </a:r>
            <a:r>
              <a:rPr lang="en-US" dirty="0" err="1"/>
              <a:t>kN</a:t>
            </a:r>
            <a:r>
              <a:rPr lang="en-US" dirty="0"/>
              <a:t>/m</a:t>
            </a:r>
            <a:br>
              <a:rPr lang="en-US" dirty="0"/>
            </a:br>
            <a:r>
              <a:rPr lang="en-US" dirty="0"/>
              <a:t>Slab own weight = 3.67 </a:t>
            </a:r>
            <a:r>
              <a:rPr lang="en-US" dirty="0" err="1"/>
              <a:t>Kn</a:t>
            </a:r>
            <a:r>
              <a:rPr lang="en-US" dirty="0"/>
              <a:t/>
            </a:r>
            <a:br>
              <a:rPr lang="en-US" dirty="0"/>
            </a:br>
            <a:r>
              <a:rPr lang="en-US" dirty="0"/>
              <a:t>Wu= 1.2(3.67+4</a:t>
            </a:r>
            <a:r>
              <a:rPr lang="en-US" dirty="0" smtClean="0"/>
              <a:t>) +</a:t>
            </a:r>
            <a:r>
              <a:rPr lang="en-US" dirty="0"/>
              <a:t>1.6*5 = 17.2 KN/m^ </a:t>
            </a:r>
            <a:br>
              <a:rPr lang="en-US" dirty="0"/>
            </a:br>
            <a:r>
              <a:rPr lang="en-US" dirty="0"/>
              <a:t>Mu hand calculated = W L</a:t>
            </a:r>
            <a:r>
              <a:rPr lang="en-US" baseline="30000" dirty="0"/>
              <a:t>2</a:t>
            </a:r>
            <a:r>
              <a:rPr lang="en-US" dirty="0"/>
              <a:t>/8 = </a:t>
            </a:r>
            <a:r>
              <a:rPr lang="en-US" dirty="0" smtClean="0"/>
              <a:t>208.65 </a:t>
            </a:r>
            <a:r>
              <a:rPr lang="en-US" dirty="0" err="1" smtClean="0"/>
              <a:t>kNm</a:t>
            </a:r>
            <a:r>
              <a:rPr lang="en-US" dirty="0"/>
              <a:t/>
            </a:r>
            <a:br>
              <a:rPr lang="en-US" dirty="0"/>
            </a:br>
            <a:r>
              <a:rPr lang="en-US" dirty="0"/>
              <a:t>Mu from ETABS = M1+M2/2 + M3 = 83 + 117.28)/2 + 102= 202.14 </a:t>
            </a:r>
            <a:r>
              <a:rPr lang="en-US" dirty="0" err="1"/>
              <a:t>kNm</a:t>
            </a:r>
            <a:endParaRPr lang="en-US" dirty="0"/>
          </a:p>
          <a:p>
            <a:r>
              <a:rPr lang="en-US" dirty="0"/>
              <a:t>%Error = 208.65-202.14 /208.65 =3.1  % &lt;10% OK </a:t>
            </a:r>
          </a:p>
          <a:p>
            <a:endParaRPr lang="ar-SA" dirty="0"/>
          </a:p>
        </p:txBody>
      </p:sp>
      <p:pic>
        <p:nvPicPr>
          <p:cNvPr id="5" name="Picture 4"/>
          <p:cNvPicPr/>
          <p:nvPr/>
        </p:nvPicPr>
        <p:blipFill>
          <a:blip r:embed="rId2" cstate="print">
            <a:extLst>
              <a:ext uri="{28A0092B-C50C-407E-A947-70E740481C1C}">
                <a14:useLocalDpi xmlns:a14="http://schemas.microsoft.com/office/drawing/2010/main" xmlns="" val="0"/>
              </a:ext>
            </a:extLst>
          </a:blip>
          <a:stretch>
            <a:fillRect/>
          </a:stretch>
        </p:blipFill>
        <p:spPr>
          <a:xfrm>
            <a:off x="9677400" y="2348407"/>
            <a:ext cx="5165973" cy="2905662"/>
          </a:xfrm>
          <a:prstGeom prst="rect">
            <a:avLst/>
          </a:prstGeom>
        </p:spPr>
      </p:pic>
    </p:spTree>
    <p:extLst>
      <p:ext uri="{BB962C8B-B14F-4D97-AF65-F5344CB8AC3E}">
        <p14:creationId xmlns:p14="http://schemas.microsoft.com/office/powerpoint/2010/main" xmlns="" val="634705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FF0000"/>
                </a:solidFill>
                <a:latin typeface="Cambria"/>
                <a:ea typeface="Times New Roman"/>
                <a:cs typeface="Times New Roman"/>
              </a:rPr>
              <a:t>Site Discription</a:t>
            </a: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endParaRPr lang="en-US" sz="3200" kern="1400" spc="36" dirty="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.The site of the project is located in the west of Deir AL-</a:t>
            </a:r>
            <a:r>
              <a:rPr lang="en-US" sz="3200" kern="1400" spc="36" dirty="0" err="1">
                <a:solidFill>
                  <a:srgbClr val="17365D"/>
                </a:solidFill>
                <a:latin typeface="Cambria"/>
                <a:ea typeface="Times New Roman"/>
                <a:cs typeface="Times New Roman"/>
              </a:rPr>
              <a:t>Hatab</a:t>
            </a:r>
            <a:r>
              <a:rPr lang="en-US" sz="3200" kern="1400" spc="36" dirty="0">
                <a:solidFill>
                  <a:srgbClr val="17365D"/>
                </a:solidFill>
                <a:latin typeface="Cambria"/>
                <a:ea typeface="Times New Roman"/>
                <a:cs typeface="Times New Roman"/>
              </a:rPr>
              <a:t> village near Nablus city. </a:t>
            </a:r>
          </a:p>
          <a:p>
            <a:pPr marL="0" indent="0">
              <a:buNone/>
            </a:pPr>
            <a:r>
              <a:rPr lang="en-US" sz="3200" kern="1400" spc="36" dirty="0">
                <a:solidFill>
                  <a:srgbClr val="17365D"/>
                </a:solidFill>
                <a:latin typeface="Cambria"/>
                <a:ea typeface="Times New Roman"/>
                <a:cs typeface="Times New Roman"/>
              </a:rPr>
              <a:t>.The area of the site is 4838 m2</a:t>
            </a:r>
            <a:r>
              <a:rPr lang="en-US" sz="3200" kern="1400" spc="36" dirty="0" smtClean="0">
                <a:solidFill>
                  <a:srgbClr val="17365D"/>
                </a:solidFill>
                <a:latin typeface="Cambria"/>
                <a:ea typeface="Times New Roman"/>
                <a:cs typeface="Times New Roman"/>
              </a:rPr>
              <a:t>.</a:t>
            </a:r>
            <a:endParaRPr lang="en-US" sz="3200" kern="1400" spc="36" dirty="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 The topography of site is flat</a:t>
            </a:r>
            <a:r>
              <a:rPr lang="en-US" sz="3200" kern="1400" spc="36" dirty="0" smtClean="0">
                <a:solidFill>
                  <a:srgbClr val="17365D"/>
                </a:solidFill>
                <a:latin typeface="Cambria"/>
                <a:ea typeface="Times New Roman"/>
                <a:cs typeface="Times New Roman"/>
              </a:rPr>
              <a:t>.</a:t>
            </a:r>
            <a:endParaRPr lang="en-US" sz="3200" kern="1400" spc="36" dirty="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 The site is a far away from noise sources</a:t>
            </a:r>
            <a:r>
              <a:rPr lang="en-US" sz="3200" kern="1400" spc="36" dirty="0" smtClean="0">
                <a:solidFill>
                  <a:srgbClr val="17365D"/>
                </a:solidFill>
                <a:latin typeface="Cambria"/>
                <a:ea typeface="Times New Roman"/>
                <a:cs typeface="Times New Roman"/>
              </a:rPr>
              <a:t>.</a:t>
            </a:r>
            <a:endParaRPr lang="en-US" sz="3200" kern="1400" spc="36" dirty="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 </a:t>
            </a:r>
            <a:r>
              <a:rPr lang="en-US" sz="3200" kern="1400" spc="36" dirty="0" smtClean="0">
                <a:solidFill>
                  <a:srgbClr val="17365D"/>
                </a:solidFill>
                <a:latin typeface="Cambria"/>
                <a:ea typeface="Times New Roman"/>
                <a:cs typeface="Times New Roman"/>
              </a:rPr>
              <a:t>in </a:t>
            </a:r>
            <a:r>
              <a:rPr lang="en-US" sz="3200" kern="1400" spc="36" dirty="0">
                <a:solidFill>
                  <a:srgbClr val="17365D"/>
                </a:solidFill>
                <a:latin typeface="Cambria"/>
                <a:ea typeface="Times New Roman"/>
                <a:cs typeface="Times New Roman"/>
              </a:rPr>
              <a:t>this figure show the location of the site. </a:t>
            </a:r>
          </a:p>
        </p:txBody>
      </p:sp>
    </p:spTree>
    <p:extLst>
      <p:ext uri="{BB962C8B-B14F-4D97-AF65-F5344CB8AC3E}">
        <p14:creationId xmlns:p14="http://schemas.microsoft.com/office/powerpoint/2010/main" xmlns="" val="37968721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a:solidFill>
                  <a:schemeClr val="tx1"/>
                </a:solidFill>
              </a:rPr>
              <a:t>Making sure modal participation mass ratio &gt; 90% </a:t>
            </a:r>
            <a:r>
              <a:rPr lang="en-US" sz="3900" b="1" dirty="0" smtClean="0">
                <a:solidFill>
                  <a:schemeClr val="tx1"/>
                </a:solidFill>
              </a:rPr>
              <a:t>in</a:t>
            </a:r>
            <a:br>
              <a:rPr lang="en-US" sz="3900" b="1" dirty="0" smtClean="0">
                <a:solidFill>
                  <a:schemeClr val="tx1"/>
                </a:solidFill>
              </a:rPr>
            </a:br>
            <a:r>
              <a:rPr lang="en-US" sz="3900" b="1" dirty="0" smtClean="0">
                <a:solidFill>
                  <a:schemeClr val="tx1"/>
                </a:solidFill>
              </a:rPr>
              <a:t> </a:t>
            </a:r>
            <a:r>
              <a:rPr lang="en-US" sz="3900" b="1" dirty="0">
                <a:solidFill>
                  <a:schemeClr val="tx1"/>
                </a:solidFill>
              </a:rPr>
              <a:t>both x and </a:t>
            </a:r>
            <a:r>
              <a:rPr lang="en-US" sz="3900" b="1" dirty="0" smtClean="0">
                <a:solidFill>
                  <a:schemeClr val="tx1"/>
                </a:solidFill>
              </a:rPr>
              <a:t>y For moule 1 </a:t>
            </a:r>
            <a:endParaRPr lang="ar-SA" sz="3900"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438401" y="3048001"/>
            <a:ext cx="10197224" cy="3560994"/>
          </a:xfrm>
          <a:prstGeom prst="rect">
            <a:avLst/>
          </a:prstGeom>
        </p:spPr>
      </p:pic>
    </p:spTree>
    <p:extLst>
      <p:ext uri="{BB962C8B-B14F-4D97-AF65-F5344CB8AC3E}">
        <p14:creationId xmlns:p14="http://schemas.microsoft.com/office/powerpoint/2010/main" xmlns="" val="23407167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a:solidFill>
                  <a:schemeClr val="tx1"/>
                </a:solidFill>
              </a:rPr>
              <a:t>Making sure modal participation mass ratio &gt; 90% </a:t>
            </a:r>
            <a:r>
              <a:rPr lang="en-US" sz="3900" b="1" dirty="0" smtClean="0">
                <a:solidFill>
                  <a:schemeClr val="tx1"/>
                </a:solidFill>
              </a:rPr>
              <a:t>in</a:t>
            </a:r>
            <a:br>
              <a:rPr lang="en-US" sz="3900" b="1" dirty="0" smtClean="0">
                <a:solidFill>
                  <a:schemeClr val="tx1"/>
                </a:solidFill>
              </a:rPr>
            </a:br>
            <a:r>
              <a:rPr lang="en-US" sz="3900" b="1" dirty="0" smtClean="0">
                <a:solidFill>
                  <a:schemeClr val="tx1"/>
                </a:solidFill>
              </a:rPr>
              <a:t> </a:t>
            </a:r>
            <a:r>
              <a:rPr lang="en-US" sz="3900" b="1" dirty="0">
                <a:solidFill>
                  <a:schemeClr val="tx1"/>
                </a:solidFill>
              </a:rPr>
              <a:t>both x and </a:t>
            </a:r>
            <a:r>
              <a:rPr lang="en-US" sz="3900" b="1" dirty="0" smtClean="0">
                <a:solidFill>
                  <a:schemeClr val="tx1"/>
                </a:solidFill>
              </a:rPr>
              <a:t>y For moule 2 </a:t>
            </a:r>
            <a:endParaRPr lang="ar-SA" sz="3900" dirty="0"/>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505200" y="2971799"/>
            <a:ext cx="8053948" cy="4114801"/>
          </a:xfrm>
          <a:prstGeom prst="rect">
            <a:avLst/>
          </a:prstGeom>
        </p:spPr>
      </p:pic>
    </p:spTree>
    <p:extLst>
      <p:ext uri="{BB962C8B-B14F-4D97-AF65-F5344CB8AC3E}">
        <p14:creationId xmlns:p14="http://schemas.microsoft.com/office/powerpoint/2010/main" xmlns="" val="590361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tx1"/>
                </a:solidFill>
              </a:rPr>
              <a:t>Check period of mode of maximum Modal (1)</a:t>
            </a:r>
            <a:br>
              <a:rPr lang="en-US" sz="4400" b="1" dirty="0" smtClean="0">
                <a:solidFill>
                  <a:schemeClr val="tx1"/>
                </a:solidFill>
              </a:rPr>
            </a:br>
            <a:r>
              <a:rPr lang="en-US" sz="4400" b="1" dirty="0" smtClean="0">
                <a:solidFill>
                  <a:schemeClr val="tx1"/>
                </a:solidFill>
              </a:rPr>
              <a:t>participation mass ratio.</a:t>
            </a:r>
            <a:endParaRPr lang="en-US" sz="4400" b="1" dirty="0">
              <a:solidFill>
                <a:schemeClr val="tx1"/>
              </a:solidFill>
            </a:endParaRPr>
          </a:p>
        </p:txBody>
      </p:sp>
      <p:sp>
        <p:nvSpPr>
          <p:cNvPr id="3" name="Content Placeholder 2"/>
          <p:cNvSpPr>
            <a:spLocks noGrp="1"/>
          </p:cNvSpPr>
          <p:nvPr>
            <p:ph idx="1"/>
          </p:nvPr>
        </p:nvSpPr>
        <p:spPr>
          <a:xfrm>
            <a:off x="0" y="2209800"/>
            <a:ext cx="9150097" cy="5608320"/>
          </a:xfrm>
        </p:spPr>
        <p:txBody>
          <a:bodyPr>
            <a:normAutofit/>
          </a:bodyPr>
          <a:lstStyle/>
          <a:p>
            <a:r>
              <a:rPr lang="en-US" dirty="0" smtClean="0"/>
              <a:t>for the first mode =T etabs </a:t>
            </a:r>
            <a:br>
              <a:rPr lang="en-US" dirty="0" smtClean="0"/>
            </a:br>
            <a:r>
              <a:rPr lang="en-US" dirty="0" smtClean="0"/>
              <a:t>=0.388 sec.</a:t>
            </a:r>
          </a:p>
          <a:p>
            <a:r>
              <a:rPr lang="en-US" dirty="0" smtClean="0"/>
              <a:t>T=1.4Ct * (hn) ^3/4</a:t>
            </a:r>
          </a:p>
          <a:p>
            <a:pPr>
              <a:buNone/>
            </a:pPr>
            <a:r>
              <a:rPr lang="en-US" dirty="0" err="1" smtClean="0"/>
              <a:t>h</a:t>
            </a:r>
            <a:r>
              <a:rPr lang="en-US" baseline="-25000" dirty="0" err="1" smtClean="0"/>
              <a:t>n</a:t>
            </a:r>
            <a:r>
              <a:rPr lang="en-US" dirty="0" smtClean="0"/>
              <a:t> =10.5 m</a:t>
            </a:r>
            <a:br>
              <a:rPr lang="en-US" dirty="0" smtClean="0"/>
            </a:br>
            <a:r>
              <a:rPr lang="en-US" dirty="0" smtClean="0"/>
              <a:t>Ct =0.0488</a:t>
            </a:r>
          </a:p>
          <a:p>
            <a:pPr>
              <a:buNone/>
            </a:pPr>
            <a:r>
              <a:rPr lang="en-US" dirty="0" smtClean="0"/>
              <a:t>T= 0.29 sec </a:t>
            </a:r>
            <a:r>
              <a:rPr lang="en-US" dirty="0" smtClean="0">
                <a:sym typeface="Wingdings" panose="05000000000000000000" pitchFamily="2" charset="2"/>
              </a:rPr>
              <a:t>T </a:t>
            </a:r>
            <a:r>
              <a:rPr lang="en-US" dirty="0">
                <a:sym typeface="Wingdings" panose="05000000000000000000" pitchFamily="2" charset="2"/>
              </a:rPr>
              <a:t>= </a:t>
            </a:r>
            <a:r>
              <a:rPr lang="en-US" dirty="0" smtClean="0">
                <a:sym typeface="Wingdings" panose="05000000000000000000" pitchFamily="2" charset="2"/>
              </a:rPr>
              <a:t>0.29*1.4 </a:t>
            </a:r>
            <a:r>
              <a:rPr lang="en-US" dirty="0">
                <a:sym typeface="Wingdings" panose="05000000000000000000" pitchFamily="2" charset="2"/>
              </a:rPr>
              <a:t>= 0.4 </a:t>
            </a:r>
            <a:endParaRPr lang="en-US" dirty="0" smtClean="0"/>
          </a:p>
          <a:p>
            <a:pPr>
              <a:buNone/>
            </a:pPr>
            <a:r>
              <a:rPr lang="en-US" dirty="0" smtClean="0"/>
              <a:t>T </a:t>
            </a:r>
            <a:r>
              <a:rPr lang="en-US" baseline="-25000" dirty="0" smtClean="0"/>
              <a:t>etabs</a:t>
            </a:r>
            <a:r>
              <a:rPr lang="en-US" dirty="0" smtClean="0"/>
              <a:t> should be &lt;Tcode</a:t>
            </a:r>
          </a:p>
          <a:p>
            <a:pPr>
              <a:buNone/>
            </a:pPr>
            <a:r>
              <a:rPr lang="en-US" dirty="0" smtClean="0"/>
              <a:t>Thus, ok.</a:t>
            </a:r>
          </a:p>
          <a:p>
            <a:pPr>
              <a:buNone/>
            </a:pPr>
            <a:endParaRPr lang="en-US" dirty="0" smtClean="0"/>
          </a:p>
          <a:p>
            <a:pPr>
              <a:buNone/>
            </a:pPr>
            <a:endParaRPr lang="en-US" dirty="0" smtClean="0"/>
          </a:p>
          <a:p>
            <a:pPr>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81801" y="1828800"/>
            <a:ext cx="8049642" cy="3505200"/>
          </a:xfrm>
          <a:prstGeom prst="rect">
            <a:avLst/>
          </a:prstGeom>
        </p:spPr>
      </p:pic>
    </p:spTree>
    <p:extLst>
      <p:ext uri="{BB962C8B-B14F-4D97-AF65-F5344CB8AC3E}">
        <p14:creationId xmlns:p14="http://schemas.microsoft.com/office/powerpoint/2010/main" xmlns="" val="42933018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tx1"/>
                </a:solidFill>
              </a:rPr>
              <a:t>Check period of mode of maximum Modal (2)</a:t>
            </a:r>
            <a:br>
              <a:rPr lang="en-US" sz="4400" b="1" dirty="0" smtClean="0">
                <a:solidFill>
                  <a:schemeClr val="tx1"/>
                </a:solidFill>
              </a:rPr>
            </a:br>
            <a:r>
              <a:rPr lang="en-US" sz="4400" b="1" dirty="0" smtClean="0">
                <a:solidFill>
                  <a:schemeClr val="tx1"/>
                </a:solidFill>
              </a:rPr>
              <a:t>participation mass ratio.</a:t>
            </a:r>
            <a:endParaRPr lang="en-US" sz="4400" b="1" dirty="0">
              <a:solidFill>
                <a:schemeClr val="tx1"/>
              </a:solidFill>
            </a:endParaRPr>
          </a:p>
        </p:txBody>
      </p:sp>
      <p:sp>
        <p:nvSpPr>
          <p:cNvPr id="3" name="Content Placeholder 2"/>
          <p:cNvSpPr>
            <a:spLocks noGrp="1"/>
          </p:cNvSpPr>
          <p:nvPr>
            <p:ph idx="1"/>
          </p:nvPr>
        </p:nvSpPr>
        <p:spPr>
          <a:xfrm>
            <a:off x="228599" y="2286000"/>
            <a:ext cx="8921497" cy="5532120"/>
          </a:xfrm>
        </p:spPr>
        <p:txBody>
          <a:bodyPr>
            <a:normAutofit lnSpcReduction="10000"/>
          </a:bodyPr>
          <a:lstStyle/>
          <a:p>
            <a:r>
              <a:rPr lang="en-US" dirty="0" smtClean="0"/>
              <a:t>for the first mode =T </a:t>
            </a:r>
            <a:r>
              <a:rPr lang="en-US" dirty="0" err="1" smtClean="0"/>
              <a:t>etabs</a:t>
            </a:r>
            <a:r>
              <a:rPr lang="en-US" dirty="0" smtClean="0"/>
              <a:t> </a:t>
            </a:r>
            <a:br>
              <a:rPr lang="en-US" dirty="0" smtClean="0"/>
            </a:br>
            <a:r>
              <a:rPr lang="en-US" dirty="0" smtClean="0"/>
              <a:t/>
            </a:r>
            <a:br>
              <a:rPr lang="en-US" dirty="0" smtClean="0"/>
            </a:br>
            <a:r>
              <a:rPr lang="en-US" dirty="0" smtClean="0"/>
              <a:t>=0.488 sec.</a:t>
            </a:r>
          </a:p>
          <a:p>
            <a:r>
              <a:rPr lang="en-US" dirty="0" smtClean="0"/>
              <a:t>T=1.4Ct * (hn) ^3/4</a:t>
            </a:r>
          </a:p>
          <a:p>
            <a:pPr>
              <a:buNone/>
            </a:pPr>
            <a:r>
              <a:rPr lang="en-US" dirty="0" smtClean="0"/>
              <a:t>h</a:t>
            </a:r>
            <a:r>
              <a:rPr lang="en-US" baseline="-25000" dirty="0" smtClean="0"/>
              <a:t>n</a:t>
            </a:r>
            <a:r>
              <a:rPr lang="en-US" dirty="0" smtClean="0"/>
              <a:t> =10.5 m</a:t>
            </a:r>
            <a:r>
              <a:rPr lang="en-US" dirty="0"/>
              <a:t/>
            </a:r>
            <a:br>
              <a:rPr lang="en-US" dirty="0"/>
            </a:br>
            <a:r>
              <a:rPr lang="en-US" dirty="0" smtClean="0"/>
              <a:t> Ct =0.0488</a:t>
            </a:r>
          </a:p>
          <a:p>
            <a:pPr>
              <a:buNone/>
            </a:pPr>
            <a:r>
              <a:rPr lang="en-US" dirty="0" smtClean="0"/>
              <a:t>T= 0.29 sec  </a:t>
            </a:r>
            <a:r>
              <a:rPr lang="en-US" dirty="0" smtClean="0">
                <a:sym typeface="Wingdings" panose="05000000000000000000" pitchFamily="2" charset="2"/>
              </a:rPr>
              <a:t> T = 0.29*1.4 = 0.4 </a:t>
            </a:r>
            <a:endParaRPr lang="en-US" dirty="0" smtClean="0"/>
          </a:p>
          <a:p>
            <a:pPr>
              <a:buNone/>
            </a:pPr>
            <a:r>
              <a:rPr lang="en-US" dirty="0" smtClean="0"/>
              <a:t>T </a:t>
            </a:r>
            <a:r>
              <a:rPr lang="en-US" baseline="-25000" dirty="0" smtClean="0"/>
              <a:t>etabs</a:t>
            </a:r>
            <a:r>
              <a:rPr lang="en-US" dirty="0" smtClean="0"/>
              <a:t> should be &lt;Tcode</a:t>
            </a:r>
          </a:p>
          <a:p>
            <a:pPr>
              <a:buNone/>
            </a:pPr>
            <a:r>
              <a:rPr lang="en-US" dirty="0" smtClean="0"/>
              <a:t>Thus, ok.</a:t>
            </a:r>
          </a:p>
          <a:p>
            <a:pPr>
              <a:buNone/>
            </a:pPr>
            <a:endParaRPr lang="en-US" dirty="0" smtClean="0"/>
          </a:p>
          <a:p>
            <a:pPr>
              <a:buNone/>
            </a:pPr>
            <a:endParaRPr lang="en-US" dirty="0" smtClean="0"/>
          </a:p>
          <a:p>
            <a:pPr>
              <a:buNone/>
            </a:pP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150097" y="1905000"/>
            <a:ext cx="5708904" cy="6477000"/>
          </a:xfrm>
          <a:prstGeom prst="rect">
            <a:avLst/>
          </a:prstGeom>
        </p:spPr>
      </p:pic>
    </p:spTree>
    <p:extLst>
      <p:ext uri="{BB962C8B-B14F-4D97-AF65-F5344CB8AC3E}">
        <p14:creationId xmlns:p14="http://schemas.microsoft.com/office/powerpoint/2010/main" xmlns="" val="19728109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tx1"/>
                </a:solidFill>
              </a:rPr>
              <a:t>Seismic-Design</a:t>
            </a:r>
            <a:endParaRPr lang="en-US" sz="4800" b="1" dirty="0">
              <a:solidFill>
                <a:schemeClr val="tx1"/>
              </a:solidFill>
            </a:endParaRPr>
          </a:p>
        </p:txBody>
      </p:sp>
      <p:sp>
        <p:nvSpPr>
          <p:cNvPr id="3" name="Content Placeholder 2"/>
          <p:cNvSpPr>
            <a:spLocks noGrp="1"/>
          </p:cNvSpPr>
          <p:nvPr>
            <p:ph idx="1"/>
          </p:nvPr>
        </p:nvSpPr>
        <p:spPr/>
        <p:txBody>
          <a:bodyPr/>
          <a:lstStyle/>
          <a:p>
            <a:pPr marL="0" indent="0">
              <a:buNone/>
            </a:pPr>
            <a:endParaRPr lang="en-US" dirty="0"/>
          </a:p>
        </p:txBody>
      </p:sp>
      <p:pic>
        <p:nvPicPr>
          <p:cNvPr id="4" name="Picture 3"/>
          <p:cNvPicPr/>
          <p:nvPr/>
        </p:nvPicPr>
        <p:blipFill>
          <a:blip r:embed="rId2" cstate="print"/>
          <a:srcRect/>
          <a:stretch>
            <a:fillRect/>
          </a:stretch>
        </p:blipFill>
        <p:spPr bwMode="auto">
          <a:xfrm>
            <a:off x="8991600" y="3124200"/>
            <a:ext cx="3657600" cy="3733800"/>
          </a:xfrm>
          <a:prstGeom prst="rect">
            <a:avLst/>
          </a:prstGeom>
          <a:noFill/>
          <a:ln w="9525">
            <a:noFill/>
            <a:miter lim="800000"/>
            <a:headEnd/>
            <a:tailEnd/>
          </a:ln>
        </p:spPr>
      </p:pic>
      <p:sp>
        <p:nvSpPr>
          <p:cNvPr id="5" name="Rectangle 4"/>
          <p:cNvSpPr/>
          <p:nvPr/>
        </p:nvSpPr>
        <p:spPr>
          <a:xfrm>
            <a:off x="990600" y="3268415"/>
            <a:ext cx="10325100" cy="2246769"/>
          </a:xfrm>
          <a:prstGeom prst="rect">
            <a:avLst/>
          </a:prstGeom>
        </p:spPr>
        <p:txBody>
          <a:bodyPr wrap="square">
            <a:spAutoFit/>
          </a:bodyPr>
          <a:lstStyle/>
          <a:p>
            <a:r>
              <a:rPr lang="en-US" sz="2800" dirty="0"/>
              <a:t>seismic zone factor of Nablus  Z = </a:t>
            </a:r>
            <a:r>
              <a:rPr lang="en-US" sz="2800" dirty="0" smtClean="0"/>
              <a:t>0.20</a:t>
            </a:r>
            <a:br>
              <a:rPr lang="en-US" sz="2800" dirty="0" smtClean="0"/>
            </a:br>
            <a:r>
              <a:rPr lang="en-US" sz="2800" dirty="0" smtClean="0"/>
              <a:t>bearing capacity = 400 </a:t>
            </a:r>
            <a:r>
              <a:rPr lang="en-US" sz="2800" dirty="0" err="1" smtClean="0"/>
              <a:t>kN</a:t>
            </a:r>
            <a:r>
              <a:rPr lang="en-US" sz="2800" dirty="0" smtClean="0"/>
              <a:t>/m^2</a:t>
            </a:r>
            <a:endParaRPr lang="en-US" sz="2800" dirty="0"/>
          </a:p>
          <a:p>
            <a:r>
              <a:rPr lang="en-US" sz="2800" dirty="0"/>
              <a:t>soil profile type </a:t>
            </a:r>
            <a:r>
              <a:rPr lang="en-US" sz="2800" dirty="0" err="1"/>
              <a:t>Sc</a:t>
            </a:r>
            <a:endParaRPr lang="en-US" sz="2800" dirty="0"/>
          </a:p>
          <a:p>
            <a:r>
              <a:rPr lang="en-US" sz="2800" dirty="0"/>
              <a:t> Seismic coefficient Ca = 0.24</a:t>
            </a:r>
          </a:p>
          <a:p>
            <a:r>
              <a:rPr lang="en-US" sz="2800" dirty="0"/>
              <a:t>Seismic coefficient </a:t>
            </a:r>
            <a:r>
              <a:rPr lang="en-US" sz="2800" dirty="0" err="1"/>
              <a:t>Cv</a:t>
            </a:r>
            <a:r>
              <a:rPr lang="en-US" sz="2800" dirty="0"/>
              <a:t> = 0.32 </a:t>
            </a:r>
          </a:p>
        </p:txBody>
      </p:sp>
    </p:spTree>
    <p:extLst>
      <p:ext uri="{BB962C8B-B14F-4D97-AF65-F5344CB8AC3E}">
        <p14:creationId xmlns:p14="http://schemas.microsoft.com/office/powerpoint/2010/main" xmlns="" val="42345544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Ultimate Combinations</a:t>
            </a:r>
            <a:endParaRPr lang="en-US" dirty="0"/>
          </a:p>
        </p:txBody>
      </p:sp>
      <p:sp>
        <p:nvSpPr>
          <p:cNvPr id="4" name="Title 1"/>
          <p:cNvSpPr txBox="1">
            <a:spLocks/>
          </p:cNvSpPr>
          <p:nvPr/>
        </p:nvSpPr>
        <p:spPr>
          <a:xfrm>
            <a:off x="2819400" y="609600"/>
            <a:ext cx="8967218" cy="1219200"/>
          </a:xfrm>
          <a:prstGeom prst="rect">
            <a:avLst/>
          </a:prstGeom>
        </p:spPr>
        <p:txBody>
          <a:bodyPr lIns="91427" tIns="45714" rIns="91427" bIns="45714" anchor="ctr">
            <a:normAutofit/>
          </a:bodyPr>
          <a:lstStyle/>
          <a:p>
            <a:pPr defTabSz="1097129">
              <a:spcBef>
                <a:spcPct val="0"/>
              </a:spcBef>
              <a:defRPr/>
            </a:pPr>
            <a:r>
              <a:rPr lang="en-US" sz="4800" b="1" dirty="0">
                <a:solidFill>
                  <a:srgbClr val="6F0514"/>
                </a:solidFill>
                <a:effectLst>
                  <a:outerShdw blurRad="50000" dist="30000" dir="5400000" algn="tl" rotWithShape="0">
                    <a:srgbClr val="000000">
                      <a:alpha val="30000"/>
                    </a:srgbClr>
                  </a:outerShdw>
                </a:effectLst>
                <a:latin typeface="+mj-lt"/>
                <a:ea typeface="+mj-ea"/>
                <a:cs typeface="+mj-cs"/>
              </a:rPr>
              <a:t>Load combinations</a:t>
            </a:r>
          </a:p>
        </p:txBody>
      </p:sp>
      <p:pic>
        <p:nvPicPr>
          <p:cNvPr id="5" name="Picture 4" descr="C:\Users\alaa\Desktop\2016-04-04_172459.png"/>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2438400" y="3108961"/>
            <a:ext cx="9814560" cy="4053839"/>
          </a:xfrm>
          <a:prstGeom prst="rect">
            <a:avLst/>
          </a:prstGeom>
          <a:noFill/>
          <a:ln w="9525">
            <a:solidFill>
              <a:schemeClr val="tx1"/>
            </a:solidFill>
            <a:miter lim="800000"/>
            <a:headEnd/>
            <a:tailEnd/>
          </a:ln>
        </p:spPr>
      </p:pic>
    </p:spTree>
    <p:extLst>
      <p:ext uri="{BB962C8B-B14F-4D97-AF65-F5344CB8AC3E}">
        <p14:creationId xmlns:p14="http://schemas.microsoft.com/office/powerpoint/2010/main" xmlns="" val="2425312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tx1"/>
                </a:solidFill>
              </a:rPr>
              <a:t>Check The </a:t>
            </a:r>
            <a:r>
              <a:rPr lang="en-US" sz="4800" b="1" dirty="0">
                <a:solidFill>
                  <a:schemeClr val="tx1"/>
                </a:solidFill>
              </a:rPr>
              <a:t>Designed </a:t>
            </a:r>
            <a:r>
              <a:rPr lang="en-US" sz="4800" b="1" dirty="0" smtClean="0">
                <a:solidFill>
                  <a:schemeClr val="tx1"/>
                </a:solidFill>
              </a:rPr>
              <a:t>Member For Model  </a:t>
            </a:r>
            <a:r>
              <a:rPr lang="en-US" sz="4800" b="1" dirty="0">
                <a:solidFill>
                  <a:schemeClr val="tx1"/>
                </a:solidFill>
              </a:rPr>
              <a:t>1 </a:t>
            </a:r>
            <a:endParaRPr lang="ar-SA" sz="4800"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85802" y="2590800"/>
            <a:ext cx="6591300" cy="5038726"/>
          </a:xfrm>
        </p:spPr>
      </p:pic>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953251" y="3505200"/>
            <a:ext cx="8134350" cy="3962400"/>
          </a:xfrm>
          <a:prstGeom prst="rect">
            <a:avLst/>
          </a:prstGeom>
        </p:spPr>
      </p:pic>
    </p:spTree>
    <p:extLst>
      <p:ext uri="{BB962C8B-B14F-4D97-AF65-F5344CB8AC3E}">
        <p14:creationId xmlns:p14="http://schemas.microsoft.com/office/powerpoint/2010/main" xmlns="" val="13566612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tx1"/>
                </a:solidFill>
              </a:rPr>
              <a:t>Check The Designed Member For Model  2 </a:t>
            </a:r>
            <a:endParaRPr lang="ar-SA" sz="48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200400" y="2438400"/>
            <a:ext cx="2209800" cy="4686300"/>
          </a:xfrm>
        </p:spPr>
      </p:pic>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543800" y="2057401"/>
            <a:ext cx="6334126" cy="4591050"/>
          </a:xfrm>
          <a:prstGeom prst="rect">
            <a:avLst/>
          </a:prstGeom>
        </p:spPr>
      </p:pic>
    </p:spTree>
    <p:extLst>
      <p:ext uri="{BB962C8B-B14F-4D97-AF65-F5344CB8AC3E}">
        <p14:creationId xmlns:p14="http://schemas.microsoft.com/office/powerpoint/2010/main" xmlns="" val="33151001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13571220" cy="1295400"/>
          </a:xfrm>
        </p:spPr>
        <p:txBody>
          <a:bodyPr>
            <a:normAutofit/>
          </a:bodyPr>
          <a:lstStyle/>
          <a:p>
            <a:r>
              <a:rPr lang="en-US" sz="4800" b="1" dirty="0" smtClean="0">
                <a:solidFill>
                  <a:schemeClr val="accent1">
                    <a:lumMod val="50000"/>
                  </a:schemeClr>
                </a:solidFill>
              </a:rPr>
              <a:t>Section In Slab</a:t>
            </a:r>
            <a:r>
              <a:rPr lang="en-US" sz="4800" b="1" dirty="0">
                <a:solidFill>
                  <a:schemeClr val="accent1">
                    <a:lumMod val="50000"/>
                  </a:schemeClr>
                </a:solidFill>
              </a:rPr>
              <a:t>:</a:t>
            </a:r>
            <a:endParaRPr lang="en-US" sz="4800" b="1" dirty="0">
              <a:solidFill>
                <a:srgbClr val="641030"/>
              </a:solidFill>
            </a:endParaRPr>
          </a:p>
        </p:txBody>
      </p:sp>
      <p:pic>
        <p:nvPicPr>
          <p:cNvPr id="10"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524000" y="2438400"/>
            <a:ext cx="11353800" cy="4724400"/>
          </a:xfrm>
        </p:spPr>
      </p:pic>
    </p:spTree>
    <p:extLst>
      <p:ext uri="{BB962C8B-B14F-4D97-AF65-F5344CB8AC3E}">
        <p14:creationId xmlns:p14="http://schemas.microsoft.com/office/powerpoint/2010/main" xmlns="" val="8524598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chemeClr val="tx1"/>
                </a:solidFill>
              </a:rPr>
              <a:t>beams design </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983657" y="2209800"/>
            <a:ext cx="7116168" cy="4258270"/>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686799" y="3810001"/>
            <a:ext cx="4010586" cy="2829320"/>
          </a:xfrm>
          <a:prstGeom prst="rect">
            <a:avLst/>
          </a:prstGeom>
        </p:spPr>
      </p:pic>
    </p:spTree>
    <p:extLst>
      <p:ext uri="{BB962C8B-B14F-4D97-AF65-F5344CB8AC3E}">
        <p14:creationId xmlns:p14="http://schemas.microsoft.com/office/powerpoint/2010/main" xmlns="" val="51660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FF0000"/>
                </a:solidFill>
                <a:latin typeface="Cambria"/>
                <a:ea typeface="Times New Roman"/>
                <a:cs typeface="Times New Roman"/>
              </a:rPr>
              <a:t>Site Discription</a:t>
            </a:r>
          </a:p>
        </p:txBody>
      </p:sp>
      <p:pic>
        <p:nvPicPr>
          <p:cNvPr id="6" name="Picture 5" descr="Description: Untitled.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95600" y="2286000"/>
            <a:ext cx="8534401" cy="4648200"/>
          </a:xfrm>
          <a:prstGeom prst="rect">
            <a:avLst/>
          </a:prstGeom>
          <a:noFill/>
          <a:ln>
            <a:noFill/>
          </a:ln>
        </p:spPr>
      </p:pic>
      <p:sp>
        <p:nvSpPr>
          <p:cNvPr id="4" name="Rectangle 3"/>
          <p:cNvSpPr/>
          <p:nvPr/>
        </p:nvSpPr>
        <p:spPr>
          <a:xfrm>
            <a:off x="3352801" y="6934201"/>
            <a:ext cx="6163521" cy="492430"/>
          </a:xfrm>
          <a:prstGeom prst="rect">
            <a:avLst/>
          </a:prstGeom>
        </p:spPr>
        <p:txBody>
          <a:bodyPr wrap="none" lIns="91427" tIns="45714" rIns="91427" bIns="45714">
            <a:spAutoFit/>
          </a:bodyPr>
          <a:lstStyle/>
          <a:p>
            <a:r>
              <a:rPr lang="en-US" dirty="0" smtClean="0"/>
              <a:t>Fig.3.6:  The site Location due to the village </a:t>
            </a:r>
            <a:endParaRPr lang="en-US" dirty="0"/>
          </a:p>
        </p:txBody>
      </p:sp>
    </p:spTree>
    <p:extLst>
      <p:ext uri="{BB962C8B-B14F-4D97-AF65-F5344CB8AC3E}">
        <p14:creationId xmlns:p14="http://schemas.microsoft.com/office/powerpoint/2010/main" xmlns="" val="34899942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rgbClr val="641030"/>
                </a:solidFill>
              </a:rPr>
              <a:t>Column design </a:t>
            </a:r>
            <a:endParaRPr lang="ar-SA" dirty="0">
              <a:solidFill>
                <a:srgbClr val="641030"/>
              </a:solidFill>
            </a:endParaRPr>
          </a:p>
        </p:txBody>
      </p:sp>
      <p:pic>
        <p:nvPicPr>
          <p:cNvPr id="12" name="Content Placeholder 11"/>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33401" y="2209800"/>
            <a:ext cx="7086600" cy="5867400"/>
          </a:xfrm>
        </p:spPr>
      </p:pic>
      <p:pic>
        <p:nvPicPr>
          <p:cNvPr id="13" name="Pictur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726540" y="2743200"/>
            <a:ext cx="7086600" cy="3877216"/>
          </a:xfrm>
          <a:prstGeom prst="rect">
            <a:avLst/>
          </a:prstGeom>
        </p:spPr>
      </p:pic>
    </p:spTree>
    <p:extLst>
      <p:ext uri="{BB962C8B-B14F-4D97-AF65-F5344CB8AC3E}">
        <p14:creationId xmlns:p14="http://schemas.microsoft.com/office/powerpoint/2010/main" xmlns="" val="17095270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chemeClr val="tx1"/>
                </a:solidFill>
              </a:rPr>
              <a:t>Column design </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905001" y="1905000"/>
            <a:ext cx="9905999" cy="5715000"/>
          </a:xfrm>
        </p:spPr>
      </p:pic>
    </p:spTree>
    <p:extLst>
      <p:ext uri="{BB962C8B-B14F-4D97-AF65-F5344CB8AC3E}">
        <p14:creationId xmlns:p14="http://schemas.microsoft.com/office/powerpoint/2010/main" xmlns="" val="16174726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0"/>
            <a:ext cx="13418820" cy="1295400"/>
          </a:xfrm>
        </p:spPr>
        <p:txBody>
          <a:bodyPr>
            <a:normAutofit fontScale="90000"/>
          </a:bodyPr>
          <a:lstStyle/>
          <a:p>
            <a:r>
              <a:rPr lang="en-US" sz="6600" b="1" dirty="0" smtClean="0">
                <a:solidFill>
                  <a:schemeClr val="tx1"/>
                </a:solidFill>
              </a:rPr>
              <a:t/>
            </a:r>
            <a:br>
              <a:rPr lang="en-US" sz="6600" b="1" dirty="0" smtClean="0">
                <a:solidFill>
                  <a:schemeClr val="tx1"/>
                </a:solidFill>
              </a:rPr>
            </a:br>
            <a:r>
              <a:rPr lang="en-US" sz="6600" b="1" dirty="0" smtClean="0">
                <a:solidFill>
                  <a:srgbClr val="641030"/>
                </a:solidFill>
              </a:rPr>
              <a:t>Footing Plan:-</a:t>
            </a:r>
            <a:r>
              <a:rPr lang="en-US" sz="6600" b="1" dirty="0" smtClean="0">
                <a:solidFill>
                  <a:schemeClr val="tx1"/>
                </a:solidFill>
              </a:rPr>
              <a:t> </a:t>
            </a:r>
            <a:r>
              <a:rPr lang="en-US" sz="6600" b="1" dirty="0">
                <a:solidFill>
                  <a:schemeClr val="tx1"/>
                </a:solidFill>
              </a:rPr>
              <a:t/>
            </a:r>
            <a:br>
              <a:rPr lang="en-US" sz="6600" b="1" dirty="0">
                <a:solidFill>
                  <a:schemeClr val="tx1"/>
                </a:solidFill>
              </a:rPr>
            </a:br>
            <a:endParaRPr lang="ar-SA"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219200" y="2362200"/>
            <a:ext cx="12573000" cy="5105400"/>
          </a:xfrm>
        </p:spPr>
      </p:pic>
    </p:spTree>
    <p:extLst>
      <p:ext uri="{BB962C8B-B14F-4D97-AF65-F5344CB8AC3E}">
        <p14:creationId xmlns:p14="http://schemas.microsoft.com/office/powerpoint/2010/main" xmlns="" val="27984338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47800"/>
            <a:ext cx="13418820" cy="1371600"/>
          </a:xfrm>
        </p:spPr>
        <p:txBody>
          <a:bodyPr>
            <a:normAutofit fontScale="90000"/>
          </a:bodyPr>
          <a:lstStyle/>
          <a:p>
            <a:r>
              <a:rPr lang="en-US" sz="6600" b="1" dirty="0" smtClean="0">
                <a:solidFill>
                  <a:schemeClr val="tx1"/>
                </a:solidFill>
              </a:rPr>
              <a:t/>
            </a:r>
            <a:br>
              <a:rPr lang="en-US" sz="6600" b="1" dirty="0" smtClean="0">
                <a:solidFill>
                  <a:schemeClr val="tx1"/>
                </a:solidFill>
              </a:rPr>
            </a:br>
            <a:r>
              <a:rPr lang="en-US" sz="6600" b="1" dirty="0" smtClean="0">
                <a:solidFill>
                  <a:srgbClr val="641030"/>
                </a:solidFill>
              </a:rPr>
              <a:t>Footing Plan:- </a:t>
            </a:r>
            <a:r>
              <a:rPr lang="en-US" sz="6600" b="1" dirty="0">
                <a:solidFill>
                  <a:schemeClr val="tx1"/>
                </a:solidFill>
              </a:rPr>
              <a:t/>
            </a:r>
            <a:br>
              <a:rPr lang="en-US" sz="6600" b="1" dirty="0">
                <a:solidFill>
                  <a:schemeClr val="tx1"/>
                </a:solidFill>
              </a:rPr>
            </a:b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09800" y="1981200"/>
            <a:ext cx="10896600" cy="5791200"/>
          </a:xfrm>
        </p:spPr>
      </p:pic>
    </p:spTree>
    <p:extLst>
      <p:ext uri="{BB962C8B-B14F-4D97-AF65-F5344CB8AC3E}">
        <p14:creationId xmlns:p14="http://schemas.microsoft.com/office/powerpoint/2010/main" xmlns="" val="41583104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21106"/>
            <a:ext cx="13342620" cy="2126894"/>
          </a:xfrm>
        </p:spPr>
        <p:txBody>
          <a:bodyPr>
            <a:normAutofit fontScale="90000"/>
          </a:bodyPr>
          <a:lstStyle/>
          <a:p>
            <a:r>
              <a:rPr lang="en-US" sz="6600" b="1" dirty="0" smtClean="0">
                <a:solidFill>
                  <a:schemeClr val="tx1"/>
                </a:solidFill>
              </a:rPr>
              <a:t/>
            </a:r>
            <a:br>
              <a:rPr lang="en-US" sz="6600" b="1" dirty="0" smtClean="0">
                <a:solidFill>
                  <a:schemeClr val="tx1"/>
                </a:solidFill>
              </a:rPr>
            </a:br>
            <a:r>
              <a:rPr lang="en-US" sz="6600" b="1" dirty="0" smtClean="0">
                <a:solidFill>
                  <a:srgbClr val="641030"/>
                </a:solidFill>
              </a:rPr>
              <a:t>Footing Details:- </a:t>
            </a:r>
            <a:r>
              <a:rPr lang="en-US" sz="6600" b="1" dirty="0">
                <a:solidFill>
                  <a:srgbClr val="641030"/>
                </a:solidFill>
              </a:rPr>
              <a:t/>
            </a:r>
            <a:br>
              <a:rPr lang="en-US" sz="6600" b="1" dirty="0">
                <a:solidFill>
                  <a:srgbClr val="641030"/>
                </a:solidFill>
              </a:rPr>
            </a:br>
            <a:endParaRPr lang="ar-SA" dirty="0">
              <a:solidFill>
                <a:srgbClr val="641030"/>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833295" y="2526961"/>
            <a:ext cx="7421011" cy="4858428"/>
          </a:xfrm>
        </p:spPr>
      </p:pic>
    </p:spTree>
    <p:extLst>
      <p:ext uri="{BB962C8B-B14F-4D97-AF65-F5344CB8AC3E}">
        <p14:creationId xmlns:p14="http://schemas.microsoft.com/office/powerpoint/2010/main" xmlns="" val="267547121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44906"/>
            <a:ext cx="13495020" cy="1974494"/>
          </a:xfrm>
        </p:spPr>
        <p:txBody>
          <a:bodyPr>
            <a:normAutofit fontScale="90000"/>
          </a:bodyPr>
          <a:lstStyle/>
          <a:p>
            <a:r>
              <a:rPr lang="en-US" sz="6000" b="1" dirty="0">
                <a:solidFill>
                  <a:schemeClr val="tx1"/>
                </a:solidFill>
              </a:rPr>
              <a:t/>
            </a:r>
            <a:br>
              <a:rPr lang="en-US" sz="6000" b="1" dirty="0">
                <a:solidFill>
                  <a:schemeClr val="tx1"/>
                </a:solidFill>
              </a:rPr>
            </a:br>
            <a:r>
              <a:rPr lang="en-US" sz="6000" b="1" dirty="0">
                <a:solidFill>
                  <a:srgbClr val="641030"/>
                </a:solidFill>
              </a:rPr>
              <a:t>Footing </a:t>
            </a:r>
            <a:r>
              <a:rPr lang="en-US" sz="6000" b="1" dirty="0" smtClean="0">
                <a:solidFill>
                  <a:srgbClr val="641030"/>
                </a:solidFill>
              </a:rPr>
              <a:t>table:- </a:t>
            </a:r>
            <a:r>
              <a:rPr lang="en-US" sz="6000" b="1" dirty="0">
                <a:solidFill>
                  <a:schemeClr val="tx1"/>
                </a:solidFill>
              </a:rPr>
              <a:t/>
            </a:r>
            <a:br>
              <a:rPr lang="en-US" sz="6000" b="1" dirty="0">
                <a:solidFill>
                  <a:schemeClr val="tx1"/>
                </a:solidFill>
              </a:rPr>
            </a:b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757084" y="3317646"/>
            <a:ext cx="7573433" cy="3277058"/>
          </a:xfrm>
        </p:spPr>
      </p:pic>
    </p:spTree>
    <p:extLst>
      <p:ext uri="{BB962C8B-B14F-4D97-AF65-F5344CB8AC3E}">
        <p14:creationId xmlns:p14="http://schemas.microsoft.com/office/powerpoint/2010/main" xmlns="" val="17925792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smtClean="0">
                <a:solidFill>
                  <a:srgbClr val="002060"/>
                </a:solidFill>
              </a:rPr>
              <a:t>Detail </a:t>
            </a:r>
            <a:r>
              <a:rPr lang="en-US" sz="6600" b="1" dirty="0">
                <a:solidFill>
                  <a:srgbClr val="002060"/>
                </a:solidFill>
              </a:rPr>
              <a:t>of stair</a:t>
            </a:r>
            <a:endParaRPr lang="ar-SA" dirty="0">
              <a:solidFill>
                <a:srgbClr val="00206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737767" y="2903251"/>
            <a:ext cx="9612067" cy="4105848"/>
          </a:xfrm>
        </p:spPr>
      </p:pic>
    </p:spTree>
    <p:extLst>
      <p:ext uri="{BB962C8B-B14F-4D97-AF65-F5344CB8AC3E}">
        <p14:creationId xmlns:p14="http://schemas.microsoft.com/office/powerpoint/2010/main" xmlns="" val="21081566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rgbClr val="002060"/>
                </a:solidFill>
              </a:rPr>
              <a:t>Detail </a:t>
            </a:r>
            <a:r>
              <a:rPr lang="en-US" sz="6000" b="1" dirty="0">
                <a:solidFill>
                  <a:srgbClr val="002060"/>
                </a:solidFill>
              </a:rPr>
              <a:t>of </a:t>
            </a:r>
            <a:r>
              <a:rPr lang="en-US" sz="6000" b="1" dirty="0" smtClean="0">
                <a:solidFill>
                  <a:srgbClr val="002060"/>
                </a:solidFill>
              </a:rPr>
              <a:t>Shear Wall</a:t>
            </a:r>
            <a:endParaRPr lang="ar-SA" dirty="0">
              <a:solidFill>
                <a:srgbClr val="00206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970897" y="3208094"/>
            <a:ext cx="11145806" cy="3496163"/>
          </a:xfrm>
        </p:spPr>
      </p:pic>
    </p:spTree>
    <p:extLst>
      <p:ext uri="{BB962C8B-B14F-4D97-AF65-F5344CB8AC3E}">
        <p14:creationId xmlns:p14="http://schemas.microsoft.com/office/powerpoint/2010/main" xmlns="" val="361637211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Expantion </a:t>
            </a:r>
            <a:r>
              <a:rPr lang="en-US" dirty="0">
                <a:solidFill>
                  <a:srgbClr val="002060"/>
                </a:solidFill>
              </a:rPr>
              <a:t>joint</a:t>
            </a:r>
            <a:endParaRPr lang="ar-SA" dirty="0">
              <a:solidFill>
                <a:srgbClr val="002060"/>
              </a:solidFill>
            </a:endParaRPr>
          </a:p>
        </p:txBody>
      </p:sp>
      <p:sp>
        <p:nvSpPr>
          <p:cNvPr id="3" name="Content Placeholder 2"/>
          <p:cNvSpPr>
            <a:spLocks noGrp="1"/>
          </p:cNvSpPr>
          <p:nvPr>
            <p:ph idx="1"/>
          </p:nvPr>
        </p:nvSpPr>
        <p:spPr/>
        <p:txBody>
          <a:bodyPr>
            <a:normAutofit fontScale="77500" lnSpcReduction="20000"/>
          </a:bodyPr>
          <a:lstStyle/>
          <a:p>
            <a:r>
              <a:rPr lang="en-US" b="1" dirty="0"/>
              <a:t/>
            </a:r>
            <a:br>
              <a:rPr lang="en-US" b="1" dirty="0"/>
            </a:br>
            <a:r>
              <a:rPr lang="en-US" dirty="0"/>
              <a:t>to determine the </a:t>
            </a:r>
            <a:r>
              <a:rPr lang="en-US" dirty="0" smtClean="0"/>
              <a:t>expantion </a:t>
            </a:r>
            <a:r>
              <a:rPr lang="en-US" dirty="0"/>
              <a:t>joint from Etabs </a:t>
            </a:r>
            <a:br>
              <a:rPr lang="en-US" dirty="0"/>
            </a:br>
            <a:r>
              <a:rPr lang="en-US" dirty="0"/>
              <a:t>Dm1 = 0.7*R*∆S1</a:t>
            </a:r>
            <a:br>
              <a:rPr lang="en-US" dirty="0"/>
            </a:br>
            <a:r>
              <a:rPr lang="en-US" dirty="0"/>
              <a:t>Dm2 = 0.7*R*∆</a:t>
            </a:r>
            <a:r>
              <a:rPr lang="en-US" dirty="0" smtClean="0"/>
              <a:t>S2</a:t>
            </a:r>
            <a:endParaRPr lang="en-US" dirty="0"/>
          </a:p>
          <a:p>
            <a:r>
              <a:rPr lang="en-US" dirty="0"/>
              <a:t>Dmt=( Dm</a:t>
            </a:r>
            <a:r>
              <a:rPr lang="en-US" baseline="-25000" dirty="0"/>
              <a:t>1</a:t>
            </a:r>
            <a:r>
              <a:rPr lang="en-US" baseline="30000" dirty="0"/>
              <a:t>2</a:t>
            </a:r>
            <a:r>
              <a:rPr lang="en-US" dirty="0"/>
              <a:t>+ Dm</a:t>
            </a:r>
            <a:r>
              <a:rPr lang="en-US" baseline="-25000" dirty="0"/>
              <a:t>2</a:t>
            </a:r>
            <a:r>
              <a:rPr lang="en-US" baseline="30000" dirty="0"/>
              <a:t>2</a:t>
            </a:r>
            <a:r>
              <a:rPr lang="en-US" dirty="0"/>
              <a:t>)</a:t>
            </a:r>
            <a:r>
              <a:rPr lang="en-US" baseline="30000" dirty="0"/>
              <a:t>0.5</a:t>
            </a:r>
            <a:br>
              <a:rPr lang="en-US" baseline="30000" dirty="0"/>
            </a:br>
            <a:endParaRPr lang="en-US" dirty="0"/>
          </a:p>
          <a:p>
            <a:r>
              <a:rPr lang="en-US" dirty="0"/>
              <a:t>From Etabs </a:t>
            </a:r>
            <a:br>
              <a:rPr lang="en-US" dirty="0"/>
            </a:br>
            <a:r>
              <a:rPr lang="en-US" dirty="0"/>
              <a:t>Ux</a:t>
            </a:r>
            <a:r>
              <a:rPr lang="en-US" baseline="-25000" dirty="0"/>
              <a:t>1</a:t>
            </a:r>
            <a:r>
              <a:rPr lang="en-US" dirty="0"/>
              <a:t> = </a:t>
            </a:r>
            <a:r>
              <a:rPr lang="en-US" dirty="0" smtClean="0"/>
              <a:t>8.736 mm</a:t>
            </a:r>
            <a:r>
              <a:rPr lang="en-US" dirty="0"/>
              <a:t/>
            </a:r>
            <a:br>
              <a:rPr lang="en-US" dirty="0"/>
            </a:br>
            <a:r>
              <a:rPr lang="en-US" dirty="0"/>
              <a:t>Ux</a:t>
            </a:r>
            <a:r>
              <a:rPr lang="en-US" baseline="-25000" dirty="0"/>
              <a:t>2   </a:t>
            </a:r>
            <a:r>
              <a:rPr lang="en-US" dirty="0"/>
              <a:t>= </a:t>
            </a:r>
            <a:r>
              <a:rPr lang="en-US" dirty="0" smtClean="0"/>
              <a:t>5.956 mm</a:t>
            </a:r>
            <a:r>
              <a:rPr lang="en-US" dirty="0"/>
              <a:t/>
            </a:r>
            <a:br>
              <a:rPr lang="en-US" dirty="0"/>
            </a:br>
            <a:r>
              <a:rPr lang="en-US" dirty="0"/>
              <a:t>Ux</a:t>
            </a:r>
            <a:r>
              <a:rPr lang="en-US" baseline="-25000" dirty="0"/>
              <a:t>3</a:t>
            </a:r>
            <a:r>
              <a:rPr lang="en-US" dirty="0"/>
              <a:t> =</a:t>
            </a:r>
            <a:r>
              <a:rPr lang="en-US" dirty="0" smtClean="0"/>
              <a:t>6.636  mm </a:t>
            </a:r>
            <a:r>
              <a:rPr lang="en-US" dirty="0"/>
              <a:t/>
            </a:r>
            <a:br>
              <a:rPr lang="en-US" dirty="0"/>
            </a:br>
            <a:r>
              <a:rPr lang="en-US" dirty="0"/>
              <a:t>Ux</a:t>
            </a:r>
            <a:r>
              <a:rPr lang="en-US" baseline="-25000" dirty="0"/>
              <a:t>4</a:t>
            </a:r>
            <a:r>
              <a:rPr lang="en-US" dirty="0"/>
              <a:t> =</a:t>
            </a:r>
            <a:r>
              <a:rPr lang="en-US" dirty="0" smtClean="0"/>
              <a:t>11.053 mm</a:t>
            </a:r>
            <a:r>
              <a:rPr lang="en-US" dirty="0"/>
              <a:t/>
            </a:r>
            <a:br>
              <a:rPr lang="en-US" dirty="0"/>
            </a:br>
            <a:r>
              <a:rPr lang="en-US" dirty="0"/>
              <a:t/>
            </a:r>
            <a:br>
              <a:rPr lang="en-US" dirty="0"/>
            </a:br>
            <a:endParaRPr lang="ar-SA" dirty="0"/>
          </a:p>
        </p:txBody>
      </p:sp>
    </p:spTree>
    <p:extLst>
      <p:ext uri="{BB962C8B-B14F-4D97-AF65-F5344CB8AC3E}">
        <p14:creationId xmlns:p14="http://schemas.microsoft.com/office/powerpoint/2010/main" xmlns="" val="36263774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Expantion joint</a:t>
            </a:r>
            <a:endParaRPr lang="ar-SA" dirty="0"/>
          </a:p>
        </p:txBody>
      </p:sp>
      <p:sp>
        <p:nvSpPr>
          <p:cNvPr id="3" name="Content Placeholder 2"/>
          <p:cNvSpPr>
            <a:spLocks noGrp="1"/>
          </p:cNvSpPr>
          <p:nvPr>
            <p:ph idx="1"/>
          </p:nvPr>
        </p:nvSpPr>
        <p:spPr/>
        <p:txBody>
          <a:bodyPr>
            <a:normAutofit lnSpcReduction="10000"/>
          </a:bodyPr>
          <a:lstStyle/>
          <a:p>
            <a:r>
              <a:rPr lang="en-US" dirty="0"/>
              <a:t>∆S1= 0.7*5.5*8.736 = 33.63</a:t>
            </a:r>
          </a:p>
          <a:p>
            <a:r>
              <a:rPr lang="en-US" dirty="0"/>
              <a:t>∆S2= 0.7*5.5*5.956 = 22.9</a:t>
            </a:r>
            <a:br>
              <a:rPr lang="en-US" dirty="0"/>
            </a:br>
            <a:r>
              <a:rPr lang="en-US" dirty="0"/>
              <a:t>∆S3= 0.7*5.5*6.686 = 25.74</a:t>
            </a:r>
          </a:p>
          <a:p>
            <a:r>
              <a:rPr lang="en-US" dirty="0"/>
              <a:t>∆S4= 0.7*5.5*11.053 = 42.55</a:t>
            </a:r>
          </a:p>
          <a:p>
            <a:r>
              <a:rPr lang="en-US" dirty="0"/>
              <a:t>Dmt=( Dm</a:t>
            </a:r>
            <a:r>
              <a:rPr lang="en-US" baseline="-25000" dirty="0"/>
              <a:t>1</a:t>
            </a:r>
            <a:r>
              <a:rPr lang="en-US" baseline="30000" dirty="0"/>
              <a:t>2</a:t>
            </a:r>
            <a:r>
              <a:rPr lang="en-US" dirty="0"/>
              <a:t>+ Dm</a:t>
            </a:r>
            <a:r>
              <a:rPr lang="en-US" baseline="-25000" dirty="0"/>
              <a:t>3</a:t>
            </a:r>
            <a:r>
              <a:rPr lang="en-US" baseline="30000" dirty="0"/>
              <a:t>2</a:t>
            </a:r>
            <a:r>
              <a:rPr lang="en-US" dirty="0"/>
              <a:t>)</a:t>
            </a:r>
            <a:r>
              <a:rPr lang="en-US" baseline="30000" dirty="0"/>
              <a:t>0.5</a:t>
            </a:r>
            <a:r>
              <a:rPr lang="en-US" dirty="0"/>
              <a:t/>
            </a:r>
            <a:br>
              <a:rPr lang="en-US" dirty="0"/>
            </a:br>
            <a:r>
              <a:rPr lang="en-US" dirty="0"/>
              <a:t>       = (33.63</a:t>
            </a:r>
            <a:r>
              <a:rPr lang="en-US" baseline="30000" dirty="0"/>
              <a:t>2</a:t>
            </a:r>
            <a:r>
              <a:rPr lang="en-US" dirty="0"/>
              <a:t>+25.74</a:t>
            </a:r>
            <a:r>
              <a:rPr lang="en-US" baseline="30000" dirty="0"/>
              <a:t>2</a:t>
            </a:r>
            <a:r>
              <a:rPr lang="en-US" dirty="0"/>
              <a:t>)</a:t>
            </a:r>
            <a:r>
              <a:rPr lang="en-US" baseline="30000" dirty="0"/>
              <a:t>0.5 = </a:t>
            </a:r>
            <a:r>
              <a:rPr lang="en-US" dirty="0"/>
              <a:t>42.35 mm </a:t>
            </a:r>
            <a:br>
              <a:rPr lang="en-US" dirty="0"/>
            </a:br>
            <a:r>
              <a:rPr lang="en-US" dirty="0"/>
              <a:t>Dmt=( Dm</a:t>
            </a:r>
            <a:r>
              <a:rPr lang="en-US" baseline="-25000" dirty="0"/>
              <a:t>2</a:t>
            </a:r>
            <a:r>
              <a:rPr lang="en-US" baseline="30000" dirty="0"/>
              <a:t>2</a:t>
            </a:r>
            <a:r>
              <a:rPr lang="en-US" dirty="0"/>
              <a:t>+ Dm</a:t>
            </a:r>
            <a:r>
              <a:rPr lang="en-US" baseline="-25000" dirty="0"/>
              <a:t>4</a:t>
            </a:r>
            <a:r>
              <a:rPr lang="en-US" baseline="30000" dirty="0"/>
              <a:t>2</a:t>
            </a:r>
            <a:r>
              <a:rPr lang="en-US" dirty="0"/>
              <a:t>)</a:t>
            </a:r>
            <a:r>
              <a:rPr lang="en-US" baseline="30000" dirty="0"/>
              <a:t>0.5</a:t>
            </a:r>
            <a:br>
              <a:rPr lang="en-US" baseline="30000" dirty="0"/>
            </a:br>
            <a:r>
              <a:rPr lang="en-US" dirty="0"/>
              <a:t>       = (22.9</a:t>
            </a:r>
            <a:r>
              <a:rPr lang="en-US" baseline="30000" dirty="0"/>
              <a:t> 2</a:t>
            </a:r>
            <a:r>
              <a:rPr lang="en-US" dirty="0"/>
              <a:t>+42.55</a:t>
            </a:r>
            <a:r>
              <a:rPr lang="en-US" baseline="30000" dirty="0"/>
              <a:t>2</a:t>
            </a:r>
            <a:r>
              <a:rPr lang="en-US" dirty="0"/>
              <a:t>)</a:t>
            </a:r>
            <a:r>
              <a:rPr lang="en-US" baseline="30000" dirty="0"/>
              <a:t>0.5 = </a:t>
            </a:r>
            <a:r>
              <a:rPr lang="en-US" dirty="0"/>
              <a:t>48.32  mm</a:t>
            </a:r>
            <a:br>
              <a:rPr lang="en-US" dirty="0"/>
            </a:br>
            <a:r>
              <a:rPr lang="en-US" dirty="0"/>
              <a:t>So Use </a:t>
            </a:r>
            <a:r>
              <a:rPr lang="en-US" dirty="0" smtClean="0"/>
              <a:t>5+2 = </a:t>
            </a:r>
            <a:r>
              <a:rPr lang="en-US" dirty="0" smtClean="0">
                <a:solidFill>
                  <a:srgbClr val="FF0000"/>
                </a:solidFill>
              </a:rPr>
              <a:t>7 </a:t>
            </a:r>
            <a:r>
              <a:rPr lang="en-US" dirty="0">
                <a:solidFill>
                  <a:srgbClr val="FF0000"/>
                </a:solidFill>
              </a:rPr>
              <a:t>cm </a:t>
            </a:r>
            <a:endParaRPr lang="ar-SA" dirty="0">
              <a:solidFill>
                <a:srgbClr val="FF0000"/>
              </a:solidFill>
            </a:endParaRPr>
          </a:p>
          <a:p>
            <a:endParaRPr lang="ar-SA" dirty="0"/>
          </a:p>
        </p:txBody>
      </p:sp>
    </p:spTree>
    <p:extLst>
      <p:ext uri="{BB962C8B-B14F-4D97-AF65-F5344CB8AC3E}">
        <p14:creationId xmlns:p14="http://schemas.microsoft.com/office/powerpoint/2010/main" xmlns="" val="1137050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85800" y="1143000"/>
            <a:ext cx="14401801" cy="609600"/>
          </a:xfrm>
        </p:spPr>
        <p:txBody>
          <a:bodyPr>
            <a:noAutofit/>
          </a:bodyPr>
          <a:lstStyle/>
          <a:p>
            <a:r>
              <a:rPr lang="en-US" sz="6000" b="1" kern="1400" spc="36" dirty="0" smtClean="0">
                <a:solidFill>
                  <a:srgbClr val="6F0514"/>
                </a:solidFill>
                <a:latin typeface="Cambria"/>
                <a:ea typeface="Times New Roman"/>
                <a:cs typeface="Times New Roman"/>
              </a:rPr>
              <a:t>Site </a:t>
            </a:r>
            <a:r>
              <a:rPr lang="en-US" sz="6000" b="1" kern="1400" spc="36" dirty="0">
                <a:solidFill>
                  <a:srgbClr val="6F0514"/>
                </a:solidFill>
                <a:latin typeface="Cambria"/>
                <a:ea typeface="Times New Roman"/>
                <a:cs typeface="Times New Roman"/>
              </a:rPr>
              <a:t>Analysis</a:t>
            </a:r>
            <a:r>
              <a:rPr lang="en-US" sz="6000" kern="1400" spc="36" dirty="0">
                <a:solidFill>
                  <a:srgbClr val="17365D"/>
                </a:solidFill>
                <a:latin typeface="Cambria"/>
                <a:ea typeface="Times New Roman"/>
                <a:cs typeface="Times New Roman"/>
              </a:rPr>
              <a:t/>
            </a:r>
            <a:br>
              <a:rPr lang="en-US" sz="6000" kern="1400" spc="36" dirty="0">
                <a:solidFill>
                  <a:srgbClr val="17365D"/>
                </a:solidFill>
                <a:latin typeface="Cambria"/>
                <a:ea typeface="Times New Roman"/>
                <a:cs typeface="Times New Roman"/>
              </a:rPr>
            </a:br>
            <a:endParaRPr lang="en-US" kern="1400" spc="36" dirty="0">
              <a:solidFill>
                <a:srgbClr val="17365D"/>
              </a:solidFill>
              <a:latin typeface="Cambria"/>
              <a:ea typeface="Times New Roman"/>
              <a:cs typeface="Times New Roman"/>
            </a:endParaRP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r>
              <a:rPr lang="en-US" sz="3200" kern="1400" spc="36" dirty="0" smtClean="0">
                <a:solidFill>
                  <a:srgbClr val="17365D"/>
                </a:solidFill>
                <a:latin typeface="Cambria"/>
                <a:ea typeface="Times New Roman"/>
                <a:cs typeface="Times New Roman"/>
              </a:rPr>
              <a:t>Site </a:t>
            </a:r>
            <a:r>
              <a:rPr lang="en-US" sz="3200" kern="1400" spc="36" dirty="0">
                <a:solidFill>
                  <a:srgbClr val="17365D"/>
                </a:solidFill>
                <a:latin typeface="Cambria"/>
                <a:ea typeface="Times New Roman"/>
                <a:cs typeface="Times New Roman"/>
              </a:rPr>
              <a:t>Surroundings:</a:t>
            </a:r>
          </a:p>
          <a:p>
            <a:pPr marL="0" indent="0">
              <a:buNone/>
            </a:pPr>
            <a:r>
              <a:rPr lang="en-US" sz="3200" kern="1400" spc="36" dirty="0">
                <a:solidFill>
                  <a:srgbClr val="17365D"/>
                </a:solidFill>
                <a:latin typeface="Cambria"/>
                <a:ea typeface="Times New Roman"/>
                <a:cs typeface="Times New Roman"/>
              </a:rPr>
              <a:t>As shown in the figure, The site is surrounded by 12 -m main Street on the north, exist Fence in the west of the land and exist building in the south and east of the site.</a:t>
            </a:r>
          </a:p>
        </p:txBody>
      </p:sp>
      <p:pic>
        <p:nvPicPr>
          <p:cNvPr id="4" name="Picture 3" descr="Description: Untitled.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29000" y="4191000"/>
            <a:ext cx="9144000" cy="3810000"/>
          </a:xfrm>
          <a:prstGeom prst="rect">
            <a:avLst/>
          </a:prstGeom>
          <a:noFill/>
          <a:ln>
            <a:noFill/>
          </a:ln>
        </p:spPr>
      </p:pic>
    </p:spTree>
    <p:extLst>
      <p:ext uri="{BB962C8B-B14F-4D97-AF65-F5344CB8AC3E}">
        <p14:creationId xmlns:p14="http://schemas.microsoft.com/office/powerpoint/2010/main" xmlns="" val="281365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600" kern="1400" spc="36" dirty="0" smtClean="0">
                <a:solidFill>
                  <a:srgbClr val="17365D"/>
                </a:solidFill>
                <a:latin typeface="Cambria"/>
                <a:ea typeface="Times New Roman"/>
                <a:cs typeface="Times New Roman"/>
              </a:rPr>
              <a:t/>
            </a:r>
            <a:br>
              <a:rPr lang="en-US" sz="6600" kern="1400" spc="36" dirty="0" smtClean="0">
                <a:solidFill>
                  <a:srgbClr val="17365D"/>
                </a:solidFill>
                <a:latin typeface="Cambria"/>
                <a:ea typeface="Times New Roman"/>
                <a:cs typeface="Times New Roman"/>
              </a:rPr>
            </a:br>
            <a:r>
              <a:rPr lang="en-US" sz="6600" b="1" dirty="0">
                <a:latin typeface="Times New Roman" panose="02020603050405020304" pitchFamily="18" charset="0"/>
                <a:cs typeface="Times New Roman" panose="02020603050405020304" pitchFamily="18" charset="0"/>
              </a:rPr>
              <a:t/>
            </a:r>
            <a:br>
              <a:rPr lang="en-US" sz="6600" b="1" dirty="0">
                <a:latin typeface="Times New Roman" panose="02020603050405020304" pitchFamily="18" charset="0"/>
                <a:cs typeface="Times New Roman" panose="02020603050405020304" pitchFamily="18" charset="0"/>
              </a:rPr>
            </a:br>
            <a:endParaRPr lang="ar-SA" dirty="0"/>
          </a:p>
        </p:txBody>
      </p:sp>
      <p:sp>
        <p:nvSpPr>
          <p:cNvPr id="3" name="Content Placeholder 2"/>
          <p:cNvSpPr>
            <a:spLocks noGrp="1"/>
          </p:cNvSpPr>
          <p:nvPr>
            <p:ph idx="1"/>
          </p:nvPr>
        </p:nvSpPr>
        <p:spPr/>
        <p:txBody>
          <a:bodyPr>
            <a:normAutofit/>
          </a:bodyPr>
          <a:lstStyle/>
          <a:p>
            <a:pPr marL="0" algn="ctr"/>
            <a:endParaRPr lang="en-US" sz="8000" b="1" dirty="0" smtClean="0">
              <a:solidFill>
                <a:schemeClr val="accent1"/>
              </a:solidFill>
              <a:latin typeface="Times New Roman" pitchFamily="18" charset="0"/>
              <a:ea typeface="+mj-ea"/>
              <a:cs typeface="Times New Roman" pitchFamily="18" charset="0"/>
            </a:endParaRPr>
          </a:p>
          <a:p>
            <a:pPr marL="0" algn="ctr"/>
            <a:r>
              <a:rPr lang="en-US" sz="8000" b="1" dirty="0" smtClean="0">
                <a:solidFill>
                  <a:schemeClr val="accent1"/>
                </a:solidFill>
                <a:latin typeface="Sitka Display" pitchFamily="2" charset="0"/>
                <a:ea typeface="+mj-ea"/>
                <a:cs typeface="Times New Roman" pitchFamily="18" charset="0"/>
              </a:rPr>
              <a:t>Environmental Design</a:t>
            </a:r>
            <a:endParaRPr lang="ar-SA" sz="8000" b="1" dirty="0">
              <a:solidFill>
                <a:schemeClr val="accent1"/>
              </a:solidFill>
              <a:latin typeface="Sitka Display" pitchFamily="2" charset="0"/>
              <a:ea typeface="+mj-ea"/>
              <a:cs typeface="Times New Roman" pitchFamily="18" charset="0"/>
            </a:endParaRPr>
          </a:p>
        </p:txBody>
      </p:sp>
    </p:spTree>
    <p:extLst>
      <p:ext uri="{BB962C8B-B14F-4D97-AF65-F5344CB8AC3E}">
        <p14:creationId xmlns:p14="http://schemas.microsoft.com/office/powerpoint/2010/main" xmlns="" val="21208512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6000" b="1" kern="1400" spc="36" dirty="0" smtClean="0">
                <a:solidFill>
                  <a:srgbClr val="C00000"/>
                </a:solidFill>
                <a:latin typeface="Cambria"/>
                <a:ea typeface="Times New Roman"/>
                <a:cs typeface="Times New Roman"/>
              </a:rPr>
              <a:t>Environmental </a:t>
            </a:r>
            <a:r>
              <a:rPr lang="en-US" sz="6000" b="1" kern="1400" spc="36" dirty="0">
                <a:solidFill>
                  <a:srgbClr val="C00000"/>
                </a:solidFill>
                <a:latin typeface="Cambria"/>
                <a:ea typeface="Times New Roman"/>
                <a:cs typeface="Times New Roman"/>
              </a:rPr>
              <a:t>design</a:t>
            </a:r>
            <a:r>
              <a:rPr lang="en-US" kern="1400" spc="36" dirty="0">
                <a:solidFill>
                  <a:srgbClr val="C00000"/>
                </a:solidFill>
                <a:latin typeface="Cambria"/>
                <a:ea typeface="Times New Roman"/>
                <a:cs typeface="Times New Roman"/>
              </a:rPr>
              <a:t>:</a:t>
            </a:r>
          </a:p>
        </p:txBody>
      </p:sp>
      <p:sp>
        <p:nvSpPr>
          <p:cNvPr id="5" name="Content Placeholder 4"/>
          <p:cNvSpPr>
            <a:spLocks noGrp="1"/>
          </p:cNvSpPr>
          <p:nvPr>
            <p:ph idx="1"/>
          </p:nvPr>
        </p:nvSpPr>
        <p:spPr>
          <a:xfrm>
            <a:off x="152400" y="2133600"/>
            <a:ext cx="14215110" cy="5943600"/>
          </a:xfrm>
        </p:spPr>
        <p:txBody>
          <a:bodyPr>
            <a:noAutofit/>
          </a:bodyPr>
          <a:lstStyle/>
          <a:p>
            <a:pPr marL="0" indent="0">
              <a:buNone/>
            </a:pPr>
            <a:r>
              <a:rPr lang="en-US" sz="2300" kern="1400" spc="36" dirty="0">
                <a:solidFill>
                  <a:srgbClr val="17365D"/>
                </a:solidFill>
                <a:latin typeface="Cambria"/>
                <a:ea typeface="Times New Roman"/>
                <a:cs typeface="Times New Roman"/>
              </a:rPr>
              <a:t>Simulation analysis via Ecotect</a:t>
            </a:r>
          </a:p>
          <a:p>
            <a:pPr marL="0" indent="0">
              <a:buNone/>
            </a:pPr>
            <a:endParaRPr lang="en-US" sz="2300" kern="1400" spc="36" dirty="0">
              <a:solidFill>
                <a:srgbClr val="17365D"/>
              </a:solidFill>
              <a:latin typeface="Cambria"/>
              <a:ea typeface="Times New Roman"/>
              <a:cs typeface="Times New Roman"/>
            </a:endParaRPr>
          </a:p>
          <a:p>
            <a:pPr marL="0" indent="0">
              <a:buNone/>
            </a:pPr>
            <a:r>
              <a:rPr lang="en-US" sz="2300" kern="1400" spc="36" dirty="0">
                <a:solidFill>
                  <a:srgbClr val="17365D"/>
                </a:solidFill>
                <a:latin typeface="Cambria"/>
                <a:ea typeface="Times New Roman"/>
                <a:cs typeface="Times New Roman"/>
              </a:rPr>
              <a:t>Ecotect its environmental analysis program to evaluate daylight, thermal , solar analysis , and sun path . To get illustration about energy efficient and sustainable future .</a:t>
            </a:r>
          </a:p>
          <a:p>
            <a:pPr marL="0" indent="0">
              <a:buNone/>
            </a:pPr>
            <a:r>
              <a:rPr lang="en-US" sz="2300" kern="1400" spc="36" dirty="0">
                <a:solidFill>
                  <a:srgbClr val="17365D"/>
                </a:solidFill>
                <a:latin typeface="Cambria"/>
                <a:ea typeface="Times New Roman"/>
                <a:cs typeface="Times New Roman"/>
              </a:rPr>
              <a:t>The input data inserted in Ecotect:</a:t>
            </a:r>
          </a:p>
          <a:p>
            <a:pPr marL="0" indent="0">
              <a:buNone/>
            </a:pPr>
            <a:r>
              <a:rPr lang="en-US" sz="2300" kern="1400" spc="36" dirty="0">
                <a:solidFill>
                  <a:srgbClr val="17365D"/>
                </a:solidFill>
                <a:latin typeface="Cambria"/>
                <a:ea typeface="Times New Roman"/>
                <a:cs typeface="Times New Roman"/>
              </a:rPr>
              <a:t>Insert the  school into the program , oriented to north . As shown in the figure below.</a:t>
            </a:r>
          </a:p>
        </p:txBody>
      </p:sp>
      <p:pic>
        <p:nvPicPr>
          <p:cNvPr id="4" name="Picture 3"/>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1" y="4953001"/>
            <a:ext cx="8229599" cy="3143250"/>
          </a:xfrm>
          <a:prstGeom prst="rect">
            <a:avLst/>
          </a:prstGeom>
          <a:noFill/>
          <a:ln>
            <a:noFill/>
          </a:ln>
        </p:spPr>
      </p:pic>
    </p:spTree>
    <p:extLst>
      <p:ext uri="{BB962C8B-B14F-4D97-AF65-F5344CB8AC3E}">
        <p14:creationId xmlns:p14="http://schemas.microsoft.com/office/powerpoint/2010/main" xmlns="" val="33136985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85800" y="762000"/>
            <a:ext cx="13647420" cy="1212494"/>
          </a:xfrm>
        </p:spPr>
        <p:txBody>
          <a:bodyPr>
            <a:noAutofit/>
          </a:bodyPr>
          <a:lstStyle/>
          <a:p>
            <a:r>
              <a:rPr lang="en-US" kern="1400" spc="36" dirty="0">
                <a:solidFill>
                  <a:srgbClr val="C00000"/>
                </a:solidFill>
                <a:latin typeface="Cambria"/>
                <a:ea typeface="Times New Roman"/>
                <a:cs typeface="Times New Roman"/>
              </a:rPr>
              <a:t>U-Value</a:t>
            </a:r>
            <a:r>
              <a:rPr lang="en-US" kern="1400" spc="36" dirty="0" smtClean="0">
                <a:solidFill>
                  <a:srgbClr val="17365D"/>
                </a:solidFill>
                <a:latin typeface="Cambria"/>
                <a:ea typeface="Times New Roman"/>
                <a:cs typeface="Times New Roman"/>
              </a:rPr>
              <a:t> </a:t>
            </a:r>
            <a:endParaRPr lang="en-US" kern="1400" spc="36" dirty="0">
              <a:solidFill>
                <a:srgbClr val="17365D"/>
              </a:solidFill>
              <a:latin typeface="Cambria"/>
              <a:ea typeface="Times New Roman"/>
              <a:cs typeface="Times New Roman"/>
            </a:endParaRPr>
          </a:p>
        </p:txBody>
      </p:sp>
      <p:pic>
        <p:nvPicPr>
          <p:cNvPr id="6" name="Picture 5"/>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022" y="1981200"/>
            <a:ext cx="7751378" cy="5867400"/>
          </a:xfrm>
          <a:prstGeom prst="rect">
            <a:avLst/>
          </a:prstGeom>
          <a:noFill/>
          <a:ln>
            <a:noFill/>
          </a:ln>
        </p:spPr>
      </p:pic>
      <p:pic>
        <p:nvPicPr>
          <p:cNvPr id="7" name="Picture 6"/>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788165" y="1828800"/>
            <a:ext cx="7299435" cy="6019800"/>
          </a:xfrm>
          <a:prstGeom prst="rect">
            <a:avLst/>
          </a:prstGeom>
          <a:noFill/>
          <a:ln>
            <a:noFill/>
          </a:ln>
        </p:spPr>
      </p:pic>
    </p:spTree>
    <p:extLst>
      <p:ext uri="{BB962C8B-B14F-4D97-AF65-F5344CB8AC3E}">
        <p14:creationId xmlns:p14="http://schemas.microsoft.com/office/powerpoint/2010/main" xmlns="" val="238907724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kern="1400" spc="36" dirty="0">
                <a:solidFill>
                  <a:srgbClr val="C00000"/>
                </a:solidFill>
                <a:latin typeface="Cambria"/>
                <a:ea typeface="Times New Roman"/>
                <a:cs typeface="Times New Roman"/>
              </a:rPr>
              <a:t>U-Value</a:t>
            </a:r>
            <a:r>
              <a:rPr lang="en-US" kern="1400" spc="36" dirty="0">
                <a:solidFill>
                  <a:srgbClr val="17365D"/>
                </a:solidFill>
                <a:latin typeface="Cambria"/>
                <a:ea typeface="Times New Roman"/>
                <a:cs typeface="Times New Roman"/>
              </a:rPr>
              <a:t> </a:t>
            </a:r>
            <a:endParaRPr lang="ar-SA" kern="1400" spc="36" dirty="0">
              <a:solidFill>
                <a:srgbClr val="17365D"/>
              </a:solidFill>
              <a:latin typeface="Cambria"/>
              <a:ea typeface="Times New Roman"/>
              <a:cs typeface="Times New Roman"/>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886200" y="1814926"/>
            <a:ext cx="5472298" cy="6186076"/>
          </a:xfrm>
        </p:spPr>
      </p:pic>
    </p:spTree>
    <p:extLst>
      <p:ext uri="{BB962C8B-B14F-4D97-AF65-F5344CB8AC3E}">
        <p14:creationId xmlns:p14="http://schemas.microsoft.com/office/powerpoint/2010/main" xmlns="" val="238922151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90600" y="914400"/>
            <a:ext cx="14097000" cy="1212494"/>
          </a:xfrm>
        </p:spPr>
        <p:txBody>
          <a:bodyPr>
            <a:noAutofit/>
          </a:bodyPr>
          <a:lstStyle/>
          <a:p>
            <a:r>
              <a:rPr lang="en-US" sz="6600" b="1" kern="1400" spc="36" dirty="0">
                <a:solidFill>
                  <a:srgbClr val="641030"/>
                </a:solidFill>
                <a:latin typeface="Cambria"/>
                <a:ea typeface="Times New Roman"/>
                <a:cs typeface="Times New Roman"/>
              </a:rPr>
              <a:t>Natural Day </a:t>
            </a:r>
            <a:r>
              <a:rPr lang="en-US" sz="6600" b="1" kern="1400" spc="36" dirty="0" smtClean="0">
                <a:solidFill>
                  <a:srgbClr val="641030"/>
                </a:solidFill>
                <a:latin typeface="Cambria"/>
                <a:ea typeface="Times New Roman"/>
                <a:cs typeface="Times New Roman"/>
              </a:rPr>
              <a:t>Light Analysis:</a:t>
            </a:r>
            <a:endParaRPr lang="en-US" sz="6600" b="1" kern="1400" spc="36" dirty="0">
              <a:solidFill>
                <a:srgbClr val="641030"/>
              </a:solidFill>
              <a:latin typeface="Cambria"/>
              <a:ea typeface="Times New Roman"/>
              <a:cs typeface="Times New Roman"/>
            </a:endParaRPr>
          </a:p>
        </p:txBody>
      </p:sp>
      <p:pic>
        <p:nvPicPr>
          <p:cNvPr id="130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47800" y="2362200"/>
            <a:ext cx="13041749" cy="586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381001" y="5422910"/>
            <a:ext cx="14477999" cy="3416308"/>
          </a:xfrm>
          <a:prstGeom prst="rect">
            <a:avLst/>
          </a:prstGeom>
        </p:spPr>
        <p:txBody>
          <a:bodyPr wrap="square" lIns="91427" tIns="45714" rIns="91427" bIns="45714">
            <a:spAutoFit/>
          </a:bodyPr>
          <a:lstStyle/>
          <a:p>
            <a:endParaRPr lang="en-US" sz="3600" kern="1400" spc="36" dirty="0" smtClean="0">
              <a:solidFill>
                <a:srgbClr val="17365D"/>
              </a:solidFill>
              <a:latin typeface="Cambria"/>
              <a:ea typeface="Times New Roman"/>
              <a:cs typeface="Times New Roman"/>
            </a:endParaRPr>
          </a:p>
          <a:p>
            <a:endParaRPr lang="en-US" sz="3600" kern="1400" spc="36" dirty="0">
              <a:solidFill>
                <a:srgbClr val="17365D"/>
              </a:solidFill>
              <a:latin typeface="Cambria"/>
              <a:ea typeface="Times New Roman"/>
              <a:cs typeface="Times New Roman"/>
            </a:endParaRPr>
          </a:p>
          <a:p>
            <a:endParaRPr lang="en-US" sz="3600" kern="1400" spc="36" dirty="0" smtClean="0">
              <a:solidFill>
                <a:srgbClr val="17365D"/>
              </a:solidFill>
              <a:latin typeface="Cambria"/>
              <a:ea typeface="Times New Roman"/>
              <a:cs typeface="Times New Roman"/>
            </a:endParaRPr>
          </a:p>
          <a:p>
            <a:endParaRPr lang="en-US" sz="3600" kern="1400" spc="36" dirty="0">
              <a:solidFill>
                <a:srgbClr val="17365D"/>
              </a:solidFill>
              <a:latin typeface="Cambria"/>
              <a:ea typeface="Times New Roman"/>
              <a:cs typeface="Times New Roman"/>
            </a:endParaRPr>
          </a:p>
          <a:p>
            <a:endParaRPr lang="en-US" sz="3600" kern="1400" spc="36" dirty="0" smtClean="0">
              <a:solidFill>
                <a:srgbClr val="17365D"/>
              </a:solidFill>
              <a:latin typeface="Cambria"/>
              <a:ea typeface="Times New Roman"/>
              <a:cs typeface="Times New Roman"/>
            </a:endParaRPr>
          </a:p>
          <a:p>
            <a:endParaRPr lang="en-US" sz="3600" kern="1400" spc="36" dirty="0">
              <a:solidFill>
                <a:srgbClr val="17365D"/>
              </a:solidFill>
              <a:latin typeface="Cambria"/>
              <a:ea typeface="Times New Roman"/>
              <a:cs typeface="Times New Roman"/>
            </a:endParaRPr>
          </a:p>
        </p:txBody>
      </p:sp>
    </p:spTree>
    <p:extLst>
      <p:ext uri="{BB962C8B-B14F-4D97-AF65-F5344CB8AC3E}">
        <p14:creationId xmlns:p14="http://schemas.microsoft.com/office/powerpoint/2010/main" xmlns="" val="386547017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kern="1400" spc="36" dirty="0">
                <a:solidFill>
                  <a:srgbClr val="641030"/>
                </a:solidFill>
                <a:latin typeface="Cambria"/>
                <a:ea typeface="Times New Roman"/>
                <a:cs typeface="Times New Roman"/>
              </a:rPr>
              <a:t>Natural Day light analysis:</a:t>
            </a:r>
            <a:endParaRPr lang="ar-SA" b="1" dirty="0">
              <a:solidFill>
                <a:srgbClr val="641030"/>
              </a:solidFill>
            </a:endParaRPr>
          </a:p>
        </p:txBody>
      </p:sp>
      <p:sp>
        <p:nvSpPr>
          <p:cNvPr id="3" name="Content Placeholder 2"/>
          <p:cNvSpPr>
            <a:spLocks noGrp="1"/>
          </p:cNvSpPr>
          <p:nvPr>
            <p:ph idx="1"/>
          </p:nvPr>
        </p:nvSpPr>
        <p:spPr/>
        <p:txBody>
          <a:bodyPr/>
          <a:lstStyle/>
          <a:p>
            <a:endParaRPr lang="en-US" kern="1400" spc="36" dirty="0">
              <a:solidFill>
                <a:srgbClr val="17365D"/>
              </a:solidFill>
              <a:latin typeface="Cambria"/>
              <a:ea typeface="Times New Roman"/>
              <a:cs typeface="Times New Roman"/>
            </a:endParaRPr>
          </a:p>
          <a:p>
            <a:r>
              <a:rPr lang="en-US" kern="1400" spc="36" dirty="0">
                <a:solidFill>
                  <a:srgbClr val="17365D"/>
                </a:solidFill>
                <a:latin typeface="Cambria"/>
                <a:ea typeface="Times New Roman"/>
                <a:cs typeface="Times New Roman"/>
              </a:rPr>
              <a:t>Since models have a good lighting values within the range 300- 500, as recommended , and that will work as a solarium which enhance the heating in winter  and ventilation in summer. </a:t>
            </a:r>
          </a:p>
          <a:p>
            <a:endParaRPr lang="ar-SA" dirty="0"/>
          </a:p>
        </p:txBody>
      </p:sp>
    </p:spTree>
    <p:extLst>
      <p:ext uri="{BB962C8B-B14F-4D97-AF65-F5344CB8AC3E}">
        <p14:creationId xmlns:p14="http://schemas.microsoft.com/office/powerpoint/2010/main" xmlns="" val="36808068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kern="1400" spc="36" dirty="0">
                <a:solidFill>
                  <a:srgbClr val="17365D"/>
                </a:solidFill>
                <a:latin typeface="Cambria"/>
                <a:ea typeface="Times New Roman"/>
                <a:cs typeface="Times New Roman"/>
              </a:rPr>
              <a:t>Annual  temperature distribution</a:t>
            </a:r>
            <a:endParaRPr lang="ar-SA" dirty="0"/>
          </a:p>
        </p:txBody>
      </p:sp>
      <p:sp>
        <p:nvSpPr>
          <p:cNvPr id="6" name="Content Placeholder 5"/>
          <p:cNvSpPr>
            <a:spLocks noGrp="1"/>
          </p:cNvSpPr>
          <p:nvPr>
            <p:ph idx="1"/>
          </p:nvPr>
        </p:nvSpPr>
        <p:spPr/>
        <p:txBody>
          <a:bodyPr/>
          <a:lstStyle/>
          <a:p>
            <a:endParaRPr lang="ar-SA"/>
          </a:p>
        </p:txBody>
      </p:sp>
      <p:pic>
        <p:nvPicPr>
          <p:cNvPr id="7" name="Picture 6"/>
          <p:cNvPicPr/>
          <p:nvPr/>
        </p:nvPicPr>
        <p:blipFill>
          <a:blip r:embed="rId2" cstate="print"/>
          <a:srcRect/>
          <a:stretch>
            <a:fillRect/>
          </a:stretch>
        </p:blipFill>
        <p:spPr bwMode="auto">
          <a:xfrm>
            <a:off x="2133600" y="2986087"/>
            <a:ext cx="10134599" cy="34909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77719581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t>Comfort  </a:t>
            </a:r>
            <a:r>
              <a:rPr lang="en-US" sz="6600" dirty="0"/>
              <a:t>in </a:t>
            </a:r>
            <a:r>
              <a:rPr lang="en-US" sz="6600" dirty="0" smtClean="0"/>
              <a:t>Classroom</a:t>
            </a: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906432976"/>
              </p:ext>
            </p:extLst>
          </p:nvPr>
        </p:nvGraphicFramePr>
        <p:xfrm>
          <a:off x="3886200" y="2322518"/>
          <a:ext cx="5623329" cy="5894965"/>
        </p:xfrm>
        <a:graphic>
          <a:graphicData uri="http://schemas.openxmlformats.org/drawingml/2006/table">
            <a:tbl>
              <a:tblPr firstRow="1" firstCol="1" bandRow="1">
                <a:tableStyleId>{5C22544A-7EE6-4342-B048-85BDC9FD1C3A}</a:tableStyleId>
              </a:tblPr>
              <a:tblGrid>
                <a:gridCol w="1874443"/>
                <a:gridCol w="1874443"/>
                <a:gridCol w="1874443"/>
              </a:tblGrid>
              <a:tr h="224265">
                <a:tc>
                  <a:txBody>
                    <a:bodyPr/>
                    <a:lstStyle/>
                    <a:p>
                      <a:pPr>
                        <a:lnSpc>
                          <a:spcPct val="115000"/>
                        </a:lnSpc>
                        <a:spcAft>
                          <a:spcPts val="0"/>
                        </a:spcAft>
                      </a:pPr>
                      <a:r>
                        <a:rPr lang="en-US" sz="8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nSpc>
                          <a:spcPct val="115000"/>
                        </a:lnSpc>
                        <a:spcAft>
                          <a:spcPts val="0"/>
                        </a:spcAft>
                      </a:pPr>
                      <a:r>
                        <a:rPr lang="en-US" sz="800">
                          <a:effectLst/>
                        </a:rPr>
                        <a:t>HOURS</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nSpc>
                          <a:spcPct val="115000"/>
                        </a:lnSpc>
                        <a:spcAft>
                          <a:spcPts val="0"/>
                        </a:spcAft>
                      </a:pPr>
                      <a:r>
                        <a:rPr lang="en-US" sz="800">
                          <a:effectLst/>
                        </a:rPr>
                        <a:t>PERCENT</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4.0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8</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0.8%</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6.0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29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2.7%</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8.0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31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2.9%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10.0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60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5.7%</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12.0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14.0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38</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3.6%</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16.0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55</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5.2%</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18.0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127</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20.0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250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23.7%</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22.0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210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19.9%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24.0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129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12.2%</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26.0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54</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5.1%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28.0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41</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3.9%</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30.0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14</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1.3%</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32.0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34.0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36.0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38.0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40.0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42.0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44.0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46.0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gn="r">
                        <a:lnSpc>
                          <a:spcPct val="115000"/>
                        </a:lnSpc>
                        <a:spcAft>
                          <a:spcPts val="0"/>
                        </a:spcAft>
                      </a:pPr>
                      <a:r>
                        <a:rPr lang="en-US" sz="800">
                          <a:effectLst/>
                        </a:rPr>
                        <a:t>0.0%</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r h="224265">
                <a:tc>
                  <a:txBody>
                    <a:bodyPr/>
                    <a:lstStyle/>
                    <a:p>
                      <a:pPr>
                        <a:lnSpc>
                          <a:spcPct val="115000"/>
                        </a:lnSpc>
                        <a:spcAft>
                          <a:spcPts val="0"/>
                        </a:spcAft>
                      </a:pPr>
                      <a:r>
                        <a:rPr lang="en-US" sz="800">
                          <a:effectLst/>
                        </a:rPr>
                        <a:t>COMFORT</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nSpc>
                          <a:spcPct val="115000"/>
                        </a:lnSpc>
                        <a:spcAft>
                          <a:spcPts val="0"/>
                        </a:spcAft>
                      </a:pPr>
                      <a:r>
                        <a:rPr lang="en-US" sz="1400" dirty="0">
                          <a:effectLst/>
                        </a:rPr>
                        <a:t>825</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c>
                  <a:txBody>
                    <a:bodyPr/>
                    <a:lstStyle/>
                    <a:p>
                      <a:pPr>
                        <a:lnSpc>
                          <a:spcPct val="115000"/>
                        </a:lnSpc>
                        <a:spcAft>
                          <a:spcPts val="0"/>
                        </a:spcAft>
                      </a:pPr>
                      <a:r>
                        <a:rPr lang="en-US" sz="1400" dirty="0">
                          <a:effectLst/>
                        </a:rPr>
                        <a:t>78.1%</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45913" marR="45913" marT="22956" marB="34434" anchor="ctr"/>
                </a:tc>
              </a:tr>
            </a:tbl>
          </a:graphicData>
        </a:graphic>
      </p:graphicFrame>
      <p:sp>
        <p:nvSpPr>
          <p:cNvPr id="6" name="Rectangle 1"/>
          <p:cNvSpPr>
            <a:spLocks noChangeArrowheads="1"/>
          </p:cNvSpPr>
          <p:nvPr/>
        </p:nvSpPr>
        <p:spPr bwMode="auto">
          <a:xfrm>
            <a:off x="-6492839" y="-323390"/>
            <a:ext cx="21580439" cy="6924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SA" sz="1000" b="0" i="0" u="none" strike="noStrike" cap="none" normalizeH="0" baseline="0" smtClean="0">
                <a:ln>
                  <a:noFill/>
                </a:ln>
                <a:solidFill>
                  <a:srgbClr val="0070C0"/>
                </a:solidFill>
                <a:effectLst/>
                <a:latin typeface="Arial" panose="020B0604020202020204" pitchFamily="34" charset="0"/>
                <a:ea typeface="Times New Roman" panose="02020603050405020304" pitchFamily="18" charset="0"/>
              </a:rPr>
              <a:t>.</a:t>
            </a:r>
            <a:r>
              <a:rPr kumimoji="0" lang="en-US" altLang="ar-SA" sz="11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t/>
            </a:r>
            <a:br>
              <a:rPr kumimoji="0" lang="en-US" altLang="ar-SA" sz="11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br>
            <a:r>
              <a:rPr kumimoji="0" lang="en-US" altLang="ar-SA" sz="11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t/>
            </a:r>
            <a:br>
              <a:rPr kumimoji="0" lang="en-US" altLang="ar-SA" sz="1100" b="0" i="1" u="none" strike="noStrike" cap="none" normalizeH="0" baseline="0" smtClean="0">
                <a:ln>
                  <a:noFill/>
                </a:ln>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rPr>
            </a:br>
            <a:endParaRPr kumimoji="0" lang="en-US" altLang="ar-S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12763777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762000" y="844906"/>
            <a:ext cx="13571220" cy="1060094"/>
          </a:xfrm>
        </p:spPr>
        <p:txBody>
          <a:bodyPr>
            <a:noAutofit/>
          </a:bodyPr>
          <a:lstStyle/>
          <a:p>
            <a:r>
              <a:rPr lang="en-US" sz="6000" b="1" dirty="0">
                <a:solidFill>
                  <a:srgbClr val="6F0514"/>
                </a:solidFill>
              </a:rPr>
              <a:t>Heating and cooling results </a:t>
            </a:r>
          </a:p>
        </p:txBody>
      </p:sp>
      <p:sp>
        <p:nvSpPr>
          <p:cNvPr id="4" name="Rectangle 3"/>
          <p:cNvSpPr/>
          <p:nvPr/>
        </p:nvSpPr>
        <p:spPr>
          <a:xfrm>
            <a:off x="76200" y="1904999"/>
            <a:ext cx="7543800" cy="1692759"/>
          </a:xfrm>
          <a:prstGeom prst="rect">
            <a:avLst/>
          </a:prstGeom>
        </p:spPr>
        <p:txBody>
          <a:bodyPr lIns="91427" tIns="45714" rIns="91427" bIns="45714">
            <a:spAutoFit/>
          </a:bodyPr>
          <a:lstStyle/>
          <a:p>
            <a:r>
              <a:rPr lang="en-US" dirty="0" smtClean="0"/>
              <a:t>We use the full air conditioning settings to obtain the cooling and heating values just to compare it with the energy efficient buildings and the results are as following.</a:t>
            </a:r>
            <a:endParaRPr lang="en-US" dirty="0"/>
          </a:p>
        </p:txBody>
      </p:sp>
      <p:pic>
        <p:nvPicPr>
          <p:cNvPr id="8" name="Picture 7" descr="C:\Users\HP\AppData\Local\Temp\eco647A.jpg"/>
          <p:cNvPicPr/>
          <p:nvPr/>
        </p:nvPicPr>
        <p:blipFill>
          <a:blip r:embed="rId3" cstate="print"/>
          <a:srcRect/>
          <a:stretch>
            <a:fillRect/>
          </a:stretch>
        </p:blipFill>
        <p:spPr bwMode="auto">
          <a:xfrm>
            <a:off x="7620001" y="2057400"/>
            <a:ext cx="7075972" cy="58889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76200" y="4114801"/>
            <a:ext cx="5029200" cy="2893088"/>
          </a:xfrm>
          <a:prstGeom prst="rect">
            <a:avLst/>
          </a:prstGeom>
        </p:spPr>
        <p:txBody>
          <a:bodyPr wrap="square" lIns="91427" tIns="45714" rIns="91427" bIns="45714">
            <a:spAutoFit/>
          </a:bodyPr>
          <a:lstStyle/>
          <a:p>
            <a:r>
              <a:rPr lang="en-US" dirty="0" smtClean="0"/>
              <a:t>All Visible Thermal Zones</a:t>
            </a:r>
          </a:p>
          <a:p>
            <a:r>
              <a:rPr lang="en-US" dirty="0" smtClean="0"/>
              <a:t>Comfort: Zonal Bands</a:t>
            </a:r>
          </a:p>
          <a:p>
            <a:r>
              <a:rPr lang="en-US" dirty="0" smtClean="0"/>
              <a:t>Max Heating: 60467 W at 09:00 on 19th January</a:t>
            </a:r>
          </a:p>
          <a:p>
            <a:r>
              <a:rPr lang="en-US" dirty="0" smtClean="0"/>
              <a:t>Max Cooling: 97920 W at 12:00 on 4th September</a:t>
            </a:r>
          </a:p>
          <a:p>
            <a:endParaRPr lang="en-US" dirty="0"/>
          </a:p>
        </p:txBody>
      </p:sp>
    </p:spTree>
    <p:extLst>
      <p:ext uri="{BB962C8B-B14F-4D97-AF65-F5344CB8AC3E}">
        <p14:creationId xmlns:p14="http://schemas.microsoft.com/office/powerpoint/2010/main" xmlns="" val="304683901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990600"/>
            <a:ext cx="13418820" cy="1066800"/>
          </a:xfrm>
        </p:spPr>
        <p:txBody>
          <a:bodyPr>
            <a:noAutofit/>
          </a:bodyPr>
          <a:lstStyle/>
          <a:p>
            <a:r>
              <a:rPr lang="en-US" sz="5400" b="1" kern="1400" spc="36" dirty="0">
                <a:solidFill>
                  <a:srgbClr val="6F0514"/>
                </a:solidFill>
                <a:latin typeface="Cambria"/>
                <a:ea typeface="Times New Roman"/>
                <a:cs typeface="Times New Roman"/>
              </a:rPr>
              <a:t>Sun path and shadow on the building </a:t>
            </a:r>
            <a:r>
              <a:rPr lang="en-US" sz="5400" b="1" kern="1400" spc="36" dirty="0" smtClean="0">
                <a:solidFill>
                  <a:srgbClr val="6F0514"/>
                </a:solidFill>
                <a:latin typeface="Cambria"/>
                <a:ea typeface="Times New Roman"/>
                <a:cs typeface="Times New Roman"/>
              </a:rPr>
              <a:t>:</a:t>
            </a:r>
            <a:endParaRPr lang="en-US" sz="5400" b="1" kern="1400" spc="36" dirty="0">
              <a:solidFill>
                <a:srgbClr val="6F0514"/>
              </a:solidFill>
              <a:latin typeface="Cambria"/>
              <a:ea typeface="Times New Roman"/>
              <a:cs typeface="Times New Roman"/>
            </a:endParaRP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r>
              <a:rPr lang="en-US" sz="3600" kern="1400" spc="36" dirty="0" smtClean="0">
                <a:solidFill>
                  <a:srgbClr val="17365D"/>
                </a:solidFill>
                <a:latin typeface="Cambria"/>
                <a:ea typeface="Times New Roman"/>
                <a:cs typeface="Times New Roman"/>
              </a:rPr>
              <a:t>In </a:t>
            </a:r>
            <a:r>
              <a:rPr lang="en-US" sz="3600" kern="1400" spc="36" dirty="0">
                <a:solidFill>
                  <a:srgbClr val="17365D"/>
                </a:solidFill>
                <a:latin typeface="Cambria"/>
                <a:ea typeface="Times New Roman"/>
                <a:cs typeface="Times New Roman"/>
              </a:rPr>
              <a:t>our project theirs no surrounding buildings exist as shown in figure and this figure show the building. </a:t>
            </a:r>
          </a:p>
          <a:p>
            <a:pPr marL="0" indent="0">
              <a:buNone/>
            </a:pPr>
            <a:endParaRPr lang="en-US" sz="3600" kern="1400" spc="36" dirty="0">
              <a:solidFill>
                <a:srgbClr val="17365D"/>
              </a:solidFill>
              <a:latin typeface="Cambria"/>
              <a:ea typeface="Times New Roman"/>
              <a:cs typeface="Times New Roman"/>
            </a:endParaRPr>
          </a:p>
          <a:p>
            <a:pPr marL="0" indent="0">
              <a:buNone/>
            </a:pPr>
            <a:endParaRPr lang="en-US" sz="3600" kern="1400" spc="36" dirty="0">
              <a:solidFill>
                <a:srgbClr val="17365D"/>
              </a:solidFill>
              <a:latin typeface="Cambria"/>
              <a:ea typeface="Times New Roman"/>
              <a:cs typeface="Times New Roman"/>
            </a:endParaRPr>
          </a:p>
        </p:txBody>
      </p:sp>
      <p:pic>
        <p:nvPicPr>
          <p:cNvPr id="4" name="Picture 3"/>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1" y="3276600"/>
            <a:ext cx="12954000" cy="475297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1157700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066800" y="228600"/>
            <a:ext cx="14020801" cy="1188720"/>
          </a:xfrm>
        </p:spPr>
        <p:txBody>
          <a:bodyPr>
            <a:noAutofit/>
          </a:bodyPr>
          <a:lstStyle/>
          <a:p>
            <a:r>
              <a:rPr lang="en-US" sz="5400" b="1" kern="1400" spc="36" dirty="0">
                <a:solidFill>
                  <a:srgbClr val="6F0514"/>
                </a:solidFill>
                <a:latin typeface="Cambria"/>
                <a:ea typeface="Times New Roman"/>
                <a:cs typeface="Times New Roman"/>
              </a:rPr>
              <a:t>Site Analysis</a:t>
            </a:r>
            <a:endParaRPr lang="en-US" b="1" kern="1400" spc="36" dirty="0">
              <a:solidFill>
                <a:srgbClr val="6F0514"/>
              </a:solidFill>
              <a:latin typeface="Cambria"/>
              <a:ea typeface="Times New Roman"/>
              <a:cs typeface="Times New Roman"/>
            </a:endParaRP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r>
              <a:rPr lang="en-US" sz="3200" kern="1400" spc="36" dirty="0">
                <a:solidFill>
                  <a:srgbClr val="17365D"/>
                </a:solidFill>
                <a:latin typeface="Cambria"/>
                <a:ea typeface="Times New Roman"/>
                <a:cs typeface="Times New Roman"/>
              </a:rPr>
              <a:t>•	</a:t>
            </a:r>
            <a:r>
              <a:rPr lang="en-US" sz="3200" b="1" kern="1400" spc="36" dirty="0" smtClean="0">
                <a:solidFill>
                  <a:srgbClr val="0000CC"/>
                </a:solidFill>
                <a:latin typeface="Cambria"/>
                <a:ea typeface="Times New Roman"/>
                <a:cs typeface="Times New Roman"/>
              </a:rPr>
              <a:t>Wind</a:t>
            </a:r>
            <a:endParaRPr lang="en-US" sz="3200" b="1" kern="1400" spc="36" dirty="0">
              <a:solidFill>
                <a:srgbClr val="0000CC"/>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Northwest winds are considered the prevailing wind directions in Nablus, and an annual overall average wind speed 10 km / h. </a:t>
            </a:r>
          </a:p>
          <a:p>
            <a:pPr marL="0" indent="0">
              <a:buNone/>
            </a:pPr>
            <a:r>
              <a:rPr lang="en-US" sz="3200" kern="1400" spc="36" dirty="0">
                <a:solidFill>
                  <a:srgbClr val="17365D"/>
                </a:solidFill>
                <a:latin typeface="Cambria"/>
                <a:ea typeface="Times New Roman"/>
                <a:cs typeface="Times New Roman"/>
              </a:rPr>
              <a:t>•	</a:t>
            </a:r>
            <a:r>
              <a:rPr lang="en-US" sz="3200" kern="1400" spc="36" dirty="0" smtClean="0">
                <a:solidFill>
                  <a:srgbClr val="17365D"/>
                </a:solidFill>
                <a:latin typeface="Cambria"/>
                <a:ea typeface="Times New Roman"/>
                <a:cs typeface="Times New Roman"/>
              </a:rPr>
              <a:t>Humidity</a:t>
            </a:r>
            <a:endParaRPr lang="en-US" sz="3200" kern="1400" spc="36" dirty="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As for the </a:t>
            </a:r>
            <a:r>
              <a:rPr lang="en-US" sz="3200" kern="1400" spc="36" dirty="0" smtClean="0">
                <a:solidFill>
                  <a:srgbClr val="17365D"/>
                </a:solidFill>
                <a:latin typeface="Cambria"/>
                <a:ea typeface="Times New Roman"/>
                <a:cs typeface="Times New Roman"/>
              </a:rPr>
              <a:t>relative </a:t>
            </a:r>
            <a:r>
              <a:rPr lang="en-US" sz="3200" kern="1400" spc="36" dirty="0">
                <a:solidFill>
                  <a:srgbClr val="17365D"/>
                </a:solidFill>
                <a:latin typeface="Cambria"/>
                <a:ea typeface="Times New Roman"/>
                <a:cs typeface="Times New Roman"/>
              </a:rPr>
              <a:t>humidity in Nablus, the annual overall rate of up to (61%). </a:t>
            </a:r>
            <a:endParaRPr lang="en-US" sz="3200" kern="1400" spc="36" dirty="0" smtClean="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	</a:t>
            </a:r>
            <a:r>
              <a:rPr lang="en-US" sz="3200" b="1" kern="1400" spc="36" dirty="0" smtClean="0">
                <a:solidFill>
                  <a:srgbClr val="0000CC"/>
                </a:solidFill>
                <a:latin typeface="Cambria"/>
                <a:ea typeface="Times New Roman"/>
                <a:cs typeface="Times New Roman"/>
              </a:rPr>
              <a:t>Noise</a:t>
            </a:r>
            <a:endParaRPr lang="en-US" sz="3200" b="1" kern="1400" spc="36" dirty="0">
              <a:solidFill>
                <a:srgbClr val="0000CC"/>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The site can be considered as low noise region .and the site is far away from the center of a village, and using an audio meter program that shows us the noise at the site approximate 52 dB. </a:t>
            </a:r>
          </a:p>
          <a:p>
            <a:pPr marL="0" indent="0">
              <a:buNone/>
            </a:pPr>
            <a:endParaRPr lang="en-US" sz="3200" kern="1400" spc="36" dirty="0">
              <a:solidFill>
                <a:srgbClr val="17365D"/>
              </a:solidFill>
              <a:latin typeface="Cambria"/>
              <a:ea typeface="Times New Roman"/>
              <a:cs typeface="Times New Roman"/>
            </a:endParaRPr>
          </a:p>
        </p:txBody>
      </p:sp>
    </p:spTree>
    <p:extLst>
      <p:ext uri="{BB962C8B-B14F-4D97-AF65-F5344CB8AC3E}">
        <p14:creationId xmlns:p14="http://schemas.microsoft.com/office/powerpoint/2010/main" xmlns="" val="397981412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85800" y="844906"/>
            <a:ext cx="13647420" cy="1060094"/>
          </a:xfrm>
        </p:spPr>
        <p:txBody>
          <a:bodyPr>
            <a:noAutofit/>
          </a:bodyPr>
          <a:lstStyle/>
          <a:p>
            <a:r>
              <a:rPr lang="en-US" sz="6000" b="1" kern="1400" spc="36" dirty="0">
                <a:solidFill>
                  <a:srgbClr val="00B050"/>
                </a:solidFill>
                <a:latin typeface="Cambria"/>
                <a:ea typeface="Times New Roman"/>
                <a:cs typeface="Times New Roman"/>
              </a:rPr>
              <a:t>Acoustical analysis:</a:t>
            </a:r>
          </a:p>
        </p:txBody>
      </p:sp>
      <p:sp>
        <p:nvSpPr>
          <p:cNvPr id="5" name="Content Placeholder 4"/>
          <p:cNvSpPr>
            <a:spLocks noGrp="1"/>
          </p:cNvSpPr>
          <p:nvPr>
            <p:ph idx="1"/>
          </p:nvPr>
        </p:nvSpPr>
        <p:spPr>
          <a:xfrm>
            <a:off x="304799" y="1905000"/>
            <a:ext cx="6019801" cy="6172200"/>
          </a:xfrm>
        </p:spPr>
        <p:txBody>
          <a:bodyPr>
            <a:noAutofit/>
          </a:bodyPr>
          <a:lstStyle/>
          <a:p>
            <a:pPr marL="0" indent="0">
              <a:buNone/>
            </a:pPr>
            <a:r>
              <a:rPr lang="en-US" sz="3200" kern="1400" spc="36" dirty="0" smtClean="0">
                <a:solidFill>
                  <a:srgbClr val="17365D"/>
                </a:solidFill>
                <a:latin typeface="Cambria"/>
                <a:ea typeface="Times New Roman"/>
                <a:cs typeface="Times New Roman"/>
              </a:rPr>
              <a:t>Good </a:t>
            </a:r>
            <a:r>
              <a:rPr lang="en-US" sz="3200" kern="1400" spc="36" dirty="0">
                <a:solidFill>
                  <a:srgbClr val="17365D"/>
                </a:solidFill>
                <a:latin typeface="Cambria"/>
                <a:ea typeface="Times New Roman"/>
                <a:cs typeface="Times New Roman"/>
              </a:rPr>
              <a:t>acoustics in teaching spaces make for quality learning environments. It is essential to ensure good acoustics are achieved when building new facilities or upgrading older buildings .Knowing that the optimum reverberation time for classrooms is 0.6- 0.8 Sabine. to achieve  this value we use false ceiling with perforated panel.</a:t>
            </a: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477000" y="2209801"/>
            <a:ext cx="8254513" cy="5486401"/>
          </a:xfrm>
          <a:prstGeom prst="rect">
            <a:avLst/>
          </a:prstGeom>
        </p:spPr>
      </p:pic>
    </p:spTree>
    <p:extLst>
      <p:ext uri="{BB962C8B-B14F-4D97-AF65-F5344CB8AC3E}">
        <p14:creationId xmlns:p14="http://schemas.microsoft.com/office/powerpoint/2010/main" xmlns="" val="402910777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kern="1400" spc="36" dirty="0" smtClean="0">
                <a:solidFill>
                  <a:srgbClr val="0000CC"/>
                </a:solidFill>
                <a:latin typeface="Cambria"/>
                <a:ea typeface="Times New Roman"/>
                <a:cs typeface="Times New Roman"/>
              </a:rPr>
              <a:t>RT-60</a:t>
            </a:r>
            <a:endParaRPr lang="en-US" kern="1400" spc="36" dirty="0">
              <a:solidFill>
                <a:srgbClr val="0000CC"/>
              </a:solidFill>
              <a:latin typeface="Cambria"/>
              <a:ea typeface="Times New Roman"/>
              <a:cs typeface="Times New Roman"/>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763001" y="2004718"/>
            <a:ext cx="6115298" cy="6072482"/>
          </a:xfrm>
          <a:prstGeom prst="rect">
            <a:avLst/>
          </a:prstGeom>
        </p:spPr>
      </p:pic>
      <p:sp>
        <p:nvSpPr>
          <p:cNvPr id="8" name="Rectangle 7"/>
          <p:cNvSpPr/>
          <p:nvPr/>
        </p:nvSpPr>
        <p:spPr>
          <a:xfrm>
            <a:off x="762000" y="2286000"/>
            <a:ext cx="7543800" cy="1754314"/>
          </a:xfrm>
          <a:prstGeom prst="rect">
            <a:avLst/>
          </a:prstGeom>
        </p:spPr>
        <p:txBody>
          <a:bodyPr lIns="91427" tIns="45714" rIns="91427" bIns="45714">
            <a:spAutoFit/>
          </a:bodyPr>
          <a:lstStyle/>
          <a:p>
            <a:r>
              <a:rPr lang="en-US" sz="3600" kern="1400" spc="36" dirty="0">
                <a:solidFill>
                  <a:srgbClr val="17365D"/>
                </a:solidFill>
                <a:latin typeface="Cambria"/>
                <a:ea typeface="Times New Roman"/>
                <a:cs typeface="Times New Roman"/>
              </a:rPr>
              <a:t>From previous </a:t>
            </a:r>
            <a:r>
              <a:rPr lang="en-US" sz="3600" kern="1400" spc="36" dirty="0" smtClean="0">
                <a:solidFill>
                  <a:srgbClr val="17365D"/>
                </a:solidFill>
                <a:latin typeface="Cambria"/>
                <a:ea typeface="Times New Roman"/>
                <a:cs typeface="Times New Roman"/>
              </a:rPr>
              <a:t>tables </a:t>
            </a:r>
            <a:r>
              <a:rPr lang="en-US" sz="3600" kern="1400" spc="36" dirty="0">
                <a:solidFill>
                  <a:srgbClr val="17365D"/>
                </a:solidFill>
                <a:latin typeface="Cambria"/>
                <a:ea typeface="Times New Roman"/>
                <a:cs typeface="Times New Roman"/>
              </a:rPr>
              <a:t>for </a:t>
            </a:r>
            <a:r>
              <a:rPr lang="en-US" sz="3600" kern="1400" spc="36" dirty="0" smtClean="0">
                <a:solidFill>
                  <a:srgbClr val="17365D"/>
                </a:solidFill>
                <a:latin typeface="Cambria"/>
                <a:ea typeface="Times New Roman"/>
                <a:cs typeface="Times New Roman"/>
              </a:rPr>
              <a:t>RT60 = 0.67 ,  </a:t>
            </a:r>
            <a:r>
              <a:rPr lang="en-US" sz="3600" kern="1400" spc="36" dirty="0">
                <a:solidFill>
                  <a:srgbClr val="17365D"/>
                </a:solidFill>
                <a:latin typeface="Cambria"/>
                <a:ea typeface="Times New Roman"/>
                <a:cs typeface="Times New Roman"/>
              </a:rPr>
              <a:t>we conclude that classroom are  within range(0.6-0.8) </a:t>
            </a:r>
            <a:r>
              <a:rPr lang="en-US" dirty="0"/>
              <a:t>.</a:t>
            </a:r>
          </a:p>
        </p:txBody>
      </p:sp>
    </p:spTree>
    <p:extLst>
      <p:ext uri="{BB962C8B-B14F-4D97-AF65-F5344CB8AC3E}">
        <p14:creationId xmlns:p14="http://schemas.microsoft.com/office/powerpoint/2010/main" xmlns="" val="405623392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6000" b="1" kern="1400" spc="36" dirty="0">
                <a:solidFill>
                  <a:srgbClr val="00B050"/>
                </a:solidFill>
                <a:latin typeface="Cambria"/>
                <a:ea typeface="Times New Roman"/>
                <a:cs typeface="Times New Roman"/>
              </a:rPr>
              <a:t>Sound Transmission Class</a:t>
            </a:r>
          </a:p>
        </p:txBody>
      </p:sp>
      <p:pic>
        <p:nvPicPr>
          <p:cNvPr id="1331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47800" y="2304121"/>
            <a:ext cx="12843642" cy="51634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9139229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44906"/>
            <a:ext cx="13571220" cy="1212494"/>
          </a:xfrm>
        </p:spPr>
        <p:txBody>
          <a:bodyPr/>
          <a:lstStyle/>
          <a:p>
            <a:r>
              <a:rPr lang="en-US" sz="6600" b="1" kern="1400" spc="36" dirty="0">
                <a:solidFill>
                  <a:srgbClr val="00B050"/>
                </a:solidFill>
                <a:latin typeface="Cambria"/>
                <a:ea typeface="Times New Roman"/>
                <a:cs typeface="Times New Roman"/>
              </a:rPr>
              <a:t>Sound Transmission Class</a:t>
            </a:r>
            <a:endParaRPr lang="ar-SA" b="1" dirty="0">
              <a:solidFill>
                <a:srgbClr val="00B050"/>
              </a:solidFill>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7543800" y="5181600"/>
            <a:ext cx="4953000" cy="2133600"/>
          </a:xfrm>
          <a:prstGeom prst="rect">
            <a:avLst/>
          </a:prstGeom>
          <a:noFill/>
          <a:ln>
            <a:noFill/>
          </a:ln>
        </p:spPr>
      </p:pic>
      <p:sp>
        <p:nvSpPr>
          <p:cNvPr id="5" name="Rectangle 4"/>
          <p:cNvSpPr/>
          <p:nvPr/>
        </p:nvSpPr>
        <p:spPr>
          <a:xfrm>
            <a:off x="609600" y="1981200"/>
            <a:ext cx="13868402" cy="2862310"/>
          </a:xfrm>
          <a:prstGeom prst="rect">
            <a:avLst/>
          </a:prstGeom>
        </p:spPr>
        <p:txBody>
          <a:bodyPr wrap="square" lIns="91427" tIns="45714" rIns="91427" bIns="45714">
            <a:spAutoFit/>
          </a:bodyPr>
          <a:lstStyle/>
          <a:p>
            <a:r>
              <a:rPr lang="en-US" dirty="0"/>
              <a:t></a:t>
            </a:r>
            <a:r>
              <a:rPr lang="en-US" sz="3600" kern="1400" spc="36" dirty="0">
                <a:solidFill>
                  <a:srgbClr val="17365D"/>
                </a:solidFill>
                <a:latin typeface="Cambria"/>
                <a:ea typeface="Times New Roman"/>
                <a:cs typeface="Times New Roman"/>
              </a:rPr>
              <a:t>	Classroom  to Classroom :</a:t>
            </a:r>
          </a:p>
          <a:p>
            <a:r>
              <a:rPr lang="en-US" sz="3600" kern="1400" spc="36" dirty="0">
                <a:solidFill>
                  <a:srgbClr val="17365D"/>
                </a:solidFill>
                <a:latin typeface="Cambria"/>
                <a:ea typeface="Times New Roman"/>
                <a:cs typeface="Times New Roman"/>
              </a:rPr>
              <a:t>The value of sound transmission class (STC) between classroom and others class shall be 40 or more ,.</a:t>
            </a:r>
          </a:p>
          <a:p>
            <a:endParaRPr lang="en-US" sz="3600" kern="1400" spc="36" dirty="0">
              <a:solidFill>
                <a:srgbClr val="17365D"/>
              </a:solidFill>
              <a:latin typeface="Cambria"/>
              <a:ea typeface="Times New Roman"/>
              <a:cs typeface="Times New Roman"/>
            </a:endParaRPr>
          </a:p>
          <a:p>
            <a:r>
              <a:rPr lang="en-US" sz="3600" kern="1400" spc="36" dirty="0">
                <a:solidFill>
                  <a:srgbClr val="17365D"/>
                </a:solidFill>
                <a:latin typeface="Cambria"/>
                <a:ea typeface="Times New Roman"/>
                <a:cs typeface="Times New Roman"/>
              </a:rPr>
              <a:t>	Partition type  : plaster , block 20 cm  , plaster.</a:t>
            </a:r>
          </a:p>
        </p:txBody>
      </p:sp>
    </p:spTree>
    <p:extLst>
      <p:ext uri="{BB962C8B-B14F-4D97-AF65-F5344CB8AC3E}">
        <p14:creationId xmlns:p14="http://schemas.microsoft.com/office/powerpoint/2010/main" xmlns="" val="300938360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14249400" cy="1060094"/>
          </a:xfrm>
        </p:spPr>
        <p:txBody>
          <a:bodyPr/>
          <a:lstStyle/>
          <a:p>
            <a:r>
              <a:rPr lang="en-US" sz="6000" b="1" kern="1400" spc="36" dirty="0">
                <a:solidFill>
                  <a:srgbClr val="00B050"/>
                </a:solidFill>
                <a:latin typeface="Cambria"/>
                <a:ea typeface="Times New Roman"/>
                <a:cs typeface="Times New Roman"/>
              </a:rPr>
              <a:t>Sound Transmission Class</a:t>
            </a:r>
            <a:endParaRPr lang="ar-SA" b="1" dirty="0">
              <a:solidFill>
                <a:srgbClr val="00B050"/>
              </a:solidFill>
            </a:endParaRP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553200" y="2057400"/>
            <a:ext cx="4953000" cy="5647685"/>
          </a:xfrm>
        </p:spPr>
      </p:pic>
      <p:sp>
        <p:nvSpPr>
          <p:cNvPr id="7" name="Rectangle 6"/>
          <p:cNvSpPr/>
          <p:nvPr/>
        </p:nvSpPr>
        <p:spPr>
          <a:xfrm>
            <a:off x="57149" y="1905001"/>
            <a:ext cx="7543800" cy="2246757"/>
          </a:xfrm>
          <a:prstGeom prst="rect">
            <a:avLst/>
          </a:prstGeom>
        </p:spPr>
        <p:txBody>
          <a:bodyPr lIns="91427" tIns="45714" rIns="91427" bIns="45714">
            <a:spAutoFit/>
          </a:bodyPr>
          <a:lstStyle/>
          <a:p>
            <a:r>
              <a:rPr lang="en-US" sz="2800" kern="1400" spc="36" dirty="0">
                <a:solidFill>
                  <a:srgbClr val="17365D"/>
                </a:solidFill>
                <a:latin typeface="Cambria"/>
                <a:ea typeface="Times New Roman"/>
                <a:cs typeface="Times New Roman"/>
              </a:rPr>
              <a:t>This type of partition achieve </a:t>
            </a:r>
            <a:endParaRPr lang="en-US" sz="2800" kern="1400" spc="36" dirty="0" smtClean="0">
              <a:solidFill>
                <a:srgbClr val="17365D"/>
              </a:solidFill>
              <a:latin typeface="Cambria"/>
              <a:ea typeface="Times New Roman"/>
              <a:cs typeface="Times New Roman"/>
            </a:endParaRPr>
          </a:p>
          <a:p>
            <a:r>
              <a:rPr lang="en-US" sz="2800" kern="1400" spc="36" dirty="0" smtClean="0">
                <a:solidFill>
                  <a:srgbClr val="17365D"/>
                </a:solidFill>
                <a:latin typeface="Cambria"/>
                <a:ea typeface="Times New Roman"/>
                <a:cs typeface="Times New Roman"/>
              </a:rPr>
              <a:t>the </a:t>
            </a:r>
            <a:r>
              <a:rPr lang="en-US" sz="2800" kern="1400" spc="36" dirty="0">
                <a:solidFill>
                  <a:srgbClr val="17365D"/>
                </a:solidFill>
                <a:latin typeface="Cambria"/>
                <a:ea typeface="Times New Roman"/>
                <a:cs typeface="Times New Roman"/>
              </a:rPr>
              <a:t>value of airborne sound </a:t>
            </a:r>
            <a:r>
              <a:rPr lang="en-US" sz="2800" kern="1400" spc="36" dirty="0" smtClean="0">
                <a:solidFill>
                  <a:srgbClr val="17365D"/>
                </a:solidFill>
                <a:latin typeface="Cambria"/>
                <a:ea typeface="Times New Roman"/>
                <a:cs typeface="Times New Roman"/>
              </a:rPr>
              <a:t>insulation</a:t>
            </a:r>
          </a:p>
          <a:p>
            <a:r>
              <a:rPr lang="en-US" sz="2800" kern="1400" spc="36" dirty="0" smtClean="0">
                <a:solidFill>
                  <a:srgbClr val="17365D"/>
                </a:solidFill>
                <a:latin typeface="Cambria"/>
                <a:ea typeface="Times New Roman"/>
                <a:cs typeface="Times New Roman"/>
              </a:rPr>
              <a:t> </a:t>
            </a:r>
            <a:r>
              <a:rPr lang="en-US" sz="2800" kern="1400" spc="36" dirty="0">
                <a:solidFill>
                  <a:srgbClr val="17365D"/>
                </a:solidFill>
                <a:latin typeface="Cambria"/>
                <a:ea typeface="Times New Roman"/>
                <a:cs typeface="Times New Roman"/>
              </a:rPr>
              <a:t>between </a:t>
            </a:r>
            <a:endParaRPr lang="en-US" sz="2800" kern="1400" spc="36" dirty="0" smtClean="0">
              <a:solidFill>
                <a:srgbClr val="17365D"/>
              </a:solidFill>
              <a:latin typeface="Cambria"/>
              <a:ea typeface="Times New Roman"/>
              <a:cs typeface="Times New Roman"/>
            </a:endParaRPr>
          </a:p>
          <a:p>
            <a:r>
              <a:rPr lang="en-US" sz="2800" kern="1400" spc="36" dirty="0" smtClean="0">
                <a:solidFill>
                  <a:srgbClr val="17365D"/>
                </a:solidFill>
                <a:latin typeface="Cambria"/>
                <a:ea typeface="Times New Roman"/>
                <a:cs typeface="Times New Roman"/>
              </a:rPr>
              <a:t>classroom </a:t>
            </a:r>
            <a:r>
              <a:rPr lang="en-US" sz="2800" kern="1400" spc="36" dirty="0">
                <a:solidFill>
                  <a:srgbClr val="17365D"/>
                </a:solidFill>
                <a:latin typeface="Cambria"/>
                <a:ea typeface="Times New Roman"/>
                <a:cs typeface="Times New Roman"/>
              </a:rPr>
              <a:t>equal </a:t>
            </a:r>
            <a:r>
              <a:rPr lang="en-US" sz="2800" kern="1400" spc="36" dirty="0" smtClean="0">
                <a:solidFill>
                  <a:srgbClr val="17365D"/>
                </a:solidFill>
                <a:latin typeface="Cambria"/>
                <a:ea typeface="Times New Roman"/>
                <a:cs typeface="Times New Roman"/>
              </a:rPr>
              <a:t>61 </a:t>
            </a:r>
            <a:r>
              <a:rPr lang="en-US" sz="2800" kern="1400" spc="36" dirty="0">
                <a:solidFill>
                  <a:srgbClr val="17365D"/>
                </a:solidFill>
                <a:latin typeface="Cambria"/>
                <a:ea typeface="Times New Roman"/>
                <a:cs typeface="Times New Roman"/>
              </a:rPr>
              <a:t>which is </a:t>
            </a:r>
            <a:r>
              <a:rPr lang="en-US" sz="2800" kern="1400" spc="36" dirty="0" smtClean="0">
                <a:solidFill>
                  <a:srgbClr val="17365D"/>
                </a:solidFill>
                <a:latin typeface="Cambria"/>
                <a:ea typeface="Times New Roman"/>
                <a:cs typeface="Times New Roman"/>
              </a:rPr>
              <a:t>very</a:t>
            </a:r>
          </a:p>
          <a:p>
            <a:r>
              <a:rPr lang="en-US" sz="2800" kern="1400" spc="36" dirty="0" smtClean="0">
                <a:solidFill>
                  <a:srgbClr val="17365D"/>
                </a:solidFill>
                <a:latin typeface="Cambria"/>
                <a:ea typeface="Times New Roman"/>
                <a:cs typeface="Times New Roman"/>
              </a:rPr>
              <a:t> </a:t>
            </a:r>
            <a:r>
              <a:rPr lang="en-US" sz="2800" kern="1400" spc="36" dirty="0">
                <a:solidFill>
                  <a:srgbClr val="17365D"/>
                </a:solidFill>
                <a:latin typeface="Cambria"/>
                <a:ea typeface="Times New Roman"/>
                <a:cs typeface="Times New Roman"/>
              </a:rPr>
              <a:t>good for building acoustics.</a:t>
            </a:r>
          </a:p>
        </p:txBody>
      </p:sp>
    </p:spTree>
    <p:extLst>
      <p:ext uri="{BB962C8B-B14F-4D97-AF65-F5344CB8AC3E}">
        <p14:creationId xmlns:p14="http://schemas.microsoft.com/office/powerpoint/2010/main" xmlns="" val="99530928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marL="0" algn="ctr"/>
            <a:endParaRPr lang="en-US" sz="8000" b="1" dirty="0" smtClean="0">
              <a:solidFill>
                <a:schemeClr val="accent1"/>
              </a:solidFill>
              <a:latin typeface="Times New Roman" pitchFamily="18" charset="0"/>
              <a:ea typeface="+mj-ea"/>
              <a:cs typeface="Times New Roman" pitchFamily="18" charset="0"/>
            </a:endParaRPr>
          </a:p>
          <a:p>
            <a:pPr marL="0" algn="ctr"/>
            <a:r>
              <a:rPr lang="en-US" sz="8000" b="1" dirty="0" smtClean="0">
                <a:solidFill>
                  <a:srgbClr val="002060"/>
                </a:solidFill>
                <a:latin typeface="Times New Roman" pitchFamily="18" charset="0"/>
                <a:ea typeface="+mj-ea"/>
                <a:cs typeface="Times New Roman" pitchFamily="18" charset="0"/>
              </a:rPr>
              <a:t>Electrical Design</a:t>
            </a:r>
            <a:endParaRPr lang="ar-SA" sz="8000" b="1" dirty="0">
              <a:solidFill>
                <a:srgbClr val="002060"/>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xmlns="" val="27897909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Title 2"/>
              <p:cNvSpPr>
                <a:spLocks noGrp="1"/>
              </p:cNvSpPr>
              <p:nvPr>
                <p:ph type="title"/>
              </p:nvPr>
            </p:nvSpPr>
            <p:spPr>
              <a:xfrm>
                <a:off x="914400" y="1066800"/>
                <a:ext cx="13418820" cy="838200"/>
              </a:xfrm>
            </p:spPr>
            <p:txBody>
              <a:bodyPr>
                <a:noAutofit/>
              </a:bodyPr>
              <a:lstStyle/>
              <a:p>
                <a14:m>
                  <m:oMathPara xmlns:m="http://schemas.openxmlformats.org/officeDocument/2006/math">
                    <m:oMathParaPr>
                      <m:jc m:val="centerGroup"/>
                    </m:oMathParaPr>
                    <m:oMath xmlns:m="http://schemas.openxmlformats.org/officeDocument/2006/math">
                      <m:r>
                        <m:rPr>
                          <m:nor/>
                        </m:rPr>
                        <a:rPr lang="en-US" sz="8000" b="1" kern="1400" spc="36">
                          <a:solidFill>
                            <a:srgbClr val="17365D"/>
                          </a:solidFill>
                          <a:latin typeface="Cambria"/>
                          <a:ea typeface="Times New Roman"/>
                          <a:cs typeface="Times New Roman"/>
                        </a:rPr>
                        <m:t>introduction</m:t>
                      </m:r>
                    </m:oMath>
                  </m:oMathPara>
                </a14:m>
                <a:r>
                  <a:rPr lang="en-US" sz="8000" b="1" kern="1400" spc="36" dirty="0">
                    <a:solidFill>
                      <a:srgbClr val="17365D"/>
                    </a:solidFill>
                    <a:latin typeface="Cambria"/>
                    <a:ea typeface="Times New Roman"/>
                    <a:cs typeface="Times New Roman"/>
                  </a:rPr>
                  <a:t/>
                </a:r>
                <a:br>
                  <a:rPr lang="en-US" sz="8000" b="1" kern="1400" spc="36" dirty="0">
                    <a:solidFill>
                      <a:srgbClr val="17365D"/>
                    </a:solidFill>
                    <a:latin typeface="Cambria"/>
                    <a:ea typeface="Times New Roman"/>
                    <a:cs typeface="Times New Roman"/>
                  </a:rPr>
                </a:br>
                <a:endParaRPr lang="en-US" b="1" kern="1400" spc="36" dirty="0">
                  <a:solidFill>
                    <a:srgbClr val="0000FF"/>
                  </a:solidFill>
                  <a:latin typeface="Cambria"/>
                  <a:ea typeface="Times New Roman"/>
                  <a:cs typeface="Times New Roman"/>
                </a:endParaRPr>
              </a:p>
            </p:txBody>
          </p:sp>
        </mc:Choice>
        <mc:Fallback>
          <p:sp>
            <p:nvSpPr>
              <p:cNvPr id="3" name="Title 2"/>
              <p:cNvSpPr>
                <a:spLocks noGrp="1" noRot="1" noChangeAspect="1" noMove="1" noResize="1" noEditPoints="1" noAdjustHandles="1" noChangeArrowheads="1" noChangeShapeType="1" noTextEdit="1"/>
              </p:cNvSpPr>
              <p:nvPr>
                <p:ph type="title"/>
              </p:nvPr>
            </p:nvSpPr>
            <p:spPr>
              <a:xfrm>
                <a:off x="914400" y="1066800"/>
                <a:ext cx="13418820" cy="838200"/>
              </a:xfrm>
              <a:blipFill rotWithShape="0">
                <a:blip r:embed="rId3" cstate="print"/>
                <a:stretch>
                  <a:fillRect t="-13043"/>
                </a:stretch>
              </a:blipFill>
            </p:spPr>
            <p:txBody>
              <a:bodyPr/>
              <a:lstStyle/>
              <a:p>
                <a:r>
                  <a:rPr lang="ar-SA">
                    <a:noFill/>
                  </a:rPr>
                  <a:t> </a:t>
                </a:r>
              </a:p>
            </p:txBody>
          </p:sp>
        </mc:Fallback>
      </mc:AlternateContent>
      <mc:AlternateContent xmlns:mc="http://schemas.openxmlformats.org/markup-compatibility/2006">
        <mc:Choice xmlns:a14="http://schemas.microsoft.com/office/drawing/2010/main" xmlns="" Requires="a14">
          <p:sp>
            <p:nvSpPr>
              <p:cNvPr id="2" name="Rectangle 1"/>
              <p:cNvSpPr/>
              <p:nvPr/>
            </p:nvSpPr>
            <p:spPr>
              <a:xfrm>
                <a:off x="-152400" y="2743200"/>
                <a:ext cx="13828986" cy="2318327"/>
              </a:xfrm>
              <a:prstGeom prst="rect">
                <a:avLst/>
              </a:prstGeom>
            </p:spPr>
            <p:txBody>
              <a:bodyPr wrap="square">
                <a:spAutoFit/>
              </a:bodyPr>
              <a:lstStyle/>
              <a:p>
                <a:pPr>
                  <a:lnSpc>
                    <a:spcPct val="115000"/>
                  </a:lnSpc>
                  <a:spcAft>
                    <a:spcPts val="1000"/>
                  </a:spcAft>
                </a:pPr>
                <a14:m>
                  <m:oMathPara xmlns:m="http://schemas.openxmlformats.org/officeDocument/2006/math">
                    <m:oMathParaPr>
                      <m:jc m:val="center"/>
                    </m:oMathParaPr>
                    <m:oMath xmlns:m="http://schemas.openxmlformats.org/officeDocument/2006/math">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in</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this</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chapter</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electrical</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design</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will</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deal</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with</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three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main</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aspects</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first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one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is</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socket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arrangement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second</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one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is</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artificial</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lighting</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arrangement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and</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last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one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is</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the</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circuit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breakers</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arrangement</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and</m:t>
                      </m:r>
                      <m:r>
                        <m:rPr>
                          <m:nor/>
                        </m:rPr>
                        <a:rPr lang="en-US" sz="3200" kern="1400" spc="36">
                          <a:solidFill>
                            <a:srgbClr val="17365D"/>
                          </a:solidFill>
                          <a:latin typeface="Cambria"/>
                          <a:ea typeface="Times New Roman"/>
                          <a:cs typeface="Times New Roman"/>
                        </a:rPr>
                        <m:t> </m:t>
                      </m:r>
                      <m:r>
                        <m:rPr>
                          <m:nor/>
                        </m:rPr>
                        <a:rPr lang="en-US" sz="3200" kern="1400" spc="36">
                          <a:solidFill>
                            <a:srgbClr val="17365D"/>
                          </a:solidFill>
                          <a:latin typeface="Cambria"/>
                          <a:ea typeface="Times New Roman"/>
                          <a:cs typeface="Times New Roman"/>
                        </a:rPr>
                        <m:t>calculations</m:t>
                      </m:r>
                      <m:r>
                        <m:rPr>
                          <m:nor/>
                        </m:rPr>
                        <a:rPr lang="en-US" sz="3200" kern="1400" spc="36">
                          <a:solidFill>
                            <a:srgbClr val="17365D"/>
                          </a:solidFill>
                          <a:latin typeface="Cambria"/>
                          <a:ea typeface="Times New Roman"/>
                          <a:cs typeface="Times New Roman"/>
                        </a:rPr>
                        <m:t>.</m:t>
                      </m:r>
                    </m:oMath>
                  </m:oMathPara>
                </a14:m>
                <a:endParaRPr lang="en-US" sz="3200" kern="1400" spc="36" dirty="0">
                  <a:solidFill>
                    <a:srgbClr val="17365D"/>
                  </a:solidFill>
                  <a:latin typeface="Cambria"/>
                  <a:ea typeface="Times New Roman"/>
                  <a:cs typeface="Times New Roman"/>
                </a:endParaRPr>
              </a:p>
            </p:txBody>
          </p:sp>
        </mc:Choice>
        <mc:Fallback>
          <p:sp>
            <p:nvSpPr>
              <p:cNvPr id="2" name="Rectangle 1"/>
              <p:cNvSpPr>
                <a:spLocks noRot="1" noChangeAspect="1" noMove="1" noResize="1" noEditPoints="1" noAdjustHandles="1" noChangeArrowheads="1" noChangeShapeType="1" noTextEdit="1"/>
              </p:cNvSpPr>
              <p:nvPr/>
            </p:nvSpPr>
            <p:spPr>
              <a:xfrm>
                <a:off x="-152400" y="2743200"/>
                <a:ext cx="13828986" cy="2318327"/>
              </a:xfrm>
              <a:prstGeom prst="rect">
                <a:avLst/>
              </a:prstGeom>
              <a:blipFill rotWithShape="0">
                <a:blip r:embed="rId4" cstate="print"/>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xmlns="" val="220298126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en-US" sz="3200" kern="1400" spc="36" dirty="0">
                <a:solidFill>
                  <a:srgbClr val="17365D"/>
                </a:solidFill>
                <a:latin typeface="Cambria"/>
                <a:ea typeface="Times New Roman"/>
                <a:cs typeface="Times New Roman"/>
              </a:rPr>
              <a:t>Distribution of socket in the loops such as each loop contains 6 socket, such as each socket given 250W.</a:t>
            </a:r>
          </a:p>
          <a:p>
            <a:r>
              <a:rPr lang="en-US" sz="3200" kern="1400" spc="36" dirty="0">
                <a:solidFill>
                  <a:srgbClr val="17365D"/>
                </a:solidFill>
                <a:latin typeface="Cambria"/>
                <a:ea typeface="Times New Roman"/>
                <a:cs typeface="Times New Roman"/>
              </a:rPr>
              <a:t>Distribution of socket in the loops such as each loop contains 4 socket, such as each socket given350W.</a:t>
            </a:r>
          </a:p>
          <a:p>
            <a:endParaRPr lang="ar-SA" dirty="0"/>
          </a:p>
        </p:txBody>
      </p:sp>
    </p:spTree>
    <p:extLst>
      <p:ext uri="{BB962C8B-B14F-4D97-AF65-F5344CB8AC3E}">
        <p14:creationId xmlns:p14="http://schemas.microsoft.com/office/powerpoint/2010/main" xmlns="" val="34252980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FF"/>
                </a:solidFill>
              </a:rPr>
              <a:t>Socket</a:t>
            </a:r>
            <a:endParaRPr lang="ar-SA" b="1" dirty="0">
              <a:solidFill>
                <a:srgbClr val="0000FF"/>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743450" y="2822575"/>
            <a:ext cx="5600700" cy="4267200"/>
          </a:xfrm>
        </p:spPr>
      </p:pic>
    </p:spTree>
    <p:extLst>
      <p:ext uri="{BB962C8B-B14F-4D97-AF65-F5344CB8AC3E}">
        <p14:creationId xmlns:p14="http://schemas.microsoft.com/office/powerpoint/2010/main" xmlns="" val="117529722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38200" y="1143000"/>
            <a:ext cx="13495020" cy="1073506"/>
          </a:xfrm>
        </p:spPr>
        <p:txBody>
          <a:bodyPr>
            <a:noAutofit/>
          </a:bodyPr>
          <a:lstStyle/>
          <a:p>
            <a:r>
              <a:rPr lang="en-US" sz="6000" b="1" kern="1400" spc="36" dirty="0" smtClean="0">
                <a:solidFill>
                  <a:srgbClr val="002060"/>
                </a:solidFill>
                <a:latin typeface="Cambria"/>
                <a:ea typeface="Times New Roman"/>
                <a:cs typeface="Times New Roman"/>
              </a:rPr>
              <a:t>Main distributed </a:t>
            </a:r>
            <a:r>
              <a:rPr lang="en-US" sz="6000" b="1" kern="1400" spc="36" dirty="0">
                <a:solidFill>
                  <a:srgbClr val="002060"/>
                </a:solidFill>
                <a:latin typeface="Cambria"/>
                <a:ea typeface="Times New Roman"/>
                <a:cs typeface="Times New Roman"/>
              </a:rPr>
              <a:t>board</a:t>
            </a:r>
            <a:r>
              <a:rPr lang="en-US" kern="1400" spc="36" dirty="0">
                <a:solidFill>
                  <a:srgbClr val="17365D"/>
                </a:solidFill>
                <a:latin typeface="Cambria"/>
                <a:ea typeface="Times New Roman"/>
                <a:cs typeface="Times New Roman"/>
              </a:rPr>
              <a:t/>
            </a:r>
            <a:br>
              <a:rPr lang="en-US" kern="1400" spc="36" dirty="0">
                <a:solidFill>
                  <a:srgbClr val="17365D"/>
                </a:solidFill>
                <a:latin typeface="Cambria"/>
                <a:ea typeface="Times New Roman"/>
                <a:cs typeface="Times New Roman"/>
              </a:rPr>
            </a:br>
            <a:endParaRPr lang="en-US" kern="1400" spc="36" dirty="0">
              <a:solidFill>
                <a:srgbClr val="17365D"/>
              </a:solidFill>
              <a:latin typeface="Cambria"/>
              <a:ea typeface="Times New Roman"/>
              <a:cs typeface="Times New Roman"/>
            </a:endParaRPr>
          </a:p>
        </p:txBody>
      </p:sp>
      <p:pic>
        <p:nvPicPr>
          <p:cNvPr id="5" name="Picture 4"/>
          <p:cNvPicPr/>
          <p:nvPr/>
        </p:nvPicPr>
        <p:blipFill>
          <a:blip r:embed="rId3" cstate="print">
            <a:extLst>
              <a:ext uri="{28A0092B-C50C-407E-A947-70E740481C1C}">
                <a14:useLocalDpi xmlns:a14="http://schemas.microsoft.com/office/drawing/2010/main" xmlns="" val="0"/>
              </a:ext>
            </a:extLst>
          </a:blip>
          <a:stretch>
            <a:fillRect/>
          </a:stretch>
        </p:blipFill>
        <p:spPr>
          <a:xfrm>
            <a:off x="1524000" y="1981200"/>
            <a:ext cx="12192000" cy="5791200"/>
          </a:xfrm>
          <a:prstGeom prst="rect">
            <a:avLst/>
          </a:prstGeom>
        </p:spPr>
      </p:pic>
    </p:spTree>
    <p:extLst>
      <p:ext uri="{BB962C8B-B14F-4D97-AF65-F5344CB8AC3E}">
        <p14:creationId xmlns:p14="http://schemas.microsoft.com/office/powerpoint/2010/main" xmlns="" val="826843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6000" b="1" kern="1400" spc="36" dirty="0">
                <a:solidFill>
                  <a:srgbClr val="C00000"/>
                </a:solidFill>
                <a:latin typeface="Cambria"/>
                <a:ea typeface="Times New Roman"/>
                <a:cs typeface="Times New Roman"/>
              </a:rPr>
              <a:t>Site Analysis</a:t>
            </a:r>
            <a:endParaRPr lang="en-US" b="1" kern="1400" spc="36" dirty="0">
              <a:solidFill>
                <a:srgbClr val="C00000"/>
              </a:solidFill>
              <a:latin typeface="Cambria"/>
              <a:ea typeface="Times New Roman"/>
              <a:cs typeface="Times New Roman"/>
            </a:endParaRPr>
          </a:p>
        </p:txBody>
      </p:sp>
      <p:pic>
        <p:nvPicPr>
          <p:cNvPr id="6" name="Picture 5" descr="Description: Untitled.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2" y="2133600"/>
            <a:ext cx="10439400" cy="5486400"/>
          </a:xfrm>
          <a:prstGeom prst="rect">
            <a:avLst/>
          </a:prstGeom>
          <a:noFill/>
          <a:ln>
            <a:noFill/>
          </a:ln>
        </p:spPr>
      </p:pic>
    </p:spTree>
    <p:extLst>
      <p:ext uri="{BB962C8B-B14F-4D97-AF65-F5344CB8AC3E}">
        <p14:creationId xmlns:p14="http://schemas.microsoft.com/office/powerpoint/2010/main" xmlns="" val="41069788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0"/>
            <a:ext cx="13571220" cy="1524000"/>
          </a:xfrm>
        </p:spPr>
        <p:txBody>
          <a:bodyPr>
            <a:normAutofit fontScale="90000"/>
          </a:bodyPr>
          <a:lstStyle/>
          <a:p>
            <a:r>
              <a:rPr lang="en-US" dirty="0" smtClean="0"/>
              <a:t/>
            </a:r>
            <a:br>
              <a:rPr lang="en-US" dirty="0" smtClean="0"/>
            </a:br>
            <a:r>
              <a:rPr lang="en-US" b="1" dirty="0" smtClean="0">
                <a:solidFill>
                  <a:srgbClr val="C00000"/>
                </a:solidFill>
              </a:rPr>
              <a:t>Dialux For Classroom</a:t>
            </a:r>
            <a:r>
              <a:rPr lang="en-US" dirty="0"/>
              <a:t/>
            </a:r>
            <a:br>
              <a:rPr lang="en-US" dirty="0"/>
            </a:br>
            <a:endParaRPr lang="ar-SA" dirty="0"/>
          </a:p>
        </p:txBody>
      </p:sp>
      <p:sp>
        <p:nvSpPr>
          <p:cNvPr id="3" name="Content Placeholder 2"/>
          <p:cNvSpPr>
            <a:spLocks noGrp="1"/>
          </p:cNvSpPr>
          <p:nvPr>
            <p:ph idx="1"/>
          </p:nvPr>
        </p:nvSpPr>
        <p:spPr>
          <a:xfrm>
            <a:off x="762000" y="2590800"/>
            <a:ext cx="13571220" cy="4998720"/>
          </a:xfrm>
        </p:spPr>
        <p:txBody>
          <a:bodyPr/>
          <a:lstStyle/>
          <a:p>
            <a:r>
              <a:rPr lang="en-US" dirty="0"/>
              <a:t>Type of luminaire used: </a:t>
            </a:r>
          </a:p>
          <a:p>
            <a:r>
              <a:rPr lang="en-US" dirty="0"/>
              <a:t>disano</a:t>
            </a:r>
          </a:p>
          <a:p>
            <a:r>
              <a:rPr lang="en-US" dirty="0"/>
              <a:t>U = </a:t>
            </a:r>
            <a:r>
              <a:rPr lang="en-US" dirty="0" smtClean="0"/>
              <a:t>0.62</a:t>
            </a:r>
          </a:p>
          <a:p>
            <a:r>
              <a:rPr lang="en-US" dirty="0" smtClean="0"/>
              <a:t>UGR&lt;19</a:t>
            </a:r>
            <a:endParaRPr lang="en-US" dirty="0"/>
          </a:p>
          <a:p>
            <a:endParaRPr lang="ar-SA" dirty="0"/>
          </a:p>
        </p:txBody>
      </p:sp>
    </p:spTree>
    <p:extLst>
      <p:ext uri="{BB962C8B-B14F-4D97-AF65-F5344CB8AC3E}">
        <p14:creationId xmlns:p14="http://schemas.microsoft.com/office/powerpoint/2010/main" xmlns="" val="295466976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ar-SA" dirty="0"/>
          </a:p>
        </p:txBody>
      </p:sp>
      <p:pic>
        <p:nvPicPr>
          <p:cNvPr id="4" name="Content Placeholder 3" descr="جدول الاناره.png"/>
          <p:cNvPicPr>
            <a:picLocks noGrp="1"/>
          </p:cNvPicPr>
          <p:nvPr>
            <p:ph idx="1"/>
          </p:nvPr>
        </p:nvPicPr>
        <p:blipFill>
          <a:blip r:embed="rId2" cstate="print"/>
          <a:stretch>
            <a:fillRect/>
          </a:stretch>
        </p:blipFill>
        <p:spPr>
          <a:xfrm>
            <a:off x="6705600" y="2667000"/>
            <a:ext cx="6250927" cy="45452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6"/>
          <p:cNvSpPr>
            <a:spLocks noChangeArrowheads="1"/>
          </p:cNvSpPr>
          <p:nvPr/>
        </p:nvSpPr>
        <p:spPr bwMode="auto">
          <a:xfrm>
            <a:off x="537266" y="2515717"/>
            <a:ext cx="4927925" cy="1523488"/>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27" tIns="45714" rIns="91427" bIns="0" numCol="1" anchor="ctr" anchorCtr="0" compatLnSpc="1">
            <a:prstTxWarp prst="textNoShape">
              <a:avLst/>
            </a:prstTxWarp>
            <a:spAutoFit/>
          </a:bodyPr>
          <a:lstStyle/>
          <a:p>
            <a:pPr algn="r" defTabSz="914273" rtl="1" fontAlgn="base">
              <a:spcBef>
                <a:spcPct val="0"/>
              </a:spcBef>
              <a:spcAft>
                <a:spcPct val="0"/>
              </a:spcAft>
            </a:pPr>
            <a:r>
              <a:rPr lang="en-US" sz="3200" b="1" u="sng" dirty="0" smtClean="0">
                <a:solidFill>
                  <a:srgbClr val="0000FF"/>
                </a:solidFill>
                <a:latin typeface="Calibri" pitchFamily="34" charset="0"/>
                <a:ea typeface="Times New Roman" pitchFamily="18" charset="0"/>
                <a:cs typeface="Arial" pitchFamily="34" charset="0"/>
              </a:rPr>
              <a:t>T</a:t>
            </a:r>
            <a:r>
              <a:rPr lang="en-US" sz="3200" b="1" u="sng" dirty="0" smtClean="0" bmk="">
                <a:solidFill>
                  <a:srgbClr val="0000FF"/>
                </a:solidFill>
                <a:latin typeface="Calibri" pitchFamily="34" charset="0"/>
                <a:ea typeface="Times New Roman" pitchFamily="18" charset="0"/>
                <a:cs typeface="Arial" pitchFamily="34" charset="0"/>
              </a:rPr>
              <a:t>able</a:t>
            </a:r>
            <a:r>
              <a:rPr lang="en-US" sz="3200" dirty="0" smtClean="0" bmk="">
                <a:solidFill>
                  <a:srgbClr val="0070C0"/>
                </a:solidFill>
                <a:latin typeface="Calibri" pitchFamily="34" charset="0"/>
                <a:ea typeface="Times New Roman" pitchFamily="18" charset="0"/>
                <a:cs typeface="Arial" pitchFamily="34" charset="0"/>
              </a:rPr>
              <a:t> : luminance and other </a:t>
            </a:r>
          </a:p>
          <a:p>
            <a:pPr algn="r" defTabSz="914273" rtl="1" fontAlgn="base">
              <a:spcBef>
                <a:spcPct val="0"/>
              </a:spcBef>
              <a:spcAft>
                <a:spcPct val="0"/>
              </a:spcAft>
            </a:pPr>
            <a:r>
              <a:rPr lang="en-US" sz="3200" dirty="0" smtClean="0" bmk="">
                <a:solidFill>
                  <a:srgbClr val="0070C0"/>
                </a:solidFill>
                <a:latin typeface="Calibri" pitchFamily="34" charset="0"/>
                <a:ea typeface="Times New Roman" pitchFamily="18" charset="0"/>
                <a:cs typeface="Arial" pitchFamily="34" charset="0"/>
              </a:rPr>
              <a:t>recommendations related</a:t>
            </a:r>
          </a:p>
          <a:p>
            <a:pPr algn="r" defTabSz="914273" rtl="1" fontAlgn="base">
              <a:spcBef>
                <a:spcPct val="0"/>
              </a:spcBef>
              <a:spcAft>
                <a:spcPct val="0"/>
              </a:spcAft>
            </a:pPr>
            <a:r>
              <a:rPr lang="en-US" sz="3200" dirty="0" smtClean="0" bmk="">
                <a:solidFill>
                  <a:srgbClr val="0070C0"/>
                </a:solidFill>
                <a:latin typeface="Calibri" pitchFamily="34" charset="0"/>
                <a:ea typeface="Times New Roman" pitchFamily="18" charset="0"/>
                <a:cs typeface="Arial" pitchFamily="34" charset="0"/>
              </a:rPr>
              <a:t> </a:t>
            </a:r>
            <a:r>
              <a:rPr lang="en-US" sz="3200" dirty="0" bmk="">
                <a:solidFill>
                  <a:srgbClr val="0070C0"/>
                </a:solidFill>
                <a:latin typeface="Calibri" pitchFamily="34" charset="0"/>
                <a:ea typeface="Times New Roman" pitchFamily="18" charset="0"/>
                <a:cs typeface="Arial" pitchFamily="34" charset="0"/>
              </a:rPr>
              <a:t>to </a:t>
            </a:r>
            <a:r>
              <a:rPr lang="en-US" sz="3200" dirty="0" smtClean="0" bmk="">
                <a:solidFill>
                  <a:srgbClr val="0070C0"/>
                </a:solidFill>
                <a:latin typeface="Calibri" pitchFamily="34" charset="0"/>
                <a:ea typeface="Times New Roman" pitchFamily="18" charset="0"/>
                <a:cs typeface="Arial" pitchFamily="34" charset="0"/>
              </a:rPr>
              <a:t>different </a:t>
            </a:r>
            <a:r>
              <a:rPr lang="en-US" sz="3200" dirty="0" bmk="">
                <a:solidFill>
                  <a:srgbClr val="0070C0"/>
                </a:solidFill>
                <a:latin typeface="Calibri" pitchFamily="34" charset="0"/>
                <a:ea typeface="Times New Roman" pitchFamily="18" charset="0"/>
                <a:cs typeface="Arial" pitchFamily="34" charset="0"/>
              </a:rPr>
              <a:t>space</a:t>
            </a:r>
            <a:r>
              <a:rPr lang="en-US" sz="3200" dirty="0" smtClean="0" bmk="">
                <a:solidFill>
                  <a:srgbClr val="0070C0"/>
                </a:solidFill>
                <a:latin typeface="Calibri" pitchFamily="34" charset="0"/>
                <a:ea typeface="Times New Roman" pitchFamily="18" charset="0"/>
                <a:cs typeface="Arial" pitchFamily="34" charset="0"/>
              </a:rPr>
              <a:t>s</a:t>
            </a:r>
            <a:endParaRPr lang="en-US" sz="3200" dirty="0" smtClean="0">
              <a:latin typeface="Arial" pitchFamily="34" charset="0"/>
              <a:cs typeface="Arial" pitchFamily="34" charset="0"/>
            </a:endParaRPr>
          </a:p>
        </p:txBody>
      </p:sp>
    </p:spTree>
    <p:extLst>
      <p:ext uri="{BB962C8B-B14F-4D97-AF65-F5344CB8AC3E}">
        <p14:creationId xmlns:p14="http://schemas.microsoft.com/office/powerpoint/2010/main" xmlns="" val="383728764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FF"/>
                </a:solidFill>
              </a:rPr>
              <a:t>Dialux </a:t>
            </a:r>
            <a:r>
              <a:rPr lang="en-US" dirty="0" smtClean="0">
                <a:solidFill>
                  <a:srgbClr val="0000FF"/>
                </a:solidFill>
              </a:rPr>
              <a:t>For Classroom</a:t>
            </a:r>
            <a:endParaRPr lang="ar-SA" dirty="0">
              <a:solidFill>
                <a:srgbClr val="0000FF"/>
              </a:solidFill>
            </a:endParaRPr>
          </a:p>
        </p:txBody>
      </p:sp>
      <p:pic>
        <p:nvPicPr>
          <p:cNvPr id="4" name="Content Placeholder 3" descr="3"/>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4991884" y="2322513"/>
            <a:ext cx="5103832" cy="5267325"/>
          </a:xfrm>
          <a:prstGeom prst="rect">
            <a:avLst/>
          </a:prstGeom>
          <a:noFill/>
          <a:ln>
            <a:noFill/>
          </a:ln>
        </p:spPr>
      </p:pic>
    </p:spTree>
    <p:extLst>
      <p:ext uri="{BB962C8B-B14F-4D97-AF65-F5344CB8AC3E}">
        <p14:creationId xmlns:p14="http://schemas.microsoft.com/office/powerpoint/2010/main" xmlns="" val="234447082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FF"/>
                </a:solidFill>
              </a:rPr>
              <a:t>Dialux </a:t>
            </a:r>
            <a:r>
              <a:rPr lang="en-US" dirty="0" smtClean="0">
                <a:solidFill>
                  <a:srgbClr val="0000FF"/>
                </a:solidFill>
              </a:rPr>
              <a:t>For Classroom</a:t>
            </a:r>
            <a:endParaRPr lang="ar-SA" dirty="0">
              <a:solidFill>
                <a:srgbClr val="0000FF"/>
              </a:solidFill>
            </a:endParaRPr>
          </a:p>
        </p:txBody>
      </p:sp>
      <p:pic>
        <p:nvPicPr>
          <p:cNvPr id="4" name="Content Placeholder 3" descr="7"/>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4716535" y="2814770"/>
            <a:ext cx="5654530" cy="4282811"/>
          </a:xfrm>
          <a:prstGeom prst="rect">
            <a:avLst/>
          </a:prstGeom>
          <a:noFill/>
          <a:ln>
            <a:noFill/>
          </a:ln>
        </p:spPr>
      </p:pic>
    </p:spTree>
    <p:extLst>
      <p:ext uri="{BB962C8B-B14F-4D97-AF65-F5344CB8AC3E}">
        <p14:creationId xmlns:p14="http://schemas.microsoft.com/office/powerpoint/2010/main" xmlns="" val="142039235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FF"/>
                </a:solidFill>
              </a:rPr>
              <a:t>Dialux </a:t>
            </a:r>
            <a:r>
              <a:rPr lang="en-US" dirty="0" smtClean="0">
                <a:solidFill>
                  <a:srgbClr val="0000FF"/>
                </a:solidFill>
              </a:rPr>
              <a:t>For Classroom</a:t>
            </a:r>
            <a:endParaRPr lang="ar-SA" dirty="0">
              <a:solidFill>
                <a:srgbClr val="0000FF"/>
              </a:solidFill>
            </a:endParaRPr>
          </a:p>
        </p:txBody>
      </p:sp>
      <p:pic>
        <p:nvPicPr>
          <p:cNvPr id="4" name="Content Placeholder 3" descr="10"/>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3581400" y="3200400"/>
            <a:ext cx="6446954" cy="3276600"/>
          </a:xfrm>
          <a:prstGeom prst="rect">
            <a:avLst/>
          </a:prstGeom>
          <a:noFill/>
          <a:ln>
            <a:noFill/>
          </a:ln>
        </p:spPr>
      </p:pic>
    </p:spTree>
    <p:extLst>
      <p:ext uri="{BB962C8B-B14F-4D97-AF65-F5344CB8AC3E}">
        <p14:creationId xmlns:p14="http://schemas.microsoft.com/office/powerpoint/2010/main" xmlns="" val="210761436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Dialux For Classroom</a:t>
            </a:r>
            <a:endParaRPr lang="ar-SA" b="1" dirty="0">
              <a:solidFill>
                <a:srgbClr val="C00000"/>
              </a:solidFill>
            </a:endParaRPr>
          </a:p>
        </p:txBody>
      </p:sp>
      <p:pic>
        <p:nvPicPr>
          <p:cNvPr id="4" name="Content Placeholder 3" descr="Room 1"/>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4032250" y="2322513"/>
            <a:ext cx="7023100" cy="5267325"/>
          </a:xfrm>
          <a:prstGeom prst="rect">
            <a:avLst/>
          </a:prstGeom>
          <a:noFill/>
          <a:ln>
            <a:noFill/>
          </a:ln>
        </p:spPr>
      </p:pic>
    </p:spTree>
    <p:extLst>
      <p:ext uri="{BB962C8B-B14F-4D97-AF65-F5344CB8AC3E}">
        <p14:creationId xmlns:p14="http://schemas.microsoft.com/office/powerpoint/2010/main" xmlns="" val="113794176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219200"/>
            <a:ext cx="12733020" cy="685800"/>
          </a:xfrm>
        </p:spPr>
        <p:txBody>
          <a:bodyPr>
            <a:normAutofit fontScale="90000"/>
          </a:bodyPr>
          <a:lstStyle/>
          <a:p>
            <a:r>
              <a:rPr lang="en-US" b="1" dirty="0" smtClean="0">
                <a:solidFill>
                  <a:srgbClr val="C00000"/>
                </a:solidFill>
              </a:rPr>
              <a:t>Resluts</a:t>
            </a:r>
            <a:endParaRPr lang="ar-SA"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399500711"/>
              </p:ext>
            </p:extLst>
          </p:nvPr>
        </p:nvGraphicFramePr>
        <p:xfrm>
          <a:off x="4267201" y="1600201"/>
          <a:ext cx="10134599" cy="5909014"/>
        </p:xfrm>
        <a:graphic>
          <a:graphicData uri="http://schemas.openxmlformats.org/drawingml/2006/table">
            <a:tbl>
              <a:tblPr firstRow="1" firstCol="1" bandRow="1">
                <a:tableStyleId>{5C22544A-7EE6-4342-B048-85BDC9FD1C3A}</a:tableStyleId>
              </a:tblPr>
              <a:tblGrid>
                <a:gridCol w="2329536"/>
                <a:gridCol w="1587830"/>
                <a:gridCol w="2360573"/>
                <a:gridCol w="1928330"/>
                <a:gridCol w="1928330"/>
              </a:tblGrid>
              <a:tr h="543616">
                <a:tc rowSpan="2">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kern="1200" dirty="0">
                          <a:solidFill>
                            <a:schemeClr val="tx1"/>
                          </a:solidFill>
                          <a:latin typeface="+mn-lt"/>
                          <a:ea typeface="+mn-ea"/>
                          <a:cs typeface="+mn-cs"/>
                        </a:rPr>
                        <a:t>Function</a:t>
                      </a:r>
                    </a:p>
                  </a:txBody>
                  <a:tcPr marL="68581" marR="68581" marT="0" marB="0"/>
                </a:tc>
                <a:tc rowSpan="2">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600" b="1" kern="1200" dirty="0" err="1">
                          <a:solidFill>
                            <a:schemeClr val="tx1"/>
                          </a:solidFill>
                          <a:latin typeface="+mn-lt"/>
                          <a:ea typeface="+mn-ea"/>
                          <a:cs typeface="+mn-cs"/>
                        </a:rPr>
                        <a:t>Uo</a:t>
                      </a:r>
                      <a:endParaRPr kumimoji="0" lang="en-US" sz="3600" b="1" kern="1200" dirty="0">
                        <a:solidFill>
                          <a:schemeClr val="tx1"/>
                        </a:solidFill>
                        <a:latin typeface="+mn-lt"/>
                        <a:ea typeface="+mn-ea"/>
                        <a:cs typeface="+mn-cs"/>
                      </a:endParaRPr>
                    </a:p>
                  </a:txBody>
                  <a:tcPr marL="68581" marR="68581" marT="0" marB="0"/>
                </a:tc>
                <a:tc rowSpan="2">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b="1" kern="1200" dirty="0">
                          <a:solidFill>
                            <a:schemeClr val="tx1"/>
                          </a:solidFill>
                          <a:latin typeface="+mn-lt"/>
                          <a:ea typeface="+mn-ea"/>
                          <a:cs typeface="+mn-cs"/>
                        </a:rPr>
                        <a:t>Targeted </a:t>
                      </a:r>
                      <a:r>
                        <a:rPr kumimoji="0" lang="en-US" sz="3200" b="1" kern="1200" dirty="0" err="1">
                          <a:solidFill>
                            <a:schemeClr val="tx1"/>
                          </a:solidFill>
                          <a:latin typeface="+mn-lt"/>
                          <a:ea typeface="+mn-ea"/>
                          <a:cs typeface="+mn-cs"/>
                        </a:rPr>
                        <a:t>Eavg</a:t>
                      </a:r>
                      <a:r>
                        <a:rPr kumimoji="0" lang="en-US" sz="3200" b="1" kern="1200" dirty="0">
                          <a:solidFill>
                            <a:schemeClr val="tx1"/>
                          </a:solidFill>
                          <a:latin typeface="+mn-lt"/>
                          <a:ea typeface="+mn-ea"/>
                          <a:cs typeface="+mn-cs"/>
                        </a:rPr>
                        <a:t>.</a:t>
                      </a:r>
                    </a:p>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b="1" kern="1200" dirty="0">
                          <a:solidFill>
                            <a:schemeClr val="tx1"/>
                          </a:solidFill>
                          <a:latin typeface="+mn-lt"/>
                          <a:ea typeface="+mn-ea"/>
                          <a:cs typeface="+mn-cs"/>
                        </a:rPr>
                        <a:t>Lux</a:t>
                      </a:r>
                    </a:p>
                  </a:txBody>
                  <a:tcPr marL="68581" marR="68581" marT="0" marB="0"/>
                </a:tc>
                <a:tc rowSpan="2">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b="1" kern="1200" dirty="0">
                          <a:solidFill>
                            <a:schemeClr val="tx1"/>
                          </a:solidFill>
                          <a:latin typeface="+mn-lt"/>
                          <a:ea typeface="+mn-ea"/>
                          <a:cs typeface="+mn-cs"/>
                        </a:rPr>
                        <a:t>No. of Lamp</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000" b="1" kern="1200" dirty="0">
                          <a:solidFill>
                            <a:schemeClr val="tx1"/>
                          </a:solidFill>
                          <a:latin typeface="+mn-lt"/>
                          <a:ea typeface="+mn-ea"/>
                          <a:cs typeface="+mn-cs"/>
                        </a:rPr>
                        <a:t>Glare</a:t>
                      </a:r>
                    </a:p>
                  </a:txBody>
                  <a:tcPr marL="68581" marR="68581" marT="0" marB="0"/>
                </a:tc>
              </a:tr>
              <a:tr h="1346189">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a:lnSpc>
                          <a:spcPct val="115000"/>
                        </a:lnSpc>
                        <a:spcAft>
                          <a:spcPts val="0"/>
                        </a:spcAft>
                      </a:pPr>
                      <a:r>
                        <a:rPr lang="en-US" sz="1100" dirty="0">
                          <a:effectLst/>
                        </a:rPr>
                        <a:t> </a:t>
                      </a:r>
                      <a:endParaRPr lang="en-US" sz="1100" dirty="0">
                        <a:effectLst/>
                        <a:latin typeface="Calibri"/>
                        <a:ea typeface="Times New Roman"/>
                        <a:cs typeface="Arial"/>
                      </a:endParaRPr>
                    </a:p>
                  </a:txBody>
                  <a:tcPr marL="68581" marR="68581" marT="0" marB="0"/>
                </a:tc>
              </a:tr>
              <a:tr h="1087233">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2400" b="1" kern="1200" dirty="0">
                          <a:solidFill>
                            <a:schemeClr val="tx1"/>
                          </a:solidFill>
                          <a:latin typeface="+mn-lt"/>
                          <a:ea typeface="+mn-ea"/>
                          <a:cs typeface="+mn-cs"/>
                        </a:rPr>
                        <a:t>Classroom</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0.62</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300</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6</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17.9</a:t>
                      </a:r>
                    </a:p>
                  </a:txBody>
                  <a:tcPr marL="68581" marR="68581" marT="0" marB="0"/>
                </a:tc>
              </a:tr>
              <a:tr h="1087233">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b="1" kern="1200" dirty="0">
                          <a:solidFill>
                            <a:schemeClr val="tx1"/>
                          </a:solidFill>
                          <a:latin typeface="+mn-lt"/>
                          <a:ea typeface="+mn-ea"/>
                          <a:cs typeface="+mn-cs"/>
                        </a:rPr>
                        <a:t>Science Lab</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0.6</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500</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7</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13.6</a:t>
                      </a:r>
                    </a:p>
                  </a:txBody>
                  <a:tcPr marL="68581" marR="68581" marT="0" marB="0"/>
                </a:tc>
              </a:tr>
              <a:tr h="1726929">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b="1" kern="1200" dirty="0">
                          <a:solidFill>
                            <a:schemeClr val="tx1"/>
                          </a:solidFill>
                          <a:latin typeface="+mn-lt"/>
                          <a:ea typeface="+mn-ea"/>
                          <a:cs typeface="+mn-cs"/>
                        </a:rPr>
                        <a:t>Manager</a:t>
                      </a:r>
                    </a:p>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3200" b="1" kern="1200" dirty="0">
                          <a:solidFill>
                            <a:schemeClr val="tx1"/>
                          </a:solidFill>
                          <a:latin typeface="+mn-lt"/>
                          <a:ea typeface="+mn-ea"/>
                          <a:cs typeface="+mn-cs"/>
                        </a:rPr>
                        <a:t>Office</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000" b="1" kern="1200" dirty="0">
                          <a:solidFill>
                            <a:schemeClr val="tx1"/>
                          </a:solidFill>
                          <a:latin typeface="+mn-lt"/>
                          <a:ea typeface="+mn-ea"/>
                          <a:cs typeface="+mn-cs"/>
                        </a:rPr>
                        <a:t>0.64</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300</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4</a:t>
                      </a:r>
                    </a:p>
                  </a:txBody>
                  <a:tcPr marL="68581" marR="68581" marT="0" marB="0"/>
                </a:tc>
                <a:tc>
                  <a:txBody>
                    <a:bodyPr/>
                    <a:lstStyle/>
                    <a:p>
                      <a:pPr marL="458775" indent="-458775" algn="l" rtl="0" eaLnBrk="1" latinLnBrk="0" hangingPunct="1">
                        <a:lnSpc>
                          <a:spcPct val="115000"/>
                        </a:lnSpc>
                        <a:spcBef>
                          <a:spcPts val="1004"/>
                        </a:spcBef>
                        <a:spcAft>
                          <a:spcPts val="0"/>
                        </a:spcAft>
                        <a:buClr>
                          <a:schemeClr val="accent2"/>
                        </a:buClr>
                        <a:buSzPct val="60000"/>
                        <a:buFont typeface="Wingdings"/>
                        <a:buChar char=""/>
                      </a:pPr>
                      <a:r>
                        <a:rPr kumimoji="0" lang="en-US" sz="4100" b="1" kern="1200" dirty="0">
                          <a:solidFill>
                            <a:schemeClr val="tx1"/>
                          </a:solidFill>
                          <a:latin typeface="+mn-lt"/>
                          <a:ea typeface="+mn-ea"/>
                          <a:cs typeface="+mn-cs"/>
                        </a:rPr>
                        <a:t>13</a:t>
                      </a:r>
                    </a:p>
                  </a:txBody>
                  <a:tcPr marL="68581" marR="68581" marT="0" marB="0"/>
                </a:tc>
              </a:tr>
            </a:tbl>
          </a:graphicData>
        </a:graphic>
      </p:graphicFrame>
      <p:sp>
        <p:nvSpPr>
          <p:cNvPr id="5" name="Rectangle 1"/>
          <p:cNvSpPr>
            <a:spLocks noChangeArrowheads="1"/>
          </p:cNvSpPr>
          <p:nvPr/>
        </p:nvSpPr>
        <p:spPr bwMode="auto">
          <a:xfrm>
            <a:off x="5902326" y="3668713"/>
            <a:ext cx="2127479" cy="5078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27" tIns="45714" rIns="91427" bIns="45714" numCol="1" anchor="ctr" anchorCtr="0" compatLnSpc="1">
            <a:prstTxWarp prst="textNoShape">
              <a:avLst/>
            </a:prstTxWarp>
            <a:spAutoFit/>
          </a:bodyPr>
          <a:lstStyle/>
          <a:p>
            <a:pPr defTabSz="914273" rtl="1" fontAlgn="base">
              <a:spcBef>
                <a:spcPct val="0"/>
              </a:spcBef>
              <a:spcAft>
                <a:spcPct val="0"/>
              </a:spcAft>
            </a:pPr>
            <a:r>
              <a:rPr lang="en-US" sz="1000" dirty="0" smtClean="0">
                <a:solidFill>
                  <a:srgbClr val="0070C1"/>
                </a:solidFill>
                <a:latin typeface="Times New Roman" pitchFamily="18" charset="0"/>
                <a:ea typeface="Times New Roman" pitchFamily="18" charset="0"/>
                <a:cs typeface="Times New Roman" pitchFamily="18" charset="0"/>
              </a:rPr>
              <a:t>T</a:t>
            </a:r>
            <a:r>
              <a:rPr lang="en-US" sz="1000" dirty="0" smtClean="0" bmk="">
                <a:solidFill>
                  <a:srgbClr val="0070C1"/>
                </a:solidFill>
                <a:latin typeface="Times New Roman" pitchFamily="18" charset="0"/>
                <a:ea typeface="Times New Roman" pitchFamily="18" charset="0"/>
                <a:cs typeface="Times New Roman" pitchFamily="18" charset="0"/>
              </a:rPr>
              <a:t>able 3.20: Spaces</a:t>
            </a:r>
            <a:r>
              <a:rPr lang="en-US" sz="1000" dirty="0" smtClean="0" bmk="">
                <a:solidFill>
                  <a:srgbClr val="0070C1"/>
                </a:solidFill>
                <a:latin typeface="Calibri"/>
                <a:ea typeface="Times New Roman" pitchFamily="18" charset="0"/>
                <a:cs typeface="Times New Roman" pitchFamily="18" charset="0"/>
              </a:rPr>
              <a:t>’</a:t>
            </a:r>
            <a:r>
              <a:rPr lang="en-US" sz="1000" dirty="0" smtClean="0" bmk="">
                <a:solidFill>
                  <a:srgbClr val="0070C1"/>
                </a:solidFill>
                <a:latin typeface="Times New Roman" pitchFamily="18" charset="0"/>
                <a:ea typeface="Times New Roman" pitchFamily="18" charset="0"/>
                <a:cs typeface="Times New Roman" pitchFamily="18" charset="0"/>
              </a:rPr>
              <a:t> Result by Dialux</a:t>
            </a:r>
            <a:endParaRPr lang="en-US" sz="1300" dirty="0" smtClean="0">
              <a:latin typeface="Arial" pitchFamily="34" charset="0"/>
              <a:cs typeface="Arial" pitchFamily="34" charset="0"/>
            </a:endParaRPr>
          </a:p>
          <a:p>
            <a:pPr defTabSz="914273" eaLnBrk="0" fontAlgn="base" hangingPunct="0">
              <a:spcBef>
                <a:spcPct val="0"/>
              </a:spcBef>
              <a:spcAft>
                <a:spcPct val="0"/>
              </a:spcAft>
            </a:pPr>
            <a:endParaRPr lang="en-US" sz="1700" dirty="0" smtClean="0">
              <a:latin typeface="Arial" pitchFamily="34" charset="0"/>
              <a:cs typeface="Arial" pitchFamily="34" charset="0"/>
            </a:endParaRPr>
          </a:p>
        </p:txBody>
      </p:sp>
    </p:spTree>
    <p:extLst>
      <p:ext uri="{BB962C8B-B14F-4D97-AF65-F5344CB8AC3E}">
        <p14:creationId xmlns:p14="http://schemas.microsoft.com/office/powerpoint/2010/main" xmlns="" val="422463269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ctr"/>
            <a:endParaRPr lang="en-US" sz="7100" b="1" dirty="0" smtClean="0">
              <a:solidFill>
                <a:schemeClr val="accent1"/>
              </a:solidFill>
              <a:latin typeface="Times New Roman" pitchFamily="18" charset="0"/>
              <a:cs typeface="Times New Roman" pitchFamily="18" charset="0"/>
            </a:endParaRPr>
          </a:p>
          <a:p>
            <a:pPr algn="ctr"/>
            <a:r>
              <a:rPr lang="en-US" sz="7100" b="1" dirty="0" smtClean="0">
                <a:solidFill>
                  <a:srgbClr val="0000CC"/>
                </a:solidFill>
                <a:latin typeface="Sitka Subheading" pitchFamily="2" charset="0"/>
                <a:cs typeface="Times New Roman" pitchFamily="18" charset="0"/>
              </a:rPr>
              <a:t>Mechanical Design</a:t>
            </a:r>
            <a:endParaRPr lang="ar-SA" sz="7100" b="1" dirty="0">
              <a:solidFill>
                <a:srgbClr val="0000CC"/>
              </a:solidFill>
              <a:latin typeface="Sitka Subheading" pitchFamily="2" charset="0"/>
              <a:cs typeface="Times New Roman" pitchFamily="18" charset="0"/>
            </a:endParaRPr>
          </a:p>
          <a:p>
            <a:endParaRPr lang="ar-SA" dirty="0"/>
          </a:p>
        </p:txBody>
      </p:sp>
    </p:spTree>
    <p:extLst>
      <p:ext uri="{BB962C8B-B14F-4D97-AF65-F5344CB8AC3E}">
        <p14:creationId xmlns:p14="http://schemas.microsoft.com/office/powerpoint/2010/main" xmlns="" val="49874044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09800"/>
            <a:ext cx="12885420" cy="228600"/>
          </a:xfrm>
        </p:spPr>
        <p:txBody>
          <a:bodyPr>
            <a:normAutofit fontScale="90000"/>
          </a:bodyPr>
          <a:lstStyle/>
          <a:p>
            <a:r>
              <a:rPr lang="en-US" sz="6600" b="1" dirty="0" smtClean="0">
                <a:solidFill>
                  <a:schemeClr val="accent1"/>
                </a:solidFill>
                <a:latin typeface="Times New Roman" pitchFamily="18" charset="0"/>
                <a:cs typeface="Times New Roman" pitchFamily="18" charset="0"/>
              </a:rPr>
              <a:t/>
            </a:r>
            <a:br>
              <a:rPr lang="en-US" sz="6600" b="1" dirty="0" smtClean="0">
                <a:solidFill>
                  <a:schemeClr val="accent1"/>
                </a:solidFill>
                <a:latin typeface="Times New Roman" pitchFamily="18" charset="0"/>
                <a:cs typeface="Times New Roman" pitchFamily="18" charset="0"/>
              </a:rPr>
            </a:br>
            <a:r>
              <a:rPr lang="en-US" sz="6600" b="1" dirty="0" smtClean="0">
                <a:solidFill>
                  <a:srgbClr val="00B050"/>
                </a:solidFill>
                <a:latin typeface="Times New Roman" pitchFamily="18" charset="0"/>
                <a:cs typeface="Times New Roman" pitchFamily="18" charset="0"/>
              </a:rPr>
              <a:t>Mechanical </a:t>
            </a:r>
            <a:r>
              <a:rPr lang="en-US" sz="6600" b="1" dirty="0">
                <a:solidFill>
                  <a:srgbClr val="00B050"/>
                </a:solidFill>
                <a:latin typeface="Times New Roman" pitchFamily="18" charset="0"/>
                <a:cs typeface="Times New Roman" pitchFamily="18" charset="0"/>
              </a:rPr>
              <a:t>Design</a:t>
            </a:r>
            <a:r>
              <a:rPr lang="ar-SA" sz="6600" b="1" dirty="0">
                <a:solidFill>
                  <a:schemeClr val="accent1"/>
                </a:solidFill>
                <a:latin typeface="Times New Roman" pitchFamily="18" charset="0"/>
                <a:cs typeface="Times New Roman" pitchFamily="18" charset="0"/>
              </a:rPr>
              <a:t/>
            </a:r>
            <a:br>
              <a:rPr lang="ar-SA" sz="6600" b="1" dirty="0">
                <a:solidFill>
                  <a:schemeClr val="accent1"/>
                </a:solidFill>
                <a:latin typeface="Times New Roman" pitchFamily="18" charset="0"/>
                <a:cs typeface="Times New Roman" pitchFamily="18" charset="0"/>
              </a:rPr>
            </a:br>
            <a:endParaRPr lang="ar-SA" dirty="0"/>
          </a:p>
        </p:txBody>
      </p:sp>
      <p:sp>
        <p:nvSpPr>
          <p:cNvPr id="3" name="Content Placeholder 2"/>
          <p:cNvSpPr>
            <a:spLocks noGrp="1"/>
          </p:cNvSpPr>
          <p:nvPr>
            <p:ph idx="1"/>
          </p:nvPr>
        </p:nvSpPr>
        <p:spPr/>
        <p:txBody>
          <a:bodyPr/>
          <a:lstStyle/>
          <a:p>
            <a:pPr>
              <a:lnSpc>
                <a:spcPct val="150000"/>
              </a:lnSpc>
            </a:pPr>
            <a:r>
              <a:rPr lang="en-US" b="1" dirty="0">
                <a:latin typeface="Times New Roman" panose="02020603050405020304" pitchFamily="18" charset="0"/>
                <a:cs typeface="Times New Roman" panose="02020603050405020304" pitchFamily="18" charset="0"/>
              </a:rPr>
              <a:t>1- Water Supply .</a:t>
            </a:r>
          </a:p>
          <a:p>
            <a:pPr>
              <a:lnSpc>
                <a:spcPct val="150000"/>
              </a:lnSpc>
            </a:pPr>
            <a:r>
              <a:rPr lang="en-US" b="1" dirty="0" smtClean="0">
                <a:latin typeface="Times New Roman" panose="02020603050405020304" pitchFamily="18" charset="0"/>
                <a:cs typeface="Times New Roman" panose="02020603050405020304" pitchFamily="18" charset="0"/>
              </a:rPr>
              <a:t>2- Drainage System</a:t>
            </a:r>
            <a:endParaRPr lang="en-US" b="1" dirty="0">
              <a:latin typeface="Times New Roman" panose="02020603050405020304" pitchFamily="18" charset="0"/>
              <a:cs typeface="Times New Roman" panose="02020603050405020304" pitchFamily="18" charset="0"/>
            </a:endParaRPr>
          </a:p>
          <a:p>
            <a:pPr>
              <a:lnSpc>
                <a:spcPct val="150000"/>
              </a:lnSpc>
            </a:pPr>
            <a:r>
              <a:rPr lang="en-US" b="1" dirty="0" smtClean="0">
                <a:latin typeface="Times New Roman" panose="02020603050405020304" pitchFamily="18" charset="0"/>
                <a:cs typeface="Times New Roman" panose="02020603050405020304" pitchFamily="18" charset="0"/>
              </a:rPr>
              <a:t>3- Protection System.</a:t>
            </a:r>
            <a:endParaRPr lang="en-US" b="1" dirty="0">
              <a:latin typeface="Times New Roman" panose="02020603050405020304" pitchFamily="18" charset="0"/>
              <a:cs typeface="Times New Roman" panose="02020603050405020304" pitchFamily="18" charset="0"/>
            </a:endParaRPr>
          </a:p>
          <a:p>
            <a:endParaRPr lang="ar-SA" dirty="0"/>
          </a:p>
        </p:txBody>
      </p:sp>
    </p:spTree>
    <p:extLst>
      <p:ext uri="{BB962C8B-B14F-4D97-AF65-F5344CB8AC3E}">
        <p14:creationId xmlns:p14="http://schemas.microsoft.com/office/powerpoint/2010/main" xmlns="" val="310093447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1"/>
                </a:solidFill>
                <a:latin typeface="Times New Roman" pitchFamily="18" charset="0"/>
                <a:cs typeface="Times New Roman" pitchFamily="18" charset="0"/>
              </a:rPr>
              <a:t>Water supply system</a:t>
            </a:r>
            <a:endParaRPr lang="ar-SA" b="1" dirty="0">
              <a:solidFill>
                <a:schemeClr val="accent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n-US" b="1" dirty="0"/>
              <a:t>Tanks</a:t>
            </a:r>
            <a:r>
              <a:rPr lang="en-US" b="1" dirty="0" smtClean="0"/>
              <a:t>:</a:t>
            </a:r>
          </a:p>
          <a:p>
            <a:r>
              <a:rPr lang="en-US" dirty="0"/>
              <a:t>Through several research projects in many schools in the Directorate of Education in Nablus, it was found that The daily consumption of water by students in secondary schools ranges between ( 6-7)  liters per day. Given that the number of students in the school is almost 400 students, the school's consumption of water between (2400-2800) liters per day.</a:t>
            </a:r>
            <a:br>
              <a:rPr lang="en-US" dirty="0"/>
            </a:br>
            <a:r>
              <a:rPr lang="en-US" dirty="0"/>
              <a:t/>
            </a:r>
            <a:br>
              <a:rPr lang="en-US" dirty="0"/>
            </a:br>
            <a:r>
              <a:rPr lang="en-US" dirty="0"/>
              <a:t>The water cycle in the school runs every 3 days . Thus, the water consumption in the school every 3 days between (7200 - 8400) liters. So we need 9 water tanks of 1 cubic meter.</a:t>
            </a:r>
          </a:p>
          <a:p>
            <a:endParaRPr lang="ar-SA" dirty="0"/>
          </a:p>
        </p:txBody>
      </p:sp>
    </p:spTree>
    <p:extLst>
      <p:ext uri="{BB962C8B-B14F-4D97-AF65-F5344CB8AC3E}">
        <p14:creationId xmlns:p14="http://schemas.microsoft.com/office/powerpoint/2010/main" xmlns="" val="27532992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b="1" kern="1400" spc="36" dirty="0">
                <a:solidFill>
                  <a:srgbClr val="641030"/>
                </a:solidFill>
                <a:latin typeface="Cambria"/>
                <a:ea typeface="Times New Roman"/>
                <a:cs typeface="Times New Roman"/>
              </a:rPr>
              <a:t>Project design</a:t>
            </a:r>
          </a:p>
        </p:txBody>
      </p:sp>
      <p:sp>
        <p:nvSpPr>
          <p:cNvPr id="5" name="Content Placeholder 4"/>
          <p:cNvSpPr>
            <a:spLocks noGrp="1"/>
          </p:cNvSpPr>
          <p:nvPr>
            <p:ph idx="1"/>
          </p:nvPr>
        </p:nvSpPr>
        <p:spPr>
          <a:xfrm>
            <a:off x="152400" y="1905000"/>
            <a:ext cx="14215110" cy="6172200"/>
          </a:xfrm>
        </p:spPr>
        <p:txBody>
          <a:bodyPr>
            <a:noAutofit/>
          </a:bodyPr>
          <a:lstStyle/>
          <a:p>
            <a:pPr marL="0" indent="0">
              <a:buNone/>
            </a:pPr>
            <a:r>
              <a:rPr lang="en-US" sz="3200" kern="1400" spc="36" dirty="0" smtClean="0">
                <a:solidFill>
                  <a:srgbClr val="17365D"/>
                </a:solidFill>
                <a:latin typeface="Cambria"/>
                <a:ea typeface="Times New Roman"/>
                <a:cs typeface="Times New Roman"/>
              </a:rPr>
              <a:t>Design </a:t>
            </a:r>
            <a:r>
              <a:rPr lang="en-US" sz="3200" kern="1400" spc="36" dirty="0">
                <a:solidFill>
                  <a:srgbClr val="17365D"/>
                </a:solidFill>
                <a:latin typeface="Cambria"/>
                <a:ea typeface="Times New Roman"/>
                <a:cs typeface="Times New Roman"/>
              </a:rPr>
              <a:t>School Concept</a:t>
            </a:r>
          </a:p>
          <a:p>
            <a:pPr marL="0" indent="0">
              <a:buNone/>
            </a:pPr>
            <a:r>
              <a:rPr lang="en-US" sz="3200" kern="1400" spc="36" dirty="0">
                <a:solidFill>
                  <a:srgbClr val="17365D"/>
                </a:solidFill>
                <a:latin typeface="Cambria"/>
                <a:ea typeface="Times New Roman"/>
                <a:cs typeface="Times New Roman"/>
              </a:rPr>
              <a:t>The site will be used to design secondary school for boys, the number of students about 400   students with 30-35 students per class .Thus; we will need 12 class room, three floors. The spaces in the school can be classified into two categories:</a:t>
            </a:r>
          </a:p>
          <a:p>
            <a:pPr marL="0" indent="0">
              <a:buNone/>
            </a:pPr>
            <a:endParaRPr lang="en-US" sz="3200" kern="1400" spc="36" dirty="0">
              <a:solidFill>
                <a:srgbClr val="17365D"/>
              </a:solidFill>
              <a:latin typeface="Cambria"/>
              <a:ea typeface="Times New Roman"/>
              <a:cs typeface="Times New Roman"/>
            </a:endParaRPr>
          </a:p>
          <a:p>
            <a:pPr marL="0" indent="0">
              <a:buNone/>
            </a:pPr>
            <a:r>
              <a:rPr lang="en-US" sz="3200" kern="1400" spc="36" dirty="0">
                <a:solidFill>
                  <a:srgbClr val="17365D"/>
                </a:solidFill>
                <a:latin typeface="Cambria"/>
                <a:ea typeface="Times New Roman"/>
                <a:cs typeface="Times New Roman"/>
              </a:rPr>
              <a:t>Teaching Spaces:</a:t>
            </a:r>
          </a:p>
          <a:p>
            <a:pPr marL="0" indent="0">
              <a:buNone/>
            </a:pPr>
            <a:r>
              <a:rPr lang="en-US" sz="3200" kern="1400" spc="36" dirty="0">
                <a:solidFill>
                  <a:srgbClr val="17365D"/>
                </a:solidFill>
                <a:latin typeface="Cambria"/>
                <a:ea typeface="Times New Roman"/>
                <a:cs typeface="Times New Roman"/>
              </a:rPr>
              <a:t>This space is used for teaching only , may be in some schools also include some class for computer laboratory, biology and chemistry laboratory and arts.</a:t>
            </a:r>
          </a:p>
        </p:txBody>
      </p:sp>
    </p:spTree>
    <p:extLst>
      <p:ext uri="{BB962C8B-B14F-4D97-AF65-F5344CB8AC3E}">
        <p14:creationId xmlns:p14="http://schemas.microsoft.com/office/powerpoint/2010/main" xmlns="" val="76215511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rgbClr val="0000FF"/>
                </a:solidFill>
                <a:latin typeface="Times New Roman" pitchFamily="18" charset="0"/>
                <a:cs typeface="Times New Roman" pitchFamily="18" charset="0"/>
              </a:rPr>
              <a:t>Water </a:t>
            </a:r>
            <a:r>
              <a:rPr lang="en-US" sz="6600" b="1" dirty="0" smtClean="0">
                <a:solidFill>
                  <a:srgbClr val="0000FF"/>
                </a:solidFill>
                <a:latin typeface="Times New Roman" pitchFamily="18" charset="0"/>
                <a:cs typeface="Times New Roman" pitchFamily="18" charset="0"/>
              </a:rPr>
              <a:t>Tanks</a:t>
            </a:r>
            <a:endParaRPr lang="ar-SA" dirty="0">
              <a:solidFill>
                <a:srgbClr val="0000FF"/>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900488" y="2593975"/>
            <a:ext cx="7286625" cy="4724400"/>
          </a:xfrm>
        </p:spPr>
      </p:pic>
    </p:spTree>
    <p:extLst>
      <p:ext uri="{BB962C8B-B14F-4D97-AF65-F5344CB8AC3E}">
        <p14:creationId xmlns:p14="http://schemas.microsoft.com/office/powerpoint/2010/main" xmlns="" val="279764571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b="1" dirty="0">
                <a:solidFill>
                  <a:srgbClr val="0000FF"/>
                </a:solidFill>
                <a:latin typeface="Times New Roman" pitchFamily="18" charset="0"/>
                <a:cs typeface="Times New Roman" pitchFamily="18" charset="0"/>
              </a:rPr>
              <a:t>Water Consumption</a:t>
            </a:r>
            <a:endParaRPr lang="ar-SA" sz="6600" b="1" dirty="0">
              <a:solidFill>
                <a:srgbClr val="0000FF"/>
              </a:solidFill>
              <a:latin typeface="Times New Roman" pitchFamily="18" charset="0"/>
              <a:cs typeface="Times New Roman" pitchFamily="18"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971925" y="3094038"/>
            <a:ext cx="7143750" cy="3724275"/>
          </a:xfrm>
        </p:spPr>
      </p:pic>
    </p:spTree>
    <p:extLst>
      <p:ext uri="{BB962C8B-B14F-4D97-AF65-F5344CB8AC3E}">
        <p14:creationId xmlns:p14="http://schemas.microsoft.com/office/powerpoint/2010/main" xmlns="" val="396250012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rgbClr val="0000FF"/>
                </a:solidFill>
                <a:latin typeface="Times New Roman" pitchFamily="18" charset="0"/>
                <a:cs typeface="Times New Roman" pitchFamily="18" charset="0"/>
              </a:rPr>
              <a:t>Water </a:t>
            </a:r>
            <a:r>
              <a:rPr lang="en-US" sz="6600" b="1" dirty="0" smtClean="0">
                <a:solidFill>
                  <a:srgbClr val="0000FF"/>
                </a:solidFill>
                <a:latin typeface="Times New Roman" pitchFamily="18" charset="0"/>
                <a:cs typeface="Times New Roman" pitchFamily="18" charset="0"/>
              </a:rPr>
              <a:t>Supply System</a:t>
            </a:r>
            <a:endParaRPr lang="ar-SA" dirty="0">
              <a:solidFill>
                <a:srgbClr val="0000FF"/>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981325" y="3513138"/>
            <a:ext cx="9124950" cy="2886075"/>
          </a:xfrm>
        </p:spPr>
      </p:pic>
    </p:spTree>
    <p:extLst>
      <p:ext uri="{BB962C8B-B14F-4D97-AF65-F5344CB8AC3E}">
        <p14:creationId xmlns:p14="http://schemas.microsoft.com/office/powerpoint/2010/main" xmlns="" val="358061452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143000"/>
            <a:ext cx="13190220" cy="762000"/>
          </a:xfrm>
        </p:spPr>
        <p:txBody>
          <a:bodyPr>
            <a:normAutofit fontScale="90000"/>
          </a:bodyPr>
          <a:lstStyle/>
          <a:p>
            <a:r>
              <a:rPr lang="en-US" sz="6000" b="1" dirty="0">
                <a:solidFill>
                  <a:schemeClr val="accent1"/>
                </a:solidFill>
                <a:latin typeface="Times New Roman" pitchFamily="18" charset="0"/>
                <a:cs typeface="Times New Roman" pitchFamily="18" charset="0"/>
              </a:rPr>
              <a:t>Water </a:t>
            </a:r>
            <a:r>
              <a:rPr lang="en-US" sz="6000" b="1" dirty="0" smtClean="0">
                <a:solidFill>
                  <a:schemeClr val="accent1"/>
                </a:solidFill>
                <a:latin typeface="Times New Roman" pitchFamily="18" charset="0"/>
                <a:cs typeface="Times New Roman" pitchFamily="18" charset="0"/>
              </a:rPr>
              <a:t>Supply System</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752600" y="1981200"/>
            <a:ext cx="5410200" cy="5554472"/>
          </a:xfrm>
        </p:spPr>
      </p:pic>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15200" y="2743200"/>
            <a:ext cx="7105651" cy="3590926"/>
          </a:xfrm>
          <a:prstGeom prst="rect">
            <a:avLst/>
          </a:prstGeom>
        </p:spPr>
      </p:pic>
    </p:spTree>
    <p:extLst>
      <p:ext uri="{BB962C8B-B14F-4D97-AF65-F5344CB8AC3E}">
        <p14:creationId xmlns:p14="http://schemas.microsoft.com/office/powerpoint/2010/main" xmlns="" val="330568948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smtClean="0">
                <a:solidFill>
                  <a:schemeClr val="accent1"/>
                </a:solidFill>
                <a:latin typeface="Times New Roman" pitchFamily="18" charset="0"/>
                <a:cs typeface="Times New Roman" pitchFamily="18" charset="0"/>
              </a:rPr>
              <a:t>Drainage System</a:t>
            </a:r>
            <a:endParaRPr lang="ar-SA"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4724400" y="2438400"/>
            <a:ext cx="5734050" cy="4410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609600" y="2438400"/>
            <a:ext cx="3352800" cy="892540"/>
          </a:xfrm>
          <a:prstGeom prst="rect">
            <a:avLst/>
          </a:prstGeom>
        </p:spPr>
        <p:txBody>
          <a:bodyPr wrap="square" lIns="91427" tIns="45714" rIns="91427" bIns="45714">
            <a:spAutoFit/>
          </a:bodyPr>
          <a:lstStyle/>
          <a:p>
            <a:r>
              <a:rPr lang="en-US" dirty="0"/>
              <a:t>Number of </a:t>
            </a:r>
            <a:r>
              <a:rPr lang="en-US" dirty="0" smtClean="0"/>
              <a:t>DFU’s</a:t>
            </a:r>
          </a:p>
          <a:p>
            <a:r>
              <a:rPr lang="en-US" dirty="0" smtClean="0"/>
              <a:t> </a:t>
            </a:r>
            <a:r>
              <a:rPr lang="en-US" dirty="0"/>
              <a:t>for each fixture</a:t>
            </a:r>
            <a:endParaRPr lang="ar-SA" dirty="0"/>
          </a:p>
        </p:txBody>
      </p:sp>
    </p:spTree>
    <p:extLst>
      <p:ext uri="{BB962C8B-B14F-4D97-AF65-F5344CB8AC3E}">
        <p14:creationId xmlns:p14="http://schemas.microsoft.com/office/powerpoint/2010/main" xmlns="" val="121966899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a:solidFill>
                  <a:schemeClr val="accent1"/>
                </a:solidFill>
                <a:latin typeface="Times New Roman" pitchFamily="18" charset="0"/>
                <a:cs typeface="Times New Roman" pitchFamily="18" charset="0"/>
              </a:rPr>
              <a:t>Drainage System</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148013" y="2332038"/>
            <a:ext cx="8791575" cy="5248275"/>
          </a:xfrm>
        </p:spPr>
      </p:pic>
    </p:spTree>
    <p:extLst>
      <p:ext uri="{BB962C8B-B14F-4D97-AF65-F5344CB8AC3E}">
        <p14:creationId xmlns:p14="http://schemas.microsoft.com/office/powerpoint/2010/main" xmlns="" val="129200279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a:solidFill>
                  <a:schemeClr val="accent1"/>
                </a:solidFill>
                <a:latin typeface="Times New Roman" pitchFamily="18" charset="0"/>
                <a:cs typeface="Times New Roman" pitchFamily="18" charset="0"/>
              </a:rPr>
              <a:t>Drainage System</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071813" y="2779713"/>
            <a:ext cx="8943975" cy="4352925"/>
          </a:xfrm>
        </p:spPr>
      </p:pic>
    </p:spTree>
    <p:extLst>
      <p:ext uri="{BB962C8B-B14F-4D97-AF65-F5344CB8AC3E}">
        <p14:creationId xmlns:p14="http://schemas.microsoft.com/office/powerpoint/2010/main" xmlns="" val="37046870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a:solidFill>
                  <a:schemeClr val="accent1"/>
                </a:solidFill>
                <a:latin typeface="Times New Roman" pitchFamily="18" charset="0"/>
                <a:cs typeface="Times New Roman" pitchFamily="18" charset="0"/>
              </a:rPr>
              <a:t>Drainage System</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986088" y="2446338"/>
            <a:ext cx="9115425" cy="5019675"/>
          </a:xfrm>
        </p:spPr>
      </p:pic>
    </p:spTree>
    <p:extLst>
      <p:ext uri="{BB962C8B-B14F-4D97-AF65-F5344CB8AC3E}">
        <p14:creationId xmlns:p14="http://schemas.microsoft.com/office/powerpoint/2010/main" xmlns="" val="347854433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a:solidFill>
                  <a:schemeClr val="accent1"/>
                </a:solidFill>
                <a:latin typeface="Times New Roman" pitchFamily="18" charset="0"/>
                <a:cs typeface="Times New Roman" pitchFamily="18" charset="0"/>
              </a:rPr>
              <a:t>Drainage System</a:t>
            </a:r>
            <a:endParaRPr lang="ar-SA" dirty="0"/>
          </a:p>
        </p:txBody>
      </p:sp>
      <p:sp>
        <p:nvSpPr>
          <p:cNvPr id="3" name="Content Placeholder 2"/>
          <p:cNvSpPr>
            <a:spLocks noGrp="1"/>
          </p:cNvSpPr>
          <p:nvPr>
            <p:ph idx="1"/>
          </p:nvPr>
        </p:nvSpPr>
        <p:spPr/>
        <p:txBody>
          <a:bodyPr/>
          <a:lstStyle/>
          <a:p>
            <a:r>
              <a:rPr lang="en-US" dirty="0"/>
              <a:t>Stack is 4’’ diameter .</a:t>
            </a:r>
          </a:p>
          <a:p>
            <a:r>
              <a:rPr lang="en-US" dirty="0"/>
              <a:t>The horizontal Line for lavatory which reach to the main drainage = 2".</a:t>
            </a:r>
          </a:p>
          <a:p>
            <a:r>
              <a:rPr lang="en-US" dirty="0"/>
              <a:t>The horizontal Line for W.C which reach to the main drainage = 4"</a:t>
            </a:r>
          </a:p>
          <a:p>
            <a:endParaRPr lang="ar-SA" dirty="0"/>
          </a:p>
        </p:txBody>
      </p:sp>
    </p:spTree>
    <p:extLst>
      <p:ext uri="{BB962C8B-B14F-4D97-AF65-F5344CB8AC3E}">
        <p14:creationId xmlns:p14="http://schemas.microsoft.com/office/powerpoint/2010/main" xmlns="" val="323772450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a:solidFill>
                  <a:schemeClr val="accent1"/>
                </a:solidFill>
                <a:latin typeface="Times New Roman" pitchFamily="18" charset="0"/>
                <a:cs typeface="Times New Roman" pitchFamily="18" charset="0"/>
              </a:rPr>
              <a:t>Drainage System</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319588" y="2584450"/>
            <a:ext cx="6448425" cy="4743450"/>
          </a:xfrm>
        </p:spPr>
      </p:pic>
    </p:spTree>
    <p:extLst>
      <p:ext uri="{BB962C8B-B14F-4D97-AF65-F5344CB8AC3E}">
        <p14:creationId xmlns:p14="http://schemas.microsoft.com/office/powerpoint/2010/main" xmlns="" val="11451119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3894</TotalTime>
  <Words>1593</Words>
  <Application>Microsoft Office PowerPoint</Application>
  <PresentationFormat>Custom</PresentationFormat>
  <Paragraphs>446</Paragraphs>
  <Slides>106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106</vt:i4>
      </vt:variant>
    </vt:vector>
  </HeadingPairs>
  <TitlesOfParts>
    <vt:vector size="108" baseType="lpstr">
      <vt:lpstr>Flow</vt:lpstr>
      <vt:lpstr>Worksheet</vt:lpstr>
      <vt:lpstr>Graduation Project report- II </vt:lpstr>
      <vt:lpstr>Introduction</vt:lpstr>
      <vt:lpstr>Site Discription</vt:lpstr>
      <vt:lpstr>Site Discription</vt:lpstr>
      <vt:lpstr>Site Discription</vt:lpstr>
      <vt:lpstr>Site Analysis </vt:lpstr>
      <vt:lpstr>Site Analysis</vt:lpstr>
      <vt:lpstr>Site Analysis</vt:lpstr>
      <vt:lpstr>Project design</vt:lpstr>
      <vt:lpstr>Project design</vt:lpstr>
      <vt:lpstr>Project design</vt:lpstr>
      <vt:lpstr>Project design</vt:lpstr>
      <vt:lpstr>Project design</vt:lpstr>
      <vt:lpstr>Slide 14</vt:lpstr>
      <vt:lpstr>Site plan</vt:lpstr>
      <vt:lpstr>Ground Floor </vt:lpstr>
      <vt:lpstr>First Floor </vt:lpstr>
      <vt:lpstr>Second Floor </vt:lpstr>
      <vt:lpstr>Sections</vt:lpstr>
      <vt:lpstr>Elevations</vt:lpstr>
      <vt:lpstr>Slide 21</vt:lpstr>
      <vt:lpstr>3D Structural Modeling For tow module</vt:lpstr>
      <vt:lpstr>Structural Design</vt:lpstr>
      <vt:lpstr>Structural Design</vt:lpstr>
      <vt:lpstr>  Material Property </vt:lpstr>
      <vt:lpstr>Loads on the floors </vt:lpstr>
      <vt:lpstr>Beam and column distribution:</vt:lpstr>
      <vt:lpstr> Structural elements information   </vt:lpstr>
      <vt:lpstr>Direction of ribs</vt:lpstr>
      <vt:lpstr>Dimensions Beams, Column and shear wall</vt:lpstr>
      <vt:lpstr>Center Of columns </vt:lpstr>
      <vt:lpstr>Center Of columns </vt:lpstr>
      <vt:lpstr>Analysis the model and checks</vt:lpstr>
      <vt:lpstr>Analysis the model and checks</vt:lpstr>
      <vt:lpstr>Equilibrium checks For module 1</vt:lpstr>
      <vt:lpstr>Equilibrium checks For module 2</vt:lpstr>
      <vt:lpstr>Stress –strain relation checks module 1</vt:lpstr>
      <vt:lpstr>Stress –strain relation checks module 2</vt:lpstr>
      <vt:lpstr>Slide 39</vt:lpstr>
      <vt:lpstr>Making sure modal participation mass ratio &gt; 90% in  both x and y For moule 1 </vt:lpstr>
      <vt:lpstr>Making sure modal participation mass ratio &gt; 90% in  both x and y For moule 2 </vt:lpstr>
      <vt:lpstr>Check period of mode of maximum Modal (1) participation mass ratio.</vt:lpstr>
      <vt:lpstr>Check period of mode of maximum Modal (2) participation mass ratio.</vt:lpstr>
      <vt:lpstr>Seismic-Design</vt:lpstr>
      <vt:lpstr>Slide 45</vt:lpstr>
      <vt:lpstr>Check The Designed Member For Model  1 </vt:lpstr>
      <vt:lpstr>Check The Designed Member For Model  2 </vt:lpstr>
      <vt:lpstr>Section In Slab:</vt:lpstr>
      <vt:lpstr>beams design </vt:lpstr>
      <vt:lpstr>Column design </vt:lpstr>
      <vt:lpstr>Column design </vt:lpstr>
      <vt:lpstr> Footing Plan:-  </vt:lpstr>
      <vt:lpstr> Footing Plan:-  </vt:lpstr>
      <vt:lpstr> Footing Details:-  </vt:lpstr>
      <vt:lpstr> Footing table:-  </vt:lpstr>
      <vt:lpstr>Detail of stair</vt:lpstr>
      <vt:lpstr>Detail of Shear Wall</vt:lpstr>
      <vt:lpstr>Expantion joint</vt:lpstr>
      <vt:lpstr>Expantion joint</vt:lpstr>
      <vt:lpstr>  </vt:lpstr>
      <vt:lpstr>Environmental design:</vt:lpstr>
      <vt:lpstr>U-Value </vt:lpstr>
      <vt:lpstr>U-Value </vt:lpstr>
      <vt:lpstr>Natural Day Light Analysis:</vt:lpstr>
      <vt:lpstr>Natural Day light analysis:</vt:lpstr>
      <vt:lpstr>Annual  temperature distribution</vt:lpstr>
      <vt:lpstr>Comfort  in Classroom</vt:lpstr>
      <vt:lpstr>Heating and cooling results </vt:lpstr>
      <vt:lpstr>Sun path and shadow on the building :</vt:lpstr>
      <vt:lpstr>Acoustical analysis:</vt:lpstr>
      <vt:lpstr>RT-60</vt:lpstr>
      <vt:lpstr>Sound Transmission Class</vt:lpstr>
      <vt:lpstr>Sound Transmission Class</vt:lpstr>
      <vt:lpstr>Sound Transmission Class</vt:lpstr>
      <vt:lpstr>Slide 75</vt:lpstr>
      <vt:lpstr> </vt:lpstr>
      <vt:lpstr>Slide 77</vt:lpstr>
      <vt:lpstr>Socket</vt:lpstr>
      <vt:lpstr>Main distributed board </vt:lpstr>
      <vt:lpstr> Dialux For Classroom </vt:lpstr>
      <vt:lpstr> </vt:lpstr>
      <vt:lpstr>Dialux For Classroom</vt:lpstr>
      <vt:lpstr>Dialux For Classroom</vt:lpstr>
      <vt:lpstr>Dialux For Classroom</vt:lpstr>
      <vt:lpstr>Dialux For Classroom</vt:lpstr>
      <vt:lpstr>Resluts</vt:lpstr>
      <vt:lpstr>Slide 87</vt:lpstr>
      <vt:lpstr> Mechanical Design </vt:lpstr>
      <vt:lpstr>Water supply system</vt:lpstr>
      <vt:lpstr>Water Tanks</vt:lpstr>
      <vt:lpstr>Water Consumption</vt:lpstr>
      <vt:lpstr>Water Supply System</vt:lpstr>
      <vt:lpstr>Water Supply System</vt:lpstr>
      <vt:lpstr>Drainage System</vt:lpstr>
      <vt:lpstr>Drainage System</vt:lpstr>
      <vt:lpstr>Drainage System</vt:lpstr>
      <vt:lpstr>Drainage System</vt:lpstr>
      <vt:lpstr>Drainage System</vt:lpstr>
      <vt:lpstr>Drainage System</vt:lpstr>
      <vt:lpstr>Safety System</vt:lpstr>
      <vt:lpstr>Safety System</vt:lpstr>
      <vt:lpstr>Safety System</vt:lpstr>
      <vt:lpstr>Slide 103</vt:lpstr>
      <vt:lpstr>Material  Quantity </vt:lpstr>
      <vt:lpstr>Slide 105</vt:lpstr>
      <vt:lpstr>Slide 106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x-eng</dc:creator>
  <cp:lastModifiedBy>ADMIN_R</cp:lastModifiedBy>
  <cp:revision>135</cp:revision>
  <dcterms:created xsi:type="dcterms:W3CDTF">2017-05-19T14:03:07Z</dcterms:created>
  <dcterms:modified xsi:type="dcterms:W3CDTF">2017-06-04T10:08:58Z</dcterms:modified>
</cp:coreProperties>
</file>