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1"/>
  </p:sldMasterIdLst>
  <p:notesMasterIdLst>
    <p:notesMasterId r:id="rId25"/>
  </p:notesMasterIdLst>
  <p:sldIdLst>
    <p:sldId id="256" r:id="rId2"/>
    <p:sldId id="257" r:id="rId3"/>
    <p:sldId id="258" r:id="rId4"/>
    <p:sldId id="765" r:id="rId5"/>
    <p:sldId id="260" r:id="rId6"/>
    <p:sldId id="261" r:id="rId7"/>
    <p:sldId id="266" r:id="rId8"/>
    <p:sldId id="262" r:id="rId9"/>
    <p:sldId id="263" r:id="rId10"/>
    <p:sldId id="264" r:id="rId11"/>
    <p:sldId id="267" r:id="rId12"/>
    <p:sldId id="762" r:id="rId13"/>
    <p:sldId id="763" r:id="rId14"/>
    <p:sldId id="764" r:id="rId15"/>
    <p:sldId id="270" r:id="rId16"/>
    <p:sldId id="271" r:id="rId17"/>
    <p:sldId id="273" r:id="rId18"/>
    <p:sldId id="275" r:id="rId19"/>
    <p:sldId id="276" r:id="rId20"/>
    <p:sldId id="277" r:id="rId21"/>
    <p:sldId id="278" r:id="rId22"/>
    <p:sldId id="279" r:id="rId23"/>
    <p:sldId id="280" r:id="rId24"/>
  </p:sldIdLst>
  <p:sldSz cx="9144000" cy="5143500" type="screen16x9"/>
  <p:notesSz cx="9144000" cy="5143500"/>
  <p:embeddedFontLst>
    <p:embeddedFont>
      <p:font typeface="Corbel" panose="020B0503020204020204" pitchFamily="34" charset="0"/>
      <p:regular r:id="rId26"/>
      <p:bold r:id="rId27"/>
      <p:italic r:id="rId28"/>
      <p:boldItalic r:id="rId29"/>
    </p:embeddedFont>
    <p:embeddedFont>
      <p:font typeface="Lato" panose="020F0502020204030203" pitchFamily="34" charset="0"/>
      <p:regular r:id="rId30"/>
      <p:bold r:id="rId31"/>
      <p:italic r:id="rId32"/>
      <p:boldItalic r:id="rId33"/>
    </p:embeddedFont>
    <p:embeddedFont>
      <p:font typeface="Trebuchet MS" panose="020B0603020202020204" pitchFamily="34" charset="0"/>
      <p:regular r:id="rId34"/>
      <p:bold r:id="rId35"/>
      <p:italic r:id="rId36"/>
      <p:boldItalic r:id="rId37"/>
    </p:embeddedFont>
    <p:embeddedFont>
      <p:font typeface="Tw Cen MT" panose="020B0602020104020603" pitchFamily="34" charset="0"/>
      <p:regular r:id="rId38"/>
      <p:bold r:id="rId39"/>
      <p:italic r:id="rId40"/>
      <p:boldItalic r:id="rId4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HalsWnVD3T7zDu+7tYsJ1seNSg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D99"/>
    <a:srgbClr val="A75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347" autoAdjust="0"/>
    <p:restoredTop sz="94660"/>
  </p:normalViewPr>
  <p:slideViewPr>
    <p:cSldViewPr snapToGrid="0">
      <p:cViewPr varScale="1">
        <p:scale>
          <a:sx n="103" d="100"/>
          <a:sy n="103" d="100"/>
        </p:scale>
        <p:origin x="888" y="80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7" name="Google Shape;45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327042-6B61-B148-8485-8BBBFAA13D24}" type="slidenum">
              <a:rPr lang="en-US" smtClean="0"/>
              <a:t>16</a:t>
            </a:fld>
            <a:endParaRPr lang="en-US"/>
          </a:p>
        </p:txBody>
      </p:sp>
    </p:spTree>
    <p:extLst>
      <p:ext uri="{BB962C8B-B14F-4D97-AF65-F5344CB8AC3E}">
        <p14:creationId xmlns:p14="http://schemas.microsoft.com/office/powerpoint/2010/main" val="833928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1" name="Google Shape;821;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2" name="Google Shape;83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4" name="Google Shape;844;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6" name="Google Shape;856;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8" name="Google Shape;86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0" name="Google Shape;88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6" name="Google Shape;27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53" name="Google Shape;3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327042-6B61-B148-8485-8BBBFAA13D24}" type="slidenum">
              <a:rPr lang="en-US" smtClean="0"/>
              <a:t>4</a:t>
            </a:fld>
            <a:endParaRPr lang="en-US"/>
          </a:p>
        </p:txBody>
      </p:sp>
    </p:spTree>
    <p:extLst>
      <p:ext uri="{BB962C8B-B14F-4D97-AF65-F5344CB8AC3E}">
        <p14:creationId xmlns:p14="http://schemas.microsoft.com/office/powerpoint/2010/main" val="1600569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1" name="Google Shape;42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0" name="Google Shape;43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5" name="Google Shape;47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9" name="Google Shape;43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409575" y="-3572"/>
            <a:ext cx="3761184" cy="514707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035052"/>
            <a:ext cx="6430967" cy="1962149"/>
          </a:xfrm>
        </p:spPr>
        <p:txBody>
          <a:bodyPr anchor="b">
            <a:normAutofit/>
          </a:bodyPr>
          <a:lstStyle>
            <a:lvl1pPr algn="r">
              <a:defRPr sz="4500">
                <a:effectLst/>
              </a:defRPr>
            </a:lvl1pPr>
          </a:lstStyle>
          <a:p>
            <a:r>
              <a:rPr lang="en-US"/>
              <a:t>Click to edit Master title style</a:t>
            </a:r>
            <a:endParaRPr lang="en-US" dirty="0"/>
          </a:p>
        </p:txBody>
      </p:sp>
      <p:sp>
        <p:nvSpPr>
          <p:cNvPr id="3" name="Subtitle 2"/>
          <p:cNvSpPr>
            <a:spLocks noGrp="1"/>
          </p:cNvSpPr>
          <p:nvPr>
            <p:ph type="subTitle" idx="1"/>
          </p:nvPr>
        </p:nvSpPr>
        <p:spPr>
          <a:xfrm>
            <a:off x="3386533" y="2997200"/>
            <a:ext cx="5240734" cy="1041401"/>
          </a:xfrm>
        </p:spPr>
        <p:txBody>
          <a:bodyPr anchor="t">
            <a:normAutofit/>
          </a:bodyPr>
          <a:lstStyle>
            <a:lvl1pPr marL="0" indent="0" algn="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999309" y="4412457"/>
            <a:ext cx="3243033" cy="273844"/>
          </a:xfrm>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p>
        </p:txBody>
      </p:sp>
    </p:spTree>
    <p:extLst>
      <p:ext uri="{BB962C8B-B14F-4D97-AF65-F5344CB8AC3E}">
        <p14:creationId xmlns:p14="http://schemas.microsoft.com/office/powerpoint/2010/main" val="1101448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3549649"/>
            <a:ext cx="7514033" cy="425054"/>
          </a:xfrm>
        </p:spPr>
        <p:txBody>
          <a:bodyPr anchor="b">
            <a:normAutofit/>
          </a:bodyPr>
          <a:lstStyle>
            <a:lvl1pPr algn="ctr">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509" y="699084"/>
            <a:ext cx="6169458" cy="237373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3234" y="3974702"/>
            <a:ext cx="7514033" cy="370284"/>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409749606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3" cy="2286000"/>
          </a:xfrm>
        </p:spPr>
        <p:txBody>
          <a:bodyPr anchor="ctr">
            <a:normAutofit/>
          </a:bodyPr>
          <a:lstStyle>
            <a:lvl1pPr algn="ct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257550"/>
            <a:ext cx="7514035"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1978165425"/>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827609" y="2571749"/>
            <a:ext cx="6399611" cy="285750"/>
          </a:xfrm>
        </p:spPr>
        <p:txBody>
          <a:bodyPr anchor="ctr">
            <a:normAutofit/>
          </a:bodyPr>
          <a:lstStyle>
            <a:lvl1pPr marL="0" indent="0">
              <a:buFontTx/>
              <a:buNone/>
              <a:defRPr sz="135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1113234" y="3257550"/>
            <a:ext cx="7514033"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226837605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235" y="2481436"/>
            <a:ext cx="7514032" cy="1101600"/>
          </a:xfrm>
        </p:spPr>
        <p:txBody>
          <a:bodyPr anchor="b">
            <a:normAutofit/>
          </a:bodyPr>
          <a:lstStyle>
            <a:lvl1pPr algn="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583036"/>
            <a:ext cx="7514033"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337560160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235" y="2914650"/>
            <a:ext cx="7514033" cy="666750"/>
          </a:xfrm>
        </p:spPr>
        <p:txBody>
          <a:bodyPr vert="horz" lIns="91440" tIns="45720" rIns="91440" bIns="45720" rtlCol="0" anchor="b">
            <a:normAutofit/>
          </a:bodyPr>
          <a:lstStyle>
            <a:lvl1pPr algn="r">
              <a:buNone/>
              <a:defRPr lang="en-US" sz="1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581400"/>
            <a:ext cx="7514033" cy="762000"/>
          </a:xfrm>
        </p:spPr>
        <p:txBody>
          <a:bodyPr anchor="t">
            <a:norm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85870347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4" cy="2045494"/>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234" y="2628900"/>
            <a:ext cx="7514035" cy="628650"/>
          </a:xfrm>
        </p:spPr>
        <p:txBody>
          <a:bodyPr vert="horz" lIns="91440" tIns="45720" rIns="91440" bIns="45720" rtlCol="0" anchor="b">
            <a:normAutofit/>
          </a:bodyPr>
          <a:lstStyle>
            <a:lvl1pPr>
              <a:buNone/>
              <a:defRPr lang="en-US" sz="21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257550"/>
            <a:ext cx="7514035" cy="108585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365561650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2371533912"/>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514350"/>
            <a:ext cx="1327777" cy="38290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234" y="514350"/>
            <a:ext cx="6014807" cy="382905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396670708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Light">
  <p:cSld name="Title and Content Light">
    <p:spTree>
      <p:nvGrpSpPr>
        <p:cNvPr id="1" name="Shape 118"/>
        <p:cNvGrpSpPr/>
        <p:nvPr/>
      </p:nvGrpSpPr>
      <p:grpSpPr>
        <a:xfrm>
          <a:off x="0" y="0"/>
          <a:ext cx="0" cy="0"/>
          <a:chOff x="0" y="0"/>
          <a:chExt cx="0" cy="0"/>
        </a:xfrm>
      </p:grpSpPr>
      <p:sp>
        <p:nvSpPr>
          <p:cNvPr id="119" name="Google Shape;119;p28"/>
          <p:cNvSpPr txBox="1">
            <a:spLocks noGrp="1"/>
          </p:cNvSpPr>
          <p:nvPr>
            <p:ph type="title"/>
          </p:nvPr>
        </p:nvSpPr>
        <p:spPr>
          <a:xfrm>
            <a:off x="628650" y="102395"/>
            <a:ext cx="7886700" cy="576072"/>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2700"/>
              <a:buFont typeface="Twentieth Century"/>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0" name="Google Shape;120;p28"/>
          <p:cNvSpPr txBox="1">
            <a:spLocks noGrp="1"/>
          </p:cNvSpPr>
          <p:nvPr>
            <p:ph type="dt" idx="10"/>
          </p:nvPr>
        </p:nvSpPr>
        <p:spPr>
          <a:xfrm>
            <a:off x="5592691" y="4412457"/>
            <a:ext cx="2057400"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8"/>
          <p:cNvSpPr txBox="1">
            <a:spLocks noGrp="1"/>
          </p:cNvSpPr>
          <p:nvPr>
            <p:ph type="ftr" idx="11"/>
          </p:nvPr>
        </p:nvSpPr>
        <p:spPr>
          <a:xfrm>
            <a:off x="856059" y="4412457"/>
            <a:ext cx="4679482"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28"/>
          <p:cNvSpPr txBox="1">
            <a:spLocks noGrp="1"/>
          </p:cNvSpPr>
          <p:nvPr>
            <p:ph type="sldNum" idx="12"/>
          </p:nvPr>
        </p:nvSpPr>
        <p:spPr>
          <a:xfrm>
            <a:off x="7707241" y="4412456"/>
            <a:ext cx="578317" cy="273844"/>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524137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23"/>
        <p:cNvGrpSpPr/>
        <p:nvPr/>
      </p:nvGrpSpPr>
      <p:grpSpPr>
        <a:xfrm>
          <a:off x="0" y="0"/>
          <a:ext cx="0" cy="0"/>
          <a:chOff x="0" y="0"/>
          <a:chExt cx="0" cy="0"/>
        </a:xfrm>
      </p:grpSpPr>
      <p:sp>
        <p:nvSpPr>
          <p:cNvPr id="124" name="Google Shape;124;p29"/>
          <p:cNvSpPr txBox="1">
            <a:spLocks noGrp="1"/>
          </p:cNvSpPr>
          <p:nvPr>
            <p:ph type="title"/>
          </p:nvPr>
        </p:nvSpPr>
        <p:spPr>
          <a:xfrm>
            <a:off x="4367800" y="1055225"/>
            <a:ext cx="3744300" cy="572700"/>
          </a:xfrm>
          <a:prstGeom prst="rect">
            <a:avLst/>
          </a:prstGeom>
          <a:noFill/>
          <a:ln>
            <a:noFill/>
          </a:ln>
        </p:spPr>
        <p:txBody>
          <a:bodyPr spcFirstLastPara="1" wrap="square" lIns="91425" tIns="91425" rIns="91425" bIns="91425" anchor="t"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5" name="Google Shape;125;p29"/>
          <p:cNvSpPr txBox="1">
            <a:spLocks noGrp="1"/>
          </p:cNvSpPr>
          <p:nvPr>
            <p:ph type="body" idx="1"/>
          </p:nvPr>
        </p:nvSpPr>
        <p:spPr>
          <a:xfrm>
            <a:off x="4362900" y="1810400"/>
            <a:ext cx="3744300" cy="1755600"/>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0"/>
              </a:spcBef>
              <a:spcAft>
                <a:spcPts val="0"/>
              </a:spcAft>
              <a:buClr>
                <a:srgbClr val="47922C"/>
              </a:buClr>
              <a:buSzPts val="1800"/>
              <a:buChar char="●"/>
              <a:defRPr>
                <a:solidFill>
                  <a:srgbClr val="434343"/>
                </a:solidFill>
              </a:defRPr>
            </a:lvl1pPr>
            <a:lvl2pPr marL="914400" lvl="1" indent="-323850" algn="l">
              <a:lnSpc>
                <a:spcPct val="100000"/>
              </a:lnSpc>
              <a:spcBef>
                <a:spcPts val="0"/>
              </a:spcBef>
              <a:spcAft>
                <a:spcPts val="0"/>
              </a:spcAft>
              <a:buClr>
                <a:srgbClr val="434343"/>
              </a:buClr>
              <a:buSzPts val="1500"/>
              <a:buChar char="○"/>
              <a:defRPr>
                <a:solidFill>
                  <a:srgbClr val="434343"/>
                </a:solidFill>
              </a:defRPr>
            </a:lvl2pPr>
            <a:lvl3pPr marL="1371600" lvl="2" indent="-314325" algn="l">
              <a:lnSpc>
                <a:spcPct val="100000"/>
              </a:lnSpc>
              <a:spcBef>
                <a:spcPts val="0"/>
              </a:spcBef>
              <a:spcAft>
                <a:spcPts val="0"/>
              </a:spcAft>
              <a:buClr>
                <a:srgbClr val="434343"/>
              </a:buClr>
              <a:buSzPts val="1350"/>
              <a:buChar char="■"/>
              <a:defRPr>
                <a:solidFill>
                  <a:srgbClr val="434343"/>
                </a:solidFill>
              </a:defRPr>
            </a:lvl3pPr>
            <a:lvl4pPr marL="1828800" lvl="3" indent="-304800" algn="l">
              <a:lnSpc>
                <a:spcPct val="100000"/>
              </a:lnSpc>
              <a:spcBef>
                <a:spcPts val="0"/>
              </a:spcBef>
              <a:spcAft>
                <a:spcPts val="0"/>
              </a:spcAft>
              <a:buClr>
                <a:srgbClr val="434343"/>
              </a:buClr>
              <a:buSzPts val="1200"/>
              <a:buChar char="●"/>
              <a:defRPr>
                <a:solidFill>
                  <a:srgbClr val="434343"/>
                </a:solidFill>
              </a:defRPr>
            </a:lvl4pPr>
            <a:lvl5pPr marL="2286000" lvl="4" indent="-304800" algn="l">
              <a:lnSpc>
                <a:spcPct val="100000"/>
              </a:lnSpc>
              <a:spcBef>
                <a:spcPts val="0"/>
              </a:spcBef>
              <a:spcAft>
                <a:spcPts val="0"/>
              </a:spcAft>
              <a:buClr>
                <a:srgbClr val="434343"/>
              </a:buClr>
              <a:buSzPts val="1200"/>
              <a:buChar char="○"/>
              <a:defRPr>
                <a:solidFill>
                  <a:srgbClr val="434343"/>
                </a:solidFill>
              </a:defRPr>
            </a:lvl5pPr>
            <a:lvl6pPr marL="2743200" lvl="5" indent="-295275" algn="l">
              <a:lnSpc>
                <a:spcPct val="100000"/>
              </a:lnSpc>
              <a:spcBef>
                <a:spcPts val="0"/>
              </a:spcBef>
              <a:spcAft>
                <a:spcPts val="0"/>
              </a:spcAft>
              <a:buClr>
                <a:srgbClr val="434343"/>
              </a:buClr>
              <a:buSzPts val="1050"/>
              <a:buChar char="■"/>
              <a:defRPr>
                <a:solidFill>
                  <a:srgbClr val="434343"/>
                </a:solidFill>
              </a:defRPr>
            </a:lvl6pPr>
            <a:lvl7pPr marL="3200400" lvl="6" indent="-295275" algn="l">
              <a:lnSpc>
                <a:spcPct val="100000"/>
              </a:lnSpc>
              <a:spcBef>
                <a:spcPts val="0"/>
              </a:spcBef>
              <a:spcAft>
                <a:spcPts val="0"/>
              </a:spcAft>
              <a:buClr>
                <a:srgbClr val="434343"/>
              </a:buClr>
              <a:buSzPts val="1050"/>
              <a:buChar char="●"/>
              <a:defRPr>
                <a:solidFill>
                  <a:srgbClr val="434343"/>
                </a:solidFill>
              </a:defRPr>
            </a:lvl7pPr>
            <a:lvl8pPr marL="3657600" lvl="7" indent="-295275" algn="l">
              <a:lnSpc>
                <a:spcPct val="100000"/>
              </a:lnSpc>
              <a:spcBef>
                <a:spcPts val="0"/>
              </a:spcBef>
              <a:spcAft>
                <a:spcPts val="0"/>
              </a:spcAft>
              <a:buClr>
                <a:srgbClr val="434343"/>
              </a:buClr>
              <a:buSzPts val="1050"/>
              <a:buChar char="○"/>
              <a:defRPr>
                <a:solidFill>
                  <a:srgbClr val="434343"/>
                </a:solidFill>
              </a:defRPr>
            </a:lvl8pPr>
            <a:lvl9pPr marL="4114800" lvl="8" indent="-295275" algn="l">
              <a:lnSpc>
                <a:spcPct val="100000"/>
              </a:lnSpc>
              <a:spcBef>
                <a:spcPts val="0"/>
              </a:spcBef>
              <a:spcAft>
                <a:spcPts val="0"/>
              </a:spcAft>
              <a:buClr>
                <a:srgbClr val="434343"/>
              </a:buClr>
              <a:buSzPts val="1050"/>
              <a:buChar char="■"/>
              <a:defRPr>
                <a:solidFill>
                  <a:srgbClr val="434343"/>
                </a:solidFill>
              </a:defRPr>
            </a:lvl9pPr>
          </a:lstStyle>
          <a:p>
            <a:endParaRPr/>
          </a:p>
        </p:txBody>
      </p:sp>
      <p:sp>
        <p:nvSpPr>
          <p:cNvPr id="126" name="Google Shape;126;p29"/>
          <p:cNvSpPr txBox="1">
            <a:spLocks noGrp="1"/>
          </p:cNvSpPr>
          <p:nvPr>
            <p:ph type="ftr" idx="11"/>
          </p:nvPr>
        </p:nvSpPr>
        <p:spPr>
          <a:xfrm>
            <a:off x="856059" y="4412457"/>
            <a:ext cx="4679482"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29"/>
          <p:cNvSpPr txBox="1">
            <a:spLocks noGrp="1"/>
          </p:cNvSpPr>
          <p:nvPr>
            <p:ph type="sldNum" idx="12"/>
          </p:nvPr>
        </p:nvSpPr>
        <p:spPr>
          <a:xfrm>
            <a:off x="7707241" y="4412456"/>
            <a:ext cx="578317" cy="273844"/>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en-US"/>
              <a:t>&lt;#&gt;</a:t>
            </a:r>
            <a:endParaRPr/>
          </a:p>
        </p:txBody>
      </p:sp>
      <p:sp>
        <p:nvSpPr>
          <p:cNvPr id="128" name="Google Shape;128;p29"/>
          <p:cNvSpPr txBox="1">
            <a:spLocks noGrp="1"/>
          </p:cNvSpPr>
          <p:nvPr>
            <p:ph type="dt" idx="10"/>
          </p:nvPr>
        </p:nvSpPr>
        <p:spPr>
          <a:xfrm>
            <a:off x="5592691" y="4412457"/>
            <a:ext cx="2057400"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82884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13893" y="4400349"/>
            <a:ext cx="413375" cy="273844"/>
          </a:xfrm>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2939165672"/>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38"/>
        <p:cNvGrpSpPr/>
        <p:nvPr/>
      </p:nvGrpSpPr>
      <p:grpSpPr>
        <a:xfrm>
          <a:off x="0" y="0"/>
          <a:ext cx="0" cy="0"/>
          <a:chOff x="0" y="0"/>
          <a:chExt cx="0" cy="0"/>
        </a:xfrm>
      </p:grpSpPr>
      <p:sp>
        <p:nvSpPr>
          <p:cNvPr id="139" name="Google Shape;139;p32"/>
          <p:cNvSpPr txBox="1">
            <a:spLocks noGrp="1"/>
          </p:cNvSpPr>
          <p:nvPr>
            <p:ph type="title"/>
          </p:nvPr>
        </p:nvSpPr>
        <p:spPr>
          <a:xfrm>
            <a:off x="1765775" y="535000"/>
            <a:ext cx="4284000" cy="950100"/>
          </a:xfrm>
          <a:prstGeom prst="rect">
            <a:avLst/>
          </a:prstGeom>
          <a:noFill/>
          <a:ln>
            <a:noFill/>
          </a:ln>
        </p:spPr>
        <p:txBody>
          <a:bodyPr spcFirstLastPara="1" wrap="square" lIns="91425" tIns="91425" rIns="91425" bIns="91425" anchor="t" anchorCtr="0">
            <a:noAutofit/>
          </a:bodyPr>
          <a:lstStyle>
            <a:lvl1pPr lvl="0" algn="l">
              <a:lnSpc>
                <a:spcPct val="90000"/>
              </a:lnSpc>
              <a:spcBef>
                <a:spcPts val="0"/>
              </a:spcBef>
              <a:spcAft>
                <a:spcPts val="0"/>
              </a:spcAft>
              <a:buClr>
                <a:schemeClr val="lt1"/>
              </a:buClr>
              <a:buSzPts val="7000"/>
              <a:buFont typeface="Twentieth Century"/>
              <a:buNone/>
              <a:defRPr sz="7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40" name="Google Shape;140;p32"/>
          <p:cNvSpPr txBox="1">
            <a:spLocks noGrp="1"/>
          </p:cNvSpPr>
          <p:nvPr>
            <p:ph type="subTitle" idx="1"/>
          </p:nvPr>
        </p:nvSpPr>
        <p:spPr>
          <a:xfrm>
            <a:off x="1760900" y="1644100"/>
            <a:ext cx="4293900" cy="13425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lvl1pPr>
            <a:lvl2pPr lvl="1" algn="ctr">
              <a:lnSpc>
                <a:spcPct val="100000"/>
              </a:lnSpc>
              <a:spcBef>
                <a:spcPts val="0"/>
              </a:spcBef>
              <a:spcAft>
                <a:spcPts val="0"/>
              </a:spcAft>
              <a:buClr>
                <a:schemeClr val="lt1"/>
              </a:buClr>
              <a:buSzPts val="1800"/>
              <a:buNone/>
              <a:defRPr/>
            </a:lvl2pPr>
            <a:lvl3pPr lvl="2" algn="ctr">
              <a:lnSpc>
                <a:spcPct val="100000"/>
              </a:lnSpc>
              <a:spcBef>
                <a:spcPts val="0"/>
              </a:spcBef>
              <a:spcAft>
                <a:spcPts val="0"/>
              </a:spcAft>
              <a:buClr>
                <a:schemeClr val="lt1"/>
              </a:buClr>
              <a:buSzPts val="1800"/>
              <a:buNone/>
              <a:defRPr/>
            </a:lvl3pPr>
            <a:lvl4pPr lvl="3" algn="ctr">
              <a:lnSpc>
                <a:spcPct val="100000"/>
              </a:lnSpc>
              <a:spcBef>
                <a:spcPts val="0"/>
              </a:spcBef>
              <a:spcAft>
                <a:spcPts val="0"/>
              </a:spcAft>
              <a:buClr>
                <a:schemeClr val="lt1"/>
              </a:buClr>
              <a:buSzPts val="1800"/>
              <a:buNone/>
              <a:defRPr/>
            </a:lvl4pPr>
            <a:lvl5pPr lvl="4" algn="ctr">
              <a:lnSpc>
                <a:spcPct val="100000"/>
              </a:lnSpc>
              <a:spcBef>
                <a:spcPts val="0"/>
              </a:spcBef>
              <a:spcAft>
                <a:spcPts val="0"/>
              </a:spcAft>
              <a:buClr>
                <a:schemeClr val="lt1"/>
              </a:buClr>
              <a:buSzPts val="1800"/>
              <a:buNone/>
              <a:defRPr/>
            </a:lvl5pPr>
            <a:lvl6pPr lvl="5" algn="ctr">
              <a:lnSpc>
                <a:spcPct val="100000"/>
              </a:lnSpc>
              <a:spcBef>
                <a:spcPts val="0"/>
              </a:spcBef>
              <a:spcAft>
                <a:spcPts val="0"/>
              </a:spcAft>
              <a:buClr>
                <a:schemeClr val="lt1"/>
              </a:buClr>
              <a:buSzPts val="1800"/>
              <a:buNone/>
              <a:defRPr/>
            </a:lvl6pPr>
            <a:lvl7pPr lvl="6" algn="ctr">
              <a:lnSpc>
                <a:spcPct val="100000"/>
              </a:lnSpc>
              <a:spcBef>
                <a:spcPts val="0"/>
              </a:spcBef>
              <a:spcAft>
                <a:spcPts val="0"/>
              </a:spcAft>
              <a:buClr>
                <a:schemeClr val="lt1"/>
              </a:buClr>
              <a:buSzPts val="1800"/>
              <a:buNone/>
              <a:defRPr/>
            </a:lvl7pPr>
            <a:lvl8pPr lvl="7" algn="ctr">
              <a:lnSpc>
                <a:spcPct val="100000"/>
              </a:lnSpc>
              <a:spcBef>
                <a:spcPts val="0"/>
              </a:spcBef>
              <a:spcAft>
                <a:spcPts val="0"/>
              </a:spcAft>
              <a:buClr>
                <a:schemeClr val="lt1"/>
              </a:buClr>
              <a:buSzPts val="1800"/>
              <a:buNone/>
              <a:defRPr/>
            </a:lvl8pPr>
            <a:lvl9pPr lvl="8" algn="ctr">
              <a:lnSpc>
                <a:spcPct val="100000"/>
              </a:lnSpc>
              <a:spcBef>
                <a:spcPts val="0"/>
              </a:spcBef>
              <a:spcAft>
                <a:spcPts val="0"/>
              </a:spcAft>
              <a:buClr>
                <a:schemeClr val="lt1"/>
              </a:buClr>
              <a:buSzPts val="1800"/>
              <a:buNone/>
              <a:defRPr/>
            </a:lvl9pPr>
          </a:lstStyle>
          <a:p>
            <a:endParaRPr/>
          </a:p>
        </p:txBody>
      </p:sp>
      <p:sp>
        <p:nvSpPr>
          <p:cNvPr id="141" name="Google Shape;141;p32"/>
          <p:cNvSpPr txBox="1">
            <a:spLocks noGrp="1"/>
          </p:cNvSpPr>
          <p:nvPr>
            <p:ph type="ftr" idx="11"/>
          </p:nvPr>
        </p:nvSpPr>
        <p:spPr>
          <a:xfrm>
            <a:off x="856059" y="4412457"/>
            <a:ext cx="4679482"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32"/>
          <p:cNvSpPr txBox="1">
            <a:spLocks noGrp="1"/>
          </p:cNvSpPr>
          <p:nvPr>
            <p:ph type="sldNum" idx="12"/>
          </p:nvPr>
        </p:nvSpPr>
        <p:spPr>
          <a:xfrm>
            <a:off x="7707241" y="4412456"/>
            <a:ext cx="578317" cy="273844"/>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788"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en-US"/>
              <a:t>&lt;#&gt;</a:t>
            </a:r>
            <a:endParaRPr/>
          </a:p>
        </p:txBody>
      </p:sp>
      <p:sp>
        <p:nvSpPr>
          <p:cNvPr id="143" name="Google Shape;143;p32"/>
          <p:cNvSpPr txBox="1">
            <a:spLocks noGrp="1"/>
          </p:cNvSpPr>
          <p:nvPr>
            <p:ph type="dt" idx="10"/>
          </p:nvPr>
        </p:nvSpPr>
        <p:spPr>
          <a:xfrm>
            <a:off x="5592691" y="4412457"/>
            <a:ext cx="2057400"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4469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9210" y="2000249"/>
            <a:ext cx="6698060" cy="1582787"/>
          </a:xfrm>
        </p:spPr>
        <p:txBody>
          <a:bodyPr anchor="b"/>
          <a:lstStyle>
            <a:lvl1pPr algn="r">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1929209" y="3583036"/>
            <a:ext cx="6698061"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12551153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13234" y="514351"/>
            <a:ext cx="7514035" cy="131444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13235" y="2000250"/>
            <a:ext cx="3671291" cy="234315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55975" y="2000250"/>
            <a:ext cx="3671292" cy="234315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246905500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134" y="1993900"/>
            <a:ext cx="3455391"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13233"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0366" y="2000250"/>
            <a:ext cx="3466903"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955975"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153399401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5642753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355363413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1200150"/>
            <a:ext cx="2661841" cy="1028700"/>
          </a:xfrm>
        </p:spPr>
        <p:txBody>
          <a:bodyPr anchor="b">
            <a:normAutofit/>
          </a:bodyPr>
          <a:lstStyle>
            <a:lvl1pPr algn="ctr">
              <a:defRPr sz="1800" b="0"/>
            </a:lvl1pPr>
          </a:lstStyle>
          <a:p>
            <a:r>
              <a:rPr lang="en-US"/>
              <a:t>Click to edit Master title style</a:t>
            </a:r>
            <a:endParaRPr lang="en-US" dirty="0"/>
          </a:p>
        </p:txBody>
      </p:sp>
      <p:sp>
        <p:nvSpPr>
          <p:cNvPr id="3" name="Content Placeholder 2"/>
          <p:cNvSpPr>
            <a:spLocks noGrp="1"/>
          </p:cNvSpPr>
          <p:nvPr>
            <p:ph idx="1"/>
          </p:nvPr>
        </p:nvSpPr>
        <p:spPr>
          <a:xfrm>
            <a:off x="3946525" y="514350"/>
            <a:ext cx="4680743" cy="3829051"/>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234" y="2228850"/>
            <a:ext cx="2661841" cy="1371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246169847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043" y="1314449"/>
            <a:ext cx="4069619" cy="1028700"/>
          </a:xfrm>
        </p:spPr>
        <p:txBody>
          <a:bodyPr anchor="b">
            <a:normAutofit/>
          </a:bodyPr>
          <a:lstStyle>
            <a:lvl1pPr algn="ctr">
              <a:defRPr sz="21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6011" y="685800"/>
            <a:ext cx="2460731" cy="3429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2043" y="2343149"/>
            <a:ext cx="4069619" cy="13716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380864156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13109" y="0"/>
            <a:ext cx="1827610" cy="51435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514351"/>
            <a:ext cx="7514035" cy="131444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13233" y="2000250"/>
            <a:ext cx="7514035" cy="234315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9492" y="4412457"/>
            <a:ext cx="857250"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endParaRPr lang="en-US"/>
          </a:p>
        </p:txBody>
      </p:sp>
      <p:sp>
        <p:nvSpPr>
          <p:cNvPr id="5" name="Footer Placeholder 4"/>
          <p:cNvSpPr>
            <a:spLocks noGrp="1"/>
          </p:cNvSpPr>
          <p:nvPr>
            <p:ph type="ftr" sz="quarter" idx="3"/>
          </p:nvPr>
        </p:nvSpPr>
        <p:spPr>
          <a:xfrm>
            <a:off x="1929210" y="4412457"/>
            <a:ext cx="5313133" cy="273844"/>
          </a:xfrm>
          <a:prstGeom prst="rect">
            <a:avLst/>
          </a:prstGeom>
        </p:spPr>
        <p:txBody>
          <a:bodyPr vert="horz" lIns="91440" tIns="45720" rIns="91440" bIns="45720" rtlCol="0" anchor="ctr"/>
          <a:lstStyle>
            <a:lvl1pPr algn="l">
              <a:defRPr sz="75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13893" y="4412457"/>
            <a:ext cx="413375"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pPr marL="0" lvl="0" indent="0" algn="r" rtl="0">
              <a:spcBef>
                <a:spcPts val="0"/>
              </a:spcBef>
              <a:spcAft>
                <a:spcPts val="0"/>
              </a:spcAft>
              <a:buNone/>
            </a:pPr>
            <a:r>
              <a:rPr lang="en-US"/>
              <a:t>&lt;#&gt;</a:t>
            </a:r>
            <a:endParaRPr lang="en-US" sz="1400">
              <a:solidFill>
                <a:srgbClr val="000000"/>
              </a:solidFill>
            </a:endParaRPr>
          </a:p>
        </p:txBody>
      </p:sp>
    </p:spTree>
    <p:extLst>
      <p:ext uri="{BB962C8B-B14F-4D97-AF65-F5344CB8AC3E}">
        <p14:creationId xmlns:p14="http://schemas.microsoft.com/office/powerpoint/2010/main" val="81650873"/>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Lst>
  <p:hf hdr="0" ftr="0" dt="0"/>
  <p:txStyles>
    <p:titleStyle>
      <a:lvl1pPr algn="ctr" defTabSz="342900" rtl="0" eaLnBrk="1" latinLnBrk="0" hangingPunct="1">
        <a:spcBef>
          <a:spcPct val="0"/>
        </a:spcBef>
        <a:buNone/>
        <a:defRPr sz="3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557213" indent="-214313" algn="l" defTabSz="342900" rtl="0" eaLnBrk="1" latinLnBrk="0" hangingPunct="1">
        <a:spcBef>
          <a:spcPct val="20000"/>
        </a:spcBef>
        <a:spcAft>
          <a:spcPts val="450"/>
        </a:spcAft>
        <a:buClr>
          <a:schemeClr val="accent1">
            <a:lumMod val="75000"/>
          </a:schemeClr>
        </a:buClr>
        <a:buSzPct val="145000"/>
        <a:buFont typeface="Arial"/>
        <a:buChar char="•"/>
        <a:defRPr sz="1500" kern="1200" cap="none">
          <a:solidFill>
            <a:schemeClr val="tx1"/>
          </a:solidFill>
          <a:effectLst/>
          <a:latin typeface="+mn-lt"/>
          <a:ea typeface="+mn-ea"/>
          <a:cs typeface="+mn-cs"/>
        </a:defRPr>
      </a:lvl2pPr>
      <a:lvl3pPr marL="900113" indent="-214313" algn="l" defTabSz="342900" rtl="0" eaLnBrk="1" latinLnBrk="0" hangingPunct="1">
        <a:spcBef>
          <a:spcPct val="20000"/>
        </a:spcBef>
        <a:spcAft>
          <a:spcPts val="450"/>
        </a:spcAft>
        <a:buClr>
          <a:schemeClr val="accent1">
            <a:lumMod val="75000"/>
          </a:schemeClr>
        </a:buClr>
        <a:buSzPct val="145000"/>
        <a:buFont typeface="Arial"/>
        <a:buChar char="•"/>
        <a:defRPr sz="1350" kern="1200" cap="none">
          <a:solidFill>
            <a:schemeClr val="tx1"/>
          </a:solidFill>
          <a:effectLst/>
          <a:latin typeface="+mn-lt"/>
          <a:ea typeface="+mn-ea"/>
          <a:cs typeface="+mn-cs"/>
        </a:defRPr>
      </a:lvl3pPr>
      <a:lvl4pPr marL="1157288" indent="-128588" algn="l" defTabSz="342900" rtl="0" eaLnBrk="1" latinLnBrk="0" hangingPunct="1">
        <a:spcBef>
          <a:spcPct val="20000"/>
        </a:spcBef>
        <a:spcAft>
          <a:spcPts val="45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1500188" indent="-128588"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5pPr>
      <a:lvl6pPr marL="18859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8.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7.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
          <p:cNvSpPr txBox="1">
            <a:spLocks noGrp="1"/>
          </p:cNvSpPr>
          <p:nvPr>
            <p:ph type="ctrTitle"/>
          </p:nvPr>
        </p:nvSpPr>
        <p:spPr>
          <a:xfrm>
            <a:off x="1047137" y="372789"/>
            <a:ext cx="5926341" cy="1232812"/>
          </a:xfrm>
          <a:prstGeom prst="rect">
            <a:avLst/>
          </a:prstGeom>
          <a:noFill/>
          <a:ln>
            <a:noFill/>
          </a:ln>
        </p:spPr>
        <p:txBody>
          <a:bodyPr spcFirstLastPara="1" wrap="square" lIns="91425" tIns="91425" rIns="91425" bIns="91425" anchor="b" anchorCtr="0">
            <a:noAutofit/>
          </a:bodyPr>
          <a:lstStyle/>
          <a:p>
            <a:pPr marL="0" lvl="0" indent="0" algn="ctr" rtl="0">
              <a:lnSpc>
                <a:spcPct val="90000"/>
              </a:lnSpc>
              <a:spcBef>
                <a:spcPts val="0"/>
              </a:spcBef>
              <a:spcAft>
                <a:spcPts val="0"/>
              </a:spcAft>
              <a:buClr>
                <a:schemeClr val="lt1"/>
              </a:buClr>
              <a:buSzPts val="8000"/>
              <a:buFont typeface="Twentieth Century"/>
              <a:buNone/>
            </a:pPr>
            <a:r>
              <a:rPr lang="en-US" sz="6600" dirty="0"/>
              <a:t>Pharma </a:t>
            </a:r>
            <a:r>
              <a:rPr lang="en-US" sz="7200" b="1" dirty="0">
                <a:solidFill>
                  <a:srgbClr val="FF0000"/>
                </a:solidFill>
              </a:rPr>
              <a:t>X</a:t>
            </a:r>
            <a:r>
              <a:rPr lang="en-US" sz="6600" dirty="0">
                <a:solidFill>
                  <a:srgbClr val="FF0000"/>
                </a:solidFill>
              </a:rPr>
              <a:t> </a:t>
            </a:r>
            <a:endParaRPr sz="11500" dirty="0"/>
          </a:p>
        </p:txBody>
      </p:sp>
      <p:pic>
        <p:nvPicPr>
          <p:cNvPr id="3" name="Picture 2">
            <a:extLst>
              <a:ext uri="{FF2B5EF4-FFF2-40B4-BE49-F238E27FC236}">
                <a16:creationId xmlns:a16="http://schemas.microsoft.com/office/drawing/2014/main" id="{EA857E9E-52AF-4FFC-8278-2CE347755FB1}"/>
              </a:ext>
            </a:extLst>
          </p:cNvPr>
          <p:cNvPicPr>
            <a:picLocks noChangeAspect="1"/>
          </p:cNvPicPr>
          <p:nvPr/>
        </p:nvPicPr>
        <p:blipFill>
          <a:blip r:embed="rId3"/>
          <a:stretch>
            <a:fillRect/>
          </a:stretch>
        </p:blipFill>
        <p:spPr>
          <a:xfrm>
            <a:off x="266844" y="2306723"/>
            <a:ext cx="3450156" cy="2589112"/>
          </a:xfrm>
          <a:prstGeom prst="rect">
            <a:avLst/>
          </a:prstGeom>
        </p:spPr>
      </p:pic>
      <p:pic>
        <p:nvPicPr>
          <p:cNvPr id="5" name="Picture 4">
            <a:extLst>
              <a:ext uri="{FF2B5EF4-FFF2-40B4-BE49-F238E27FC236}">
                <a16:creationId xmlns:a16="http://schemas.microsoft.com/office/drawing/2014/main" id="{1D4CA14A-CB0B-4404-83BC-217DBED7E0DA}"/>
              </a:ext>
            </a:extLst>
          </p:cNvPr>
          <p:cNvPicPr>
            <a:picLocks noChangeAspect="1"/>
          </p:cNvPicPr>
          <p:nvPr/>
        </p:nvPicPr>
        <p:blipFill>
          <a:blip r:embed="rId4"/>
          <a:stretch>
            <a:fillRect/>
          </a:stretch>
        </p:blipFill>
        <p:spPr>
          <a:xfrm>
            <a:off x="6499776" y="-3548"/>
            <a:ext cx="2286904" cy="3047444"/>
          </a:xfrm>
          <a:prstGeom prst="rect">
            <a:avLst/>
          </a:prstGeom>
        </p:spPr>
      </p:pic>
      <p:sp>
        <p:nvSpPr>
          <p:cNvPr id="6" name="TextBox 5">
            <a:extLst>
              <a:ext uri="{FF2B5EF4-FFF2-40B4-BE49-F238E27FC236}">
                <a16:creationId xmlns:a16="http://schemas.microsoft.com/office/drawing/2014/main" id="{1831D108-4C8F-4911-BB82-A1F4C08DF4AA}"/>
              </a:ext>
            </a:extLst>
          </p:cNvPr>
          <p:cNvSpPr txBox="1"/>
          <p:nvPr/>
        </p:nvSpPr>
        <p:spPr>
          <a:xfrm>
            <a:off x="1328400" y="1953023"/>
            <a:ext cx="4777200" cy="369332"/>
          </a:xfrm>
          <a:prstGeom prst="rect">
            <a:avLst/>
          </a:prstGeom>
          <a:noFill/>
        </p:spPr>
        <p:txBody>
          <a:bodyPr wrap="square">
            <a:spAutoFit/>
          </a:bodyPr>
          <a:lstStyle/>
          <a:p>
            <a:r>
              <a:rPr lang="en-US" sz="1800" b="0" i="0" dirty="0">
                <a:effectLst/>
              </a:rPr>
              <a:t>Presented by: Saif Shayeb &amp; Osama Ishtaiwi</a:t>
            </a:r>
            <a:endParaRPr lang="en-US" sz="1800" dirty="0"/>
          </a:p>
        </p:txBody>
      </p:sp>
      <p:sp>
        <p:nvSpPr>
          <p:cNvPr id="8" name="TextBox 7">
            <a:extLst>
              <a:ext uri="{FF2B5EF4-FFF2-40B4-BE49-F238E27FC236}">
                <a16:creationId xmlns:a16="http://schemas.microsoft.com/office/drawing/2014/main" id="{E339A162-DB0F-4820-A9A7-D8ED15B9BC2E}"/>
              </a:ext>
            </a:extLst>
          </p:cNvPr>
          <p:cNvSpPr txBox="1"/>
          <p:nvPr/>
        </p:nvSpPr>
        <p:spPr>
          <a:xfrm>
            <a:off x="1724308" y="2571750"/>
            <a:ext cx="4572000" cy="369332"/>
          </a:xfrm>
          <a:prstGeom prst="rect">
            <a:avLst/>
          </a:prstGeom>
          <a:noFill/>
        </p:spPr>
        <p:txBody>
          <a:bodyPr wrap="square">
            <a:spAutoFit/>
          </a:bodyPr>
          <a:lstStyle/>
          <a:p>
            <a:r>
              <a:rPr lang="en-US" sz="1800" b="0" i="0" dirty="0">
                <a:effectLst/>
              </a:rPr>
              <a:t>Supervisor: Dr Abdullah Rashed</a:t>
            </a:r>
            <a:endParaRPr 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9"/>
          <p:cNvSpPr txBox="1">
            <a:spLocks noGrp="1"/>
          </p:cNvSpPr>
          <p:nvPr>
            <p:ph type="title"/>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a:latin typeface="Lato"/>
                <a:ea typeface="Lato"/>
                <a:cs typeface="Lato"/>
                <a:sym typeface="Lato"/>
              </a:rPr>
              <a:t>HARDWARE MODULES :</a:t>
            </a:r>
            <a:endParaRPr/>
          </a:p>
        </p:txBody>
      </p:sp>
      <p:pic>
        <p:nvPicPr>
          <p:cNvPr id="3" name="Picture 2">
            <a:extLst>
              <a:ext uri="{FF2B5EF4-FFF2-40B4-BE49-F238E27FC236}">
                <a16:creationId xmlns:a16="http://schemas.microsoft.com/office/drawing/2014/main" id="{7687CE03-80F3-4220-A5D1-2191FF44088B}"/>
              </a:ext>
            </a:extLst>
          </p:cNvPr>
          <p:cNvPicPr>
            <a:picLocks noChangeAspect="1"/>
          </p:cNvPicPr>
          <p:nvPr/>
        </p:nvPicPr>
        <p:blipFill>
          <a:blip r:embed="rId3"/>
          <a:stretch>
            <a:fillRect/>
          </a:stretch>
        </p:blipFill>
        <p:spPr>
          <a:xfrm>
            <a:off x="0" y="2108274"/>
            <a:ext cx="4590219" cy="3035226"/>
          </a:xfrm>
          <a:prstGeom prst="rect">
            <a:avLst/>
          </a:prstGeom>
        </p:spPr>
      </p:pic>
      <p:pic>
        <p:nvPicPr>
          <p:cNvPr id="5" name="Picture 4">
            <a:extLst>
              <a:ext uri="{FF2B5EF4-FFF2-40B4-BE49-F238E27FC236}">
                <a16:creationId xmlns:a16="http://schemas.microsoft.com/office/drawing/2014/main" id="{65105DE8-5C6E-47B6-894B-39276249056C}"/>
              </a:ext>
            </a:extLst>
          </p:cNvPr>
          <p:cNvPicPr>
            <a:picLocks noChangeAspect="1"/>
          </p:cNvPicPr>
          <p:nvPr/>
        </p:nvPicPr>
        <p:blipFill>
          <a:blip r:embed="rId4"/>
          <a:stretch>
            <a:fillRect/>
          </a:stretch>
        </p:blipFill>
        <p:spPr>
          <a:xfrm>
            <a:off x="4559739" y="836675"/>
            <a:ext cx="4018280" cy="4018280"/>
          </a:xfrm>
          <a:prstGeom prst="rect">
            <a:avLst/>
          </a:prstGeom>
        </p:spPr>
      </p:pic>
      <p:pic>
        <p:nvPicPr>
          <p:cNvPr id="7" name="Picture 6">
            <a:extLst>
              <a:ext uri="{FF2B5EF4-FFF2-40B4-BE49-F238E27FC236}">
                <a16:creationId xmlns:a16="http://schemas.microsoft.com/office/drawing/2014/main" id="{3E590363-36CA-4A92-8E21-1E18F57845C6}"/>
              </a:ext>
            </a:extLst>
          </p:cNvPr>
          <p:cNvPicPr>
            <a:picLocks noChangeAspect="1"/>
          </p:cNvPicPr>
          <p:nvPr/>
        </p:nvPicPr>
        <p:blipFill>
          <a:blip r:embed="rId5"/>
          <a:stretch>
            <a:fillRect/>
          </a:stretch>
        </p:blipFill>
        <p:spPr>
          <a:xfrm rot="8786180">
            <a:off x="-13320474" y="-10033153"/>
            <a:ext cx="6758080" cy="6758080"/>
          </a:xfrm>
          <a:prstGeom prst="rect">
            <a:avLst/>
          </a:prstGeom>
        </p:spPr>
      </p:pic>
      <p:pic>
        <p:nvPicPr>
          <p:cNvPr id="8" name="Google Shape;484;p11">
            <a:extLst>
              <a:ext uri="{FF2B5EF4-FFF2-40B4-BE49-F238E27FC236}">
                <a16:creationId xmlns:a16="http://schemas.microsoft.com/office/drawing/2014/main" id="{35EEA3A5-BFFC-48D0-915B-FBC538418F81}"/>
              </a:ext>
            </a:extLst>
          </p:cNvPr>
          <p:cNvPicPr preferRelativeResize="0"/>
          <p:nvPr/>
        </p:nvPicPr>
        <p:blipFill rotWithShape="1">
          <a:blip r:embed="rId6">
            <a:alphaModFix/>
          </a:blip>
          <a:srcRect/>
          <a:stretch/>
        </p:blipFill>
        <p:spPr>
          <a:xfrm rot="1982807">
            <a:off x="12593372" y="-10718336"/>
            <a:ext cx="2737455" cy="1567815"/>
          </a:xfrm>
          <a:prstGeom prst="rect">
            <a:avLst/>
          </a:prstGeom>
          <a:noFill/>
          <a:ln>
            <a:noFill/>
          </a:ln>
        </p:spPr>
      </p:pic>
      <p:pic>
        <p:nvPicPr>
          <p:cNvPr id="9" name="Picture 8">
            <a:extLst>
              <a:ext uri="{FF2B5EF4-FFF2-40B4-BE49-F238E27FC236}">
                <a16:creationId xmlns:a16="http://schemas.microsoft.com/office/drawing/2014/main" id="{5117FF34-1786-4778-8F23-F84C9C3CB9AD}"/>
              </a:ext>
            </a:extLst>
          </p:cNvPr>
          <p:cNvPicPr>
            <a:picLocks noChangeAspect="1"/>
          </p:cNvPicPr>
          <p:nvPr/>
        </p:nvPicPr>
        <p:blipFill>
          <a:blip r:embed="rId7"/>
          <a:stretch>
            <a:fillRect/>
          </a:stretch>
        </p:blipFill>
        <p:spPr>
          <a:xfrm rot="10444557">
            <a:off x="17962363" y="1116783"/>
            <a:ext cx="5724113" cy="5724113"/>
          </a:xfrm>
          <a:prstGeom prst="rect">
            <a:avLst/>
          </a:prstGeom>
        </p:spPr>
      </p:pic>
      <p:pic>
        <p:nvPicPr>
          <p:cNvPr id="10" name="Google Shape;482;p11">
            <a:extLst>
              <a:ext uri="{FF2B5EF4-FFF2-40B4-BE49-F238E27FC236}">
                <a16:creationId xmlns:a16="http://schemas.microsoft.com/office/drawing/2014/main" id="{C0B4550F-9BD2-4BBC-95DC-80609F26DF1D}"/>
              </a:ext>
            </a:extLst>
          </p:cNvPr>
          <p:cNvPicPr preferRelativeResize="0"/>
          <p:nvPr/>
        </p:nvPicPr>
        <p:blipFill rotWithShape="1">
          <a:blip r:embed="rId8">
            <a:alphaModFix/>
          </a:blip>
          <a:srcRect/>
          <a:stretch/>
        </p:blipFill>
        <p:spPr>
          <a:xfrm rot="2064796">
            <a:off x="-11093957" y="3990976"/>
            <a:ext cx="2305050" cy="2305050"/>
          </a:xfrm>
          <a:prstGeom prst="rect">
            <a:avLst/>
          </a:prstGeom>
          <a:noFill/>
          <a:ln>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12"/>
          <p:cNvSpPr txBox="1">
            <a:spLocks noGrp="1"/>
          </p:cNvSpPr>
          <p:nvPr>
            <p:ph type="title"/>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a:latin typeface="Lato"/>
                <a:ea typeface="Lato"/>
                <a:cs typeface="Lato"/>
                <a:sym typeface="Lato"/>
              </a:rPr>
              <a:t>HARDWARE MODULES :</a:t>
            </a:r>
            <a:endParaRPr/>
          </a:p>
        </p:txBody>
      </p:sp>
      <p:pic>
        <p:nvPicPr>
          <p:cNvPr id="493" name="Google Shape;493;p12"/>
          <p:cNvPicPr preferRelativeResize="0"/>
          <p:nvPr/>
        </p:nvPicPr>
        <p:blipFill rotWithShape="1">
          <a:blip r:embed="rId3">
            <a:alphaModFix/>
          </a:blip>
          <a:srcRect/>
          <a:stretch/>
        </p:blipFill>
        <p:spPr>
          <a:xfrm>
            <a:off x="536923" y="3035654"/>
            <a:ext cx="2305050" cy="2305050"/>
          </a:xfrm>
          <a:prstGeom prst="rect">
            <a:avLst/>
          </a:prstGeom>
          <a:noFill/>
          <a:ln>
            <a:noFill/>
          </a:ln>
        </p:spPr>
      </p:pic>
      <p:pic>
        <p:nvPicPr>
          <p:cNvPr id="495" name="Google Shape;495;p12"/>
          <p:cNvPicPr preferRelativeResize="0"/>
          <p:nvPr/>
        </p:nvPicPr>
        <p:blipFill rotWithShape="1">
          <a:blip r:embed="rId4">
            <a:alphaModFix/>
          </a:blip>
          <a:srcRect/>
          <a:stretch/>
        </p:blipFill>
        <p:spPr>
          <a:xfrm>
            <a:off x="1595914" y="1323938"/>
            <a:ext cx="2737455" cy="1567815"/>
          </a:xfrm>
          <a:prstGeom prst="rect">
            <a:avLst/>
          </a:prstGeom>
          <a:noFill/>
          <a:ln>
            <a:noFill/>
          </a:ln>
        </p:spPr>
      </p:pic>
      <p:pic>
        <p:nvPicPr>
          <p:cNvPr id="3" name="Picture 2">
            <a:extLst>
              <a:ext uri="{FF2B5EF4-FFF2-40B4-BE49-F238E27FC236}">
                <a16:creationId xmlns:a16="http://schemas.microsoft.com/office/drawing/2014/main" id="{0FA3ED9F-069D-4627-A538-85A8563AEBA2}"/>
              </a:ext>
            </a:extLst>
          </p:cNvPr>
          <p:cNvPicPr>
            <a:picLocks noChangeAspect="1"/>
          </p:cNvPicPr>
          <p:nvPr/>
        </p:nvPicPr>
        <p:blipFill>
          <a:blip r:embed="rId5"/>
          <a:stretch>
            <a:fillRect/>
          </a:stretch>
        </p:blipFill>
        <p:spPr>
          <a:xfrm>
            <a:off x="6358418" y="45720"/>
            <a:ext cx="2381250" cy="2381250"/>
          </a:xfrm>
          <a:prstGeom prst="rect">
            <a:avLst/>
          </a:prstGeom>
        </p:spPr>
      </p:pic>
      <p:pic>
        <p:nvPicPr>
          <p:cNvPr id="12" name="Picture 11">
            <a:extLst>
              <a:ext uri="{FF2B5EF4-FFF2-40B4-BE49-F238E27FC236}">
                <a16:creationId xmlns:a16="http://schemas.microsoft.com/office/drawing/2014/main" id="{721BE718-0431-4A42-8E68-4F3825B1955F}"/>
              </a:ext>
            </a:extLst>
          </p:cNvPr>
          <p:cNvPicPr>
            <a:picLocks noChangeAspect="1"/>
          </p:cNvPicPr>
          <p:nvPr/>
        </p:nvPicPr>
        <p:blipFill>
          <a:blip r:embed="rId6"/>
          <a:stretch>
            <a:fillRect/>
          </a:stretch>
        </p:blipFill>
        <p:spPr>
          <a:xfrm rot="164034">
            <a:off x="4269234" y="1938798"/>
            <a:ext cx="3324513" cy="3324513"/>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9EB0FD16-689C-476C-8309-C7173C257513}"/>
              </a:ext>
            </a:extLst>
          </p:cNvPr>
          <p:cNvSpPr txBox="1"/>
          <p:nvPr/>
        </p:nvSpPr>
        <p:spPr>
          <a:xfrm>
            <a:off x="3177441" y="2080581"/>
            <a:ext cx="5459186" cy="1107996"/>
          </a:xfrm>
          <a:prstGeom prst="rect">
            <a:avLst/>
          </a:prstGeom>
          <a:noFill/>
        </p:spPr>
        <p:txBody>
          <a:bodyPr wrap="square" rtlCol="0">
            <a:spAutoFit/>
          </a:bodyPr>
          <a:lstStyle/>
          <a:p>
            <a:pPr algn="ctr"/>
            <a:r>
              <a:rPr lang="en-US" sz="6600" b="1" dirty="0">
                <a:solidFill>
                  <a:schemeClr val="accent5">
                    <a:lumMod val="20000"/>
                    <a:lumOff val="80000"/>
                  </a:schemeClr>
                </a:solidFill>
              </a:rPr>
              <a:t>Constraints</a:t>
            </a:r>
            <a:endParaRPr lang="en-US" sz="6600" dirty="0">
              <a:solidFill>
                <a:schemeClr val="accent5">
                  <a:lumMod val="20000"/>
                  <a:lumOff val="80000"/>
                </a:schemeClr>
              </a:solidFill>
              <a:latin typeface="Tw Cen MT" panose="020B0602020104020603" pitchFamily="34" charset="0"/>
            </a:endParaRPr>
          </a:p>
        </p:txBody>
      </p:sp>
      <p:grpSp>
        <p:nvGrpSpPr>
          <p:cNvPr id="19" name="Group 18">
            <a:extLst>
              <a:ext uri="{FF2B5EF4-FFF2-40B4-BE49-F238E27FC236}">
                <a16:creationId xmlns:a16="http://schemas.microsoft.com/office/drawing/2014/main" id="{C8A16B82-6A3C-46F5-8D32-072FDF89864A}"/>
              </a:ext>
            </a:extLst>
          </p:cNvPr>
          <p:cNvGrpSpPr/>
          <p:nvPr/>
        </p:nvGrpSpPr>
        <p:grpSpPr>
          <a:xfrm>
            <a:off x="-6977100" y="0"/>
            <a:ext cx="9362190" cy="5143500"/>
            <a:chOff x="-290920" y="0"/>
            <a:chExt cx="12482920" cy="6858000"/>
          </a:xfrm>
        </p:grpSpPr>
        <p:sp>
          <p:nvSpPr>
            <p:cNvPr id="20" name="Rectangle 19">
              <a:extLst>
                <a:ext uri="{FF2B5EF4-FFF2-40B4-BE49-F238E27FC236}">
                  <a16:creationId xmlns:a16="http://schemas.microsoft.com/office/drawing/2014/main" id="{2F391CEE-E392-4A9D-BD11-6954B994FB42}"/>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1" name="Freeform: Shape 20">
              <a:extLst>
                <a:ext uri="{FF2B5EF4-FFF2-40B4-BE49-F238E27FC236}">
                  <a16:creationId xmlns:a16="http://schemas.microsoft.com/office/drawing/2014/main" id="{7AC43ACA-5000-40E2-80D3-19833F9F1A3F}"/>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2" name="TextBox 21">
              <a:extLst>
                <a:ext uri="{FF2B5EF4-FFF2-40B4-BE49-F238E27FC236}">
                  <a16:creationId xmlns:a16="http://schemas.microsoft.com/office/drawing/2014/main" id="{BE022673-C77C-4E8F-AF41-8B283703E87E}"/>
                </a:ext>
              </a:extLst>
            </p:cNvPr>
            <p:cNvSpPr txBox="1"/>
            <p:nvPr/>
          </p:nvSpPr>
          <p:spPr>
            <a:xfrm rot="16200000">
              <a:off x="10872790" y="3251159"/>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23" name="Picture 22">
              <a:extLst>
                <a:ext uri="{FF2B5EF4-FFF2-40B4-BE49-F238E27FC236}">
                  <a16:creationId xmlns:a16="http://schemas.microsoft.com/office/drawing/2014/main" id="{E8AD023B-AE8D-405F-90E6-27B0D47079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24" name="Group 23">
            <a:extLst>
              <a:ext uri="{FF2B5EF4-FFF2-40B4-BE49-F238E27FC236}">
                <a16:creationId xmlns:a16="http://schemas.microsoft.com/office/drawing/2014/main" id="{69A27401-3327-4871-86AC-B461CA62C3AC}"/>
              </a:ext>
            </a:extLst>
          </p:cNvPr>
          <p:cNvGrpSpPr/>
          <p:nvPr/>
        </p:nvGrpSpPr>
        <p:grpSpPr>
          <a:xfrm>
            <a:off x="-6599088" y="0"/>
            <a:ext cx="8585626" cy="5143500"/>
            <a:chOff x="213096" y="0"/>
            <a:chExt cx="11447501" cy="6858000"/>
          </a:xfrm>
        </p:grpSpPr>
        <p:sp>
          <p:nvSpPr>
            <p:cNvPr id="25" name="Rectangle 24">
              <a:extLst>
                <a:ext uri="{FF2B5EF4-FFF2-40B4-BE49-F238E27FC236}">
                  <a16:creationId xmlns:a16="http://schemas.microsoft.com/office/drawing/2014/main" id="{706C029B-A799-4206-A656-A006D8F8399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6" name="Freeform: Shape 25">
              <a:extLst>
                <a:ext uri="{FF2B5EF4-FFF2-40B4-BE49-F238E27FC236}">
                  <a16:creationId xmlns:a16="http://schemas.microsoft.com/office/drawing/2014/main" id="{63328131-EC42-4D6D-A247-91FD3D23E58C}"/>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7" name="TextBox 26">
              <a:extLst>
                <a:ext uri="{FF2B5EF4-FFF2-40B4-BE49-F238E27FC236}">
                  <a16:creationId xmlns:a16="http://schemas.microsoft.com/office/drawing/2014/main" id="{3A728384-87ED-4E87-8F78-97EB653FDC67}"/>
                </a:ext>
              </a:extLst>
            </p:cNvPr>
            <p:cNvSpPr txBox="1"/>
            <p:nvPr/>
          </p:nvSpPr>
          <p:spPr>
            <a:xfrm rot="16200000">
              <a:off x="10341390" y="3121220"/>
              <a:ext cx="1992087" cy="615553"/>
            </a:xfrm>
            <a:prstGeom prst="rect">
              <a:avLst/>
            </a:prstGeom>
            <a:noFill/>
          </p:spPr>
          <p:txBody>
            <a:bodyPr wrap="square" rtlCol="0">
              <a:spAutoFit/>
            </a:bodyPr>
            <a:lstStyle/>
            <a:p>
              <a:pPr algn="ctr"/>
              <a:r>
                <a:rPr lang="en-US" sz="1200" b="1" dirty="0">
                  <a:solidFill>
                    <a:schemeClr val="tx1"/>
                  </a:solidFill>
                  <a:latin typeface="Tw Cen MT" panose="020B0602020104020603" pitchFamily="34" charset="0"/>
                </a:rPr>
                <a:t>Shelf geometry &amp; capacity</a:t>
              </a:r>
            </a:p>
          </p:txBody>
        </p:sp>
        <p:pic>
          <p:nvPicPr>
            <p:cNvPr id="28" name="Picture 27">
              <a:extLst>
                <a:ext uri="{FF2B5EF4-FFF2-40B4-BE49-F238E27FC236}">
                  <a16:creationId xmlns:a16="http://schemas.microsoft.com/office/drawing/2014/main" id="{2B44F548-697F-412D-9B99-861C272463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29" name="Group 28">
            <a:extLst>
              <a:ext uri="{FF2B5EF4-FFF2-40B4-BE49-F238E27FC236}">
                <a16:creationId xmlns:a16="http://schemas.microsoft.com/office/drawing/2014/main" id="{C0099890-786A-4F87-960D-5DADE5168909}"/>
              </a:ext>
            </a:extLst>
          </p:cNvPr>
          <p:cNvGrpSpPr/>
          <p:nvPr/>
        </p:nvGrpSpPr>
        <p:grpSpPr>
          <a:xfrm>
            <a:off x="-5885729" y="0"/>
            <a:ext cx="7470819" cy="5143500"/>
            <a:chOff x="491575" y="0"/>
            <a:chExt cx="9961092" cy="6858000"/>
          </a:xfrm>
        </p:grpSpPr>
        <p:sp>
          <p:nvSpPr>
            <p:cNvPr id="30" name="Rectangle 29">
              <a:extLst>
                <a:ext uri="{FF2B5EF4-FFF2-40B4-BE49-F238E27FC236}">
                  <a16:creationId xmlns:a16="http://schemas.microsoft.com/office/drawing/2014/main" id="{CE9AAB1E-3A13-4745-A574-9EE6806378C9}"/>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1" name="Freeform: Shape 30">
              <a:extLst>
                <a:ext uri="{FF2B5EF4-FFF2-40B4-BE49-F238E27FC236}">
                  <a16:creationId xmlns:a16="http://schemas.microsoft.com/office/drawing/2014/main" id="{1BC0F905-3F71-4932-B130-39D508C4D117}"/>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32" name="TextBox 31">
              <a:extLst>
                <a:ext uri="{FF2B5EF4-FFF2-40B4-BE49-F238E27FC236}">
                  <a16:creationId xmlns:a16="http://schemas.microsoft.com/office/drawing/2014/main" id="{93EC5869-A976-4328-A864-2BB04E7E7BFC}"/>
                </a:ext>
              </a:extLst>
            </p:cNvPr>
            <p:cNvSpPr txBox="1"/>
            <p:nvPr/>
          </p:nvSpPr>
          <p:spPr>
            <a:xfrm rot="16200000">
              <a:off x="9117130" y="3246037"/>
              <a:ext cx="1992087" cy="533480"/>
            </a:xfrm>
            <a:prstGeom prst="rect">
              <a:avLst/>
            </a:prstGeom>
            <a:noFill/>
          </p:spPr>
          <p:txBody>
            <a:bodyPr wrap="square" rtlCol="0">
              <a:spAutoFit/>
            </a:bodyPr>
            <a:lstStyle/>
            <a:p>
              <a:pPr algn="ctr"/>
              <a:r>
                <a:rPr lang="en-US" sz="2000" dirty="0"/>
                <a:t>Sensing</a:t>
              </a:r>
            </a:p>
          </p:txBody>
        </p:sp>
        <p:pic>
          <p:nvPicPr>
            <p:cNvPr id="33" name="Picture 32">
              <a:extLst>
                <a:ext uri="{FF2B5EF4-FFF2-40B4-BE49-F238E27FC236}">
                  <a16:creationId xmlns:a16="http://schemas.microsoft.com/office/drawing/2014/main" id="{7C8E4AB7-ADC0-4FEE-AE7A-994F5DAD3F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34" name="Group 33">
            <a:extLst>
              <a:ext uri="{FF2B5EF4-FFF2-40B4-BE49-F238E27FC236}">
                <a16:creationId xmlns:a16="http://schemas.microsoft.com/office/drawing/2014/main" id="{0E4F6447-6163-4D6A-A8D2-BD63B6CB3A42}"/>
              </a:ext>
            </a:extLst>
          </p:cNvPr>
          <p:cNvGrpSpPr/>
          <p:nvPr/>
        </p:nvGrpSpPr>
        <p:grpSpPr>
          <a:xfrm>
            <a:off x="-5988898" y="0"/>
            <a:ext cx="7180571" cy="5143500"/>
            <a:chOff x="491575" y="0"/>
            <a:chExt cx="9574094" cy="6858000"/>
          </a:xfrm>
        </p:grpSpPr>
        <p:sp>
          <p:nvSpPr>
            <p:cNvPr id="35" name="Rectangle 34">
              <a:extLst>
                <a:ext uri="{FF2B5EF4-FFF2-40B4-BE49-F238E27FC236}">
                  <a16:creationId xmlns:a16="http://schemas.microsoft.com/office/drawing/2014/main" id="{5CB8CB55-9DEC-4367-900E-7257FE1B874F}"/>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6" name="Freeform: Shape 35">
              <a:extLst>
                <a:ext uri="{FF2B5EF4-FFF2-40B4-BE49-F238E27FC236}">
                  <a16:creationId xmlns:a16="http://schemas.microsoft.com/office/drawing/2014/main" id="{9DBAEDD6-7153-4AFF-BDC7-5A225B4B5642}"/>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37" name="TextBox 36">
              <a:extLst>
                <a:ext uri="{FF2B5EF4-FFF2-40B4-BE49-F238E27FC236}">
                  <a16:creationId xmlns:a16="http://schemas.microsoft.com/office/drawing/2014/main" id="{12F9D37B-DE70-4087-8A7F-BBA0BAF5B6CF}"/>
                </a:ext>
              </a:extLst>
            </p:cNvPr>
            <p:cNvSpPr txBox="1"/>
            <p:nvPr/>
          </p:nvSpPr>
          <p:spPr>
            <a:xfrm rot="16200000">
              <a:off x="8746450" y="3287071"/>
              <a:ext cx="1992087" cy="451405"/>
            </a:xfrm>
            <a:prstGeom prst="rect">
              <a:avLst/>
            </a:prstGeom>
            <a:noFill/>
          </p:spPr>
          <p:txBody>
            <a:bodyPr wrap="square" rtlCol="0">
              <a:spAutoFit/>
            </a:bodyPr>
            <a:lstStyle/>
            <a:p>
              <a:pPr algn="ctr"/>
              <a:r>
                <a:rPr lang="en-US" sz="1600" dirty="0"/>
                <a:t>Budget</a:t>
              </a:r>
              <a:endParaRPr lang="en-US" sz="2000" dirty="0"/>
            </a:p>
          </p:txBody>
        </p:sp>
        <p:pic>
          <p:nvPicPr>
            <p:cNvPr id="38" name="Picture 37">
              <a:extLst>
                <a:ext uri="{FF2B5EF4-FFF2-40B4-BE49-F238E27FC236}">
                  <a16:creationId xmlns:a16="http://schemas.microsoft.com/office/drawing/2014/main" id="{6FA13E8D-3FCC-4EC2-BD8C-6CE7CA0ECD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39" name="Rectangle 38">
            <a:extLst>
              <a:ext uri="{FF2B5EF4-FFF2-40B4-BE49-F238E27FC236}">
                <a16:creationId xmlns:a16="http://schemas.microsoft.com/office/drawing/2014/main" id="{71382190-201C-4BAE-91F3-296A26671C96}"/>
              </a:ext>
            </a:extLst>
          </p:cNvPr>
          <p:cNvSpPr/>
          <p:nvPr/>
        </p:nvSpPr>
        <p:spPr>
          <a:xfrm>
            <a:off x="-5971633" y="-1"/>
            <a:ext cx="4336026" cy="51435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45" name="Group 44">
            <a:extLst>
              <a:ext uri="{FF2B5EF4-FFF2-40B4-BE49-F238E27FC236}">
                <a16:creationId xmlns:a16="http://schemas.microsoft.com/office/drawing/2014/main" id="{76789F00-2688-429D-926C-15F83152FDBE}"/>
              </a:ext>
            </a:extLst>
          </p:cNvPr>
          <p:cNvGrpSpPr/>
          <p:nvPr/>
        </p:nvGrpSpPr>
        <p:grpSpPr>
          <a:xfrm>
            <a:off x="-6609763" y="-3"/>
            <a:ext cx="7507140" cy="5143500"/>
            <a:chOff x="-9337032" y="-1"/>
            <a:chExt cx="10009520" cy="6858000"/>
          </a:xfrm>
        </p:grpSpPr>
        <p:sp>
          <p:nvSpPr>
            <p:cNvPr id="46" name="Rectangle 45">
              <a:extLst>
                <a:ext uri="{FF2B5EF4-FFF2-40B4-BE49-F238E27FC236}">
                  <a16:creationId xmlns:a16="http://schemas.microsoft.com/office/drawing/2014/main" id="{FF862AB6-114D-4C6A-B849-5A11B3650265}"/>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7" name="Freeform: Shape 46">
              <a:extLst>
                <a:ext uri="{FF2B5EF4-FFF2-40B4-BE49-F238E27FC236}">
                  <a16:creationId xmlns:a16="http://schemas.microsoft.com/office/drawing/2014/main" id="{30105858-8A3E-4676-96A7-18C1A74E36F4}"/>
                </a:ext>
              </a:extLst>
            </p:cNvPr>
            <p:cNvSpPr/>
            <p:nvPr/>
          </p:nvSpPr>
          <p:spPr>
            <a:xfrm>
              <a:off x="-577928" y="2337438"/>
              <a:ext cx="1168400" cy="2360919"/>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8" name="TextBox 47">
              <a:extLst>
                <a:ext uri="{FF2B5EF4-FFF2-40B4-BE49-F238E27FC236}">
                  <a16:creationId xmlns:a16="http://schemas.microsoft.com/office/drawing/2014/main" id="{8A634BD7-1512-45B6-AFE4-1EEA636625CB}"/>
                </a:ext>
              </a:extLst>
            </p:cNvPr>
            <p:cNvSpPr txBox="1"/>
            <p:nvPr/>
          </p:nvSpPr>
          <p:spPr>
            <a:xfrm rot="16200000">
              <a:off x="-754443" y="3081883"/>
              <a:ext cx="1992087" cy="861775"/>
            </a:xfrm>
            <a:prstGeom prst="rect">
              <a:avLst/>
            </a:prstGeom>
            <a:noFill/>
          </p:spPr>
          <p:txBody>
            <a:bodyPr wrap="square" rtlCol="0">
              <a:spAutoFit/>
            </a:bodyPr>
            <a:lstStyle/>
            <a:p>
              <a:pPr algn="ctr"/>
              <a:r>
                <a:rPr lang="en-US" dirty="0"/>
                <a:t>Schedule pressure</a:t>
              </a:r>
              <a:endParaRPr lang="en-US" sz="1400" b="1" dirty="0">
                <a:solidFill>
                  <a:schemeClr val="tx1"/>
                </a:solidFill>
                <a:latin typeface="Tw Cen MT" panose="020B0602020104020603" pitchFamily="34" charset="0"/>
              </a:endParaRPr>
            </a:p>
          </p:txBody>
        </p:sp>
        <p:pic>
          <p:nvPicPr>
            <p:cNvPr id="49" name="Picture 48">
              <a:extLst>
                <a:ext uri="{FF2B5EF4-FFF2-40B4-BE49-F238E27FC236}">
                  <a16:creationId xmlns:a16="http://schemas.microsoft.com/office/drawing/2014/main" id="{F08704A4-CABE-4989-8BF7-C10A6BB40E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13572" y="3247475"/>
              <a:ext cx="530600" cy="530600"/>
            </a:xfrm>
            <a:prstGeom prst="rect">
              <a:avLst/>
            </a:prstGeom>
          </p:spPr>
        </p:pic>
      </p:grpSp>
    </p:spTree>
    <p:extLst>
      <p:ext uri="{BB962C8B-B14F-4D97-AF65-F5344CB8AC3E}">
        <p14:creationId xmlns:p14="http://schemas.microsoft.com/office/powerpoint/2010/main" val="75866100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66ACF4C-6F8C-46FC-8362-2E05C90EEAFA}"/>
              </a:ext>
            </a:extLst>
          </p:cNvPr>
          <p:cNvGrpSpPr/>
          <p:nvPr/>
        </p:nvGrpSpPr>
        <p:grpSpPr>
          <a:xfrm>
            <a:off x="-262023" y="0"/>
            <a:ext cx="9406023" cy="5143500"/>
            <a:chOff x="-290920" y="0"/>
            <a:chExt cx="12541363" cy="6858000"/>
          </a:xfrm>
        </p:grpSpPr>
        <p:sp>
          <p:nvSpPr>
            <p:cNvPr id="51" name="Rectangle 50">
              <a:extLst>
                <a:ext uri="{FF2B5EF4-FFF2-40B4-BE49-F238E27FC236}">
                  <a16:creationId xmlns:a16="http://schemas.microsoft.com/office/drawing/2014/main" id="{4F373113-18F1-4443-9A8E-5EF06C1D2FEA}"/>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2" name="Freeform: Shape 51">
              <a:extLst>
                <a:ext uri="{FF2B5EF4-FFF2-40B4-BE49-F238E27FC236}">
                  <a16:creationId xmlns:a16="http://schemas.microsoft.com/office/drawing/2014/main" id="{8F99D053-FB83-41F1-B2CB-C10918BC99BC}"/>
                </a:ext>
              </a:extLst>
            </p:cNvPr>
            <p:cNvSpPr/>
            <p:nvPr/>
          </p:nvSpPr>
          <p:spPr>
            <a:xfrm>
              <a:off x="11023600" y="2337441"/>
              <a:ext cx="1168400" cy="2360919"/>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3" name="TextBox 52">
              <a:extLst>
                <a:ext uri="{FF2B5EF4-FFF2-40B4-BE49-F238E27FC236}">
                  <a16:creationId xmlns:a16="http://schemas.microsoft.com/office/drawing/2014/main" id="{7F4373C1-3934-47C3-8F36-E2FB2615CA87}"/>
                </a:ext>
              </a:extLst>
            </p:cNvPr>
            <p:cNvSpPr txBox="1"/>
            <p:nvPr/>
          </p:nvSpPr>
          <p:spPr>
            <a:xfrm rot="16200000">
              <a:off x="10987659" y="3226579"/>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54" name="Picture 53">
              <a:extLst>
                <a:ext uri="{FF2B5EF4-FFF2-40B4-BE49-F238E27FC236}">
                  <a16:creationId xmlns:a16="http://schemas.microsoft.com/office/drawing/2014/main" id="{5A5E18E8-5A3E-4F1D-8254-6193AA55C0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150C247F-7990-4945-869D-5E2A900F477F}"/>
              </a:ext>
            </a:extLst>
          </p:cNvPr>
          <p:cNvGrpSpPr/>
          <p:nvPr/>
        </p:nvGrpSpPr>
        <p:grpSpPr>
          <a:xfrm>
            <a:off x="-6599088" y="0"/>
            <a:ext cx="8635641" cy="5143500"/>
            <a:chOff x="213096" y="0"/>
            <a:chExt cx="11514188" cy="6858000"/>
          </a:xfrm>
        </p:grpSpPr>
        <p:sp>
          <p:nvSpPr>
            <p:cNvPr id="56" name="Rectangle 55">
              <a:extLst>
                <a:ext uri="{FF2B5EF4-FFF2-40B4-BE49-F238E27FC236}">
                  <a16:creationId xmlns:a16="http://schemas.microsoft.com/office/drawing/2014/main" id="{6D2C93AC-EBE3-4E67-A867-76D5D6BEDB10}"/>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7" name="Freeform: Shape 56">
              <a:extLst>
                <a:ext uri="{FF2B5EF4-FFF2-40B4-BE49-F238E27FC236}">
                  <a16:creationId xmlns:a16="http://schemas.microsoft.com/office/drawing/2014/main" id="{35DBD2B9-E73C-4AE9-91C9-698379867E98}"/>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8" name="TextBox 57">
              <a:extLst>
                <a:ext uri="{FF2B5EF4-FFF2-40B4-BE49-F238E27FC236}">
                  <a16:creationId xmlns:a16="http://schemas.microsoft.com/office/drawing/2014/main" id="{CD6BDC4B-8313-4203-9F42-C28AC214EB64}"/>
                </a:ext>
              </a:extLst>
            </p:cNvPr>
            <p:cNvSpPr txBox="1"/>
            <p:nvPr/>
          </p:nvSpPr>
          <p:spPr>
            <a:xfrm rot="16200000">
              <a:off x="10341390" y="3039149"/>
              <a:ext cx="1992087" cy="779700"/>
            </a:xfrm>
            <a:prstGeom prst="rect">
              <a:avLst/>
            </a:prstGeom>
            <a:noFill/>
          </p:spPr>
          <p:txBody>
            <a:bodyPr wrap="square" rtlCol="0">
              <a:spAutoFit/>
            </a:bodyPr>
            <a:lstStyle/>
            <a:p>
              <a:pPr algn="ctr"/>
              <a:r>
                <a:rPr lang="en-US" sz="1600" b="1" dirty="0">
                  <a:solidFill>
                    <a:schemeClr val="tx1"/>
                  </a:solidFill>
                  <a:latin typeface="Tw Cen MT" panose="020B0602020104020603" pitchFamily="34" charset="0"/>
                </a:rPr>
                <a:t>Shelf geometry &amp; capacity</a:t>
              </a:r>
            </a:p>
          </p:txBody>
        </p:sp>
        <p:pic>
          <p:nvPicPr>
            <p:cNvPr id="59" name="Picture 58">
              <a:extLst>
                <a:ext uri="{FF2B5EF4-FFF2-40B4-BE49-F238E27FC236}">
                  <a16:creationId xmlns:a16="http://schemas.microsoft.com/office/drawing/2014/main" id="{44037FC5-8E34-4772-9A87-813F2AD5E4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BC916508-F80D-434E-B066-812949E5DB94}"/>
              </a:ext>
            </a:extLst>
          </p:cNvPr>
          <p:cNvGrpSpPr/>
          <p:nvPr/>
        </p:nvGrpSpPr>
        <p:grpSpPr>
          <a:xfrm>
            <a:off x="-5885729" y="0"/>
            <a:ext cx="7470819" cy="5143500"/>
            <a:chOff x="491575" y="0"/>
            <a:chExt cx="9961092" cy="6858000"/>
          </a:xfrm>
        </p:grpSpPr>
        <p:sp>
          <p:nvSpPr>
            <p:cNvPr id="61" name="Rectangle 60">
              <a:extLst>
                <a:ext uri="{FF2B5EF4-FFF2-40B4-BE49-F238E27FC236}">
                  <a16:creationId xmlns:a16="http://schemas.microsoft.com/office/drawing/2014/main" id="{CE9E3B68-B936-49FB-94D8-7AC0076CF48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2" name="Freeform: Shape 61">
              <a:extLst>
                <a:ext uri="{FF2B5EF4-FFF2-40B4-BE49-F238E27FC236}">
                  <a16:creationId xmlns:a16="http://schemas.microsoft.com/office/drawing/2014/main" id="{0D3F9516-66C4-44E6-9877-6C0374B5112C}"/>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3" name="TextBox 62">
              <a:extLst>
                <a:ext uri="{FF2B5EF4-FFF2-40B4-BE49-F238E27FC236}">
                  <a16:creationId xmlns:a16="http://schemas.microsoft.com/office/drawing/2014/main" id="{32DF4D80-460D-4455-B80A-3BC0C6A12DA2}"/>
                </a:ext>
              </a:extLst>
            </p:cNvPr>
            <p:cNvSpPr txBox="1"/>
            <p:nvPr/>
          </p:nvSpPr>
          <p:spPr>
            <a:xfrm rot="16200000">
              <a:off x="9117129" y="3246036"/>
              <a:ext cx="1992087" cy="533480"/>
            </a:xfrm>
            <a:prstGeom prst="rect">
              <a:avLst/>
            </a:prstGeom>
            <a:noFill/>
          </p:spPr>
          <p:txBody>
            <a:bodyPr wrap="square" rtlCol="0">
              <a:spAutoFit/>
            </a:bodyPr>
            <a:lstStyle/>
            <a:p>
              <a:pPr algn="ctr"/>
              <a:r>
                <a:rPr lang="en-US" sz="2000" dirty="0"/>
                <a:t>Sensing</a:t>
              </a:r>
              <a:endParaRPr lang="en-US" sz="1600" b="1" dirty="0">
                <a:solidFill>
                  <a:schemeClr val="tx1"/>
                </a:solidFill>
                <a:latin typeface="Tw Cen MT" panose="020B0602020104020603" pitchFamily="34" charset="0"/>
              </a:endParaRPr>
            </a:p>
          </p:txBody>
        </p:sp>
        <p:pic>
          <p:nvPicPr>
            <p:cNvPr id="64" name="Picture 63">
              <a:extLst>
                <a:ext uri="{FF2B5EF4-FFF2-40B4-BE49-F238E27FC236}">
                  <a16:creationId xmlns:a16="http://schemas.microsoft.com/office/drawing/2014/main" id="{7AB39DAF-3109-4CEA-BD1D-C123179FF8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92B7020D-701A-4EE7-BDA2-CD171993C203}"/>
              </a:ext>
            </a:extLst>
          </p:cNvPr>
          <p:cNvGrpSpPr/>
          <p:nvPr/>
        </p:nvGrpSpPr>
        <p:grpSpPr>
          <a:xfrm>
            <a:off x="-5988898" y="0"/>
            <a:ext cx="7230577" cy="5143500"/>
            <a:chOff x="491575" y="0"/>
            <a:chExt cx="9640769" cy="6858000"/>
          </a:xfrm>
        </p:grpSpPr>
        <p:sp>
          <p:nvSpPr>
            <p:cNvPr id="66" name="Rectangle 65">
              <a:extLst>
                <a:ext uri="{FF2B5EF4-FFF2-40B4-BE49-F238E27FC236}">
                  <a16:creationId xmlns:a16="http://schemas.microsoft.com/office/drawing/2014/main" id="{3B77930A-0489-40A5-B3D7-053D64BD29C4}"/>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7" name="Freeform: Shape 66">
              <a:extLst>
                <a:ext uri="{FF2B5EF4-FFF2-40B4-BE49-F238E27FC236}">
                  <a16:creationId xmlns:a16="http://schemas.microsoft.com/office/drawing/2014/main" id="{3ED749F6-F5EB-48BD-A697-16D473CCCFE8}"/>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8" name="TextBox 67">
              <a:extLst>
                <a:ext uri="{FF2B5EF4-FFF2-40B4-BE49-F238E27FC236}">
                  <a16:creationId xmlns:a16="http://schemas.microsoft.com/office/drawing/2014/main" id="{8070AD46-78F1-4169-9AE3-EDECC43BD39B}"/>
                </a:ext>
              </a:extLst>
            </p:cNvPr>
            <p:cNvSpPr txBox="1"/>
            <p:nvPr/>
          </p:nvSpPr>
          <p:spPr>
            <a:xfrm rot="16200000">
              <a:off x="8746450" y="3122923"/>
              <a:ext cx="1992087" cy="779700"/>
            </a:xfrm>
            <a:prstGeom prst="rect">
              <a:avLst/>
            </a:prstGeom>
            <a:noFill/>
          </p:spPr>
          <p:txBody>
            <a:bodyPr wrap="square" rtlCol="0">
              <a:spAutoFit/>
            </a:bodyPr>
            <a:lstStyle/>
            <a:p>
              <a:pPr algn="ctr"/>
              <a:r>
                <a:rPr lang="en-US" sz="3200" dirty="0"/>
                <a:t>Budget</a:t>
              </a:r>
              <a:endParaRPr lang="en-US" sz="2400" b="1" dirty="0">
                <a:solidFill>
                  <a:schemeClr val="tx1"/>
                </a:solidFill>
                <a:latin typeface="Tw Cen MT" panose="020B0602020104020603" pitchFamily="34" charset="0"/>
              </a:endParaRPr>
            </a:p>
          </p:txBody>
        </p:sp>
        <p:pic>
          <p:nvPicPr>
            <p:cNvPr id="69" name="Picture 68">
              <a:extLst>
                <a:ext uri="{FF2B5EF4-FFF2-40B4-BE49-F238E27FC236}">
                  <a16:creationId xmlns:a16="http://schemas.microsoft.com/office/drawing/2014/main" id="{22B026A5-B1AC-46D4-AE84-DF77E5A294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371C6EE2-CCA6-4F94-870B-CB9D61CEBE17}"/>
              </a:ext>
            </a:extLst>
          </p:cNvPr>
          <p:cNvSpPr/>
          <p:nvPr/>
        </p:nvSpPr>
        <p:spPr>
          <a:xfrm>
            <a:off x="-5971633" y="-1"/>
            <a:ext cx="4336026" cy="51435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76" name="Group 75">
            <a:extLst>
              <a:ext uri="{FF2B5EF4-FFF2-40B4-BE49-F238E27FC236}">
                <a16:creationId xmlns:a16="http://schemas.microsoft.com/office/drawing/2014/main" id="{C1D48DDF-B760-4AB3-A520-29238CC2C408}"/>
              </a:ext>
            </a:extLst>
          </p:cNvPr>
          <p:cNvGrpSpPr/>
          <p:nvPr/>
        </p:nvGrpSpPr>
        <p:grpSpPr>
          <a:xfrm>
            <a:off x="-6634047" y="-1"/>
            <a:ext cx="7778609" cy="5143500"/>
            <a:chOff x="-9337032" y="-1"/>
            <a:chExt cx="10371478" cy="6858000"/>
          </a:xfrm>
        </p:grpSpPr>
        <p:sp>
          <p:nvSpPr>
            <p:cNvPr id="77" name="Rectangle 76">
              <a:extLst>
                <a:ext uri="{FF2B5EF4-FFF2-40B4-BE49-F238E27FC236}">
                  <a16:creationId xmlns:a16="http://schemas.microsoft.com/office/drawing/2014/main" id="{FA696B4D-5BCF-47C3-8B8C-BE87154A63B4}"/>
                </a:ext>
              </a:extLst>
            </p:cNvPr>
            <p:cNvSpPr/>
            <p:nvPr/>
          </p:nvSpPr>
          <p:spPr>
            <a:xfrm>
              <a:off x="-9337032" y="-1"/>
              <a:ext cx="9923503"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8" name="Freeform: Shape 77">
              <a:extLst>
                <a:ext uri="{FF2B5EF4-FFF2-40B4-BE49-F238E27FC236}">
                  <a16:creationId xmlns:a16="http://schemas.microsoft.com/office/drawing/2014/main" id="{BAAA7B45-7DAF-4C4D-A930-ABA45AC955DD}"/>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9" name="TextBox 78">
              <a:extLst>
                <a:ext uri="{FF2B5EF4-FFF2-40B4-BE49-F238E27FC236}">
                  <a16:creationId xmlns:a16="http://schemas.microsoft.com/office/drawing/2014/main" id="{701F5CFD-7EE1-475C-A36F-330184D5C6EC}"/>
                </a:ext>
              </a:extLst>
            </p:cNvPr>
            <p:cNvSpPr txBox="1"/>
            <p:nvPr/>
          </p:nvSpPr>
          <p:spPr>
            <a:xfrm rot="16200000">
              <a:off x="-577151" y="2887435"/>
              <a:ext cx="1992087" cy="1231107"/>
            </a:xfrm>
            <a:prstGeom prst="rect">
              <a:avLst/>
            </a:prstGeom>
            <a:noFill/>
          </p:spPr>
          <p:txBody>
            <a:bodyPr wrap="square" rtlCol="0">
              <a:spAutoFit/>
            </a:bodyPr>
            <a:lstStyle/>
            <a:p>
              <a:pPr algn="ctr"/>
              <a:r>
                <a:rPr lang="en-US" sz="1800" b="1" dirty="0">
                  <a:solidFill>
                    <a:schemeClr val="tx1"/>
                  </a:solidFill>
                  <a:latin typeface="Tw Cen MT" panose="020B0602020104020603" pitchFamily="34" charset="0"/>
                </a:rPr>
                <a:t>Schedule pressure</a:t>
              </a:r>
            </a:p>
            <a:p>
              <a:pPr algn="ctr"/>
              <a:endParaRPr lang="en-US" sz="1800" b="1" dirty="0">
                <a:solidFill>
                  <a:schemeClr val="tx1"/>
                </a:solidFill>
                <a:latin typeface="Tw Cen MT" panose="020B0602020104020603" pitchFamily="34" charset="0"/>
              </a:endParaRPr>
            </a:p>
          </p:txBody>
        </p:sp>
        <p:pic>
          <p:nvPicPr>
            <p:cNvPr id="80" name="Picture 79">
              <a:extLst>
                <a:ext uri="{FF2B5EF4-FFF2-40B4-BE49-F238E27FC236}">
                  <a16:creationId xmlns:a16="http://schemas.microsoft.com/office/drawing/2014/main" id="{B9F42291-FBD0-4239-8D69-22035DCB4A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44617" y="3247472"/>
              <a:ext cx="530600" cy="530600"/>
            </a:xfrm>
            <a:prstGeom prst="rect">
              <a:avLst/>
            </a:prstGeom>
          </p:spPr>
        </p:pic>
      </p:grpSp>
      <p:grpSp>
        <p:nvGrpSpPr>
          <p:cNvPr id="82" name="Group 81">
            <a:extLst>
              <a:ext uri="{FF2B5EF4-FFF2-40B4-BE49-F238E27FC236}">
                <a16:creationId xmlns:a16="http://schemas.microsoft.com/office/drawing/2014/main" id="{A14E1B91-C212-4889-8705-49BCDB383225}"/>
              </a:ext>
            </a:extLst>
          </p:cNvPr>
          <p:cNvGrpSpPr/>
          <p:nvPr/>
        </p:nvGrpSpPr>
        <p:grpSpPr>
          <a:xfrm>
            <a:off x="2734180" y="1872956"/>
            <a:ext cx="5137532" cy="2489181"/>
            <a:chOff x="2736948" y="3874286"/>
            <a:chExt cx="6850042" cy="1710691"/>
          </a:xfrm>
        </p:grpSpPr>
        <p:sp>
          <p:nvSpPr>
            <p:cNvPr id="83" name="TextBox 82">
              <a:extLst>
                <a:ext uri="{FF2B5EF4-FFF2-40B4-BE49-F238E27FC236}">
                  <a16:creationId xmlns:a16="http://schemas.microsoft.com/office/drawing/2014/main" id="{A94C4F95-2EDE-46B0-8B26-C72D6D3C8DB3}"/>
                </a:ext>
              </a:extLst>
            </p:cNvPr>
            <p:cNvSpPr txBox="1"/>
            <p:nvPr/>
          </p:nvSpPr>
          <p:spPr>
            <a:xfrm>
              <a:off x="4168475" y="3874286"/>
              <a:ext cx="4045434" cy="486495"/>
            </a:xfrm>
            <a:prstGeom prst="rect">
              <a:avLst/>
            </a:prstGeom>
            <a:noFill/>
          </p:spPr>
          <p:txBody>
            <a:bodyPr wrap="square" rtlCol="0">
              <a:spAutoFit/>
            </a:bodyPr>
            <a:lstStyle/>
            <a:p>
              <a:pPr algn="ctr"/>
              <a:r>
                <a:rPr lang="en-US" sz="2000" b="1" dirty="0">
                  <a:solidFill>
                    <a:srgbClr val="0070C0"/>
                  </a:solidFill>
                  <a:latin typeface="Tw Cen MT" panose="020B0602020104020603" pitchFamily="34" charset="0"/>
                </a:rPr>
                <a:t>Mechanical robustness &amp; sourcing</a:t>
              </a:r>
            </a:p>
          </p:txBody>
        </p:sp>
        <p:sp>
          <p:nvSpPr>
            <p:cNvPr id="84" name="TextBox 83">
              <a:extLst>
                <a:ext uri="{FF2B5EF4-FFF2-40B4-BE49-F238E27FC236}">
                  <a16:creationId xmlns:a16="http://schemas.microsoft.com/office/drawing/2014/main" id="{7DC9F996-36A0-4A1D-8C4B-F6DAF0FDA7C8}"/>
                </a:ext>
              </a:extLst>
            </p:cNvPr>
            <p:cNvSpPr txBox="1"/>
            <p:nvPr/>
          </p:nvSpPr>
          <p:spPr>
            <a:xfrm>
              <a:off x="2736948" y="4379315"/>
              <a:ext cx="6850041" cy="1205662"/>
            </a:xfrm>
            <a:prstGeom prst="rect">
              <a:avLst/>
            </a:prstGeom>
            <a:noFill/>
          </p:spPr>
          <p:txBody>
            <a:bodyPr wrap="square" rtlCol="0">
              <a:spAutoFit/>
            </a:bodyPr>
            <a:lstStyle/>
            <a:p>
              <a:pPr algn="ctr"/>
              <a:r>
                <a:rPr lang="en-US" sz="1800" dirty="0">
                  <a:solidFill>
                    <a:schemeClr val="tx1">
                      <a:lumMod val="75000"/>
                      <a:lumOff val="25000"/>
                    </a:schemeClr>
                  </a:solidFill>
                  <a:latin typeface="Tw Cen MT" panose="020B0602020104020603" pitchFamily="34" charset="0"/>
                </a:rPr>
                <a:t>We relied on 3D-printed parts to build the robot, which made prototyping fast and low-cost. However, these parts are weaker than metal and may wear out with repeated use. Finding drop-in metal replacements is also difficult, so a production version would need stronger materials.</a:t>
              </a:r>
            </a:p>
          </p:txBody>
        </p:sp>
        <p:sp>
          <p:nvSpPr>
            <p:cNvPr id="85" name="TextBox 84">
              <a:extLst>
                <a:ext uri="{FF2B5EF4-FFF2-40B4-BE49-F238E27FC236}">
                  <a16:creationId xmlns:a16="http://schemas.microsoft.com/office/drawing/2014/main" id="{9EDE56FF-3E69-4484-9673-AC7FA14D3D89}"/>
                </a:ext>
              </a:extLst>
            </p:cNvPr>
            <p:cNvSpPr txBox="1"/>
            <p:nvPr/>
          </p:nvSpPr>
          <p:spPr>
            <a:xfrm>
              <a:off x="4868805" y="4816926"/>
              <a:ext cx="264477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86" name="TextBox 85">
              <a:extLst>
                <a:ext uri="{FF2B5EF4-FFF2-40B4-BE49-F238E27FC236}">
                  <a16:creationId xmlns:a16="http://schemas.microsoft.com/office/drawing/2014/main" id="{944799B2-E7B9-4C01-A37D-BB60C6C75D12}"/>
                </a:ext>
              </a:extLst>
            </p:cNvPr>
            <p:cNvSpPr txBox="1"/>
            <p:nvPr/>
          </p:nvSpPr>
          <p:spPr>
            <a:xfrm>
              <a:off x="2795389" y="5200868"/>
              <a:ext cx="6791601"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pic>
        <p:nvPicPr>
          <p:cNvPr id="3" name="Picture 2">
            <a:extLst>
              <a:ext uri="{FF2B5EF4-FFF2-40B4-BE49-F238E27FC236}">
                <a16:creationId xmlns:a16="http://schemas.microsoft.com/office/drawing/2014/main" id="{FC560404-16F8-4DC6-94F4-F375DFBE18A8}"/>
              </a:ext>
            </a:extLst>
          </p:cNvPr>
          <p:cNvPicPr>
            <a:picLocks noChangeAspect="1"/>
          </p:cNvPicPr>
          <p:nvPr/>
        </p:nvPicPr>
        <p:blipFill>
          <a:blip r:embed="rId3"/>
          <a:stretch>
            <a:fillRect/>
          </a:stretch>
        </p:blipFill>
        <p:spPr>
          <a:xfrm>
            <a:off x="2243134" y="95839"/>
            <a:ext cx="1967834" cy="2622264"/>
          </a:xfrm>
          <a:prstGeom prst="rect">
            <a:avLst/>
          </a:prstGeom>
        </p:spPr>
      </p:pic>
    </p:spTree>
    <p:extLst>
      <p:ext uri="{BB962C8B-B14F-4D97-AF65-F5344CB8AC3E}">
        <p14:creationId xmlns:p14="http://schemas.microsoft.com/office/powerpoint/2010/main" val="200170612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ppt_x</p:attrName>
                                        </p:attrNameLst>
                                      </p:cBhvr>
                                      <p:tavLst>
                                        <p:tav tm="0">
                                          <p:val>
                                            <p:strVal val="#ppt_x"/>
                                          </p:val>
                                        </p:tav>
                                        <p:tav tm="100000">
                                          <p:val>
                                            <p:strVal val="#ppt_x"/>
                                          </p:val>
                                        </p:tav>
                                      </p:tavLst>
                                    </p:anim>
                                    <p:anim calcmode="lin" valueType="num">
                                      <p:cBhvr>
                                        <p:cTn id="9" dur="5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C3001EC-9F33-4C39-B780-199714C83EA2}"/>
              </a:ext>
            </a:extLst>
          </p:cNvPr>
          <p:cNvGrpSpPr/>
          <p:nvPr/>
        </p:nvGrpSpPr>
        <p:grpSpPr>
          <a:xfrm>
            <a:off x="-218190" y="0"/>
            <a:ext cx="9362190" cy="5143500"/>
            <a:chOff x="-290920" y="0"/>
            <a:chExt cx="12482920" cy="6858000"/>
          </a:xfrm>
        </p:grpSpPr>
        <p:sp>
          <p:nvSpPr>
            <p:cNvPr id="34" name="Rectangle 33">
              <a:extLst>
                <a:ext uri="{FF2B5EF4-FFF2-40B4-BE49-F238E27FC236}">
                  <a16:creationId xmlns:a16="http://schemas.microsoft.com/office/drawing/2014/main" id="{129B5C97-F627-4A85-B003-5396A9D964D5}"/>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35" name="Freeform: Shape 34">
              <a:extLst>
                <a:ext uri="{FF2B5EF4-FFF2-40B4-BE49-F238E27FC236}">
                  <a16:creationId xmlns:a16="http://schemas.microsoft.com/office/drawing/2014/main" id="{A97C14D5-0388-44F5-AD76-F8BBAF179CD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6" name="TextBox 35">
              <a:extLst>
                <a:ext uri="{FF2B5EF4-FFF2-40B4-BE49-F238E27FC236}">
                  <a16:creationId xmlns:a16="http://schemas.microsoft.com/office/drawing/2014/main" id="{2151F346-69C6-4F86-BC1F-C57BA2384CC6}"/>
                </a:ext>
              </a:extLst>
            </p:cNvPr>
            <p:cNvSpPr txBox="1"/>
            <p:nvPr/>
          </p:nvSpPr>
          <p:spPr>
            <a:xfrm rot="16200000">
              <a:off x="10872790" y="3251159"/>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37" name="Picture 36">
              <a:extLst>
                <a:ext uri="{FF2B5EF4-FFF2-40B4-BE49-F238E27FC236}">
                  <a16:creationId xmlns:a16="http://schemas.microsoft.com/office/drawing/2014/main" id="{52B367FE-8530-4052-AD96-2D6FBE490F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38" name="Group 37">
            <a:extLst>
              <a:ext uri="{FF2B5EF4-FFF2-40B4-BE49-F238E27FC236}">
                <a16:creationId xmlns:a16="http://schemas.microsoft.com/office/drawing/2014/main" id="{63E93C38-ECA5-4094-81E9-196A3BD19EBD}"/>
              </a:ext>
            </a:extLst>
          </p:cNvPr>
          <p:cNvGrpSpPr/>
          <p:nvPr/>
        </p:nvGrpSpPr>
        <p:grpSpPr>
          <a:xfrm>
            <a:off x="170091" y="-2"/>
            <a:ext cx="8585625" cy="5143500"/>
            <a:chOff x="213096" y="0"/>
            <a:chExt cx="11447501" cy="6858000"/>
          </a:xfrm>
        </p:grpSpPr>
        <p:sp>
          <p:nvSpPr>
            <p:cNvPr id="39" name="Rectangle 38">
              <a:extLst>
                <a:ext uri="{FF2B5EF4-FFF2-40B4-BE49-F238E27FC236}">
                  <a16:creationId xmlns:a16="http://schemas.microsoft.com/office/drawing/2014/main" id="{5C85080E-7B66-43F0-AB4D-3A69B13C005A}"/>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0" name="Freeform: Shape 39">
              <a:extLst>
                <a:ext uri="{FF2B5EF4-FFF2-40B4-BE49-F238E27FC236}">
                  <a16:creationId xmlns:a16="http://schemas.microsoft.com/office/drawing/2014/main" id="{405DAC1A-9BF8-460E-8D8B-77BFB6B27FF9}"/>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1" name="TextBox 40">
              <a:extLst>
                <a:ext uri="{FF2B5EF4-FFF2-40B4-BE49-F238E27FC236}">
                  <a16:creationId xmlns:a16="http://schemas.microsoft.com/office/drawing/2014/main" id="{90DCA374-CD21-448B-8791-8A04A9A9A552}"/>
                </a:ext>
              </a:extLst>
            </p:cNvPr>
            <p:cNvSpPr txBox="1"/>
            <p:nvPr/>
          </p:nvSpPr>
          <p:spPr>
            <a:xfrm rot="16200000">
              <a:off x="10341392" y="3121220"/>
              <a:ext cx="1992087" cy="615553"/>
            </a:xfrm>
            <a:prstGeom prst="rect">
              <a:avLst/>
            </a:prstGeom>
            <a:noFill/>
          </p:spPr>
          <p:txBody>
            <a:bodyPr wrap="square" rtlCol="0">
              <a:spAutoFit/>
            </a:bodyPr>
            <a:lstStyle/>
            <a:p>
              <a:pPr algn="ctr"/>
              <a:r>
                <a:rPr lang="en-US" sz="1200" b="1" dirty="0">
                  <a:solidFill>
                    <a:schemeClr val="tx1"/>
                  </a:solidFill>
                  <a:latin typeface="Tw Cen MT" panose="020B0602020104020603" pitchFamily="34" charset="0"/>
                </a:rPr>
                <a:t>Shelf geometry &amp; capacity</a:t>
              </a:r>
            </a:p>
          </p:txBody>
        </p:sp>
        <p:pic>
          <p:nvPicPr>
            <p:cNvPr id="42" name="Picture 41">
              <a:extLst>
                <a:ext uri="{FF2B5EF4-FFF2-40B4-BE49-F238E27FC236}">
                  <a16:creationId xmlns:a16="http://schemas.microsoft.com/office/drawing/2014/main" id="{83A620A7-5483-4447-9670-0F8D67F362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43" name="Group 42">
            <a:extLst>
              <a:ext uri="{FF2B5EF4-FFF2-40B4-BE49-F238E27FC236}">
                <a16:creationId xmlns:a16="http://schemas.microsoft.com/office/drawing/2014/main" id="{B02914A7-C65F-4EFB-8FF4-9BB283DC3935}"/>
              </a:ext>
            </a:extLst>
          </p:cNvPr>
          <p:cNvGrpSpPr/>
          <p:nvPr/>
        </p:nvGrpSpPr>
        <p:grpSpPr>
          <a:xfrm>
            <a:off x="-5885729" y="0"/>
            <a:ext cx="7470819" cy="5143500"/>
            <a:chOff x="491575" y="0"/>
            <a:chExt cx="9961092" cy="6858000"/>
          </a:xfrm>
        </p:grpSpPr>
        <p:sp>
          <p:nvSpPr>
            <p:cNvPr id="44" name="Rectangle 43">
              <a:extLst>
                <a:ext uri="{FF2B5EF4-FFF2-40B4-BE49-F238E27FC236}">
                  <a16:creationId xmlns:a16="http://schemas.microsoft.com/office/drawing/2014/main" id="{99DA66B2-8A11-4397-B997-59A37787FEF8}"/>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Freeform: Shape 44">
              <a:extLst>
                <a:ext uri="{FF2B5EF4-FFF2-40B4-BE49-F238E27FC236}">
                  <a16:creationId xmlns:a16="http://schemas.microsoft.com/office/drawing/2014/main" id="{71A8923D-952E-459F-92C0-CCE4C5E45F88}"/>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6" name="TextBox 45">
              <a:extLst>
                <a:ext uri="{FF2B5EF4-FFF2-40B4-BE49-F238E27FC236}">
                  <a16:creationId xmlns:a16="http://schemas.microsoft.com/office/drawing/2014/main" id="{DD73F442-B2F9-477E-B4DE-956CBA09D9C3}"/>
                </a:ext>
              </a:extLst>
            </p:cNvPr>
            <p:cNvSpPr txBox="1"/>
            <p:nvPr/>
          </p:nvSpPr>
          <p:spPr>
            <a:xfrm rot="16200000">
              <a:off x="9117130" y="3205000"/>
              <a:ext cx="1992087" cy="615553"/>
            </a:xfrm>
            <a:prstGeom prst="rect">
              <a:avLst/>
            </a:prstGeom>
            <a:noFill/>
          </p:spPr>
          <p:txBody>
            <a:bodyPr wrap="square" rtlCol="0">
              <a:spAutoFit/>
            </a:bodyPr>
            <a:lstStyle/>
            <a:p>
              <a:pPr algn="ctr"/>
              <a:r>
                <a:rPr lang="en-US" sz="2400" dirty="0"/>
                <a:t>Sensing</a:t>
              </a:r>
              <a:endParaRPr lang="en-US" sz="1800" b="1" dirty="0">
                <a:solidFill>
                  <a:schemeClr val="tx1"/>
                </a:solidFill>
                <a:latin typeface="Tw Cen MT" panose="020B0602020104020603" pitchFamily="34" charset="0"/>
              </a:endParaRPr>
            </a:p>
          </p:txBody>
        </p:sp>
        <p:pic>
          <p:nvPicPr>
            <p:cNvPr id="47" name="Picture 46">
              <a:extLst>
                <a:ext uri="{FF2B5EF4-FFF2-40B4-BE49-F238E27FC236}">
                  <a16:creationId xmlns:a16="http://schemas.microsoft.com/office/drawing/2014/main" id="{7654DCD4-7920-4D83-8D7F-6D3A71A169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48" name="Group 47">
            <a:extLst>
              <a:ext uri="{FF2B5EF4-FFF2-40B4-BE49-F238E27FC236}">
                <a16:creationId xmlns:a16="http://schemas.microsoft.com/office/drawing/2014/main" id="{7A67CF96-B24C-4BAD-8466-B32ECC2753A1}"/>
              </a:ext>
            </a:extLst>
          </p:cNvPr>
          <p:cNvGrpSpPr/>
          <p:nvPr/>
        </p:nvGrpSpPr>
        <p:grpSpPr>
          <a:xfrm>
            <a:off x="-5988898" y="0"/>
            <a:ext cx="7199800" cy="5143500"/>
            <a:chOff x="491575" y="0"/>
            <a:chExt cx="9599732" cy="6858000"/>
          </a:xfrm>
        </p:grpSpPr>
        <p:sp>
          <p:nvSpPr>
            <p:cNvPr id="49" name="Rectangle 48">
              <a:extLst>
                <a:ext uri="{FF2B5EF4-FFF2-40B4-BE49-F238E27FC236}">
                  <a16:creationId xmlns:a16="http://schemas.microsoft.com/office/drawing/2014/main" id="{8B7B7434-49BE-47D6-BAE6-9B9134F0EC8C}"/>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1" name="Freeform: Shape 80">
              <a:extLst>
                <a:ext uri="{FF2B5EF4-FFF2-40B4-BE49-F238E27FC236}">
                  <a16:creationId xmlns:a16="http://schemas.microsoft.com/office/drawing/2014/main" id="{080296C0-D397-432D-B5A1-CA7DA186EB1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82" name="TextBox 81">
              <a:extLst>
                <a:ext uri="{FF2B5EF4-FFF2-40B4-BE49-F238E27FC236}">
                  <a16:creationId xmlns:a16="http://schemas.microsoft.com/office/drawing/2014/main" id="{73DE47E8-526D-4A96-A671-69E14D20D1EB}"/>
                </a:ext>
              </a:extLst>
            </p:cNvPr>
            <p:cNvSpPr txBox="1"/>
            <p:nvPr/>
          </p:nvSpPr>
          <p:spPr>
            <a:xfrm rot="16200000">
              <a:off x="8746450" y="3163961"/>
              <a:ext cx="1992087" cy="697627"/>
            </a:xfrm>
            <a:prstGeom prst="rect">
              <a:avLst/>
            </a:prstGeom>
            <a:noFill/>
          </p:spPr>
          <p:txBody>
            <a:bodyPr wrap="square" rtlCol="0">
              <a:spAutoFit/>
            </a:bodyPr>
            <a:lstStyle/>
            <a:p>
              <a:pPr algn="ctr"/>
              <a:r>
                <a:rPr lang="en-US" sz="2800" dirty="0"/>
                <a:t>Budget</a:t>
              </a:r>
              <a:endParaRPr lang="en-US" sz="2000" b="1" dirty="0">
                <a:solidFill>
                  <a:schemeClr val="tx1"/>
                </a:solidFill>
                <a:latin typeface="Tw Cen MT" panose="020B0602020104020603" pitchFamily="34" charset="0"/>
              </a:endParaRPr>
            </a:p>
          </p:txBody>
        </p:sp>
        <p:pic>
          <p:nvPicPr>
            <p:cNvPr id="83" name="Picture 82">
              <a:extLst>
                <a:ext uri="{FF2B5EF4-FFF2-40B4-BE49-F238E27FC236}">
                  <a16:creationId xmlns:a16="http://schemas.microsoft.com/office/drawing/2014/main" id="{7FD4AAEC-83E5-4832-BEA2-517A195B2A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84" name="Rectangle 83">
            <a:extLst>
              <a:ext uri="{FF2B5EF4-FFF2-40B4-BE49-F238E27FC236}">
                <a16:creationId xmlns:a16="http://schemas.microsoft.com/office/drawing/2014/main" id="{3C6BBB46-3AAE-49B1-8F56-3535CC357FEB}"/>
              </a:ext>
            </a:extLst>
          </p:cNvPr>
          <p:cNvSpPr/>
          <p:nvPr/>
        </p:nvSpPr>
        <p:spPr>
          <a:xfrm>
            <a:off x="-5971633" y="-1"/>
            <a:ext cx="4336026" cy="51435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90" name="Group 89">
            <a:extLst>
              <a:ext uri="{FF2B5EF4-FFF2-40B4-BE49-F238E27FC236}">
                <a16:creationId xmlns:a16="http://schemas.microsoft.com/office/drawing/2014/main" id="{2C48F6F2-7791-4D91-ADEC-77FE8FA739E3}"/>
              </a:ext>
            </a:extLst>
          </p:cNvPr>
          <p:cNvGrpSpPr/>
          <p:nvPr/>
        </p:nvGrpSpPr>
        <p:grpSpPr>
          <a:xfrm>
            <a:off x="-6661829" y="-321"/>
            <a:ext cx="7925921" cy="5143500"/>
            <a:chOff x="-9337032" y="-1"/>
            <a:chExt cx="10567894" cy="6858000"/>
          </a:xfrm>
        </p:grpSpPr>
        <p:sp>
          <p:nvSpPr>
            <p:cNvPr id="91" name="Rectangle 90">
              <a:extLst>
                <a:ext uri="{FF2B5EF4-FFF2-40B4-BE49-F238E27FC236}">
                  <a16:creationId xmlns:a16="http://schemas.microsoft.com/office/drawing/2014/main" id="{F8ED37E9-9873-442F-9B7C-7F4BC1A8F51E}"/>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92" name="Freeform: Shape 91">
              <a:extLst>
                <a:ext uri="{FF2B5EF4-FFF2-40B4-BE49-F238E27FC236}">
                  <a16:creationId xmlns:a16="http://schemas.microsoft.com/office/drawing/2014/main" id="{F2E020DE-B46A-4F47-97AB-BB6C9038FA2E}"/>
                </a:ext>
              </a:extLst>
            </p:cNvPr>
            <p:cNvSpPr/>
            <p:nvPr/>
          </p:nvSpPr>
          <p:spPr>
            <a:xfrm>
              <a:off x="-577928" y="2337438"/>
              <a:ext cx="1168400" cy="2360919"/>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93" name="TextBox 92">
              <a:extLst>
                <a:ext uri="{FF2B5EF4-FFF2-40B4-BE49-F238E27FC236}">
                  <a16:creationId xmlns:a16="http://schemas.microsoft.com/office/drawing/2014/main" id="{7CF05B7C-3B2D-4CAB-9132-7B756B442063}"/>
                </a:ext>
              </a:extLst>
            </p:cNvPr>
            <p:cNvSpPr txBox="1"/>
            <p:nvPr/>
          </p:nvSpPr>
          <p:spPr>
            <a:xfrm rot="16200000">
              <a:off x="-473068" y="2804886"/>
              <a:ext cx="1992087" cy="141577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Schedule pressure</a:t>
              </a:r>
              <a:endParaRPr kumimoji="0" lang="en-US" sz="14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endParaRPr>
            </a:p>
            <a:p>
              <a:pPr algn="ctr"/>
              <a:endParaRPr lang="en-US" sz="2700" b="1" dirty="0">
                <a:solidFill>
                  <a:srgbClr val="F0EEF0"/>
                </a:solidFill>
                <a:latin typeface="Tw Cen MT" panose="020B0602020104020603" pitchFamily="34" charset="0"/>
              </a:endParaRPr>
            </a:p>
          </p:txBody>
        </p:sp>
        <p:pic>
          <p:nvPicPr>
            <p:cNvPr id="94" name="Picture 93">
              <a:extLst>
                <a:ext uri="{FF2B5EF4-FFF2-40B4-BE49-F238E27FC236}">
                  <a16:creationId xmlns:a16="http://schemas.microsoft.com/office/drawing/2014/main" id="{A04E2F48-2025-4003-B590-1DD9577106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35623" y="3263966"/>
              <a:ext cx="530600" cy="530600"/>
            </a:xfrm>
            <a:prstGeom prst="rect">
              <a:avLst/>
            </a:prstGeom>
          </p:spPr>
        </p:pic>
      </p:grpSp>
      <p:grpSp>
        <p:nvGrpSpPr>
          <p:cNvPr id="114" name="Group 113">
            <a:extLst>
              <a:ext uri="{FF2B5EF4-FFF2-40B4-BE49-F238E27FC236}">
                <a16:creationId xmlns:a16="http://schemas.microsoft.com/office/drawing/2014/main" id="{8D94F991-2744-4D5C-BE57-A0C261539D2C}"/>
              </a:ext>
            </a:extLst>
          </p:cNvPr>
          <p:cNvGrpSpPr/>
          <p:nvPr/>
        </p:nvGrpSpPr>
        <p:grpSpPr>
          <a:xfrm>
            <a:off x="2312758" y="2359649"/>
            <a:ext cx="1193687" cy="485955"/>
            <a:chOff x="1488849" y="3837442"/>
            <a:chExt cx="1591582" cy="647940"/>
          </a:xfrm>
        </p:grpSpPr>
        <p:sp>
          <p:nvSpPr>
            <p:cNvPr id="115" name="TextBox 114">
              <a:extLst>
                <a:ext uri="{FF2B5EF4-FFF2-40B4-BE49-F238E27FC236}">
                  <a16:creationId xmlns:a16="http://schemas.microsoft.com/office/drawing/2014/main" id="{8721CE74-40AC-4223-B129-B3A270C7429B}"/>
                </a:ext>
              </a:extLst>
            </p:cNvPr>
            <p:cNvSpPr txBox="1"/>
            <p:nvPr/>
          </p:nvSpPr>
          <p:spPr>
            <a:xfrm>
              <a:off x="1488849" y="3837442"/>
              <a:ext cx="1591582" cy="338555"/>
            </a:xfrm>
            <a:prstGeom prst="rect">
              <a:avLst/>
            </a:prstGeom>
            <a:noFill/>
          </p:spPr>
          <p:txBody>
            <a:bodyPr wrap="square" rtlCol="0">
              <a:spAutoFit/>
            </a:bodyPr>
            <a:lstStyle/>
            <a:p>
              <a:pPr algn="ctr"/>
              <a:endParaRPr lang="en-US" sz="1050" b="1" dirty="0">
                <a:solidFill>
                  <a:srgbClr val="FF5969"/>
                </a:solidFill>
                <a:latin typeface="Tw Cen MT" panose="020B0602020104020603" pitchFamily="34" charset="0"/>
              </a:endParaRPr>
            </a:p>
          </p:txBody>
        </p:sp>
        <p:sp>
          <p:nvSpPr>
            <p:cNvPr id="116" name="TextBox 115">
              <a:extLst>
                <a:ext uri="{FF2B5EF4-FFF2-40B4-BE49-F238E27FC236}">
                  <a16:creationId xmlns:a16="http://schemas.microsoft.com/office/drawing/2014/main" id="{FC94FF53-E358-452A-A5CE-3296318ABBE9}"/>
                </a:ext>
              </a:extLst>
            </p:cNvPr>
            <p:cNvSpPr txBox="1"/>
            <p:nvPr/>
          </p:nvSpPr>
          <p:spPr>
            <a:xfrm>
              <a:off x="1488849" y="4146827"/>
              <a:ext cx="1591582" cy="338555"/>
            </a:xfrm>
            <a:prstGeom prst="rect">
              <a:avLst/>
            </a:prstGeom>
            <a:noFill/>
          </p:spPr>
          <p:txBody>
            <a:bodyPr wrap="square" rtlCol="0">
              <a:spAutoFit/>
            </a:bodyPr>
            <a:lstStyle/>
            <a:p>
              <a:pPr algn="ctr"/>
              <a:endParaRPr lang="en-US" sz="1050" b="1" dirty="0">
                <a:solidFill>
                  <a:srgbClr val="A6A6A6"/>
                </a:solidFill>
                <a:latin typeface="Tw Cen MT" panose="020B0602020104020603" pitchFamily="34" charset="0"/>
              </a:endParaRPr>
            </a:p>
          </p:txBody>
        </p:sp>
      </p:grpSp>
      <p:grpSp>
        <p:nvGrpSpPr>
          <p:cNvPr id="117" name="Group 116">
            <a:extLst>
              <a:ext uri="{FF2B5EF4-FFF2-40B4-BE49-F238E27FC236}">
                <a16:creationId xmlns:a16="http://schemas.microsoft.com/office/drawing/2014/main" id="{860A9D1F-EDAE-418D-A3C8-F8109A2B052A}"/>
              </a:ext>
            </a:extLst>
          </p:cNvPr>
          <p:cNvGrpSpPr/>
          <p:nvPr/>
        </p:nvGrpSpPr>
        <p:grpSpPr>
          <a:xfrm>
            <a:off x="4179376" y="2359649"/>
            <a:ext cx="1193687" cy="485955"/>
            <a:chOff x="3977674" y="3837442"/>
            <a:chExt cx="1591582" cy="647940"/>
          </a:xfrm>
        </p:grpSpPr>
        <p:sp>
          <p:nvSpPr>
            <p:cNvPr id="118" name="TextBox 117">
              <a:extLst>
                <a:ext uri="{FF2B5EF4-FFF2-40B4-BE49-F238E27FC236}">
                  <a16:creationId xmlns:a16="http://schemas.microsoft.com/office/drawing/2014/main" id="{91705BAF-DCDA-4FDC-8DA1-1FBA870AE5C8}"/>
                </a:ext>
              </a:extLst>
            </p:cNvPr>
            <p:cNvSpPr txBox="1"/>
            <p:nvPr/>
          </p:nvSpPr>
          <p:spPr>
            <a:xfrm>
              <a:off x="3977674" y="3837442"/>
              <a:ext cx="1591582" cy="338555"/>
            </a:xfrm>
            <a:prstGeom prst="rect">
              <a:avLst/>
            </a:prstGeom>
            <a:noFill/>
          </p:spPr>
          <p:txBody>
            <a:bodyPr wrap="square" rtlCol="0">
              <a:spAutoFit/>
            </a:bodyPr>
            <a:lstStyle/>
            <a:p>
              <a:pPr algn="ctr"/>
              <a:endParaRPr lang="en-US" sz="1050" b="1" dirty="0">
                <a:solidFill>
                  <a:srgbClr val="52CBBE"/>
                </a:solidFill>
                <a:latin typeface="Tw Cen MT" panose="020B0602020104020603" pitchFamily="34" charset="0"/>
              </a:endParaRPr>
            </a:p>
          </p:txBody>
        </p:sp>
        <p:sp>
          <p:nvSpPr>
            <p:cNvPr id="119" name="TextBox 118">
              <a:extLst>
                <a:ext uri="{FF2B5EF4-FFF2-40B4-BE49-F238E27FC236}">
                  <a16:creationId xmlns:a16="http://schemas.microsoft.com/office/drawing/2014/main" id="{BBD17202-B0A7-4912-9A5D-8F55518824B3}"/>
                </a:ext>
              </a:extLst>
            </p:cNvPr>
            <p:cNvSpPr txBox="1"/>
            <p:nvPr/>
          </p:nvSpPr>
          <p:spPr>
            <a:xfrm>
              <a:off x="3977674" y="4146827"/>
              <a:ext cx="1591582" cy="338555"/>
            </a:xfrm>
            <a:prstGeom prst="rect">
              <a:avLst/>
            </a:prstGeom>
            <a:noFill/>
          </p:spPr>
          <p:txBody>
            <a:bodyPr wrap="square" rtlCol="0">
              <a:spAutoFit/>
            </a:bodyPr>
            <a:lstStyle/>
            <a:p>
              <a:pPr algn="ctr"/>
              <a:endParaRPr lang="en-US" sz="1050" b="1" dirty="0">
                <a:solidFill>
                  <a:srgbClr val="A6A6A6"/>
                </a:solidFill>
                <a:latin typeface="Tw Cen MT" panose="020B0602020104020603" pitchFamily="34" charset="0"/>
              </a:endParaRPr>
            </a:p>
          </p:txBody>
        </p:sp>
      </p:grpSp>
      <p:grpSp>
        <p:nvGrpSpPr>
          <p:cNvPr id="120" name="Group 119">
            <a:extLst>
              <a:ext uri="{FF2B5EF4-FFF2-40B4-BE49-F238E27FC236}">
                <a16:creationId xmlns:a16="http://schemas.microsoft.com/office/drawing/2014/main" id="{1F66AC79-730F-4E07-974E-4F08542F2C4A}"/>
              </a:ext>
            </a:extLst>
          </p:cNvPr>
          <p:cNvGrpSpPr/>
          <p:nvPr/>
        </p:nvGrpSpPr>
        <p:grpSpPr>
          <a:xfrm>
            <a:off x="6062325" y="2359649"/>
            <a:ext cx="1193687" cy="485955"/>
            <a:chOff x="6488272" y="3837442"/>
            <a:chExt cx="1591582" cy="647940"/>
          </a:xfrm>
        </p:grpSpPr>
        <p:sp>
          <p:nvSpPr>
            <p:cNvPr id="121" name="TextBox 120">
              <a:extLst>
                <a:ext uri="{FF2B5EF4-FFF2-40B4-BE49-F238E27FC236}">
                  <a16:creationId xmlns:a16="http://schemas.microsoft.com/office/drawing/2014/main" id="{D025EBC6-5731-4D97-B58C-0E0C20D47817}"/>
                </a:ext>
              </a:extLst>
            </p:cNvPr>
            <p:cNvSpPr txBox="1"/>
            <p:nvPr/>
          </p:nvSpPr>
          <p:spPr>
            <a:xfrm>
              <a:off x="6488272" y="3837442"/>
              <a:ext cx="1591582" cy="338555"/>
            </a:xfrm>
            <a:prstGeom prst="rect">
              <a:avLst/>
            </a:prstGeom>
            <a:noFill/>
          </p:spPr>
          <p:txBody>
            <a:bodyPr wrap="square" rtlCol="0">
              <a:spAutoFit/>
            </a:bodyPr>
            <a:lstStyle/>
            <a:p>
              <a:pPr algn="ctr"/>
              <a:endParaRPr lang="en-US" sz="1050" b="1" dirty="0">
                <a:solidFill>
                  <a:srgbClr val="FEC630"/>
                </a:solidFill>
                <a:latin typeface="Tw Cen MT" panose="020B0602020104020603" pitchFamily="34" charset="0"/>
              </a:endParaRPr>
            </a:p>
          </p:txBody>
        </p:sp>
        <p:sp>
          <p:nvSpPr>
            <p:cNvPr id="122" name="TextBox 121">
              <a:extLst>
                <a:ext uri="{FF2B5EF4-FFF2-40B4-BE49-F238E27FC236}">
                  <a16:creationId xmlns:a16="http://schemas.microsoft.com/office/drawing/2014/main" id="{B38973E8-8FEC-48EF-89C3-A1086AD31515}"/>
                </a:ext>
              </a:extLst>
            </p:cNvPr>
            <p:cNvSpPr txBox="1"/>
            <p:nvPr/>
          </p:nvSpPr>
          <p:spPr>
            <a:xfrm>
              <a:off x="6488272" y="4146827"/>
              <a:ext cx="1591582" cy="338555"/>
            </a:xfrm>
            <a:prstGeom prst="rect">
              <a:avLst/>
            </a:prstGeom>
            <a:noFill/>
          </p:spPr>
          <p:txBody>
            <a:bodyPr wrap="square" rtlCol="0">
              <a:spAutoFit/>
            </a:bodyPr>
            <a:lstStyle/>
            <a:p>
              <a:pPr algn="ctr"/>
              <a:endParaRPr lang="en-US" sz="1050" b="1" dirty="0">
                <a:solidFill>
                  <a:srgbClr val="A6A6A6"/>
                </a:solidFill>
                <a:latin typeface="Tw Cen MT" panose="020B0602020104020603" pitchFamily="34" charset="0"/>
              </a:endParaRPr>
            </a:p>
          </p:txBody>
        </p:sp>
      </p:grpSp>
      <p:grpSp>
        <p:nvGrpSpPr>
          <p:cNvPr id="20" name="Group 19">
            <a:extLst>
              <a:ext uri="{FF2B5EF4-FFF2-40B4-BE49-F238E27FC236}">
                <a16:creationId xmlns:a16="http://schemas.microsoft.com/office/drawing/2014/main" id="{39FAB686-7D8E-1C31-D14A-0F25B6D6680E}"/>
              </a:ext>
            </a:extLst>
          </p:cNvPr>
          <p:cNvGrpSpPr/>
          <p:nvPr/>
        </p:nvGrpSpPr>
        <p:grpSpPr>
          <a:xfrm>
            <a:off x="2593455" y="1449534"/>
            <a:ext cx="5205266" cy="2204556"/>
            <a:chOff x="2646636" y="3874286"/>
            <a:chExt cx="6940354" cy="2939406"/>
          </a:xfrm>
        </p:grpSpPr>
        <p:sp>
          <p:nvSpPr>
            <p:cNvPr id="21" name="TextBox 20">
              <a:extLst>
                <a:ext uri="{FF2B5EF4-FFF2-40B4-BE49-F238E27FC236}">
                  <a16:creationId xmlns:a16="http://schemas.microsoft.com/office/drawing/2014/main" id="{014FA582-186F-897D-FAC6-724BEB11B6E9}"/>
                </a:ext>
              </a:extLst>
            </p:cNvPr>
            <p:cNvSpPr txBox="1"/>
            <p:nvPr/>
          </p:nvSpPr>
          <p:spPr>
            <a:xfrm>
              <a:off x="4168475" y="3874286"/>
              <a:ext cx="4045434" cy="943847"/>
            </a:xfrm>
            <a:prstGeom prst="rect">
              <a:avLst/>
            </a:prstGeom>
            <a:noFill/>
          </p:spPr>
          <p:txBody>
            <a:bodyPr wrap="square" rtlCol="0">
              <a:spAutoFit/>
            </a:bodyPr>
            <a:lstStyle/>
            <a:p>
              <a:pPr algn="ctr"/>
              <a:r>
                <a:rPr lang="en-GB" sz="2000" dirty="0">
                  <a:solidFill>
                    <a:srgbClr val="0070C0"/>
                  </a:solidFill>
                  <a:effectLst/>
                </a:rPr>
                <a:t>Shelf geometry &amp; capacity</a:t>
              </a:r>
            </a:p>
          </p:txBody>
        </p:sp>
        <p:sp>
          <p:nvSpPr>
            <p:cNvPr id="22" name="TextBox 21">
              <a:extLst>
                <a:ext uri="{FF2B5EF4-FFF2-40B4-BE49-F238E27FC236}">
                  <a16:creationId xmlns:a16="http://schemas.microsoft.com/office/drawing/2014/main" id="{1F48D1D2-5832-F5C5-FFB0-9E69191AA709}"/>
                </a:ext>
              </a:extLst>
            </p:cNvPr>
            <p:cNvSpPr txBox="1"/>
            <p:nvPr/>
          </p:nvSpPr>
          <p:spPr>
            <a:xfrm>
              <a:off x="2646636" y="4843923"/>
              <a:ext cx="6850041" cy="1969769"/>
            </a:xfrm>
            <a:prstGeom prst="rect">
              <a:avLst/>
            </a:prstGeom>
            <a:noFill/>
          </p:spPr>
          <p:txBody>
            <a:bodyPr wrap="square" rtlCol="0">
              <a:spAutoFit/>
            </a:bodyPr>
            <a:lstStyle/>
            <a:p>
              <a:pPr algn="ctr"/>
              <a:r>
                <a:rPr lang="en-US" sz="1800" dirty="0">
                  <a:solidFill>
                    <a:schemeClr val="tx1">
                      <a:lumMod val="75000"/>
                      <a:lumOff val="25000"/>
                    </a:schemeClr>
                  </a:solidFill>
                  <a:latin typeface="Tw Cen MT" panose="020B0602020104020603" pitchFamily="34" charset="0"/>
                </a:rPr>
                <a:t>The shelves were not perfectly uniform in size, which caused alignment issues when the robot retrieved medicines. Limited space also restricts how many boxes can be stored. To manage this, we often recalibrated and standardized the package sizes.</a:t>
              </a:r>
            </a:p>
          </p:txBody>
        </p:sp>
        <p:sp>
          <p:nvSpPr>
            <p:cNvPr id="23" name="TextBox 22">
              <a:extLst>
                <a:ext uri="{FF2B5EF4-FFF2-40B4-BE49-F238E27FC236}">
                  <a16:creationId xmlns:a16="http://schemas.microsoft.com/office/drawing/2014/main" id="{5A7544FB-4FB7-4C55-CF67-E5E5B78A0208}"/>
                </a:ext>
              </a:extLst>
            </p:cNvPr>
            <p:cNvSpPr txBox="1"/>
            <p:nvPr/>
          </p:nvSpPr>
          <p:spPr>
            <a:xfrm>
              <a:off x="4868805" y="4816926"/>
              <a:ext cx="264477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24" name="TextBox 23">
              <a:extLst>
                <a:ext uri="{FF2B5EF4-FFF2-40B4-BE49-F238E27FC236}">
                  <a16:creationId xmlns:a16="http://schemas.microsoft.com/office/drawing/2014/main" id="{566BC92E-3841-73CF-5867-17313BDA0701}"/>
                </a:ext>
              </a:extLst>
            </p:cNvPr>
            <p:cNvSpPr txBox="1"/>
            <p:nvPr/>
          </p:nvSpPr>
          <p:spPr>
            <a:xfrm>
              <a:off x="2795389" y="5200868"/>
              <a:ext cx="6791601"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spTree>
    <p:extLst>
      <p:ext uri="{BB962C8B-B14F-4D97-AF65-F5344CB8AC3E}">
        <p14:creationId xmlns:p14="http://schemas.microsoft.com/office/powerpoint/2010/main" val="139694856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p:cTn id="7" dur="500" fill="hold"/>
                                        <p:tgtEl>
                                          <p:spTgt spid="114"/>
                                        </p:tgtEl>
                                        <p:attrNameLst>
                                          <p:attrName>ppt_w</p:attrName>
                                        </p:attrNameLst>
                                      </p:cBhvr>
                                      <p:tavLst>
                                        <p:tav tm="0">
                                          <p:val>
                                            <p:fltVal val="0"/>
                                          </p:val>
                                        </p:tav>
                                        <p:tav tm="100000">
                                          <p:val>
                                            <p:strVal val="#ppt_w"/>
                                          </p:val>
                                        </p:tav>
                                      </p:tavLst>
                                    </p:anim>
                                    <p:anim calcmode="lin" valueType="num">
                                      <p:cBhvr>
                                        <p:cTn id="8" dur="500" fill="hold"/>
                                        <p:tgtEl>
                                          <p:spTgt spid="114"/>
                                        </p:tgtEl>
                                        <p:attrNameLst>
                                          <p:attrName>ppt_h</p:attrName>
                                        </p:attrNameLst>
                                      </p:cBhvr>
                                      <p:tavLst>
                                        <p:tav tm="0">
                                          <p:val>
                                            <p:fltVal val="0"/>
                                          </p:val>
                                        </p:tav>
                                        <p:tav tm="100000">
                                          <p:val>
                                            <p:strVal val="#ppt_h"/>
                                          </p:val>
                                        </p:tav>
                                      </p:tavLst>
                                    </p:anim>
                                    <p:animEffect transition="in" filter="fade">
                                      <p:cBhvr>
                                        <p:cTn id="9" dur="500"/>
                                        <p:tgtEl>
                                          <p:spTgt spid="1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500" fill="hold"/>
                                        <p:tgtEl>
                                          <p:spTgt spid="120"/>
                                        </p:tgtEl>
                                        <p:attrNameLst>
                                          <p:attrName>ppt_w</p:attrName>
                                        </p:attrNameLst>
                                      </p:cBhvr>
                                      <p:tavLst>
                                        <p:tav tm="0">
                                          <p:val>
                                            <p:fltVal val="0"/>
                                          </p:val>
                                        </p:tav>
                                        <p:tav tm="100000">
                                          <p:val>
                                            <p:strVal val="#ppt_w"/>
                                          </p:val>
                                        </p:tav>
                                      </p:tavLst>
                                    </p:anim>
                                    <p:anim calcmode="lin" valueType="num">
                                      <p:cBhvr>
                                        <p:cTn id="20" dur="500" fill="hold"/>
                                        <p:tgtEl>
                                          <p:spTgt spid="120"/>
                                        </p:tgtEl>
                                        <p:attrNameLst>
                                          <p:attrName>ppt_h</p:attrName>
                                        </p:attrNameLst>
                                      </p:cBhvr>
                                      <p:tavLst>
                                        <p:tav tm="0">
                                          <p:val>
                                            <p:fltVal val="0"/>
                                          </p:val>
                                        </p:tav>
                                        <p:tav tm="100000">
                                          <p:val>
                                            <p:strVal val="#ppt_h"/>
                                          </p:val>
                                        </p:tav>
                                      </p:tavLst>
                                    </p:anim>
                                    <p:animEffect transition="in" filter="fade">
                                      <p:cBhvr>
                                        <p:cTn id="21" dur="500"/>
                                        <p:tgtEl>
                                          <p:spTgt spid="120"/>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50"/>
                                        <p:tgtEl>
                                          <p:spTgt spid="20"/>
                                        </p:tgtEl>
                                      </p:cBhvr>
                                    </p:animEffect>
                                    <p:anim calcmode="lin" valueType="num">
                                      <p:cBhvr>
                                        <p:cTn id="26" dur="250" fill="hold"/>
                                        <p:tgtEl>
                                          <p:spTgt spid="20"/>
                                        </p:tgtEl>
                                        <p:attrNameLst>
                                          <p:attrName>ppt_x</p:attrName>
                                        </p:attrNameLst>
                                      </p:cBhvr>
                                      <p:tavLst>
                                        <p:tav tm="0">
                                          <p:val>
                                            <p:strVal val="#ppt_x"/>
                                          </p:val>
                                        </p:tav>
                                        <p:tav tm="100000">
                                          <p:val>
                                            <p:strVal val="#ppt_x"/>
                                          </p:val>
                                        </p:tav>
                                      </p:tavLst>
                                    </p:anim>
                                    <p:anim calcmode="lin" valueType="num">
                                      <p:cBhvr>
                                        <p:cTn id="27"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038E6734-F7ED-4197-AE1C-DE222063D26D}"/>
              </a:ext>
            </a:extLst>
          </p:cNvPr>
          <p:cNvGrpSpPr/>
          <p:nvPr/>
        </p:nvGrpSpPr>
        <p:grpSpPr>
          <a:xfrm>
            <a:off x="-218190" y="0"/>
            <a:ext cx="9362190" cy="5143500"/>
            <a:chOff x="-290920" y="0"/>
            <a:chExt cx="12482920" cy="6858000"/>
          </a:xfrm>
        </p:grpSpPr>
        <p:sp>
          <p:nvSpPr>
            <p:cNvPr id="51" name="Rectangle 50">
              <a:extLst>
                <a:ext uri="{FF2B5EF4-FFF2-40B4-BE49-F238E27FC236}">
                  <a16:creationId xmlns:a16="http://schemas.microsoft.com/office/drawing/2014/main" id="{B7FF06C6-EDB2-4E2A-B33F-9667DAB48738}"/>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2" name="Freeform: Shape 51">
              <a:extLst>
                <a:ext uri="{FF2B5EF4-FFF2-40B4-BE49-F238E27FC236}">
                  <a16:creationId xmlns:a16="http://schemas.microsoft.com/office/drawing/2014/main" id="{DD389168-73D4-4CCF-B806-15F4C9CFBC65}"/>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3" name="TextBox 52">
              <a:extLst>
                <a:ext uri="{FF2B5EF4-FFF2-40B4-BE49-F238E27FC236}">
                  <a16:creationId xmlns:a16="http://schemas.microsoft.com/office/drawing/2014/main" id="{FD36EBE0-2C84-494E-9C0B-54A6EFA86DA6}"/>
                </a:ext>
              </a:extLst>
            </p:cNvPr>
            <p:cNvSpPr txBox="1"/>
            <p:nvPr/>
          </p:nvSpPr>
          <p:spPr>
            <a:xfrm rot="16200000">
              <a:off x="10872791" y="3251160"/>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54" name="Picture 53">
              <a:extLst>
                <a:ext uri="{FF2B5EF4-FFF2-40B4-BE49-F238E27FC236}">
                  <a16:creationId xmlns:a16="http://schemas.microsoft.com/office/drawing/2014/main" id="{FE3F6E56-804E-434E-AD42-D62A42CB30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208D727C-49D3-4C59-91D3-816C0DD22E21}"/>
              </a:ext>
            </a:extLst>
          </p:cNvPr>
          <p:cNvGrpSpPr/>
          <p:nvPr/>
        </p:nvGrpSpPr>
        <p:grpSpPr>
          <a:xfrm>
            <a:off x="170091" y="-2"/>
            <a:ext cx="8585625" cy="5143500"/>
            <a:chOff x="213096" y="0"/>
            <a:chExt cx="11447501" cy="6858000"/>
          </a:xfrm>
        </p:grpSpPr>
        <p:sp>
          <p:nvSpPr>
            <p:cNvPr id="56" name="Rectangle 55">
              <a:extLst>
                <a:ext uri="{FF2B5EF4-FFF2-40B4-BE49-F238E27FC236}">
                  <a16:creationId xmlns:a16="http://schemas.microsoft.com/office/drawing/2014/main" id="{A369AF8C-7DC3-4D77-B3F1-5B8A444D2822}"/>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7" name="Freeform: Shape 56">
              <a:extLst>
                <a:ext uri="{FF2B5EF4-FFF2-40B4-BE49-F238E27FC236}">
                  <a16:creationId xmlns:a16="http://schemas.microsoft.com/office/drawing/2014/main" id="{6A173B44-EE6F-4236-9AB2-49524EA553D7}"/>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8" name="TextBox 57">
              <a:extLst>
                <a:ext uri="{FF2B5EF4-FFF2-40B4-BE49-F238E27FC236}">
                  <a16:creationId xmlns:a16="http://schemas.microsoft.com/office/drawing/2014/main" id="{B40A12D7-9F13-43EC-95DE-B85ADBCAA6B6}"/>
                </a:ext>
              </a:extLst>
            </p:cNvPr>
            <p:cNvSpPr txBox="1"/>
            <p:nvPr/>
          </p:nvSpPr>
          <p:spPr>
            <a:xfrm rot="16200000">
              <a:off x="10341398" y="3121221"/>
              <a:ext cx="1992087"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rPr>
                <a:t>Shelf geometry &amp; capacity</a:t>
              </a:r>
            </a:p>
          </p:txBody>
        </p:sp>
        <p:pic>
          <p:nvPicPr>
            <p:cNvPr id="59" name="Picture 58">
              <a:extLst>
                <a:ext uri="{FF2B5EF4-FFF2-40B4-BE49-F238E27FC236}">
                  <a16:creationId xmlns:a16="http://schemas.microsoft.com/office/drawing/2014/main" id="{BA271034-9DEF-432C-A1F3-B6470D2555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7728BA24-99D1-4E44-98AC-50745A94AD6C}"/>
              </a:ext>
            </a:extLst>
          </p:cNvPr>
          <p:cNvGrpSpPr/>
          <p:nvPr/>
        </p:nvGrpSpPr>
        <p:grpSpPr>
          <a:xfrm>
            <a:off x="888099" y="6846"/>
            <a:ext cx="7470819" cy="5143500"/>
            <a:chOff x="491575" y="0"/>
            <a:chExt cx="9961092" cy="6858000"/>
          </a:xfrm>
        </p:grpSpPr>
        <p:sp>
          <p:nvSpPr>
            <p:cNvPr id="61" name="Rectangle 60">
              <a:extLst>
                <a:ext uri="{FF2B5EF4-FFF2-40B4-BE49-F238E27FC236}">
                  <a16:creationId xmlns:a16="http://schemas.microsoft.com/office/drawing/2014/main" id="{1079FD4E-778D-428A-B08F-1B97893971C7}"/>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2" name="Freeform: Shape 61">
              <a:extLst>
                <a:ext uri="{FF2B5EF4-FFF2-40B4-BE49-F238E27FC236}">
                  <a16:creationId xmlns:a16="http://schemas.microsoft.com/office/drawing/2014/main" id="{67DB4514-65BA-420D-BBB3-CCF0A5B397C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3" name="TextBox 62">
              <a:extLst>
                <a:ext uri="{FF2B5EF4-FFF2-40B4-BE49-F238E27FC236}">
                  <a16:creationId xmlns:a16="http://schemas.microsoft.com/office/drawing/2014/main" id="{F86CE46E-7143-4535-BF09-36D36B082851}"/>
                </a:ext>
              </a:extLst>
            </p:cNvPr>
            <p:cNvSpPr txBox="1"/>
            <p:nvPr/>
          </p:nvSpPr>
          <p:spPr>
            <a:xfrm rot="16200000">
              <a:off x="9117130" y="3205000"/>
              <a:ext cx="1992087" cy="615553"/>
            </a:xfrm>
            <a:prstGeom prst="rect">
              <a:avLst/>
            </a:prstGeom>
            <a:noFill/>
          </p:spPr>
          <p:txBody>
            <a:bodyPr wrap="square" rtlCol="0">
              <a:spAutoFit/>
            </a:bodyPr>
            <a:lstStyle/>
            <a:p>
              <a:pPr algn="ctr"/>
              <a:r>
                <a:rPr lang="en-US" sz="2400" dirty="0"/>
                <a:t>Sensing</a:t>
              </a:r>
              <a:endParaRPr lang="en-US" sz="1800" b="1" dirty="0">
                <a:solidFill>
                  <a:schemeClr val="tx1"/>
                </a:solidFill>
                <a:latin typeface="Tw Cen MT" panose="020B0602020104020603" pitchFamily="34" charset="0"/>
              </a:endParaRPr>
            </a:p>
          </p:txBody>
        </p:sp>
        <p:pic>
          <p:nvPicPr>
            <p:cNvPr id="64" name="Picture 63">
              <a:extLst>
                <a:ext uri="{FF2B5EF4-FFF2-40B4-BE49-F238E27FC236}">
                  <a16:creationId xmlns:a16="http://schemas.microsoft.com/office/drawing/2014/main" id="{4E9D2CC3-AE8C-4CF7-AC14-0BF3748D63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65" name="Group 64">
            <a:extLst>
              <a:ext uri="{FF2B5EF4-FFF2-40B4-BE49-F238E27FC236}">
                <a16:creationId xmlns:a16="http://schemas.microsoft.com/office/drawing/2014/main" id="{2704DBF9-F2DF-4744-9CBE-8384BF790E0F}"/>
              </a:ext>
            </a:extLst>
          </p:cNvPr>
          <p:cNvGrpSpPr/>
          <p:nvPr/>
        </p:nvGrpSpPr>
        <p:grpSpPr>
          <a:xfrm>
            <a:off x="-5988898" y="0"/>
            <a:ext cx="7230579" cy="5143500"/>
            <a:chOff x="491575" y="0"/>
            <a:chExt cx="9640771" cy="6858000"/>
          </a:xfrm>
        </p:grpSpPr>
        <p:sp>
          <p:nvSpPr>
            <p:cNvPr id="66" name="Rectangle 65">
              <a:extLst>
                <a:ext uri="{FF2B5EF4-FFF2-40B4-BE49-F238E27FC236}">
                  <a16:creationId xmlns:a16="http://schemas.microsoft.com/office/drawing/2014/main" id="{D409FCBC-490E-4134-BE82-9429CE5AB00A}"/>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7" name="Freeform: Shape 66">
              <a:extLst>
                <a:ext uri="{FF2B5EF4-FFF2-40B4-BE49-F238E27FC236}">
                  <a16:creationId xmlns:a16="http://schemas.microsoft.com/office/drawing/2014/main" id="{484E2370-4D03-4FD0-B29C-F763767296D4}"/>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8" name="TextBox 67">
              <a:extLst>
                <a:ext uri="{FF2B5EF4-FFF2-40B4-BE49-F238E27FC236}">
                  <a16:creationId xmlns:a16="http://schemas.microsoft.com/office/drawing/2014/main" id="{CE5F8F51-D3FD-42A1-8372-1B4B1B7C336A}"/>
                </a:ext>
              </a:extLst>
            </p:cNvPr>
            <p:cNvSpPr txBox="1"/>
            <p:nvPr/>
          </p:nvSpPr>
          <p:spPr>
            <a:xfrm rot="16200000">
              <a:off x="8746452" y="3122927"/>
              <a:ext cx="1992087" cy="779700"/>
            </a:xfrm>
            <a:prstGeom prst="rect">
              <a:avLst/>
            </a:prstGeom>
            <a:noFill/>
          </p:spPr>
          <p:txBody>
            <a:bodyPr wrap="square" rtlCol="0">
              <a:spAutoFit/>
            </a:bodyPr>
            <a:lstStyle/>
            <a:p>
              <a:pPr algn="ctr"/>
              <a:r>
                <a:rPr lang="en-US" sz="3200" dirty="0"/>
                <a:t>Budget</a:t>
              </a:r>
              <a:endParaRPr lang="en-US" sz="2400" b="1" dirty="0">
                <a:solidFill>
                  <a:schemeClr val="tx1"/>
                </a:solidFill>
                <a:latin typeface="Tw Cen MT" panose="020B0602020104020603" pitchFamily="34" charset="0"/>
              </a:endParaRPr>
            </a:p>
          </p:txBody>
        </p:sp>
        <p:pic>
          <p:nvPicPr>
            <p:cNvPr id="69" name="Picture 68">
              <a:extLst>
                <a:ext uri="{FF2B5EF4-FFF2-40B4-BE49-F238E27FC236}">
                  <a16:creationId xmlns:a16="http://schemas.microsoft.com/office/drawing/2014/main" id="{05E43CA3-886C-4010-B3E2-837CCC6F51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sp>
        <p:nvSpPr>
          <p:cNvPr id="70" name="Rectangle 69">
            <a:extLst>
              <a:ext uri="{FF2B5EF4-FFF2-40B4-BE49-F238E27FC236}">
                <a16:creationId xmlns:a16="http://schemas.microsoft.com/office/drawing/2014/main" id="{87E322DA-3D39-4A36-A521-33E75DDBFF71}"/>
              </a:ext>
            </a:extLst>
          </p:cNvPr>
          <p:cNvSpPr/>
          <p:nvPr/>
        </p:nvSpPr>
        <p:spPr>
          <a:xfrm>
            <a:off x="-5971633" y="-1"/>
            <a:ext cx="4336026" cy="51435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76" name="Group 75">
            <a:extLst>
              <a:ext uri="{FF2B5EF4-FFF2-40B4-BE49-F238E27FC236}">
                <a16:creationId xmlns:a16="http://schemas.microsoft.com/office/drawing/2014/main" id="{3E930874-288B-4537-8AA6-A601044D9580}"/>
              </a:ext>
            </a:extLst>
          </p:cNvPr>
          <p:cNvGrpSpPr/>
          <p:nvPr/>
        </p:nvGrpSpPr>
        <p:grpSpPr>
          <a:xfrm>
            <a:off x="-6658494" y="6846"/>
            <a:ext cx="7894634" cy="5143500"/>
            <a:chOff x="-9337032" y="-1"/>
            <a:chExt cx="10526178" cy="6858000"/>
          </a:xfrm>
        </p:grpSpPr>
        <p:sp>
          <p:nvSpPr>
            <p:cNvPr id="77" name="Rectangle 76">
              <a:extLst>
                <a:ext uri="{FF2B5EF4-FFF2-40B4-BE49-F238E27FC236}">
                  <a16:creationId xmlns:a16="http://schemas.microsoft.com/office/drawing/2014/main" id="{225CDF0F-0FD1-40B0-BD29-F7D200A3A066}"/>
                </a:ext>
              </a:extLst>
            </p:cNvPr>
            <p:cNvSpPr/>
            <p:nvPr/>
          </p:nvSpPr>
          <p:spPr>
            <a:xfrm>
              <a:off x="-9337032" y="-1"/>
              <a:ext cx="9923503"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8" name="Freeform: Shape 77">
              <a:extLst>
                <a:ext uri="{FF2B5EF4-FFF2-40B4-BE49-F238E27FC236}">
                  <a16:creationId xmlns:a16="http://schemas.microsoft.com/office/drawing/2014/main" id="{A02216B9-43DC-4135-9F3E-7EFEAD2EB420}"/>
                </a:ext>
              </a:extLst>
            </p:cNvPr>
            <p:cNvSpPr/>
            <p:nvPr/>
          </p:nvSpPr>
          <p:spPr>
            <a:xfrm>
              <a:off x="-577929" y="2337438"/>
              <a:ext cx="1168400" cy="2360919"/>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9" name="TextBox 78">
              <a:extLst>
                <a:ext uri="{FF2B5EF4-FFF2-40B4-BE49-F238E27FC236}">
                  <a16:creationId xmlns:a16="http://schemas.microsoft.com/office/drawing/2014/main" id="{37342E0B-2429-4B98-AF6A-1DB087CBDE83}"/>
                </a:ext>
              </a:extLst>
            </p:cNvPr>
            <p:cNvSpPr txBox="1"/>
            <p:nvPr/>
          </p:nvSpPr>
          <p:spPr>
            <a:xfrm rot="16200000">
              <a:off x="-484006" y="2835666"/>
              <a:ext cx="1992087" cy="135421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Schedule pressure</a:t>
              </a:r>
              <a:endParaRPr kumimoji="0" lang="en-US" sz="14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endParaRPr>
            </a:p>
            <a:p>
              <a:pPr algn="ctr"/>
              <a:endParaRPr lang="en-US" sz="2400" b="1" dirty="0">
                <a:solidFill>
                  <a:schemeClr val="tx1"/>
                </a:solidFill>
                <a:latin typeface="Tw Cen MT" panose="020B0602020104020603" pitchFamily="34" charset="0"/>
              </a:endParaRPr>
            </a:p>
          </p:txBody>
        </p:sp>
        <p:pic>
          <p:nvPicPr>
            <p:cNvPr id="80" name="Picture 79">
              <a:extLst>
                <a:ext uri="{FF2B5EF4-FFF2-40B4-BE49-F238E27FC236}">
                  <a16:creationId xmlns:a16="http://schemas.microsoft.com/office/drawing/2014/main" id="{29879508-5AD7-4FE2-AD55-8AF69ECDBE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81938" y="3247474"/>
              <a:ext cx="530600" cy="530600"/>
            </a:xfrm>
            <a:prstGeom prst="rect">
              <a:avLst/>
            </a:prstGeom>
          </p:spPr>
        </p:pic>
      </p:grpSp>
      <p:grpSp>
        <p:nvGrpSpPr>
          <p:cNvPr id="107" name="Group 106">
            <a:extLst>
              <a:ext uri="{FF2B5EF4-FFF2-40B4-BE49-F238E27FC236}">
                <a16:creationId xmlns:a16="http://schemas.microsoft.com/office/drawing/2014/main" id="{E9582EE9-5831-4F6F-B29E-0BEB719C4F1E}"/>
              </a:ext>
            </a:extLst>
          </p:cNvPr>
          <p:cNvGrpSpPr/>
          <p:nvPr/>
        </p:nvGrpSpPr>
        <p:grpSpPr>
          <a:xfrm>
            <a:off x="1945902" y="3106617"/>
            <a:ext cx="1716787" cy="434575"/>
            <a:chOff x="1514240" y="4816886"/>
            <a:chExt cx="2289049" cy="579433"/>
          </a:xfrm>
        </p:grpSpPr>
        <p:sp>
          <p:nvSpPr>
            <p:cNvPr id="108" name="TextBox 107">
              <a:extLst>
                <a:ext uri="{FF2B5EF4-FFF2-40B4-BE49-F238E27FC236}">
                  <a16:creationId xmlns:a16="http://schemas.microsoft.com/office/drawing/2014/main" id="{895C2AE9-E6EE-4572-8B9B-0A1C8899D6FE}"/>
                </a:ext>
              </a:extLst>
            </p:cNvPr>
            <p:cNvSpPr txBox="1"/>
            <p:nvPr/>
          </p:nvSpPr>
          <p:spPr>
            <a:xfrm>
              <a:off x="1514240" y="4816886"/>
              <a:ext cx="2289049" cy="338554"/>
            </a:xfrm>
            <a:prstGeom prst="rect">
              <a:avLst/>
            </a:prstGeom>
            <a:noFill/>
          </p:spPr>
          <p:txBody>
            <a:bodyPr wrap="square" rtlCol="0">
              <a:spAutoFit/>
            </a:bodyPr>
            <a:lstStyle/>
            <a:p>
              <a:pPr algn="ctr"/>
              <a:endParaRPr lang="en-US" sz="1050" b="1" dirty="0">
                <a:solidFill>
                  <a:schemeClr val="tx1">
                    <a:lumMod val="75000"/>
                    <a:lumOff val="25000"/>
                  </a:schemeClr>
                </a:solidFill>
                <a:latin typeface="Tw Cen MT" panose="020B0602020104020603" pitchFamily="34" charset="0"/>
              </a:endParaRPr>
            </a:p>
          </p:txBody>
        </p:sp>
        <p:sp>
          <p:nvSpPr>
            <p:cNvPr id="109" name="TextBox 108">
              <a:extLst>
                <a:ext uri="{FF2B5EF4-FFF2-40B4-BE49-F238E27FC236}">
                  <a16:creationId xmlns:a16="http://schemas.microsoft.com/office/drawing/2014/main" id="{8DC71A93-B148-4A8B-B0CA-4AD086FE8D7B}"/>
                </a:ext>
              </a:extLst>
            </p:cNvPr>
            <p:cNvSpPr txBox="1"/>
            <p:nvPr/>
          </p:nvSpPr>
          <p:spPr>
            <a:xfrm>
              <a:off x="1733899" y="5088543"/>
              <a:ext cx="1849733" cy="307776"/>
            </a:xfrm>
            <a:prstGeom prst="rect">
              <a:avLst/>
            </a:prstGeom>
            <a:noFill/>
          </p:spPr>
          <p:txBody>
            <a:bodyPr wrap="square" rtlCol="0">
              <a:spAutoFit/>
            </a:bodyPr>
            <a:lstStyle/>
            <a:p>
              <a:pPr algn="ctr"/>
              <a:endParaRPr lang="en-US" sz="900" dirty="0">
                <a:solidFill>
                  <a:schemeClr val="tx1">
                    <a:lumMod val="75000"/>
                    <a:lumOff val="25000"/>
                  </a:schemeClr>
                </a:solidFill>
                <a:latin typeface="Tw Cen MT" panose="020B0602020104020603" pitchFamily="34" charset="0"/>
              </a:endParaRPr>
            </a:p>
          </p:txBody>
        </p:sp>
      </p:grpSp>
      <p:grpSp>
        <p:nvGrpSpPr>
          <p:cNvPr id="111" name="Group 110">
            <a:extLst>
              <a:ext uri="{FF2B5EF4-FFF2-40B4-BE49-F238E27FC236}">
                <a16:creationId xmlns:a16="http://schemas.microsoft.com/office/drawing/2014/main" id="{EEB19012-A13E-4E01-97E1-4BD9BE0B2C4A}"/>
              </a:ext>
            </a:extLst>
          </p:cNvPr>
          <p:cNvGrpSpPr/>
          <p:nvPr/>
        </p:nvGrpSpPr>
        <p:grpSpPr>
          <a:xfrm>
            <a:off x="3587585" y="3106617"/>
            <a:ext cx="1716787" cy="434575"/>
            <a:chOff x="1514240" y="4816886"/>
            <a:chExt cx="2289049" cy="579433"/>
          </a:xfrm>
        </p:grpSpPr>
        <p:sp>
          <p:nvSpPr>
            <p:cNvPr id="112" name="TextBox 111">
              <a:extLst>
                <a:ext uri="{FF2B5EF4-FFF2-40B4-BE49-F238E27FC236}">
                  <a16:creationId xmlns:a16="http://schemas.microsoft.com/office/drawing/2014/main" id="{5FF83314-6443-4064-B8AD-715FDF38C0B1}"/>
                </a:ext>
              </a:extLst>
            </p:cNvPr>
            <p:cNvSpPr txBox="1"/>
            <p:nvPr/>
          </p:nvSpPr>
          <p:spPr>
            <a:xfrm>
              <a:off x="1514240" y="4816886"/>
              <a:ext cx="2289049" cy="338554"/>
            </a:xfrm>
            <a:prstGeom prst="rect">
              <a:avLst/>
            </a:prstGeom>
            <a:noFill/>
          </p:spPr>
          <p:txBody>
            <a:bodyPr wrap="square" rtlCol="0">
              <a:spAutoFit/>
            </a:bodyPr>
            <a:lstStyle/>
            <a:p>
              <a:pPr algn="ctr"/>
              <a:endParaRPr lang="en-US" sz="1050" b="1" dirty="0">
                <a:solidFill>
                  <a:schemeClr val="tx1">
                    <a:lumMod val="75000"/>
                    <a:lumOff val="25000"/>
                  </a:schemeClr>
                </a:solidFill>
                <a:latin typeface="Tw Cen MT" panose="020B0602020104020603" pitchFamily="34" charset="0"/>
              </a:endParaRPr>
            </a:p>
          </p:txBody>
        </p:sp>
        <p:sp>
          <p:nvSpPr>
            <p:cNvPr id="113" name="TextBox 112">
              <a:extLst>
                <a:ext uri="{FF2B5EF4-FFF2-40B4-BE49-F238E27FC236}">
                  <a16:creationId xmlns:a16="http://schemas.microsoft.com/office/drawing/2014/main" id="{AFB0129A-D09E-4693-96AE-20F4A2C31E42}"/>
                </a:ext>
              </a:extLst>
            </p:cNvPr>
            <p:cNvSpPr txBox="1"/>
            <p:nvPr/>
          </p:nvSpPr>
          <p:spPr>
            <a:xfrm>
              <a:off x="1733899" y="5088543"/>
              <a:ext cx="1849733" cy="307776"/>
            </a:xfrm>
            <a:prstGeom prst="rect">
              <a:avLst/>
            </a:prstGeom>
            <a:noFill/>
          </p:spPr>
          <p:txBody>
            <a:bodyPr wrap="square" rtlCol="0">
              <a:spAutoFit/>
            </a:bodyPr>
            <a:lstStyle/>
            <a:p>
              <a:pPr algn="ctr"/>
              <a:endParaRPr lang="en-US" sz="900" dirty="0">
                <a:solidFill>
                  <a:schemeClr val="tx1">
                    <a:lumMod val="75000"/>
                    <a:lumOff val="25000"/>
                  </a:schemeClr>
                </a:solidFill>
                <a:latin typeface="Tw Cen MT" panose="020B0602020104020603" pitchFamily="34" charset="0"/>
              </a:endParaRPr>
            </a:p>
          </p:txBody>
        </p:sp>
      </p:grpSp>
      <p:grpSp>
        <p:nvGrpSpPr>
          <p:cNvPr id="115" name="Group 114">
            <a:extLst>
              <a:ext uri="{FF2B5EF4-FFF2-40B4-BE49-F238E27FC236}">
                <a16:creationId xmlns:a16="http://schemas.microsoft.com/office/drawing/2014/main" id="{115D3786-3CB0-4D98-9C2D-11D4FBA5EAB9}"/>
              </a:ext>
            </a:extLst>
          </p:cNvPr>
          <p:cNvGrpSpPr/>
          <p:nvPr/>
        </p:nvGrpSpPr>
        <p:grpSpPr>
          <a:xfrm>
            <a:off x="5184439" y="3106617"/>
            <a:ext cx="1716787" cy="434575"/>
            <a:chOff x="1514240" y="4816886"/>
            <a:chExt cx="2289049" cy="579433"/>
          </a:xfrm>
        </p:grpSpPr>
        <p:sp>
          <p:nvSpPr>
            <p:cNvPr id="116" name="TextBox 115">
              <a:extLst>
                <a:ext uri="{FF2B5EF4-FFF2-40B4-BE49-F238E27FC236}">
                  <a16:creationId xmlns:a16="http://schemas.microsoft.com/office/drawing/2014/main" id="{572131EC-94E6-4982-85F7-903D6FA72171}"/>
                </a:ext>
              </a:extLst>
            </p:cNvPr>
            <p:cNvSpPr txBox="1"/>
            <p:nvPr/>
          </p:nvSpPr>
          <p:spPr>
            <a:xfrm>
              <a:off x="1514240" y="4816886"/>
              <a:ext cx="2289049" cy="338554"/>
            </a:xfrm>
            <a:prstGeom prst="rect">
              <a:avLst/>
            </a:prstGeom>
            <a:noFill/>
          </p:spPr>
          <p:txBody>
            <a:bodyPr wrap="square" rtlCol="0">
              <a:spAutoFit/>
            </a:bodyPr>
            <a:lstStyle/>
            <a:p>
              <a:pPr algn="ctr"/>
              <a:endParaRPr lang="en-US" sz="1050" b="1" dirty="0">
                <a:solidFill>
                  <a:schemeClr val="tx1">
                    <a:lumMod val="75000"/>
                    <a:lumOff val="25000"/>
                  </a:schemeClr>
                </a:solidFill>
                <a:latin typeface="Tw Cen MT" panose="020B0602020104020603" pitchFamily="34" charset="0"/>
              </a:endParaRPr>
            </a:p>
          </p:txBody>
        </p:sp>
        <p:sp>
          <p:nvSpPr>
            <p:cNvPr id="117" name="TextBox 116">
              <a:extLst>
                <a:ext uri="{FF2B5EF4-FFF2-40B4-BE49-F238E27FC236}">
                  <a16:creationId xmlns:a16="http://schemas.microsoft.com/office/drawing/2014/main" id="{B60C2261-B057-44FB-B300-F0F52E3F90C0}"/>
                </a:ext>
              </a:extLst>
            </p:cNvPr>
            <p:cNvSpPr txBox="1"/>
            <p:nvPr/>
          </p:nvSpPr>
          <p:spPr>
            <a:xfrm>
              <a:off x="1733899" y="5088543"/>
              <a:ext cx="1849733" cy="307776"/>
            </a:xfrm>
            <a:prstGeom prst="rect">
              <a:avLst/>
            </a:prstGeom>
            <a:noFill/>
          </p:spPr>
          <p:txBody>
            <a:bodyPr wrap="square" rtlCol="0">
              <a:spAutoFit/>
            </a:bodyPr>
            <a:lstStyle/>
            <a:p>
              <a:pPr algn="ctr"/>
              <a:endParaRPr lang="en-US" sz="900" dirty="0">
                <a:solidFill>
                  <a:schemeClr val="tx1">
                    <a:lumMod val="75000"/>
                    <a:lumOff val="25000"/>
                  </a:schemeClr>
                </a:solidFill>
                <a:latin typeface="Tw Cen MT" panose="020B0602020104020603" pitchFamily="34" charset="0"/>
              </a:endParaRPr>
            </a:p>
          </p:txBody>
        </p:sp>
      </p:grpSp>
      <p:grpSp>
        <p:nvGrpSpPr>
          <p:cNvPr id="5" name="Group 4">
            <a:extLst>
              <a:ext uri="{FF2B5EF4-FFF2-40B4-BE49-F238E27FC236}">
                <a16:creationId xmlns:a16="http://schemas.microsoft.com/office/drawing/2014/main" id="{D991FADB-ABEF-9E85-F7F1-31288E7EAB6B}"/>
              </a:ext>
            </a:extLst>
          </p:cNvPr>
          <p:cNvGrpSpPr/>
          <p:nvPr/>
        </p:nvGrpSpPr>
        <p:grpSpPr>
          <a:xfrm>
            <a:off x="2303686" y="1751507"/>
            <a:ext cx="5137532" cy="2133097"/>
            <a:chOff x="2736948" y="3874286"/>
            <a:chExt cx="6850042" cy="2844127"/>
          </a:xfrm>
        </p:grpSpPr>
        <p:sp>
          <p:nvSpPr>
            <p:cNvPr id="6" name="TextBox 5">
              <a:extLst>
                <a:ext uri="{FF2B5EF4-FFF2-40B4-BE49-F238E27FC236}">
                  <a16:creationId xmlns:a16="http://schemas.microsoft.com/office/drawing/2014/main" id="{CB7E3691-527E-CD8C-371C-2FDF4AC4577E}"/>
                </a:ext>
              </a:extLst>
            </p:cNvPr>
            <p:cNvSpPr txBox="1"/>
            <p:nvPr/>
          </p:nvSpPr>
          <p:spPr>
            <a:xfrm>
              <a:off x="4168475" y="3874286"/>
              <a:ext cx="4045434" cy="533479"/>
            </a:xfrm>
            <a:prstGeom prst="rect">
              <a:avLst/>
            </a:prstGeom>
            <a:noFill/>
          </p:spPr>
          <p:txBody>
            <a:bodyPr wrap="square" rtlCol="0">
              <a:spAutoFit/>
            </a:bodyPr>
            <a:lstStyle/>
            <a:p>
              <a:pPr algn="ctr"/>
              <a:r>
                <a:rPr lang="en-US" sz="2000" b="1" dirty="0">
                  <a:solidFill>
                    <a:srgbClr val="0070C0"/>
                  </a:solidFill>
                </a:rPr>
                <a:t>Sensing reliability </a:t>
              </a:r>
              <a:endParaRPr lang="en-US" sz="2000" b="1" dirty="0">
                <a:solidFill>
                  <a:srgbClr val="F0EEF0"/>
                </a:solidFill>
                <a:latin typeface="Tw Cen MT" panose="020B0602020104020603" pitchFamily="34" charset="0"/>
              </a:endParaRPr>
            </a:p>
          </p:txBody>
        </p:sp>
        <p:sp>
          <p:nvSpPr>
            <p:cNvPr id="7" name="TextBox 6">
              <a:extLst>
                <a:ext uri="{FF2B5EF4-FFF2-40B4-BE49-F238E27FC236}">
                  <a16:creationId xmlns:a16="http://schemas.microsoft.com/office/drawing/2014/main" id="{3D563F33-C47A-8AFC-D997-D50943D343DD}"/>
                </a:ext>
              </a:extLst>
            </p:cNvPr>
            <p:cNvSpPr txBox="1"/>
            <p:nvPr/>
          </p:nvSpPr>
          <p:spPr>
            <a:xfrm>
              <a:off x="2736948" y="4379314"/>
              <a:ext cx="6850041" cy="2339099"/>
            </a:xfrm>
            <a:prstGeom prst="rect">
              <a:avLst/>
            </a:prstGeom>
            <a:noFill/>
          </p:spPr>
          <p:txBody>
            <a:bodyPr wrap="square" rtlCol="0">
              <a:spAutoFit/>
            </a:bodyPr>
            <a:lstStyle/>
            <a:p>
              <a:pPr algn="ctr"/>
              <a:r>
                <a:rPr lang="en-US" dirty="0">
                  <a:solidFill>
                    <a:schemeClr val="tx1">
                      <a:lumMod val="75000"/>
                      <a:lumOff val="25000"/>
                    </a:schemeClr>
                  </a:solidFill>
                  <a:latin typeface="Tw Cen MT" panose="020B0602020104020603" pitchFamily="34" charset="0"/>
                </a:rPr>
                <a:t>Ultrasonic sensors offered a simple way to detect medicines but are not always reliable. Glossy packages or shelf angles sometimes caused false readings. We improved accuracy with filtering, retries, and delays, but better backup sensors would help in the future.</a:t>
              </a:r>
            </a:p>
          </p:txBody>
        </p:sp>
        <p:sp>
          <p:nvSpPr>
            <p:cNvPr id="8" name="TextBox 7">
              <a:extLst>
                <a:ext uri="{FF2B5EF4-FFF2-40B4-BE49-F238E27FC236}">
                  <a16:creationId xmlns:a16="http://schemas.microsoft.com/office/drawing/2014/main" id="{96A0BA1B-CCEA-C472-45F8-098102BE3EF2}"/>
                </a:ext>
              </a:extLst>
            </p:cNvPr>
            <p:cNvSpPr txBox="1"/>
            <p:nvPr/>
          </p:nvSpPr>
          <p:spPr>
            <a:xfrm>
              <a:off x="4868805" y="4816926"/>
              <a:ext cx="2644770"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9" name="TextBox 8">
              <a:extLst>
                <a:ext uri="{FF2B5EF4-FFF2-40B4-BE49-F238E27FC236}">
                  <a16:creationId xmlns:a16="http://schemas.microsoft.com/office/drawing/2014/main" id="{73DD2C66-EE36-6872-1CD9-826826BA4E6B}"/>
                </a:ext>
              </a:extLst>
            </p:cNvPr>
            <p:cNvSpPr txBox="1"/>
            <p:nvPr/>
          </p:nvSpPr>
          <p:spPr>
            <a:xfrm>
              <a:off x="2795389" y="5200868"/>
              <a:ext cx="6791601"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spTree>
    <p:extLst>
      <p:ext uri="{BB962C8B-B14F-4D97-AF65-F5344CB8AC3E}">
        <p14:creationId xmlns:p14="http://schemas.microsoft.com/office/powerpoint/2010/main" val="262449921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250"/>
                                        <p:tgtEl>
                                          <p:spTgt spid="107"/>
                                        </p:tgtEl>
                                      </p:cBhvr>
                                    </p:animEffect>
                                    <p:anim calcmode="lin" valueType="num">
                                      <p:cBhvr>
                                        <p:cTn id="8" dur="250" fill="hold"/>
                                        <p:tgtEl>
                                          <p:spTgt spid="107"/>
                                        </p:tgtEl>
                                        <p:attrNameLst>
                                          <p:attrName>ppt_x</p:attrName>
                                        </p:attrNameLst>
                                      </p:cBhvr>
                                      <p:tavLst>
                                        <p:tav tm="0">
                                          <p:val>
                                            <p:strVal val="#ppt_x"/>
                                          </p:val>
                                        </p:tav>
                                        <p:tav tm="100000">
                                          <p:val>
                                            <p:strVal val="#ppt_x"/>
                                          </p:val>
                                        </p:tav>
                                      </p:tavLst>
                                    </p:anim>
                                    <p:anim calcmode="lin" valueType="num">
                                      <p:cBhvr>
                                        <p:cTn id="9" dur="250" fill="hold"/>
                                        <p:tgtEl>
                                          <p:spTgt spid="10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fade">
                                      <p:cBhvr>
                                        <p:cTn id="13" dur="250"/>
                                        <p:tgtEl>
                                          <p:spTgt spid="111"/>
                                        </p:tgtEl>
                                      </p:cBhvr>
                                    </p:animEffect>
                                    <p:anim calcmode="lin" valueType="num">
                                      <p:cBhvr>
                                        <p:cTn id="14" dur="250" fill="hold"/>
                                        <p:tgtEl>
                                          <p:spTgt spid="111"/>
                                        </p:tgtEl>
                                        <p:attrNameLst>
                                          <p:attrName>ppt_x</p:attrName>
                                        </p:attrNameLst>
                                      </p:cBhvr>
                                      <p:tavLst>
                                        <p:tav tm="0">
                                          <p:val>
                                            <p:strVal val="#ppt_x"/>
                                          </p:val>
                                        </p:tav>
                                        <p:tav tm="100000">
                                          <p:val>
                                            <p:strVal val="#ppt_x"/>
                                          </p:val>
                                        </p:tav>
                                      </p:tavLst>
                                    </p:anim>
                                    <p:anim calcmode="lin" valueType="num">
                                      <p:cBhvr>
                                        <p:cTn id="15" dur="250" fill="hold"/>
                                        <p:tgtEl>
                                          <p:spTgt spid="111"/>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nodeType="afterEffect">
                                  <p:stCondLst>
                                    <p:cond delay="0"/>
                                  </p:stCondLst>
                                  <p:childTnLst>
                                    <p:set>
                                      <p:cBhvr>
                                        <p:cTn id="18" dur="1" fill="hold">
                                          <p:stCondLst>
                                            <p:cond delay="0"/>
                                          </p:stCondLst>
                                        </p:cTn>
                                        <p:tgtEl>
                                          <p:spTgt spid="115"/>
                                        </p:tgtEl>
                                        <p:attrNameLst>
                                          <p:attrName>style.visibility</p:attrName>
                                        </p:attrNameLst>
                                      </p:cBhvr>
                                      <p:to>
                                        <p:strVal val="visible"/>
                                      </p:to>
                                    </p:set>
                                    <p:animEffect transition="in" filter="fade">
                                      <p:cBhvr>
                                        <p:cTn id="19" dur="250"/>
                                        <p:tgtEl>
                                          <p:spTgt spid="115"/>
                                        </p:tgtEl>
                                      </p:cBhvr>
                                    </p:animEffect>
                                    <p:anim calcmode="lin" valueType="num">
                                      <p:cBhvr>
                                        <p:cTn id="20" dur="250" fill="hold"/>
                                        <p:tgtEl>
                                          <p:spTgt spid="115"/>
                                        </p:tgtEl>
                                        <p:attrNameLst>
                                          <p:attrName>ppt_x</p:attrName>
                                        </p:attrNameLst>
                                      </p:cBhvr>
                                      <p:tavLst>
                                        <p:tav tm="0">
                                          <p:val>
                                            <p:strVal val="#ppt_x"/>
                                          </p:val>
                                        </p:tav>
                                        <p:tav tm="100000">
                                          <p:val>
                                            <p:strVal val="#ppt_x"/>
                                          </p:val>
                                        </p:tav>
                                      </p:tavLst>
                                    </p:anim>
                                    <p:anim calcmode="lin" valueType="num">
                                      <p:cBhvr>
                                        <p:cTn id="21" dur="250" fill="hold"/>
                                        <p:tgtEl>
                                          <p:spTgt spid="115"/>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18190" y="0"/>
            <a:ext cx="9362190" cy="51435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1" y="3251157"/>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170091" y="-2"/>
            <a:ext cx="8585625" cy="5143500"/>
            <a:chOff x="213096" y="0"/>
            <a:chExt cx="11447501"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341394" y="3121221"/>
              <a:ext cx="1992087"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rPr>
                <a:t>Shelf geometry &amp; capacity</a:t>
              </a: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888100" y="0"/>
            <a:ext cx="7470819" cy="51435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30" y="3205000"/>
              <a:ext cx="1992087" cy="615553"/>
            </a:xfrm>
            <a:prstGeom prst="rect">
              <a:avLst/>
            </a:prstGeom>
            <a:noFill/>
          </p:spPr>
          <p:txBody>
            <a:bodyPr wrap="square" rtlCol="0">
              <a:spAutoFit/>
            </a:bodyPr>
            <a:lstStyle/>
            <a:p>
              <a:pPr algn="ctr"/>
              <a:r>
                <a:rPr lang="en-US" sz="2400" dirty="0"/>
                <a:t>Sensing</a:t>
              </a:r>
              <a:endParaRPr lang="en-US" sz="1800" b="1" dirty="0">
                <a:solidFill>
                  <a:schemeClr val="tx1"/>
                </a:solidFill>
                <a:latin typeface="Tw Cen MT" panose="020B0602020104020603" pitchFamily="34" charset="0"/>
              </a:endParaRP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sp>
        <p:nvSpPr>
          <p:cNvPr id="70" name="Rectangle 69">
            <a:extLst>
              <a:ext uri="{FF2B5EF4-FFF2-40B4-BE49-F238E27FC236}">
                <a16:creationId xmlns:a16="http://schemas.microsoft.com/office/drawing/2014/main" id="{990CE96C-B0E8-49CB-B717-EBFFECB66027}"/>
              </a:ext>
            </a:extLst>
          </p:cNvPr>
          <p:cNvSpPr/>
          <p:nvPr/>
        </p:nvSpPr>
        <p:spPr>
          <a:xfrm>
            <a:off x="-5971633" y="-1"/>
            <a:ext cx="4336026" cy="51435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nvGrpSpPr>
          <p:cNvPr id="95" name="Group 94">
            <a:extLst>
              <a:ext uri="{FF2B5EF4-FFF2-40B4-BE49-F238E27FC236}">
                <a16:creationId xmlns:a16="http://schemas.microsoft.com/office/drawing/2014/main" id="{4E70D3F9-D583-4ACD-8480-0F4A65ED3C83}"/>
              </a:ext>
            </a:extLst>
          </p:cNvPr>
          <p:cNvGrpSpPr/>
          <p:nvPr/>
        </p:nvGrpSpPr>
        <p:grpSpPr>
          <a:xfrm>
            <a:off x="786796" y="0"/>
            <a:ext cx="7180571" cy="5143500"/>
            <a:chOff x="491575"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75"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1" y="3204999"/>
              <a:ext cx="1992087" cy="615553"/>
            </a:xfrm>
            <a:prstGeom prst="rect">
              <a:avLst/>
            </a:prstGeom>
            <a:noFill/>
          </p:spPr>
          <p:txBody>
            <a:bodyPr wrap="square" rtlCol="0">
              <a:spAutoFit/>
            </a:bodyPr>
            <a:lstStyle/>
            <a:p>
              <a:pPr algn="ctr"/>
              <a:r>
                <a:rPr lang="en-US" sz="2400" dirty="0"/>
                <a:t>Budget</a:t>
              </a:r>
              <a:endParaRPr lang="en-US" sz="2400" b="1" dirty="0">
                <a:solidFill>
                  <a:schemeClr val="tx1"/>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6" name="Group 75">
            <a:extLst>
              <a:ext uri="{FF2B5EF4-FFF2-40B4-BE49-F238E27FC236}">
                <a16:creationId xmlns:a16="http://schemas.microsoft.com/office/drawing/2014/main" id="{60E31D48-090A-4A9C-AF5C-4B0C49C47C7D}"/>
              </a:ext>
            </a:extLst>
          </p:cNvPr>
          <p:cNvGrpSpPr/>
          <p:nvPr/>
        </p:nvGrpSpPr>
        <p:grpSpPr>
          <a:xfrm>
            <a:off x="-6651718" y="0"/>
            <a:ext cx="7851494" cy="5143500"/>
            <a:chOff x="-9337032" y="-1"/>
            <a:chExt cx="10468659" cy="6858000"/>
          </a:xfrm>
        </p:grpSpPr>
        <p:sp>
          <p:nvSpPr>
            <p:cNvPr id="77" name="Rectangle 76">
              <a:extLst>
                <a:ext uri="{FF2B5EF4-FFF2-40B4-BE49-F238E27FC236}">
                  <a16:creationId xmlns:a16="http://schemas.microsoft.com/office/drawing/2014/main" id="{3A79A714-CB74-4EFD-9BC1-A7F2F993842A}"/>
                </a:ext>
              </a:extLst>
            </p:cNvPr>
            <p:cNvSpPr/>
            <p:nvPr/>
          </p:nvSpPr>
          <p:spPr>
            <a:xfrm>
              <a:off x="-9337032" y="-1"/>
              <a:ext cx="992350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8" name="Freeform: Shape 77">
              <a:extLst>
                <a:ext uri="{FF2B5EF4-FFF2-40B4-BE49-F238E27FC236}">
                  <a16:creationId xmlns:a16="http://schemas.microsoft.com/office/drawing/2014/main" id="{B006C60A-833A-41C2-A553-8132E7B3A7DB}"/>
                </a:ext>
              </a:extLst>
            </p:cNvPr>
            <p:cNvSpPr/>
            <p:nvPr/>
          </p:nvSpPr>
          <p:spPr>
            <a:xfrm>
              <a:off x="-577928" y="2337438"/>
              <a:ext cx="1168400" cy="2360919"/>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9" name="TextBox 78">
              <a:extLst>
                <a:ext uri="{FF2B5EF4-FFF2-40B4-BE49-F238E27FC236}">
                  <a16:creationId xmlns:a16="http://schemas.microsoft.com/office/drawing/2014/main" id="{95AECC6C-A520-4756-9163-08D14835D791}"/>
                </a:ext>
              </a:extLst>
            </p:cNvPr>
            <p:cNvSpPr txBox="1"/>
            <p:nvPr/>
          </p:nvSpPr>
          <p:spPr>
            <a:xfrm rot="16200000">
              <a:off x="-500488" y="2893302"/>
              <a:ext cx="1992087" cy="12721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Schedule pressure</a:t>
              </a:r>
              <a:endParaRPr kumimoji="0" lang="en-US" sz="14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endParaRPr>
            </a:p>
            <a:p>
              <a:pPr algn="ctr"/>
              <a:endParaRPr lang="en-US" sz="2000" b="1" dirty="0">
                <a:solidFill>
                  <a:schemeClr val="tx1"/>
                </a:solidFill>
                <a:latin typeface="Tw Cen MT" panose="020B0602020104020603" pitchFamily="34" charset="0"/>
              </a:endParaRPr>
            </a:p>
          </p:txBody>
        </p:sp>
        <p:pic>
          <p:nvPicPr>
            <p:cNvPr id="80" name="Picture 79">
              <a:extLst>
                <a:ext uri="{FF2B5EF4-FFF2-40B4-BE49-F238E27FC236}">
                  <a16:creationId xmlns:a16="http://schemas.microsoft.com/office/drawing/2014/main" id="{0F8A56B9-A504-4035-8439-53ED4617B8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605412" y="3247470"/>
              <a:ext cx="530600" cy="530600"/>
            </a:xfrm>
            <a:prstGeom prst="rect">
              <a:avLst/>
            </a:prstGeom>
          </p:spPr>
        </p:pic>
      </p:grpSp>
      <p:grpSp>
        <p:nvGrpSpPr>
          <p:cNvPr id="118" name="Group 117">
            <a:extLst>
              <a:ext uri="{FF2B5EF4-FFF2-40B4-BE49-F238E27FC236}">
                <a16:creationId xmlns:a16="http://schemas.microsoft.com/office/drawing/2014/main" id="{642619BF-D98C-42FE-8077-B8745D93F239}"/>
              </a:ext>
            </a:extLst>
          </p:cNvPr>
          <p:cNvGrpSpPr/>
          <p:nvPr/>
        </p:nvGrpSpPr>
        <p:grpSpPr>
          <a:xfrm>
            <a:off x="817353" y="3084182"/>
            <a:ext cx="2286106" cy="858583"/>
            <a:chOff x="264581" y="4416136"/>
            <a:chExt cx="3048141" cy="1144778"/>
          </a:xfrm>
        </p:grpSpPr>
        <p:sp>
          <p:nvSpPr>
            <p:cNvPr id="119" name="TextBox 118">
              <a:extLst>
                <a:ext uri="{FF2B5EF4-FFF2-40B4-BE49-F238E27FC236}">
                  <a16:creationId xmlns:a16="http://schemas.microsoft.com/office/drawing/2014/main" id="{47D438D1-4A2C-457A-A675-A2FFD11F8FC1}"/>
                </a:ext>
              </a:extLst>
            </p:cNvPr>
            <p:cNvSpPr txBox="1"/>
            <p:nvPr/>
          </p:nvSpPr>
          <p:spPr>
            <a:xfrm>
              <a:off x="466266" y="4416136"/>
              <a:ext cx="2644770" cy="492443"/>
            </a:xfrm>
            <a:prstGeom prst="rect">
              <a:avLst/>
            </a:prstGeom>
            <a:noFill/>
          </p:spPr>
          <p:txBody>
            <a:bodyPr wrap="square" rtlCol="0">
              <a:spAutoFit/>
            </a:bodyPr>
            <a:lstStyle/>
            <a:p>
              <a:pPr algn="ctr"/>
              <a:endParaRPr lang="en-US" sz="1800" dirty="0">
                <a:solidFill>
                  <a:srgbClr val="FF5969"/>
                </a:solidFill>
                <a:latin typeface="Tw Cen MT" panose="020B0602020104020603" pitchFamily="34" charset="0"/>
              </a:endParaRPr>
            </a:p>
          </p:txBody>
        </p:sp>
        <p:sp>
          <p:nvSpPr>
            <p:cNvPr id="120" name="TextBox 119">
              <a:extLst>
                <a:ext uri="{FF2B5EF4-FFF2-40B4-BE49-F238E27FC236}">
                  <a16:creationId xmlns:a16="http://schemas.microsoft.com/office/drawing/2014/main" id="{EFA98CF0-C7D5-4BB1-AE6B-892973EDC2B3}"/>
                </a:ext>
              </a:extLst>
            </p:cNvPr>
            <p:cNvSpPr txBox="1"/>
            <p:nvPr/>
          </p:nvSpPr>
          <p:spPr>
            <a:xfrm>
              <a:off x="466266" y="4853747"/>
              <a:ext cx="2644770"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121" name="TextBox 120">
              <a:extLst>
                <a:ext uri="{FF2B5EF4-FFF2-40B4-BE49-F238E27FC236}">
                  <a16:creationId xmlns:a16="http://schemas.microsoft.com/office/drawing/2014/main" id="{ADB9B462-21BE-4A91-8264-768F8688631E}"/>
                </a:ext>
              </a:extLst>
            </p:cNvPr>
            <p:cNvSpPr txBox="1"/>
            <p:nvPr/>
          </p:nvSpPr>
          <p:spPr>
            <a:xfrm>
              <a:off x="264581" y="5222359"/>
              <a:ext cx="304814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grpSp>
        <p:nvGrpSpPr>
          <p:cNvPr id="122" name="Group 121">
            <a:extLst>
              <a:ext uri="{FF2B5EF4-FFF2-40B4-BE49-F238E27FC236}">
                <a16:creationId xmlns:a16="http://schemas.microsoft.com/office/drawing/2014/main" id="{EC238A46-6DC2-415E-858B-EDB9C705F5D2}"/>
              </a:ext>
            </a:extLst>
          </p:cNvPr>
          <p:cNvGrpSpPr/>
          <p:nvPr/>
        </p:nvGrpSpPr>
        <p:grpSpPr>
          <a:xfrm>
            <a:off x="2854585" y="3084182"/>
            <a:ext cx="2286106" cy="858583"/>
            <a:chOff x="3143051" y="4416136"/>
            <a:chExt cx="3048141" cy="1144778"/>
          </a:xfrm>
        </p:grpSpPr>
        <p:sp>
          <p:nvSpPr>
            <p:cNvPr id="123" name="TextBox 122">
              <a:extLst>
                <a:ext uri="{FF2B5EF4-FFF2-40B4-BE49-F238E27FC236}">
                  <a16:creationId xmlns:a16="http://schemas.microsoft.com/office/drawing/2014/main" id="{CCBD766E-1FDC-47EC-AFE3-250300F9E1D4}"/>
                </a:ext>
              </a:extLst>
            </p:cNvPr>
            <p:cNvSpPr txBox="1"/>
            <p:nvPr/>
          </p:nvSpPr>
          <p:spPr>
            <a:xfrm>
              <a:off x="3344736" y="4416136"/>
              <a:ext cx="2644770" cy="492443"/>
            </a:xfrm>
            <a:prstGeom prst="rect">
              <a:avLst/>
            </a:prstGeom>
            <a:noFill/>
          </p:spPr>
          <p:txBody>
            <a:bodyPr wrap="square" rtlCol="0">
              <a:spAutoFit/>
            </a:bodyPr>
            <a:lstStyle/>
            <a:p>
              <a:pPr algn="ctr"/>
              <a:endParaRPr lang="en-US" sz="1800" dirty="0">
                <a:solidFill>
                  <a:srgbClr val="03A1A4"/>
                </a:solidFill>
                <a:latin typeface="Tw Cen MT" panose="020B0602020104020603" pitchFamily="34" charset="0"/>
              </a:endParaRPr>
            </a:p>
          </p:txBody>
        </p:sp>
        <p:sp>
          <p:nvSpPr>
            <p:cNvPr id="124" name="TextBox 123">
              <a:extLst>
                <a:ext uri="{FF2B5EF4-FFF2-40B4-BE49-F238E27FC236}">
                  <a16:creationId xmlns:a16="http://schemas.microsoft.com/office/drawing/2014/main" id="{9DD83A3E-FC84-4E9E-A039-E9CA92AC9309}"/>
                </a:ext>
              </a:extLst>
            </p:cNvPr>
            <p:cNvSpPr txBox="1"/>
            <p:nvPr/>
          </p:nvSpPr>
          <p:spPr>
            <a:xfrm>
              <a:off x="3344736" y="4853747"/>
              <a:ext cx="2644770"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125" name="TextBox 124">
              <a:extLst>
                <a:ext uri="{FF2B5EF4-FFF2-40B4-BE49-F238E27FC236}">
                  <a16:creationId xmlns:a16="http://schemas.microsoft.com/office/drawing/2014/main" id="{D4656B8D-277C-459C-8AC5-1E3C9FBF12C4}"/>
                </a:ext>
              </a:extLst>
            </p:cNvPr>
            <p:cNvSpPr txBox="1"/>
            <p:nvPr/>
          </p:nvSpPr>
          <p:spPr>
            <a:xfrm>
              <a:off x="3143051" y="5222359"/>
              <a:ext cx="304814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grpSp>
        <p:nvGrpSpPr>
          <p:cNvPr id="126" name="Group 125">
            <a:extLst>
              <a:ext uri="{FF2B5EF4-FFF2-40B4-BE49-F238E27FC236}">
                <a16:creationId xmlns:a16="http://schemas.microsoft.com/office/drawing/2014/main" id="{A5E2E5DE-DB63-4888-A16C-FBB53DF5105F}"/>
              </a:ext>
            </a:extLst>
          </p:cNvPr>
          <p:cNvGrpSpPr/>
          <p:nvPr/>
        </p:nvGrpSpPr>
        <p:grpSpPr>
          <a:xfrm>
            <a:off x="4933515" y="3084182"/>
            <a:ext cx="2286106" cy="858583"/>
            <a:chOff x="6191192" y="4416136"/>
            <a:chExt cx="3048141" cy="1144778"/>
          </a:xfrm>
        </p:grpSpPr>
        <p:sp>
          <p:nvSpPr>
            <p:cNvPr id="127" name="TextBox 126">
              <a:extLst>
                <a:ext uri="{FF2B5EF4-FFF2-40B4-BE49-F238E27FC236}">
                  <a16:creationId xmlns:a16="http://schemas.microsoft.com/office/drawing/2014/main" id="{A72104E9-D31B-4FE5-8105-9C439D743046}"/>
                </a:ext>
              </a:extLst>
            </p:cNvPr>
            <p:cNvSpPr txBox="1"/>
            <p:nvPr/>
          </p:nvSpPr>
          <p:spPr>
            <a:xfrm>
              <a:off x="6392877" y="4416136"/>
              <a:ext cx="2644770" cy="492443"/>
            </a:xfrm>
            <a:prstGeom prst="rect">
              <a:avLst/>
            </a:prstGeom>
            <a:noFill/>
          </p:spPr>
          <p:txBody>
            <a:bodyPr wrap="square" rtlCol="0">
              <a:spAutoFit/>
            </a:bodyPr>
            <a:lstStyle/>
            <a:p>
              <a:pPr algn="ctr"/>
              <a:endParaRPr lang="en-US" sz="1800" dirty="0">
                <a:solidFill>
                  <a:srgbClr val="5D7373"/>
                </a:solidFill>
                <a:latin typeface="Tw Cen MT" panose="020B0602020104020603" pitchFamily="34" charset="0"/>
              </a:endParaRPr>
            </a:p>
          </p:txBody>
        </p:sp>
        <p:sp>
          <p:nvSpPr>
            <p:cNvPr id="128" name="TextBox 127">
              <a:extLst>
                <a:ext uri="{FF2B5EF4-FFF2-40B4-BE49-F238E27FC236}">
                  <a16:creationId xmlns:a16="http://schemas.microsoft.com/office/drawing/2014/main" id="{2C9848EF-A792-46BC-8A1A-95DC4C6A8499}"/>
                </a:ext>
              </a:extLst>
            </p:cNvPr>
            <p:cNvSpPr txBox="1"/>
            <p:nvPr/>
          </p:nvSpPr>
          <p:spPr>
            <a:xfrm>
              <a:off x="6392877" y="4853747"/>
              <a:ext cx="2644770"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129" name="TextBox 128">
              <a:extLst>
                <a:ext uri="{FF2B5EF4-FFF2-40B4-BE49-F238E27FC236}">
                  <a16:creationId xmlns:a16="http://schemas.microsoft.com/office/drawing/2014/main" id="{EC21C292-71CC-48CF-BD5C-47D7BFAC5B36}"/>
                </a:ext>
              </a:extLst>
            </p:cNvPr>
            <p:cNvSpPr txBox="1"/>
            <p:nvPr/>
          </p:nvSpPr>
          <p:spPr>
            <a:xfrm>
              <a:off x="6191192" y="5222359"/>
              <a:ext cx="304814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grpSp>
        <p:nvGrpSpPr>
          <p:cNvPr id="2" name="Group 1">
            <a:extLst>
              <a:ext uri="{FF2B5EF4-FFF2-40B4-BE49-F238E27FC236}">
                <a16:creationId xmlns:a16="http://schemas.microsoft.com/office/drawing/2014/main" id="{67CF06C1-9425-08C9-335E-846094F9F6A7}"/>
              </a:ext>
            </a:extLst>
          </p:cNvPr>
          <p:cNvGrpSpPr/>
          <p:nvPr/>
        </p:nvGrpSpPr>
        <p:grpSpPr>
          <a:xfrm>
            <a:off x="1825193" y="1371793"/>
            <a:ext cx="5137532" cy="2215956"/>
            <a:chOff x="2736948" y="3763809"/>
            <a:chExt cx="6850042" cy="2954605"/>
          </a:xfrm>
        </p:grpSpPr>
        <p:sp>
          <p:nvSpPr>
            <p:cNvPr id="3" name="TextBox 2">
              <a:extLst>
                <a:ext uri="{FF2B5EF4-FFF2-40B4-BE49-F238E27FC236}">
                  <a16:creationId xmlns:a16="http://schemas.microsoft.com/office/drawing/2014/main" id="{81D1F4CA-ECE7-40D8-7606-171E0FAD30E1}"/>
                </a:ext>
              </a:extLst>
            </p:cNvPr>
            <p:cNvSpPr txBox="1"/>
            <p:nvPr/>
          </p:nvSpPr>
          <p:spPr>
            <a:xfrm>
              <a:off x="4157027" y="3763809"/>
              <a:ext cx="4045434" cy="779699"/>
            </a:xfrm>
            <a:prstGeom prst="rect">
              <a:avLst/>
            </a:prstGeom>
            <a:noFill/>
          </p:spPr>
          <p:txBody>
            <a:bodyPr wrap="square" rtlCol="0">
              <a:spAutoFit/>
            </a:bodyPr>
            <a:lstStyle/>
            <a:p>
              <a:pPr algn="ctr"/>
              <a:r>
                <a:rPr lang="en-GB" sz="3200" dirty="0">
                  <a:solidFill>
                    <a:srgbClr val="0070C0"/>
                  </a:solidFill>
                  <a:effectLst/>
                </a:rPr>
                <a:t>Budget ceiling</a:t>
              </a:r>
            </a:p>
          </p:txBody>
        </p:sp>
        <p:sp>
          <p:nvSpPr>
            <p:cNvPr id="4" name="TextBox 3">
              <a:extLst>
                <a:ext uri="{FF2B5EF4-FFF2-40B4-BE49-F238E27FC236}">
                  <a16:creationId xmlns:a16="http://schemas.microsoft.com/office/drawing/2014/main" id="{4B55E66C-C13F-71BD-A220-AFBA0214ABF3}"/>
                </a:ext>
              </a:extLst>
            </p:cNvPr>
            <p:cNvSpPr txBox="1"/>
            <p:nvPr/>
          </p:nvSpPr>
          <p:spPr>
            <a:xfrm>
              <a:off x="2736948" y="4379315"/>
              <a:ext cx="6850041" cy="2339099"/>
            </a:xfrm>
            <a:prstGeom prst="rect">
              <a:avLst/>
            </a:prstGeom>
            <a:noFill/>
          </p:spPr>
          <p:txBody>
            <a:bodyPr wrap="square" rtlCol="0">
              <a:spAutoFit/>
            </a:bodyPr>
            <a:lstStyle/>
            <a:p>
              <a:pPr algn="ctr"/>
              <a:r>
                <a:rPr lang="en-US" dirty="0">
                  <a:solidFill>
                    <a:schemeClr val="tx1">
                      <a:lumMod val="75000"/>
                      <a:lumOff val="25000"/>
                    </a:schemeClr>
                  </a:solidFill>
                  <a:latin typeface="Tw Cen MT" panose="020B0602020104020603" pitchFamily="34" charset="0"/>
                </a:rPr>
                <a:t>Our budget was limited, which forced us to choose simpler, low-cost components instead of industrial ones. This worked well for the prototype, but it restricted the types of sensors and mechanical parts we could use. Scaling up would require more investment.</a:t>
              </a:r>
              <a:endParaRPr lang="en-GB" dirty="0">
                <a:solidFill>
                  <a:schemeClr val="tx1">
                    <a:lumMod val="75000"/>
                    <a:lumOff val="25000"/>
                  </a:schemeClr>
                </a:solidFill>
                <a:latin typeface="Tw Cen MT" panose="020B0602020104020603" pitchFamily="34" charset="0"/>
              </a:endParaRPr>
            </a:p>
          </p:txBody>
        </p:sp>
        <p:sp>
          <p:nvSpPr>
            <p:cNvPr id="5" name="TextBox 4">
              <a:extLst>
                <a:ext uri="{FF2B5EF4-FFF2-40B4-BE49-F238E27FC236}">
                  <a16:creationId xmlns:a16="http://schemas.microsoft.com/office/drawing/2014/main" id="{2E50768E-5D3B-5D38-20AF-53CB8F61E0E7}"/>
                </a:ext>
              </a:extLst>
            </p:cNvPr>
            <p:cNvSpPr txBox="1"/>
            <p:nvPr/>
          </p:nvSpPr>
          <p:spPr>
            <a:xfrm>
              <a:off x="4868805" y="4816926"/>
              <a:ext cx="264477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6" name="TextBox 5">
              <a:extLst>
                <a:ext uri="{FF2B5EF4-FFF2-40B4-BE49-F238E27FC236}">
                  <a16:creationId xmlns:a16="http://schemas.microsoft.com/office/drawing/2014/main" id="{0D2BAFB2-9FE2-DEFD-AF17-C627C215EF2A}"/>
                </a:ext>
              </a:extLst>
            </p:cNvPr>
            <p:cNvSpPr txBox="1"/>
            <p:nvPr/>
          </p:nvSpPr>
          <p:spPr>
            <a:xfrm>
              <a:off x="2795389" y="5200868"/>
              <a:ext cx="6791601"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spTree>
    <p:extLst>
      <p:ext uri="{BB962C8B-B14F-4D97-AF65-F5344CB8AC3E}">
        <p14:creationId xmlns:p14="http://schemas.microsoft.com/office/powerpoint/2010/main" val="396520057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anim calcmode="lin" valueType="num">
                                      <p:cBhvr>
                                        <p:cTn id="8" dur="500" fill="hold"/>
                                        <p:tgtEl>
                                          <p:spTgt spid="118"/>
                                        </p:tgtEl>
                                        <p:attrNameLst>
                                          <p:attrName>ppt_x</p:attrName>
                                        </p:attrNameLst>
                                      </p:cBhvr>
                                      <p:tavLst>
                                        <p:tav tm="0">
                                          <p:val>
                                            <p:strVal val="#ppt_x"/>
                                          </p:val>
                                        </p:tav>
                                        <p:tav tm="100000">
                                          <p:val>
                                            <p:strVal val="#ppt_x"/>
                                          </p:val>
                                        </p:tav>
                                      </p:tavLst>
                                    </p:anim>
                                    <p:anim calcmode="lin" valueType="num">
                                      <p:cBhvr>
                                        <p:cTn id="9" dur="500" fill="hold"/>
                                        <p:tgtEl>
                                          <p:spTgt spid="1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fade">
                                      <p:cBhvr>
                                        <p:cTn id="13" dur="500"/>
                                        <p:tgtEl>
                                          <p:spTgt spid="122"/>
                                        </p:tgtEl>
                                      </p:cBhvr>
                                    </p:animEffect>
                                    <p:anim calcmode="lin" valueType="num">
                                      <p:cBhvr>
                                        <p:cTn id="14" dur="500" fill="hold"/>
                                        <p:tgtEl>
                                          <p:spTgt spid="122"/>
                                        </p:tgtEl>
                                        <p:attrNameLst>
                                          <p:attrName>ppt_x</p:attrName>
                                        </p:attrNameLst>
                                      </p:cBhvr>
                                      <p:tavLst>
                                        <p:tav tm="0">
                                          <p:val>
                                            <p:strVal val="#ppt_x"/>
                                          </p:val>
                                        </p:tav>
                                        <p:tav tm="100000">
                                          <p:val>
                                            <p:strVal val="#ppt_x"/>
                                          </p:val>
                                        </p:tav>
                                      </p:tavLst>
                                    </p:anim>
                                    <p:anim calcmode="lin" valueType="num">
                                      <p:cBhvr>
                                        <p:cTn id="15" dur="500" fill="hold"/>
                                        <p:tgtEl>
                                          <p:spTgt spid="1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fade">
                                      <p:cBhvr>
                                        <p:cTn id="19" dur="500"/>
                                        <p:tgtEl>
                                          <p:spTgt spid="126"/>
                                        </p:tgtEl>
                                      </p:cBhvr>
                                    </p:animEffect>
                                    <p:anim calcmode="lin" valueType="num">
                                      <p:cBhvr>
                                        <p:cTn id="20" dur="500" fill="hold"/>
                                        <p:tgtEl>
                                          <p:spTgt spid="126"/>
                                        </p:tgtEl>
                                        <p:attrNameLst>
                                          <p:attrName>ppt_x</p:attrName>
                                        </p:attrNameLst>
                                      </p:cBhvr>
                                      <p:tavLst>
                                        <p:tav tm="0">
                                          <p:val>
                                            <p:strVal val="#ppt_x"/>
                                          </p:val>
                                        </p:tav>
                                        <p:tav tm="100000">
                                          <p:val>
                                            <p:strVal val="#ppt_x"/>
                                          </p:val>
                                        </p:tav>
                                      </p:tavLst>
                                    </p:anim>
                                    <p:anim calcmode="lin" valueType="num">
                                      <p:cBhvr>
                                        <p:cTn id="21" dur="500" fill="hold"/>
                                        <p:tgtEl>
                                          <p:spTgt spid="12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anim calcmode="lin" valueType="num">
                                      <p:cBhvr>
                                        <p:cTn id="26" dur="500" fill="hold"/>
                                        <p:tgtEl>
                                          <p:spTgt spid="2"/>
                                        </p:tgtEl>
                                        <p:attrNameLst>
                                          <p:attrName>ppt_x</p:attrName>
                                        </p:attrNameLst>
                                      </p:cBhvr>
                                      <p:tavLst>
                                        <p:tav tm="0">
                                          <p:val>
                                            <p:strVal val="#ppt_x"/>
                                          </p:val>
                                        </p:tav>
                                        <p:tav tm="100000">
                                          <p:val>
                                            <p:strVal val="#ppt_x"/>
                                          </p:val>
                                        </p:tav>
                                      </p:tavLst>
                                    </p:anim>
                                    <p:anim calcmode="lin" valueType="num">
                                      <p:cBhvr>
                                        <p:cTn id="27"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10781169-B7A4-446E-BD33-B9650367A7F9}"/>
              </a:ext>
            </a:extLst>
          </p:cNvPr>
          <p:cNvGrpSpPr/>
          <p:nvPr/>
        </p:nvGrpSpPr>
        <p:grpSpPr>
          <a:xfrm>
            <a:off x="-218190" y="0"/>
            <a:ext cx="9362190" cy="5143500"/>
            <a:chOff x="-290920" y="0"/>
            <a:chExt cx="12482920" cy="6858000"/>
          </a:xfrm>
        </p:grpSpPr>
        <p:sp>
          <p:nvSpPr>
            <p:cNvPr id="51" name="Rectangle 50">
              <a:extLst>
                <a:ext uri="{FF2B5EF4-FFF2-40B4-BE49-F238E27FC236}">
                  <a16:creationId xmlns:a16="http://schemas.microsoft.com/office/drawing/2014/main" id="{CED3AF08-30FC-4AFF-9C5C-99D0A7099514}"/>
                </a:ext>
              </a:extLst>
            </p:cNvPr>
            <p:cNvSpPr/>
            <p:nvPr/>
          </p:nvSpPr>
          <p:spPr>
            <a:xfrm>
              <a:off x="-290920" y="0"/>
              <a:ext cx="12482920"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2" name="Freeform: Shape 51">
              <a:extLst>
                <a:ext uri="{FF2B5EF4-FFF2-40B4-BE49-F238E27FC236}">
                  <a16:creationId xmlns:a16="http://schemas.microsoft.com/office/drawing/2014/main" id="{99AF1FBA-9557-484A-B305-EE590A192E96}"/>
                </a:ext>
              </a:extLst>
            </p:cNvPr>
            <p:cNvSpPr/>
            <p:nvPr/>
          </p:nvSpPr>
          <p:spPr>
            <a:xfrm>
              <a:off x="11023600"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3" name="TextBox 52">
              <a:extLst>
                <a:ext uri="{FF2B5EF4-FFF2-40B4-BE49-F238E27FC236}">
                  <a16:creationId xmlns:a16="http://schemas.microsoft.com/office/drawing/2014/main" id="{407E3AA2-679E-4924-AC1B-FE6C3A02C251}"/>
                </a:ext>
              </a:extLst>
            </p:cNvPr>
            <p:cNvSpPr txBox="1"/>
            <p:nvPr/>
          </p:nvSpPr>
          <p:spPr>
            <a:xfrm rot="16200000">
              <a:off x="10872790" y="3251157"/>
              <a:ext cx="1992087" cy="533480"/>
            </a:xfrm>
            <a:prstGeom prst="rect">
              <a:avLst/>
            </a:prstGeom>
            <a:noFill/>
          </p:spPr>
          <p:txBody>
            <a:bodyPr wrap="square" rtlCol="0">
              <a:spAutoFit/>
            </a:bodyPr>
            <a:lstStyle/>
            <a:p>
              <a:pPr algn="ctr"/>
              <a:r>
                <a:rPr lang="en-US" sz="2000" dirty="0"/>
                <a:t>Mechanical </a:t>
              </a:r>
              <a:endParaRPr lang="en-GB" sz="1600" dirty="0">
                <a:solidFill>
                  <a:schemeClr val="tx1"/>
                </a:solidFill>
              </a:endParaRPr>
            </a:p>
          </p:txBody>
        </p:sp>
        <p:pic>
          <p:nvPicPr>
            <p:cNvPr id="54" name="Picture 53">
              <a:extLst>
                <a:ext uri="{FF2B5EF4-FFF2-40B4-BE49-F238E27FC236}">
                  <a16:creationId xmlns:a16="http://schemas.microsoft.com/office/drawing/2014/main" id="{CD9846FC-755F-4A0E-BAD3-A5D51C0E1E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129999" y="3247473"/>
              <a:ext cx="530600" cy="530600"/>
            </a:xfrm>
            <a:prstGeom prst="rect">
              <a:avLst/>
            </a:prstGeom>
          </p:spPr>
        </p:pic>
      </p:grpSp>
      <p:grpSp>
        <p:nvGrpSpPr>
          <p:cNvPr id="55" name="Group 54">
            <a:extLst>
              <a:ext uri="{FF2B5EF4-FFF2-40B4-BE49-F238E27FC236}">
                <a16:creationId xmlns:a16="http://schemas.microsoft.com/office/drawing/2014/main" id="{F00A67C9-4929-4EFF-9CB6-292640CD2738}"/>
              </a:ext>
            </a:extLst>
          </p:cNvPr>
          <p:cNvGrpSpPr/>
          <p:nvPr/>
        </p:nvGrpSpPr>
        <p:grpSpPr>
          <a:xfrm>
            <a:off x="170091" y="-2"/>
            <a:ext cx="8781358" cy="5143500"/>
            <a:chOff x="213096" y="0"/>
            <a:chExt cx="11708479" cy="6858000"/>
          </a:xfrm>
        </p:grpSpPr>
        <p:sp>
          <p:nvSpPr>
            <p:cNvPr id="56" name="Rectangle 55">
              <a:extLst>
                <a:ext uri="{FF2B5EF4-FFF2-40B4-BE49-F238E27FC236}">
                  <a16:creationId xmlns:a16="http://schemas.microsoft.com/office/drawing/2014/main" id="{3E8CDB02-4760-4298-BC44-93A18EB02F13}"/>
                </a:ext>
              </a:extLst>
            </p:cNvPr>
            <p:cNvSpPr/>
            <p:nvPr/>
          </p:nvSpPr>
          <p:spPr>
            <a:xfrm>
              <a:off x="213096" y="0"/>
              <a:ext cx="11447501"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7" name="Freeform: Shape 56">
              <a:extLst>
                <a:ext uri="{FF2B5EF4-FFF2-40B4-BE49-F238E27FC236}">
                  <a16:creationId xmlns:a16="http://schemas.microsoft.com/office/drawing/2014/main" id="{57C0FD50-5E69-463E-A01B-65E9D864A386}"/>
                </a:ext>
              </a:extLst>
            </p:cNvPr>
            <p:cNvSpPr/>
            <p:nvPr/>
          </p:nvSpPr>
          <p:spPr>
            <a:xfrm>
              <a:off x="10492197" y="2337441"/>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2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8" name="TextBox 57">
              <a:extLst>
                <a:ext uri="{FF2B5EF4-FFF2-40B4-BE49-F238E27FC236}">
                  <a16:creationId xmlns:a16="http://schemas.microsoft.com/office/drawing/2014/main" id="{04CBFB1D-37FD-419F-B98C-860BF5217905}"/>
                </a:ext>
              </a:extLst>
            </p:cNvPr>
            <p:cNvSpPr txBox="1"/>
            <p:nvPr/>
          </p:nvSpPr>
          <p:spPr>
            <a:xfrm rot="16200000">
              <a:off x="10494644" y="2996564"/>
              <a:ext cx="1992087" cy="861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mn-cs"/>
                </a:rPr>
                <a:t>Shelf geometry &amp; capacity</a:t>
              </a:r>
            </a:p>
            <a:p>
              <a:pPr algn="ctr"/>
              <a:endParaRPr lang="en-US" sz="1200" b="1" dirty="0">
                <a:solidFill>
                  <a:schemeClr val="tx1"/>
                </a:solidFill>
                <a:latin typeface="Tw Cen MT" panose="020B0602020104020603" pitchFamily="34" charset="0"/>
              </a:endParaRPr>
            </a:p>
          </p:txBody>
        </p:sp>
        <p:pic>
          <p:nvPicPr>
            <p:cNvPr id="59" name="Picture 58">
              <a:extLst>
                <a:ext uri="{FF2B5EF4-FFF2-40B4-BE49-F238E27FC236}">
                  <a16:creationId xmlns:a16="http://schemas.microsoft.com/office/drawing/2014/main" id="{60B383F7-52C5-4FB7-AEC3-35A48D7354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600933" y="3247473"/>
              <a:ext cx="530600" cy="530600"/>
            </a:xfrm>
            <a:prstGeom prst="rect">
              <a:avLst/>
            </a:prstGeom>
          </p:spPr>
        </p:pic>
      </p:grpSp>
      <p:grpSp>
        <p:nvGrpSpPr>
          <p:cNvPr id="60" name="Group 59">
            <a:extLst>
              <a:ext uri="{FF2B5EF4-FFF2-40B4-BE49-F238E27FC236}">
                <a16:creationId xmlns:a16="http://schemas.microsoft.com/office/drawing/2014/main" id="{6F7667A6-1C16-4F0A-A162-61BD16E6BE6B}"/>
              </a:ext>
            </a:extLst>
          </p:cNvPr>
          <p:cNvGrpSpPr/>
          <p:nvPr/>
        </p:nvGrpSpPr>
        <p:grpSpPr>
          <a:xfrm>
            <a:off x="888100" y="0"/>
            <a:ext cx="7470819" cy="5143500"/>
            <a:chOff x="491575" y="0"/>
            <a:chExt cx="9961092" cy="6858000"/>
          </a:xfrm>
        </p:grpSpPr>
        <p:sp>
          <p:nvSpPr>
            <p:cNvPr id="61" name="Rectangle 60">
              <a:extLst>
                <a:ext uri="{FF2B5EF4-FFF2-40B4-BE49-F238E27FC236}">
                  <a16:creationId xmlns:a16="http://schemas.microsoft.com/office/drawing/2014/main" id="{0E8C29A9-4AAB-442C-A7A4-40DCCE0A9694}"/>
                </a:ext>
              </a:extLst>
            </p:cNvPr>
            <p:cNvSpPr/>
            <p:nvPr/>
          </p:nvSpPr>
          <p:spPr>
            <a:xfrm>
              <a:off x="491575" y="0"/>
              <a:ext cx="9961092"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2" name="Freeform: Shape 61">
              <a:extLst>
                <a:ext uri="{FF2B5EF4-FFF2-40B4-BE49-F238E27FC236}">
                  <a16:creationId xmlns:a16="http://schemas.microsoft.com/office/drawing/2014/main" id="{81520FE7-5699-4290-9C3C-51E0C60ECC6B}"/>
                </a:ext>
              </a:extLst>
            </p:cNvPr>
            <p:cNvSpPr/>
            <p:nvPr/>
          </p:nvSpPr>
          <p:spPr>
            <a:xfrm>
              <a:off x="9284267"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FFC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3" name="TextBox 62">
              <a:extLst>
                <a:ext uri="{FF2B5EF4-FFF2-40B4-BE49-F238E27FC236}">
                  <a16:creationId xmlns:a16="http://schemas.microsoft.com/office/drawing/2014/main" id="{AFD50D6F-822B-4109-8B0C-BA004A0B7145}"/>
                </a:ext>
              </a:extLst>
            </p:cNvPr>
            <p:cNvSpPr txBox="1"/>
            <p:nvPr/>
          </p:nvSpPr>
          <p:spPr>
            <a:xfrm rot="16200000">
              <a:off x="9117130" y="3205000"/>
              <a:ext cx="1992087" cy="615553"/>
            </a:xfrm>
            <a:prstGeom prst="rect">
              <a:avLst/>
            </a:prstGeom>
            <a:noFill/>
          </p:spPr>
          <p:txBody>
            <a:bodyPr wrap="square" rtlCol="0">
              <a:spAutoFit/>
            </a:bodyPr>
            <a:lstStyle/>
            <a:p>
              <a:pPr algn="ctr"/>
              <a:r>
                <a:rPr lang="en-US" sz="2400" dirty="0"/>
                <a:t>Sensing</a:t>
              </a:r>
              <a:endParaRPr lang="en-US" sz="1800" b="1" dirty="0">
                <a:solidFill>
                  <a:schemeClr val="tx1"/>
                </a:solidFill>
                <a:latin typeface="Tw Cen MT" panose="020B0602020104020603" pitchFamily="34" charset="0"/>
              </a:endParaRPr>
            </a:p>
          </p:txBody>
        </p:sp>
        <p:pic>
          <p:nvPicPr>
            <p:cNvPr id="64" name="Picture 63">
              <a:extLst>
                <a:ext uri="{FF2B5EF4-FFF2-40B4-BE49-F238E27FC236}">
                  <a16:creationId xmlns:a16="http://schemas.microsoft.com/office/drawing/2014/main" id="{0376C61F-147B-441E-B32E-45D5BC1B66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385467" y="3247473"/>
              <a:ext cx="530600" cy="530600"/>
            </a:xfrm>
            <a:prstGeom prst="rect">
              <a:avLst/>
            </a:prstGeom>
          </p:spPr>
        </p:pic>
      </p:grpSp>
      <p:grpSp>
        <p:nvGrpSpPr>
          <p:cNvPr id="95" name="Group 94">
            <a:extLst>
              <a:ext uri="{FF2B5EF4-FFF2-40B4-BE49-F238E27FC236}">
                <a16:creationId xmlns:a16="http://schemas.microsoft.com/office/drawing/2014/main" id="{4E70D3F9-D583-4ACD-8480-0F4A65ED3C83}"/>
              </a:ext>
            </a:extLst>
          </p:cNvPr>
          <p:cNvGrpSpPr/>
          <p:nvPr/>
        </p:nvGrpSpPr>
        <p:grpSpPr>
          <a:xfrm>
            <a:off x="786881" y="0"/>
            <a:ext cx="7180571" cy="5143500"/>
            <a:chOff x="491566" y="0"/>
            <a:chExt cx="9574094" cy="6858000"/>
          </a:xfrm>
        </p:grpSpPr>
        <p:sp>
          <p:nvSpPr>
            <p:cNvPr id="96" name="Rectangle 95">
              <a:extLst>
                <a:ext uri="{FF2B5EF4-FFF2-40B4-BE49-F238E27FC236}">
                  <a16:creationId xmlns:a16="http://schemas.microsoft.com/office/drawing/2014/main" id="{321108FC-08B5-45CC-AB47-1104119B25FD}"/>
                </a:ext>
              </a:extLst>
            </p:cNvPr>
            <p:cNvSpPr/>
            <p:nvPr/>
          </p:nvSpPr>
          <p:spPr>
            <a:xfrm>
              <a:off x="491566" y="0"/>
              <a:ext cx="9574094"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7" name="Freeform: Shape 96">
              <a:extLst>
                <a:ext uri="{FF2B5EF4-FFF2-40B4-BE49-F238E27FC236}">
                  <a16:creationId xmlns:a16="http://schemas.microsoft.com/office/drawing/2014/main" id="{96A47C8C-7F88-484E-817B-572BEDC2BC69}"/>
                </a:ext>
              </a:extLst>
            </p:cNvPr>
            <p:cNvSpPr/>
            <p:nvPr/>
          </p:nvSpPr>
          <p:spPr>
            <a:xfrm>
              <a:off x="8897260" y="2337440"/>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98" name="TextBox 97">
              <a:extLst>
                <a:ext uri="{FF2B5EF4-FFF2-40B4-BE49-F238E27FC236}">
                  <a16:creationId xmlns:a16="http://schemas.microsoft.com/office/drawing/2014/main" id="{E3DB5570-AC77-4396-9748-4183DF7C8396}"/>
                </a:ext>
              </a:extLst>
            </p:cNvPr>
            <p:cNvSpPr txBox="1"/>
            <p:nvPr/>
          </p:nvSpPr>
          <p:spPr>
            <a:xfrm rot="16200000">
              <a:off x="8746450" y="3204999"/>
              <a:ext cx="1992087" cy="615553"/>
            </a:xfrm>
            <a:prstGeom prst="rect">
              <a:avLst/>
            </a:prstGeom>
            <a:noFill/>
          </p:spPr>
          <p:txBody>
            <a:bodyPr wrap="square" rtlCol="0">
              <a:spAutoFit/>
            </a:bodyPr>
            <a:lstStyle/>
            <a:p>
              <a:pPr algn="ctr"/>
              <a:r>
                <a:rPr lang="en-US" sz="2400" kern="1200" dirty="0">
                  <a:solidFill>
                    <a:srgbClr val="000000"/>
                  </a:solidFill>
                  <a:effectLst/>
                  <a:latin typeface="Trebuchet MS" panose="020B0603020202020204" pitchFamily="34" charset="0"/>
                  <a:ea typeface="+mn-ea"/>
                  <a:cs typeface="+mn-cs"/>
                </a:rPr>
                <a:t>Budget</a:t>
              </a:r>
              <a:endParaRPr lang="en-US" sz="2400" b="1" dirty="0">
                <a:solidFill>
                  <a:schemeClr val="tx1"/>
                </a:solidFill>
                <a:latin typeface="Tw Cen MT" panose="020B0602020104020603" pitchFamily="34" charset="0"/>
              </a:endParaRPr>
            </a:p>
          </p:txBody>
        </p:sp>
        <p:pic>
          <p:nvPicPr>
            <p:cNvPr id="99" name="Picture 98">
              <a:extLst>
                <a:ext uri="{FF2B5EF4-FFF2-40B4-BE49-F238E27FC236}">
                  <a16:creationId xmlns:a16="http://schemas.microsoft.com/office/drawing/2014/main" id="{F6ED4041-CDD9-443D-802E-47D4387906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992269" y="3247473"/>
              <a:ext cx="530600" cy="530600"/>
            </a:xfrm>
            <a:prstGeom prst="rect">
              <a:avLst/>
            </a:prstGeom>
          </p:spPr>
        </p:pic>
      </p:grpSp>
      <p:grpSp>
        <p:nvGrpSpPr>
          <p:cNvPr id="76" name="Group 75">
            <a:extLst>
              <a:ext uri="{FF2B5EF4-FFF2-40B4-BE49-F238E27FC236}">
                <a16:creationId xmlns:a16="http://schemas.microsoft.com/office/drawing/2014/main" id="{60E31D48-090A-4A9C-AF5C-4B0C49C47C7D}"/>
              </a:ext>
            </a:extLst>
          </p:cNvPr>
          <p:cNvGrpSpPr/>
          <p:nvPr/>
        </p:nvGrpSpPr>
        <p:grpSpPr>
          <a:xfrm>
            <a:off x="9857" y="-4"/>
            <a:ext cx="7958532" cy="5013964"/>
            <a:chOff x="-10744545" y="-1"/>
            <a:chExt cx="11908789" cy="6858000"/>
          </a:xfrm>
        </p:grpSpPr>
        <p:sp>
          <p:nvSpPr>
            <p:cNvPr id="77" name="Rectangle 76">
              <a:extLst>
                <a:ext uri="{FF2B5EF4-FFF2-40B4-BE49-F238E27FC236}">
                  <a16:creationId xmlns:a16="http://schemas.microsoft.com/office/drawing/2014/main" id="{3A79A714-CB74-4EFD-9BC1-A7F2F993842A}"/>
                </a:ext>
              </a:extLst>
            </p:cNvPr>
            <p:cNvSpPr/>
            <p:nvPr/>
          </p:nvSpPr>
          <p:spPr>
            <a:xfrm>
              <a:off x="-10744545" y="-1"/>
              <a:ext cx="11331018" cy="6858000"/>
            </a:xfrm>
            <a:prstGeom prst="rect">
              <a:avLst/>
            </a:prstGeom>
            <a:solidFill>
              <a:srgbClr val="F0EEF0"/>
            </a:solidFill>
            <a:ln>
              <a:noFill/>
            </a:ln>
            <a:effectLst>
              <a:outerShdw blurRad="215900" dist="38100" sx="101000" sy="101000" algn="l" rotWithShape="0">
                <a:schemeClr val="tx1">
                  <a:lumMod val="65000"/>
                  <a:lumOff val="35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8" name="Freeform: Shape 77">
              <a:extLst>
                <a:ext uri="{FF2B5EF4-FFF2-40B4-BE49-F238E27FC236}">
                  <a16:creationId xmlns:a16="http://schemas.microsoft.com/office/drawing/2014/main" id="{B006C60A-833A-41C2-A553-8132E7B3A7DB}"/>
                </a:ext>
              </a:extLst>
            </p:cNvPr>
            <p:cNvSpPr/>
            <p:nvPr/>
          </p:nvSpPr>
          <p:spPr>
            <a:xfrm>
              <a:off x="-577928" y="2337438"/>
              <a:ext cx="1168400" cy="2360918"/>
            </a:xfrm>
            <a:custGeom>
              <a:avLst/>
              <a:gdLst>
                <a:gd name="connsiteX0" fmla="*/ 1168400 w 1168400"/>
                <a:gd name="connsiteY0" fmla="*/ 0 h 2360918"/>
                <a:gd name="connsiteX1" fmla="*/ 1168400 w 1168400"/>
                <a:gd name="connsiteY1" fmla="*/ 2360918 h 2360918"/>
                <a:gd name="connsiteX2" fmla="*/ 1060340 w 1168400"/>
                <a:gd name="connsiteY2" fmla="*/ 2355461 h 2360918"/>
                <a:gd name="connsiteX3" fmla="*/ 0 w 1168400"/>
                <a:gd name="connsiteY3" fmla="*/ 1180459 h 2360918"/>
                <a:gd name="connsiteX4" fmla="*/ 1060340 w 1168400"/>
                <a:gd name="connsiteY4" fmla="*/ 5457 h 23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8400" h="2360918">
                  <a:moveTo>
                    <a:pt x="1168400" y="0"/>
                  </a:moveTo>
                  <a:lnTo>
                    <a:pt x="1168400" y="2360918"/>
                  </a:lnTo>
                  <a:lnTo>
                    <a:pt x="1060340" y="2355461"/>
                  </a:lnTo>
                  <a:cubicBezTo>
                    <a:pt x="464762" y="2294977"/>
                    <a:pt x="0" y="1791994"/>
                    <a:pt x="0" y="1180459"/>
                  </a:cubicBezTo>
                  <a:cubicBezTo>
                    <a:pt x="0" y="568924"/>
                    <a:pt x="464762" y="65941"/>
                    <a:pt x="1060340" y="5457"/>
                  </a:cubicBezTo>
                  <a:close/>
                </a:path>
              </a:pathLst>
            </a:custGeom>
            <a:solidFill>
              <a:srgbClr val="00A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79" name="TextBox 78">
              <a:extLst>
                <a:ext uri="{FF2B5EF4-FFF2-40B4-BE49-F238E27FC236}">
                  <a16:creationId xmlns:a16="http://schemas.microsoft.com/office/drawing/2014/main" id="{95AECC6C-A520-4756-9163-08D14835D791}"/>
                </a:ext>
              </a:extLst>
            </p:cNvPr>
            <p:cNvSpPr txBox="1"/>
            <p:nvPr/>
          </p:nvSpPr>
          <p:spPr>
            <a:xfrm rot="16200000">
              <a:off x="-549945" y="2795942"/>
              <a:ext cx="1992087" cy="1436291"/>
            </a:xfrm>
            <a:prstGeom prst="rect">
              <a:avLst/>
            </a:prstGeom>
            <a:noFill/>
          </p:spPr>
          <p:txBody>
            <a:bodyPr wrap="square" rtlCol="0">
              <a:spAutoFit/>
            </a:bodyPr>
            <a:lstStyle/>
            <a:p>
              <a:pPr algn="ctr"/>
              <a:r>
                <a:rPr lang="en-US" dirty="0">
                  <a:solidFill>
                    <a:prstClr val="black"/>
                  </a:solidFill>
                  <a:latin typeface="Trebuchet MS" panose="020B0603020202020204"/>
                </a:rPr>
                <a:t>Schedule pressure</a:t>
              </a:r>
            </a:p>
            <a:p>
              <a:pPr algn="ctr"/>
              <a:endParaRPr lang="en-US" sz="2800" b="1" dirty="0">
                <a:solidFill>
                  <a:schemeClr val="tx1"/>
                </a:solidFill>
                <a:latin typeface="Tw Cen MT" panose="020B0602020104020603" pitchFamily="34" charset="0"/>
              </a:endParaRPr>
            </a:p>
          </p:txBody>
        </p:sp>
        <p:pic>
          <p:nvPicPr>
            <p:cNvPr id="80" name="Picture 79">
              <a:extLst>
                <a:ext uri="{FF2B5EF4-FFF2-40B4-BE49-F238E27FC236}">
                  <a16:creationId xmlns:a16="http://schemas.microsoft.com/office/drawing/2014/main" id="{0F8A56B9-A504-4035-8439-53ED4617B8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57115" y="3247472"/>
              <a:ext cx="530600" cy="530600"/>
            </a:xfrm>
            <a:prstGeom prst="rect">
              <a:avLst/>
            </a:prstGeom>
          </p:spPr>
        </p:pic>
      </p:grpSp>
      <p:grpSp>
        <p:nvGrpSpPr>
          <p:cNvPr id="33" name="Group 32">
            <a:extLst>
              <a:ext uri="{FF2B5EF4-FFF2-40B4-BE49-F238E27FC236}">
                <a16:creationId xmlns:a16="http://schemas.microsoft.com/office/drawing/2014/main" id="{BE8FADE7-5D32-410A-A514-EBA4D18E520D}"/>
              </a:ext>
            </a:extLst>
          </p:cNvPr>
          <p:cNvGrpSpPr/>
          <p:nvPr/>
        </p:nvGrpSpPr>
        <p:grpSpPr>
          <a:xfrm>
            <a:off x="391886" y="2975179"/>
            <a:ext cx="1752600" cy="834933"/>
            <a:chOff x="979714" y="4445001"/>
            <a:chExt cx="2336800" cy="1113245"/>
          </a:xfrm>
        </p:grpSpPr>
        <p:sp>
          <p:nvSpPr>
            <p:cNvPr id="34" name="TextBox 33">
              <a:extLst>
                <a:ext uri="{FF2B5EF4-FFF2-40B4-BE49-F238E27FC236}">
                  <a16:creationId xmlns:a16="http://schemas.microsoft.com/office/drawing/2014/main" id="{78855102-5892-4791-81C6-1D3099286A62}"/>
                </a:ext>
              </a:extLst>
            </p:cNvPr>
            <p:cNvSpPr txBox="1"/>
            <p:nvPr/>
          </p:nvSpPr>
          <p:spPr>
            <a:xfrm>
              <a:off x="979714" y="4445001"/>
              <a:ext cx="2336800" cy="800219"/>
            </a:xfrm>
            <a:prstGeom prst="rect">
              <a:avLst/>
            </a:prstGeom>
            <a:noFill/>
          </p:spPr>
          <p:txBody>
            <a:bodyPr wrap="square" rtlCol="0">
              <a:spAutoFit/>
            </a:bodyPr>
            <a:lstStyle/>
            <a:p>
              <a:pPr algn="ctr"/>
              <a:endParaRPr lang="en-US" sz="3300" b="1" dirty="0">
                <a:solidFill>
                  <a:srgbClr val="03A1A4"/>
                </a:solidFill>
                <a:latin typeface="Tw Cen MT" panose="020B0602020104020603" pitchFamily="34" charset="0"/>
              </a:endParaRPr>
            </a:p>
          </p:txBody>
        </p:sp>
        <p:sp>
          <p:nvSpPr>
            <p:cNvPr id="35" name="TextBox 34">
              <a:extLst>
                <a:ext uri="{FF2B5EF4-FFF2-40B4-BE49-F238E27FC236}">
                  <a16:creationId xmlns:a16="http://schemas.microsoft.com/office/drawing/2014/main" id="{22001AFB-5833-4302-85EB-700F4F764C00}"/>
                </a:ext>
              </a:extLst>
            </p:cNvPr>
            <p:cNvSpPr txBox="1"/>
            <p:nvPr/>
          </p:nvSpPr>
          <p:spPr>
            <a:xfrm>
              <a:off x="979714" y="5127359"/>
              <a:ext cx="2336800" cy="430887"/>
            </a:xfrm>
            <a:prstGeom prst="rect">
              <a:avLst/>
            </a:prstGeom>
            <a:noFill/>
          </p:spPr>
          <p:txBody>
            <a:bodyPr wrap="square" rtlCol="0">
              <a:spAutoFit/>
            </a:bodyPr>
            <a:lstStyle/>
            <a:p>
              <a:pPr algn="ctr"/>
              <a:endParaRPr lang="en-US" sz="1500" dirty="0">
                <a:solidFill>
                  <a:srgbClr val="A6A6A6"/>
                </a:solidFill>
                <a:latin typeface="Tw Cen MT" panose="020B0602020104020603" pitchFamily="34" charset="0"/>
              </a:endParaRPr>
            </a:p>
          </p:txBody>
        </p:sp>
      </p:grpSp>
      <p:grpSp>
        <p:nvGrpSpPr>
          <p:cNvPr id="36" name="Group 35">
            <a:extLst>
              <a:ext uri="{FF2B5EF4-FFF2-40B4-BE49-F238E27FC236}">
                <a16:creationId xmlns:a16="http://schemas.microsoft.com/office/drawing/2014/main" id="{FD82C6EF-E9DE-4923-8019-398DA581487A}"/>
              </a:ext>
            </a:extLst>
          </p:cNvPr>
          <p:cNvGrpSpPr/>
          <p:nvPr/>
        </p:nvGrpSpPr>
        <p:grpSpPr>
          <a:xfrm>
            <a:off x="2379438" y="2975179"/>
            <a:ext cx="1752600" cy="834933"/>
            <a:chOff x="3629784" y="4445001"/>
            <a:chExt cx="2336800" cy="1113245"/>
          </a:xfrm>
        </p:grpSpPr>
        <p:sp>
          <p:nvSpPr>
            <p:cNvPr id="37" name="TextBox 36">
              <a:extLst>
                <a:ext uri="{FF2B5EF4-FFF2-40B4-BE49-F238E27FC236}">
                  <a16:creationId xmlns:a16="http://schemas.microsoft.com/office/drawing/2014/main" id="{DAC3DF4E-CC11-4211-B94C-CFD06DD21505}"/>
                </a:ext>
              </a:extLst>
            </p:cNvPr>
            <p:cNvSpPr txBox="1"/>
            <p:nvPr/>
          </p:nvSpPr>
          <p:spPr>
            <a:xfrm>
              <a:off x="3629784" y="4445001"/>
              <a:ext cx="2336800" cy="800219"/>
            </a:xfrm>
            <a:prstGeom prst="rect">
              <a:avLst/>
            </a:prstGeom>
            <a:noFill/>
          </p:spPr>
          <p:txBody>
            <a:bodyPr wrap="square" rtlCol="0">
              <a:spAutoFit/>
            </a:bodyPr>
            <a:lstStyle/>
            <a:p>
              <a:pPr algn="ctr"/>
              <a:endParaRPr lang="en-US" sz="3300" b="1" dirty="0">
                <a:solidFill>
                  <a:srgbClr val="EF3078"/>
                </a:solidFill>
                <a:latin typeface="Tw Cen MT" panose="020B0602020104020603" pitchFamily="34" charset="0"/>
              </a:endParaRPr>
            </a:p>
          </p:txBody>
        </p:sp>
        <p:sp>
          <p:nvSpPr>
            <p:cNvPr id="38" name="TextBox 37">
              <a:extLst>
                <a:ext uri="{FF2B5EF4-FFF2-40B4-BE49-F238E27FC236}">
                  <a16:creationId xmlns:a16="http://schemas.microsoft.com/office/drawing/2014/main" id="{547D5A51-0B28-44B2-9458-2EC47846B480}"/>
                </a:ext>
              </a:extLst>
            </p:cNvPr>
            <p:cNvSpPr txBox="1"/>
            <p:nvPr/>
          </p:nvSpPr>
          <p:spPr>
            <a:xfrm>
              <a:off x="3629784" y="5127359"/>
              <a:ext cx="2336800" cy="430887"/>
            </a:xfrm>
            <a:prstGeom prst="rect">
              <a:avLst/>
            </a:prstGeom>
            <a:noFill/>
          </p:spPr>
          <p:txBody>
            <a:bodyPr wrap="square" rtlCol="0">
              <a:spAutoFit/>
            </a:bodyPr>
            <a:lstStyle/>
            <a:p>
              <a:pPr algn="ctr"/>
              <a:endParaRPr lang="en-US" sz="1500" dirty="0">
                <a:solidFill>
                  <a:srgbClr val="A6A6A6"/>
                </a:solidFill>
                <a:latin typeface="Tw Cen MT" panose="020B0602020104020603" pitchFamily="34" charset="0"/>
              </a:endParaRPr>
            </a:p>
          </p:txBody>
        </p:sp>
      </p:grpSp>
      <p:grpSp>
        <p:nvGrpSpPr>
          <p:cNvPr id="39" name="Group 38">
            <a:extLst>
              <a:ext uri="{FF2B5EF4-FFF2-40B4-BE49-F238E27FC236}">
                <a16:creationId xmlns:a16="http://schemas.microsoft.com/office/drawing/2014/main" id="{5EEA83BA-280C-4216-B80C-C3082D2456C8}"/>
              </a:ext>
            </a:extLst>
          </p:cNvPr>
          <p:cNvGrpSpPr/>
          <p:nvPr/>
        </p:nvGrpSpPr>
        <p:grpSpPr>
          <a:xfrm>
            <a:off x="4366991" y="2975179"/>
            <a:ext cx="1752600" cy="834933"/>
            <a:chOff x="6279854" y="4445001"/>
            <a:chExt cx="2336800" cy="1113245"/>
          </a:xfrm>
        </p:grpSpPr>
        <p:sp>
          <p:nvSpPr>
            <p:cNvPr id="40" name="TextBox 39">
              <a:extLst>
                <a:ext uri="{FF2B5EF4-FFF2-40B4-BE49-F238E27FC236}">
                  <a16:creationId xmlns:a16="http://schemas.microsoft.com/office/drawing/2014/main" id="{76D3A4AD-1059-4193-95F4-99D7FB3C3390}"/>
                </a:ext>
              </a:extLst>
            </p:cNvPr>
            <p:cNvSpPr txBox="1"/>
            <p:nvPr/>
          </p:nvSpPr>
          <p:spPr>
            <a:xfrm>
              <a:off x="6279854" y="4445001"/>
              <a:ext cx="2336800" cy="800219"/>
            </a:xfrm>
            <a:prstGeom prst="rect">
              <a:avLst/>
            </a:prstGeom>
            <a:noFill/>
          </p:spPr>
          <p:txBody>
            <a:bodyPr wrap="square" rtlCol="0">
              <a:spAutoFit/>
            </a:bodyPr>
            <a:lstStyle/>
            <a:p>
              <a:pPr algn="ctr"/>
              <a:endParaRPr lang="en-US" sz="3300" b="1" dirty="0">
                <a:solidFill>
                  <a:srgbClr val="92D050"/>
                </a:solidFill>
                <a:latin typeface="Tw Cen MT" panose="020B0602020104020603" pitchFamily="34" charset="0"/>
              </a:endParaRPr>
            </a:p>
          </p:txBody>
        </p:sp>
        <p:sp>
          <p:nvSpPr>
            <p:cNvPr id="41" name="TextBox 40">
              <a:extLst>
                <a:ext uri="{FF2B5EF4-FFF2-40B4-BE49-F238E27FC236}">
                  <a16:creationId xmlns:a16="http://schemas.microsoft.com/office/drawing/2014/main" id="{1D2CAFD3-83DC-4745-BD2C-AA8DD0D735B7}"/>
                </a:ext>
              </a:extLst>
            </p:cNvPr>
            <p:cNvSpPr txBox="1"/>
            <p:nvPr/>
          </p:nvSpPr>
          <p:spPr>
            <a:xfrm>
              <a:off x="6279854" y="5127359"/>
              <a:ext cx="2336800" cy="430887"/>
            </a:xfrm>
            <a:prstGeom prst="rect">
              <a:avLst/>
            </a:prstGeom>
            <a:noFill/>
          </p:spPr>
          <p:txBody>
            <a:bodyPr wrap="square" rtlCol="0">
              <a:spAutoFit/>
            </a:bodyPr>
            <a:lstStyle/>
            <a:p>
              <a:pPr algn="ctr"/>
              <a:endParaRPr lang="en-US" sz="1500" dirty="0">
                <a:solidFill>
                  <a:srgbClr val="A6A6A6"/>
                </a:solidFill>
                <a:latin typeface="Tw Cen MT" panose="020B0602020104020603" pitchFamily="34" charset="0"/>
              </a:endParaRPr>
            </a:p>
          </p:txBody>
        </p:sp>
      </p:grpSp>
      <p:grpSp>
        <p:nvGrpSpPr>
          <p:cNvPr id="2" name="Group 1">
            <a:extLst>
              <a:ext uri="{FF2B5EF4-FFF2-40B4-BE49-F238E27FC236}">
                <a16:creationId xmlns:a16="http://schemas.microsoft.com/office/drawing/2014/main" id="{8958116A-0602-D0B9-B413-B92DA2098BC1}"/>
              </a:ext>
            </a:extLst>
          </p:cNvPr>
          <p:cNvGrpSpPr/>
          <p:nvPr/>
        </p:nvGrpSpPr>
        <p:grpSpPr>
          <a:xfrm>
            <a:off x="1041105" y="1631632"/>
            <a:ext cx="5137532" cy="1856100"/>
            <a:chOff x="2736948" y="3874286"/>
            <a:chExt cx="6850042" cy="2474798"/>
          </a:xfrm>
        </p:grpSpPr>
        <p:sp>
          <p:nvSpPr>
            <p:cNvPr id="3" name="TextBox 2">
              <a:extLst>
                <a:ext uri="{FF2B5EF4-FFF2-40B4-BE49-F238E27FC236}">
                  <a16:creationId xmlns:a16="http://schemas.microsoft.com/office/drawing/2014/main" id="{127B3E40-1E58-E52B-5AEB-2E6B93993322}"/>
                </a:ext>
              </a:extLst>
            </p:cNvPr>
            <p:cNvSpPr txBox="1"/>
            <p:nvPr/>
          </p:nvSpPr>
          <p:spPr>
            <a:xfrm>
              <a:off x="4168475" y="3874286"/>
              <a:ext cx="4045434" cy="1107995"/>
            </a:xfrm>
            <a:prstGeom prst="rect">
              <a:avLst/>
            </a:prstGeom>
            <a:noFill/>
          </p:spPr>
          <p:txBody>
            <a:bodyPr wrap="square" rtlCol="0">
              <a:spAutoFit/>
            </a:bodyPr>
            <a:lstStyle/>
            <a:p>
              <a:pPr algn="ctr"/>
              <a:r>
                <a:rPr lang="en-US" sz="2400" b="1" dirty="0">
                  <a:solidFill>
                    <a:srgbClr val="0070C0"/>
                  </a:solidFill>
                </a:rPr>
                <a:t>Schedule pressure</a:t>
              </a:r>
            </a:p>
            <a:p>
              <a:pPr algn="ctr"/>
              <a:endParaRPr lang="en-US" sz="2400" b="1" dirty="0">
                <a:solidFill>
                  <a:srgbClr val="0070C0"/>
                </a:solidFill>
              </a:endParaRPr>
            </a:p>
          </p:txBody>
        </p:sp>
        <p:sp>
          <p:nvSpPr>
            <p:cNvPr id="4" name="TextBox 3">
              <a:extLst>
                <a:ext uri="{FF2B5EF4-FFF2-40B4-BE49-F238E27FC236}">
                  <a16:creationId xmlns:a16="http://schemas.microsoft.com/office/drawing/2014/main" id="{E431995F-8478-CC6C-40F5-C238D821E355}"/>
                </a:ext>
              </a:extLst>
            </p:cNvPr>
            <p:cNvSpPr txBox="1"/>
            <p:nvPr/>
          </p:nvSpPr>
          <p:spPr>
            <a:xfrm>
              <a:off x="2736948" y="4379315"/>
              <a:ext cx="6850041" cy="1969769"/>
            </a:xfrm>
            <a:prstGeom prst="rect">
              <a:avLst/>
            </a:prstGeom>
            <a:noFill/>
          </p:spPr>
          <p:txBody>
            <a:bodyPr wrap="square" rtlCol="0">
              <a:spAutoFit/>
            </a:bodyPr>
            <a:lstStyle/>
            <a:p>
              <a:pPr algn="ctr"/>
              <a:r>
                <a:rPr lang="en-US" dirty="0">
                  <a:solidFill>
                    <a:schemeClr val="tx1">
                      <a:lumMod val="75000"/>
                      <a:lumOff val="25000"/>
                    </a:schemeClr>
                  </a:solidFill>
                  <a:latin typeface="Tw Cen MT" panose="020B0602020104020603" pitchFamily="34" charset="0"/>
                </a:rPr>
                <a:t>The project was developed under a tight timeline, leaving little room for multiple design revisions or endurance testing. We focused on making the core system functional rather than perfecting every detail. This means there is still room for refinement.</a:t>
              </a:r>
            </a:p>
          </p:txBody>
        </p:sp>
        <p:sp>
          <p:nvSpPr>
            <p:cNvPr id="5" name="TextBox 4">
              <a:extLst>
                <a:ext uri="{FF2B5EF4-FFF2-40B4-BE49-F238E27FC236}">
                  <a16:creationId xmlns:a16="http://schemas.microsoft.com/office/drawing/2014/main" id="{C52FDE84-BEB9-466D-9351-B0A0708D2606}"/>
                </a:ext>
              </a:extLst>
            </p:cNvPr>
            <p:cNvSpPr txBox="1"/>
            <p:nvPr/>
          </p:nvSpPr>
          <p:spPr>
            <a:xfrm>
              <a:off x="4868805" y="4816926"/>
              <a:ext cx="2644771" cy="338555"/>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sp>
          <p:nvSpPr>
            <p:cNvPr id="6" name="TextBox 5">
              <a:extLst>
                <a:ext uri="{FF2B5EF4-FFF2-40B4-BE49-F238E27FC236}">
                  <a16:creationId xmlns:a16="http://schemas.microsoft.com/office/drawing/2014/main" id="{91826DED-1D17-F71C-B082-4DC8D0DB4EAF}"/>
                </a:ext>
              </a:extLst>
            </p:cNvPr>
            <p:cNvSpPr txBox="1"/>
            <p:nvPr/>
          </p:nvSpPr>
          <p:spPr>
            <a:xfrm>
              <a:off x="2795389" y="5200868"/>
              <a:ext cx="6791601" cy="338554"/>
            </a:xfrm>
            <a:prstGeom prst="rect">
              <a:avLst/>
            </a:prstGeom>
            <a:noFill/>
          </p:spPr>
          <p:txBody>
            <a:bodyPr wrap="square" rtlCol="0">
              <a:spAutoFit/>
            </a:bodyPr>
            <a:lstStyle/>
            <a:p>
              <a:pPr algn="ctr"/>
              <a:endParaRPr lang="en-US" sz="1050" dirty="0">
                <a:solidFill>
                  <a:schemeClr val="bg1">
                    <a:lumMod val="65000"/>
                  </a:schemeClr>
                </a:solidFill>
                <a:latin typeface="Tw Cen MT" panose="020B0602020104020603" pitchFamily="34" charset="0"/>
              </a:endParaRPr>
            </a:p>
          </p:txBody>
        </p:sp>
      </p:grpSp>
    </p:spTree>
    <p:extLst>
      <p:ext uri="{BB962C8B-B14F-4D97-AF65-F5344CB8AC3E}">
        <p14:creationId xmlns:p14="http://schemas.microsoft.com/office/powerpoint/2010/main" val="132723948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anim calcmode="lin" valueType="num">
                                      <p:cBhvr>
                                        <p:cTn id="8" dur="500" fill="hold"/>
                                        <p:tgtEl>
                                          <p:spTgt spid="33"/>
                                        </p:tgtEl>
                                        <p:attrNameLst>
                                          <p:attrName>ppt_x</p:attrName>
                                        </p:attrNameLst>
                                      </p:cBhvr>
                                      <p:tavLst>
                                        <p:tav tm="0">
                                          <p:val>
                                            <p:strVal val="#ppt_x"/>
                                          </p:val>
                                        </p:tav>
                                        <p:tav tm="100000">
                                          <p:val>
                                            <p:strVal val="#ppt_x"/>
                                          </p:val>
                                        </p:tav>
                                      </p:tavLst>
                                    </p:anim>
                                    <p:anim calcmode="lin" valueType="num">
                                      <p:cBhvr>
                                        <p:cTn id="9" dur="5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anim calcmode="lin" valueType="num">
                                      <p:cBhvr>
                                        <p:cTn id="14" dur="500" fill="hold"/>
                                        <p:tgtEl>
                                          <p:spTgt spid="36"/>
                                        </p:tgtEl>
                                        <p:attrNameLst>
                                          <p:attrName>ppt_x</p:attrName>
                                        </p:attrNameLst>
                                      </p:cBhvr>
                                      <p:tavLst>
                                        <p:tav tm="0">
                                          <p:val>
                                            <p:strVal val="#ppt_x"/>
                                          </p:val>
                                        </p:tav>
                                        <p:tav tm="100000">
                                          <p:val>
                                            <p:strVal val="#ppt_x"/>
                                          </p:val>
                                        </p:tav>
                                      </p:tavLst>
                                    </p:anim>
                                    <p:anim calcmode="lin" valueType="num">
                                      <p:cBhvr>
                                        <p:cTn id="15" dur="5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anim calcmode="lin" valueType="num">
                                      <p:cBhvr>
                                        <p:cTn id="26" dur="500" fill="hold"/>
                                        <p:tgtEl>
                                          <p:spTgt spid="2"/>
                                        </p:tgtEl>
                                        <p:attrNameLst>
                                          <p:attrName>ppt_x</p:attrName>
                                        </p:attrNameLst>
                                      </p:cBhvr>
                                      <p:tavLst>
                                        <p:tav tm="0">
                                          <p:val>
                                            <p:strVal val="#ppt_x"/>
                                          </p:val>
                                        </p:tav>
                                        <p:tav tm="100000">
                                          <p:val>
                                            <p:strVal val="#ppt_x"/>
                                          </p:val>
                                        </p:tav>
                                      </p:tavLst>
                                    </p:anim>
                                    <p:anim calcmode="lin" valueType="num">
                                      <p:cBhvr>
                                        <p:cTn id="27"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8" name="Google Shape;828;p20"/>
          <p:cNvSpPr txBox="1">
            <a:spLocks noGrp="1"/>
          </p:cNvSpPr>
          <p:nvPr>
            <p:ph type="title"/>
          </p:nvPr>
        </p:nvSpPr>
        <p:spPr>
          <a:xfrm>
            <a:off x="668883" y="350567"/>
            <a:ext cx="3036427" cy="730529"/>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3500"/>
              <a:buFont typeface="Twentieth Century"/>
              <a:buNone/>
            </a:pPr>
            <a:r>
              <a:rPr lang="en-US" sz="3500" b="1" dirty="0">
                <a:latin typeface="Twentieth Century"/>
                <a:ea typeface="Twentieth Century"/>
                <a:cs typeface="Twentieth Century"/>
                <a:sym typeface="Twentieth Century"/>
              </a:rPr>
              <a:t>FUTURE WORK</a:t>
            </a:r>
            <a:endParaRPr dirty="0"/>
          </a:p>
        </p:txBody>
      </p:sp>
      <p:sp>
        <p:nvSpPr>
          <p:cNvPr id="829" name="Google Shape;829;p20"/>
          <p:cNvSpPr txBox="1"/>
          <p:nvPr/>
        </p:nvSpPr>
        <p:spPr>
          <a:xfrm>
            <a:off x="855404" y="1117668"/>
            <a:ext cx="5456418" cy="2308284"/>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Font typeface="+mj-lt"/>
              <a:buAutoNum type="arabicPeriod"/>
            </a:pPr>
            <a:r>
              <a:rPr lang="en-US" sz="2400" b="1" i="0" u="none" strike="noStrike" cap="none" dirty="0">
                <a:solidFill>
                  <a:schemeClr val="tx1"/>
                </a:solidFill>
                <a:latin typeface="Twentieth Century"/>
                <a:ea typeface="Twentieth Century"/>
                <a:cs typeface="Twentieth Century"/>
                <a:sym typeface="Twentieth Century"/>
              </a:rPr>
              <a:t>Automated Shelf Restocking</a:t>
            </a:r>
          </a:p>
          <a:p>
            <a:pPr marL="457200" marR="0" lvl="0" indent="-457200" algn="l" rtl="0">
              <a:lnSpc>
                <a:spcPct val="100000"/>
              </a:lnSpc>
              <a:spcBef>
                <a:spcPts val="0"/>
              </a:spcBef>
              <a:spcAft>
                <a:spcPts val="0"/>
              </a:spcAft>
              <a:buFont typeface="+mj-lt"/>
              <a:buAutoNum type="arabicPeriod"/>
            </a:pPr>
            <a:r>
              <a:rPr lang="en-US" sz="2400" b="1" i="0" u="none" strike="noStrike" cap="none" dirty="0">
                <a:solidFill>
                  <a:schemeClr val="tx1"/>
                </a:solidFill>
                <a:latin typeface="Twentieth Century"/>
                <a:ea typeface="Twentieth Century"/>
                <a:cs typeface="Twentieth Century"/>
                <a:sym typeface="Twentieth Century"/>
              </a:rPr>
              <a:t>Multi-Item Retrieval in One Trip</a:t>
            </a:r>
          </a:p>
          <a:p>
            <a:pPr marL="457200" marR="0" lvl="0" indent="-457200" algn="l" rtl="0">
              <a:lnSpc>
                <a:spcPct val="100000"/>
              </a:lnSpc>
              <a:spcBef>
                <a:spcPts val="0"/>
              </a:spcBef>
              <a:spcAft>
                <a:spcPts val="0"/>
              </a:spcAft>
              <a:buFont typeface="+mj-lt"/>
              <a:buAutoNum type="arabicPeriod"/>
            </a:pPr>
            <a:r>
              <a:rPr lang="en-US" sz="2400" b="1" i="0" u="none" strike="noStrike" cap="none" dirty="0">
                <a:solidFill>
                  <a:schemeClr val="tx1"/>
                </a:solidFill>
                <a:latin typeface="Twentieth Century"/>
                <a:ea typeface="Twentieth Century"/>
                <a:cs typeface="Twentieth Century"/>
                <a:sym typeface="Twentieth Century"/>
              </a:rPr>
              <a:t>Support for Bottles &amp; Non-Box Medicines</a:t>
            </a:r>
          </a:p>
          <a:p>
            <a:pPr marL="457200" marR="0" lvl="0" indent="-457200" algn="l" rtl="0">
              <a:lnSpc>
                <a:spcPct val="100000"/>
              </a:lnSpc>
              <a:spcBef>
                <a:spcPts val="0"/>
              </a:spcBef>
              <a:spcAft>
                <a:spcPts val="0"/>
              </a:spcAft>
              <a:buFont typeface="+mj-lt"/>
              <a:buAutoNum type="arabicPeriod"/>
            </a:pPr>
            <a:r>
              <a:rPr lang="en-US" sz="2400" b="1" i="0" u="none" strike="noStrike" cap="none" dirty="0">
                <a:solidFill>
                  <a:schemeClr val="tx1"/>
                </a:solidFill>
                <a:latin typeface="Twentieth Century"/>
                <a:ea typeface="Twentieth Century"/>
                <a:cs typeface="Twentieth Century"/>
                <a:sym typeface="Twentieth Century"/>
              </a:rPr>
              <a:t>E-Prescription with Unique Barcode/QR</a:t>
            </a:r>
          </a:p>
        </p:txBody>
      </p:sp>
      <p:pic>
        <p:nvPicPr>
          <p:cNvPr id="7" name="Picture 6">
            <a:extLst>
              <a:ext uri="{FF2B5EF4-FFF2-40B4-BE49-F238E27FC236}">
                <a16:creationId xmlns:a16="http://schemas.microsoft.com/office/drawing/2014/main" id="{F1FC484F-01F6-4531-ADF5-C806D6C7EFB0}"/>
              </a:ext>
            </a:extLst>
          </p:cNvPr>
          <p:cNvPicPr>
            <a:picLocks noChangeAspect="1"/>
          </p:cNvPicPr>
          <p:nvPr/>
        </p:nvPicPr>
        <p:blipFill>
          <a:blip r:embed="rId3"/>
          <a:stretch>
            <a:fillRect/>
          </a:stretch>
        </p:blipFill>
        <p:spPr>
          <a:xfrm rot="3513936">
            <a:off x="7271508" y="1302535"/>
            <a:ext cx="1838103" cy="1050687"/>
          </a:xfrm>
          <a:prstGeom prst="rect">
            <a:avLst/>
          </a:prstGeom>
        </p:spPr>
      </p:pic>
      <p:pic>
        <p:nvPicPr>
          <p:cNvPr id="11" name="Picture 10">
            <a:extLst>
              <a:ext uri="{FF2B5EF4-FFF2-40B4-BE49-F238E27FC236}">
                <a16:creationId xmlns:a16="http://schemas.microsoft.com/office/drawing/2014/main" id="{3593D15C-7AB2-4475-A5AB-C559B59E02D1}"/>
              </a:ext>
            </a:extLst>
          </p:cNvPr>
          <p:cNvPicPr>
            <a:picLocks noChangeAspect="1"/>
          </p:cNvPicPr>
          <p:nvPr/>
        </p:nvPicPr>
        <p:blipFill>
          <a:blip r:embed="rId4"/>
          <a:stretch>
            <a:fillRect/>
          </a:stretch>
        </p:blipFill>
        <p:spPr>
          <a:xfrm rot="19182633">
            <a:off x="6074802" y="1817068"/>
            <a:ext cx="1380906" cy="1682134"/>
          </a:xfrm>
          <a:prstGeom prst="rect">
            <a:avLst/>
          </a:prstGeom>
        </p:spPr>
      </p:pic>
      <p:pic>
        <p:nvPicPr>
          <p:cNvPr id="18" name="Picture 17">
            <a:extLst>
              <a:ext uri="{FF2B5EF4-FFF2-40B4-BE49-F238E27FC236}">
                <a16:creationId xmlns:a16="http://schemas.microsoft.com/office/drawing/2014/main" id="{4011DDE1-4D9F-4D33-9347-7F8D6FF87DE7}"/>
              </a:ext>
            </a:extLst>
          </p:cNvPr>
          <p:cNvPicPr>
            <a:picLocks noChangeAspect="1"/>
          </p:cNvPicPr>
          <p:nvPr/>
        </p:nvPicPr>
        <p:blipFill>
          <a:blip r:embed="rId5"/>
          <a:stretch>
            <a:fillRect/>
          </a:stretch>
        </p:blipFill>
        <p:spPr>
          <a:xfrm rot="17307287">
            <a:off x="6884107" y="3363924"/>
            <a:ext cx="1914764" cy="1720864"/>
          </a:xfrm>
          <a:prstGeom prst="rect">
            <a:avLst/>
          </a:prstGeom>
        </p:spPr>
      </p:pic>
      <p:pic>
        <p:nvPicPr>
          <p:cNvPr id="21" name="Picture 20">
            <a:extLst>
              <a:ext uri="{FF2B5EF4-FFF2-40B4-BE49-F238E27FC236}">
                <a16:creationId xmlns:a16="http://schemas.microsoft.com/office/drawing/2014/main" id="{BBB910E6-9B16-49A9-B7A9-89F7FD15C9A2}"/>
              </a:ext>
            </a:extLst>
          </p:cNvPr>
          <p:cNvPicPr>
            <a:picLocks noChangeAspect="1"/>
          </p:cNvPicPr>
          <p:nvPr/>
        </p:nvPicPr>
        <p:blipFill>
          <a:blip r:embed="rId6"/>
          <a:stretch>
            <a:fillRect/>
          </a:stretch>
        </p:blipFill>
        <p:spPr>
          <a:xfrm rot="17843592">
            <a:off x="4715235" y="3274466"/>
            <a:ext cx="1676761" cy="1676761"/>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grpSp>
        <p:nvGrpSpPr>
          <p:cNvPr id="839" name="Google Shape;839;p21"/>
          <p:cNvGrpSpPr/>
          <p:nvPr/>
        </p:nvGrpSpPr>
        <p:grpSpPr>
          <a:xfrm>
            <a:off x="670560" y="1629218"/>
            <a:ext cx="5404953" cy="1948392"/>
            <a:chOff x="2380385" y="3874286"/>
            <a:chExt cx="7206604" cy="2597854"/>
          </a:xfrm>
        </p:grpSpPr>
        <p:sp>
          <p:nvSpPr>
            <p:cNvPr id="840" name="Google Shape;840;p21"/>
            <p:cNvSpPr txBox="1"/>
            <p:nvPr/>
          </p:nvSpPr>
          <p:spPr>
            <a:xfrm>
              <a:off x="2380385" y="3874286"/>
              <a:ext cx="7084905" cy="53342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000" b="1" i="0" u="none" strike="noStrike" cap="none" dirty="0">
                  <a:solidFill>
                    <a:srgbClr val="0070C0"/>
                  </a:solidFill>
                  <a:latin typeface="Arial"/>
                  <a:ea typeface="Arial"/>
                  <a:cs typeface="Arial"/>
                  <a:sym typeface="Arial"/>
                </a:rPr>
                <a:t>Automated Shelf Restocking</a:t>
              </a:r>
              <a:endParaRPr lang="en-US" sz="1200" dirty="0"/>
            </a:p>
          </p:txBody>
        </p:sp>
        <p:sp>
          <p:nvSpPr>
            <p:cNvPr id="841" name="Google Shape;841;p21"/>
            <p:cNvSpPr txBox="1"/>
            <p:nvPr/>
          </p:nvSpPr>
          <p:spPr>
            <a:xfrm>
              <a:off x="2736948" y="4379315"/>
              <a:ext cx="6850041" cy="209282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dirty="0"/>
                <a:t>Use LEDs and barcode/RFID scans to guide restocking; “low/empty” slots trigger refill tasks and auto-update the web inventory.</a:t>
              </a:r>
              <a:endParaRPr lang="en-US" sz="1800" b="0" i="0" u="none" strike="noStrike" cap="none" dirty="0">
                <a:solidFill>
                  <a:schemeClr val="dk1"/>
                </a:solidFill>
                <a:latin typeface="Twentieth Century"/>
                <a:ea typeface="Twentieth Century"/>
                <a:cs typeface="Twentieth Century"/>
                <a:sym typeface="Twentieth Century"/>
              </a:endParaRPr>
            </a:p>
          </p:txBody>
        </p:sp>
      </p:grpSp>
      <p:pic>
        <p:nvPicPr>
          <p:cNvPr id="9" name="Picture 8">
            <a:extLst>
              <a:ext uri="{FF2B5EF4-FFF2-40B4-BE49-F238E27FC236}">
                <a16:creationId xmlns:a16="http://schemas.microsoft.com/office/drawing/2014/main" id="{57C3F932-21BD-46AE-BDFB-3E5B4947B800}"/>
              </a:ext>
            </a:extLst>
          </p:cNvPr>
          <p:cNvPicPr>
            <a:picLocks noChangeAspect="1"/>
          </p:cNvPicPr>
          <p:nvPr/>
        </p:nvPicPr>
        <p:blipFill>
          <a:blip r:embed="rId3"/>
          <a:stretch>
            <a:fillRect/>
          </a:stretch>
        </p:blipFill>
        <p:spPr>
          <a:xfrm>
            <a:off x="6342927" y="2665024"/>
            <a:ext cx="2745940" cy="1569620"/>
          </a:xfrm>
          <a:prstGeom prst="rect">
            <a:avLst/>
          </a:prstGeom>
        </p:spPr>
      </p:pic>
      <p:pic>
        <p:nvPicPr>
          <p:cNvPr id="25" name="Picture 24">
            <a:extLst>
              <a:ext uri="{FF2B5EF4-FFF2-40B4-BE49-F238E27FC236}">
                <a16:creationId xmlns:a16="http://schemas.microsoft.com/office/drawing/2014/main" id="{842CF984-3B64-4CF0-A7BB-38B6E19DE2DD}"/>
              </a:ext>
            </a:extLst>
          </p:cNvPr>
          <p:cNvPicPr>
            <a:picLocks noChangeAspect="1"/>
          </p:cNvPicPr>
          <p:nvPr/>
        </p:nvPicPr>
        <p:blipFill>
          <a:blip r:embed="rId4"/>
          <a:stretch>
            <a:fillRect/>
          </a:stretch>
        </p:blipFill>
        <p:spPr>
          <a:xfrm rot="19182633">
            <a:off x="4223241" y="-2800652"/>
            <a:ext cx="1380906" cy="1682134"/>
          </a:xfrm>
          <a:prstGeom prst="rect">
            <a:avLst/>
          </a:prstGeom>
        </p:spPr>
      </p:pic>
      <p:pic>
        <p:nvPicPr>
          <p:cNvPr id="3074" name="Picture 2">
            <a:extLst>
              <a:ext uri="{FF2B5EF4-FFF2-40B4-BE49-F238E27FC236}">
                <a16:creationId xmlns:a16="http://schemas.microsoft.com/office/drawing/2014/main" id="{2594C1F0-F5A2-4934-8264-3F14828E40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8867091">
            <a:off x="-3561491" y="-3046214"/>
            <a:ext cx="3445321" cy="344532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31854003-0FB5-458F-84D4-C2D19614B111}"/>
              </a:ext>
            </a:extLst>
          </p:cNvPr>
          <p:cNvPicPr>
            <a:picLocks noChangeAspect="1"/>
          </p:cNvPicPr>
          <p:nvPr/>
        </p:nvPicPr>
        <p:blipFill>
          <a:blip r:embed="rId6"/>
          <a:stretch>
            <a:fillRect/>
          </a:stretch>
        </p:blipFill>
        <p:spPr>
          <a:xfrm rot="17307287">
            <a:off x="-4590111" y="1224272"/>
            <a:ext cx="3023494" cy="2717318"/>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39"/>
                                        </p:tgtEl>
                                        <p:attrNameLst>
                                          <p:attrName>style.visibility</p:attrName>
                                        </p:attrNameLst>
                                      </p:cBhvr>
                                      <p:to>
                                        <p:strVal val="visible"/>
                                      </p:to>
                                    </p:set>
                                    <p:animEffect transition="in" filter="fade">
                                      <p:cBhvr>
                                        <p:cTn id="7" dur="500"/>
                                        <p:tgtEl>
                                          <p:spTgt spid="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2700"/>
              <a:buFont typeface="Twentieth Century"/>
              <a:buNone/>
            </a:pPr>
            <a:r>
              <a:rPr lang="en-US" dirty="0"/>
              <a:t>TABLE OF CONTENTS</a:t>
            </a:r>
            <a:endParaRPr dirty="0">
              <a:latin typeface="Twentieth Century"/>
              <a:ea typeface="Twentieth Century"/>
              <a:cs typeface="Twentieth Century"/>
              <a:sym typeface="Twentieth Century"/>
            </a:endParaRPr>
          </a:p>
        </p:txBody>
      </p:sp>
      <p:sp>
        <p:nvSpPr>
          <p:cNvPr id="280" name="Google Shape;280;p2"/>
          <p:cNvSpPr/>
          <p:nvPr/>
        </p:nvSpPr>
        <p:spPr>
          <a:xfrm>
            <a:off x="2987828" y="1299718"/>
            <a:ext cx="3156748" cy="2897269"/>
          </a:xfrm>
          <a:prstGeom prst="rect">
            <a:avLst/>
          </a:prstGeom>
          <a:no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81" name="Google Shape;281;p2"/>
          <p:cNvSpPr/>
          <p:nvPr/>
        </p:nvSpPr>
        <p:spPr>
          <a:xfrm>
            <a:off x="3909291" y="2103763"/>
            <a:ext cx="1159198" cy="1158231"/>
          </a:xfrm>
          <a:prstGeom prst="ellipse">
            <a:avLst/>
          </a:prstGeom>
          <a:gradFill>
            <a:gsLst>
              <a:gs pos="0">
                <a:schemeClr val="accent2"/>
              </a:gs>
              <a:gs pos="33000">
                <a:schemeClr val="accent4"/>
              </a:gs>
              <a:gs pos="66000">
                <a:schemeClr val="accent6"/>
              </a:gs>
              <a:gs pos="100000">
                <a:schemeClr val="lt2"/>
              </a:gs>
            </a:gsLst>
            <a:lin ang="18900000" scaled="0"/>
          </a:grad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82" name="Google Shape;282;p2"/>
          <p:cNvSpPr/>
          <p:nvPr/>
        </p:nvSpPr>
        <p:spPr>
          <a:xfrm>
            <a:off x="3041018" y="3055637"/>
            <a:ext cx="1248156" cy="1247850"/>
          </a:xfrm>
          <a:prstGeom prst="arc">
            <a:avLst>
              <a:gd name="adj1" fmla="val 8057356"/>
              <a:gd name="adj2" fmla="val 15285420"/>
            </a:avLst>
          </a:prstGeom>
          <a:solidFill>
            <a:schemeClr val="accent6"/>
          </a:solid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83" name="Google Shape;283;p2"/>
          <p:cNvSpPr/>
          <p:nvPr/>
        </p:nvSpPr>
        <p:spPr>
          <a:xfrm>
            <a:off x="3767713" y="1962668"/>
            <a:ext cx="2376863" cy="2235285"/>
          </a:xfrm>
          <a:custGeom>
            <a:avLst/>
            <a:gdLst/>
            <a:ahLst/>
            <a:cxnLst/>
            <a:rect l="l" t="t" r="r" b="b"/>
            <a:pathLst>
              <a:path w="2087" h="1965" extrusionOk="0">
                <a:moveTo>
                  <a:pt x="185" y="1965"/>
                </a:moveTo>
                <a:cubicBezTo>
                  <a:pt x="264" y="1918"/>
                  <a:pt x="329" y="1851"/>
                  <a:pt x="375" y="1772"/>
                </a:cubicBezTo>
                <a:cubicBezTo>
                  <a:pt x="421" y="1693"/>
                  <a:pt x="447" y="1601"/>
                  <a:pt x="447" y="1503"/>
                </a:cubicBezTo>
                <a:cubicBezTo>
                  <a:pt x="447" y="1416"/>
                  <a:pt x="426" y="1336"/>
                  <a:pt x="390" y="1264"/>
                </a:cubicBezTo>
                <a:cubicBezTo>
                  <a:pt x="354" y="1192"/>
                  <a:pt x="302" y="1129"/>
                  <a:pt x="241" y="1079"/>
                </a:cubicBezTo>
                <a:cubicBezTo>
                  <a:pt x="114" y="973"/>
                  <a:pt x="37" y="812"/>
                  <a:pt x="37" y="633"/>
                </a:cubicBezTo>
                <a:cubicBezTo>
                  <a:pt x="37" y="468"/>
                  <a:pt x="103" y="319"/>
                  <a:pt x="211" y="211"/>
                </a:cubicBezTo>
                <a:cubicBezTo>
                  <a:pt x="319" y="103"/>
                  <a:pt x="468" y="37"/>
                  <a:pt x="633" y="37"/>
                </a:cubicBezTo>
                <a:cubicBezTo>
                  <a:pt x="715" y="37"/>
                  <a:pt x="789" y="52"/>
                  <a:pt x="859" y="82"/>
                </a:cubicBezTo>
                <a:cubicBezTo>
                  <a:pt x="928" y="111"/>
                  <a:pt x="992" y="155"/>
                  <a:pt x="1055" y="211"/>
                </a:cubicBezTo>
                <a:cubicBezTo>
                  <a:pt x="1118" y="269"/>
                  <a:pt x="1189" y="328"/>
                  <a:pt x="1268" y="374"/>
                </a:cubicBezTo>
                <a:cubicBezTo>
                  <a:pt x="1307" y="396"/>
                  <a:pt x="1349" y="415"/>
                  <a:pt x="1392" y="429"/>
                </a:cubicBezTo>
                <a:cubicBezTo>
                  <a:pt x="1436" y="442"/>
                  <a:pt x="1482" y="450"/>
                  <a:pt x="1530" y="450"/>
                </a:cubicBezTo>
                <a:cubicBezTo>
                  <a:pt x="1655" y="450"/>
                  <a:pt x="1772" y="412"/>
                  <a:pt x="1868" y="347"/>
                </a:cubicBezTo>
                <a:cubicBezTo>
                  <a:pt x="1965" y="281"/>
                  <a:pt x="2041" y="189"/>
                  <a:pt x="2087" y="80"/>
                </a:cubicBezTo>
                <a:cubicBezTo>
                  <a:pt x="2053" y="66"/>
                  <a:pt x="2053" y="66"/>
                  <a:pt x="2053" y="66"/>
                </a:cubicBezTo>
                <a:cubicBezTo>
                  <a:pt x="2010" y="168"/>
                  <a:pt x="1938" y="255"/>
                  <a:pt x="1847" y="316"/>
                </a:cubicBezTo>
                <a:cubicBezTo>
                  <a:pt x="1757" y="377"/>
                  <a:pt x="1648" y="413"/>
                  <a:pt x="1530" y="413"/>
                </a:cubicBezTo>
                <a:cubicBezTo>
                  <a:pt x="1486" y="413"/>
                  <a:pt x="1444" y="406"/>
                  <a:pt x="1403" y="394"/>
                </a:cubicBezTo>
                <a:cubicBezTo>
                  <a:pt x="1342" y="375"/>
                  <a:pt x="1285" y="344"/>
                  <a:pt x="1231" y="307"/>
                </a:cubicBezTo>
                <a:cubicBezTo>
                  <a:pt x="1177" y="270"/>
                  <a:pt x="1127" y="226"/>
                  <a:pt x="1079" y="184"/>
                </a:cubicBezTo>
                <a:cubicBezTo>
                  <a:pt x="1015" y="125"/>
                  <a:pt x="947" y="79"/>
                  <a:pt x="873" y="48"/>
                </a:cubicBezTo>
                <a:cubicBezTo>
                  <a:pt x="799" y="16"/>
                  <a:pt x="720" y="0"/>
                  <a:pt x="633" y="0"/>
                </a:cubicBezTo>
                <a:cubicBezTo>
                  <a:pt x="458" y="0"/>
                  <a:pt x="300" y="71"/>
                  <a:pt x="185" y="185"/>
                </a:cubicBezTo>
                <a:cubicBezTo>
                  <a:pt x="71" y="300"/>
                  <a:pt x="0" y="458"/>
                  <a:pt x="0" y="633"/>
                </a:cubicBezTo>
                <a:cubicBezTo>
                  <a:pt x="0" y="823"/>
                  <a:pt x="82" y="994"/>
                  <a:pt x="218" y="1107"/>
                </a:cubicBezTo>
                <a:cubicBezTo>
                  <a:pt x="275" y="1155"/>
                  <a:pt x="323" y="1214"/>
                  <a:pt x="357" y="1281"/>
                </a:cubicBezTo>
                <a:cubicBezTo>
                  <a:pt x="391" y="1348"/>
                  <a:pt x="410" y="1422"/>
                  <a:pt x="410" y="1503"/>
                </a:cubicBezTo>
                <a:cubicBezTo>
                  <a:pt x="410" y="1594"/>
                  <a:pt x="386" y="1680"/>
                  <a:pt x="343" y="1754"/>
                </a:cubicBezTo>
                <a:cubicBezTo>
                  <a:pt x="300" y="1828"/>
                  <a:pt x="239" y="1890"/>
                  <a:pt x="166" y="1933"/>
                </a:cubicBezTo>
                <a:cubicBezTo>
                  <a:pt x="185" y="1965"/>
                  <a:pt x="185" y="1965"/>
                  <a:pt x="185" y="1965"/>
                </a:cubicBezTo>
                <a:cubicBezTo>
                  <a:pt x="185" y="1965"/>
                  <a:pt x="185" y="1965"/>
                  <a:pt x="185" y="1965"/>
                </a:cubicBezTo>
              </a:path>
            </a:pathLst>
          </a:custGeom>
          <a:solidFill>
            <a:srgbClr val="00548E"/>
          </a:solidFill>
          <a:ln w="9525" cap="flat" cmpd="sng">
            <a:solidFill>
              <a:srgbClr val="0070C0"/>
            </a:solidFill>
            <a:prstDash val="solid"/>
            <a:round/>
            <a:headEnd type="none" w="sm" len="sm"/>
            <a:tailEnd type="none" w="sm" len="sm"/>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B0F0"/>
              </a:solidFill>
              <a:highlight>
                <a:srgbClr val="0000FF"/>
              </a:highlight>
              <a:latin typeface="Arial"/>
              <a:ea typeface="Arial"/>
              <a:cs typeface="Arial"/>
              <a:sym typeface="Arial"/>
            </a:endParaRPr>
          </a:p>
        </p:txBody>
      </p:sp>
      <p:grpSp>
        <p:nvGrpSpPr>
          <p:cNvPr id="284" name="Google Shape;284;p2"/>
          <p:cNvGrpSpPr/>
          <p:nvPr/>
        </p:nvGrpSpPr>
        <p:grpSpPr>
          <a:xfrm>
            <a:off x="2931728" y="1456163"/>
            <a:ext cx="918972" cy="937491"/>
            <a:chOff x="3908970" y="2325747"/>
            <a:chExt cx="1225296" cy="1249988"/>
          </a:xfrm>
        </p:grpSpPr>
        <p:sp>
          <p:nvSpPr>
            <p:cNvPr id="285" name="Google Shape;285;p2"/>
            <p:cNvSpPr/>
            <p:nvPr/>
          </p:nvSpPr>
          <p:spPr>
            <a:xfrm rot="10800000">
              <a:off x="3939959" y="2325747"/>
              <a:ext cx="1124669" cy="1198018"/>
            </a:xfrm>
            <a:prstGeom prst="arc">
              <a:avLst>
                <a:gd name="adj1" fmla="val 16200000"/>
                <a:gd name="adj2" fmla="val 0"/>
              </a:avLst>
            </a:prstGeom>
            <a:solidFill>
              <a:schemeClr val="accent2"/>
            </a:solidFill>
            <a:ln w="9525" cap="flat" cmpd="sng">
              <a:solidFill>
                <a:schemeClr val="accent2"/>
              </a:solidFill>
              <a:prstDash val="solid"/>
              <a:round/>
              <a:headEnd type="none" w="med" len="med"/>
              <a:tailEnd type="none" w="med" len="med"/>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86" name="Google Shape;286;p2"/>
            <p:cNvSpPr/>
            <p:nvPr/>
          </p:nvSpPr>
          <p:spPr>
            <a:xfrm>
              <a:off x="3908970" y="2354887"/>
              <a:ext cx="1225296" cy="1220848"/>
            </a:xfrm>
            <a:prstGeom prst="arc">
              <a:avLst>
                <a:gd name="adj1" fmla="val 14545605"/>
                <a:gd name="adj2" fmla="val 20440611"/>
              </a:avLst>
            </a:prstGeom>
            <a:noFill/>
            <a:ln w="38100" cap="flat" cmpd="sng">
              <a:solidFill>
                <a:schemeClr val="accent2"/>
              </a:solidFill>
              <a:prstDash val="solid"/>
              <a:round/>
              <a:headEnd type="none" w="med" len="med"/>
              <a:tailEnd type="none" w="med" len="med"/>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grpSp>
      <p:grpSp>
        <p:nvGrpSpPr>
          <p:cNvPr id="287" name="Google Shape;287;p2"/>
          <p:cNvGrpSpPr/>
          <p:nvPr/>
        </p:nvGrpSpPr>
        <p:grpSpPr>
          <a:xfrm>
            <a:off x="3043495" y="1580870"/>
            <a:ext cx="689044" cy="688077"/>
            <a:chOff x="4059794" y="2476655"/>
            <a:chExt cx="918725" cy="917436"/>
          </a:xfrm>
        </p:grpSpPr>
        <p:sp>
          <p:nvSpPr>
            <p:cNvPr id="288" name="Google Shape;288;p2"/>
            <p:cNvSpPr/>
            <p:nvPr/>
          </p:nvSpPr>
          <p:spPr>
            <a:xfrm>
              <a:off x="4059794" y="2476655"/>
              <a:ext cx="918725" cy="917436"/>
            </a:xfrm>
            <a:prstGeom prst="ellipse">
              <a:avLst/>
            </a:prstGeom>
            <a:solidFill>
              <a:schemeClr val="dk1"/>
            </a:solid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89" name="Google Shape;289;p2"/>
            <p:cNvSpPr/>
            <p:nvPr/>
          </p:nvSpPr>
          <p:spPr>
            <a:xfrm>
              <a:off x="4157078" y="2573295"/>
              <a:ext cx="724156" cy="723512"/>
            </a:xfrm>
            <a:prstGeom prst="ellipse">
              <a:avLst/>
            </a:prstGeom>
            <a:solidFill>
              <a:schemeClr val="dk1"/>
            </a:solidFill>
            <a:ln>
              <a:noFill/>
            </a:ln>
            <a:effectLst>
              <a:outerShdw blurRad="152400" dist="101600" dir="2700000" algn="tl" rotWithShape="0">
                <a:srgbClr val="000000">
                  <a:alpha val="40000"/>
                </a:srgbClr>
              </a:outerShdw>
            </a:effectLst>
          </p:spPr>
          <p:txBody>
            <a:bodyPr spcFirstLastPara="1" wrap="square" lIns="34275" tIns="17125" rIns="34275" bIns="17125" anchor="ctr" anchorCtr="0">
              <a:noAutofit/>
            </a:bodyPr>
            <a:lstStyle/>
            <a:p>
              <a:pPr marL="0" marR="0" lvl="0" indent="0" algn="ctr" rtl="0">
                <a:lnSpc>
                  <a:spcPct val="100000"/>
                </a:lnSpc>
                <a:spcBef>
                  <a:spcPts val="0"/>
                </a:spcBef>
                <a:spcAft>
                  <a:spcPts val="0"/>
                </a:spcAft>
                <a:buNone/>
              </a:pPr>
              <a:r>
                <a:rPr lang="en-US" sz="1050" b="0" i="0" u="none" strike="noStrike" cap="none">
                  <a:solidFill>
                    <a:schemeClr val="dk1"/>
                  </a:solidFill>
                  <a:latin typeface="Arial"/>
                  <a:ea typeface="Arial"/>
                  <a:cs typeface="Arial"/>
                  <a:sym typeface="Arial"/>
                </a:rPr>
                <a:t>1</a:t>
              </a:r>
              <a:endParaRPr/>
            </a:p>
          </p:txBody>
        </p:sp>
      </p:grpSp>
      <p:sp>
        <p:nvSpPr>
          <p:cNvPr id="290" name="Google Shape;290;p2"/>
          <p:cNvSpPr/>
          <p:nvPr/>
        </p:nvSpPr>
        <p:spPr>
          <a:xfrm>
            <a:off x="4852616" y="1142242"/>
            <a:ext cx="1340460" cy="1344168"/>
          </a:xfrm>
          <a:prstGeom prst="arc">
            <a:avLst>
              <a:gd name="adj1" fmla="val 10704374"/>
              <a:gd name="adj2" fmla="val 17432480"/>
            </a:avLst>
          </a:prstGeom>
          <a:solidFill>
            <a:schemeClr val="accent4"/>
          </a:solid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grpSp>
        <p:nvGrpSpPr>
          <p:cNvPr id="291" name="Google Shape;291;p2"/>
          <p:cNvGrpSpPr/>
          <p:nvPr/>
        </p:nvGrpSpPr>
        <p:grpSpPr>
          <a:xfrm>
            <a:off x="3990951" y="2277145"/>
            <a:ext cx="995393" cy="811466"/>
            <a:chOff x="5321268" y="3420390"/>
            <a:chExt cx="1327190" cy="1081955"/>
          </a:xfrm>
        </p:grpSpPr>
        <p:sp>
          <p:nvSpPr>
            <p:cNvPr id="292" name="Google Shape;292;p2"/>
            <p:cNvSpPr/>
            <p:nvPr/>
          </p:nvSpPr>
          <p:spPr>
            <a:xfrm>
              <a:off x="5451959" y="3420390"/>
              <a:ext cx="1083533" cy="1081955"/>
            </a:xfrm>
            <a:prstGeom prst="ellipse">
              <a:avLst/>
            </a:prstGeom>
            <a:solidFill>
              <a:schemeClr val="dk1"/>
            </a:solidFill>
            <a:ln>
              <a:noFill/>
            </a:ln>
            <a:effectLst>
              <a:outerShdw blurRad="152400" dist="101600" dir="2700000" algn="tl" rotWithShape="0">
                <a:srgbClr val="000000">
                  <a:alpha val="40000"/>
                </a:srgbClr>
              </a:outerShdw>
            </a:effectLst>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293" name="Google Shape;293;p2"/>
            <p:cNvSpPr txBox="1"/>
            <p:nvPr/>
          </p:nvSpPr>
          <p:spPr>
            <a:xfrm>
              <a:off x="5321268" y="3792090"/>
              <a:ext cx="132719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200" b="1" i="0" u="none" strike="noStrike" cap="none">
                  <a:solidFill>
                    <a:schemeClr val="dk1"/>
                  </a:solidFill>
                  <a:latin typeface="Arial"/>
                  <a:ea typeface="Arial"/>
                  <a:cs typeface="Arial"/>
                  <a:sym typeface="Arial"/>
                </a:rPr>
                <a:t>2025</a:t>
              </a:r>
              <a:endParaRPr sz="1200" b="1" i="0" u="none" strike="noStrike" cap="none">
                <a:solidFill>
                  <a:schemeClr val="dk1"/>
                </a:solidFill>
                <a:latin typeface="Arial"/>
                <a:ea typeface="Arial"/>
                <a:cs typeface="Arial"/>
                <a:sym typeface="Arial"/>
              </a:endParaRPr>
            </a:p>
          </p:txBody>
        </p:sp>
      </p:grpSp>
      <p:grpSp>
        <p:nvGrpSpPr>
          <p:cNvPr id="294" name="Google Shape;294;p2"/>
          <p:cNvGrpSpPr/>
          <p:nvPr/>
        </p:nvGrpSpPr>
        <p:grpSpPr>
          <a:xfrm>
            <a:off x="2048311" y="3759641"/>
            <a:ext cx="1662949" cy="677847"/>
            <a:chOff x="4908645" y="4232931"/>
            <a:chExt cx="2334634" cy="951919"/>
          </a:xfrm>
        </p:grpSpPr>
        <p:sp>
          <p:nvSpPr>
            <p:cNvPr id="295" name="Google Shape;295;p2"/>
            <p:cNvSpPr txBox="1"/>
            <p:nvPr/>
          </p:nvSpPr>
          <p:spPr>
            <a:xfrm>
              <a:off x="4909081" y="4232931"/>
              <a:ext cx="2334197" cy="290677"/>
            </a:xfrm>
            <a:prstGeom prst="rect">
              <a:avLst/>
            </a:prstGeom>
            <a:noFill/>
            <a:ln>
              <a:noFill/>
            </a:ln>
          </p:spPr>
          <p:txBody>
            <a:bodyPr spcFirstLastPara="1" wrap="square" lIns="19050" tIns="19050" rIns="19050" bIns="19050" anchor="ctr" anchorCtr="0">
              <a:spAutoFit/>
            </a:bodyPr>
            <a:lstStyle/>
            <a:p>
              <a:pPr marL="0" marR="0" lvl="0" indent="0" algn="r" rtl="0">
                <a:lnSpc>
                  <a:spcPct val="112500"/>
                </a:lnSpc>
                <a:spcBef>
                  <a:spcPts val="0"/>
                </a:spcBef>
                <a:spcAft>
                  <a:spcPts val="0"/>
                </a:spcAft>
                <a:buNone/>
              </a:pPr>
              <a:endParaRPr sz="1200" b="1" i="0" u="none" strike="noStrike" cap="none">
                <a:solidFill>
                  <a:schemeClr val="accent6"/>
                </a:solidFill>
                <a:latin typeface="Twentieth Century"/>
                <a:ea typeface="Twentieth Century"/>
                <a:cs typeface="Twentieth Century"/>
                <a:sym typeface="Twentieth Century"/>
              </a:endParaRPr>
            </a:p>
          </p:txBody>
        </p:sp>
        <p:sp>
          <p:nvSpPr>
            <p:cNvPr id="296" name="Google Shape;296;p2"/>
            <p:cNvSpPr txBox="1"/>
            <p:nvPr/>
          </p:nvSpPr>
          <p:spPr>
            <a:xfrm>
              <a:off x="4908645" y="4907852"/>
              <a:ext cx="2334634" cy="276998"/>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None/>
              </a:pPr>
              <a:r>
                <a:rPr lang="en-US" sz="1100" b="0" i="0" u="none" strike="noStrike" cap="none" dirty="0">
                  <a:solidFill>
                    <a:schemeClr val="dk1"/>
                  </a:solidFill>
                  <a:latin typeface="Lato"/>
                  <a:ea typeface="Lato"/>
                  <a:cs typeface="Lato"/>
                  <a:sym typeface="Lato"/>
                </a:rPr>
                <a:t>Future Work</a:t>
              </a:r>
              <a:endParaRPr dirty="0"/>
            </a:p>
          </p:txBody>
        </p:sp>
      </p:grpSp>
      <p:grpSp>
        <p:nvGrpSpPr>
          <p:cNvPr id="297" name="Google Shape;297;p2"/>
          <p:cNvGrpSpPr/>
          <p:nvPr/>
        </p:nvGrpSpPr>
        <p:grpSpPr>
          <a:xfrm>
            <a:off x="2034548" y="1423701"/>
            <a:ext cx="1750976" cy="630650"/>
            <a:chOff x="4908646" y="4232931"/>
            <a:chExt cx="2334634" cy="840866"/>
          </a:xfrm>
        </p:grpSpPr>
        <p:sp>
          <p:nvSpPr>
            <p:cNvPr id="298" name="Google Shape;298;p2"/>
            <p:cNvSpPr txBox="1"/>
            <p:nvPr/>
          </p:nvSpPr>
          <p:spPr>
            <a:xfrm>
              <a:off x="4909081" y="4232931"/>
              <a:ext cx="2334197" cy="290677"/>
            </a:xfrm>
            <a:prstGeom prst="rect">
              <a:avLst/>
            </a:prstGeom>
            <a:noFill/>
            <a:ln>
              <a:noFill/>
            </a:ln>
          </p:spPr>
          <p:txBody>
            <a:bodyPr spcFirstLastPara="1" wrap="square" lIns="19050" tIns="19050" rIns="19050" bIns="19050" anchor="ctr" anchorCtr="0">
              <a:spAutoFit/>
            </a:bodyPr>
            <a:lstStyle/>
            <a:p>
              <a:pPr marL="0" marR="0" lvl="0" indent="0" algn="r" rtl="0">
                <a:lnSpc>
                  <a:spcPct val="112500"/>
                </a:lnSpc>
                <a:spcBef>
                  <a:spcPts val="0"/>
                </a:spcBef>
                <a:spcAft>
                  <a:spcPts val="0"/>
                </a:spcAft>
                <a:buNone/>
              </a:pPr>
              <a:endParaRPr sz="1200" b="1" i="0" u="none" strike="noStrike" cap="none">
                <a:solidFill>
                  <a:schemeClr val="accent2"/>
                </a:solidFill>
                <a:latin typeface="Twentieth Century"/>
                <a:ea typeface="Twentieth Century"/>
                <a:cs typeface="Twentieth Century"/>
                <a:sym typeface="Twentieth Century"/>
              </a:endParaRPr>
            </a:p>
          </p:txBody>
        </p:sp>
        <p:sp>
          <p:nvSpPr>
            <p:cNvPr id="299" name="Google Shape;299;p2"/>
            <p:cNvSpPr txBox="1"/>
            <p:nvPr/>
          </p:nvSpPr>
          <p:spPr>
            <a:xfrm>
              <a:off x="4908646" y="4800903"/>
              <a:ext cx="2334634" cy="272894"/>
            </a:xfrm>
            <a:prstGeom prst="rect">
              <a:avLst/>
            </a:prstGeom>
            <a:noFill/>
            <a:ln>
              <a:noFill/>
            </a:ln>
          </p:spPr>
          <p:txBody>
            <a:bodyPr spcFirstLastPara="1" wrap="square" lIns="19050" tIns="19050" rIns="19050" bIns="19050" anchor="ctr" anchorCtr="0">
              <a:spAutoFit/>
            </a:bodyPr>
            <a:lstStyle/>
            <a:p>
              <a:pPr marL="0" marR="0" lvl="0" indent="0" algn="l" rtl="0">
                <a:lnSpc>
                  <a:spcPct val="120000"/>
                </a:lnSpc>
                <a:spcBef>
                  <a:spcPts val="0"/>
                </a:spcBef>
                <a:spcAft>
                  <a:spcPts val="0"/>
                </a:spcAft>
                <a:buNone/>
              </a:pPr>
              <a:r>
                <a:rPr lang="en-US" sz="900" dirty="0">
                  <a:solidFill>
                    <a:srgbClr val="000000"/>
                  </a:solidFill>
                  <a:latin typeface="Twentieth Century"/>
                  <a:sym typeface="Twentieth Century"/>
                </a:rPr>
                <a:t>Introduction </a:t>
              </a:r>
              <a:endParaRPr dirty="0"/>
            </a:p>
          </p:txBody>
        </p:sp>
      </p:grpSp>
      <p:grpSp>
        <p:nvGrpSpPr>
          <p:cNvPr id="300" name="Google Shape;300;p2"/>
          <p:cNvGrpSpPr/>
          <p:nvPr/>
        </p:nvGrpSpPr>
        <p:grpSpPr>
          <a:xfrm>
            <a:off x="4535601" y="570399"/>
            <a:ext cx="1720300" cy="519086"/>
            <a:chOff x="5400506" y="4232256"/>
            <a:chExt cx="2293733" cy="692115"/>
          </a:xfrm>
        </p:grpSpPr>
        <p:sp>
          <p:nvSpPr>
            <p:cNvPr id="301" name="Google Shape;301;p2"/>
            <p:cNvSpPr txBox="1"/>
            <p:nvPr/>
          </p:nvSpPr>
          <p:spPr>
            <a:xfrm>
              <a:off x="5455998" y="4232256"/>
              <a:ext cx="1787280" cy="290677"/>
            </a:xfrm>
            <a:prstGeom prst="rect">
              <a:avLst/>
            </a:prstGeom>
            <a:noFill/>
            <a:ln>
              <a:noFill/>
            </a:ln>
          </p:spPr>
          <p:txBody>
            <a:bodyPr spcFirstLastPara="1" wrap="square" lIns="19050" tIns="19050" rIns="19050" bIns="19050" anchor="ctr" anchorCtr="0">
              <a:spAutoFit/>
            </a:bodyPr>
            <a:lstStyle/>
            <a:p>
              <a:pPr marL="0" marR="0" lvl="0" indent="0" algn="l" rtl="0">
                <a:lnSpc>
                  <a:spcPct val="112500"/>
                </a:lnSpc>
                <a:spcBef>
                  <a:spcPts val="0"/>
                </a:spcBef>
                <a:spcAft>
                  <a:spcPts val="0"/>
                </a:spcAft>
                <a:buNone/>
              </a:pPr>
              <a:endParaRPr sz="1200" b="1" i="0" u="none" strike="noStrike" cap="none">
                <a:solidFill>
                  <a:schemeClr val="accent4"/>
                </a:solidFill>
                <a:latin typeface="Twentieth Century"/>
                <a:ea typeface="Twentieth Century"/>
                <a:cs typeface="Twentieth Century"/>
                <a:sym typeface="Twentieth Century"/>
              </a:endParaRPr>
            </a:p>
          </p:txBody>
        </p:sp>
        <p:sp>
          <p:nvSpPr>
            <p:cNvPr id="302" name="Google Shape;302;p2"/>
            <p:cNvSpPr txBox="1"/>
            <p:nvPr/>
          </p:nvSpPr>
          <p:spPr>
            <a:xfrm>
              <a:off x="5400506" y="4671908"/>
              <a:ext cx="2293733" cy="252463"/>
            </a:xfrm>
            <a:prstGeom prst="rect">
              <a:avLst/>
            </a:prstGeom>
            <a:noFill/>
            <a:ln>
              <a:noFill/>
            </a:ln>
          </p:spPr>
          <p:txBody>
            <a:bodyPr spcFirstLastPara="1" wrap="square" lIns="19050" tIns="19050" rIns="19050" bIns="19050" anchor="ctr" anchorCtr="0">
              <a:spAutoFit/>
            </a:bodyPr>
            <a:lstStyle/>
            <a:p>
              <a:pPr marL="0" marR="0" lvl="0" indent="0" algn="l" rtl="0">
                <a:lnSpc>
                  <a:spcPct val="120000"/>
                </a:lnSpc>
                <a:spcBef>
                  <a:spcPts val="0"/>
                </a:spcBef>
                <a:spcAft>
                  <a:spcPts val="0"/>
                </a:spcAft>
                <a:buNone/>
              </a:pPr>
              <a:r>
                <a:rPr lang="en-US" sz="900" b="0" i="0" u="none" strike="noStrike" cap="none">
                  <a:solidFill>
                    <a:srgbClr val="000000"/>
                  </a:solidFill>
                  <a:latin typeface="Twentieth Century"/>
                  <a:ea typeface="Twentieth Century"/>
                  <a:cs typeface="Twentieth Century"/>
                  <a:sym typeface="Twentieth Century"/>
                </a:rPr>
                <a:t>FEATURES</a:t>
              </a:r>
              <a:endParaRPr/>
            </a:p>
          </p:txBody>
        </p:sp>
      </p:grpSp>
      <p:grpSp>
        <p:nvGrpSpPr>
          <p:cNvPr id="303" name="Google Shape;303;p2"/>
          <p:cNvGrpSpPr/>
          <p:nvPr/>
        </p:nvGrpSpPr>
        <p:grpSpPr>
          <a:xfrm>
            <a:off x="7286486" y="2354673"/>
            <a:ext cx="1720299" cy="732720"/>
            <a:chOff x="5352231" y="4232257"/>
            <a:chExt cx="2293732" cy="976962"/>
          </a:xfrm>
        </p:grpSpPr>
        <p:sp>
          <p:nvSpPr>
            <p:cNvPr id="304" name="Google Shape;304;p2"/>
            <p:cNvSpPr txBox="1"/>
            <p:nvPr/>
          </p:nvSpPr>
          <p:spPr>
            <a:xfrm>
              <a:off x="5352231" y="4232257"/>
              <a:ext cx="1891047" cy="290677"/>
            </a:xfrm>
            <a:prstGeom prst="rect">
              <a:avLst/>
            </a:prstGeom>
            <a:noFill/>
            <a:ln>
              <a:noFill/>
            </a:ln>
          </p:spPr>
          <p:txBody>
            <a:bodyPr spcFirstLastPara="1" wrap="square" lIns="19050" tIns="19050" rIns="19050" bIns="19050" anchor="ctr" anchorCtr="0">
              <a:spAutoFit/>
            </a:bodyPr>
            <a:lstStyle/>
            <a:p>
              <a:pPr marL="0" marR="0" lvl="0" indent="0" algn="l" rtl="0">
                <a:lnSpc>
                  <a:spcPct val="112500"/>
                </a:lnSpc>
                <a:spcBef>
                  <a:spcPts val="0"/>
                </a:spcBef>
                <a:spcAft>
                  <a:spcPts val="0"/>
                </a:spcAft>
                <a:buNone/>
              </a:pPr>
              <a:endParaRPr sz="1200" b="1" i="0" u="none" strike="noStrike" cap="none">
                <a:solidFill>
                  <a:schemeClr val="lt2"/>
                </a:solidFill>
                <a:latin typeface="Twentieth Century"/>
                <a:ea typeface="Twentieth Century"/>
                <a:cs typeface="Twentieth Century"/>
                <a:sym typeface="Twentieth Century"/>
              </a:endParaRPr>
            </a:p>
          </p:txBody>
        </p:sp>
        <p:sp>
          <p:nvSpPr>
            <p:cNvPr id="305" name="Google Shape;305;p2"/>
            <p:cNvSpPr txBox="1"/>
            <p:nvPr/>
          </p:nvSpPr>
          <p:spPr>
            <a:xfrm>
              <a:off x="5352232" y="4665480"/>
              <a:ext cx="2293731" cy="543739"/>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None/>
              </a:pPr>
              <a:r>
                <a:rPr lang="en-US" sz="1200" b="0" i="0" u="none" strike="noStrike" cap="none">
                  <a:solidFill>
                    <a:schemeClr val="dk1"/>
                  </a:solidFill>
                  <a:latin typeface="Lato"/>
                  <a:ea typeface="Lato"/>
                  <a:cs typeface="Lato"/>
                  <a:sym typeface="Lato"/>
                </a:rPr>
                <a:t>External Robot Structure </a:t>
              </a:r>
              <a:endParaRPr/>
            </a:p>
          </p:txBody>
        </p:sp>
      </p:grpSp>
      <p:grpSp>
        <p:nvGrpSpPr>
          <p:cNvPr id="306" name="Google Shape;306;p2"/>
          <p:cNvGrpSpPr/>
          <p:nvPr/>
        </p:nvGrpSpPr>
        <p:grpSpPr>
          <a:xfrm>
            <a:off x="5290199" y="2796415"/>
            <a:ext cx="929437" cy="931157"/>
            <a:chOff x="7053598" y="4112751"/>
            <a:chExt cx="1239249" cy="1241542"/>
          </a:xfrm>
        </p:grpSpPr>
        <p:sp>
          <p:nvSpPr>
            <p:cNvPr id="307" name="Google Shape;307;p2"/>
            <p:cNvSpPr/>
            <p:nvPr/>
          </p:nvSpPr>
          <p:spPr>
            <a:xfrm>
              <a:off x="7053598" y="4112751"/>
              <a:ext cx="1239249" cy="1241542"/>
            </a:xfrm>
            <a:prstGeom prst="arc">
              <a:avLst>
                <a:gd name="adj1" fmla="val 16200000"/>
                <a:gd name="adj2" fmla="val 0"/>
              </a:avLst>
            </a:prstGeom>
            <a:solidFill>
              <a:schemeClr val="lt2"/>
            </a:solid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308" name="Google Shape;308;p2"/>
            <p:cNvSpPr/>
            <p:nvPr/>
          </p:nvSpPr>
          <p:spPr>
            <a:xfrm rot="10800000">
              <a:off x="7156062" y="4155350"/>
              <a:ext cx="1080516" cy="1084138"/>
            </a:xfrm>
            <a:prstGeom prst="arc">
              <a:avLst>
                <a:gd name="adj1" fmla="val 16200000"/>
                <a:gd name="adj2" fmla="val 0"/>
              </a:avLst>
            </a:prstGeom>
            <a:noFill/>
            <a:ln w="38100" cap="flat" cmpd="sng">
              <a:solidFill>
                <a:schemeClr val="lt2"/>
              </a:solidFill>
              <a:prstDash val="solid"/>
              <a:round/>
              <a:headEnd type="none" w="med" len="med"/>
              <a:tailEnd type="none" w="med" len="med"/>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grpSp>
      <p:grpSp>
        <p:nvGrpSpPr>
          <p:cNvPr id="309" name="Google Shape;309;p2"/>
          <p:cNvGrpSpPr/>
          <p:nvPr/>
        </p:nvGrpSpPr>
        <p:grpSpPr>
          <a:xfrm>
            <a:off x="5393198" y="2855623"/>
            <a:ext cx="762974" cy="762490"/>
            <a:chOff x="7190931" y="4191694"/>
            <a:chExt cx="1017298" cy="1016653"/>
          </a:xfrm>
        </p:grpSpPr>
        <p:sp>
          <p:nvSpPr>
            <p:cNvPr id="310" name="Google Shape;310;p2"/>
            <p:cNvSpPr/>
            <p:nvPr/>
          </p:nvSpPr>
          <p:spPr>
            <a:xfrm>
              <a:off x="7190931" y="4191694"/>
              <a:ext cx="1017298" cy="1016653"/>
            </a:xfrm>
            <a:custGeom>
              <a:avLst/>
              <a:gdLst/>
              <a:ahLst/>
              <a:cxnLst/>
              <a:rect l="l" t="t" r="r" b="b"/>
              <a:pathLst>
                <a:path w="670" h="670" extrusionOk="0">
                  <a:moveTo>
                    <a:pt x="575" y="507"/>
                  </a:moveTo>
                  <a:cubicBezTo>
                    <a:pt x="480" y="640"/>
                    <a:pt x="296" y="670"/>
                    <a:pt x="163" y="575"/>
                  </a:cubicBezTo>
                  <a:cubicBezTo>
                    <a:pt x="31" y="480"/>
                    <a:pt x="0" y="296"/>
                    <a:pt x="95" y="163"/>
                  </a:cubicBezTo>
                  <a:cubicBezTo>
                    <a:pt x="190" y="31"/>
                    <a:pt x="375" y="0"/>
                    <a:pt x="507" y="95"/>
                  </a:cubicBezTo>
                  <a:cubicBezTo>
                    <a:pt x="640" y="190"/>
                    <a:pt x="670" y="375"/>
                    <a:pt x="575" y="507"/>
                  </a:cubicBezTo>
                  <a:close/>
                </a:path>
              </a:pathLst>
            </a:custGeom>
            <a:solidFill>
              <a:schemeClr val="dk2"/>
            </a:solidFill>
            <a:ln w="9525" cap="flat" cmpd="sng">
              <a:solidFill>
                <a:schemeClr val="lt1"/>
              </a:solidFill>
              <a:prstDash val="solid"/>
              <a:round/>
              <a:headEnd type="none" w="sm" len="sm"/>
              <a:tailEnd type="none" w="sm" len="sm"/>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311" name="Google Shape;311;p2"/>
            <p:cNvSpPr/>
            <p:nvPr/>
          </p:nvSpPr>
          <p:spPr>
            <a:xfrm>
              <a:off x="7292726" y="4290032"/>
              <a:ext cx="813709" cy="813065"/>
            </a:xfrm>
            <a:custGeom>
              <a:avLst/>
              <a:gdLst/>
              <a:ahLst/>
              <a:cxnLst/>
              <a:rect l="l" t="t" r="r" b="b"/>
              <a:pathLst>
                <a:path w="536" h="536" extrusionOk="0">
                  <a:moveTo>
                    <a:pt x="460" y="406"/>
                  </a:moveTo>
                  <a:cubicBezTo>
                    <a:pt x="384" y="512"/>
                    <a:pt x="236" y="536"/>
                    <a:pt x="130" y="460"/>
                  </a:cubicBezTo>
                  <a:cubicBezTo>
                    <a:pt x="24" y="384"/>
                    <a:pt x="0" y="236"/>
                    <a:pt x="76" y="130"/>
                  </a:cubicBezTo>
                  <a:cubicBezTo>
                    <a:pt x="152" y="24"/>
                    <a:pt x="300" y="0"/>
                    <a:pt x="406" y="76"/>
                  </a:cubicBezTo>
                  <a:cubicBezTo>
                    <a:pt x="512" y="152"/>
                    <a:pt x="536" y="300"/>
                    <a:pt x="460" y="406"/>
                  </a:cubicBezTo>
                  <a:close/>
                </a:path>
              </a:pathLst>
            </a:cu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34275" tIns="17125" rIns="34275" bIns="17125" anchor="ctr" anchorCtr="0">
              <a:noAutofit/>
            </a:bodyPr>
            <a:lstStyle/>
            <a:p>
              <a:pPr marL="0" marR="0" lvl="0" indent="0" algn="ctr" rtl="0">
                <a:lnSpc>
                  <a:spcPct val="100000"/>
                </a:lnSpc>
                <a:spcBef>
                  <a:spcPts val="0"/>
                </a:spcBef>
                <a:spcAft>
                  <a:spcPts val="0"/>
                </a:spcAft>
                <a:buNone/>
              </a:pPr>
              <a:r>
                <a:rPr lang="en-US" sz="1050" b="0" i="0" u="none" strike="noStrike" cap="none">
                  <a:solidFill>
                    <a:schemeClr val="lt1"/>
                  </a:solidFill>
                  <a:latin typeface="Arial"/>
                  <a:ea typeface="Arial"/>
                  <a:cs typeface="Arial"/>
                  <a:sym typeface="Arial"/>
                </a:rPr>
                <a:t>5</a:t>
              </a:r>
              <a:endParaRPr/>
            </a:p>
          </p:txBody>
        </p:sp>
      </p:grpSp>
      <p:grpSp>
        <p:nvGrpSpPr>
          <p:cNvPr id="312" name="Google Shape;312;p2"/>
          <p:cNvGrpSpPr/>
          <p:nvPr/>
        </p:nvGrpSpPr>
        <p:grpSpPr>
          <a:xfrm>
            <a:off x="4444981" y="3307407"/>
            <a:ext cx="996359" cy="994910"/>
            <a:chOff x="4220860" y="4616910"/>
            <a:chExt cx="1328479" cy="1326546"/>
          </a:xfrm>
        </p:grpSpPr>
        <p:sp>
          <p:nvSpPr>
            <p:cNvPr id="313" name="Google Shape;313;p2"/>
            <p:cNvSpPr/>
            <p:nvPr/>
          </p:nvSpPr>
          <p:spPr>
            <a:xfrm>
              <a:off x="4220860" y="4616910"/>
              <a:ext cx="1328479" cy="1326546"/>
            </a:xfrm>
            <a:prstGeom prst="ellipse">
              <a:avLst/>
            </a:prstGeom>
            <a:solidFill>
              <a:schemeClr val="dk2"/>
            </a:solidFill>
            <a:ln w="9525" cap="flat" cmpd="sng">
              <a:solidFill>
                <a:schemeClr val="lt1"/>
              </a:solidFill>
              <a:prstDash val="solid"/>
              <a:round/>
              <a:headEnd type="none" w="sm" len="sm"/>
              <a:tailEnd type="none" w="sm" len="sm"/>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314" name="Google Shape;314;p2"/>
            <p:cNvSpPr/>
            <p:nvPr/>
          </p:nvSpPr>
          <p:spPr>
            <a:xfrm>
              <a:off x="4332963" y="4729013"/>
              <a:ext cx="1102341" cy="1102341"/>
            </a:xfrm>
            <a:prstGeom prst="ellipse">
              <a:avLst/>
            </a:pr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34275" tIns="17125" rIns="34275" bIns="17125" anchor="ctr" anchorCtr="0">
              <a:noAutofit/>
            </a:bodyPr>
            <a:lstStyle/>
            <a:p>
              <a:pPr marL="0" marR="0" lvl="0" indent="0" algn="ctr" rtl="0">
                <a:lnSpc>
                  <a:spcPct val="100000"/>
                </a:lnSpc>
                <a:spcBef>
                  <a:spcPts val="0"/>
                </a:spcBef>
                <a:spcAft>
                  <a:spcPts val="0"/>
                </a:spcAft>
                <a:buNone/>
              </a:pPr>
              <a:r>
                <a:rPr lang="en-US" sz="1500" b="0" i="0" u="none" strike="noStrike" cap="none">
                  <a:solidFill>
                    <a:schemeClr val="lt1"/>
                  </a:solidFill>
                  <a:latin typeface="Arial"/>
                  <a:ea typeface="Arial"/>
                  <a:cs typeface="Arial"/>
                  <a:sym typeface="Arial"/>
                </a:rPr>
                <a:t>6</a:t>
              </a:r>
              <a:endParaRPr/>
            </a:p>
          </p:txBody>
        </p:sp>
      </p:grpSp>
      <p:grpSp>
        <p:nvGrpSpPr>
          <p:cNvPr id="315" name="Google Shape;315;p2"/>
          <p:cNvGrpSpPr/>
          <p:nvPr/>
        </p:nvGrpSpPr>
        <p:grpSpPr>
          <a:xfrm>
            <a:off x="3960791" y="1072145"/>
            <a:ext cx="689044" cy="688077"/>
            <a:chOff x="4059794" y="2476655"/>
            <a:chExt cx="918725" cy="917436"/>
          </a:xfrm>
        </p:grpSpPr>
        <p:sp>
          <p:nvSpPr>
            <p:cNvPr id="316" name="Google Shape;316;p2"/>
            <p:cNvSpPr/>
            <p:nvPr/>
          </p:nvSpPr>
          <p:spPr>
            <a:xfrm>
              <a:off x="4059794" y="2476655"/>
              <a:ext cx="918725" cy="917436"/>
            </a:xfrm>
            <a:prstGeom prst="ellipse">
              <a:avLst/>
            </a:prstGeom>
            <a:solidFill>
              <a:schemeClr val="dk2"/>
            </a:solidFill>
            <a:ln w="9525" cap="flat" cmpd="sng">
              <a:solidFill>
                <a:schemeClr val="lt1"/>
              </a:solidFill>
              <a:prstDash val="solid"/>
              <a:round/>
              <a:headEnd type="none" w="sm" len="sm"/>
              <a:tailEnd type="none" w="sm" len="sm"/>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317" name="Google Shape;317;p2"/>
            <p:cNvSpPr/>
            <p:nvPr/>
          </p:nvSpPr>
          <p:spPr>
            <a:xfrm>
              <a:off x="4157078" y="2573295"/>
              <a:ext cx="724156" cy="723512"/>
            </a:xfrm>
            <a:prstGeom prst="ellipse">
              <a:avLst/>
            </a:pr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34275" tIns="17125" rIns="34275" bIns="17125" anchor="ctr" anchorCtr="0">
              <a:noAutofit/>
            </a:bodyPr>
            <a:lstStyle/>
            <a:p>
              <a:pPr marL="0" marR="0" lvl="0" indent="0" algn="ctr" rtl="0">
                <a:lnSpc>
                  <a:spcPct val="100000"/>
                </a:lnSpc>
                <a:spcBef>
                  <a:spcPts val="0"/>
                </a:spcBef>
                <a:spcAft>
                  <a:spcPts val="0"/>
                </a:spcAft>
                <a:buNone/>
              </a:pPr>
              <a:r>
                <a:rPr lang="en-US" sz="1600" b="0" i="0" u="none" strike="noStrike" cap="none">
                  <a:solidFill>
                    <a:schemeClr val="lt1"/>
                  </a:solidFill>
                  <a:latin typeface="Arial"/>
                  <a:ea typeface="Arial"/>
                  <a:cs typeface="Arial"/>
                  <a:sym typeface="Arial"/>
                </a:rPr>
                <a:t>2</a:t>
              </a:r>
              <a:endParaRPr sz="1600" b="0" i="0" u="none" strike="noStrike" cap="none">
                <a:solidFill>
                  <a:schemeClr val="lt1"/>
                </a:solidFill>
                <a:latin typeface="Arial"/>
                <a:ea typeface="Arial"/>
                <a:cs typeface="Arial"/>
                <a:sym typeface="Arial"/>
              </a:endParaRPr>
            </a:p>
          </p:txBody>
        </p:sp>
      </p:grpSp>
      <p:grpSp>
        <p:nvGrpSpPr>
          <p:cNvPr id="318" name="Google Shape;318;p2"/>
          <p:cNvGrpSpPr/>
          <p:nvPr/>
        </p:nvGrpSpPr>
        <p:grpSpPr>
          <a:xfrm>
            <a:off x="6489784" y="2282961"/>
            <a:ext cx="762974" cy="762490"/>
            <a:chOff x="7190931" y="4191694"/>
            <a:chExt cx="1017298" cy="1016653"/>
          </a:xfrm>
        </p:grpSpPr>
        <p:sp>
          <p:nvSpPr>
            <p:cNvPr id="319" name="Google Shape;319;p2"/>
            <p:cNvSpPr/>
            <p:nvPr/>
          </p:nvSpPr>
          <p:spPr>
            <a:xfrm>
              <a:off x="7190931" y="4191694"/>
              <a:ext cx="1017298" cy="1016653"/>
            </a:xfrm>
            <a:custGeom>
              <a:avLst/>
              <a:gdLst/>
              <a:ahLst/>
              <a:cxnLst/>
              <a:rect l="l" t="t" r="r" b="b"/>
              <a:pathLst>
                <a:path w="670" h="670" extrusionOk="0">
                  <a:moveTo>
                    <a:pt x="575" y="507"/>
                  </a:moveTo>
                  <a:cubicBezTo>
                    <a:pt x="480" y="640"/>
                    <a:pt x="296" y="670"/>
                    <a:pt x="163" y="575"/>
                  </a:cubicBezTo>
                  <a:cubicBezTo>
                    <a:pt x="31" y="480"/>
                    <a:pt x="0" y="296"/>
                    <a:pt x="95" y="163"/>
                  </a:cubicBezTo>
                  <a:cubicBezTo>
                    <a:pt x="190" y="31"/>
                    <a:pt x="375" y="0"/>
                    <a:pt x="507" y="95"/>
                  </a:cubicBezTo>
                  <a:cubicBezTo>
                    <a:pt x="640" y="190"/>
                    <a:pt x="670" y="375"/>
                    <a:pt x="575" y="507"/>
                  </a:cubicBezTo>
                  <a:close/>
                </a:path>
              </a:pathLst>
            </a:custGeom>
            <a:solidFill>
              <a:schemeClr val="dk2"/>
            </a:solidFill>
            <a:ln w="9525" cap="flat" cmpd="sng">
              <a:solidFill>
                <a:schemeClr val="lt1"/>
              </a:solidFill>
              <a:prstDash val="solid"/>
              <a:round/>
              <a:headEnd type="none" w="sm" len="sm"/>
              <a:tailEnd type="none" w="sm" len="sm"/>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None/>
              </a:pPr>
              <a:endParaRPr sz="675" b="0" i="0" u="none" strike="noStrike" cap="none">
                <a:solidFill>
                  <a:srgbClr val="000000"/>
                </a:solidFill>
                <a:latin typeface="Arial"/>
                <a:ea typeface="Arial"/>
                <a:cs typeface="Arial"/>
                <a:sym typeface="Arial"/>
              </a:endParaRPr>
            </a:p>
          </p:txBody>
        </p:sp>
        <p:sp>
          <p:nvSpPr>
            <p:cNvPr id="320" name="Google Shape;320;p2"/>
            <p:cNvSpPr/>
            <p:nvPr/>
          </p:nvSpPr>
          <p:spPr>
            <a:xfrm>
              <a:off x="7292726" y="4290032"/>
              <a:ext cx="813709" cy="813065"/>
            </a:xfrm>
            <a:custGeom>
              <a:avLst/>
              <a:gdLst/>
              <a:ahLst/>
              <a:cxnLst/>
              <a:rect l="l" t="t" r="r" b="b"/>
              <a:pathLst>
                <a:path w="536" h="536" extrusionOk="0">
                  <a:moveTo>
                    <a:pt x="460" y="406"/>
                  </a:moveTo>
                  <a:cubicBezTo>
                    <a:pt x="384" y="512"/>
                    <a:pt x="236" y="536"/>
                    <a:pt x="130" y="460"/>
                  </a:cubicBezTo>
                  <a:cubicBezTo>
                    <a:pt x="24" y="384"/>
                    <a:pt x="0" y="236"/>
                    <a:pt x="76" y="130"/>
                  </a:cubicBezTo>
                  <a:cubicBezTo>
                    <a:pt x="152" y="24"/>
                    <a:pt x="300" y="0"/>
                    <a:pt x="406" y="76"/>
                  </a:cubicBezTo>
                  <a:cubicBezTo>
                    <a:pt x="512" y="152"/>
                    <a:pt x="536" y="300"/>
                    <a:pt x="460" y="406"/>
                  </a:cubicBezTo>
                  <a:close/>
                </a:path>
              </a:pathLst>
            </a:cu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34275" tIns="17125" rIns="34275" bIns="17125" anchor="ctr" anchorCtr="0">
              <a:noAutofit/>
            </a:bodyPr>
            <a:lstStyle/>
            <a:p>
              <a:pPr marL="0" marR="0" lvl="0" indent="0" algn="ctr" rtl="0">
                <a:lnSpc>
                  <a:spcPct val="100000"/>
                </a:lnSpc>
                <a:spcBef>
                  <a:spcPts val="0"/>
                </a:spcBef>
                <a:spcAft>
                  <a:spcPts val="0"/>
                </a:spcAft>
                <a:buNone/>
              </a:pPr>
              <a:r>
                <a:rPr lang="en-US" sz="1050" b="0" i="0" u="none" strike="noStrike" cap="none">
                  <a:solidFill>
                    <a:schemeClr val="lt1"/>
                  </a:solidFill>
                  <a:latin typeface="Arial"/>
                  <a:ea typeface="Arial"/>
                  <a:cs typeface="Arial"/>
                  <a:sym typeface="Arial"/>
                </a:rPr>
                <a:t>4</a:t>
              </a:r>
              <a:endParaRPr/>
            </a:p>
          </p:txBody>
        </p:sp>
      </p:grpSp>
      <p:grpSp>
        <p:nvGrpSpPr>
          <p:cNvPr id="321" name="Google Shape;321;p2"/>
          <p:cNvGrpSpPr/>
          <p:nvPr/>
        </p:nvGrpSpPr>
        <p:grpSpPr>
          <a:xfrm>
            <a:off x="6093052" y="1214470"/>
            <a:ext cx="1720300" cy="601352"/>
            <a:chOff x="5400506" y="4232256"/>
            <a:chExt cx="2293733" cy="801803"/>
          </a:xfrm>
        </p:grpSpPr>
        <p:sp>
          <p:nvSpPr>
            <p:cNvPr id="322" name="Google Shape;322;p2"/>
            <p:cNvSpPr txBox="1"/>
            <p:nvPr/>
          </p:nvSpPr>
          <p:spPr>
            <a:xfrm>
              <a:off x="5455998" y="4232256"/>
              <a:ext cx="1787280" cy="290677"/>
            </a:xfrm>
            <a:prstGeom prst="rect">
              <a:avLst/>
            </a:prstGeom>
            <a:noFill/>
            <a:ln>
              <a:noFill/>
            </a:ln>
          </p:spPr>
          <p:txBody>
            <a:bodyPr spcFirstLastPara="1" wrap="square" lIns="19050" tIns="19050" rIns="19050" bIns="19050" anchor="ctr" anchorCtr="0">
              <a:spAutoFit/>
            </a:bodyPr>
            <a:lstStyle/>
            <a:p>
              <a:pPr marL="0" marR="0" lvl="0" indent="0" algn="l" rtl="0">
                <a:lnSpc>
                  <a:spcPct val="112500"/>
                </a:lnSpc>
                <a:spcBef>
                  <a:spcPts val="0"/>
                </a:spcBef>
                <a:spcAft>
                  <a:spcPts val="0"/>
                </a:spcAft>
                <a:buNone/>
              </a:pPr>
              <a:endParaRPr sz="1200" b="1" i="0" u="none" strike="noStrike" cap="none">
                <a:solidFill>
                  <a:schemeClr val="accent4"/>
                </a:solidFill>
                <a:latin typeface="Twentieth Century"/>
                <a:ea typeface="Twentieth Century"/>
                <a:cs typeface="Twentieth Century"/>
                <a:sym typeface="Twentieth Century"/>
              </a:endParaRPr>
            </a:p>
          </p:txBody>
        </p:sp>
        <p:sp>
          <p:nvSpPr>
            <p:cNvPr id="323" name="Google Shape;323;p2"/>
            <p:cNvSpPr txBox="1"/>
            <p:nvPr/>
          </p:nvSpPr>
          <p:spPr>
            <a:xfrm>
              <a:off x="5400506" y="4562220"/>
              <a:ext cx="2293733" cy="471839"/>
            </a:xfrm>
            <a:prstGeom prst="rect">
              <a:avLst/>
            </a:prstGeom>
            <a:noFill/>
            <a:ln>
              <a:noFill/>
            </a:ln>
          </p:spPr>
          <p:txBody>
            <a:bodyPr spcFirstLastPara="1" wrap="square" lIns="19050" tIns="19050" rIns="19050" bIns="19050" anchor="ctr" anchorCtr="0">
              <a:spAutoFit/>
            </a:bodyPr>
            <a:lstStyle/>
            <a:p>
              <a:pPr marL="0" marR="0" lvl="0" indent="0" algn="l" rtl="0">
                <a:lnSpc>
                  <a:spcPct val="120000"/>
                </a:lnSpc>
                <a:spcBef>
                  <a:spcPts val="0"/>
                </a:spcBef>
                <a:spcAft>
                  <a:spcPts val="0"/>
                </a:spcAft>
                <a:buNone/>
              </a:pPr>
              <a:r>
                <a:rPr lang="en-US" sz="900" b="0" i="0" u="none" strike="noStrike" cap="none">
                  <a:solidFill>
                    <a:srgbClr val="000000"/>
                  </a:solidFill>
                  <a:latin typeface="Lato"/>
                  <a:ea typeface="Lato"/>
                  <a:cs typeface="Lato"/>
                  <a:sym typeface="Lato"/>
                </a:rPr>
                <a:t>CONTROL MECHANISMS OF A ROBOT</a:t>
              </a:r>
              <a:endParaRPr/>
            </a:p>
          </p:txBody>
        </p:sp>
      </p:grpSp>
      <p:grpSp>
        <p:nvGrpSpPr>
          <p:cNvPr id="324" name="Google Shape;324;p2"/>
          <p:cNvGrpSpPr/>
          <p:nvPr/>
        </p:nvGrpSpPr>
        <p:grpSpPr>
          <a:xfrm>
            <a:off x="6259883" y="3080312"/>
            <a:ext cx="1720300" cy="528285"/>
            <a:chOff x="5400506" y="4232256"/>
            <a:chExt cx="2293733" cy="704382"/>
          </a:xfrm>
        </p:grpSpPr>
        <p:sp>
          <p:nvSpPr>
            <p:cNvPr id="325" name="Google Shape;325;p2"/>
            <p:cNvSpPr txBox="1"/>
            <p:nvPr/>
          </p:nvSpPr>
          <p:spPr>
            <a:xfrm>
              <a:off x="5455998" y="4232256"/>
              <a:ext cx="1787280" cy="290677"/>
            </a:xfrm>
            <a:prstGeom prst="rect">
              <a:avLst/>
            </a:prstGeom>
            <a:noFill/>
            <a:ln>
              <a:noFill/>
            </a:ln>
          </p:spPr>
          <p:txBody>
            <a:bodyPr spcFirstLastPara="1" wrap="square" lIns="19050" tIns="19050" rIns="19050" bIns="19050" anchor="ctr" anchorCtr="0">
              <a:spAutoFit/>
            </a:bodyPr>
            <a:lstStyle/>
            <a:p>
              <a:pPr marL="0" marR="0" lvl="0" indent="0" algn="l" rtl="0">
                <a:lnSpc>
                  <a:spcPct val="112500"/>
                </a:lnSpc>
                <a:spcBef>
                  <a:spcPts val="0"/>
                </a:spcBef>
                <a:spcAft>
                  <a:spcPts val="0"/>
                </a:spcAft>
                <a:buNone/>
              </a:pPr>
              <a:endParaRPr sz="1200" b="1" i="0" u="none" strike="noStrike" cap="none">
                <a:solidFill>
                  <a:schemeClr val="accent4"/>
                </a:solidFill>
                <a:latin typeface="Twentieth Century"/>
                <a:ea typeface="Twentieth Century"/>
                <a:cs typeface="Twentieth Century"/>
                <a:sym typeface="Twentieth Century"/>
              </a:endParaRPr>
            </a:p>
          </p:txBody>
        </p:sp>
        <p:sp>
          <p:nvSpPr>
            <p:cNvPr id="326" name="Google Shape;326;p2"/>
            <p:cNvSpPr txBox="1"/>
            <p:nvPr/>
          </p:nvSpPr>
          <p:spPr>
            <a:xfrm>
              <a:off x="5400506" y="4659639"/>
              <a:ext cx="2293733" cy="276999"/>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None/>
              </a:pPr>
              <a:r>
                <a:rPr lang="en-US" sz="1100" b="0" i="0" u="none" strike="noStrike" cap="none">
                  <a:solidFill>
                    <a:schemeClr val="dk1"/>
                  </a:solidFill>
                  <a:latin typeface="Lato"/>
                  <a:ea typeface="Lato"/>
                  <a:cs typeface="Lato"/>
                  <a:sym typeface="Lato"/>
                </a:rPr>
                <a:t>Hardware Modules</a:t>
              </a:r>
              <a:endParaRPr/>
            </a:p>
          </p:txBody>
        </p:sp>
      </p:grpSp>
      <p:grpSp>
        <p:nvGrpSpPr>
          <p:cNvPr id="327" name="Google Shape;327;p2"/>
          <p:cNvGrpSpPr/>
          <p:nvPr/>
        </p:nvGrpSpPr>
        <p:grpSpPr>
          <a:xfrm>
            <a:off x="5399733" y="3793094"/>
            <a:ext cx="1720300" cy="528285"/>
            <a:chOff x="5400506" y="4232256"/>
            <a:chExt cx="2293733" cy="704383"/>
          </a:xfrm>
        </p:grpSpPr>
        <p:sp>
          <p:nvSpPr>
            <p:cNvPr id="328" name="Google Shape;328;p2"/>
            <p:cNvSpPr txBox="1"/>
            <p:nvPr/>
          </p:nvSpPr>
          <p:spPr>
            <a:xfrm>
              <a:off x="5455998" y="4232256"/>
              <a:ext cx="1787280" cy="290677"/>
            </a:xfrm>
            <a:prstGeom prst="rect">
              <a:avLst/>
            </a:prstGeom>
            <a:noFill/>
            <a:ln>
              <a:noFill/>
            </a:ln>
          </p:spPr>
          <p:txBody>
            <a:bodyPr spcFirstLastPara="1" wrap="square" lIns="19050" tIns="19050" rIns="19050" bIns="19050" anchor="ctr" anchorCtr="0">
              <a:spAutoFit/>
            </a:bodyPr>
            <a:lstStyle/>
            <a:p>
              <a:pPr marL="0" marR="0" lvl="0" indent="0" algn="l" rtl="0">
                <a:lnSpc>
                  <a:spcPct val="112500"/>
                </a:lnSpc>
                <a:spcBef>
                  <a:spcPts val="0"/>
                </a:spcBef>
                <a:spcAft>
                  <a:spcPts val="0"/>
                </a:spcAft>
                <a:buNone/>
              </a:pPr>
              <a:endParaRPr sz="1200" b="1" i="0" u="none" strike="noStrike" cap="none">
                <a:solidFill>
                  <a:schemeClr val="accent4"/>
                </a:solidFill>
                <a:latin typeface="Twentieth Century"/>
                <a:ea typeface="Twentieth Century"/>
                <a:cs typeface="Twentieth Century"/>
                <a:sym typeface="Twentieth Century"/>
              </a:endParaRPr>
            </a:p>
          </p:txBody>
        </p:sp>
        <p:sp>
          <p:nvSpPr>
            <p:cNvPr id="329" name="Google Shape;329;p2"/>
            <p:cNvSpPr txBox="1"/>
            <p:nvPr/>
          </p:nvSpPr>
          <p:spPr>
            <a:xfrm>
              <a:off x="5400506" y="4659639"/>
              <a:ext cx="2293733" cy="2770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None/>
              </a:pPr>
              <a:r>
                <a:rPr lang="en-US" sz="1100" b="0" i="0" u="none" strike="noStrike" cap="none">
                  <a:solidFill>
                    <a:schemeClr val="dk1"/>
                  </a:solidFill>
                  <a:latin typeface="Lato"/>
                  <a:ea typeface="Lato"/>
                  <a:cs typeface="Lato"/>
                  <a:sym typeface="Lato"/>
                </a:rPr>
                <a:t>Constraints</a:t>
              </a:r>
              <a:endParaRPr/>
            </a:p>
          </p:txBody>
        </p:sp>
      </p:grpSp>
      <p:sp>
        <p:nvSpPr>
          <p:cNvPr id="330" name="Google Shape;330;p2"/>
          <p:cNvSpPr/>
          <p:nvPr/>
        </p:nvSpPr>
        <p:spPr>
          <a:xfrm>
            <a:off x="4950369" y="1217301"/>
            <a:ext cx="1248182" cy="1257995"/>
          </a:xfrm>
          <a:prstGeom prst="arc">
            <a:avLst>
              <a:gd name="adj1" fmla="val 10704374"/>
              <a:gd name="adj2" fmla="val 17432480"/>
            </a:avLst>
          </a:prstGeom>
          <a:solidFill>
            <a:srgbClr val="0070C0"/>
          </a:solidFill>
          <a:ln w="9525" cap="flat" cmpd="sng">
            <a:solidFill>
              <a:srgbClr val="0070C0"/>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grpSp>
        <p:nvGrpSpPr>
          <p:cNvPr id="331" name="Google Shape;331;p2"/>
          <p:cNvGrpSpPr/>
          <p:nvPr/>
        </p:nvGrpSpPr>
        <p:grpSpPr>
          <a:xfrm>
            <a:off x="5124501" y="1428558"/>
            <a:ext cx="940817" cy="944242"/>
            <a:chOff x="6683249" y="2118443"/>
            <a:chExt cx="1347162" cy="1345230"/>
          </a:xfrm>
        </p:grpSpPr>
        <p:sp>
          <p:nvSpPr>
            <p:cNvPr id="332" name="Google Shape;332;p2"/>
            <p:cNvSpPr/>
            <p:nvPr/>
          </p:nvSpPr>
          <p:spPr>
            <a:xfrm>
              <a:off x="6683249" y="2118443"/>
              <a:ext cx="1347162" cy="1345230"/>
            </a:xfrm>
            <a:prstGeom prst="ellipse">
              <a:avLst/>
            </a:prstGeom>
            <a:solidFill>
              <a:schemeClr val="dk2"/>
            </a:solidFill>
            <a:ln w="9525" cap="flat" cmpd="sng">
              <a:solidFill>
                <a:schemeClr val="lt1"/>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sp>
          <p:nvSpPr>
            <p:cNvPr id="333" name="Google Shape;333;p2"/>
            <p:cNvSpPr/>
            <p:nvPr/>
          </p:nvSpPr>
          <p:spPr>
            <a:xfrm>
              <a:off x="6794063" y="2229256"/>
              <a:ext cx="1123602" cy="1122313"/>
            </a:xfrm>
            <a:prstGeom prst="ellipse">
              <a:avLst/>
            </a:pr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45700" tIns="22850" rIns="45700" bIns="22850" anchor="ctr" anchorCtr="0">
              <a:noAutofit/>
            </a:bodyPr>
            <a:lstStyle/>
            <a:p>
              <a:pPr marL="0" marR="0" lvl="0" indent="0" algn="ctr"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3</a:t>
              </a:r>
              <a:endParaRPr/>
            </a:p>
          </p:txBody>
        </p:sp>
      </p:grpSp>
      <p:grpSp>
        <p:nvGrpSpPr>
          <p:cNvPr id="334" name="Google Shape;334;p2"/>
          <p:cNvGrpSpPr/>
          <p:nvPr/>
        </p:nvGrpSpPr>
        <p:grpSpPr>
          <a:xfrm>
            <a:off x="2783870" y="1362801"/>
            <a:ext cx="1225296" cy="1249988"/>
            <a:chOff x="3908970" y="2325747"/>
            <a:chExt cx="1225296" cy="1249988"/>
          </a:xfrm>
        </p:grpSpPr>
        <p:sp>
          <p:nvSpPr>
            <p:cNvPr id="335" name="Google Shape;335;p2"/>
            <p:cNvSpPr/>
            <p:nvPr/>
          </p:nvSpPr>
          <p:spPr>
            <a:xfrm rot="10800000">
              <a:off x="3939959" y="2325747"/>
              <a:ext cx="1124669" cy="1198018"/>
            </a:xfrm>
            <a:prstGeom prst="arc">
              <a:avLst>
                <a:gd name="adj1" fmla="val 16200000"/>
                <a:gd name="adj2" fmla="val 0"/>
              </a:avLst>
            </a:prstGeom>
            <a:solidFill>
              <a:srgbClr val="0070C0"/>
            </a:solidFill>
            <a:ln w="9525" cap="flat" cmpd="sng">
              <a:solidFill>
                <a:srgbClr val="0070C0"/>
              </a:solidFill>
              <a:prstDash val="solid"/>
              <a:round/>
              <a:headEnd type="none" w="med" len="med"/>
              <a:tailEnd type="none" w="med" len="med"/>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sp>
          <p:nvSpPr>
            <p:cNvPr id="336" name="Google Shape;336;p2"/>
            <p:cNvSpPr/>
            <p:nvPr/>
          </p:nvSpPr>
          <p:spPr>
            <a:xfrm>
              <a:off x="3908970" y="2354887"/>
              <a:ext cx="1225296" cy="1220848"/>
            </a:xfrm>
            <a:prstGeom prst="arc">
              <a:avLst>
                <a:gd name="adj1" fmla="val 14545605"/>
                <a:gd name="adj2" fmla="val 20440611"/>
              </a:avLst>
            </a:prstGeom>
            <a:solidFill>
              <a:srgbClr val="0070C0"/>
            </a:solidFill>
            <a:ln w="38100" cap="flat" cmpd="sng">
              <a:solidFill>
                <a:srgbClr val="0070C0"/>
              </a:solidFill>
              <a:prstDash val="solid"/>
              <a:round/>
              <a:headEnd type="none" w="med" len="med"/>
              <a:tailEnd type="none" w="med" len="med"/>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grpSp>
      <p:grpSp>
        <p:nvGrpSpPr>
          <p:cNvPr id="337" name="Google Shape;337;p2"/>
          <p:cNvGrpSpPr/>
          <p:nvPr/>
        </p:nvGrpSpPr>
        <p:grpSpPr>
          <a:xfrm>
            <a:off x="2932893" y="1529077"/>
            <a:ext cx="918725" cy="917436"/>
            <a:chOff x="4059794" y="2476655"/>
            <a:chExt cx="918725" cy="917436"/>
          </a:xfrm>
        </p:grpSpPr>
        <p:sp>
          <p:nvSpPr>
            <p:cNvPr id="338" name="Google Shape;338;p2"/>
            <p:cNvSpPr/>
            <p:nvPr/>
          </p:nvSpPr>
          <p:spPr>
            <a:xfrm>
              <a:off x="4059794" y="2476655"/>
              <a:ext cx="918725" cy="917436"/>
            </a:xfrm>
            <a:prstGeom prst="ellipse">
              <a:avLst/>
            </a:prstGeom>
            <a:solidFill>
              <a:schemeClr val="dk2"/>
            </a:solidFill>
            <a:ln w="9525" cap="flat" cmpd="sng">
              <a:solidFill>
                <a:schemeClr val="lt1"/>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sp>
          <p:nvSpPr>
            <p:cNvPr id="339" name="Google Shape;339;p2"/>
            <p:cNvSpPr/>
            <p:nvPr/>
          </p:nvSpPr>
          <p:spPr>
            <a:xfrm>
              <a:off x="4157078" y="2573295"/>
              <a:ext cx="724156" cy="723512"/>
            </a:xfrm>
            <a:prstGeom prst="ellipse">
              <a:avLst/>
            </a:pr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45700" tIns="22850" rIns="45700" bIns="2285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1</a:t>
              </a:r>
              <a:endParaRPr/>
            </a:p>
          </p:txBody>
        </p:sp>
      </p:grpSp>
      <p:sp>
        <p:nvSpPr>
          <p:cNvPr id="340" name="Google Shape;340;p2"/>
          <p:cNvSpPr/>
          <p:nvPr/>
        </p:nvSpPr>
        <p:spPr>
          <a:xfrm>
            <a:off x="3906165" y="2085023"/>
            <a:ext cx="1184506" cy="1199961"/>
          </a:xfrm>
          <a:prstGeom prst="ellipse">
            <a:avLst/>
          </a:prstGeom>
          <a:solidFill>
            <a:srgbClr val="0070C0"/>
          </a:solidFill>
          <a:ln w="9525" cap="flat" cmpd="sng">
            <a:solidFill>
              <a:schemeClr val="lt1"/>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grpSp>
        <p:nvGrpSpPr>
          <p:cNvPr id="341" name="Google Shape;341;p2"/>
          <p:cNvGrpSpPr/>
          <p:nvPr/>
        </p:nvGrpSpPr>
        <p:grpSpPr>
          <a:xfrm>
            <a:off x="4077727" y="2265414"/>
            <a:ext cx="830392" cy="840703"/>
            <a:chOff x="5451959" y="3420390"/>
            <a:chExt cx="1083533" cy="1081955"/>
          </a:xfrm>
        </p:grpSpPr>
        <p:sp>
          <p:nvSpPr>
            <p:cNvPr id="342" name="Google Shape;342;p2"/>
            <p:cNvSpPr/>
            <p:nvPr/>
          </p:nvSpPr>
          <p:spPr>
            <a:xfrm>
              <a:off x="5451959" y="3420390"/>
              <a:ext cx="1083533" cy="1081955"/>
            </a:xfrm>
            <a:prstGeom prst="ellipse">
              <a:avLst/>
            </a:prstGeom>
            <a:solidFill>
              <a:schemeClr val="dk2"/>
            </a:solidFill>
            <a:ln>
              <a:noFill/>
            </a:ln>
            <a:effectLst>
              <a:outerShdw blurRad="152400" dist="101600" dir="2700000" algn="tl" rotWithShape="0">
                <a:srgbClr val="000000">
                  <a:alpha val="40000"/>
                </a:srgbClr>
              </a:outerShdw>
            </a:effectLst>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sp>
          <p:nvSpPr>
            <p:cNvPr id="343" name="Google Shape;343;p2"/>
            <p:cNvSpPr txBox="1"/>
            <p:nvPr/>
          </p:nvSpPr>
          <p:spPr>
            <a:xfrm>
              <a:off x="5533602" y="3742145"/>
              <a:ext cx="908739" cy="435707"/>
            </a:xfrm>
            <a:prstGeom prst="rect">
              <a:avLst/>
            </a:prstGeom>
            <a:solidFill>
              <a:schemeClr val="dk2"/>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lt1"/>
                  </a:solidFill>
                  <a:latin typeface="Arial"/>
                  <a:ea typeface="Arial"/>
                  <a:cs typeface="Arial"/>
                  <a:sym typeface="Arial"/>
                </a:rPr>
                <a:t>2025</a:t>
              </a:r>
              <a:endParaRPr sz="1600" b="1" i="0" u="none" strike="noStrike" cap="none">
                <a:solidFill>
                  <a:schemeClr val="lt1"/>
                </a:solidFill>
                <a:latin typeface="Arial"/>
                <a:ea typeface="Arial"/>
                <a:cs typeface="Arial"/>
                <a:sym typeface="Arial"/>
              </a:endParaRPr>
            </a:p>
          </p:txBody>
        </p:sp>
      </p:grpSp>
      <p:sp>
        <p:nvSpPr>
          <p:cNvPr id="344" name="Google Shape;344;p2"/>
          <p:cNvSpPr/>
          <p:nvPr/>
        </p:nvSpPr>
        <p:spPr>
          <a:xfrm>
            <a:off x="2603307" y="2933750"/>
            <a:ext cx="1580543" cy="1579687"/>
          </a:xfrm>
          <a:prstGeom prst="arc">
            <a:avLst>
              <a:gd name="adj1" fmla="val 8057356"/>
              <a:gd name="adj2" fmla="val 15285420"/>
            </a:avLst>
          </a:prstGeom>
          <a:solidFill>
            <a:srgbClr val="FFC000"/>
          </a:solidFill>
          <a:ln w="9525" cap="flat" cmpd="sng">
            <a:solidFill>
              <a:srgbClr val="FFC000"/>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grpSp>
        <p:nvGrpSpPr>
          <p:cNvPr id="345" name="Google Shape;345;p2"/>
          <p:cNvGrpSpPr/>
          <p:nvPr/>
        </p:nvGrpSpPr>
        <p:grpSpPr>
          <a:xfrm>
            <a:off x="2771173" y="3085327"/>
            <a:ext cx="1261692" cy="1259483"/>
            <a:chOff x="4220860" y="4616910"/>
            <a:chExt cx="1328479" cy="1326546"/>
          </a:xfrm>
        </p:grpSpPr>
        <p:sp>
          <p:nvSpPr>
            <p:cNvPr id="346" name="Google Shape;346;p2"/>
            <p:cNvSpPr/>
            <p:nvPr/>
          </p:nvSpPr>
          <p:spPr>
            <a:xfrm>
              <a:off x="4220860" y="4616910"/>
              <a:ext cx="1328479" cy="1326546"/>
            </a:xfrm>
            <a:prstGeom prst="ellipse">
              <a:avLst/>
            </a:prstGeom>
            <a:solidFill>
              <a:schemeClr val="dk2"/>
            </a:solidFill>
            <a:ln w="9525" cap="flat" cmpd="sng">
              <a:solidFill>
                <a:schemeClr val="lt1"/>
              </a:solidFill>
              <a:prstDash val="solid"/>
              <a:round/>
              <a:headEnd type="none" w="sm" len="sm"/>
              <a:tailEnd type="none" w="sm" len="sm"/>
            </a:ln>
          </p:spPr>
          <p:txBody>
            <a:bodyPr spcFirstLastPara="1" wrap="square" lIns="45700" tIns="22850" rIns="45700" bIns="22850" anchor="t" anchorCtr="0">
              <a:noAutofit/>
            </a:bodyPr>
            <a:lstStyle/>
            <a:p>
              <a:pPr marL="0" marR="0" lvl="0" indent="0" algn="l" rtl="0">
                <a:lnSpc>
                  <a:spcPct val="100000"/>
                </a:lnSpc>
                <a:spcBef>
                  <a:spcPts val="0"/>
                </a:spcBef>
                <a:spcAft>
                  <a:spcPts val="0"/>
                </a:spcAft>
                <a:buNone/>
              </a:pPr>
              <a:endParaRPr sz="900" b="0" i="0" u="none" strike="noStrike" cap="none">
                <a:solidFill>
                  <a:srgbClr val="000000"/>
                </a:solidFill>
                <a:latin typeface="Arial"/>
                <a:ea typeface="Arial"/>
                <a:cs typeface="Arial"/>
                <a:sym typeface="Arial"/>
              </a:endParaRPr>
            </a:p>
          </p:txBody>
        </p:sp>
        <p:sp>
          <p:nvSpPr>
            <p:cNvPr id="347" name="Google Shape;347;p2"/>
            <p:cNvSpPr/>
            <p:nvPr/>
          </p:nvSpPr>
          <p:spPr>
            <a:xfrm>
              <a:off x="4332963" y="4729013"/>
              <a:ext cx="1102341" cy="1102341"/>
            </a:xfrm>
            <a:prstGeom prst="ellipse">
              <a:avLst/>
            </a:prstGeom>
            <a:solidFill>
              <a:schemeClr val="dk2"/>
            </a:solidFill>
            <a:ln w="9525" cap="flat" cmpd="sng">
              <a:solidFill>
                <a:schemeClr val="lt1"/>
              </a:solidFill>
              <a:prstDash val="solid"/>
              <a:round/>
              <a:headEnd type="none" w="sm" len="sm"/>
              <a:tailEnd type="none" w="sm" len="sm"/>
            </a:ln>
            <a:effectLst>
              <a:outerShdw blurRad="152400" dist="101600" dir="2700000" algn="tl" rotWithShape="0">
                <a:srgbClr val="000000">
                  <a:alpha val="40000"/>
                </a:srgbClr>
              </a:outerShdw>
            </a:effectLst>
          </p:spPr>
          <p:txBody>
            <a:bodyPr spcFirstLastPara="1" wrap="square" lIns="45700" tIns="22850" rIns="45700" bIns="22850" anchor="ctr" anchorCtr="0">
              <a:noAutofit/>
            </a:bodyPr>
            <a:lstStyle/>
            <a:p>
              <a:pPr marL="0" marR="0" lvl="0" indent="0" algn="ctr"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7</a:t>
              </a:r>
              <a:endParaRPr/>
            </a:p>
          </p:txBody>
        </p:sp>
      </p:grpSp>
      <p:pic>
        <p:nvPicPr>
          <p:cNvPr id="3" name="Picture 2">
            <a:extLst>
              <a:ext uri="{FF2B5EF4-FFF2-40B4-BE49-F238E27FC236}">
                <a16:creationId xmlns:a16="http://schemas.microsoft.com/office/drawing/2014/main" id="{060EFD2B-1D6D-4B78-AAF4-2A2612A67AAE}"/>
              </a:ext>
            </a:extLst>
          </p:cNvPr>
          <p:cNvPicPr>
            <a:picLocks noChangeAspect="1"/>
          </p:cNvPicPr>
          <p:nvPr/>
        </p:nvPicPr>
        <p:blipFill>
          <a:blip r:embed="rId3"/>
          <a:stretch>
            <a:fillRect/>
          </a:stretch>
        </p:blipFill>
        <p:spPr>
          <a:xfrm>
            <a:off x="137215" y="1214470"/>
            <a:ext cx="2134197" cy="2843953"/>
          </a:xfrm>
          <a:prstGeom prst="rect">
            <a:avLst/>
          </a:prstGeom>
        </p:spPr>
      </p:pic>
      <p:pic>
        <p:nvPicPr>
          <p:cNvPr id="7" name="Picture 6">
            <a:extLst>
              <a:ext uri="{FF2B5EF4-FFF2-40B4-BE49-F238E27FC236}">
                <a16:creationId xmlns:a16="http://schemas.microsoft.com/office/drawing/2014/main" id="{74C64F88-91AE-4A78-A73A-66B8ADF8587A}"/>
              </a:ext>
            </a:extLst>
          </p:cNvPr>
          <p:cNvPicPr>
            <a:picLocks noChangeAspect="1"/>
          </p:cNvPicPr>
          <p:nvPr/>
        </p:nvPicPr>
        <p:blipFill>
          <a:blip r:embed="rId4"/>
          <a:stretch>
            <a:fillRect/>
          </a:stretch>
        </p:blipFill>
        <p:spPr>
          <a:xfrm>
            <a:off x="6577347" y="-121548"/>
            <a:ext cx="2048191" cy="1537030"/>
          </a:xfrm>
          <a:prstGeom prst="rect">
            <a:avLst/>
          </a:prstGeom>
        </p:spPr>
      </p:pic>
      <p:pic>
        <p:nvPicPr>
          <p:cNvPr id="2050" name="Picture 2" descr="Robotic drug dispensing: the pharmacy goes digital">
            <a:extLst>
              <a:ext uri="{FF2B5EF4-FFF2-40B4-BE49-F238E27FC236}">
                <a16:creationId xmlns:a16="http://schemas.microsoft.com/office/drawing/2014/main" id="{ADD50476-54DE-42D0-89B4-D5820B39FA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5495" y="-4171123"/>
            <a:ext cx="6193076" cy="34836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81"/>
                                        </p:tgtEl>
                                        <p:attrNameLst>
                                          <p:attrName>style.visibility</p:attrName>
                                        </p:attrNameLst>
                                      </p:cBhvr>
                                      <p:to>
                                        <p:strVal val="visible"/>
                                      </p:to>
                                    </p:set>
                                    <p:anim calcmode="lin" valueType="num">
                                      <p:cBhvr additive="base">
                                        <p:cTn id="7" dur="1500"/>
                                        <p:tgtEl>
                                          <p:spTgt spid="281"/>
                                        </p:tgtEl>
                                        <p:attrNameLst>
                                          <p:attrName>ppt_w</p:attrName>
                                        </p:attrNameLst>
                                      </p:cBhvr>
                                      <p:tavLst>
                                        <p:tav tm="0">
                                          <p:val>
                                            <p:strVal val="0"/>
                                          </p:val>
                                        </p:tav>
                                        <p:tav tm="100000">
                                          <p:val>
                                            <p:strVal val="#ppt_w"/>
                                          </p:val>
                                        </p:tav>
                                      </p:tavLst>
                                    </p:anim>
                                    <p:anim calcmode="lin" valueType="num">
                                      <p:cBhvr additive="base">
                                        <p:cTn id="8" dur="1500"/>
                                        <p:tgtEl>
                                          <p:spTgt spid="281"/>
                                        </p:tgtEl>
                                        <p:attrNameLst>
                                          <p:attrName>ppt_h</p:attrName>
                                        </p:attrNameLst>
                                      </p:cBhvr>
                                      <p:tavLst>
                                        <p:tav tm="0">
                                          <p:val>
                                            <p:strVal val="0"/>
                                          </p:val>
                                        </p:tav>
                                        <p:tav tm="100000">
                                          <p:val>
                                            <p:strVal val="#ppt_h"/>
                                          </p:val>
                                        </p:tav>
                                      </p:tavLst>
                                    </p:anim>
                                  </p:childTnLst>
                                </p:cTn>
                              </p:par>
                              <p:par>
                                <p:cTn id="9" presetID="10" presetClass="entr" presetSubtype="0" fill="hold" nodeType="withEffect">
                                  <p:stCondLst>
                                    <p:cond delay="1000"/>
                                  </p:stCondLst>
                                  <p:childTnLst>
                                    <p:set>
                                      <p:cBhvr>
                                        <p:cTn id="10" dur="1" fill="hold">
                                          <p:stCondLst>
                                            <p:cond delay="0"/>
                                          </p:stCondLst>
                                        </p:cTn>
                                        <p:tgtEl>
                                          <p:spTgt spid="283"/>
                                        </p:tgtEl>
                                        <p:attrNameLst>
                                          <p:attrName>style.visibility</p:attrName>
                                        </p:attrNameLst>
                                      </p:cBhvr>
                                      <p:to>
                                        <p:strVal val="visible"/>
                                      </p:to>
                                    </p:set>
                                    <p:animEffect transition="in" filter="fade">
                                      <p:cBhvr>
                                        <p:cTn id="11" dur="2000"/>
                                        <p:tgtEl>
                                          <p:spTgt spid="283"/>
                                        </p:tgtEl>
                                      </p:cBhvr>
                                    </p:animEffect>
                                  </p:childTnLst>
                                </p:cTn>
                              </p:par>
                              <p:par>
                                <p:cTn id="12" presetID="10" presetClass="entr" presetSubtype="0" fill="hold" nodeType="withEffect">
                                  <p:stCondLst>
                                    <p:cond delay="1000"/>
                                  </p:stCondLst>
                                  <p:childTnLst>
                                    <p:set>
                                      <p:cBhvr>
                                        <p:cTn id="13" dur="1" fill="hold">
                                          <p:stCondLst>
                                            <p:cond delay="0"/>
                                          </p:stCondLst>
                                        </p:cTn>
                                        <p:tgtEl>
                                          <p:spTgt spid="291"/>
                                        </p:tgtEl>
                                        <p:attrNameLst>
                                          <p:attrName>style.visibility</p:attrName>
                                        </p:attrNameLst>
                                      </p:cBhvr>
                                      <p:to>
                                        <p:strVal val="visible"/>
                                      </p:to>
                                    </p:set>
                                    <p:animEffect transition="in" filter="fade">
                                      <p:cBhvr>
                                        <p:cTn id="14" dur="2000"/>
                                        <p:tgtEl>
                                          <p:spTgt spid="291"/>
                                        </p:tgtEl>
                                      </p:cBhvr>
                                    </p:animEffect>
                                  </p:childTnLst>
                                </p:cTn>
                              </p:par>
                              <p:par>
                                <p:cTn id="15" presetID="23" presetClass="entr" presetSubtype="16" fill="hold" nodeType="withEffect">
                                  <p:stCondLst>
                                    <p:cond delay="0"/>
                                  </p:stCondLst>
                                  <p:childTnLst>
                                    <p:set>
                                      <p:cBhvr>
                                        <p:cTn id="16" dur="1" fill="hold">
                                          <p:stCondLst>
                                            <p:cond delay="0"/>
                                          </p:stCondLst>
                                        </p:cTn>
                                        <p:tgtEl>
                                          <p:spTgt spid="287"/>
                                        </p:tgtEl>
                                        <p:attrNameLst>
                                          <p:attrName>style.visibility</p:attrName>
                                        </p:attrNameLst>
                                      </p:cBhvr>
                                      <p:to>
                                        <p:strVal val="visible"/>
                                      </p:to>
                                    </p:set>
                                    <p:anim calcmode="lin" valueType="num">
                                      <p:cBhvr additive="base">
                                        <p:cTn id="17" dur="1000"/>
                                        <p:tgtEl>
                                          <p:spTgt spid="287"/>
                                        </p:tgtEl>
                                        <p:attrNameLst>
                                          <p:attrName>ppt_w</p:attrName>
                                        </p:attrNameLst>
                                      </p:cBhvr>
                                      <p:tavLst>
                                        <p:tav tm="0">
                                          <p:val>
                                            <p:strVal val="0"/>
                                          </p:val>
                                        </p:tav>
                                        <p:tav tm="100000">
                                          <p:val>
                                            <p:strVal val="#ppt_w"/>
                                          </p:val>
                                        </p:tav>
                                      </p:tavLst>
                                    </p:anim>
                                    <p:anim calcmode="lin" valueType="num">
                                      <p:cBhvr additive="base">
                                        <p:cTn id="18" dur="1000"/>
                                        <p:tgtEl>
                                          <p:spTgt spid="287"/>
                                        </p:tgtEl>
                                        <p:attrNameLst>
                                          <p:attrName>ppt_h</p:attrName>
                                        </p:attrNameLst>
                                      </p:cBhvr>
                                      <p:tavLst>
                                        <p:tav tm="0">
                                          <p:val>
                                            <p:strVal val="0"/>
                                          </p:val>
                                        </p:tav>
                                        <p:tav tm="100000">
                                          <p:val>
                                            <p:strVal val="#ppt_h"/>
                                          </p:val>
                                        </p:tav>
                                      </p:tavLst>
                                    </p:anim>
                                  </p:childTnLst>
                                </p:cTn>
                              </p:par>
                              <p:par>
                                <p:cTn id="19" presetID="23" presetClass="entr" presetSubtype="16" fill="hold" nodeType="withEffect">
                                  <p:stCondLst>
                                    <p:cond delay="1500"/>
                                  </p:stCondLst>
                                  <p:childTnLst>
                                    <p:set>
                                      <p:cBhvr>
                                        <p:cTn id="20" dur="1" fill="hold">
                                          <p:stCondLst>
                                            <p:cond delay="0"/>
                                          </p:stCondLst>
                                        </p:cTn>
                                        <p:tgtEl>
                                          <p:spTgt spid="309"/>
                                        </p:tgtEl>
                                        <p:attrNameLst>
                                          <p:attrName>style.visibility</p:attrName>
                                        </p:attrNameLst>
                                      </p:cBhvr>
                                      <p:to>
                                        <p:strVal val="visible"/>
                                      </p:to>
                                    </p:set>
                                    <p:anim calcmode="lin" valueType="num">
                                      <p:cBhvr additive="base">
                                        <p:cTn id="21" dur="1000"/>
                                        <p:tgtEl>
                                          <p:spTgt spid="309"/>
                                        </p:tgtEl>
                                        <p:attrNameLst>
                                          <p:attrName>ppt_w</p:attrName>
                                        </p:attrNameLst>
                                      </p:cBhvr>
                                      <p:tavLst>
                                        <p:tav tm="0">
                                          <p:val>
                                            <p:strVal val="0"/>
                                          </p:val>
                                        </p:tav>
                                        <p:tav tm="100000">
                                          <p:val>
                                            <p:strVal val="#ppt_w"/>
                                          </p:val>
                                        </p:tav>
                                      </p:tavLst>
                                    </p:anim>
                                    <p:anim calcmode="lin" valueType="num">
                                      <p:cBhvr additive="base">
                                        <p:cTn id="22" dur="1000"/>
                                        <p:tgtEl>
                                          <p:spTgt spid="309"/>
                                        </p:tgtEl>
                                        <p:attrNameLst>
                                          <p:attrName>ppt_h</p:attrName>
                                        </p:attrNameLst>
                                      </p:cBhvr>
                                      <p:tavLst>
                                        <p:tav tm="0">
                                          <p:val>
                                            <p:strVal val="0"/>
                                          </p:val>
                                        </p:tav>
                                        <p:tav tm="100000">
                                          <p:val>
                                            <p:strVal val="#ppt_h"/>
                                          </p:val>
                                        </p:tav>
                                      </p:tavLst>
                                    </p:anim>
                                  </p:childTnLst>
                                </p:cTn>
                              </p:par>
                              <p:par>
                                <p:cTn id="23" presetID="10" presetClass="entr" presetSubtype="0" fill="hold" nodeType="withEffect">
                                  <p:stCondLst>
                                    <p:cond delay="0"/>
                                  </p:stCondLst>
                                  <p:childTnLst>
                                    <p:set>
                                      <p:cBhvr>
                                        <p:cTn id="24" dur="1" fill="hold">
                                          <p:stCondLst>
                                            <p:cond delay="0"/>
                                          </p:stCondLst>
                                        </p:cTn>
                                        <p:tgtEl>
                                          <p:spTgt spid="297"/>
                                        </p:tgtEl>
                                        <p:attrNameLst>
                                          <p:attrName>style.visibility</p:attrName>
                                        </p:attrNameLst>
                                      </p:cBhvr>
                                      <p:to>
                                        <p:strVal val="visible"/>
                                      </p:to>
                                    </p:set>
                                    <p:animEffect transition="in" filter="fade">
                                      <p:cBhvr>
                                        <p:cTn id="25" dur="500"/>
                                        <p:tgtEl>
                                          <p:spTgt spid="297"/>
                                        </p:tgtEl>
                                      </p:cBhvr>
                                    </p:animEffect>
                                  </p:childTnLst>
                                </p:cTn>
                              </p:par>
                              <p:par>
                                <p:cTn id="26" presetID="23" presetClass="entr" presetSubtype="16" fill="hold" nodeType="withEffect">
                                  <p:stCondLst>
                                    <p:cond delay="500"/>
                                  </p:stCondLst>
                                  <p:childTnLst>
                                    <p:set>
                                      <p:cBhvr>
                                        <p:cTn id="27" dur="1" fill="hold">
                                          <p:stCondLst>
                                            <p:cond delay="0"/>
                                          </p:stCondLst>
                                        </p:cTn>
                                        <p:tgtEl>
                                          <p:spTgt spid="284"/>
                                        </p:tgtEl>
                                        <p:attrNameLst>
                                          <p:attrName>style.visibility</p:attrName>
                                        </p:attrNameLst>
                                      </p:cBhvr>
                                      <p:to>
                                        <p:strVal val="visible"/>
                                      </p:to>
                                    </p:set>
                                    <p:anim calcmode="lin" valueType="num">
                                      <p:cBhvr additive="base">
                                        <p:cTn id="28" dur="500"/>
                                        <p:tgtEl>
                                          <p:spTgt spid="284"/>
                                        </p:tgtEl>
                                        <p:attrNameLst>
                                          <p:attrName>ppt_w</p:attrName>
                                        </p:attrNameLst>
                                      </p:cBhvr>
                                      <p:tavLst>
                                        <p:tav tm="0">
                                          <p:val>
                                            <p:strVal val="0"/>
                                          </p:val>
                                        </p:tav>
                                        <p:tav tm="100000">
                                          <p:val>
                                            <p:strVal val="#ppt_w"/>
                                          </p:val>
                                        </p:tav>
                                      </p:tavLst>
                                    </p:anim>
                                    <p:anim calcmode="lin" valueType="num">
                                      <p:cBhvr additive="base">
                                        <p:cTn id="29" dur="500"/>
                                        <p:tgtEl>
                                          <p:spTgt spid="284"/>
                                        </p:tgtEl>
                                        <p:attrNameLst>
                                          <p:attrName>ppt_h</p:attrName>
                                        </p:attrNameLst>
                                      </p:cBhvr>
                                      <p:tavLst>
                                        <p:tav tm="0">
                                          <p:val>
                                            <p:strVal val="0"/>
                                          </p:val>
                                        </p:tav>
                                        <p:tav tm="100000">
                                          <p:val>
                                            <p:strVal val="#ppt_h"/>
                                          </p:val>
                                        </p:tav>
                                      </p:tavLst>
                                    </p:anim>
                                  </p:childTnLst>
                                </p:cTn>
                              </p:par>
                              <p:par>
                                <p:cTn id="30" presetID="10" presetClass="entr" presetSubtype="0" fill="hold" nodeType="withEffect">
                                  <p:stCondLst>
                                    <p:cond delay="500"/>
                                  </p:stCondLst>
                                  <p:childTnLst>
                                    <p:set>
                                      <p:cBhvr>
                                        <p:cTn id="31" dur="1" fill="hold">
                                          <p:stCondLst>
                                            <p:cond delay="0"/>
                                          </p:stCondLst>
                                        </p:cTn>
                                        <p:tgtEl>
                                          <p:spTgt spid="300"/>
                                        </p:tgtEl>
                                        <p:attrNameLst>
                                          <p:attrName>style.visibility</p:attrName>
                                        </p:attrNameLst>
                                      </p:cBhvr>
                                      <p:to>
                                        <p:strVal val="visible"/>
                                      </p:to>
                                    </p:set>
                                    <p:animEffect transition="in" filter="fade">
                                      <p:cBhvr>
                                        <p:cTn id="32" dur="500"/>
                                        <p:tgtEl>
                                          <p:spTgt spid="300"/>
                                        </p:tgtEl>
                                      </p:cBhvr>
                                    </p:animEffect>
                                  </p:childTnLst>
                                </p:cTn>
                              </p:par>
                              <p:par>
                                <p:cTn id="33" presetID="23" presetClass="entr" presetSubtype="16" fill="hold" nodeType="withEffect">
                                  <p:stCondLst>
                                    <p:cond delay="500"/>
                                  </p:stCondLst>
                                  <p:childTnLst>
                                    <p:set>
                                      <p:cBhvr>
                                        <p:cTn id="34" dur="1" fill="hold">
                                          <p:stCondLst>
                                            <p:cond delay="0"/>
                                          </p:stCondLst>
                                        </p:cTn>
                                        <p:tgtEl>
                                          <p:spTgt spid="290"/>
                                        </p:tgtEl>
                                        <p:attrNameLst>
                                          <p:attrName>style.visibility</p:attrName>
                                        </p:attrNameLst>
                                      </p:cBhvr>
                                      <p:to>
                                        <p:strVal val="visible"/>
                                      </p:to>
                                    </p:set>
                                    <p:anim calcmode="lin" valueType="num">
                                      <p:cBhvr additive="base">
                                        <p:cTn id="35" dur="500"/>
                                        <p:tgtEl>
                                          <p:spTgt spid="290"/>
                                        </p:tgtEl>
                                        <p:attrNameLst>
                                          <p:attrName>ppt_w</p:attrName>
                                        </p:attrNameLst>
                                      </p:cBhvr>
                                      <p:tavLst>
                                        <p:tav tm="0">
                                          <p:val>
                                            <p:strVal val="0"/>
                                          </p:val>
                                        </p:tav>
                                        <p:tav tm="100000">
                                          <p:val>
                                            <p:strVal val="#ppt_w"/>
                                          </p:val>
                                        </p:tav>
                                      </p:tavLst>
                                    </p:anim>
                                    <p:anim calcmode="lin" valueType="num">
                                      <p:cBhvr additive="base">
                                        <p:cTn id="36" dur="500"/>
                                        <p:tgtEl>
                                          <p:spTgt spid="290"/>
                                        </p:tgtEl>
                                        <p:attrNameLst>
                                          <p:attrName>ppt_h</p:attrName>
                                        </p:attrNameLst>
                                      </p:cBhvr>
                                      <p:tavLst>
                                        <p:tav tm="0">
                                          <p:val>
                                            <p:strVal val="0"/>
                                          </p:val>
                                        </p:tav>
                                        <p:tav tm="100000">
                                          <p:val>
                                            <p:strVal val="#ppt_h"/>
                                          </p:val>
                                        </p:tav>
                                      </p:tavLst>
                                    </p:anim>
                                  </p:childTnLst>
                                </p:cTn>
                              </p:par>
                              <p:par>
                                <p:cTn id="37" presetID="10" presetClass="entr" presetSubtype="0" fill="hold" nodeType="withEffect">
                                  <p:stCondLst>
                                    <p:cond delay="1000"/>
                                  </p:stCondLst>
                                  <p:childTnLst>
                                    <p:set>
                                      <p:cBhvr>
                                        <p:cTn id="38" dur="1" fill="hold">
                                          <p:stCondLst>
                                            <p:cond delay="0"/>
                                          </p:stCondLst>
                                        </p:cTn>
                                        <p:tgtEl>
                                          <p:spTgt spid="294"/>
                                        </p:tgtEl>
                                        <p:attrNameLst>
                                          <p:attrName>style.visibility</p:attrName>
                                        </p:attrNameLst>
                                      </p:cBhvr>
                                      <p:to>
                                        <p:strVal val="visible"/>
                                      </p:to>
                                    </p:set>
                                    <p:animEffect transition="in" filter="fade">
                                      <p:cBhvr>
                                        <p:cTn id="39" dur="500"/>
                                        <p:tgtEl>
                                          <p:spTgt spid="294"/>
                                        </p:tgtEl>
                                      </p:cBhvr>
                                    </p:animEffect>
                                  </p:childTnLst>
                                </p:cTn>
                              </p:par>
                              <p:par>
                                <p:cTn id="40" presetID="23" presetClass="entr" presetSubtype="16" fill="hold" nodeType="withEffect">
                                  <p:stCondLst>
                                    <p:cond delay="1000"/>
                                  </p:stCondLst>
                                  <p:childTnLst>
                                    <p:set>
                                      <p:cBhvr>
                                        <p:cTn id="41" dur="1" fill="hold">
                                          <p:stCondLst>
                                            <p:cond delay="0"/>
                                          </p:stCondLst>
                                        </p:cTn>
                                        <p:tgtEl>
                                          <p:spTgt spid="282"/>
                                        </p:tgtEl>
                                        <p:attrNameLst>
                                          <p:attrName>style.visibility</p:attrName>
                                        </p:attrNameLst>
                                      </p:cBhvr>
                                      <p:to>
                                        <p:strVal val="visible"/>
                                      </p:to>
                                    </p:set>
                                    <p:anim calcmode="lin" valueType="num">
                                      <p:cBhvr additive="base">
                                        <p:cTn id="42" dur="500"/>
                                        <p:tgtEl>
                                          <p:spTgt spid="282"/>
                                        </p:tgtEl>
                                        <p:attrNameLst>
                                          <p:attrName>ppt_w</p:attrName>
                                        </p:attrNameLst>
                                      </p:cBhvr>
                                      <p:tavLst>
                                        <p:tav tm="0">
                                          <p:val>
                                            <p:strVal val="0"/>
                                          </p:val>
                                        </p:tav>
                                        <p:tav tm="100000">
                                          <p:val>
                                            <p:strVal val="#ppt_w"/>
                                          </p:val>
                                        </p:tav>
                                      </p:tavLst>
                                    </p:anim>
                                    <p:anim calcmode="lin" valueType="num">
                                      <p:cBhvr additive="base">
                                        <p:cTn id="43" dur="500"/>
                                        <p:tgtEl>
                                          <p:spTgt spid="282"/>
                                        </p:tgtEl>
                                        <p:attrNameLst>
                                          <p:attrName>ppt_h</p:attrName>
                                        </p:attrNameLst>
                                      </p:cBhvr>
                                      <p:tavLst>
                                        <p:tav tm="0">
                                          <p:val>
                                            <p:strVal val="0"/>
                                          </p:val>
                                        </p:tav>
                                        <p:tav tm="100000">
                                          <p:val>
                                            <p:strVal val="#ppt_h"/>
                                          </p:val>
                                        </p:tav>
                                      </p:tavLst>
                                    </p:anim>
                                  </p:childTnLst>
                                </p:cTn>
                              </p:par>
                              <p:par>
                                <p:cTn id="44" presetID="10" presetClass="entr" presetSubtype="0" fill="hold" nodeType="withEffect">
                                  <p:stCondLst>
                                    <p:cond delay="1500"/>
                                  </p:stCondLst>
                                  <p:childTnLst>
                                    <p:set>
                                      <p:cBhvr>
                                        <p:cTn id="45" dur="1" fill="hold">
                                          <p:stCondLst>
                                            <p:cond delay="0"/>
                                          </p:stCondLst>
                                        </p:cTn>
                                        <p:tgtEl>
                                          <p:spTgt spid="303"/>
                                        </p:tgtEl>
                                        <p:attrNameLst>
                                          <p:attrName>style.visibility</p:attrName>
                                        </p:attrNameLst>
                                      </p:cBhvr>
                                      <p:to>
                                        <p:strVal val="visible"/>
                                      </p:to>
                                    </p:set>
                                    <p:animEffect transition="in" filter="fade">
                                      <p:cBhvr>
                                        <p:cTn id="46" dur="500"/>
                                        <p:tgtEl>
                                          <p:spTgt spid="303"/>
                                        </p:tgtEl>
                                      </p:cBhvr>
                                    </p:animEffect>
                                  </p:childTnLst>
                                </p:cTn>
                              </p:par>
                              <p:par>
                                <p:cTn id="47" presetID="23" presetClass="entr" presetSubtype="16" fill="hold" nodeType="withEffect">
                                  <p:stCondLst>
                                    <p:cond delay="1500"/>
                                  </p:stCondLst>
                                  <p:childTnLst>
                                    <p:set>
                                      <p:cBhvr>
                                        <p:cTn id="48" dur="1" fill="hold">
                                          <p:stCondLst>
                                            <p:cond delay="0"/>
                                          </p:stCondLst>
                                        </p:cTn>
                                        <p:tgtEl>
                                          <p:spTgt spid="306"/>
                                        </p:tgtEl>
                                        <p:attrNameLst>
                                          <p:attrName>style.visibility</p:attrName>
                                        </p:attrNameLst>
                                      </p:cBhvr>
                                      <p:to>
                                        <p:strVal val="visible"/>
                                      </p:to>
                                    </p:set>
                                    <p:anim calcmode="lin" valueType="num">
                                      <p:cBhvr additive="base">
                                        <p:cTn id="49" dur="500"/>
                                        <p:tgtEl>
                                          <p:spTgt spid="306"/>
                                        </p:tgtEl>
                                        <p:attrNameLst>
                                          <p:attrName>ppt_w</p:attrName>
                                        </p:attrNameLst>
                                      </p:cBhvr>
                                      <p:tavLst>
                                        <p:tav tm="0">
                                          <p:val>
                                            <p:strVal val="0"/>
                                          </p:val>
                                        </p:tav>
                                        <p:tav tm="100000">
                                          <p:val>
                                            <p:strVal val="#ppt_w"/>
                                          </p:val>
                                        </p:tav>
                                      </p:tavLst>
                                    </p:anim>
                                    <p:anim calcmode="lin" valueType="num">
                                      <p:cBhvr additive="base">
                                        <p:cTn id="50" dur="500"/>
                                        <p:tgtEl>
                                          <p:spTgt spid="306"/>
                                        </p:tgtEl>
                                        <p:attrNameLst>
                                          <p:attrName>ppt_h</p:attrName>
                                        </p:attrNameLst>
                                      </p:cBhvr>
                                      <p:tavLst>
                                        <p:tav tm="0">
                                          <p:val>
                                            <p:strVal val="0"/>
                                          </p:val>
                                        </p:tav>
                                        <p:tav tm="100000">
                                          <p:val>
                                            <p:strVal val="#ppt_h"/>
                                          </p:val>
                                        </p:tav>
                                      </p:tavLst>
                                    </p:anim>
                                  </p:childTnLst>
                                </p:cTn>
                              </p:par>
                              <p:par>
                                <p:cTn id="51" presetID="23" presetClass="entr" presetSubtype="16" fill="hold" nodeType="withEffect">
                                  <p:stCondLst>
                                    <p:cond delay="0"/>
                                  </p:stCondLst>
                                  <p:childTnLst>
                                    <p:set>
                                      <p:cBhvr>
                                        <p:cTn id="52" dur="1" fill="hold">
                                          <p:stCondLst>
                                            <p:cond delay="0"/>
                                          </p:stCondLst>
                                        </p:cTn>
                                        <p:tgtEl>
                                          <p:spTgt spid="315"/>
                                        </p:tgtEl>
                                        <p:attrNameLst>
                                          <p:attrName>style.visibility</p:attrName>
                                        </p:attrNameLst>
                                      </p:cBhvr>
                                      <p:to>
                                        <p:strVal val="visible"/>
                                      </p:to>
                                    </p:set>
                                    <p:anim calcmode="lin" valueType="num">
                                      <p:cBhvr additive="base">
                                        <p:cTn id="53" dur="1000"/>
                                        <p:tgtEl>
                                          <p:spTgt spid="315"/>
                                        </p:tgtEl>
                                        <p:attrNameLst>
                                          <p:attrName>ppt_w</p:attrName>
                                        </p:attrNameLst>
                                      </p:cBhvr>
                                      <p:tavLst>
                                        <p:tav tm="0">
                                          <p:val>
                                            <p:strVal val="0"/>
                                          </p:val>
                                        </p:tav>
                                        <p:tav tm="100000">
                                          <p:val>
                                            <p:strVal val="#ppt_w"/>
                                          </p:val>
                                        </p:tav>
                                      </p:tavLst>
                                    </p:anim>
                                    <p:anim calcmode="lin" valueType="num">
                                      <p:cBhvr additive="base">
                                        <p:cTn id="54" dur="1000"/>
                                        <p:tgtEl>
                                          <p:spTgt spid="315"/>
                                        </p:tgtEl>
                                        <p:attrNameLst>
                                          <p:attrName>ppt_h</p:attrName>
                                        </p:attrNameLst>
                                      </p:cBhvr>
                                      <p:tavLst>
                                        <p:tav tm="0">
                                          <p:val>
                                            <p:strVal val="0"/>
                                          </p:val>
                                        </p:tav>
                                        <p:tav tm="100000">
                                          <p:val>
                                            <p:strVal val="#ppt_h"/>
                                          </p:val>
                                        </p:tav>
                                      </p:tavLst>
                                    </p:anim>
                                  </p:childTnLst>
                                </p:cTn>
                              </p:par>
                              <p:par>
                                <p:cTn id="55" presetID="23" presetClass="entr" presetSubtype="16" fill="hold" nodeType="withEffect">
                                  <p:stCondLst>
                                    <p:cond delay="1000"/>
                                  </p:stCondLst>
                                  <p:childTnLst>
                                    <p:set>
                                      <p:cBhvr>
                                        <p:cTn id="56" dur="1" fill="hold">
                                          <p:stCondLst>
                                            <p:cond delay="0"/>
                                          </p:stCondLst>
                                        </p:cTn>
                                        <p:tgtEl>
                                          <p:spTgt spid="312"/>
                                        </p:tgtEl>
                                        <p:attrNameLst>
                                          <p:attrName>style.visibility</p:attrName>
                                        </p:attrNameLst>
                                      </p:cBhvr>
                                      <p:to>
                                        <p:strVal val="visible"/>
                                      </p:to>
                                    </p:set>
                                    <p:anim calcmode="lin" valueType="num">
                                      <p:cBhvr additive="base">
                                        <p:cTn id="57" dur="1000"/>
                                        <p:tgtEl>
                                          <p:spTgt spid="312"/>
                                        </p:tgtEl>
                                        <p:attrNameLst>
                                          <p:attrName>ppt_w</p:attrName>
                                        </p:attrNameLst>
                                      </p:cBhvr>
                                      <p:tavLst>
                                        <p:tav tm="0">
                                          <p:val>
                                            <p:strVal val="0"/>
                                          </p:val>
                                        </p:tav>
                                        <p:tav tm="100000">
                                          <p:val>
                                            <p:strVal val="#ppt_w"/>
                                          </p:val>
                                        </p:tav>
                                      </p:tavLst>
                                    </p:anim>
                                    <p:anim calcmode="lin" valueType="num">
                                      <p:cBhvr additive="base">
                                        <p:cTn id="58" dur="1000"/>
                                        <p:tgtEl>
                                          <p:spTgt spid="312"/>
                                        </p:tgtEl>
                                        <p:attrNameLst>
                                          <p:attrName>ppt_h</p:attrName>
                                        </p:attrNameLst>
                                      </p:cBhvr>
                                      <p:tavLst>
                                        <p:tav tm="0">
                                          <p:val>
                                            <p:strVal val="0"/>
                                          </p:val>
                                        </p:tav>
                                        <p:tav tm="100000">
                                          <p:val>
                                            <p:strVal val="#ppt_h"/>
                                          </p:val>
                                        </p:tav>
                                      </p:tavLst>
                                    </p:anim>
                                  </p:childTnLst>
                                </p:cTn>
                              </p:par>
                              <p:par>
                                <p:cTn id="59" presetID="23" presetClass="entr" presetSubtype="16" fill="hold" nodeType="withEffect">
                                  <p:stCondLst>
                                    <p:cond delay="1500"/>
                                  </p:stCondLst>
                                  <p:childTnLst>
                                    <p:set>
                                      <p:cBhvr>
                                        <p:cTn id="60" dur="1" fill="hold">
                                          <p:stCondLst>
                                            <p:cond delay="0"/>
                                          </p:stCondLst>
                                        </p:cTn>
                                        <p:tgtEl>
                                          <p:spTgt spid="318"/>
                                        </p:tgtEl>
                                        <p:attrNameLst>
                                          <p:attrName>style.visibility</p:attrName>
                                        </p:attrNameLst>
                                      </p:cBhvr>
                                      <p:to>
                                        <p:strVal val="visible"/>
                                      </p:to>
                                    </p:set>
                                    <p:anim calcmode="lin" valueType="num">
                                      <p:cBhvr additive="base">
                                        <p:cTn id="61" dur="1000"/>
                                        <p:tgtEl>
                                          <p:spTgt spid="318"/>
                                        </p:tgtEl>
                                        <p:attrNameLst>
                                          <p:attrName>ppt_w</p:attrName>
                                        </p:attrNameLst>
                                      </p:cBhvr>
                                      <p:tavLst>
                                        <p:tav tm="0">
                                          <p:val>
                                            <p:strVal val="0"/>
                                          </p:val>
                                        </p:tav>
                                        <p:tav tm="100000">
                                          <p:val>
                                            <p:strVal val="#ppt_w"/>
                                          </p:val>
                                        </p:tav>
                                      </p:tavLst>
                                    </p:anim>
                                    <p:anim calcmode="lin" valueType="num">
                                      <p:cBhvr additive="base">
                                        <p:cTn id="62" dur="1000"/>
                                        <p:tgtEl>
                                          <p:spTgt spid="318"/>
                                        </p:tgtEl>
                                        <p:attrNameLst>
                                          <p:attrName>ppt_h</p:attrName>
                                        </p:attrNameLst>
                                      </p:cBhvr>
                                      <p:tavLst>
                                        <p:tav tm="0">
                                          <p:val>
                                            <p:strVal val="0"/>
                                          </p:val>
                                        </p:tav>
                                        <p:tav tm="100000">
                                          <p:val>
                                            <p:strVal val="#ppt_h"/>
                                          </p:val>
                                        </p:tav>
                                      </p:tavLst>
                                    </p:anim>
                                  </p:childTnLst>
                                </p:cTn>
                              </p:par>
                              <p:par>
                                <p:cTn id="63" presetID="10" presetClass="entr" presetSubtype="0" fill="hold" nodeType="withEffect">
                                  <p:stCondLst>
                                    <p:cond delay="500"/>
                                  </p:stCondLst>
                                  <p:childTnLst>
                                    <p:set>
                                      <p:cBhvr>
                                        <p:cTn id="64" dur="1" fill="hold">
                                          <p:stCondLst>
                                            <p:cond delay="0"/>
                                          </p:stCondLst>
                                        </p:cTn>
                                        <p:tgtEl>
                                          <p:spTgt spid="321"/>
                                        </p:tgtEl>
                                        <p:attrNameLst>
                                          <p:attrName>style.visibility</p:attrName>
                                        </p:attrNameLst>
                                      </p:cBhvr>
                                      <p:to>
                                        <p:strVal val="visible"/>
                                      </p:to>
                                    </p:set>
                                    <p:animEffect transition="in" filter="fade">
                                      <p:cBhvr>
                                        <p:cTn id="65" dur="500"/>
                                        <p:tgtEl>
                                          <p:spTgt spid="321"/>
                                        </p:tgtEl>
                                      </p:cBhvr>
                                    </p:animEffect>
                                  </p:childTnLst>
                                </p:cTn>
                              </p:par>
                              <p:par>
                                <p:cTn id="66" presetID="10" presetClass="entr" presetSubtype="0" fill="hold" nodeType="withEffect">
                                  <p:stCondLst>
                                    <p:cond delay="500"/>
                                  </p:stCondLst>
                                  <p:childTnLst>
                                    <p:set>
                                      <p:cBhvr>
                                        <p:cTn id="67" dur="1" fill="hold">
                                          <p:stCondLst>
                                            <p:cond delay="0"/>
                                          </p:stCondLst>
                                        </p:cTn>
                                        <p:tgtEl>
                                          <p:spTgt spid="324"/>
                                        </p:tgtEl>
                                        <p:attrNameLst>
                                          <p:attrName>style.visibility</p:attrName>
                                        </p:attrNameLst>
                                      </p:cBhvr>
                                      <p:to>
                                        <p:strVal val="visible"/>
                                      </p:to>
                                    </p:set>
                                    <p:animEffect transition="in" filter="fade">
                                      <p:cBhvr>
                                        <p:cTn id="68" dur="500"/>
                                        <p:tgtEl>
                                          <p:spTgt spid="324"/>
                                        </p:tgtEl>
                                      </p:cBhvr>
                                    </p:animEffect>
                                  </p:childTnLst>
                                </p:cTn>
                              </p:par>
                              <p:par>
                                <p:cTn id="69" presetID="10" presetClass="entr" presetSubtype="0" fill="hold" nodeType="withEffect">
                                  <p:stCondLst>
                                    <p:cond delay="500"/>
                                  </p:stCondLst>
                                  <p:childTnLst>
                                    <p:set>
                                      <p:cBhvr>
                                        <p:cTn id="70" dur="1" fill="hold">
                                          <p:stCondLst>
                                            <p:cond delay="0"/>
                                          </p:stCondLst>
                                        </p:cTn>
                                        <p:tgtEl>
                                          <p:spTgt spid="327"/>
                                        </p:tgtEl>
                                        <p:attrNameLst>
                                          <p:attrName>style.visibility</p:attrName>
                                        </p:attrNameLst>
                                      </p:cBhvr>
                                      <p:to>
                                        <p:strVal val="visible"/>
                                      </p:to>
                                    </p:set>
                                    <p:animEffect transition="in" filter="fade">
                                      <p:cBhvr>
                                        <p:cTn id="71" dur="500"/>
                                        <p:tgtEl>
                                          <p:spTgt spid="327"/>
                                        </p:tgtEl>
                                      </p:cBhvr>
                                    </p:animEffect>
                                  </p:childTnLst>
                                </p:cTn>
                              </p:par>
                              <p:par>
                                <p:cTn id="72" presetID="23" presetClass="entr" presetSubtype="16" fill="hold" nodeType="withEffect">
                                  <p:stCondLst>
                                    <p:cond delay="500"/>
                                  </p:stCondLst>
                                  <p:childTnLst>
                                    <p:set>
                                      <p:cBhvr>
                                        <p:cTn id="73" dur="1" fill="hold">
                                          <p:stCondLst>
                                            <p:cond delay="0"/>
                                          </p:stCondLst>
                                        </p:cTn>
                                        <p:tgtEl>
                                          <p:spTgt spid="331"/>
                                        </p:tgtEl>
                                        <p:attrNameLst>
                                          <p:attrName>style.visibility</p:attrName>
                                        </p:attrNameLst>
                                      </p:cBhvr>
                                      <p:to>
                                        <p:strVal val="visible"/>
                                      </p:to>
                                    </p:set>
                                    <p:anim calcmode="lin" valueType="num">
                                      <p:cBhvr additive="base">
                                        <p:cTn id="74" dur="1000"/>
                                        <p:tgtEl>
                                          <p:spTgt spid="331"/>
                                        </p:tgtEl>
                                        <p:attrNameLst>
                                          <p:attrName>ppt_w</p:attrName>
                                        </p:attrNameLst>
                                      </p:cBhvr>
                                      <p:tavLst>
                                        <p:tav tm="0">
                                          <p:val>
                                            <p:strVal val="0"/>
                                          </p:val>
                                        </p:tav>
                                        <p:tav tm="100000">
                                          <p:val>
                                            <p:strVal val="#ppt_w"/>
                                          </p:val>
                                        </p:tav>
                                      </p:tavLst>
                                    </p:anim>
                                    <p:anim calcmode="lin" valueType="num">
                                      <p:cBhvr additive="base">
                                        <p:cTn id="75" dur="1000"/>
                                        <p:tgtEl>
                                          <p:spTgt spid="331"/>
                                        </p:tgtEl>
                                        <p:attrNameLst>
                                          <p:attrName>ppt_h</p:attrName>
                                        </p:attrNameLst>
                                      </p:cBhvr>
                                      <p:tavLst>
                                        <p:tav tm="0">
                                          <p:val>
                                            <p:strVal val="0"/>
                                          </p:val>
                                        </p:tav>
                                        <p:tav tm="100000">
                                          <p:val>
                                            <p:strVal val="#ppt_h"/>
                                          </p:val>
                                        </p:tav>
                                      </p:tavLst>
                                    </p:anim>
                                  </p:childTnLst>
                                </p:cTn>
                              </p:par>
                              <p:par>
                                <p:cTn id="76" presetID="23" presetClass="entr" presetSubtype="16" fill="hold" nodeType="withEffect">
                                  <p:stCondLst>
                                    <p:cond delay="500"/>
                                  </p:stCondLst>
                                  <p:childTnLst>
                                    <p:set>
                                      <p:cBhvr>
                                        <p:cTn id="77" dur="1" fill="hold">
                                          <p:stCondLst>
                                            <p:cond delay="0"/>
                                          </p:stCondLst>
                                        </p:cTn>
                                        <p:tgtEl>
                                          <p:spTgt spid="330"/>
                                        </p:tgtEl>
                                        <p:attrNameLst>
                                          <p:attrName>style.visibility</p:attrName>
                                        </p:attrNameLst>
                                      </p:cBhvr>
                                      <p:to>
                                        <p:strVal val="visible"/>
                                      </p:to>
                                    </p:set>
                                    <p:anim calcmode="lin" valueType="num">
                                      <p:cBhvr additive="base">
                                        <p:cTn id="78" dur="500"/>
                                        <p:tgtEl>
                                          <p:spTgt spid="330"/>
                                        </p:tgtEl>
                                        <p:attrNameLst>
                                          <p:attrName>ppt_w</p:attrName>
                                        </p:attrNameLst>
                                      </p:cBhvr>
                                      <p:tavLst>
                                        <p:tav tm="0">
                                          <p:val>
                                            <p:strVal val="0"/>
                                          </p:val>
                                        </p:tav>
                                        <p:tav tm="100000">
                                          <p:val>
                                            <p:strVal val="#ppt_w"/>
                                          </p:val>
                                        </p:tav>
                                      </p:tavLst>
                                    </p:anim>
                                    <p:anim calcmode="lin" valueType="num">
                                      <p:cBhvr additive="base">
                                        <p:cTn id="79" dur="500"/>
                                        <p:tgtEl>
                                          <p:spTgt spid="330"/>
                                        </p:tgtEl>
                                        <p:attrNameLst>
                                          <p:attrName>ppt_h</p:attrName>
                                        </p:attrNameLst>
                                      </p:cBhvr>
                                      <p:tavLst>
                                        <p:tav tm="0">
                                          <p:val>
                                            <p:strVal val="0"/>
                                          </p:val>
                                        </p:tav>
                                        <p:tav tm="100000">
                                          <p:val>
                                            <p:strVal val="#ppt_h"/>
                                          </p:val>
                                        </p:tav>
                                      </p:tavLst>
                                    </p:anim>
                                  </p:childTnLst>
                                </p:cTn>
                              </p:par>
                              <p:par>
                                <p:cTn id="80" presetID="23" presetClass="entr" presetSubtype="16" fill="hold" nodeType="withEffect">
                                  <p:stCondLst>
                                    <p:cond delay="0"/>
                                  </p:stCondLst>
                                  <p:childTnLst>
                                    <p:set>
                                      <p:cBhvr>
                                        <p:cTn id="81" dur="1" fill="hold">
                                          <p:stCondLst>
                                            <p:cond delay="0"/>
                                          </p:stCondLst>
                                        </p:cTn>
                                        <p:tgtEl>
                                          <p:spTgt spid="337"/>
                                        </p:tgtEl>
                                        <p:attrNameLst>
                                          <p:attrName>style.visibility</p:attrName>
                                        </p:attrNameLst>
                                      </p:cBhvr>
                                      <p:to>
                                        <p:strVal val="visible"/>
                                      </p:to>
                                    </p:set>
                                    <p:anim calcmode="lin" valueType="num">
                                      <p:cBhvr additive="base">
                                        <p:cTn id="82" dur="1000"/>
                                        <p:tgtEl>
                                          <p:spTgt spid="337"/>
                                        </p:tgtEl>
                                        <p:attrNameLst>
                                          <p:attrName>ppt_w</p:attrName>
                                        </p:attrNameLst>
                                      </p:cBhvr>
                                      <p:tavLst>
                                        <p:tav tm="0">
                                          <p:val>
                                            <p:strVal val="0"/>
                                          </p:val>
                                        </p:tav>
                                        <p:tav tm="100000">
                                          <p:val>
                                            <p:strVal val="#ppt_w"/>
                                          </p:val>
                                        </p:tav>
                                      </p:tavLst>
                                    </p:anim>
                                    <p:anim calcmode="lin" valueType="num">
                                      <p:cBhvr additive="base">
                                        <p:cTn id="83" dur="1000"/>
                                        <p:tgtEl>
                                          <p:spTgt spid="337"/>
                                        </p:tgtEl>
                                        <p:attrNameLst>
                                          <p:attrName>ppt_h</p:attrName>
                                        </p:attrNameLst>
                                      </p:cBhvr>
                                      <p:tavLst>
                                        <p:tav tm="0">
                                          <p:val>
                                            <p:strVal val="0"/>
                                          </p:val>
                                        </p:tav>
                                        <p:tav tm="100000">
                                          <p:val>
                                            <p:strVal val="#ppt_h"/>
                                          </p:val>
                                        </p:tav>
                                      </p:tavLst>
                                    </p:anim>
                                  </p:childTnLst>
                                </p:cTn>
                              </p:par>
                              <p:par>
                                <p:cTn id="84" presetID="23" presetClass="entr" presetSubtype="16" fill="hold" nodeType="withEffect">
                                  <p:stCondLst>
                                    <p:cond delay="500"/>
                                  </p:stCondLst>
                                  <p:childTnLst>
                                    <p:set>
                                      <p:cBhvr>
                                        <p:cTn id="85" dur="1" fill="hold">
                                          <p:stCondLst>
                                            <p:cond delay="0"/>
                                          </p:stCondLst>
                                        </p:cTn>
                                        <p:tgtEl>
                                          <p:spTgt spid="334"/>
                                        </p:tgtEl>
                                        <p:attrNameLst>
                                          <p:attrName>style.visibility</p:attrName>
                                        </p:attrNameLst>
                                      </p:cBhvr>
                                      <p:to>
                                        <p:strVal val="visible"/>
                                      </p:to>
                                    </p:set>
                                    <p:anim calcmode="lin" valueType="num">
                                      <p:cBhvr additive="base">
                                        <p:cTn id="86" dur="500"/>
                                        <p:tgtEl>
                                          <p:spTgt spid="334"/>
                                        </p:tgtEl>
                                        <p:attrNameLst>
                                          <p:attrName>ppt_w</p:attrName>
                                        </p:attrNameLst>
                                      </p:cBhvr>
                                      <p:tavLst>
                                        <p:tav tm="0">
                                          <p:val>
                                            <p:strVal val="0"/>
                                          </p:val>
                                        </p:tav>
                                        <p:tav tm="100000">
                                          <p:val>
                                            <p:strVal val="#ppt_w"/>
                                          </p:val>
                                        </p:tav>
                                      </p:tavLst>
                                    </p:anim>
                                    <p:anim calcmode="lin" valueType="num">
                                      <p:cBhvr additive="base">
                                        <p:cTn id="87" dur="500"/>
                                        <p:tgtEl>
                                          <p:spTgt spid="334"/>
                                        </p:tgtEl>
                                        <p:attrNameLst>
                                          <p:attrName>ppt_h</p:attrName>
                                        </p:attrNameLst>
                                      </p:cBhvr>
                                      <p:tavLst>
                                        <p:tav tm="0">
                                          <p:val>
                                            <p:strVal val="0"/>
                                          </p:val>
                                        </p:tav>
                                        <p:tav tm="100000">
                                          <p:val>
                                            <p:strVal val="#ppt_h"/>
                                          </p:val>
                                        </p:tav>
                                      </p:tavLst>
                                    </p:anim>
                                  </p:childTnLst>
                                </p:cTn>
                              </p:par>
                              <p:par>
                                <p:cTn id="88" presetID="23" presetClass="entr" presetSubtype="16" fill="hold" nodeType="withEffect">
                                  <p:stCondLst>
                                    <p:cond delay="0"/>
                                  </p:stCondLst>
                                  <p:childTnLst>
                                    <p:set>
                                      <p:cBhvr>
                                        <p:cTn id="89" dur="1" fill="hold">
                                          <p:stCondLst>
                                            <p:cond delay="0"/>
                                          </p:stCondLst>
                                        </p:cTn>
                                        <p:tgtEl>
                                          <p:spTgt spid="340"/>
                                        </p:tgtEl>
                                        <p:attrNameLst>
                                          <p:attrName>style.visibility</p:attrName>
                                        </p:attrNameLst>
                                      </p:cBhvr>
                                      <p:to>
                                        <p:strVal val="visible"/>
                                      </p:to>
                                    </p:set>
                                    <p:anim calcmode="lin" valueType="num">
                                      <p:cBhvr additive="base">
                                        <p:cTn id="90" dur="1500"/>
                                        <p:tgtEl>
                                          <p:spTgt spid="340"/>
                                        </p:tgtEl>
                                        <p:attrNameLst>
                                          <p:attrName>ppt_w</p:attrName>
                                        </p:attrNameLst>
                                      </p:cBhvr>
                                      <p:tavLst>
                                        <p:tav tm="0">
                                          <p:val>
                                            <p:strVal val="0"/>
                                          </p:val>
                                        </p:tav>
                                        <p:tav tm="100000">
                                          <p:val>
                                            <p:strVal val="#ppt_w"/>
                                          </p:val>
                                        </p:tav>
                                      </p:tavLst>
                                    </p:anim>
                                    <p:anim calcmode="lin" valueType="num">
                                      <p:cBhvr additive="base">
                                        <p:cTn id="91" dur="1500"/>
                                        <p:tgtEl>
                                          <p:spTgt spid="340"/>
                                        </p:tgtEl>
                                        <p:attrNameLst>
                                          <p:attrName>ppt_h</p:attrName>
                                        </p:attrNameLst>
                                      </p:cBhvr>
                                      <p:tavLst>
                                        <p:tav tm="0">
                                          <p:val>
                                            <p:strVal val="0"/>
                                          </p:val>
                                        </p:tav>
                                        <p:tav tm="100000">
                                          <p:val>
                                            <p:strVal val="#ppt_h"/>
                                          </p:val>
                                        </p:tav>
                                      </p:tavLst>
                                    </p:anim>
                                  </p:childTnLst>
                                </p:cTn>
                              </p:par>
                              <p:par>
                                <p:cTn id="92" presetID="10" presetClass="entr" presetSubtype="0" fill="hold" nodeType="withEffect">
                                  <p:stCondLst>
                                    <p:cond delay="1000"/>
                                  </p:stCondLst>
                                  <p:childTnLst>
                                    <p:set>
                                      <p:cBhvr>
                                        <p:cTn id="93" dur="1" fill="hold">
                                          <p:stCondLst>
                                            <p:cond delay="0"/>
                                          </p:stCondLst>
                                        </p:cTn>
                                        <p:tgtEl>
                                          <p:spTgt spid="341"/>
                                        </p:tgtEl>
                                        <p:attrNameLst>
                                          <p:attrName>style.visibility</p:attrName>
                                        </p:attrNameLst>
                                      </p:cBhvr>
                                      <p:to>
                                        <p:strVal val="visible"/>
                                      </p:to>
                                    </p:set>
                                    <p:animEffect transition="in" filter="fade">
                                      <p:cBhvr>
                                        <p:cTn id="94" dur="2000"/>
                                        <p:tgtEl>
                                          <p:spTgt spid="341"/>
                                        </p:tgtEl>
                                      </p:cBhvr>
                                    </p:animEffect>
                                  </p:childTnLst>
                                </p:cTn>
                              </p:par>
                              <p:par>
                                <p:cTn id="95" presetID="23" presetClass="entr" presetSubtype="16" fill="hold" nodeType="withEffect">
                                  <p:stCondLst>
                                    <p:cond delay="1000"/>
                                  </p:stCondLst>
                                  <p:childTnLst>
                                    <p:set>
                                      <p:cBhvr>
                                        <p:cTn id="96" dur="1" fill="hold">
                                          <p:stCondLst>
                                            <p:cond delay="0"/>
                                          </p:stCondLst>
                                        </p:cTn>
                                        <p:tgtEl>
                                          <p:spTgt spid="345"/>
                                        </p:tgtEl>
                                        <p:attrNameLst>
                                          <p:attrName>style.visibility</p:attrName>
                                        </p:attrNameLst>
                                      </p:cBhvr>
                                      <p:to>
                                        <p:strVal val="visible"/>
                                      </p:to>
                                    </p:set>
                                    <p:anim calcmode="lin" valueType="num">
                                      <p:cBhvr additive="base">
                                        <p:cTn id="97" dur="1000"/>
                                        <p:tgtEl>
                                          <p:spTgt spid="345"/>
                                        </p:tgtEl>
                                        <p:attrNameLst>
                                          <p:attrName>ppt_w</p:attrName>
                                        </p:attrNameLst>
                                      </p:cBhvr>
                                      <p:tavLst>
                                        <p:tav tm="0">
                                          <p:val>
                                            <p:strVal val="0"/>
                                          </p:val>
                                        </p:tav>
                                        <p:tav tm="100000">
                                          <p:val>
                                            <p:strVal val="#ppt_w"/>
                                          </p:val>
                                        </p:tav>
                                      </p:tavLst>
                                    </p:anim>
                                    <p:anim calcmode="lin" valueType="num">
                                      <p:cBhvr additive="base">
                                        <p:cTn id="98" dur="1000"/>
                                        <p:tgtEl>
                                          <p:spTgt spid="345"/>
                                        </p:tgtEl>
                                        <p:attrNameLst>
                                          <p:attrName>ppt_h</p:attrName>
                                        </p:attrNameLst>
                                      </p:cBhvr>
                                      <p:tavLst>
                                        <p:tav tm="0">
                                          <p:val>
                                            <p:strVal val="0"/>
                                          </p:val>
                                        </p:tav>
                                        <p:tav tm="100000">
                                          <p:val>
                                            <p:strVal val="#ppt_h"/>
                                          </p:val>
                                        </p:tav>
                                      </p:tavLst>
                                    </p:anim>
                                  </p:childTnLst>
                                </p:cTn>
                              </p:par>
                              <p:par>
                                <p:cTn id="99" presetID="23" presetClass="entr" presetSubtype="16" fill="hold" nodeType="withEffect">
                                  <p:stCondLst>
                                    <p:cond delay="1000"/>
                                  </p:stCondLst>
                                  <p:childTnLst>
                                    <p:set>
                                      <p:cBhvr>
                                        <p:cTn id="100" dur="1" fill="hold">
                                          <p:stCondLst>
                                            <p:cond delay="0"/>
                                          </p:stCondLst>
                                        </p:cTn>
                                        <p:tgtEl>
                                          <p:spTgt spid="344"/>
                                        </p:tgtEl>
                                        <p:attrNameLst>
                                          <p:attrName>style.visibility</p:attrName>
                                        </p:attrNameLst>
                                      </p:cBhvr>
                                      <p:to>
                                        <p:strVal val="visible"/>
                                      </p:to>
                                    </p:set>
                                    <p:anim calcmode="lin" valueType="num">
                                      <p:cBhvr additive="base">
                                        <p:cTn id="101" dur="500"/>
                                        <p:tgtEl>
                                          <p:spTgt spid="344"/>
                                        </p:tgtEl>
                                        <p:attrNameLst>
                                          <p:attrName>ppt_w</p:attrName>
                                        </p:attrNameLst>
                                      </p:cBhvr>
                                      <p:tavLst>
                                        <p:tav tm="0">
                                          <p:val>
                                            <p:strVal val="0"/>
                                          </p:val>
                                        </p:tav>
                                        <p:tav tm="100000">
                                          <p:val>
                                            <p:strVal val="#ppt_w"/>
                                          </p:val>
                                        </p:tav>
                                      </p:tavLst>
                                    </p:anim>
                                    <p:anim calcmode="lin" valueType="num">
                                      <p:cBhvr additive="base">
                                        <p:cTn id="102" dur="500"/>
                                        <p:tgtEl>
                                          <p:spTgt spid="34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grpSp>
        <p:nvGrpSpPr>
          <p:cNvPr id="851" name="Google Shape;851;p22"/>
          <p:cNvGrpSpPr/>
          <p:nvPr/>
        </p:nvGrpSpPr>
        <p:grpSpPr>
          <a:xfrm>
            <a:off x="3144613" y="1259507"/>
            <a:ext cx="5137531" cy="2441580"/>
            <a:chOff x="2736948" y="3874286"/>
            <a:chExt cx="6850041" cy="1414134"/>
          </a:xfrm>
        </p:grpSpPr>
        <p:sp>
          <p:nvSpPr>
            <p:cNvPr id="852" name="Google Shape;852;p22"/>
            <p:cNvSpPr txBox="1"/>
            <p:nvPr/>
          </p:nvSpPr>
          <p:spPr>
            <a:xfrm>
              <a:off x="3217731" y="3874286"/>
              <a:ext cx="6096000" cy="48128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b="1" i="0" u="none" strike="noStrike" cap="none" dirty="0">
                  <a:solidFill>
                    <a:srgbClr val="0070C0"/>
                  </a:solidFill>
                  <a:latin typeface="Arial"/>
                  <a:ea typeface="Arial"/>
                  <a:cs typeface="Arial"/>
                  <a:sym typeface="Arial"/>
                </a:rPr>
                <a:t>Multi-Item Retrieval in One Trip</a:t>
              </a:r>
            </a:p>
          </p:txBody>
        </p:sp>
        <p:sp>
          <p:nvSpPr>
            <p:cNvPr id="853" name="Google Shape;853;p22"/>
            <p:cNvSpPr txBox="1"/>
            <p:nvPr/>
          </p:nvSpPr>
          <p:spPr>
            <a:xfrm>
              <a:off x="2736948" y="4379315"/>
              <a:ext cx="6850041" cy="90910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dirty="0"/>
                <a:t>Plan efficient routes so the robot collects several items in a single tour, cutting down on travel time and repeated homing.</a:t>
              </a:r>
              <a:endParaRPr lang="en-US" sz="1800" b="0" i="0" u="none" strike="noStrike" cap="none" dirty="0">
                <a:solidFill>
                  <a:schemeClr val="dk1"/>
                </a:solidFill>
                <a:latin typeface="Twentieth Century"/>
                <a:ea typeface="Twentieth Century"/>
                <a:cs typeface="Twentieth Century"/>
                <a:sym typeface="Twentieth Century"/>
              </a:endParaRPr>
            </a:p>
          </p:txBody>
        </p:sp>
      </p:grpSp>
      <p:pic>
        <p:nvPicPr>
          <p:cNvPr id="15" name="Picture 14">
            <a:extLst>
              <a:ext uri="{FF2B5EF4-FFF2-40B4-BE49-F238E27FC236}">
                <a16:creationId xmlns:a16="http://schemas.microsoft.com/office/drawing/2014/main" id="{B1B0FE02-0CAB-4C31-B579-DA8B902E7041}"/>
              </a:ext>
            </a:extLst>
          </p:cNvPr>
          <p:cNvPicPr>
            <a:picLocks noChangeAspect="1"/>
          </p:cNvPicPr>
          <p:nvPr/>
        </p:nvPicPr>
        <p:blipFill>
          <a:blip r:embed="rId3"/>
          <a:stretch>
            <a:fillRect/>
          </a:stretch>
        </p:blipFill>
        <p:spPr>
          <a:xfrm>
            <a:off x="1329029" y="1277330"/>
            <a:ext cx="1722572" cy="2098330"/>
          </a:xfrm>
          <a:prstGeom prst="rect">
            <a:avLst/>
          </a:prstGeom>
        </p:spPr>
      </p:pic>
      <p:pic>
        <p:nvPicPr>
          <p:cNvPr id="16" name="Picture 15">
            <a:extLst>
              <a:ext uri="{FF2B5EF4-FFF2-40B4-BE49-F238E27FC236}">
                <a16:creationId xmlns:a16="http://schemas.microsoft.com/office/drawing/2014/main" id="{49D5C5FA-6D4C-4934-9B36-FD1ACB1AFBFB}"/>
              </a:ext>
            </a:extLst>
          </p:cNvPr>
          <p:cNvPicPr>
            <a:picLocks noChangeAspect="1"/>
          </p:cNvPicPr>
          <p:nvPr/>
        </p:nvPicPr>
        <p:blipFill>
          <a:blip r:embed="rId4"/>
          <a:stretch>
            <a:fillRect/>
          </a:stretch>
        </p:blipFill>
        <p:spPr>
          <a:xfrm rot="21421946">
            <a:off x="4332831" y="-3763746"/>
            <a:ext cx="2173621" cy="1953508"/>
          </a:xfrm>
          <a:prstGeom prst="rect">
            <a:avLst/>
          </a:prstGeom>
        </p:spPr>
      </p:pic>
      <p:pic>
        <p:nvPicPr>
          <p:cNvPr id="2052" name="Picture 4">
            <a:extLst>
              <a:ext uri="{FF2B5EF4-FFF2-40B4-BE49-F238E27FC236}">
                <a16:creationId xmlns:a16="http://schemas.microsoft.com/office/drawing/2014/main" id="{E84F72E0-17E6-4AA0-A43A-DC02F4901F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5136" y="1003009"/>
            <a:ext cx="3430415" cy="34304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1"/>
                                        </p:tgtEl>
                                        <p:attrNameLst>
                                          <p:attrName>style.visibility</p:attrName>
                                        </p:attrNameLst>
                                      </p:cBhvr>
                                      <p:to>
                                        <p:strVal val="visible"/>
                                      </p:to>
                                    </p:set>
                                    <p:animEffect transition="in" filter="fade">
                                      <p:cBhvr>
                                        <p:cTn id="7" dur="500"/>
                                        <p:tgtEl>
                                          <p:spTgt spid="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grpSp>
        <p:nvGrpSpPr>
          <p:cNvPr id="863" name="Google Shape;863;p23"/>
          <p:cNvGrpSpPr/>
          <p:nvPr/>
        </p:nvGrpSpPr>
        <p:grpSpPr>
          <a:xfrm>
            <a:off x="3102345" y="2266949"/>
            <a:ext cx="5137531" cy="2419608"/>
            <a:chOff x="2736948" y="3874285"/>
            <a:chExt cx="6850041" cy="1437636"/>
          </a:xfrm>
        </p:grpSpPr>
        <p:sp>
          <p:nvSpPr>
            <p:cNvPr id="864" name="Google Shape;864;p23"/>
            <p:cNvSpPr txBox="1"/>
            <p:nvPr/>
          </p:nvSpPr>
          <p:spPr>
            <a:xfrm>
              <a:off x="3226316" y="3874285"/>
              <a:ext cx="5734393" cy="4937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b="1" i="0" u="none" strike="noStrike" cap="none" dirty="0">
                  <a:solidFill>
                    <a:srgbClr val="0070C0"/>
                  </a:solidFill>
                  <a:latin typeface="Arial"/>
                  <a:ea typeface="Arial"/>
                  <a:cs typeface="Arial"/>
                  <a:sym typeface="Arial"/>
                </a:rPr>
                <a:t>Support for Bottles &amp; Non-Box Medicines</a:t>
              </a:r>
            </a:p>
          </p:txBody>
        </p:sp>
        <p:sp>
          <p:nvSpPr>
            <p:cNvPr id="865" name="Google Shape;865;p23"/>
            <p:cNvSpPr txBox="1"/>
            <p:nvPr/>
          </p:nvSpPr>
          <p:spPr>
            <a:xfrm>
              <a:off x="2736948" y="4379315"/>
              <a:ext cx="6850041" cy="93260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dirty="0"/>
                <a:t>Add modular grippers and ramp inserts to handle bottles or irregular packages, with extra checks like weight or IR sensors.</a:t>
              </a:r>
              <a:endParaRPr lang="en-US" sz="1800" b="0" i="0" u="none" strike="noStrike" cap="none" dirty="0">
                <a:solidFill>
                  <a:schemeClr val="dk1"/>
                </a:solidFill>
                <a:latin typeface="Twentieth Century"/>
                <a:ea typeface="Twentieth Century"/>
                <a:cs typeface="Twentieth Century"/>
                <a:sym typeface="Twentieth Century"/>
              </a:endParaRPr>
            </a:p>
          </p:txBody>
        </p:sp>
      </p:grpSp>
      <p:pic>
        <p:nvPicPr>
          <p:cNvPr id="9" name="Picture 8">
            <a:extLst>
              <a:ext uri="{FF2B5EF4-FFF2-40B4-BE49-F238E27FC236}">
                <a16:creationId xmlns:a16="http://schemas.microsoft.com/office/drawing/2014/main" id="{7D6227B2-EC22-4F2D-A3DC-4FE4904F60E4}"/>
              </a:ext>
            </a:extLst>
          </p:cNvPr>
          <p:cNvPicPr>
            <a:picLocks noChangeAspect="1"/>
          </p:cNvPicPr>
          <p:nvPr/>
        </p:nvPicPr>
        <p:blipFill>
          <a:blip r:embed="rId3"/>
          <a:stretch>
            <a:fillRect/>
          </a:stretch>
        </p:blipFill>
        <p:spPr>
          <a:xfrm rot="21421946">
            <a:off x="8600031" y="-2910305"/>
            <a:ext cx="2173621" cy="1953508"/>
          </a:xfrm>
          <a:prstGeom prst="rect">
            <a:avLst/>
          </a:prstGeom>
        </p:spPr>
      </p:pic>
      <p:pic>
        <p:nvPicPr>
          <p:cNvPr id="4098" name="Picture 2">
            <a:extLst>
              <a:ext uri="{FF2B5EF4-FFF2-40B4-BE49-F238E27FC236}">
                <a16:creationId xmlns:a16="http://schemas.microsoft.com/office/drawing/2014/main" id="{61C4A654-9057-4BFB-827A-CCC6441A8C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0"/>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63"/>
                                        </p:tgtEl>
                                        <p:attrNameLst>
                                          <p:attrName>style.visibility</p:attrName>
                                        </p:attrNameLst>
                                      </p:cBhvr>
                                      <p:to>
                                        <p:strVal val="visible"/>
                                      </p:to>
                                    </p:set>
                                    <p:animEffect transition="in" filter="fade">
                                      <p:cBhvr>
                                        <p:cTn id="7" dur="500"/>
                                        <p:tgtEl>
                                          <p:spTgt spid="8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grpSp>
        <p:nvGrpSpPr>
          <p:cNvPr id="875" name="Google Shape;875;p24"/>
          <p:cNvGrpSpPr/>
          <p:nvPr/>
        </p:nvGrpSpPr>
        <p:grpSpPr>
          <a:xfrm>
            <a:off x="887182" y="1598738"/>
            <a:ext cx="5137531" cy="2399055"/>
            <a:chOff x="2736948" y="3874286"/>
            <a:chExt cx="6850041" cy="1460744"/>
          </a:xfrm>
        </p:grpSpPr>
        <p:sp>
          <p:nvSpPr>
            <p:cNvPr id="876" name="Google Shape;876;p24"/>
            <p:cNvSpPr txBox="1"/>
            <p:nvPr/>
          </p:nvSpPr>
          <p:spPr>
            <a:xfrm>
              <a:off x="3315105" y="3874286"/>
              <a:ext cx="5523169" cy="50595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b="1" i="0" u="none" strike="noStrike" cap="none" dirty="0">
                  <a:solidFill>
                    <a:srgbClr val="0070C0"/>
                  </a:solidFill>
                  <a:latin typeface="Arial"/>
                  <a:ea typeface="Arial"/>
                  <a:cs typeface="Arial"/>
                  <a:sym typeface="Arial"/>
                </a:rPr>
                <a:t>E-Prescription with Unique Barcode/QR</a:t>
              </a:r>
            </a:p>
          </p:txBody>
        </p:sp>
        <p:sp>
          <p:nvSpPr>
            <p:cNvPr id="877" name="Google Shape;877;p24"/>
            <p:cNvSpPr txBox="1"/>
            <p:nvPr/>
          </p:nvSpPr>
          <p:spPr>
            <a:xfrm>
              <a:off x="2736948" y="4379315"/>
              <a:ext cx="6850041" cy="955715"/>
            </a:xfrm>
            <a:prstGeom prst="rect">
              <a:avLst/>
            </a:prstGeom>
            <a:noFill/>
            <a:ln>
              <a:noFill/>
            </a:ln>
          </p:spPr>
          <p:txBody>
            <a:bodyPr spcFirstLastPara="1" wrap="square" lIns="91425" tIns="45700" rIns="91425" bIns="45700" anchor="t" anchorCtr="0">
              <a:spAutoFit/>
            </a:bodyPr>
            <a:lstStyle/>
            <a:p>
              <a:pPr algn="ctr"/>
              <a:r>
                <a:rPr lang="en-US" sz="2400" dirty="0"/>
                <a:t>Each order gets a unique code linking patient, medicine, dose, and expiry; scanning at pickup ensures accurate and secure delivery.</a:t>
              </a:r>
            </a:p>
          </p:txBody>
        </p:sp>
      </p:grpSp>
      <p:pic>
        <p:nvPicPr>
          <p:cNvPr id="11" name="Picture 10">
            <a:extLst>
              <a:ext uri="{FF2B5EF4-FFF2-40B4-BE49-F238E27FC236}">
                <a16:creationId xmlns:a16="http://schemas.microsoft.com/office/drawing/2014/main" id="{39D40034-3AC6-4024-8B6E-A27C8BB0CB2D}"/>
              </a:ext>
            </a:extLst>
          </p:cNvPr>
          <p:cNvPicPr>
            <a:picLocks noChangeAspect="1"/>
          </p:cNvPicPr>
          <p:nvPr/>
        </p:nvPicPr>
        <p:blipFill>
          <a:blip r:embed="rId3"/>
          <a:stretch>
            <a:fillRect/>
          </a:stretch>
        </p:blipFill>
        <p:spPr>
          <a:xfrm rot="20016684">
            <a:off x="5909519" y="914636"/>
            <a:ext cx="3023494" cy="2717318"/>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75"/>
                                        </p:tgtEl>
                                        <p:attrNameLst>
                                          <p:attrName>style.visibility</p:attrName>
                                        </p:attrNameLst>
                                      </p:cBhvr>
                                      <p:to>
                                        <p:strVal val="visible"/>
                                      </p:to>
                                    </p:set>
                                    <p:animEffect transition="in" filter="fade">
                                      <p:cBhvr>
                                        <p:cTn id="7" dur="500"/>
                                        <p:tgtEl>
                                          <p:spTgt spid="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sp>
        <p:nvSpPr>
          <p:cNvPr id="882" name="Google Shape;882;p25" descr="a fire fighting viechle robot that is watering at fire with a messga &quot;Thank you , Any Questions ?&quot;"/>
          <p:cNvSpPr/>
          <p:nvPr/>
        </p:nvSpPr>
        <p:spPr>
          <a:xfrm>
            <a:off x="1981200" y="2419350"/>
            <a:ext cx="2743200" cy="274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9218" name="Picture 2" descr="Generated image">
            <a:extLst>
              <a:ext uri="{FF2B5EF4-FFF2-40B4-BE49-F238E27FC236}">
                <a16:creationId xmlns:a16="http://schemas.microsoft.com/office/drawing/2014/main" id="{0F431F26-862B-4D85-ABC1-1EBC573B95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50">
        <p14:honeycomb/>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3"/>
          <p:cNvSpPr txBox="1">
            <a:spLocks noGrp="1"/>
          </p:cNvSpPr>
          <p:nvPr>
            <p:ph type="title"/>
          </p:nvPr>
        </p:nvSpPr>
        <p:spPr>
          <a:xfrm>
            <a:off x="4367800" y="803765"/>
            <a:ext cx="37443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Twentieth Century"/>
              <a:buNone/>
            </a:pPr>
            <a:r>
              <a:rPr lang="en-US" dirty="0"/>
              <a:t>Introduction </a:t>
            </a:r>
            <a:endParaRPr dirty="0"/>
          </a:p>
        </p:txBody>
      </p:sp>
      <p:sp>
        <p:nvSpPr>
          <p:cNvPr id="357" name="Google Shape;357;p3"/>
          <p:cNvSpPr txBox="1">
            <a:spLocks noGrp="1"/>
          </p:cNvSpPr>
          <p:nvPr>
            <p:ph type="body" idx="1"/>
          </p:nvPr>
        </p:nvSpPr>
        <p:spPr>
          <a:xfrm>
            <a:off x="4383896" y="1627925"/>
            <a:ext cx="4324349" cy="203128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434343"/>
              </a:buClr>
              <a:buSzPts val="1800"/>
              <a:buFont typeface="Twentieth Century"/>
              <a:buNone/>
            </a:pPr>
            <a:r>
              <a:rPr lang="en-US" dirty="0"/>
              <a:t>Pharma X was developed to address rising prescription volumes and the errors of manual systems. It provides a reliable, fast, and cost-effective solution that reduces mistakes, improves efficiency, and represents a step toward smart pharmacy automation.</a:t>
            </a:r>
            <a:endParaRPr lang="en-US" sz="1800" b="0" i="0" u="none" strike="noStrike" cap="none" dirty="0">
              <a:solidFill>
                <a:schemeClr val="lt1"/>
              </a:solidFill>
              <a:latin typeface="Arial"/>
              <a:ea typeface="Arial"/>
              <a:cs typeface="Arial"/>
              <a:sym typeface="Arial"/>
            </a:endParaRPr>
          </a:p>
        </p:txBody>
      </p:sp>
      <p:pic>
        <p:nvPicPr>
          <p:cNvPr id="1028" name="Picture 4" descr="Robotic drug dispensing: the pharmacy goes digital">
            <a:extLst>
              <a:ext uri="{FF2B5EF4-FFF2-40B4-BE49-F238E27FC236}">
                <a16:creationId xmlns:a16="http://schemas.microsoft.com/office/drawing/2014/main" id="{F88FD84B-96B8-46B5-AAEF-B93576823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71" y="1627925"/>
            <a:ext cx="4082005" cy="22961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09C8A4D-4867-8AD5-27BD-E33018111E1F}"/>
              </a:ext>
            </a:extLst>
          </p:cNvPr>
          <p:cNvGrpSpPr/>
          <p:nvPr/>
        </p:nvGrpSpPr>
        <p:grpSpPr>
          <a:xfrm>
            <a:off x="5257441" y="1776511"/>
            <a:ext cx="3949595" cy="3066738"/>
            <a:chOff x="6818297" y="2270384"/>
            <a:chExt cx="5266126" cy="4219603"/>
          </a:xfrm>
        </p:grpSpPr>
        <p:sp>
          <p:nvSpPr>
            <p:cNvPr id="10" name="TextBox 9">
              <a:extLst>
                <a:ext uri="{FF2B5EF4-FFF2-40B4-BE49-F238E27FC236}">
                  <a16:creationId xmlns:a16="http://schemas.microsoft.com/office/drawing/2014/main" id="{AB002866-7A58-D349-6A47-353CBD294680}"/>
                </a:ext>
              </a:extLst>
            </p:cNvPr>
            <p:cNvSpPr txBox="1"/>
            <p:nvPr/>
          </p:nvSpPr>
          <p:spPr>
            <a:xfrm>
              <a:off x="6879612" y="2270384"/>
              <a:ext cx="5143500" cy="861774"/>
            </a:xfrm>
            <a:prstGeom prst="rect">
              <a:avLst/>
            </a:prstGeom>
            <a:noFill/>
          </p:spPr>
          <p:txBody>
            <a:bodyPr wrap="square" rtlCol="0">
              <a:spAutoFit/>
            </a:bodyPr>
            <a:lstStyle/>
            <a:p>
              <a:r>
                <a:rPr lang="en-US" sz="3600" dirty="0">
                  <a:solidFill>
                    <a:srgbClr val="FACDB0"/>
                  </a:solidFill>
                  <a:latin typeface="Tw Cen MT" panose="020B0602020104020603" pitchFamily="34" charset="0"/>
                </a:rPr>
                <a:t>Features:</a:t>
              </a:r>
            </a:p>
          </p:txBody>
        </p:sp>
        <p:sp>
          <p:nvSpPr>
            <p:cNvPr id="24" name="TextBox 23">
              <a:extLst>
                <a:ext uri="{FF2B5EF4-FFF2-40B4-BE49-F238E27FC236}">
                  <a16:creationId xmlns:a16="http://schemas.microsoft.com/office/drawing/2014/main" id="{42FF723E-EB18-6E1C-EBDB-D3FCC49CDE6C}"/>
                </a:ext>
              </a:extLst>
            </p:cNvPr>
            <p:cNvSpPr txBox="1"/>
            <p:nvPr/>
          </p:nvSpPr>
          <p:spPr>
            <a:xfrm>
              <a:off x="6818297" y="3398600"/>
              <a:ext cx="5266126" cy="3091387"/>
            </a:xfrm>
            <a:prstGeom prst="rect">
              <a:avLst/>
            </a:prstGeom>
            <a:noFill/>
          </p:spPr>
          <p:txBody>
            <a:bodyPr wrap="square" rtlCol="0">
              <a:spAutoFit/>
            </a:bodyPr>
            <a:lstStyle/>
            <a:p>
              <a:pPr marL="342900" marR="0" lvl="0" indent="-342900" algn="l" rtl="0">
                <a:lnSpc>
                  <a:spcPct val="100000"/>
                </a:lnSpc>
                <a:spcBef>
                  <a:spcPts val="0"/>
                </a:spcBef>
                <a:spcAft>
                  <a:spcPts val="0"/>
                </a:spcAft>
                <a:buFont typeface="+mj-lt"/>
                <a:buAutoNum type="alphaUcPeriod"/>
              </a:pPr>
              <a:r>
                <a:rPr lang="en-US" sz="2000" dirty="0">
                  <a:solidFill>
                    <a:schemeClr val="tx1"/>
                  </a:solidFill>
                  <a:latin typeface="Twentieth Century"/>
                  <a:sym typeface="Twentieth Century"/>
                </a:rPr>
                <a:t>Autonomous 3-Axis Pick &amp; Drop</a:t>
              </a:r>
            </a:p>
            <a:p>
              <a:pPr marL="342900" marR="0" lvl="0" indent="-342900" algn="l" rtl="0">
                <a:lnSpc>
                  <a:spcPct val="100000"/>
                </a:lnSpc>
                <a:spcBef>
                  <a:spcPts val="0"/>
                </a:spcBef>
                <a:spcAft>
                  <a:spcPts val="0"/>
                </a:spcAft>
                <a:buFont typeface="+mj-lt"/>
                <a:buAutoNum type="alphaUcPeriod"/>
              </a:pPr>
              <a:r>
                <a:rPr lang="en-US" sz="2000" dirty="0">
                  <a:solidFill>
                    <a:schemeClr val="tx1"/>
                  </a:solidFill>
                  <a:latin typeface="Twentieth Century"/>
                  <a:sym typeface="Twentieth Century"/>
                </a:rPr>
                <a:t>Dual Ultrasonic Verification with Retries</a:t>
              </a:r>
            </a:p>
            <a:p>
              <a:pPr marL="342900" marR="0" lvl="0" indent="-342900" algn="l" rtl="0">
                <a:lnSpc>
                  <a:spcPct val="100000"/>
                </a:lnSpc>
                <a:spcBef>
                  <a:spcPts val="0"/>
                </a:spcBef>
                <a:spcAft>
                  <a:spcPts val="0"/>
                </a:spcAft>
                <a:buFont typeface="+mj-lt"/>
                <a:buAutoNum type="alphaUcPeriod"/>
              </a:pPr>
              <a:r>
                <a:rPr lang="en-US" sz="2000" dirty="0">
                  <a:solidFill>
                    <a:schemeClr val="tx1"/>
                  </a:solidFill>
                  <a:latin typeface="Twentieth Century"/>
                  <a:sym typeface="Twentieth Century"/>
                </a:rPr>
                <a:t>Two user interfaces </a:t>
              </a:r>
            </a:p>
            <a:p>
              <a:pPr marL="342900" marR="0" lvl="0" indent="-342900" algn="l" rtl="0">
                <a:lnSpc>
                  <a:spcPct val="100000"/>
                </a:lnSpc>
                <a:spcBef>
                  <a:spcPts val="0"/>
                </a:spcBef>
                <a:spcAft>
                  <a:spcPts val="0"/>
                </a:spcAft>
                <a:buFont typeface="+mj-lt"/>
                <a:buAutoNum type="alphaUcPeriod"/>
              </a:pPr>
              <a:r>
                <a:rPr lang="en-US" sz="2000" dirty="0">
                  <a:solidFill>
                    <a:schemeClr val="tx1"/>
                  </a:solidFill>
                  <a:latin typeface="Twentieth Century"/>
                  <a:sym typeface="Twentieth Century"/>
                </a:rPr>
                <a:t>Event-Driven Status &amp; Logging</a:t>
              </a:r>
            </a:p>
            <a:p>
              <a:pPr marL="342900" marR="0" lvl="0" indent="-342900" algn="l" rtl="0">
                <a:lnSpc>
                  <a:spcPct val="100000"/>
                </a:lnSpc>
                <a:spcBef>
                  <a:spcPts val="0"/>
                </a:spcBef>
                <a:spcAft>
                  <a:spcPts val="0"/>
                </a:spcAft>
                <a:buFont typeface="+mj-lt"/>
                <a:buAutoNum type="alphaUcPeriod"/>
              </a:pPr>
              <a:r>
                <a:rPr lang="en-US" sz="2000" dirty="0">
                  <a:solidFill>
                    <a:schemeClr val="tx1"/>
                  </a:solidFill>
                  <a:latin typeface="Twentieth Century"/>
                  <a:sym typeface="Twentieth Century"/>
                </a:rPr>
                <a:t>Clean Power &amp; EMC</a:t>
              </a:r>
            </a:p>
            <a:p>
              <a:pPr marL="342900" marR="0" lvl="0" indent="-342900" algn="l" rtl="0">
                <a:lnSpc>
                  <a:spcPct val="100000"/>
                </a:lnSpc>
                <a:spcBef>
                  <a:spcPts val="0"/>
                </a:spcBef>
                <a:spcAft>
                  <a:spcPts val="0"/>
                </a:spcAft>
                <a:buFont typeface="+mj-lt"/>
                <a:buAutoNum type="alphaUcPeriod"/>
              </a:pPr>
              <a:endParaRPr lang="en-US" sz="2000" dirty="0">
                <a:solidFill>
                  <a:schemeClr val="tx1"/>
                </a:solidFill>
                <a:latin typeface="Twentieth Century"/>
                <a:sym typeface="Twentieth Century"/>
              </a:endParaRPr>
            </a:p>
          </p:txBody>
        </p:sp>
      </p:grpSp>
      <p:grpSp>
        <p:nvGrpSpPr>
          <p:cNvPr id="26" name="Group 25">
            <a:extLst>
              <a:ext uri="{FF2B5EF4-FFF2-40B4-BE49-F238E27FC236}">
                <a16:creationId xmlns:a16="http://schemas.microsoft.com/office/drawing/2014/main" id="{268DA095-5AA6-45CB-914D-549D391484B4}"/>
              </a:ext>
            </a:extLst>
          </p:cNvPr>
          <p:cNvGrpSpPr/>
          <p:nvPr/>
        </p:nvGrpSpPr>
        <p:grpSpPr>
          <a:xfrm>
            <a:off x="-4232927" y="4995"/>
            <a:ext cx="8162917" cy="5143500"/>
            <a:chOff x="10249606" y="0"/>
            <a:chExt cx="10729913" cy="6858000"/>
          </a:xfrm>
        </p:grpSpPr>
        <p:grpSp>
          <p:nvGrpSpPr>
            <p:cNvPr id="27" name="Group 26">
              <a:extLst>
                <a:ext uri="{FF2B5EF4-FFF2-40B4-BE49-F238E27FC236}">
                  <a16:creationId xmlns:a16="http://schemas.microsoft.com/office/drawing/2014/main" id="{56761E50-ACF4-4AEB-91B2-4D1260FF3876}"/>
                </a:ext>
              </a:extLst>
            </p:cNvPr>
            <p:cNvGrpSpPr/>
            <p:nvPr/>
          </p:nvGrpSpPr>
          <p:grpSpPr>
            <a:xfrm>
              <a:off x="10249606" y="0"/>
              <a:ext cx="10729913" cy="6858000"/>
              <a:chOff x="-4114800" y="0"/>
              <a:chExt cx="10729913" cy="6858000"/>
            </a:xfrm>
            <a:effectLst>
              <a:outerShdw blurRad="254000" dist="88900" algn="l" rotWithShape="0">
                <a:schemeClr val="tx1">
                  <a:lumMod val="95000"/>
                  <a:lumOff val="5000"/>
                  <a:alpha val="51000"/>
                </a:schemeClr>
              </a:outerShdw>
            </a:effectLst>
          </p:grpSpPr>
          <p:sp>
            <p:nvSpPr>
              <p:cNvPr id="38" name="Rectangle 37">
                <a:extLst>
                  <a:ext uri="{FF2B5EF4-FFF2-40B4-BE49-F238E27FC236}">
                    <a16:creationId xmlns:a16="http://schemas.microsoft.com/office/drawing/2014/main" id="{01A82F37-F384-44AF-8D4D-8E5AB51F36CD}"/>
                  </a:ext>
                </a:extLst>
              </p:cNvPr>
              <p:cNvSpPr/>
              <p:nvPr/>
            </p:nvSpPr>
            <p:spPr>
              <a:xfrm>
                <a:off x="-4114800" y="0"/>
                <a:ext cx="9848851" cy="6858000"/>
              </a:xfrm>
              <a:prstGeom prst="rect">
                <a:avLst/>
              </a:prstGeom>
              <a:solidFill>
                <a:srgbClr val="C8C7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nvGrpSpPr>
              <p:cNvPr id="44" name="Group 43">
                <a:extLst>
                  <a:ext uri="{FF2B5EF4-FFF2-40B4-BE49-F238E27FC236}">
                    <a16:creationId xmlns:a16="http://schemas.microsoft.com/office/drawing/2014/main" id="{84CE4060-9EA1-4A18-9D41-27A4057CDEAD}"/>
                  </a:ext>
                </a:extLst>
              </p:cNvPr>
              <p:cNvGrpSpPr/>
              <p:nvPr/>
            </p:nvGrpSpPr>
            <p:grpSpPr>
              <a:xfrm>
                <a:off x="5734050" y="2952212"/>
                <a:ext cx="881063" cy="954108"/>
                <a:chOff x="8401050" y="3607250"/>
                <a:chExt cx="881063" cy="954108"/>
              </a:xfrm>
            </p:grpSpPr>
            <p:sp>
              <p:nvSpPr>
                <p:cNvPr id="62" name="Rectangle: Top Corners Rounded 61">
                  <a:extLst>
                    <a:ext uri="{FF2B5EF4-FFF2-40B4-BE49-F238E27FC236}">
                      <a16:creationId xmlns:a16="http://schemas.microsoft.com/office/drawing/2014/main" id="{C5D1EB51-A0E9-4F9E-8E46-8B3E890D1A18}"/>
                    </a:ext>
                  </a:extLst>
                </p:cNvPr>
                <p:cNvSpPr/>
                <p:nvPr/>
              </p:nvSpPr>
              <p:spPr>
                <a:xfrm rot="5400000">
                  <a:off x="8400703" y="3628384"/>
                  <a:ext cx="881757" cy="881063"/>
                </a:xfrm>
                <a:prstGeom prst="round2SameRect">
                  <a:avLst/>
                </a:prstGeom>
                <a:solidFill>
                  <a:srgbClr val="C8C7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3" name="TextBox 62">
                  <a:extLst>
                    <a:ext uri="{FF2B5EF4-FFF2-40B4-BE49-F238E27FC236}">
                      <a16:creationId xmlns:a16="http://schemas.microsoft.com/office/drawing/2014/main" id="{E7756F21-0986-45B4-9493-6206B3F28A73}"/>
                    </a:ext>
                  </a:extLst>
                </p:cNvPr>
                <p:cNvSpPr txBox="1"/>
                <p:nvPr/>
              </p:nvSpPr>
              <p:spPr>
                <a:xfrm>
                  <a:off x="8513922" y="3607250"/>
                  <a:ext cx="674370" cy="954108"/>
                </a:xfrm>
                <a:prstGeom prst="rect">
                  <a:avLst/>
                </a:prstGeom>
                <a:noFill/>
              </p:spPr>
              <p:txBody>
                <a:bodyPr wrap="square" rtlCol="0">
                  <a:spAutoFit/>
                </a:bodyPr>
                <a:lstStyle/>
                <a:p>
                  <a:pPr algn="ctr"/>
                  <a:r>
                    <a:rPr lang="en-US" sz="4050" b="1" dirty="0">
                      <a:solidFill>
                        <a:srgbClr val="84AF9B"/>
                      </a:solidFill>
                      <a:latin typeface="DAGGERSQUARE" pitchFamily="50" charset="0"/>
                    </a:rPr>
                    <a:t>A</a:t>
                  </a:r>
                </a:p>
              </p:txBody>
            </p:sp>
          </p:grpSp>
        </p:grpSp>
        <p:sp>
          <p:nvSpPr>
            <p:cNvPr id="28" name="TextBox 27">
              <a:extLst>
                <a:ext uri="{FF2B5EF4-FFF2-40B4-BE49-F238E27FC236}">
                  <a16:creationId xmlns:a16="http://schemas.microsoft.com/office/drawing/2014/main" id="{395F4D23-23FA-409E-A146-57262624239E}"/>
                </a:ext>
              </a:extLst>
            </p:cNvPr>
            <p:cNvSpPr txBox="1"/>
            <p:nvPr/>
          </p:nvSpPr>
          <p:spPr>
            <a:xfrm>
              <a:off x="14005920" y="2430668"/>
              <a:ext cx="4436096" cy="2749471"/>
            </a:xfrm>
            <a:prstGeom prst="rect">
              <a:avLst/>
            </a:prstGeom>
            <a:noFill/>
          </p:spPr>
          <p:txBody>
            <a:bodyPr wrap="square" rtlCol="0">
              <a:spAutoFit/>
            </a:bodyPr>
            <a:lstStyle/>
            <a:p>
              <a:pPr algn="ctr"/>
              <a:r>
                <a:rPr lang="en-GB" sz="2400" dirty="0">
                  <a:solidFill>
                    <a:srgbClr val="0070C0"/>
                  </a:solidFill>
                </a:rPr>
                <a:t>Autonomous 3-axis pick &amp; drop</a:t>
              </a:r>
            </a:p>
            <a:p>
              <a:pPr algn="ctr"/>
              <a:r>
                <a:rPr lang="en-US" sz="2000" dirty="0"/>
                <a:t>The gantry moves on X, Y, Z axes to pick a box and drop it into the pickup bin automatically.</a:t>
              </a:r>
              <a:endParaRPr lang="en-US" sz="1050" dirty="0">
                <a:solidFill>
                  <a:schemeClr val="bg1"/>
                </a:solidFill>
                <a:latin typeface="DAGGERSQUARE" pitchFamily="50" charset="0"/>
              </a:endParaRPr>
            </a:p>
          </p:txBody>
        </p:sp>
      </p:grpSp>
      <p:grpSp>
        <p:nvGrpSpPr>
          <p:cNvPr id="64" name="Group 63">
            <a:extLst>
              <a:ext uri="{FF2B5EF4-FFF2-40B4-BE49-F238E27FC236}">
                <a16:creationId xmlns:a16="http://schemas.microsoft.com/office/drawing/2014/main" id="{7BD0F8CB-278A-496F-BBAC-6FC9B9EC1783}"/>
              </a:ext>
            </a:extLst>
          </p:cNvPr>
          <p:cNvGrpSpPr/>
          <p:nvPr/>
        </p:nvGrpSpPr>
        <p:grpSpPr>
          <a:xfrm>
            <a:off x="-4209343" y="24730"/>
            <a:ext cx="7421263" cy="5143500"/>
            <a:chOff x="0" y="3049"/>
            <a:chExt cx="10729913" cy="6858000"/>
          </a:xfrm>
        </p:grpSpPr>
        <p:grpSp>
          <p:nvGrpSpPr>
            <p:cNvPr id="65" name="Group 64">
              <a:extLst>
                <a:ext uri="{FF2B5EF4-FFF2-40B4-BE49-F238E27FC236}">
                  <a16:creationId xmlns:a16="http://schemas.microsoft.com/office/drawing/2014/main" id="{D9F87DD0-B660-4FD3-9876-F10CFF006B32}"/>
                </a:ext>
              </a:extLst>
            </p:cNvPr>
            <p:cNvGrpSpPr/>
            <p:nvPr/>
          </p:nvGrpSpPr>
          <p:grpSpPr>
            <a:xfrm>
              <a:off x="0" y="3049"/>
              <a:ext cx="10729913" cy="6858000"/>
              <a:chOff x="-5219700" y="3049"/>
              <a:chExt cx="10729913" cy="6858000"/>
            </a:xfrm>
            <a:effectLst>
              <a:outerShdw blurRad="254000" dist="88900" algn="l" rotWithShape="0">
                <a:prstClr val="black">
                  <a:alpha val="51000"/>
                </a:prstClr>
              </a:outerShdw>
            </a:effectLst>
          </p:grpSpPr>
          <p:sp>
            <p:nvSpPr>
              <p:cNvPr id="75" name="Rectangle 74">
                <a:extLst>
                  <a:ext uri="{FF2B5EF4-FFF2-40B4-BE49-F238E27FC236}">
                    <a16:creationId xmlns:a16="http://schemas.microsoft.com/office/drawing/2014/main" id="{3275D813-8D64-4748-8D21-48563217B55D}"/>
                  </a:ext>
                </a:extLst>
              </p:cNvPr>
              <p:cNvSpPr/>
              <p:nvPr/>
            </p:nvSpPr>
            <p:spPr>
              <a:xfrm>
                <a:off x="-5219700" y="3049"/>
                <a:ext cx="9848849" cy="6858000"/>
              </a:xfrm>
              <a:prstGeom prst="rect">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nvGrpSpPr>
              <p:cNvPr id="76" name="Group 75">
                <a:extLst>
                  <a:ext uri="{FF2B5EF4-FFF2-40B4-BE49-F238E27FC236}">
                    <a16:creationId xmlns:a16="http://schemas.microsoft.com/office/drawing/2014/main" id="{BC0D95A8-67B5-4055-9C4F-3DBEE1C07201}"/>
                  </a:ext>
                </a:extLst>
              </p:cNvPr>
              <p:cNvGrpSpPr/>
              <p:nvPr/>
            </p:nvGrpSpPr>
            <p:grpSpPr>
              <a:xfrm>
                <a:off x="4629150" y="2511334"/>
                <a:ext cx="881063" cy="954108"/>
                <a:chOff x="8401050" y="3607250"/>
                <a:chExt cx="881063" cy="954108"/>
              </a:xfrm>
            </p:grpSpPr>
            <p:sp>
              <p:nvSpPr>
                <p:cNvPr id="77" name="Rectangle: Top Corners Rounded 76">
                  <a:extLst>
                    <a:ext uri="{FF2B5EF4-FFF2-40B4-BE49-F238E27FC236}">
                      <a16:creationId xmlns:a16="http://schemas.microsoft.com/office/drawing/2014/main" id="{4398BEEC-1423-4336-B5D8-03839CBA6908}"/>
                    </a:ext>
                  </a:extLst>
                </p:cNvPr>
                <p:cNvSpPr/>
                <p:nvPr/>
              </p:nvSpPr>
              <p:spPr>
                <a:xfrm rot="5400000">
                  <a:off x="8400703" y="3628384"/>
                  <a:ext cx="881757" cy="881063"/>
                </a:xfrm>
                <a:prstGeom prst="round2SameRect">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8" name="TextBox 77">
                  <a:extLst>
                    <a:ext uri="{FF2B5EF4-FFF2-40B4-BE49-F238E27FC236}">
                      <a16:creationId xmlns:a16="http://schemas.microsoft.com/office/drawing/2014/main" id="{0456715B-D0FD-4499-8AFC-ED7C0F550A86}"/>
                    </a:ext>
                  </a:extLst>
                </p:cNvPr>
                <p:cNvSpPr txBox="1"/>
                <p:nvPr/>
              </p:nvSpPr>
              <p:spPr>
                <a:xfrm>
                  <a:off x="8513922" y="3607250"/>
                  <a:ext cx="674370" cy="954108"/>
                </a:xfrm>
                <a:prstGeom prst="rect">
                  <a:avLst/>
                </a:prstGeom>
                <a:noFill/>
              </p:spPr>
              <p:txBody>
                <a:bodyPr wrap="square" rtlCol="0">
                  <a:spAutoFit/>
                </a:bodyPr>
                <a:lstStyle/>
                <a:p>
                  <a:pPr algn="ctr"/>
                  <a:r>
                    <a:rPr lang="en-US" sz="4050" b="1" dirty="0">
                      <a:solidFill>
                        <a:srgbClr val="C8C7A8"/>
                      </a:solidFill>
                      <a:latin typeface="DAGGERSQUARE" pitchFamily="50" charset="0"/>
                    </a:rPr>
                    <a:t>B</a:t>
                  </a:r>
                </a:p>
              </p:txBody>
            </p:sp>
          </p:grpSp>
        </p:grpSp>
        <p:grpSp>
          <p:nvGrpSpPr>
            <p:cNvPr id="66" name="Group 65">
              <a:extLst>
                <a:ext uri="{FF2B5EF4-FFF2-40B4-BE49-F238E27FC236}">
                  <a16:creationId xmlns:a16="http://schemas.microsoft.com/office/drawing/2014/main" id="{774B79D3-2A17-4D81-A029-C45B90DB89C4}"/>
                </a:ext>
              </a:extLst>
            </p:cNvPr>
            <p:cNvGrpSpPr/>
            <p:nvPr/>
          </p:nvGrpSpPr>
          <p:grpSpPr>
            <a:xfrm>
              <a:off x="1793527" y="1719048"/>
              <a:ext cx="7713607" cy="3133172"/>
              <a:chOff x="1656213" y="1719048"/>
              <a:chExt cx="7713607" cy="3133172"/>
            </a:xfrm>
          </p:grpSpPr>
          <p:sp>
            <p:nvSpPr>
              <p:cNvPr id="71" name="TextBox 70">
                <a:extLst>
                  <a:ext uri="{FF2B5EF4-FFF2-40B4-BE49-F238E27FC236}">
                    <a16:creationId xmlns:a16="http://schemas.microsoft.com/office/drawing/2014/main" id="{8469AAC1-7343-4418-AD30-FED6DE56D3B3}"/>
                  </a:ext>
                </a:extLst>
              </p:cNvPr>
              <p:cNvSpPr txBox="1"/>
              <p:nvPr/>
            </p:nvSpPr>
            <p:spPr>
              <a:xfrm>
                <a:off x="1656213" y="2923487"/>
                <a:ext cx="7713607" cy="1928733"/>
              </a:xfrm>
              <a:prstGeom prst="rect">
                <a:avLst/>
              </a:prstGeom>
              <a:noFill/>
            </p:spPr>
            <p:txBody>
              <a:bodyPr wrap="square" rtlCol="0">
                <a:spAutoFit/>
              </a:bodyPr>
              <a:lstStyle/>
              <a:p>
                <a:pPr algn="ctr"/>
                <a:r>
                  <a:rPr lang="en-US" sz="2400" dirty="0">
                    <a:solidFill>
                      <a:srgbClr val="377AAB"/>
                    </a:solidFill>
                  </a:rPr>
                  <a:t>Dual Ultrasonic Verification with Retries</a:t>
                </a:r>
              </a:p>
              <a:p>
                <a:pPr algn="ctr"/>
                <a:r>
                  <a:rPr lang="en-US" sz="2000" dirty="0"/>
                  <a:t>Front sensor checks the shelf, platform sensor confirms the box; retries up to 3 times if needed.</a:t>
                </a:r>
              </a:p>
              <a:p>
                <a:pPr algn="ctr"/>
                <a:endParaRPr lang="en-US" sz="2400" dirty="0">
                  <a:solidFill>
                    <a:srgbClr val="377AAB"/>
                  </a:solidFill>
                </a:endParaRPr>
              </a:p>
            </p:txBody>
          </p:sp>
          <p:sp>
            <p:nvSpPr>
              <p:cNvPr id="72" name="TextBox 71">
                <a:extLst>
                  <a:ext uri="{FF2B5EF4-FFF2-40B4-BE49-F238E27FC236}">
                    <a16:creationId xmlns:a16="http://schemas.microsoft.com/office/drawing/2014/main" id="{DAC79F90-ADCC-4460-848A-BF47CA239878}"/>
                  </a:ext>
                </a:extLst>
              </p:cNvPr>
              <p:cNvSpPr txBox="1"/>
              <p:nvPr/>
            </p:nvSpPr>
            <p:spPr>
              <a:xfrm>
                <a:off x="6443052" y="1719048"/>
                <a:ext cx="1825248" cy="800219"/>
              </a:xfrm>
              <a:prstGeom prst="rect">
                <a:avLst/>
              </a:prstGeom>
              <a:noFill/>
            </p:spPr>
            <p:txBody>
              <a:bodyPr wrap="square" rtlCol="0">
                <a:spAutoFit/>
              </a:bodyPr>
              <a:lstStyle/>
              <a:p>
                <a:pPr algn="ctr"/>
                <a:endParaRPr lang="en-US" sz="3300" dirty="0">
                  <a:solidFill>
                    <a:schemeClr val="bg1"/>
                  </a:solidFill>
                  <a:latin typeface="DAGGERSQUARE" pitchFamily="50" charset="0"/>
                </a:endParaRPr>
              </a:p>
            </p:txBody>
          </p:sp>
          <p:sp>
            <p:nvSpPr>
              <p:cNvPr id="73" name="TextBox 72">
                <a:extLst>
                  <a:ext uri="{FF2B5EF4-FFF2-40B4-BE49-F238E27FC236}">
                    <a16:creationId xmlns:a16="http://schemas.microsoft.com/office/drawing/2014/main" id="{2289CBEF-8F9F-465C-A267-20782384B6A8}"/>
                  </a:ext>
                </a:extLst>
              </p:cNvPr>
              <p:cNvSpPr txBox="1"/>
              <p:nvPr/>
            </p:nvSpPr>
            <p:spPr>
              <a:xfrm>
                <a:off x="4695719" y="4038608"/>
                <a:ext cx="1825248" cy="677108"/>
              </a:xfrm>
              <a:prstGeom prst="rect">
                <a:avLst/>
              </a:prstGeom>
              <a:noFill/>
            </p:spPr>
            <p:txBody>
              <a:bodyPr wrap="square" rtlCol="0">
                <a:spAutoFit/>
              </a:bodyPr>
              <a:lstStyle/>
              <a:p>
                <a:pPr algn="ctr"/>
                <a:endParaRPr lang="en-US" sz="2700" dirty="0">
                  <a:solidFill>
                    <a:schemeClr val="bg1"/>
                  </a:solidFill>
                  <a:latin typeface="DAGGERSQUARE" pitchFamily="50" charset="0"/>
                </a:endParaRPr>
              </a:p>
            </p:txBody>
          </p:sp>
          <p:sp>
            <p:nvSpPr>
              <p:cNvPr id="74" name="TextBox 73">
                <a:extLst>
                  <a:ext uri="{FF2B5EF4-FFF2-40B4-BE49-F238E27FC236}">
                    <a16:creationId xmlns:a16="http://schemas.microsoft.com/office/drawing/2014/main" id="{8CF0F378-15FC-4714-8428-1B63BC00294F}"/>
                  </a:ext>
                </a:extLst>
              </p:cNvPr>
              <p:cNvSpPr txBox="1"/>
              <p:nvPr/>
            </p:nvSpPr>
            <p:spPr>
              <a:xfrm>
                <a:off x="6708714" y="4498458"/>
                <a:ext cx="1957192" cy="338555"/>
              </a:xfrm>
              <a:prstGeom prst="rect">
                <a:avLst/>
              </a:prstGeom>
              <a:noFill/>
            </p:spPr>
            <p:txBody>
              <a:bodyPr wrap="square" rtlCol="0">
                <a:spAutoFit/>
              </a:bodyPr>
              <a:lstStyle/>
              <a:p>
                <a:endParaRPr lang="en-US" sz="1050" dirty="0">
                  <a:solidFill>
                    <a:srgbClr val="84AF9B"/>
                  </a:solidFill>
                  <a:latin typeface="DAGGERSQUARE" pitchFamily="50" charset="0"/>
                </a:endParaRPr>
              </a:p>
            </p:txBody>
          </p:sp>
        </p:grpSp>
      </p:grpSp>
      <p:grpSp>
        <p:nvGrpSpPr>
          <p:cNvPr id="346" name="Group 345">
            <a:extLst>
              <a:ext uri="{FF2B5EF4-FFF2-40B4-BE49-F238E27FC236}">
                <a16:creationId xmlns:a16="http://schemas.microsoft.com/office/drawing/2014/main" id="{676AD599-1AEC-EA2C-77B5-99749C62FC8C}"/>
              </a:ext>
            </a:extLst>
          </p:cNvPr>
          <p:cNvGrpSpPr/>
          <p:nvPr/>
        </p:nvGrpSpPr>
        <p:grpSpPr>
          <a:xfrm>
            <a:off x="-6623044" y="-4995"/>
            <a:ext cx="9197388" cy="5143500"/>
            <a:chOff x="-1201987" y="0"/>
            <a:chExt cx="10729913" cy="6858000"/>
          </a:xfrm>
        </p:grpSpPr>
        <p:grpSp>
          <p:nvGrpSpPr>
            <p:cNvPr id="347" name="Group 346">
              <a:extLst>
                <a:ext uri="{FF2B5EF4-FFF2-40B4-BE49-F238E27FC236}">
                  <a16:creationId xmlns:a16="http://schemas.microsoft.com/office/drawing/2014/main" id="{9E878755-732F-C2AF-8294-382B735C7BD0}"/>
                </a:ext>
              </a:extLst>
            </p:cNvPr>
            <p:cNvGrpSpPr/>
            <p:nvPr/>
          </p:nvGrpSpPr>
          <p:grpSpPr>
            <a:xfrm>
              <a:off x="-1201987" y="0"/>
              <a:ext cx="10729913" cy="6858000"/>
              <a:chOff x="-6324600" y="0"/>
              <a:chExt cx="10729913" cy="6858000"/>
            </a:xfrm>
            <a:effectLst>
              <a:outerShdw blurRad="254000" dist="88900" algn="l" rotWithShape="0">
                <a:prstClr val="black">
                  <a:alpha val="51000"/>
                </a:prstClr>
              </a:outerShdw>
            </a:effectLst>
          </p:grpSpPr>
          <p:sp>
            <p:nvSpPr>
              <p:cNvPr id="385" name="Rectangle 384">
                <a:extLst>
                  <a:ext uri="{FF2B5EF4-FFF2-40B4-BE49-F238E27FC236}">
                    <a16:creationId xmlns:a16="http://schemas.microsoft.com/office/drawing/2014/main" id="{BB6FBCAB-46A8-3883-010F-33A68A5AD79D}"/>
                  </a:ext>
                </a:extLst>
              </p:cNvPr>
              <p:cNvSpPr/>
              <p:nvPr/>
            </p:nvSpPr>
            <p:spPr>
              <a:xfrm>
                <a:off x="-6324600" y="0"/>
                <a:ext cx="9848850" cy="6858000"/>
              </a:xfrm>
              <a:prstGeom prst="rect">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6" name="Group 385">
                <a:extLst>
                  <a:ext uri="{FF2B5EF4-FFF2-40B4-BE49-F238E27FC236}">
                    <a16:creationId xmlns:a16="http://schemas.microsoft.com/office/drawing/2014/main" id="{7C27937E-A7E9-5740-FF9C-4B18FAF62191}"/>
                  </a:ext>
                </a:extLst>
              </p:cNvPr>
              <p:cNvGrpSpPr/>
              <p:nvPr/>
            </p:nvGrpSpPr>
            <p:grpSpPr>
              <a:xfrm>
                <a:off x="3524250" y="1907016"/>
                <a:ext cx="881063" cy="1045197"/>
                <a:chOff x="8401050" y="3464597"/>
                <a:chExt cx="881063" cy="1045197"/>
              </a:xfrm>
            </p:grpSpPr>
            <p:sp>
              <p:nvSpPr>
                <p:cNvPr id="387" name="Rectangle: Top Corners Rounded 386">
                  <a:extLst>
                    <a:ext uri="{FF2B5EF4-FFF2-40B4-BE49-F238E27FC236}">
                      <a16:creationId xmlns:a16="http://schemas.microsoft.com/office/drawing/2014/main" id="{9AE32451-6CB3-F86C-6B54-2EC27E93C9AB}"/>
                    </a:ext>
                  </a:extLst>
                </p:cNvPr>
                <p:cNvSpPr/>
                <p:nvPr/>
              </p:nvSpPr>
              <p:spPr>
                <a:xfrm rot="5400000">
                  <a:off x="8400703" y="3628384"/>
                  <a:ext cx="881757" cy="881063"/>
                </a:xfrm>
                <a:prstGeom prst="round2SameRect">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TextBox 387">
                  <a:extLst>
                    <a:ext uri="{FF2B5EF4-FFF2-40B4-BE49-F238E27FC236}">
                      <a16:creationId xmlns:a16="http://schemas.microsoft.com/office/drawing/2014/main" id="{4058F865-636C-9341-5D3E-8A3F25BC5549}"/>
                    </a:ext>
                  </a:extLst>
                </p:cNvPr>
                <p:cNvSpPr txBox="1"/>
                <p:nvPr/>
              </p:nvSpPr>
              <p:spPr>
                <a:xfrm>
                  <a:off x="8514848" y="3464597"/>
                  <a:ext cx="674370" cy="923330"/>
                </a:xfrm>
                <a:prstGeom prst="rect">
                  <a:avLst/>
                </a:prstGeom>
                <a:noFill/>
              </p:spPr>
              <p:txBody>
                <a:bodyPr wrap="square" rtlCol="0">
                  <a:spAutoFit/>
                </a:bodyPr>
                <a:lstStyle/>
                <a:p>
                  <a:pPr algn="ctr"/>
                  <a:r>
                    <a:rPr lang="en-US" sz="5400" b="1" dirty="0">
                      <a:solidFill>
                        <a:srgbClr val="FACDB0"/>
                      </a:solidFill>
                      <a:latin typeface="DAGGERSQUARE" pitchFamily="50" charset="0"/>
                    </a:rPr>
                    <a:t>C</a:t>
                  </a:r>
                </a:p>
              </p:txBody>
            </p:sp>
          </p:grpSp>
        </p:grpSp>
        <p:grpSp>
          <p:nvGrpSpPr>
            <p:cNvPr id="348" name="Group 347">
              <a:extLst>
                <a:ext uri="{FF2B5EF4-FFF2-40B4-BE49-F238E27FC236}">
                  <a16:creationId xmlns:a16="http://schemas.microsoft.com/office/drawing/2014/main" id="{F5328DF8-F4AC-E3DB-002D-909D2DA416D5}"/>
                </a:ext>
              </a:extLst>
            </p:cNvPr>
            <p:cNvGrpSpPr/>
            <p:nvPr/>
          </p:nvGrpSpPr>
          <p:grpSpPr>
            <a:xfrm>
              <a:off x="2151545" y="2511335"/>
              <a:ext cx="6328287" cy="2961042"/>
              <a:chOff x="2151545" y="2511335"/>
              <a:chExt cx="6328287" cy="2961042"/>
            </a:xfrm>
          </p:grpSpPr>
          <p:sp>
            <p:nvSpPr>
              <p:cNvPr id="372" name="TextBox 371">
                <a:extLst>
                  <a:ext uri="{FF2B5EF4-FFF2-40B4-BE49-F238E27FC236}">
                    <a16:creationId xmlns:a16="http://schemas.microsoft.com/office/drawing/2014/main" id="{8AC9BD04-86A9-C656-73BD-96A89B139B0D}"/>
                  </a:ext>
                </a:extLst>
              </p:cNvPr>
              <p:cNvSpPr txBox="1"/>
              <p:nvPr/>
            </p:nvSpPr>
            <p:spPr>
              <a:xfrm>
                <a:off x="4696422" y="5020972"/>
                <a:ext cx="270357" cy="451405"/>
              </a:xfrm>
              <a:prstGeom prst="rect">
                <a:avLst/>
              </a:prstGeom>
              <a:noFill/>
            </p:spPr>
            <p:txBody>
              <a:bodyPr wrap="square" rtlCol="0">
                <a:spAutoFit/>
              </a:bodyPr>
              <a:lstStyle/>
              <a:p>
                <a:pPr algn="ctr"/>
                <a:endParaRPr lang="en-US" sz="1600" dirty="0">
                  <a:solidFill>
                    <a:schemeClr val="bg1"/>
                  </a:solidFill>
                  <a:latin typeface="DAGGERSQUARE" pitchFamily="50" charset="0"/>
                </a:endParaRPr>
              </a:p>
            </p:txBody>
          </p:sp>
          <p:sp>
            <p:nvSpPr>
              <p:cNvPr id="374" name="TextBox 373">
                <a:extLst>
                  <a:ext uri="{FF2B5EF4-FFF2-40B4-BE49-F238E27FC236}">
                    <a16:creationId xmlns:a16="http://schemas.microsoft.com/office/drawing/2014/main" id="{486CD653-5A57-AAB2-45B9-F6EC9BD933A3}"/>
                  </a:ext>
                </a:extLst>
              </p:cNvPr>
              <p:cNvSpPr txBox="1"/>
              <p:nvPr/>
            </p:nvSpPr>
            <p:spPr>
              <a:xfrm>
                <a:off x="5315689" y="5020971"/>
                <a:ext cx="270357" cy="451405"/>
              </a:xfrm>
              <a:prstGeom prst="rect">
                <a:avLst/>
              </a:prstGeom>
              <a:noFill/>
            </p:spPr>
            <p:txBody>
              <a:bodyPr wrap="square" rtlCol="0">
                <a:spAutoFit/>
              </a:bodyPr>
              <a:lstStyle/>
              <a:p>
                <a:pPr algn="ctr"/>
                <a:endParaRPr lang="en-US" sz="1600" dirty="0">
                  <a:solidFill>
                    <a:schemeClr val="bg1"/>
                  </a:solidFill>
                  <a:latin typeface="DAGGERSQUARE" pitchFamily="50" charset="0"/>
                </a:endParaRPr>
              </a:p>
            </p:txBody>
          </p:sp>
          <p:sp>
            <p:nvSpPr>
              <p:cNvPr id="376" name="TextBox 375">
                <a:extLst>
                  <a:ext uri="{FF2B5EF4-FFF2-40B4-BE49-F238E27FC236}">
                    <a16:creationId xmlns:a16="http://schemas.microsoft.com/office/drawing/2014/main" id="{06B7F743-3436-7D49-58BA-3C1AF20430AD}"/>
                  </a:ext>
                </a:extLst>
              </p:cNvPr>
              <p:cNvSpPr txBox="1"/>
              <p:nvPr/>
            </p:nvSpPr>
            <p:spPr>
              <a:xfrm flipH="1">
                <a:off x="2151545" y="2511335"/>
                <a:ext cx="6328287" cy="1436290"/>
              </a:xfrm>
              <a:prstGeom prst="rect">
                <a:avLst/>
              </a:prstGeom>
              <a:noFill/>
            </p:spPr>
            <p:txBody>
              <a:bodyPr wrap="square" rtlCol="0">
                <a:spAutoFit/>
              </a:bodyPr>
              <a:lstStyle/>
              <a:p>
                <a:pPr marL="0" marR="0" lvl="0" indent="0" algn="ctr" rtl="0">
                  <a:lnSpc>
                    <a:spcPct val="100000"/>
                  </a:lnSpc>
                  <a:spcBef>
                    <a:spcPts val="0"/>
                  </a:spcBef>
                  <a:spcAft>
                    <a:spcPts val="0"/>
                  </a:spcAft>
                  <a:buNone/>
                </a:pPr>
                <a:r>
                  <a:rPr lang="en-US" sz="2400" b="0" i="0" u="none" strike="noStrike" cap="none" dirty="0">
                    <a:solidFill>
                      <a:srgbClr val="377AAB"/>
                    </a:solidFill>
                    <a:latin typeface="Arial"/>
                    <a:ea typeface="Arial"/>
                    <a:cs typeface="Arial"/>
                    <a:sym typeface="Arial"/>
                  </a:rPr>
                  <a:t>Two user interfaces</a:t>
                </a:r>
              </a:p>
              <a:p>
                <a:pPr marL="0" marR="0" lvl="0" indent="0" algn="ctr" rtl="0">
                  <a:lnSpc>
                    <a:spcPct val="100000"/>
                  </a:lnSpc>
                  <a:spcBef>
                    <a:spcPts val="0"/>
                  </a:spcBef>
                  <a:spcAft>
                    <a:spcPts val="0"/>
                  </a:spcAft>
                  <a:buNone/>
                </a:pPr>
                <a:r>
                  <a:rPr lang="en-US" sz="2000" b="0" i="0" u="none" strike="noStrike" cap="none" dirty="0">
                    <a:solidFill>
                      <a:srgbClr val="000000"/>
                    </a:solidFill>
                    <a:latin typeface="Arial"/>
                    <a:ea typeface="Arial"/>
                    <a:cs typeface="Arial"/>
                    <a:sym typeface="Arial"/>
                  </a:rPr>
                  <a:t>ESP32 web app for ordering + LCD/Keypad for local/offline control.</a:t>
                </a:r>
                <a:endParaRPr lang="en-US" sz="2400" b="0" i="0" u="none" strike="noStrike" cap="none" dirty="0">
                  <a:solidFill>
                    <a:srgbClr val="000000"/>
                  </a:solidFill>
                  <a:latin typeface="Arial"/>
                  <a:ea typeface="Arial"/>
                  <a:cs typeface="Arial"/>
                  <a:sym typeface="Arial"/>
                </a:endParaRPr>
              </a:p>
            </p:txBody>
          </p:sp>
        </p:grpSp>
      </p:grpSp>
      <p:grpSp>
        <p:nvGrpSpPr>
          <p:cNvPr id="432" name="Group 431">
            <a:extLst>
              <a:ext uri="{FF2B5EF4-FFF2-40B4-BE49-F238E27FC236}">
                <a16:creationId xmlns:a16="http://schemas.microsoft.com/office/drawing/2014/main" id="{724734B2-9418-E501-AEEA-7134ED951E2A}"/>
              </a:ext>
            </a:extLst>
          </p:cNvPr>
          <p:cNvGrpSpPr/>
          <p:nvPr/>
        </p:nvGrpSpPr>
        <p:grpSpPr>
          <a:xfrm>
            <a:off x="-8889202" y="-4995"/>
            <a:ext cx="10702968" cy="5143500"/>
            <a:chOff x="-8716910" y="-36443"/>
            <a:chExt cx="10702968" cy="6858000"/>
          </a:xfrm>
        </p:grpSpPr>
        <p:grpSp>
          <p:nvGrpSpPr>
            <p:cNvPr id="433" name="Group 432">
              <a:extLst>
                <a:ext uri="{FF2B5EF4-FFF2-40B4-BE49-F238E27FC236}">
                  <a16:creationId xmlns:a16="http://schemas.microsoft.com/office/drawing/2014/main" id="{CAB234A7-41BC-57DA-C941-50E3E214CE3C}"/>
                </a:ext>
              </a:extLst>
            </p:cNvPr>
            <p:cNvGrpSpPr/>
            <p:nvPr/>
          </p:nvGrpSpPr>
          <p:grpSpPr>
            <a:xfrm>
              <a:off x="-8716910" y="-36443"/>
              <a:ext cx="10702968" cy="6858000"/>
              <a:chOff x="-7429502" y="-36443"/>
              <a:chExt cx="10702968" cy="6858000"/>
            </a:xfrm>
            <a:effectLst>
              <a:outerShdw blurRad="254000" dist="88900" algn="l" rotWithShape="0">
                <a:prstClr val="black">
                  <a:alpha val="51000"/>
                </a:prstClr>
              </a:outerShdw>
            </a:effectLst>
          </p:grpSpPr>
          <p:sp>
            <p:nvSpPr>
              <p:cNvPr id="451" name="Rectangle 450">
                <a:extLst>
                  <a:ext uri="{FF2B5EF4-FFF2-40B4-BE49-F238E27FC236}">
                    <a16:creationId xmlns:a16="http://schemas.microsoft.com/office/drawing/2014/main" id="{7BD75336-7D1E-2343-C9F1-37D4B2808CB7}"/>
                  </a:ext>
                </a:extLst>
              </p:cNvPr>
              <p:cNvSpPr/>
              <p:nvPr/>
            </p:nvSpPr>
            <p:spPr>
              <a:xfrm>
                <a:off x="-7429502" y="-36443"/>
                <a:ext cx="9848850" cy="6858000"/>
              </a:xfrm>
              <a:prstGeom prst="rect">
                <a:avLst/>
              </a:prstGeom>
              <a:solidFill>
                <a:srgbClr val="4B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2" name="Group 451">
                <a:extLst>
                  <a:ext uri="{FF2B5EF4-FFF2-40B4-BE49-F238E27FC236}">
                    <a16:creationId xmlns:a16="http://schemas.microsoft.com/office/drawing/2014/main" id="{34696862-F2B2-C5F4-0BED-144F4D0AD26C}"/>
                  </a:ext>
                </a:extLst>
              </p:cNvPr>
              <p:cNvGrpSpPr/>
              <p:nvPr/>
            </p:nvGrpSpPr>
            <p:grpSpPr>
              <a:xfrm>
                <a:off x="2392403" y="1489113"/>
                <a:ext cx="881063" cy="1231106"/>
                <a:chOff x="8374103" y="3508359"/>
                <a:chExt cx="881063" cy="1231106"/>
              </a:xfrm>
            </p:grpSpPr>
            <p:sp>
              <p:nvSpPr>
                <p:cNvPr id="453" name="Rectangle: Top Corners Rounded 452">
                  <a:extLst>
                    <a:ext uri="{FF2B5EF4-FFF2-40B4-BE49-F238E27FC236}">
                      <a16:creationId xmlns:a16="http://schemas.microsoft.com/office/drawing/2014/main" id="{3F5AF3BB-C35C-2FA0-5CEF-8F00BD8A4712}"/>
                    </a:ext>
                  </a:extLst>
                </p:cNvPr>
                <p:cNvSpPr/>
                <p:nvPr/>
              </p:nvSpPr>
              <p:spPr>
                <a:xfrm rot="5400000">
                  <a:off x="8357435" y="3679004"/>
                  <a:ext cx="914400" cy="881063"/>
                </a:xfrm>
                <a:prstGeom prst="round2SameRect">
                  <a:avLst/>
                </a:prstGeom>
                <a:solidFill>
                  <a:srgbClr val="4B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TextBox 453">
                  <a:extLst>
                    <a:ext uri="{FF2B5EF4-FFF2-40B4-BE49-F238E27FC236}">
                      <a16:creationId xmlns:a16="http://schemas.microsoft.com/office/drawing/2014/main" id="{E72618EE-AC22-390A-FAFD-461266361638}"/>
                    </a:ext>
                  </a:extLst>
                </p:cNvPr>
                <p:cNvSpPr txBox="1"/>
                <p:nvPr/>
              </p:nvSpPr>
              <p:spPr>
                <a:xfrm>
                  <a:off x="8504053" y="3508359"/>
                  <a:ext cx="674370" cy="1231106"/>
                </a:xfrm>
                <a:prstGeom prst="rect">
                  <a:avLst/>
                </a:prstGeom>
                <a:noFill/>
              </p:spPr>
              <p:txBody>
                <a:bodyPr wrap="square" rtlCol="0">
                  <a:spAutoFit/>
                </a:bodyPr>
                <a:lstStyle/>
                <a:p>
                  <a:pPr algn="ctr"/>
                  <a:r>
                    <a:rPr lang="en-US" sz="5400" b="1" dirty="0">
                      <a:solidFill>
                        <a:srgbClr val="FC9D99"/>
                      </a:solidFill>
                      <a:latin typeface="DAGGERSQUARE" pitchFamily="50" charset="0"/>
                    </a:rPr>
                    <a:t>D</a:t>
                  </a:r>
                </a:p>
              </p:txBody>
            </p:sp>
          </p:grpSp>
        </p:grpSp>
        <p:grpSp>
          <p:nvGrpSpPr>
            <p:cNvPr id="434" name="Group 433">
              <a:extLst>
                <a:ext uri="{FF2B5EF4-FFF2-40B4-BE49-F238E27FC236}">
                  <a16:creationId xmlns:a16="http://schemas.microsoft.com/office/drawing/2014/main" id="{13D04645-C13F-621C-6711-178A2AF5BC5F}"/>
                </a:ext>
              </a:extLst>
            </p:cNvPr>
            <p:cNvGrpSpPr/>
            <p:nvPr/>
          </p:nvGrpSpPr>
          <p:grpSpPr>
            <a:xfrm>
              <a:off x="-5862766" y="2013227"/>
              <a:ext cx="6357130" cy="3493948"/>
              <a:chOff x="508363" y="1670817"/>
              <a:chExt cx="6357130" cy="3493948"/>
            </a:xfrm>
          </p:grpSpPr>
          <p:grpSp>
            <p:nvGrpSpPr>
              <p:cNvPr id="435" name="Group 434">
                <a:extLst>
                  <a:ext uri="{FF2B5EF4-FFF2-40B4-BE49-F238E27FC236}">
                    <a16:creationId xmlns:a16="http://schemas.microsoft.com/office/drawing/2014/main" id="{DBA77AC4-9935-E244-1809-051F0E2676DF}"/>
                  </a:ext>
                </a:extLst>
              </p:cNvPr>
              <p:cNvGrpSpPr/>
              <p:nvPr/>
            </p:nvGrpSpPr>
            <p:grpSpPr>
              <a:xfrm>
                <a:off x="508363" y="1729018"/>
                <a:ext cx="1758766" cy="1359345"/>
                <a:chOff x="828691" y="2039551"/>
                <a:chExt cx="1758766" cy="1359345"/>
              </a:xfrm>
            </p:grpSpPr>
            <p:sp>
              <p:nvSpPr>
                <p:cNvPr id="449" name="TextBox 448">
                  <a:extLst>
                    <a:ext uri="{FF2B5EF4-FFF2-40B4-BE49-F238E27FC236}">
                      <a16:creationId xmlns:a16="http://schemas.microsoft.com/office/drawing/2014/main" id="{01AE1710-7811-595E-AC37-2BBA95C081AE}"/>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450" name="TextBox 449">
                  <a:extLst>
                    <a:ext uri="{FF2B5EF4-FFF2-40B4-BE49-F238E27FC236}">
                      <a16:creationId xmlns:a16="http://schemas.microsoft.com/office/drawing/2014/main" id="{AD1EADD8-5589-168D-7613-6BF6D886F9B4}"/>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436" name="Group 435">
                <a:extLst>
                  <a:ext uri="{FF2B5EF4-FFF2-40B4-BE49-F238E27FC236}">
                    <a16:creationId xmlns:a16="http://schemas.microsoft.com/office/drawing/2014/main" id="{B90BDD74-2019-8D57-D4B6-4239186E6F61}"/>
                  </a:ext>
                </a:extLst>
              </p:cNvPr>
              <p:cNvGrpSpPr/>
              <p:nvPr/>
            </p:nvGrpSpPr>
            <p:grpSpPr>
              <a:xfrm>
                <a:off x="2736843" y="1729018"/>
                <a:ext cx="1758766" cy="1359345"/>
                <a:chOff x="828691" y="2039551"/>
                <a:chExt cx="1758766" cy="1359345"/>
              </a:xfrm>
            </p:grpSpPr>
            <p:sp>
              <p:nvSpPr>
                <p:cNvPr id="447" name="TextBox 446">
                  <a:extLst>
                    <a:ext uri="{FF2B5EF4-FFF2-40B4-BE49-F238E27FC236}">
                      <a16:creationId xmlns:a16="http://schemas.microsoft.com/office/drawing/2014/main" id="{70E9E416-65CF-C038-2504-5556BB5F35A2}"/>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448" name="TextBox 447">
                  <a:extLst>
                    <a:ext uri="{FF2B5EF4-FFF2-40B4-BE49-F238E27FC236}">
                      <a16:creationId xmlns:a16="http://schemas.microsoft.com/office/drawing/2014/main" id="{BCE48CCE-BA5C-6232-DA8B-4985D0CAED6B}"/>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437" name="Group 436">
                <a:extLst>
                  <a:ext uri="{FF2B5EF4-FFF2-40B4-BE49-F238E27FC236}">
                    <a16:creationId xmlns:a16="http://schemas.microsoft.com/office/drawing/2014/main" id="{6CD7B36A-F0C5-9A56-787E-F452CA8E98E1}"/>
                  </a:ext>
                </a:extLst>
              </p:cNvPr>
              <p:cNvGrpSpPr/>
              <p:nvPr/>
            </p:nvGrpSpPr>
            <p:grpSpPr>
              <a:xfrm>
                <a:off x="2172649" y="1670817"/>
                <a:ext cx="4692844" cy="2092880"/>
                <a:chOff x="-1944996" y="1981350"/>
                <a:chExt cx="4692844" cy="2092880"/>
              </a:xfrm>
            </p:grpSpPr>
            <p:sp>
              <p:nvSpPr>
                <p:cNvPr id="445" name="TextBox 444">
                  <a:extLst>
                    <a:ext uri="{FF2B5EF4-FFF2-40B4-BE49-F238E27FC236}">
                      <a16:creationId xmlns:a16="http://schemas.microsoft.com/office/drawing/2014/main" id="{141F702E-037D-093F-F810-49CC06AF4273}"/>
                    </a:ext>
                  </a:extLst>
                </p:cNvPr>
                <p:cNvSpPr txBox="1"/>
                <p:nvPr/>
              </p:nvSpPr>
              <p:spPr>
                <a:xfrm>
                  <a:off x="-1944996" y="1981350"/>
                  <a:ext cx="4692844" cy="2092880"/>
                </a:xfrm>
                <a:prstGeom prst="rect">
                  <a:avLst/>
                </a:prstGeom>
                <a:noFill/>
              </p:spPr>
              <p:txBody>
                <a:bodyPr wrap="square" rtlCol="0">
                  <a:spAutoFit/>
                </a:bodyPr>
                <a:lstStyle/>
                <a:p>
                  <a:pPr marL="0" marR="0" lvl="0" indent="0" algn="ctr" rtl="0">
                    <a:lnSpc>
                      <a:spcPct val="100000"/>
                    </a:lnSpc>
                    <a:spcBef>
                      <a:spcPts val="0"/>
                    </a:spcBef>
                    <a:spcAft>
                      <a:spcPts val="0"/>
                    </a:spcAft>
                    <a:buNone/>
                  </a:pPr>
                  <a:r>
                    <a:rPr lang="en-US" sz="2400" b="0" i="0" u="none" strike="noStrike" cap="none" dirty="0">
                      <a:solidFill>
                        <a:srgbClr val="377AAB"/>
                      </a:solidFill>
                      <a:latin typeface="Arial"/>
                      <a:ea typeface="Arial"/>
                      <a:cs typeface="Arial"/>
                      <a:sym typeface="Arial"/>
                    </a:rPr>
                    <a:t>Event-Driven Status &amp; Logging</a:t>
                  </a:r>
                </a:p>
                <a:p>
                  <a:pPr marL="0" marR="0" lvl="0" indent="0" algn="ctr" rtl="0">
                    <a:lnSpc>
                      <a:spcPct val="100000"/>
                    </a:lnSpc>
                    <a:spcBef>
                      <a:spcPts val="0"/>
                    </a:spcBef>
                    <a:spcAft>
                      <a:spcPts val="0"/>
                    </a:spcAft>
                    <a:buNone/>
                  </a:pPr>
                  <a:r>
                    <a:rPr lang="en-US" sz="2400" b="0" i="0" u="none" strike="noStrike" cap="none" dirty="0">
                      <a:solidFill>
                        <a:schemeClr val="lt1"/>
                      </a:solidFill>
                      <a:latin typeface="Arial"/>
                      <a:ea typeface="Arial"/>
                      <a:cs typeface="Arial"/>
                      <a:sym typeface="Arial"/>
                    </a:rPr>
                    <a:t>System reports real progress (ACK, ERR, SUCCESS) for easy tracking and debugging.</a:t>
                  </a:r>
                </a:p>
              </p:txBody>
            </p:sp>
            <p:sp>
              <p:nvSpPr>
                <p:cNvPr id="446" name="TextBox 445">
                  <a:extLst>
                    <a:ext uri="{FF2B5EF4-FFF2-40B4-BE49-F238E27FC236}">
                      <a16:creationId xmlns:a16="http://schemas.microsoft.com/office/drawing/2014/main" id="{6081C292-86DB-B97F-EA23-93B18A3F7E46}"/>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sp>
            <p:nvSpPr>
              <p:cNvPr id="438" name="TextBox 437">
                <a:extLst>
                  <a:ext uri="{FF2B5EF4-FFF2-40B4-BE49-F238E27FC236}">
                    <a16:creationId xmlns:a16="http://schemas.microsoft.com/office/drawing/2014/main" id="{10C0AE59-9E12-DD6A-5748-3367345AF793}"/>
                  </a:ext>
                </a:extLst>
              </p:cNvPr>
              <p:cNvSpPr txBox="1"/>
              <p:nvPr/>
            </p:nvSpPr>
            <p:spPr>
              <a:xfrm>
                <a:off x="508363" y="4754396"/>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nvGrpSpPr>
              <p:cNvPr id="439" name="Group 438">
                <a:extLst>
                  <a:ext uri="{FF2B5EF4-FFF2-40B4-BE49-F238E27FC236}">
                    <a16:creationId xmlns:a16="http://schemas.microsoft.com/office/drawing/2014/main" id="{D7785E64-2C0C-B272-32D2-50BD457A4260}"/>
                  </a:ext>
                </a:extLst>
              </p:cNvPr>
              <p:cNvGrpSpPr/>
              <p:nvPr/>
            </p:nvGrpSpPr>
            <p:grpSpPr>
              <a:xfrm>
                <a:off x="2736843" y="3805420"/>
                <a:ext cx="1758766" cy="1359345"/>
                <a:chOff x="828691" y="2039551"/>
                <a:chExt cx="1758766" cy="1359345"/>
              </a:xfrm>
            </p:grpSpPr>
            <p:sp>
              <p:nvSpPr>
                <p:cNvPr id="443" name="TextBox 442">
                  <a:extLst>
                    <a:ext uri="{FF2B5EF4-FFF2-40B4-BE49-F238E27FC236}">
                      <a16:creationId xmlns:a16="http://schemas.microsoft.com/office/drawing/2014/main" id="{B6C98F07-25D1-27B0-3549-C8F531D6944F}"/>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444" name="TextBox 443">
                  <a:extLst>
                    <a:ext uri="{FF2B5EF4-FFF2-40B4-BE49-F238E27FC236}">
                      <a16:creationId xmlns:a16="http://schemas.microsoft.com/office/drawing/2014/main" id="{AE3C5BAE-7C1D-9086-89D3-3E4359269A38}"/>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440" name="Group 439">
                <a:extLst>
                  <a:ext uri="{FF2B5EF4-FFF2-40B4-BE49-F238E27FC236}">
                    <a16:creationId xmlns:a16="http://schemas.microsoft.com/office/drawing/2014/main" id="{3F784A3A-2FBB-0E4D-499B-92823EFAD1C0}"/>
                  </a:ext>
                </a:extLst>
              </p:cNvPr>
              <p:cNvGrpSpPr/>
              <p:nvPr/>
            </p:nvGrpSpPr>
            <p:grpSpPr>
              <a:xfrm>
                <a:off x="4946336" y="3805420"/>
                <a:ext cx="1758766" cy="1359345"/>
                <a:chOff x="828691" y="2039551"/>
                <a:chExt cx="1758766" cy="1359345"/>
              </a:xfrm>
            </p:grpSpPr>
            <p:sp>
              <p:nvSpPr>
                <p:cNvPr id="441" name="TextBox 440">
                  <a:extLst>
                    <a:ext uri="{FF2B5EF4-FFF2-40B4-BE49-F238E27FC236}">
                      <a16:creationId xmlns:a16="http://schemas.microsoft.com/office/drawing/2014/main" id="{D33AF5DE-8FF5-7E40-F115-042E20A9D50D}"/>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442" name="TextBox 441">
                  <a:extLst>
                    <a:ext uri="{FF2B5EF4-FFF2-40B4-BE49-F238E27FC236}">
                      <a16:creationId xmlns:a16="http://schemas.microsoft.com/office/drawing/2014/main" id="{18BC06AB-879C-20DB-B55E-78FF8404BDA7}"/>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grpSp>
      <p:grpSp>
        <p:nvGrpSpPr>
          <p:cNvPr id="58" name="Group 57">
            <a:extLst>
              <a:ext uri="{FF2B5EF4-FFF2-40B4-BE49-F238E27FC236}">
                <a16:creationId xmlns:a16="http://schemas.microsoft.com/office/drawing/2014/main" id="{CF7925D4-8442-4FED-996A-89EA589B4184}"/>
              </a:ext>
            </a:extLst>
          </p:cNvPr>
          <p:cNvGrpSpPr/>
          <p:nvPr/>
        </p:nvGrpSpPr>
        <p:grpSpPr>
          <a:xfrm>
            <a:off x="-9677363" y="24730"/>
            <a:ext cx="10646713" cy="5143500"/>
            <a:chOff x="-8716910" y="-36443"/>
            <a:chExt cx="10646713" cy="6858000"/>
          </a:xfrm>
        </p:grpSpPr>
        <p:grpSp>
          <p:nvGrpSpPr>
            <p:cNvPr id="59" name="Group 58">
              <a:extLst>
                <a:ext uri="{FF2B5EF4-FFF2-40B4-BE49-F238E27FC236}">
                  <a16:creationId xmlns:a16="http://schemas.microsoft.com/office/drawing/2014/main" id="{DCC63AB8-8543-42D3-97E6-5D88F6702AE1}"/>
                </a:ext>
              </a:extLst>
            </p:cNvPr>
            <p:cNvGrpSpPr/>
            <p:nvPr/>
          </p:nvGrpSpPr>
          <p:grpSpPr>
            <a:xfrm>
              <a:off x="-8716910" y="-36443"/>
              <a:ext cx="10646713" cy="6858000"/>
              <a:chOff x="-7429502" y="-36443"/>
              <a:chExt cx="10646713" cy="6858000"/>
            </a:xfrm>
            <a:effectLst>
              <a:outerShdw blurRad="254000" dist="88900" algn="l" rotWithShape="0">
                <a:prstClr val="black">
                  <a:alpha val="51000"/>
                </a:prstClr>
              </a:outerShdw>
            </a:effectLst>
          </p:grpSpPr>
          <p:sp>
            <p:nvSpPr>
              <p:cNvPr id="90" name="Rectangle 89">
                <a:extLst>
                  <a:ext uri="{FF2B5EF4-FFF2-40B4-BE49-F238E27FC236}">
                    <a16:creationId xmlns:a16="http://schemas.microsoft.com/office/drawing/2014/main" id="{C9BCB03D-32B7-40AD-B6EA-C614D9B05047}"/>
                  </a:ext>
                </a:extLst>
              </p:cNvPr>
              <p:cNvSpPr/>
              <p:nvPr/>
            </p:nvSpPr>
            <p:spPr>
              <a:xfrm>
                <a:off x="-7429502" y="-36443"/>
                <a:ext cx="98488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1" name="Group 90">
                <a:extLst>
                  <a:ext uri="{FF2B5EF4-FFF2-40B4-BE49-F238E27FC236}">
                    <a16:creationId xmlns:a16="http://schemas.microsoft.com/office/drawing/2014/main" id="{F4240358-707E-4BEC-89D3-F5DA6D65230F}"/>
                  </a:ext>
                </a:extLst>
              </p:cNvPr>
              <p:cNvGrpSpPr/>
              <p:nvPr/>
            </p:nvGrpSpPr>
            <p:grpSpPr>
              <a:xfrm>
                <a:off x="2388125" y="1038728"/>
                <a:ext cx="829086" cy="1231107"/>
                <a:chOff x="8369825" y="3057974"/>
                <a:chExt cx="829086" cy="1231107"/>
              </a:xfrm>
            </p:grpSpPr>
            <p:sp>
              <p:nvSpPr>
                <p:cNvPr id="92" name="Rectangle: Top Corners Rounded 91">
                  <a:extLst>
                    <a:ext uri="{FF2B5EF4-FFF2-40B4-BE49-F238E27FC236}">
                      <a16:creationId xmlns:a16="http://schemas.microsoft.com/office/drawing/2014/main" id="{A0269767-AB56-4675-8303-64B2F206F8EF}"/>
                    </a:ext>
                  </a:extLst>
                </p:cNvPr>
                <p:cNvSpPr/>
                <p:nvPr/>
              </p:nvSpPr>
              <p:spPr>
                <a:xfrm rot="5400000">
                  <a:off x="8327168" y="3323301"/>
                  <a:ext cx="914400" cy="829086"/>
                </a:xfrm>
                <a:prstGeom prst="round2Same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9BBF4D94-8BE9-45CB-B2FB-E0E9C8FE2F87}"/>
                    </a:ext>
                  </a:extLst>
                </p:cNvPr>
                <p:cNvSpPr txBox="1"/>
                <p:nvPr/>
              </p:nvSpPr>
              <p:spPr>
                <a:xfrm>
                  <a:off x="8498716" y="3057974"/>
                  <a:ext cx="674370" cy="1231107"/>
                </a:xfrm>
                <a:prstGeom prst="rect">
                  <a:avLst/>
                </a:prstGeom>
                <a:noFill/>
              </p:spPr>
              <p:txBody>
                <a:bodyPr wrap="square" rtlCol="0">
                  <a:spAutoFit/>
                </a:bodyPr>
                <a:lstStyle/>
                <a:p>
                  <a:pPr algn="ctr"/>
                  <a:r>
                    <a:rPr lang="en-US" sz="5400" b="1" dirty="0">
                      <a:solidFill>
                        <a:schemeClr val="tx1">
                          <a:lumMod val="75000"/>
                          <a:lumOff val="25000"/>
                        </a:schemeClr>
                      </a:solidFill>
                      <a:latin typeface="DAGGERSQUARE" pitchFamily="50" charset="0"/>
                    </a:rPr>
                    <a:t>F</a:t>
                  </a:r>
                </a:p>
              </p:txBody>
            </p:sp>
          </p:grpSp>
        </p:grpSp>
        <p:grpSp>
          <p:nvGrpSpPr>
            <p:cNvPr id="60" name="Group 59">
              <a:extLst>
                <a:ext uri="{FF2B5EF4-FFF2-40B4-BE49-F238E27FC236}">
                  <a16:creationId xmlns:a16="http://schemas.microsoft.com/office/drawing/2014/main" id="{5323C185-F593-46FE-9648-74239F2295D0}"/>
                </a:ext>
              </a:extLst>
            </p:cNvPr>
            <p:cNvGrpSpPr/>
            <p:nvPr/>
          </p:nvGrpSpPr>
          <p:grpSpPr>
            <a:xfrm>
              <a:off x="-5862766" y="2013227"/>
              <a:ext cx="6357130" cy="3493948"/>
              <a:chOff x="508363" y="1670817"/>
              <a:chExt cx="6357130" cy="3493948"/>
            </a:xfrm>
          </p:grpSpPr>
          <p:grpSp>
            <p:nvGrpSpPr>
              <p:cNvPr id="61" name="Group 60">
                <a:extLst>
                  <a:ext uri="{FF2B5EF4-FFF2-40B4-BE49-F238E27FC236}">
                    <a16:creationId xmlns:a16="http://schemas.microsoft.com/office/drawing/2014/main" id="{7E3CEFEF-9316-49FD-92F9-C7285FE26F89}"/>
                  </a:ext>
                </a:extLst>
              </p:cNvPr>
              <p:cNvGrpSpPr/>
              <p:nvPr/>
            </p:nvGrpSpPr>
            <p:grpSpPr>
              <a:xfrm>
                <a:off x="508363" y="1729018"/>
                <a:ext cx="1758766" cy="1359345"/>
                <a:chOff x="828691" y="2039551"/>
                <a:chExt cx="1758766" cy="1359345"/>
              </a:xfrm>
            </p:grpSpPr>
            <p:sp>
              <p:nvSpPr>
                <p:cNvPr id="88" name="TextBox 87">
                  <a:extLst>
                    <a:ext uri="{FF2B5EF4-FFF2-40B4-BE49-F238E27FC236}">
                      <a16:creationId xmlns:a16="http://schemas.microsoft.com/office/drawing/2014/main" id="{122206EE-7510-468B-8857-300C3EB12C19}"/>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89" name="TextBox 88">
                  <a:extLst>
                    <a:ext uri="{FF2B5EF4-FFF2-40B4-BE49-F238E27FC236}">
                      <a16:creationId xmlns:a16="http://schemas.microsoft.com/office/drawing/2014/main" id="{3D12D734-0A55-45C3-BD66-4F707F3854AF}"/>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67" name="Group 66">
                <a:extLst>
                  <a:ext uri="{FF2B5EF4-FFF2-40B4-BE49-F238E27FC236}">
                    <a16:creationId xmlns:a16="http://schemas.microsoft.com/office/drawing/2014/main" id="{1E596D34-1457-4403-B7AE-374AD6D6C321}"/>
                  </a:ext>
                </a:extLst>
              </p:cNvPr>
              <p:cNvGrpSpPr/>
              <p:nvPr/>
            </p:nvGrpSpPr>
            <p:grpSpPr>
              <a:xfrm>
                <a:off x="2736843" y="1729018"/>
                <a:ext cx="1758766" cy="1359345"/>
                <a:chOff x="828691" y="2039551"/>
                <a:chExt cx="1758766" cy="1359345"/>
              </a:xfrm>
            </p:grpSpPr>
            <p:sp>
              <p:nvSpPr>
                <p:cNvPr id="86" name="TextBox 85">
                  <a:extLst>
                    <a:ext uri="{FF2B5EF4-FFF2-40B4-BE49-F238E27FC236}">
                      <a16:creationId xmlns:a16="http://schemas.microsoft.com/office/drawing/2014/main" id="{5779AB18-68C3-4A9B-8917-6C30DA47DCCA}"/>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87" name="TextBox 86">
                  <a:extLst>
                    <a:ext uri="{FF2B5EF4-FFF2-40B4-BE49-F238E27FC236}">
                      <a16:creationId xmlns:a16="http://schemas.microsoft.com/office/drawing/2014/main" id="{1B380C06-539D-4ECB-B62F-FBC91298407F}"/>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68" name="Group 67">
                <a:extLst>
                  <a:ext uri="{FF2B5EF4-FFF2-40B4-BE49-F238E27FC236}">
                    <a16:creationId xmlns:a16="http://schemas.microsoft.com/office/drawing/2014/main" id="{7558BCB8-E9E1-4183-B270-1D0E1D77E9FD}"/>
                  </a:ext>
                </a:extLst>
              </p:cNvPr>
              <p:cNvGrpSpPr/>
              <p:nvPr/>
            </p:nvGrpSpPr>
            <p:grpSpPr>
              <a:xfrm>
                <a:off x="2172649" y="1670817"/>
                <a:ext cx="4692844" cy="2585323"/>
                <a:chOff x="-1944996" y="1981350"/>
                <a:chExt cx="4692844" cy="2585323"/>
              </a:xfrm>
            </p:grpSpPr>
            <p:sp>
              <p:nvSpPr>
                <p:cNvPr id="84" name="TextBox 83">
                  <a:extLst>
                    <a:ext uri="{FF2B5EF4-FFF2-40B4-BE49-F238E27FC236}">
                      <a16:creationId xmlns:a16="http://schemas.microsoft.com/office/drawing/2014/main" id="{D24C6CDF-88CF-4F78-A807-8CBBB7385961}"/>
                    </a:ext>
                  </a:extLst>
                </p:cNvPr>
                <p:cNvSpPr txBox="1"/>
                <p:nvPr/>
              </p:nvSpPr>
              <p:spPr>
                <a:xfrm>
                  <a:off x="-1944996" y="1981350"/>
                  <a:ext cx="4692844" cy="2585323"/>
                </a:xfrm>
                <a:prstGeom prst="rect">
                  <a:avLst/>
                </a:prstGeom>
                <a:noFill/>
              </p:spPr>
              <p:txBody>
                <a:bodyPr wrap="square" rtlCol="0">
                  <a:spAutoFit/>
                </a:bodyPr>
                <a:lstStyle/>
                <a:p>
                  <a:pPr algn="ctr"/>
                  <a:r>
                    <a:rPr lang="en-US" sz="2400" b="0" i="0" u="none" strike="noStrike" cap="none" dirty="0">
                      <a:solidFill>
                        <a:schemeClr val="accent1">
                          <a:lumMod val="75000"/>
                        </a:schemeClr>
                      </a:solidFill>
                      <a:latin typeface="Arial"/>
                      <a:ea typeface="Arial"/>
                      <a:cs typeface="Arial"/>
                      <a:sym typeface="Arial"/>
                    </a:rPr>
                    <a:t>Clean Power &amp; EMC</a:t>
                  </a:r>
                </a:p>
                <a:p>
                  <a:pPr algn="ctr"/>
                  <a:r>
                    <a:rPr lang="en-US" sz="2400" dirty="0"/>
                    <a:t>Separate 12 V and 5 V rails with shielding ensure stable, noise-free operation.</a:t>
                  </a:r>
                </a:p>
                <a:p>
                  <a:pPr marL="0" marR="0" lvl="0" indent="0" algn="ctr" rtl="0">
                    <a:lnSpc>
                      <a:spcPct val="100000"/>
                    </a:lnSpc>
                    <a:spcBef>
                      <a:spcPts val="0"/>
                    </a:spcBef>
                    <a:spcAft>
                      <a:spcPts val="0"/>
                    </a:spcAft>
                    <a:buNone/>
                  </a:pPr>
                  <a:endParaRPr lang="en-US" sz="2400" b="0" i="0" u="none" strike="noStrike" cap="none" dirty="0">
                    <a:solidFill>
                      <a:schemeClr val="accent1">
                        <a:lumMod val="75000"/>
                      </a:schemeClr>
                    </a:solidFill>
                    <a:latin typeface="Arial"/>
                    <a:ea typeface="Arial"/>
                    <a:cs typeface="Arial"/>
                    <a:sym typeface="Arial"/>
                  </a:endParaRPr>
                </a:p>
              </p:txBody>
            </p:sp>
            <p:sp>
              <p:nvSpPr>
                <p:cNvPr id="85" name="TextBox 84">
                  <a:extLst>
                    <a:ext uri="{FF2B5EF4-FFF2-40B4-BE49-F238E27FC236}">
                      <a16:creationId xmlns:a16="http://schemas.microsoft.com/office/drawing/2014/main" id="{1CA106EA-E2C9-4467-BF0E-6F0B13BEBE10}"/>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sp>
            <p:nvSpPr>
              <p:cNvPr id="69" name="TextBox 68">
                <a:extLst>
                  <a:ext uri="{FF2B5EF4-FFF2-40B4-BE49-F238E27FC236}">
                    <a16:creationId xmlns:a16="http://schemas.microsoft.com/office/drawing/2014/main" id="{05D5C666-C8D7-4CD3-ADCA-B5B4088B109E}"/>
                  </a:ext>
                </a:extLst>
              </p:cNvPr>
              <p:cNvSpPr txBox="1"/>
              <p:nvPr/>
            </p:nvSpPr>
            <p:spPr>
              <a:xfrm>
                <a:off x="508363" y="4754396"/>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nvGrpSpPr>
              <p:cNvPr id="70" name="Group 69">
                <a:extLst>
                  <a:ext uri="{FF2B5EF4-FFF2-40B4-BE49-F238E27FC236}">
                    <a16:creationId xmlns:a16="http://schemas.microsoft.com/office/drawing/2014/main" id="{F6B08144-0653-4828-B4FE-7D1C85324D93}"/>
                  </a:ext>
                </a:extLst>
              </p:cNvPr>
              <p:cNvGrpSpPr/>
              <p:nvPr/>
            </p:nvGrpSpPr>
            <p:grpSpPr>
              <a:xfrm>
                <a:off x="2736843" y="3805420"/>
                <a:ext cx="1758766" cy="1359345"/>
                <a:chOff x="828691" y="2039551"/>
                <a:chExt cx="1758766" cy="1359345"/>
              </a:xfrm>
            </p:grpSpPr>
            <p:sp>
              <p:nvSpPr>
                <p:cNvPr id="82" name="TextBox 81">
                  <a:extLst>
                    <a:ext uri="{FF2B5EF4-FFF2-40B4-BE49-F238E27FC236}">
                      <a16:creationId xmlns:a16="http://schemas.microsoft.com/office/drawing/2014/main" id="{542BB309-DC05-4809-BFAC-4AEB3C3466FB}"/>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83" name="TextBox 82">
                  <a:extLst>
                    <a:ext uri="{FF2B5EF4-FFF2-40B4-BE49-F238E27FC236}">
                      <a16:creationId xmlns:a16="http://schemas.microsoft.com/office/drawing/2014/main" id="{8E2BF1FB-EC22-40BB-8B67-8F5B4BAC39F8}"/>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nvGrpSpPr>
              <p:cNvPr id="79" name="Group 78">
                <a:extLst>
                  <a:ext uri="{FF2B5EF4-FFF2-40B4-BE49-F238E27FC236}">
                    <a16:creationId xmlns:a16="http://schemas.microsoft.com/office/drawing/2014/main" id="{564DCCC9-3285-492C-896B-FD9C1E180583}"/>
                  </a:ext>
                </a:extLst>
              </p:cNvPr>
              <p:cNvGrpSpPr/>
              <p:nvPr/>
            </p:nvGrpSpPr>
            <p:grpSpPr>
              <a:xfrm>
                <a:off x="4946336" y="3805420"/>
                <a:ext cx="1758766" cy="1359345"/>
                <a:chOff x="828691" y="2039551"/>
                <a:chExt cx="1758766" cy="1359345"/>
              </a:xfrm>
            </p:grpSpPr>
            <p:sp>
              <p:nvSpPr>
                <p:cNvPr id="80" name="TextBox 79">
                  <a:extLst>
                    <a:ext uri="{FF2B5EF4-FFF2-40B4-BE49-F238E27FC236}">
                      <a16:creationId xmlns:a16="http://schemas.microsoft.com/office/drawing/2014/main" id="{CA9BE65F-B2D4-40C7-9000-26366F2BD67E}"/>
                    </a:ext>
                  </a:extLst>
                </p:cNvPr>
                <p:cNvSpPr txBox="1"/>
                <p:nvPr/>
              </p:nvSpPr>
              <p:spPr>
                <a:xfrm>
                  <a:off x="1229509" y="2039551"/>
                  <a:ext cx="963342" cy="615553"/>
                </a:xfrm>
                <a:prstGeom prst="rect">
                  <a:avLst/>
                </a:prstGeom>
                <a:noFill/>
              </p:spPr>
              <p:txBody>
                <a:bodyPr wrap="square" rtlCol="0">
                  <a:spAutoFit/>
                </a:bodyPr>
                <a:lstStyle/>
                <a:p>
                  <a:pPr algn="ctr"/>
                  <a:endParaRPr lang="en-US" sz="2400" dirty="0">
                    <a:solidFill>
                      <a:schemeClr val="bg1"/>
                    </a:solidFill>
                    <a:latin typeface="DAGGERSQUARE" pitchFamily="50" charset="0"/>
                  </a:endParaRPr>
                </a:p>
              </p:txBody>
            </p:sp>
            <p:sp>
              <p:nvSpPr>
                <p:cNvPr id="81" name="TextBox 80">
                  <a:extLst>
                    <a:ext uri="{FF2B5EF4-FFF2-40B4-BE49-F238E27FC236}">
                      <a16:creationId xmlns:a16="http://schemas.microsoft.com/office/drawing/2014/main" id="{AA5AD36A-73DC-495E-856D-1737A5779EA9}"/>
                    </a:ext>
                  </a:extLst>
                </p:cNvPr>
                <p:cNvSpPr txBox="1"/>
                <p:nvPr/>
              </p:nvSpPr>
              <p:spPr>
                <a:xfrm>
                  <a:off x="828691" y="2988527"/>
                  <a:ext cx="1758766" cy="410369"/>
                </a:xfrm>
                <a:prstGeom prst="rect">
                  <a:avLst/>
                </a:prstGeom>
                <a:noFill/>
              </p:spPr>
              <p:txBody>
                <a:bodyPr wrap="square" rtlCol="0">
                  <a:spAutoFit/>
                </a:bodyPr>
                <a:lstStyle/>
                <a:p>
                  <a:pPr algn="ctr"/>
                  <a:endParaRPr lang="en-US" sz="1400" dirty="0">
                    <a:solidFill>
                      <a:schemeClr val="bg1"/>
                    </a:solidFill>
                    <a:latin typeface="DAGGERSQUARE" pitchFamily="50" charset="0"/>
                  </a:endParaRPr>
                </a:p>
              </p:txBody>
            </p:sp>
          </p:grpSp>
        </p:grpSp>
      </p:grpSp>
    </p:spTree>
    <p:extLst>
      <p:ext uri="{BB962C8B-B14F-4D97-AF65-F5344CB8AC3E}">
        <p14:creationId xmlns:p14="http://schemas.microsoft.com/office/powerpoint/2010/main" val="2592971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61111E-6 0 L 0.54392 0 " pathEditMode="relative" rAng="0" ptsTypes="AA">
                                      <p:cBhvr>
                                        <p:cTn id="6" dur="1250" fill="hold"/>
                                        <p:tgtEl>
                                          <p:spTgt spid="26"/>
                                        </p:tgtEl>
                                        <p:attrNameLst>
                                          <p:attrName>ppt_x</p:attrName>
                                          <p:attrName>ppt_y</p:attrName>
                                        </p:attrNameLst>
                                      </p:cBhvr>
                                      <p:rCtr x="27187" y="0"/>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1.38889E-6 0 L 0.5474 0 " pathEditMode="relative" rAng="0" ptsTypes="AA">
                                      <p:cBhvr>
                                        <p:cTn id="10" dur="1250" fill="hold"/>
                                        <p:tgtEl>
                                          <p:spTgt spid="64"/>
                                        </p:tgtEl>
                                        <p:attrNameLst>
                                          <p:attrName>ppt_x</p:attrName>
                                          <p:attrName>ppt_y</p:attrName>
                                        </p:attrNameLst>
                                      </p:cBhvr>
                                      <p:rCtr x="27361" y="0"/>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1.94444E-6 0 L 0.55243 0 " pathEditMode="relative" rAng="0" ptsTypes="AA">
                                      <p:cBhvr>
                                        <p:cTn id="14" dur="1250" fill="hold"/>
                                        <p:tgtEl>
                                          <p:spTgt spid="346"/>
                                        </p:tgtEl>
                                        <p:attrNameLst>
                                          <p:attrName>ppt_x</p:attrName>
                                          <p:attrName>ppt_y</p:attrName>
                                        </p:attrNameLst>
                                      </p:cBhvr>
                                      <p:rCtr x="27622" y="0"/>
                                    </p:animMotion>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2.77778E-6 0 L 0.55434 0 " pathEditMode="relative" rAng="0" ptsTypes="AA">
                                      <p:cBhvr>
                                        <p:cTn id="18" dur="1250" fill="hold"/>
                                        <p:tgtEl>
                                          <p:spTgt spid="432"/>
                                        </p:tgtEl>
                                        <p:attrNameLst>
                                          <p:attrName>ppt_x</p:attrName>
                                          <p:attrName>ppt_y</p:attrName>
                                        </p:attrNameLst>
                                      </p:cBhvr>
                                      <p:rCtr x="27726" y="0"/>
                                    </p:animMotion>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nodeType="clickEffect">
                                  <p:stCondLst>
                                    <p:cond delay="0"/>
                                  </p:stCondLst>
                                  <p:childTnLst>
                                    <p:animMotion origin="layout" path="M -2.77778E-6 0 L 0.55434 0 " pathEditMode="relative" rAng="0" ptsTypes="AA">
                                      <p:cBhvr>
                                        <p:cTn id="22" dur="1250" fill="hold"/>
                                        <p:tgtEl>
                                          <p:spTgt spid="58"/>
                                        </p:tgtEl>
                                        <p:attrNameLst>
                                          <p:attrName>ppt_x</p:attrName>
                                          <p:attrName>ppt_y</p:attrName>
                                        </p:attrNameLst>
                                      </p:cBhvr>
                                      <p:rCtr x="277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5"/>
          <p:cNvSpPr txBox="1">
            <a:spLocks noGrp="1"/>
          </p:cNvSpPr>
          <p:nvPr>
            <p:ph type="title"/>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a:latin typeface="Lato"/>
                <a:ea typeface="Lato"/>
                <a:cs typeface="Lato"/>
                <a:sym typeface="Lato"/>
              </a:rPr>
              <a:t>CONTROL MECHANISMS OF A ROBOT:</a:t>
            </a:r>
            <a:endParaRPr/>
          </a:p>
        </p:txBody>
      </p:sp>
      <p:pic>
        <p:nvPicPr>
          <p:cNvPr id="3" name="Picture 2">
            <a:extLst>
              <a:ext uri="{FF2B5EF4-FFF2-40B4-BE49-F238E27FC236}">
                <a16:creationId xmlns:a16="http://schemas.microsoft.com/office/drawing/2014/main" id="{81C4F216-1F03-4A86-AA0B-24D712F57DDD}"/>
              </a:ext>
            </a:extLst>
          </p:cNvPr>
          <p:cNvPicPr>
            <a:picLocks noChangeAspect="1"/>
          </p:cNvPicPr>
          <p:nvPr/>
        </p:nvPicPr>
        <p:blipFill>
          <a:blip r:embed="rId3"/>
          <a:stretch>
            <a:fillRect/>
          </a:stretch>
        </p:blipFill>
        <p:spPr>
          <a:xfrm>
            <a:off x="1131208" y="1276350"/>
            <a:ext cx="3060633" cy="3256827"/>
          </a:xfrm>
          <a:prstGeom prst="rect">
            <a:avLst/>
          </a:prstGeom>
        </p:spPr>
      </p:pic>
      <p:pic>
        <p:nvPicPr>
          <p:cNvPr id="5" name="Picture 4">
            <a:extLst>
              <a:ext uri="{FF2B5EF4-FFF2-40B4-BE49-F238E27FC236}">
                <a16:creationId xmlns:a16="http://schemas.microsoft.com/office/drawing/2014/main" id="{CECA9A4D-FDC5-4210-AB28-23A9A1669D00}"/>
              </a:ext>
            </a:extLst>
          </p:cNvPr>
          <p:cNvPicPr>
            <a:picLocks noChangeAspect="1"/>
          </p:cNvPicPr>
          <p:nvPr/>
        </p:nvPicPr>
        <p:blipFill>
          <a:blip r:embed="rId4"/>
          <a:stretch>
            <a:fillRect/>
          </a:stretch>
        </p:blipFill>
        <p:spPr>
          <a:xfrm>
            <a:off x="4866696" y="971188"/>
            <a:ext cx="3937462" cy="3867150"/>
          </a:xfrm>
          <a:prstGeom prst="rect">
            <a:avLst/>
          </a:prstGeom>
        </p:spPr>
      </p:pic>
      <p:pic>
        <p:nvPicPr>
          <p:cNvPr id="7" name="Picture 6">
            <a:extLst>
              <a:ext uri="{FF2B5EF4-FFF2-40B4-BE49-F238E27FC236}">
                <a16:creationId xmlns:a16="http://schemas.microsoft.com/office/drawing/2014/main" id="{F1A2F503-A5D4-4EEF-A5FB-6459C67A4799}"/>
              </a:ext>
            </a:extLst>
          </p:cNvPr>
          <p:cNvPicPr>
            <a:picLocks noChangeAspect="1"/>
          </p:cNvPicPr>
          <p:nvPr/>
        </p:nvPicPr>
        <p:blipFill>
          <a:blip r:embed="rId5"/>
          <a:stretch>
            <a:fillRect/>
          </a:stretch>
        </p:blipFill>
        <p:spPr>
          <a:xfrm>
            <a:off x="-6197127" y="-3679338"/>
            <a:ext cx="3859854" cy="5143500"/>
          </a:xfrm>
          <a:prstGeom prst="rect">
            <a:avLst/>
          </a:prstGeom>
        </p:spPr>
      </p:pic>
      <p:pic>
        <p:nvPicPr>
          <p:cNvPr id="11" name="Picture 10">
            <a:extLst>
              <a:ext uri="{FF2B5EF4-FFF2-40B4-BE49-F238E27FC236}">
                <a16:creationId xmlns:a16="http://schemas.microsoft.com/office/drawing/2014/main" id="{AFF512F2-29E9-41DD-90A1-D5329EED1377}"/>
              </a:ext>
            </a:extLst>
          </p:cNvPr>
          <p:cNvPicPr>
            <a:picLocks noChangeAspect="1"/>
          </p:cNvPicPr>
          <p:nvPr/>
        </p:nvPicPr>
        <p:blipFill>
          <a:blip r:embed="rId6"/>
          <a:stretch>
            <a:fillRect/>
          </a:stretch>
        </p:blipFill>
        <p:spPr>
          <a:xfrm>
            <a:off x="10134600" y="-3591346"/>
            <a:ext cx="6858000" cy="5143500"/>
          </a:xfrm>
          <a:prstGeom prst="rect">
            <a:avLst/>
          </a:prstGeom>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6"/>
          <p:cNvSpPr txBox="1">
            <a:spLocks noGrp="1"/>
          </p:cNvSpPr>
          <p:nvPr>
            <p:ph type="title"/>
          </p:nvPr>
        </p:nvSpPr>
        <p:spPr>
          <a:xfrm>
            <a:off x="198853" y="162134"/>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dirty="0">
                <a:latin typeface="Lato"/>
                <a:ea typeface="Lato"/>
                <a:cs typeface="Lato"/>
                <a:sym typeface="Lato"/>
              </a:rPr>
              <a:t>EXTERNAL ROBOT STRUCTURE :</a:t>
            </a:r>
            <a:endParaRPr dirty="0"/>
          </a:p>
        </p:txBody>
      </p:sp>
      <p:pic>
        <p:nvPicPr>
          <p:cNvPr id="7" name="Picture 6">
            <a:extLst>
              <a:ext uri="{FF2B5EF4-FFF2-40B4-BE49-F238E27FC236}">
                <a16:creationId xmlns:a16="http://schemas.microsoft.com/office/drawing/2014/main" id="{9DE05B0C-B1FD-4204-8C34-3D2C34CF606D}"/>
              </a:ext>
            </a:extLst>
          </p:cNvPr>
          <p:cNvPicPr>
            <a:picLocks noChangeAspect="1"/>
          </p:cNvPicPr>
          <p:nvPr/>
        </p:nvPicPr>
        <p:blipFill>
          <a:blip r:embed="rId3"/>
          <a:stretch>
            <a:fillRect/>
          </a:stretch>
        </p:blipFill>
        <p:spPr>
          <a:xfrm>
            <a:off x="6283262" y="734834"/>
            <a:ext cx="2860738" cy="3812114"/>
          </a:xfrm>
          <a:prstGeom prst="rect">
            <a:avLst/>
          </a:prstGeom>
        </p:spPr>
      </p:pic>
      <p:pic>
        <p:nvPicPr>
          <p:cNvPr id="8" name="Picture 7">
            <a:extLst>
              <a:ext uri="{FF2B5EF4-FFF2-40B4-BE49-F238E27FC236}">
                <a16:creationId xmlns:a16="http://schemas.microsoft.com/office/drawing/2014/main" id="{68AEEAD1-DEA8-49E4-AE0C-E4F99E72B0FB}"/>
              </a:ext>
            </a:extLst>
          </p:cNvPr>
          <p:cNvPicPr>
            <a:picLocks noChangeAspect="1"/>
          </p:cNvPicPr>
          <p:nvPr/>
        </p:nvPicPr>
        <p:blipFill>
          <a:blip r:embed="rId4"/>
          <a:stretch>
            <a:fillRect/>
          </a:stretch>
        </p:blipFill>
        <p:spPr>
          <a:xfrm>
            <a:off x="1034928" y="1237754"/>
            <a:ext cx="4412259" cy="3309194"/>
          </a:xfrm>
          <a:prstGeom prst="rect">
            <a:avLst/>
          </a:prstGeom>
        </p:spPr>
      </p:pic>
      <p:pic>
        <p:nvPicPr>
          <p:cNvPr id="9" name="Google Shape;472;p10">
            <a:extLst>
              <a:ext uri="{FF2B5EF4-FFF2-40B4-BE49-F238E27FC236}">
                <a16:creationId xmlns:a16="http://schemas.microsoft.com/office/drawing/2014/main" id="{634313D4-6756-4714-B03B-F6A41E0EF9A9}"/>
              </a:ext>
            </a:extLst>
          </p:cNvPr>
          <p:cNvPicPr preferRelativeResize="0"/>
          <p:nvPr/>
        </p:nvPicPr>
        <p:blipFill rotWithShape="1">
          <a:blip r:embed="rId5">
            <a:alphaModFix/>
          </a:blip>
          <a:srcRect/>
          <a:stretch/>
        </p:blipFill>
        <p:spPr>
          <a:xfrm rot="15496973">
            <a:off x="-5394814" y="-4062166"/>
            <a:ext cx="3503108" cy="2571750"/>
          </a:xfrm>
          <a:prstGeom prst="rect">
            <a:avLst/>
          </a:prstGeom>
          <a:noFill/>
          <a:ln>
            <a:noFill/>
          </a:ln>
        </p:spPr>
      </p:pic>
      <p:pic>
        <p:nvPicPr>
          <p:cNvPr id="10" name="Google Shape;471;p10">
            <a:extLst>
              <a:ext uri="{FF2B5EF4-FFF2-40B4-BE49-F238E27FC236}">
                <a16:creationId xmlns:a16="http://schemas.microsoft.com/office/drawing/2014/main" id="{97C64F2A-90CA-4076-B1BF-60757E49D59B}"/>
              </a:ext>
            </a:extLst>
          </p:cNvPr>
          <p:cNvPicPr preferRelativeResize="0"/>
          <p:nvPr/>
        </p:nvPicPr>
        <p:blipFill rotWithShape="1">
          <a:blip r:embed="rId6">
            <a:alphaModFix/>
          </a:blip>
          <a:srcRect/>
          <a:stretch/>
        </p:blipFill>
        <p:spPr>
          <a:xfrm rot="11623044">
            <a:off x="10688830" y="-5468380"/>
            <a:ext cx="3592421" cy="2776537"/>
          </a:xfrm>
          <a:prstGeom prst="rect">
            <a:avLst/>
          </a:prstGeom>
          <a:noFill/>
          <a:ln>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11"/>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None/>
            </a:pPr>
            <a:r>
              <a:rPr lang="en-US"/>
              <a:t>&lt;#&gt;</a:t>
            </a:r>
            <a:endParaRPr/>
          </a:p>
        </p:txBody>
      </p:sp>
      <p:sp>
        <p:nvSpPr>
          <p:cNvPr id="478" name="Google Shape;478;p11"/>
          <p:cNvSpPr txBox="1"/>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US" sz="2700" b="0" i="0" u="none" strike="noStrike" cap="none" dirty="0">
                <a:latin typeface="Lato"/>
                <a:ea typeface="Lato"/>
                <a:cs typeface="Lato"/>
                <a:sym typeface="Lato"/>
              </a:rPr>
              <a:t>HARDWARE MODULES :</a:t>
            </a:r>
            <a:endParaRPr sz="2700" b="0" i="0" u="none" strike="noStrike" cap="none" dirty="0">
              <a:latin typeface="Lato"/>
              <a:ea typeface="Lato"/>
              <a:cs typeface="Lato"/>
              <a:sym typeface="Lato"/>
            </a:endParaRPr>
          </a:p>
        </p:txBody>
      </p:sp>
      <p:pic>
        <p:nvPicPr>
          <p:cNvPr id="479" name="Google Shape;479;p11"/>
          <p:cNvPicPr preferRelativeResize="0"/>
          <p:nvPr/>
        </p:nvPicPr>
        <p:blipFill rotWithShape="1">
          <a:blip r:embed="rId3">
            <a:alphaModFix/>
          </a:blip>
          <a:srcRect/>
          <a:stretch/>
        </p:blipFill>
        <p:spPr>
          <a:xfrm>
            <a:off x="599420" y="1183481"/>
            <a:ext cx="3592421" cy="2776537"/>
          </a:xfrm>
          <a:prstGeom prst="rect">
            <a:avLst/>
          </a:prstGeom>
          <a:noFill/>
          <a:ln>
            <a:noFill/>
          </a:ln>
        </p:spPr>
      </p:pic>
      <p:pic>
        <p:nvPicPr>
          <p:cNvPr id="480" name="Google Shape;480;p11"/>
          <p:cNvPicPr preferRelativeResize="0"/>
          <p:nvPr/>
        </p:nvPicPr>
        <p:blipFill rotWithShape="1">
          <a:blip r:embed="rId4">
            <a:alphaModFix/>
          </a:blip>
          <a:srcRect/>
          <a:stretch/>
        </p:blipFill>
        <p:spPr>
          <a:xfrm>
            <a:off x="4191841" y="1805254"/>
            <a:ext cx="3503108" cy="2571750"/>
          </a:xfrm>
          <a:prstGeom prst="rect">
            <a:avLst/>
          </a:prstGeom>
          <a:noFill/>
          <a:ln>
            <a:noFill/>
          </a:ln>
        </p:spPr>
      </p:pic>
      <p:pic>
        <p:nvPicPr>
          <p:cNvPr id="10" name="Picture 9">
            <a:extLst>
              <a:ext uri="{FF2B5EF4-FFF2-40B4-BE49-F238E27FC236}">
                <a16:creationId xmlns:a16="http://schemas.microsoft.com/office/drawing/2014/main" id="{BDD454C1-5004-47DA-B147-1C1A3566421F}"/>
              </a:ext>
            </a:extLst>
          </p:cNvPr>
          <p:cNvPicPr>
            <a:picLocks noChangeAspect="1"/>
          </p:cNvPicPr>
          <p:nvPr/>
        </p:nvPicPr>
        <p:blipFill>
          <a:blip r:embed="rId5"/>
          <a:stretch>
            <a:fillRect/>
          </a:stretch>
        </p:blipFill>
        <p:spPr>
          <a:xfrm rot="10338561">
            <a:off x="-9644182" y="-5470208"/>
            <a:ext cx="4762500" cy="4762500"/>
          </a:xfrm>
          <a:prstGeom prst="rect">
            <a:avLst/>
          </a:prstGeom>
        </p:spPr>
      </p:pic>
      <p:pic>
        <p:nvPicPr>
          <p:cNvPr id="11" name="Picture 10">
            <a:extLst>
              <a:ext uri="{FF2B5EF4-FFF2-40B4-BE49-F238E27FC236}">
                <a16:creationId xmlns:a16="http://schemas.microsoft.com/office/drawing/2014/main" id="{411415E3-0CD2-4BDA-9679-2A7540EAE822}"/>
              </a:ext>
            </a:extLst>
          </p:cNvPr>
          <p:cNvPicPr>
            <a:picLocks noChangeAspect="1"/>
          </p:cNvPicPr>
          <p:nvPr/>
        </p:nvPicPr>
        <p:blipFill>
          <a:blip r:embed="rId6"/>
          <a:stretch>
            <a:fillRect/>
          </a:stretch>
        </p:blipFill>
        <p:spPr>
          <a:xfrm rot="11350166">
            <a:off x="14093509" y="-4012883"/>
            <a:ext cx="2476500" cy="184785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7"/>
          <p:cNvSpPr txBox="1">
            <a:spLocks noGrp="1"/>
          </p:cNvSpPr>
          <p:nvPr>
            <p:ph type="title"/>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a:latin typeface="Lato"/>
                <a:ea typeface="Lato"/>
                <a:cs typeface="Lato"/>
                <a:sym typeface="Lato"/>
              </a:rPr>
              <a:t>HARDWARE MODULES :</a:t>
            </a:r>
            <a:endParaRPr/>
          </a:p>
        </p:txBody>
      </p:sp>
      <p:pic>
        <p:nvPicPr>
          <p:cNvPr id="7" name="Picture 6">
            <a:extLst>
              <a:ext uri="{FF2B5EF4-FFF2-40B4-BE49-F238E27FC236}">
                <a16:creationId xmlns:a16="http://schemas.microsoft.com/office/drawing/2014/main" id="{E4BA2A05-3AF6-4360-A63C-4DE2B1303369}"/>
              </a:ext>
            </a:extLst>
          </p:cNvPr>
          <p:cNvPicPr>
            <a:picLocks noChangeAspect="1"/>
          </p:cNvPicPr>
          <p:nvPr/>
        </p:nvPicPr>
        <p:blipFill>
          <a:blip r:embed="rId3"/>
          <a:stretch>
            <a:fillRect/>
          </a:stretch>
        </p:blipFill>
        <p:spPr>
          <a:xfrm rot="286258">
            <a:off x="4489092" y="608399"/>
            <a:ext cx="4762500" cy="4762500"/>
          </a:xfrm>
          <a:prstGeom prst="rect">
            <a:avLst/>
          </a:prstGeom>
        </p:spPr>
      </p:pic>
      <p:pic>
        <p:nvPicPr>
          <p:cNvPr id="8" name="Picture 7">
            <a:extLst>
              <a:ext uri="{FF2B5EF4-FFF2-40B4-BE49-F238E27FC236}">
                <a16:creationId xmlns:a16="http://schemas.microsoft.com/office/drawing/2014/main" id="{F3432AF5-C2D9-4D6B-BE94-990C878ADA59}"/>
              </a:ext>
            </a:extLst>
          </p:cNvPr>
          <p:cNvPicPr>
            <a:picLocks noChangeAspect="1"/>
          </p:cNvPicPr>
          <p:nvPr/>
        </p:nvPicPr>
        <p:blipFill>
          <a:blip r:embed="rId4"/>
          <a:stretch>
            <a:fillRect/>
          </a:stretch>
        </p:blipFill>
        <p:spPr>
          <a:xfrm>
            <a:off x="1291590" y="1861185"/>
            <a:ext cx="2476500" cy="1847850"/>
          </a:xfrm>
          <a:prstGeom prst="rect">
            <a:avLst/>
          </a:prstGeom>
        </p:spPr>
      </p:pic>
      <p:pic>
        <p:nvPicPr>
          <p:cNvPr id="3" name="Picture 2">
            <a:extLst>
              <a:ext uri="{FF2B5EF4-FFF2-40B4-BE49-F238E27FC236}">
                <a16:creationId xmlns:a16="http://schemas.microsoft.com/office/drawing/2014/main" id="{4F9B19BE-C3E9-4E6D-B32F-9A30A1C6094F}"/>
              </a:ext>
            </a:extLst>
          </p:cNvPr>
          <p:cNvPicPr>
            <a:picLocks noChangeAspect="1"/>
          </p:cNvPicPr>
          <p:nvPr/>
        </p:nvPicPr>
        <p:blipFill>
          <a:blip r:embed="rId5"/>
          <a:stretch>
            <a:fillRect/>
          </a:stretch>
        </p:blipFill>
        <p:spPr>
          <a:xfrm>
            <a:off x="9878385" y="-4554782"/>
            <a:ext cx="5495925" cy="4124325"/>
          </a:xfrm>
          <a:prstGeom prst="rect">
            <a:avLst/>
          </a:prstGeom>
        </p:spPr>
      </p:pic>
      <p:pic>
        <p:nvPicPr>
          <p:cNvPr id="5" name="Picture 4">
            <a:extLst>
              <a:ext uri="{FF2B5EF4-FFF2-40B4-BE49-F238E27FC236}">
                <a16:creationId xmlns:a16="http://schemas.microsoft.com/office/drawing/2014/main" id="{AD6AE7C9-867B-4E04-A432-491DF510BA95}"/>
              </a:ext>
            </a:extLst>
          </p:cNvPr>
          <p:cNvPicPr>
            <a:picLocks noChangeAspect="1"/>
          </p:cNvPicPr>
          <p:nvPr/>
        </p:nvPicPr>
        <p:blipFill>
          <a:blip r:embed="rId6"/>
          <a:stretch>
            <a:fillRect/>
          </a:stretch>
        </p:blipFill>
        <p:spPr>
          <a:xfrm>
            <a:off x="-6309653" y="5455461"/>
            <a:ext cx="3615984" cy="5143500"/>
          </a:xfrm>
          <a:prstGeom prst="rect">
            <a:avLst/>
          </a:prstGeom>
        </p:spPr>
      </p:pic>
      <p:pic>
        <p:nvPicPr>
          <p:cNvPr id="13" name="Picture 12">
            <a:extLst>
              <a:ext uri="{FF2B5EF4-FFF2-40B4-BE49-F238E27FC236}">
                <a16:creationId xmlns:a16="http://schemas.microsoft.com/office/drawing/2014/main" id="{5B9D3355-2A2E-4476-AC05-9E2D8ED766D1}"/>
              </a:ext>
            </a:extLst>
          </p:cNvPr>
          <p:cNvPicPr>
            <a:picLocks noChangeAspect="1"/>
          </p:cNvPicPr>
          <p:nvPr/>
        </p:nvPicPr>
        <p:blipFill>
          <a:blip r:embed="rId7"/>
          <a:stretch>
            <a:fillRect/>
          </a:stretch>
        </p:blipFill>
        <p:spPr>
          <a:xfrm>
            <a:off x="-11841773" y="-5183505"/>
            <a:ext cx="5715000" cy="378142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8"/>
          <p:cNvSpPr txBox="1">
            <a:spLocks noGrp="1"/>
          </p:cNvSpPr>
          <p:nvPr>
            <p:ph type="title"/>
          </p:nvPr>
        </p:nvSpPr>
        <p:spPr>
          <a:xfrm>
            <a:off x="339842" y="550325"/>
            <a:ext cx="7703998"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700"/>
              <a:buFont typeface="Lato"/>
              <a:buNone/>
            </a:pPr>
            <a:r>
              <a:rPr lang="en-US">
                <a:latin typeface="Lato"/>
                <a:ea typeface="Lato"/>
                <a:cs typeface="Lato"/>
                <a:sym typeface="Lato"/>
              </a:rPr>
              <a:t>HARDWARE MODULES :</a:t>
            </a:r>
            <a:endParaRPr/>
          </a:p>
        </p:txBody>
      </p:sp>
      <p:pic>
        <p:nvPicPr>
          <p:cNvPr id="7" name="Picture 6">
            <a:extLst>
              <a:ext uri="{FF2B5EF4-FFF2-40B4-BE49-F238E27FC236}">
                <a16:creationId xmlns:a16="http://schemas.microsoft.com/office/drawing/2014/main" id="{43A9AA4C-7F27-465A-BE0D-1D76E330EBD2}"/>
              </a:ext>
            </a:extLst>
          </p:cNvPr>
          <p:cNvPicPr>
            <a:picLocks noChangeAspect="1"/>
          </p:cNvPicPr>
          <p:nvPr/>
        </p:nvPicPr>
        <p:blipFill>
          <a:blip r:embed="rId3"/>
          <a:stretch>
            <a:fillRect/>
          </a:stretch>
        </p:blipFill>
        <p:spPr>
          <a:xfrm>
            <a:off x="1637316" y="1261756"/>
            <a:ext cx="2728944" cy="3881744"/>
          </a:xfrm>
          <a:prstGeom prst="rect">
            <a:avLst/>
          </a:prstGeom>
        </p:spPr>
      </p:pic>
      <p:pic>
        <p:nvPicPr>
          <p:cNvPr id="8" name="Picture 7">
            <a:extLst>
              <a:ext uri="{FF2B5EF4-FFF2-40B4-BE49-F238E27FC236}">
                <a16:creationId xmlns:a16="http://schemas.microsoft.com/office/drawing/2014/main" id="{F9A6BE2E-91A7-478C-AEE3-ADF9C74E7507}"/>
              </a:ext>
            </a:extLst>
          </p:cNvPr>
          <p:cNvPicPr>
            <a:picLocks noChangeAspect="1"/>
          </p:cNvPicPr>
          <p:nvPr/>
        </p:nvPicPr>
        <p:blipFill>
          <a:blip r:embed="rId4"/>
          <a:stretch>
            <a:fillRect/>
          </a:stretch>
        </p:blipFill>
        <p:spPr>
          <a:xfrm>
            <a:off x="5436197" y="185194"/>
            <a:ext cx="3800089" cy="2851713"/>
          </a:xfrm>
          <a:prstGeom prst="rect">
            <a:avLst/>
          </a:prstGeom>
        </p:spPr>
      </p:pic>
      <p:pic>
        <p:nvPicPr>
          <p:cNvPr id="11" name="Picture 10">
            <a:extLst>
              <a:ext uri="{FF2B5EF4-FFF2-40B4-BE49-F238E27FC236}">
                <a16:creationId xmlns:a16="http://schemas.microsoft.com/office/drawing/2014/main" id="{10C43F0E-6FDF-4B13-BA96-867EA6B4C5CC}"/>
              </a:ext>
            </a:extLst>
          </p:cNvPr>
          <p:cNvPicPr>
            <a:picLocks noChangeAspect="1"/>
          </p:cNvPicPr>
          <p:nvPr/>
        </p:nvPicPr>
        <p:blipFill>
          <a:blip r:embed="rId5"/>
          <a:stretch>
            <a:fillRect/>
          </a:stretch>
        </p:blipFill>
        <p:spPr>
          <a:xfrm>
            <a:off x="7690338" y="-5645299"/>
            <a:ext cx="7408985" cy="4899100"/>
          </a:xfrm>
          <a:prstGeom prst="rect">
            <a:avLst/>
          </a:prstGeom>
        </p:spPr>
      </p:pic>
      <p:pic>
        <p:nvPicPr>
          <p:cNvPr id="12" name="Picture 11">
            <a:extLst>
              <a:ext uri="{FF2B5EF4-FFF2-40B4-BE49-F238E27FC236}">
                <a16:creationId xmlns:a16="http://schemas.microsoft.com/office/drawing/2014/main" id="{CCEF5922-B9B5-4E37-81CD-304ED1FA9EB8}"/>
              </a:ext>
            </a:extLst>
          </p:cNvPr>
          <p:cNvPicPr>
            <a:picLocks noChangeAspect="1"/>
          </p:cNvPicPr>
          <p:nvPr/>
        </p:nvPicPr>
        <p:blipFill>
          <a:blip r:embed="rId6"/>
          <a:stretch>
            <a:fillRect/>
          </a:stretch>
        </p:blipFill>
        <p:spPr>
          <a:xfrm>
            <a:off x="4674181" y="2297351"/>
            <a:ext cx="4562105" cy="3018593"/>
          </a:xfrm>
          <a:prstGeom prst="rect">
            <a:avLst/>
          </a:prstGeom>
        </p:spPr>
      </p:pic>
      <p:pic>
        <p:nvPicPr>
          <p:cNvPr id="13" name="Picture 12">
            <a:extLst>
              <a:ext uri="{FF2B5EF4-FFF2-40B4-BE49-F238E27FC236}">
                <a16:creationId xmlns:a16="http://schemas.microsoft.com/office/drawing/2014/main" id="{A72A60A1-0F6F-4C75-AB6E-1E84D7B88E41}"/>
              </a:ext>
            </a:extLst>
          </p:cNvPr>
          <p:cNvPicPr>
            <a:picLocks noChangeAspect="1"/>
          </p:cNvPicPr>
          <p:nvPr/>
        </p:nvPicPr>
        <p:blipFill>
          <a:blip r:embed="rId7"/>
          <a:stretch>
            <a:fillRect/>
          </a:stretch>
        </p:blipFill>
        <p:spPr>
          <a:xfrm rot="7635864">
            <a:off x="-8616999" y="-6087190"/>
            <a:ext cx="6272384" cy="6272384"/>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Smart Farming Project Proposal by Slidesgo">
  <a:themeElements>
    <a:clrScheme name="Simple Light">
      <a:dk1>
        <a:srgbClr val="00261E"/>
      </a:dk1>
      <a:lt1>
        <a:srgbClr val="FFFFFF"/>
      </a:lt1>
      <a:dk2>
        <a:srgbClr val="47922C"/>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Parallax</Template>
  <TotalTime>8252</TotalTime>
  <Words>690</Words>
  <Application>Microsoft Office PowerPoint</Application>
  <PresentationFormat>On-screen Show (16:9)</PresentationFormat>
  <Paragraphs>109</Paragraphs>
  <Slides>23</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Lato</vt:lpstr>
      <vt:lpstr>Trebuchet MS</vt:lpstr>
      <vt:lpstr>DAGGERSQUARE</vt:lpstr>
      <vt:lpstr>Corbel</vt:lpstr>
      <vt:lpstr>Twentieth Century</vt:lpstr>
      <vt:lpstr>Tw Cen MT</vt:lpstr>
      <vt:lpstr>Parallax</vt:lpstr>
      <vt:lpstr>Pharma X </vt:lpstr>
      <vt:lpstr>TABLE OF CONTENTS</vt:lpstr>
      <vt:lpstr>Introduction </vt:lpstr>
      <vt:lpstr>PowerPoint Presentation</vt:lpstr>
      <vt:lpstr>CONTROL MECHANISMS OF A ROBOT:</vt:lpstr>
      <vt:lpstr>EXTERNAL ROBOT STRUCTURE :</vt:lpstr>
      <vt:lpstr>PowerPoint Presentation</vt:lpstr>
      <vt:lpstr>HARDWARE MODULES :</vt:lpstr>
      <vt:lpstr>HARDWARE MODULES :</vt:lpstr>
      <vt:lpstr>HARDWARE MODULES :</vt:lpstr>
      <vt:lpstr>HARDWARE MODULES :</vt:lpstr>
      <vt:lpstr>PowerPoint Presentation</vt:lpstr>
      <vt:lpstr>PowerPoint Presentation</vt:lpstr>
      <vt:lpstr>PowerPoint Presentation</vt:lpstr>
      <vt:lpstr>PowerPoint Presentation</vt:lpstr>
      <vt:lpstr>PowerPoint Presentation</vt:lpstr>
      <vt:lpstr>PowerPoint Presentation</vt:lpstr>
      <vt:lpstr>FUTURE WORK</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 X — Automated Pharmacy Dispensing System</dc:title>
  <dc:creator>Abdallah Daher</dc:creator>
  <cp:lastModifiedBy>osama ishtaiwi</cp:lastModifiedBy>
  <cp:revision>36</cp:revision>
  <dcterms:created xsi:type="dcterms:W3CDTF">2024-09-09T22:12:30Z</dcterms:created>
  <dcterms:modified xsi:type="dcterms:W3CDTF">2025-09-19T20:23:24Z</dcterms:modified>
</cp:coreProperties>
</file>