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embeddedFontLst>
    <p:embeddedFont>
      <p:font typeface="Anton"/>
      <p:regular r:id="rId36"/>
    </p:embeddedFont>
    <p:embeddedFont>
      <p:font typeface="Montserrat Medium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Medium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MontserratMedium-regular.fntdata"/><Relationship Id="rId14" Type="http://schemas.openxmlformats.org/officeDocument/2006/relationships/slide" Target="slides/slide9.xml"/><Relationship Id="rId36" Type="http://schemas.openxmlformats.org/officeDocument/2006/relationships/font" Target="fonts/Anton-regular.fntdata"/><Relationship Id="rId17" Type="http://schemas.openxmlformats.org/officeDocument/2006/relationships/slide" Target="slides/slide12.xml"/><Relationship Id="rId39" Type="http://schemas.openxmlformats.org/officeDocument/2006/relationships/font" Target="fonts/MontserratMedium-italic.fntdata"/><Relationship Id="rId16" Type="http://schemas.openxmlformats.org/officeDocument/2006/relationships/slide" Target="slides/slide11.xml"/><Relationship Id="rId38" Type="http://schemas.openxmlformats.org/officeDocument/2006/relationships/font" Target="fonts/MontserratMedium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4e2212218d_1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4e2212218d_1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4e2212218d_1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4e2212218d_1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e2212218d_1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4e2212218d_1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4e2212218d_1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4e2212218d_1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4e2212218d_1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4e2212218d_1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4e2212218d_1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4e2212218d_1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4e2212218d_1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4e2212218d_1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4e2212218d_1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4e2212218d_1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4e2212218d_1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4e2212218d_1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5182a1cf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5182a1cf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4e2212218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4e2212218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0a5182a1cf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0a5182a1cf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0a5182a1cf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0a5182a1cf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0a5182a1cf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0a5182a1cf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0a5182a1cf_2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0a5182a1cf_2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0a5182a1cf_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0a5182a1cf_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4e2212218d_1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4e2212218d_1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4e2212218d_1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4e2212218d_1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4e2212218d_1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24e2212218d_1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4e2212218d_1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4e2212218d_1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4e2212218d_1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4e2212218d_1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4e2212218d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4e2212218d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4e2212218d_1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4e2212218d_1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4e4e8629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4e4e8629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4e2212218d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4e2212218d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4e2212218d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4e2212218d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4e2212218d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4e2212218d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4e2212218d_1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4e2212218d_1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4e2212218d_1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4e2212218d_1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13.jpg"/><Relationship Id="rId5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Relationship Id="rId4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jpg"/><Relationship Id="rId4" Type="http://schemas.openxmlformats.org/officeDocument/2006/relationships/image" Target="../media/image11.jpg"/><Relationship Id="rId5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Relationship Id="rId4" Type="http://schemas.openxmlformats.org/officeDocument/2006/relationships/image" Target="../media/image9.jpg"/><Relationship Id="rId5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Relationship Id="rId4" Type="http://schemas.openxmlformats.org/officeDocument/2006/relationships/image" Target="../media/image2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9.jpg"/><Relationship Id="rId5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11700" y="448075"/>
            <a:ext cx="8520600" cy="222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Caffeine Shot</a:t>
            </a:r>
            <a:endParaRPr sz="7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121025" y="3112325"/>
            <a:ext cx="1872900" cy="9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Prepared by: 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Nabeel Kayed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Sondos Hijab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5849800" y="3112325"/>
            <a:ext cx="2208300" cy="9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Supervised by: 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Dr.Samer Arandi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Input/Output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45" name="Google Shape;145;p22"/>
          <p:cNvSpPr txBox="1"/>
          <p:nvPr/>
        </p:nvSpPr>
        <p:spPr>
          <a:xfrm>
            <a:off x="3392400" y="1365025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Keypad 4*4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6749388" y="1365025"/>
            <a:ext cx="1534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RFID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6122325" y="4095300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48" name="Google Shape;148;p22"/>
          <p:cNvSpPr txBox="1"/>
          <p:nvPr/>
        </p:nvSpPr>
        <p:spPr>
          <a:xfrm>
            <a:off x="410625" y="1365013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LCD 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20</a:t>
            </a: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x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4</a:t>
            </a: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 I2C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49" name="Google Shape;14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0288" y="1804275"/>
            <a:ext cx="3200100" cy="32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625" y="1966500"/>
            <a:ext cx="2642226" cy="2642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0845" y="1907325"/>
            <a:ext cx="2760574" cy="276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Input/Output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57" name="Google Shape;157;p23"/>
          <p:cNvSpPr txBox="1"/>
          <p:nvPr/>
        </p:nvSpPr>
        <p:spPr>
          <a:xfrm>
            <a:off x="701888" y="1112588"/>
            <a:ext cx="195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Cup Dispensing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3130525" y="1112600"/>
            <a:ext cx="3717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DC motor - Optical Disk Drive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577" y="2081075"/>
            <a:ext cx="2615049" cy="2433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4777" y="2132722"/>
            <a:ext cx="3209100" cy="220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3"/>
          <p:cNvSpPr txBox="1"/>
          <p:nvPr/>
        </p:nvSpPr>
        <p:spPr>
          <a:xfrm>
            <a:off x="5897650" y="1112600"/>
            <a:ext cx="3717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H-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bridge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85100" y="2266950"/>
            <a:ext cx="2382701" cy="1787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Input/Output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1560563" y="1199738"/>
            <a:ext cx="195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Stepper Motor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5433685" y="1199750"/>
            <a:ext cx="2436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Stepper Motor Driver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997138"/>
            <a:ext cx="4191548" cy="2993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4948" y="1997138"/>
            <a:ext cx="4116356" cy="2993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Input/Output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5599163" y="1352138"/>
            <a:ext cx="195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Buzzer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78" name="Google Shape;178;p25"/>
          <p:cNvSpPr txBox="1"/>
          <p:nvPr/>
        </p:nvSpPr>
        <p:spPr>
          <a:xfrm>
            <a:off x="2233263" y="1352150"/>
            <a:ext cx="1341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IR sensor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79" name="Google Shape;17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8325" y="1997150"/>
            <a:ext cx="2551775" cy="255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4071" y="2179172"/>
            <a:ext cx="2127500" cy="212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Making Coffee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86" name="Google Shape;186;p26"/>
          <p:cNvSpPr txBox="1"/>
          <p:nvPr/>
        </p:nvSpPr>
        <p:spPr>
          <a:xfrm>
            <a:off x="3392400" y="1365025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Stepper Motor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87" name="Google Shape;187;p26"/>
          <p:cNvSpPr txBox="1"/>
          <p:nvPr/>
        </p:nvSpPr>
        <p:spPr>
          <a:xfrm>
            <a:off x="6520800" y="1365025"/>
            <a:ext cx="2199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Ultrasonic Sensor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88" name="Google Shape;188;p26"/>
          <p:cNvSpPr txBox="1"/>
          <p:nvPr/>
        </p:nvSpPr>
        <p:spPr>
          <a:xfrm>
            <a:off x="6122325" y="4095300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89" name="Google Shape;189;p26"/>
          <p:cNvSpPr txBox="1"/>
          <p:nvPr/>
        </p:nvSpPr>
        <p:spPr>
          <a:xfrm>
            <a:off x="410638" y="1365013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Servo Motor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213" y="2052525"/>
            <a:ext cx="2706025" cy="2237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8974" y="2357325"/>
            <a:ext cx="2903351" cy="2073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68422" y="2162425"/>
            <a:ext cx="1932875" cy="193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Making Coffee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98" name="Google Shape;198;p27"/>
          <p:cNvSpPr txBox="1"/>
          <p:nvPr/>
        </p:nvSpPr>
        <p:spPr>
          <a:xfrm>
            <a:off x="3392400" y="1365025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Pump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99" name="Google Shape;199;p27"/>
          <p:cNvSpPr txBox="1"/>
          <p:nvPr/>
        </p:nvSpPr>
        <p:spPr>
          <a:xfrm>
            <a:off x="6749388" y="1365025"/>
            <a:ext cx="1534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Relay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00" name="Google Shape;200;p27"/>
          <p:cNvSpPr txBox="1"/>
          <p:nvPr/>
        </p:nvSpPr>
        <p:spPr>
          <a:xfrm>
            <a:off x="6122325" y="4095300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01" name="Google Shape;201;p27"/>
          <p:cNvSpPr txBox="1"/>
          <p:nvPr/>
        </p:nvSpPr>
        <p:spPr>
          <a:xfrm>
            <a:off x="410625" y="1365013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Group Head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02" name="Google Shape;20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675" y="1785313"/>
            <a:ext cx="2981088" cy="2981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9975" y="1933825"/>
            <a:ext cx="2684038" cy="2684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0063" y="2309413"/>
            <a:ext cx="1932875" cy="193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8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Control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10" name="Google Shape;210;p28"/>
          <p:cNvSpPr txBox="1"/>
          <p:nvPr/>
        </p:nvSpPr>
        <p:spPr>
          <a:xfrm>
            <a:off x="1976550" y="1365025"/>
            <a:ext cx="1750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Arduino Mega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11" name="Google Shape;211;p28"/>
          <p:cNvSpPr txBox="1"/>
          <p:nvPr/>
        </p:nvSpPr>
        <p:spPr>
          <a:xfrm>
            <a:off x="5754600" y="1365025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ESP32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12" name="Google Shape;21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348" y="2287113"/>
            <a:ext cx="4180674" cy="2149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9693" y="2010025"/>
            <a:ext cx="2937283" cy="224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Control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19" name="Google Shape;219;p29"/>
          <p:cNvSpPr txBox="1"/>
          <p:nvPr/>
        </p:nvSpPr>
        <p:spPr>
          <a:xfrm>
            <a:off x="3696900" y="1340475"/>
            <a:ext cx="1750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Power 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Supply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20" name="Google Shape;22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1463" y="2010025"/>
            <a:ext cx="2981075" cy="29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26" name="Google Shape;22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1135" y="0"/>
            <a:ext cx="587286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1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32" name="Google Shape;23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7223" y="0"/>
            <a:ext cx="538677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540000" y="445025"/>
            <a:ext cx="3216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Table of contents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3241850" y="2014038"/>
            <a:ext cx="2316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Features   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05550" y="2014038"/>
            <a:ext cx="2316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Main idea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605550" y="3795093"/>
            <a:ext cx="2316000" cy="8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Hardware modules &amp; how it works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5709475" y="2015913"/>
            <a:ext cx="2316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Motivation 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1243950" y="12819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01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880250" y="12819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02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6347875" y="12819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03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1243950" y="30611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04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3241850" y="3728643"/>
            <a:ext cx="2316000" cy="8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Constrains 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3880250" y="318716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05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5878150" y="3921088"/>
            <a:ext cx="2316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Future work 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6516550" y="318716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06</a:t>
            </a:r>
            <a:endParaRPr sz="5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2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38" name="Google Shape;23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1924" y="0"/>
            <a:ext cx="522207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3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44" name="Google Shape;24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4602" y="0"/>
            <a:ext cx="6209399" cy="5123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4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50" name="Google Shape;25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0898" y="0"/>
            <a:ext cx="52030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56" name="Google Shape;25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9917" y="0"/>
            <a:ext cx="519408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How it works: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62" name="Google Shape;26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3304" y="0"/>
            <a:ext cx="5960697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ESP32 Web Server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68" name="Google Shape;26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66" y="1152825"/>
            <a:ext cx="8464672" cy="399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8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ESP32 Web Server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74" name="Google Shape;27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400" y="1115950"/>
            <a:ext cx="7827201" cy="3718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9"/>
          <p:cNvSpPr txBox="1"/>
          <p:nvPr/>
        </p:nvSpPr>
        <p:spPr>
          <a:xfrm>
            <a:off x="540000" y="445025"/>
            <a:ext cx="620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ESP32 Web Server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280" name="Google Shape;28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750" y="1105974"/>
            <a:ext cx="7850501" cy="371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0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constrains: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86" name="Google Shape;286;p40"/>
          <p:cNvSpPr txBox="1"/>
          <p:nvPr/>
        </p:nvSpPr>
        <p:spPr>
          <a:xfrm>
            <a:off x="730000" y="1280750"/>
            <a:ext cx="7526100" cy="3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</a:pP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Valve 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pressure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problem.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</a:pP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Cup 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dispensing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3d printed part.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</a:pP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Interfacing the arduino with other components </a:t>
            </a: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(relays and stepper motors).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</a:pP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Stepper motor problem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Montserrat Medium"/>
              <a:buChar char="●"/>
            </a:pPr>
            <a:r>
              <a:rPr lang="en" sz="13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Connect the Esp32 to the (internet).</a:t>
            </a:r>
            <a:endParaRPr sz="13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1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Future work: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92" name="Google Shape;292;p41"/>
          <p:cNvSpPr txBox="1"/>
          <p:nvPr/>
        </p:nvSpPr>
        <p:spPr>
          <a:xfrm>
            <a:off x="334325" y="1280750"/>
            <a:ext cx="7998300" cy="3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</a:pP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Add GSM to allow the machine to give notifications to the manager.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</a:pP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Make the machine programmable so employees can create custom drinks and add them to the list of available drinks.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</a:pP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Clean the group head after every use to ensure the quality of the next drink.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</a:pP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Add a second cup dispenser for larger cup sizes.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ontserrat Medium"/>
              <a:buChar char="●"/>
            </a:pPr>
            <a:r>
              <a:rPr lang="en" sz="16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Make the valve automatic with a water level sensor.</a:t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540000" y="445025"/>
            <a:ext cx="557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Main Idea: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191875" y="2399088"/>
            <a:ext cx="23160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Remote Control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5191875" y="2739100"/>
            <a:ext cx="2316000" cy="8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An administrator can manage the machine using the Web Server, while an employee can order.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1473475" y="2399100"/>
            <a:ext cx="3251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Smart and Automated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1941025" y="2739100"/>
            <a:ext cx="2316000" cy="8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The machine will take your order and notify you when it’s ready to take.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666300" y="1073725"/>
            <a:ext cx="81261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Caffeine Shot is a coffee machine that serves drinks such as Nescafe, coffee, and customized drinks.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2"/>
          <p:cNvSpPr txBox="1"/>
          <p:nvPr/>
        </p:nvSpPr>
        <p:spPr>
          <a:xfrm>
            <a:off x="2549400" y="1697525"/>
            <a:ext cx="40452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THANK YOU!</a:t>
            </a:r>
            <a:endParaRPr sz="11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298" name="Google Shape;298;p42"/>
          <p:cNvSpPr txBox="1"/>
          <p:nvPr/>
        </p:nvSpPr>
        <p:spPr>
          <a:xfrm>
            <a:off x="2299500" y="4025788"/>
            <a:ext cx="4545000" cy="5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Any questions?</a:t>
            </a:r>
            <a:endParaRPr sz="200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/>
        </p:nvSpPr>
        <p:spPr>
          <a:xfrm>
            <a:off x="540000" y="44502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Features: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3217800" y="1471975"/>
            <a:ext cx="2708400" cy="13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Drink Customization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3414050" y="2829475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Users can customize his/her own drink depending on their own preferences.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705675" y="1471975"/>
            <a:ext cx="2316000" cy="13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2 ways of ordering drinks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705775" y="2829475"/>
            <a:ext cx="23160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either using the mobile application or by using the 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input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components of the machine itself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6122325" y="1471975"/>
            <a:ext cx="2708400" cy="12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Small and Large Quantities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6318525" y="2829475"/>
            <a:ext cx="23160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The machine supports different quantities of drinks (large, and small).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/>
        </p:nvSpPr>
        <p:spPr>
          <a:xfrm>
            <a:off x="540000" y="44502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Features: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3185450" y="1631050"/>
            <a:ext cx="2708400" cy="13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Special Cup dispensing mechanism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1" name="Google Shape;101;p17"/>
          <p:cNvSpPr txBox="1"/>
          <p:nvPr/>
        </p:nvSpPr>
        <p:spPr>
          <a:xfrm>
            <a:off x="3414050" y="2971475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Using the cup 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dispensing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M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echanism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705675" y="1630875"/>
            <a:ext cx="2316000" cy="135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Automatic water temperature control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705775" y="2971475"/>
            <a:ext cx="2316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Using the water 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temperature</a:t>
            </a: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sensor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6122325" y="1665850"/>
            <a:ext cx="2708400" cy="12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Payment and balance implementation</a:t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6350925" y="2971475"/>
            <a:ext cx="23160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An electronic wallet payment mechanism was added if the machine was used by employees.</a:t>
            </a:r>
            <a:endParaRPr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/>
        </p:nvSpPr>
        <p:spPr>
          <a:xfrm>
            <a:off x="540000" y="44502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Motivation: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418338" y="1760275"/>
            <a:ext cx="2614200" cy="22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Organize the employees 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usage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 of the coffee machine</a:t>
            </a:r>
            <a:endParaRPr sz="2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6493600" y="1760275"/>
            <a:ext cx="2316000" cy="22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Most coffee machines found in shops can't be controlled remotely</a:t>
            </a:r>
            <a:endParaRPr sz="2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540000" y="1760275"/>
            <a:ext cx="2316000" cy="224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Many coffee machines serve just one type of drink, 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Lack of customization.</a:t>
            </a:r>
            <a:endParaRPr sz="2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3488500" y="3842755"/>
            <a:ext cx="2316000" cy="120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/>
        </p:nvSpPr>
        <p:spPr>
          <a:xfrm>
            <a:off x="1008300" y="2226200"/>
            <a:ext cx="72771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Hardware Modules</a:t>
            </a:r>
            <a:endParaRPr sz="72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Heating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3511800" y="1183900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Temperature sensor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26" name="Google Shape;12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5100" y="2133043"/>
            <a:ext cx="2269750" cy="2138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/>
        </p:nvSpPr>
        <p:spPr>
          <a:xfrm>
            <a:off x="6178800" y="1183900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Pump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28" name="Google Shape;128;p20"/>
          <p:cNvSpPr txBox="1"/>
          <p:nvPr/>
        </p:nvSpPr>
        <p:spPr>
          <a:xfrm>
            <a:off x="746225" y="1183900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Heater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0587" y="1869350"/>
            <a:ext cx="2269750" cy="226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9650" y="1676500"/>
            <a:ext cx="2821950" cy="282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/>
        </p:nvSpPr>
        <p:spPr>
          <a:xfrm>
            <a:off x="540000" y="445025"/>
            <a:ext cx="479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Heating Unit</a:t>
            </a:r>
            <a:endParaRPr sz="28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36" name="Google Shape;136;p21"/>
          <p:cNvSpPr txBox="1"/>
          <p:nvPr/>
        </p:nvSpPr>
        <p:spPr>
          <a:xfrm>
            <a:off x="5035800" y="1183900"/>
            <a:ext cx="2359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Relay</a:t>
            </a:r>
            <a:endParaRPr b="0" i="0" sz="2000" u="none" cap="none" strike="noStrike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1714438" y="1183900"/>
            <a:ext cx="177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" sz="2000">
                <a:solidFill>
                  <a:schemeClr val="dk1"/>
                </a:solidFill>
                <a:highlight>
                  <a:srgbClr val="FAFAFA"/>
                </a:highlight>
                <a:latin typeface="Anton"/>
                <a:ea typeface="Anton"/>
                <a:cs typeface="Anton"/>
                <a:sym typeface="Anton"/>
              </a:rPr>
              <a:t>Solenoid </a:t>
            </a:r>
            <a:r>
              <a:rPr lang="en" sz="20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Valve</a:t>
            </a:r>
            <a:endParaRPr sz="2000">
              <a:solidFill>
                <a:schemeClr val="dk1"/>
              </a:solidFill>
              <a:latin typeface="Anton"/>
              <a:ea typeface="Anton"/>
              <a:cs typeface="Anton"/>
              <a:sym typeface="Anton"/>
            </a:endParaRPr>
          </a:p>
        </p:txBody>
      </p:sp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653" y="1828900"/>
            <a:ext cx="2642800" cy="264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3999" y="1842675"/>
            <a:ext cx="2642800" cy="264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