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48"/>
  </p:notesMasterIdLst>
  <p:sldIdLst>
    <p:sldId id="312" r:id="rId2"/>
    <p:sldId id="264" r:id="rId3"/>
    <p:sldId id="267" r:id="rId4"/>
    <p:sldId id="257" r:id="rId5"/>
    <p:sldId id="268" r:id="rId6"/>
    <p:sldId id="270" r:id="rId7"/>
    <p:sldId id="271" r:id="rId8"/>
    <p:sldId id="272" r:id="rId9"/>
    <p:sldId id="258" r:id="rId10"/>
    <p:sldId id="273" r:id="rId11"/>
    <p:sldId id="269" r:id="rId12"/>
    <p:sldId id="303" r:id="rId13"/>
    <p:sldId id="282" r:id="rId14"/>
    <p:sldId id="283" r:id="rId15"/>
    <p:sldId id="311" r:id="rId16"/>
    <p:sldId id="313" r:id="rId17"/>
    <p:sldId id="284" r:id="rId18"/>
    <p:sldId id="285" r:id="rId19"/>
    <p:sldId id="286" r:id="rId20"/>
    <p:sldId id="287" r:id="rId21"/>
    <p:sldId id="288" r:id="rId22"/>
    <p:sldId id="324" r:id="rId23"/>
    <p:sldId id="289" r:id="rId24"/>
    <p:sldId id="294" r:id="rId25"/>
    <p:sldId id="295" r:id="rId26"/>
    <p:sldId id="300" r:id="rId27"/>
    <p:sldId id="296" r:id="rId28"/>
    <p:sldId id="297" r:id="rId29"/>
    <p:sldId id="298" r:id="rId30"/>
    <p:sldId id="299" r:id="rId31"/>
    <p:sldId id="302" r:id="rId32"/>
    <p:sldId id="305" r:id="rId33"/>
    <p:sldId id="306" r:id="rId34"/>
    <p:sldId id="275" r:id="rId35"/>
    <p:sldId id="308" r:id="rId36"/>
    <p:sldId id="317" r:id="rId37"/>
    <p:sldId id="319" r:id="rId38"/>
    <p:sldId id="322" r:id="rId39"/>
    <p:sldId id="316" r:id="rId40"/>
    <p:sldId id="309" r:id="rId41"/>
    <p:sldId id="307" r:id="rId42"/>
    <p:sldId id="310" r:id="rId43"/>
    <p:sldId id="278" r:id="rId44"/>
    <p:sldId id="263" r:id="rId45"/>
    <p:sldId id="274" r:id="rId46"/>
    <p:sldId id="266"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176" autoAdjust="0"/>
    <p:restoredTop sz="81900" autoAdjust="0"/>
  </p:normalViewPr>
  <p:slideViewPr>
    <p:cSldViewPr>
      <p:cViewPr varScale="1">
        <p:scale>
          <a:sx n="89" d="100"/>
          <a:sy n="89" d="100"/>
        </p:scale>
        <p:origin x="-60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35C29B-3D6B-4B2B-B167-CF37BF2EE8F6}" type="datetimeFigureOut">
              <a:rPr lang="en-US" smtClean="0"/>
              <a:pPr/>
              <a:t>5/28/2013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9AA67F-208D-4AF2-829A-C78420BE71C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Because of the importance of the elections and a major impact on our future must be taken care of.  So there is a set of standards that must be taken into consideration when doing any election process, whether electronic or traditional.</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A9AA67F-208D-4AF2-829A-C78420BE71C8}" type="slidenum">
              <a:rPr lang="en-US" smtClean="0"/>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r>
              <a:rPr lang="en-US" sz="1200" b="1" kern="1200" dirty="0" smtClean="0">
                <a:solidFill>
                  <a:schemeClr val="tx1"/>
                </a:solidFill>
                <a:latin typeface="+mn-lt"/>
                <a:ea typeface="+mn-ea"/>
                <a:cs typeface="+mn-cs"/>
              </a:rPr>
              <a:t>Confidentiality:</a:t>
            </a:r>
          </a:p>
          <a:p>
            <a:pPr lvl="0"/>
            <a:r>
              <a:rPr lang="en-US" sz="1200" b="0" kern="1200" dirty="0" smtClean="0">
                <a:solidFill>
                  <a:schemeClr val="tx1"/>
                </a:solidFill>
                <a:latin typeface="+mn-lt"/>
                <a:ea typeface="+mn-ea"/>
                <a:cs typeface="+mn-cs"/>
              </a:rPr>
              <a:t>Ensure only authorized entities obtain information.</a:t>
            </a:r>
            <a:endParaRPr lang="en-US" sz="1200" b="1" kern="1200" dirty="0" smtClean="0">
              <a:solidFill>
                <a:schemeClr val="tx1"/>
              </a:solidFill>
              <a:latin typeface="+mn-lt"/>
              <a:ea typeface="+mn-ea"/>
              <a:cs typeface="+mn-cs"/>
            </a:endParaRPr>
          </a:p>
          <a:p>
            <a:pPr lvl="0"/>
            <a:r>
              <a:rPr lang="en-US" sz="1200" b="0" kern="1200" dirty="0" smtClean="0">
                <a:solidFill>
                  <a:schemeClr val="tx1"/>
                </a:solidFill>
                <a:latin typeface="+mn-lt"/>
                <a:ea typeface="+mn-ea"/>
                <a:cs typeface="+mn-cs"/>
              </a:rPr>
              <a:t>Applies to storage and transmission of information</a:t>
            </a:r>
            <a:r>
              <a:rPr lang="en-US" sz="1200" b="1" kern="1200" dirty="0" smtClean="0">
                <a:solidFill>
                  <a:schemeClr val="tx1"/>
                </a:solidFill>
                <a:latin typeface="+mn-lt"/>
                <a:ea typeface="+mn-ea"/>
                <a:cs typeface="+mn-cs"/>
              </a:rPr>
              <a:t>.</a:t>
            </a:r>
          </a:p>
          <a:p>
            <a:endParaRPr lang="en-US" dirty="0" smtClean="0"/>
          </a:p>
          <a:p>
            <a:pPr lvl="0" rtl="0"/>
            <a:r>
              <a:rPr lang="en-US" sz="1200" b="1" kern="1200" dirty="0" smtClean="0">
                <a:solidFill>
                  <a:schemeClr val="tx1"/>
                </a:solidFill>
                <a:latin typeface="+mn-lt"/>
                <a:ea typeface="+mn-ea"/>
                <a:cs typeface="+mn-cs"/>
              </a:rPr>
              <a:t>Integrity:</a:t>
            </a:r>
          </a:p>
          <a:p>
            <a:pPr lvl="0"/>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Changes to data on storage or during transmission only by authorized persons or processes.</a:t>
            </a:r>
            <a:endParaRPr lang="en-US" sz="1200" b="1"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 </a:t>
            </a:r>
            <a:endParaRPr lang="en-US" sz="1200" b="1"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Availability:</a:t>
            </a:r>
          </a:p>
          <a:p>
            <a:pPr lvl="0"/>
            <a:r>
              <a:rPr lang="en-US" sz="1200" b="0" kern="1200" dirty="0" smtClean="0">
                <a:solidFill>
                  <a:schemeClr val="tx1"/>
                </a:solidFill>
                <a:latin typeface="+mn-lt"/>
                <a:ea typeface="+mn-ea"/>
                <a:cs typeface="+mn-cs"/>
              </a:rPr>
              <a:t>Information stored by an organization needs to be available to authorized entities.</a:t>
            </a:r>
            <a:endParaRPr lang="en-US" sz="1200" b="1" kern="1200" dirty="0" smtClean="0">
              <a:solidFill>
                <a:schemeClr val="tx1"/>
              </a:solidFill>
              <a:latin typeface="+mn-lt"/>
              <a:ea typeface="+mn-ea"/>
              <a:cs typeface="+mn-cs"/>
            </a:endParaRPr>
          </a:p>
          <a:p>
            <a:endParaRPr lang="en-US" dirty="0" smtClean="0"/>
          </a:p>
          <a:p>
            <a:r>
              <a:rPr lang="en-US" dirty="0" smtClean="0"/>
              <a:t>Digital Signature achieve all of these security goals.</a:t>
            </a:r>
          </a:p>
          <a:p>
            <a:r>
              <a:rPr lang="en-US" dirty="0" smtClean="0"/>
              <a:t>Now</a:t>
            </a:r>
            <a:r>
              <a:rPr lang="en-US" baseline="0" dirty="0" smtClean="0"/>
              <a:t> what is digital signature …</a:t>
            </a:r>
            <a:endParaRPr lang="en-US" dirty="0" smtClean="0"/>
          </a:p>
        </p:txBody>
      </p:sp>
      <p:sp>
        <p:nvSpPr>
          <p:cNvPr id="4" name="Slide Number Placeholder 3"/>
          <p:cNvSpPr>
            <a:spLocks noGrp="1"/>
          </p:cNvSpPr>
          <p:nvPr>
            <p:ph type="sldNum" sz="quarter" idx="10"/>
          </p:nvPr>
        </p:nvSpPr>
        <p:spPr/>
        <p:txBody>
          <a:bodyPr/>
          <a:lstStyle/>
          <a:p>
            <a:fld id="{6A9AA67F-208D-4AF2-829A-C78420BE71C8}" type="slidenum">
              <a:rPr lang="en-US" smtClean="0"/>
              <a:pPr/>
              <a:t>34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Digital</a:t>
            </a:r>
            <a:r>
              <a:rPr lang="en-US" sz="1200" kern="1200" baseline="0" dirty="0" smtClean="0">
                <a:solidFill>
                  <a:schemeClr val="tx1"/>
                </a:solidFill>
                <a:latin typeface="+mn-lt"/>
                <a:ea typeface="+mn-ea"/>
                <a:cs typeface="+mn-cs"/>
              </a:rPr>
              <a:t> signature protect user from third party.</a:t>
            </a:r>
          </a:p>
          <a:p>
            <a:endParaRPr lang="en-US" sz="1200" kern="1200" baseline="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Digital signature using asymmetric key (private key, public key).</a:t>
            </a:r>
          </a:p>
          <a:p>
            <a:pPr lvl="0"/>
            <a:r>
              <a:rPr lang="en-US" sz="1200" b="0" kern="1200" dirty="0" smtClean="0">
                <a:solidFill>
                  <a:schemeClr val="tx1"/>
                </a:solidFill>
                <a:latin typeface="+mn-lt"/>
                <a:ea typeface="+mn-ea"/>
                <a:cs typeface="+mn-cs"/>
              </a:rPr>
              <a:t>1.Everyone knows Bob’s public key.</a:t>
            </a:r>
            <a:endParaRPr lang="en-US" sz="1200" b="1" kern="1200" dirty="0" smtClean="0">
              <a:solidFill>
                <a:schemeClr val="tx1"/>
              </a:solidFill>
              <a:latin typeface="+mn-lt"/>
              <a:ea typeface="+mn-ea"/>
              <a:cs typeface="+mn-cs"/>
            </a:endParaRPr>
          </a:p>
          <a:p>
            <a:pPr lvl="0"/>
            <a:r>
              <a:rPr lang="en-US" sz="1200" b="0" kern="1200" dirty="0" smtClean="0">
                <a:solidFill>
                  <a:schemeClr val="tx1"/>
                </a:solidFill>
                <a:latin typeface="+mn-lt"/>
                <a:ea typeface="+mn-ea"/>
                <a:cs typeface="+mn-cs"/>
              </a:rPr>
              <a:t>2.Only Bob knows the corresponding private key.</a:t>
            </a:r>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Bob can digitally sign a message such that anyone can verify his signature.</a:t>
            </a:r>
          </a:p>
          <a:p>
            <a:pPr lvl="0"/>
            <a:r>
              <a:rPr lang="en-US" sz="1200" b="0" kern="1200" dirty="0" smtClean="0">
                <a:solidFill>
                  <a:schemeClr val="tx1"/>
                </a:solidFill>
                <a:latin typeface="+mn-lt"/>
                <a:ea typeface="+mn-ea"/>
                <a:cs typeface="+mn-cs"/>
              </a:rPr>
              <a:t>1.To compute signature, one must know the private key.</a:t>
            </a:r>
            <a:endParaRPr lang="en-US" sz="1200" b="1" kern="1200" dirty="0" smtClean="0">
              <a:solidFill>
                <a:schemeClr val="tx1"/>
              </a:solidFill>
              <a:latin typeface="+mn-lt"/>
              <a:ea typeface="+mn-ea"/>
              <a:cs typeface="+mn-cs"/>
            </a:endParaRPr>
          </a:p>
          <a:p>
            <a:pPr lvl="0"/>
            <a:r>
              <a:rPr lang="en-US" sz="1200" b="0" kern="1200" dirty="0" smtClean="0">
                <a:solidFill>
                  <a:schemeClr val="tx1"/>
                </a:solidFill>
                <a:latin typeface="+mn-lt"/>
                <a:ea typeface="+mn-ea"/>
                <a:cs typeface="+mn-cs"/>
              </a:rPr>
              <a:t>2.To verify a signature it is enough to know the public key.</a:t>
            </a:r>
            <a:endParaRPr lang="en-US" sz="1200" b="1"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A9AA67F-208D-4AF2-829A-C78420BE71C8}" type="slidenum">
              <a:rPr lang="en-US" smtClean="0"/>
              <a:pPr/>
              <a:t>35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baseline="0" dirty="0" smtClean="0">
                <a:latin typeface="Times New Roman" pitchFamily="18" charset="0"/>
                <a:cs typeface="Times New Roman" pitchFamily="18" charset="0"/>
              </a:rPr>
              <a:t> </a:t>
            </a:r>
            <a:endParaRPr lang="ar-SA" sz="1200" b="0"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6A9AA67F-208D-4AF2-829A-C78420BE71C8}" type="slidenum">
              <a:rPr lang="en-US" smtClean="0"/>
              <a:pPr/>
              <a:t>36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Stored in Database</a:t>
            </a:r>
          </a:p>
          <a:p>
            <a:endParaRPr lang="en-US" dirty="0"/>
          </a:p>
        </p:txBody>
      </p:sp>
      <p:sp>
        <p:nvSpPr>
          <p:cNvPr id="4" name="Slide Number Placeholder 3"/>
          <p:cNvSpPr>
            <a:spLocks noGrp="1"/>
          </p:cNvSpPr>
          <p:nvPr>
            <p:ph type="sldNum" sz="quarter" idx="10"/>
          </p:nvPr>
        </p:nvSpPr>
        <p:spPr/>
        <p:txBody>
          <a:bodyPr/>
          <a:lstStyle/>
          <a:p>
            <a:fld id="{6A9AA67F-208D-4AF2-829A-C78420BE71C8}" type="slidenum">
              <a:rPr lang="en-US" smtClean="0"/>
              <a:pPr/>
              <a:t>37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latin typeface="Times New Roman" pitchFamily="18" charset="0"/>
                <a:cs typeface="Times New Roman" pitchFamily="18" charset="0"/>
              </a:rPr>
              <a:t> Verify Digital Signature in login</a:t>
            </a:r>
            <a:endParaRPr lang="en-US" dirty="0"/>
          </a:p>
        </p:txBody>
      </p:sp>
      <p:sp>
        <p:nvSpPr>
          <p:cNvPr id="4" name="Slide Number Placeholder 3"/>
          <p:cNvSpPr>
            <a:spLocks noGrp="1"/>
          </p:cNvSpPr>
          <p:nvPr>
            <p:ph type="sldNum" sz="quarter" idx="10"/>
          </p:nvPr>
        </p:nvSpPr>
        <p:spPr/>
        <p:txBody>
          <a:bodyPr/>
          <a:lstStyle/>
          <a:p>
            <a:fld id="{6A9AA67F-208D-4AF2-829A-C78420BE71C8}" type="slidenum">
              <a:rPr lang="en-US" smtClean="0"/>
              <a:pPr/>
              <a:t>39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security requirements for this system include generality, freedom, equality, secrecy, directness.</a:t>
            </a:r>
          </a:p>
          <a:p>
            <a:r>
              <a:rPr lang="en-US" b="1" dirty="0" smtClean="0"/>
              <a:t>Generality</a:t>
            </a:r>
            <a:r>
              <a:rPr lang="en-US" dirty="0" smtClean="0"/>
              <a:t>: this system allows all people who are eligible for election to participate in the voting process, provided pre-registration for the elections.</a:t>
            </a:r>
          </a:p>
          <a:p>
            <a:endParaRPr lang="en-US" dirty="0" smtClean="0"/>
          </a:p>
          <a:p>
            <a:r>
              <a:rPr lang="en-US" b="1" dirty="0" smtClean="0"/>
              <a:t>Freedom</a:t>
            </a:r>
            <a:r>
              <a:rPr lang="en-US" dirty="0" smtClean="0"/>
              <a:t>: Free voting.</a:t>
            </a:r>
          </a:p>
        </p:txBody>
      </p:sp>
      <p:sp>
        <p:nvSpPr>
          <p:cNvPr id="4" name="Slide Number Placeholder 3"/>
          <p:cNvSpPr>
            <a:spLocks noGrp="1"/>
          </p:cNvSpPr>
          <p:nvPr>
            <p:ph type="sldNum" sz="quarter" idx="10"/>
          </p:nvPr>
        </p:nvSpPr>
        <p:spPr/>
        <p:txBody>
          <a:bodyPr/>
          <a:lstStyle/>
          <a:p>
            <a:fld id="{6A9AA67F-208D-4AF2-829A-C78420BE71C8}" type="slidenum">
              <a:rPr lang="en-US" smtClean="0"/>
              <a:pPr/>
              <a:t>40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latin typeface="Times New Roman" pitchFamily="18" charset="0"/>
                <a:cs typeface="Times New Roman" pitchFamily="18" charset="0"/>
              </a:rPr>
              <a:t>Secrecy : using the digital</a:t>
            </a:r>
            <a:r>
              <a:rPr lang="en-US" sz="1200" b="1" baseline="0" dirty="0" smtClean="0">
                <a:latin typeface="Times New Roman" pitchFamily="18" charset="0"/>
                <a:cs typeface="Times New Roman" pitchFamily="18" charset="0"/>
              </a:rPr>
              <a:t> signature.</a:t>
            </a:r>
          </a:p>
          <a:p>
            <a:endParaRPr lang="en-US" sz="1200" b="1" baseline="0" dirty="0" smtClean="0">
              <a:latin typeface="Times New Roman" pitchFamily="18" charset="0"/>
              <a:cs typeface="Times New Roman" pitchFamily="18" charset="0"/>
            </a:endParaRPr>
          </a:p>
          <a:p>
            <a:r>
              <a:rPr lang="en-US" b="1" dirty="0" smtClean="0"/>
              <a:t>Equality</a:t>
            </a:r>
            <a:r>
              <a:rPr lang="en-US" dirty="0" smtClean="0"/>
              <a:t>: Only people registered before they are allowed to vote and allowed to vote only once (reusability). After that the person voting allows him to make sure that he vote and then his vote will sent to the Server and cannot later change his vote and return feedback message to the voters to assure him that he had participated in the voting process and at any time was it and what is his vote.</a:t>
            </a:r>
            <a:endParaRPr lang="en-US" sz="1200" b="1" baseline="0" dirty="0" smtClean="0">
              <a:latin typeface="Times New Roman" pitchFamily="18" charset="0"/>
              <a:cs typeface="Times New Roman" pitchFamily="18" charset="0"/>
            </a:endParaRPr>
          </a:p>
          <a:p>
            <a:r>
              <a:rPr lang="en-US" b="1" dirty="0" smtClean="0"/>
              <a:t>Secrecy</a:t>
            </a:r>
            <a:r>
              <a:rPr lang="en-US" dirty="0" smtClean="0"/>
              <a:t>: Sure that this is the same person (authentication).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Times New Roman" pitchFamily="18" charset="0"/>
                <a:cs typeface="Times New Roman" pitchFamily="18" charset="0"/>
              </a:rPr>
              <a:t>Directness: </a:t>
            </a:r>
            <a:r>
              <a:rPr lang="en-US" sz="1200" dirty="0" smtClean="0">
                <a:latin typeface="Times New Roman" pitchFamily="18" charset="0"/>
                <a:cs typeface="Times New Roman" pitchFamily="18" charset="0"/>
              </a:rPr>
              <a:t>no one can vote instead of another and every vote calculated correctly.</a:t>
            </a:r>
          </a:p>
          <a:p>
            <a:endParaRPr lang="en-US" dirty="0" smtClean="0"/>
          </a:p>
        </p:txBody>
      </p:sp>
      <p:sp>
        <p:nvSpPr>
          <p:cNvPr id="4" name="Slide Number Placeholder 3"/>
          <p:cNvSpPr>
            <a:spLocks noGrp="1"/>
          </p:cNvSpPr>
          <p:nvPr>
            <p:ph type="sldNum" sz="quarter" idx="10"/>
          </p:nvPr>
        </p:nvSpPr>
        <p:spPr/>
        <p:txBody>
          <a:bodyPr/>
          <a:lstStyle/>
          <a:p>
            <a:fld id="{6A9AA67F-208D-4AF2-829A-C78420BE71C8}" type="slidenum">
              <a:rPr lang="en-US" smtClean="0"/>
              <a:pPr/>
              <a:t>41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AA67F-208D-4AF2-829A-C78420BE71C8}"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 ballot is a sheet of paper on which there is the name of the candidate and his picture assigned to him.</a:t>
            </a:r>
          </a:p>
        </p:txBody>
      </p:sp>
      <p:sp>
        <p:nvSpPr>
          <p:cNvPr id="4" name="Slide Number Placeholder 3"/>
          <p:cNvSpPr>
            <a:spLocks noGrp="1"/>
          </p:cNvSpPr>
          <p:nvPr>
            <p:ph type="sldNum" sz="quarter" idx="10"/>
          </p:nvPr>
        </p:nvSpPr>
        <p:spPr/>
        <p:txBody>
          <a:bodyPr/>
          <a:lstStyle/>
          <a:p>
            <a:fld id="{6A9AA67F-208D-4AF2-829A-C78420BE71C8}"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Sometimes people may not be in the village or country at which the election will be because of their work or other circumstances. And at other times they cannot reach the hall of the election and especially because of the occupation in Palestine.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Traditional election process needs a lot of time and money in the papers, ballot boxes and transport for the counting centers, statistics and this can cause many problems.</a:t>
            </a:r>
            <a:endParaRPr lang="en-US" b="1" dirty="0" smtClean="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b="1" dirty="0" smtClean="0"/>
          </a:p>
        </p:txBody>
      </p:sp>
      <p:sp>
        <p:nvSpPr>
          <p:cNvPr id="4" name="Slide Number Placeholder 3"/>
          <p:cNvSpPr>
            <a:spLocks noGrp="1"/>
          </p:cNvSpPr>
          <p:nvPr>
            <p:ph type="sldNum" sz="quarter" idx="10"/>
          </p:nvPr>
        </p:nvSpPr>
        <p:spPr/>
        <p:txBody>
          <a:bodyPr/>
          <a:lstStyle/>
          <a:p>
            <a:fld id="{6A9AA67F-208D-4AF2-829A-C78420BE71C8}"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a:t>
            </a:r>
            <a:r>
              <a:rPr lang="en-US" baseline="0" dirty="0" smtClean="0"/>
              <a:t> we talk about these requirement and more and more we talk about e-voting.</a:t>
            </a:r>
            <a:endParaRPr lang="en-US" dirty="0" smtClean="0"/>
          </a:p>
          <a:p>
            <a:r>
              <a:rPr lang="en-US" dirty="0" smtClean="0"/>
              <a:t>1.</a:t>
            </a:r>
            <a:r>
              <a:rPr lang="en-US" baseline="0" dirty="0" smtClean="0"/>
              <a:t> </a:t>
            </a:r>
            <a:r>
              <a:rPr lang="en-US" sz="1200" kern="1200" dirty="0" smtClean="0">
                <a:solidFill>
                  <a:schemeClr val="tx1"/>
                </a:solidFill>
                <a:latin typeface="+mn-lt"/>
                <a:ea typeface="+mn-ea"/>
                <a:cs typeface="+mn-cs"/>
              </a:rPr>
              <a:t>The main objective of this project is to allow user to vote from anywhere electronically at any time within the limited period of vote with maximum security.</a:t>
            </a:r>
          </a:p>
          <a:p>
            <a:r>
              <a:rPr lang="en-US" sz="1200" kern="1200" dirty="0" smtClean="0">
                <a:solidFill>
                  <a:schemeClr val="tx1"/>
                </a:solidFill>
                <a:latin typeface="+mn-lt"/>
                <a:ea typeface="+mn-ea"/>
                <a:cs typeface="+mn-cs"/>
              </a:rPr>
              <a:t>2. Get rid of the time</a:t>
            </a:r>
            <a:r>
              <a:rPr lang="en-US" sz="1200" kern="1200" baseline="0" dirty="0" smtClean="0">
                <a:solidFill>
                  <a:schemeClr val="tx1"/>
                </a:solidFill>
                <a:latin typeface="+mn-lt"/>
                <a:ea typeface="+mn-ea"/>
                <a:cs typeface="+mn-cs"/>
              </a:rPr>
              <a:t> cost.</a:t>
            </a:r>
            <a:endParaRPr lang="en-US" dirty="0"/>
          </a:p>
        </p:txBody>
      </p:sp>
      <p:sp>
        <p:nvSpPr>
          <p:cNvPr id="4" name="Slide Number Placeholder 3"/>
          <p:cNvSpPr>
            <a:spLocks noGrp="1"/>
          </p:cNvSpPr>
          <p:nvPr>
            <p:ph type="sldNum" sz="quarter" idx="10"/>
          </p:nvPr>
        </p:nvSpPr>
        <p:spPr/>
        <p:txBody>
          <a:bodyPr/>
          <a:lstStyle/>
          <a:p>
            <a:fld id="{6A9AA67F-208D-4AF2-829A-C78420BE71C8}"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Take Card</a:t>
            </a:r>
            <a:r>
              <a:rPr lang="en-US" baseline="0" dirty="0" smtClean="0">
                <a:latin typeface="Times New Roman" pitchFamily="18" charset="0"/>
                <a:cs typeface="Times New Roman" pitchFamily="18" charset="0"/>
              </a:rPr>
              <a:t> Contains </a:t>
            </a:r>
            <a:r>
              <a:rPr lang="en-US" dirty="0" smtClean="0">
                <a:latin typeface="Times New Roman" pitchFamily="18" charset="0"/>
                <a:cs typeface="Times New Roman" pitchFamily="18" charset="0"/>
              </a:rPr>
              <a:t> unique Password, Card ID written on a card.</a:t>
            </a:r>
          </a:p>
          <a:p>
            <a:endParaRPr lang="en-US" dirty="0"/>
          </a:p>
        </p:txBody>
      </p:sp>
      <p:sp>
        <p:nvSpPr>
          <p:cNvPr id="4" name="Slide Number Placeholder 3"/>
          <p:cNvSpPr>
            <a:spLocks noGrp="1"/>
          </p:cNvSpPr>
          <p:nvPr>
            <p:ph type="sldNum" sz="quarter" idx="10"/>
          </p:nvPr>
        </p:nvSpPr>
        <p:spPr/>
        <p:txBody>
          <a:bodyPr/>
          <a:lstStyle/>
          <a:p>
            <a:fld id="{6A9AA67F-208D-4AF2-829A-C78420BE71C8}" type="slidenum">
              <a:rPr lang="en-US" smtClean="0"/>
              <a:pPr/>
              <a:t>16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a:t>
            </a:r>
            <a:r>
              <a:rPr lang="en-US" dirty="0" smtClean="0">
                <a:latin typeface="Times New Roman" pitchFamily="18" charset="0"/>
                <a:cs typeface="Times New Roman" pitchFamily="18" charset="0"/>
              </a:rPr>
              <a:t> After secure login with their information from any where in any time (within election period) , candidate lists will appear on the election page without candidate name in each list(if it is Lists  Election) or candidate name appear on the election page (if it is Individuals Election).</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a:t>
            </a:r>
            <a:r>
              <a:rPr lang="en-US" dirty="0" smtClean="0">
                <a:latin typeface="Times New Roman" pitchFamily="18" charset="0"/>
                <a:cs typeface="Times New Roman" pitchFamily="18" charset="0"/>
              </a:rPr>
              <a:t> Feedback message will appear for the user directly after voting to ensure him that he vote and his vote taken correctly and told him the time of his voting.</a:t>
            </a:r>
          </a:p>
          <a:p>
            <a:endParaRPr lang="en-US" dirty="0"/>
          </a:p>
        </p:txBody>
      </p:sp>
      <p:sp>
        <p:nvSpPr>
          <p:cNvPr id="4" name="Slide Number Placeholder 3"/>
          <p:cNvSpPr>
            <a:spLocks noGrp="1"/>
          </p:cNvSpPr>
          <p:nvPr>
            <p:ph type="sldNum" sz="quarter" idx="10"/>
          </p:nvPr>
        </p:nvSpPr>
        <p:spPr/>
        <p:txBody>
          <a:bodyPr/>
          <a:lstStyle/>
          <a:p>
            <a:fld id="{6A9AA67F-208D-4AF2-829A-C78420BE71C8}" type="slidenum">
              <a:rPr lang="en-US" smtClean="0"/>
              <a:pPr/>
              <a:t>21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indent="-514350">
              <a:buFont typeface="+mj-lt"/>
              <a:buAutoNum type="arabicPeriod"/>
            </a:pPr>
            <a:r>
              <a:rPr lang="en-US" dirty="0" smtClean="0"/>
              <a:t> Determine the electoral lists that have crossed the threshold.</a:t>
            </a:r>
          </a:p>
          <a:p>
            <a:pPr marL="514350" indent="-514350">
              <a:buFont typeface="+mj-lt"/>
              <a:buAutoNum type="arabicPeriod"/>
            </a:pPr>
            <a:r>
              <a:rPr lang="en-US" dirty="0" smtClean="0"/>
              <a:t>Exclude each electoral list did not exceed the threshold of the process of calculation and allocation of seats.</a:t>
            </a:r>
          </a:p>
          <a:p>
            <a:pPr marL="514350" indent="-514350">
              <a:buFont typeface="+mj-lt"/>
              <a:buAutoNum type="arabicPeriod"/>
            </a:pPr>
            <a:r>
              <a:rPr lang="en-US" dirty="0" smtClean="0"/>
              <a:t>The apportionment of votes each list crossed the threshold on individual numbers (1,3,5,7,9 ...) and so on as necessary for the allocation of seats.</a:t>
            </a:r>
          </a:p>
          <a:p>
            <a:pPr marL="514350" indent="-514350">
              <a:buFont typeface="+mj-lt"/>
              <a:buAutoNum type="arabicPeriod"/>
            </a:pPr>
            <a:r>
              <a:rPr lang="en-US" dirty="0" smtClean="0"/>
              <a:t>Order products division in descending order (from largest to smallest).</a:t>
            </a:r>
          </a:p>
          <a:p>
            <a:pPr marL="514350" indent="-514350">
              <a:buFont typeface="+mj-lt"/>
              <a:buAutoNum type="arabicPeriod"/>
            </a:pPr>
            <a:r>
              <a:rPr lang="en-US" dirty="0" smtClean="0"/>
              <a:t>Distribution of seats on the menus in the previous item, to be given the first seat of the list obtained by the first output, then given a second seat for the resulting list of winning the second and so on until the completion of the distribution of all seats.</a:t>
            </a:r>
          </a:p>
          <a:p>
            <a:pPr marL="514350" indent="-514350">
              <a:buFont typeface="+mj-lt"/>
              <a:buAutoNum type="arabicPeriod"/>
            </a:pPr>
            <a:r>
              <a:rPr lang="en-US" dirty="0" smtClean="0"/>
              <a:t>In the event of a tie products division:</a:t>
            </a:r>
          </a:p>
          <a:p>
            <a:pPr marL="514350" indent="-514350">
              <a:buNone/>
            </a:pPr>
            <a:r>
              <a:rPr lang="en-US" dirty="0" smtClean="0"/>
              <a:t>          1. Whether equality during the process of distribution of seats given the seat to the list of winning fewer seats equals the moment.</a:t>
            </a:r>
          </a:p>
          <a:p>
            <a:pPr marL="514350" indent="-514350">
              <a:buNone/>
            </a:pPr>
            <a:r>
              <a:rPr lang="en-US" dirty="0" smtClean="0"/>
              <a:t>          2. Whether equal to the distribution of the last seat given the seat to the list that received the highest number of votes.</a:t>
            </a:r>
          </a:p>
          <a:p>
            <a:pPr marL="514350" indent="-514350">
              <a:buNone/>
            </a:pPr>
            <a:r>
              <a:rPr lang="en-US" dirty="0" smtClean="0"/>
              <a:t>7.       Distribution of seats on the list candidates according to their ranking in the detection of CSS, the first one who followed.</a:t>
            </a:r>
          </a:p>
          <a:p>
            <a:pPr marL="514350" indent="-514350">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6A9AA67F-208D-4AF2-829A-C78420BE71C8}" type="slidenum">
              <a:rPr lang="en-US" smtClean="0"/>
              <a:pPr/>
              <a:t>26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that each list distribute</a:t>
            </a:r>
            <a:r>
              <a:rPr lang="en-US" baseline="0" dirty="0" smtClean="0"/>
              <a:t> it seats on its candidate dependent on order which it put previously.</a:t>
            </a:r>
            <a:endParaRPr lang="en-US" dirty="0"/>
          </a:p>
        </p:txBody>
      </p:sp>
      <p:sp>
        <p:nvSpPr>
          <p:cNvPr id="4" name="Slide Number Placeholder 3"/>
          <p:cNvSpPr>
            <a:spLocks noGrp="1"/>
          </p:cNvSpPr>
          <p:nvPr>
            <p:ph type="sldNum" sz="quarter" idx="10"/>
          </p:nvPr>
        </p:nvSpPr>
        <p:spPr/>
        <p:txBody>
          <a:bodyPr/>
          <a:lstStyle/>
          <a:p>
            <a:fld id="{6A9AA67F-208D-4AF2-829A-C78420BE71C8}" type="slidenum">
              <a:rPr lang="en-US" smtClean="0"/>
              <a:pPr/>
              <a:t>31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3461DC20-9268-487B-86C0-7754741A2BC3}" type="datetimeFigureOut">
              <a:rPr lang="en-US" smtClean="0"/>
              <a:pPr/>
              <a:t>5/28/2013</a:t>
            </a:fld>
            <a:endParaRPr lang="en-US"/>
          </a:p>
        </p:txBody>
      </p:sp>
      <p:sp>
        <p:nvSpPr>
          <p:cNvPr id="19" name="عنصر نائب للتذييل 18"/>
          <p:cNvSpPr>
            <a:spLocks noGrp="1"/>
          </p:cNvSpPr>
          <p:nvPr>
            <p:ph type="ftr" sz="quarter" idx="11"/>
          </p:nvPr>
        </p:nvSpPr>
        <p:spPr/>
        <p:txBody>
          <a:bodyPr/>
          <a:lstStyle/>
          <a:p>
            <a:endParaRPr lang="en-US"/>
          </a:p>
        </p:txBody>
      </p:sp>
      <p:sp>
        <p:nvSpPr>
          <p:cNvPr id="27" name="عنصر نائب لرقم الشريحة 26"/>
          <p:cNvSpPr>
            <a:spLocks noGrp="1"/>
          </p:cNvSpPr>
          <p:nvPr>
            <p:ph type="sldNum" sz="quarter" idx="12"/>
          </p:nvPr>
        </p:nvSpPr>
        <p:spPr/>
        <p:txBody>
          <a:bodyPr/>
          <a:lstStyle/>
          <a:p>
            <a:fld id="{F35CAA67-76C8-46DE-84B6-CB8E4724B4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461DC20-9268-487B-86C0-7754741A2BC3}" type="datetimeFigureOut">
              <a:rPr lang="en-US" smtClean="0"/>
              <a:pPr/>
              <a:t>5/28/2013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35CAA67-76C8-46DE-84B6-CB8E4724B4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461DC20-9268-487B-86C0-7754741A2BC3}" type="datetimeFigureOut">
              <a:rPr lang="en-US" smtClean="0"/>
              <a:pPr/>
              <a:t>5/28/2013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35CAA67-76C8-46DE-84B6-CB8E4724B43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461DC20-9268-487B-86C0-7754741A2BC3}" type="datetimeFigureOut">
              <a:rPr lang="en-US" smtClean="0"/>
              <a:pPr/>
              <a:t>5/28/2013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35CAA67-76C8-46DE-84B6-CB8E4724B43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461DC20-9268-487B-86C0-7754741A2BC3}" type="datetimeFigureOut">
              <a:rPr lang="en-US" smtClean="0"/>
              <a:pPr/>
              <a:t>5/28/2013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35CAA67-76C8-46DE-84B6-CB8E4724B4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3461DC20-9268-487B-86C0-7754741A2BC3}" type="datetimeFigureOut">
              <a:rPr lang="en-US" smtClean="0"/>
              <a:pPr/>
              <a:t>5/28/2013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35CAA67-76C8-46DE-84B6-CB8E4724B43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3461DC20-9268-487B-86C0-7754741A2BC3}" type="datetimeFigureOut">
              <a:rPr lang="en-US" smtClean="0"/>
              <a:pPr/>
              <a:t>5/28/2013</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F35CAA67-76C8-46DE-84B6-CB8E4724B4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3461DC20-9268-487B-86C0-7754741A2BC3}" type="datetimeFigureOut">
              <a:rPr lang="en-US" smtClean="0"/>
              <a:pPr/>
              <a:t>5/28/2013</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F35CAA67-76C8-46DE-84B6-CB8E4724B4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461DC20-9268-487B-86C0-7754741A2BC3}" type="datetimeFigureOut">
              <a:rPr lang="en-US" smtClean="0"/>
              <a:pPr/>
              <a:t>5/28/2013</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F35CAA67-76C8-46DE-84B6-CB8E4724B4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3461DC20-9268-487B-86C0-7754741A2BC3}" type="datetimeFigureOut">
              <a:rPr lang="en-US" smtClean="0"/>
              <a:pPr/>
              <a:t>5/28/2013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35CAA67-76C8-46DE-84B6-CB8E4724B4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461DC20-9268-487B-86C0-7754741A2BC3}" type="datetimeFigureOut">
              <a:rPr lang="en-US" smtClean="0"/>
              <a:pPr/>
              <a:t>5/28/2013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8077200" y="6356350"/>
            <a:ext cx="609600" cy="365125"/>
          </a:xfrm>
        </p:spPr>
        <p:txBody>
          <a:bodyPr/>
          <a:lstStyle/>
          <a:p>
            <a:fld id="{F35CAA67-76C8-46DE-84B6-CB8E4724B43C}" type="slidenum">
              <a:rPr lang="en-US" smtClean="0"/>
              <a:pPr/>
              <a:t>‹#›</a:t>
            </a:fld>
            <a:endParaRPr lang="en-US"/>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461DC20-9268-487B-86C0-7754741A2BC3}" type="datetimeFigureOut">
              <a:rPr lang="en-US" smtClean="0"/>
              <a:pPr/>
              <a:t>5/28/2013</a:t>
            </a:fld>
            <a:endParaRPr lang="en-US"/>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35CAA67-76C8-46DE-84B6-CB8E4724B43C}" type="slidenum">
              <a:rPr lang="en-US" smtClean="0"/>
              <a:pPr/>
              <a:t>‹#›</a:t>
            </a:fld>
            <a:endParaRPr lang="en-US"/>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9600" y="3352800"/>
            <a:ext cx="4343400" cy="2362200"/>
          </a:xfrm>
        </p:spPr>
        <p:txBody>
          <a:bodyPr>
            <a:normAutofit fontScale="92500" lnSpcReduction="20000"/>
          </a:bodyPr>
          <a:lstStyle/>
          <a:p>
            <a:r>
              <a:rPr lang="en-US" dirty="0" smtClean="0">
                <a:solidFill>
                  <a:schemeClr val="accent2">
                    <a:lumMod val="75000"/>
                  </a:schemeClr>
                </a:solidFill>
              </a:rPr>
              <a:t>Prepared by :</a:t>
            </a:r>
          </a:p>
          <a:p>
            <a:pPr>
              <a:buFont typeface="Wingdings" pitchFamily="2" charset="2"/>
              <a:buChar char="Ø"/>
            </a:pPr>
            <a:r>
              <a:rPr lang="en-US" dirty="0" smtClean="0">
                <a:solidFill>
                  <a:schemeClr val="accent2">
                    <a:lumMod val="75000"/>
                  </a:schemeClr>
                </a:solidFill>
              </a:rPr>
              <a:t>  </a:t>
            </a:r>
            <a:r>
              <a:rPr lang="en-US" dirty="0" err="1" smtClean="0">
                <a:solidFill>
                  <a:schemeClr val="accent2">
                    <a:lumMod val="75000"/>
                  </a:schemeClr>
                </a:solidFill>
              </a:rPr>
              <a:t>Zain</a:t>
            </a:r>
            <a:r>
              <a:rPr lang="en-US" dirty="0" smtClean="0">
                <a:solidFill>
                  <a:schemeClr val="accent2">
                    <a:lumMod val="75000"/>
                  </a:schemeClr>
                </a:solidFill>
              </a:rPr>
              <a:t> Al </a:t>
            </a:r>
            <a:r>
              <a:rPr lang="en-US" dirty="0" err="1" smtClean="0">
                <a:solidFill>
                  <a:schemeClr val="accent2">
                    <a:lumMod val="75000"/>
                  </a:schemeClr>
                </a:solidFill>
              </a:rPr>
              <a:t>Ardah</a:t>
            </a:r>
            <a:r>
              <a:rPr lang="en-US" dirty="0" smtClean="0">
                <a:solidFill>
                  <a:schemeClr val="accent2">
                    <a:lumMod val="75000"/>
                  </a:schemeClr>
                </a:solidFill>
              </a:rPr>
              <a:t>.</a:t>
            </a:r>
          </a:p>
          <a:p>
            <a:pPr>
              <a:buFont typeface="Wingdings" pitchFamily="2" charset="2"/>
              <a:buChar char="Ø"/>
            </a:pPr>
            <a:r>
              <a:rPr lang="en-US" dirty="0" smtClean="0">
                <a:solidFill>
                  <a:schemeClr val="accent2">
                    <a:lumMod val="75000"/>
                  </a:schemeClr>
                </a:solidFill>
              </a:rPr>
              <a:t>   Renan </a:t>
            </a:r>
            <a:r>
              <a:rPr lang="en-US" dirty="0" err="1" smtClean="0">
                <a:solidFill>
                  <a:schemeClr val="accent2">
                    <a:lumMod val="75000"/>
                  </a:schemeClr>
                </a:solidFill>
              </a:rPr>
              <a:t>Atrash</a:t>
            </a:r>
            <a:r>
              <a:rPr lang="en-US" dirty="0" smtClean="0">
                <a:solidFill>
                  <a:schemeClr val="accent2">
                    <a:lumMod val="75000"/>
                  </a:schemeClr>
                </a:solidFill>
              </a:rPr>
              <a:t>.</a:t>
            </a:r>
          </a:p>
          <a:p>
            <a:endParaRPr lang="en-US" dirty="0" smtClean="0">
              <a:solidFill>
                <a:schemeClr val="accent2">
                  <a:lumMod val="75000"/>
                </a:schemeClr>
              </a:solidFill>
            </a:endParaRPr>
          </a:p>
          <a:p>
            <a:r>
              <a:rPr lang="en-US" dirty="0" smtClean="0">
                <a:solidFill>
                  <a:schemeClr val="accent2">
                    <a:lumMod val="75000"/>
                  </a:schemeClr>
                </a:solidFill>
              </a:rPr>
              <a:t>Supervisor :</a:t>
            </a:r>
          </a:p>
          <a:p>
            <a:pPr>
              <a:buFont typeface="Wingdings" pitchFamily="2" charset="2"/>
              <a:buChar char="Ø"/>
            </a:pPr>
            <a:r>
              <a:rPr lang="en-US" dirty="0" smtClean="0">
                <a:solidFill>
                  <a:schemeClr val="accent2">
                    <a:lumMod val="75000"/>
                  </a:schemeClr>
                </a:solidFill>
              </a:rPr>
              <a:t>   </a:t>
            </a:r>
            <a:r>
              <a:rPr lang="en-US" dirty="0" err="1" smtClean="0">
                <a:solidFill>
                  <a:schemeClr val="accent2">
                    <a:lumMod val="75000"/>
                  </a:schemeClr>
                </a:solidFill>
              </a:rPr>
              <a:t>Haya</a:t>
            </a:r>
            <a:r>
              <a:rPr lang="en-US" dirty="0" smtClean="0">
                <a:solidFill>
                  <a:schemeClr val="accent2">
                    <a:lumMod val="75000"/>
                  </a:schemeClr>
                </a:solidFill>
              </a:rPr>
              <a:t> </a:t>
            </a:r>
            <a:r>
              <a:rPr lang="en-US" dirty="0" err="1" smtClean="0">
                <a:solidFill>
                  <a:schemeClr val="accent2">
                    <a:lumMod val="75000"/>
                  </a:schemeClr>
                </a:solidFill>
              </a:rPr>
              <a:t>Sammaneh</a:t>
            </a:r>
            <a:r>
              <a:rPr lang="en-US" dirty="0" smtClean="0">
                <a:solidFill>
                  <a:schemeClr val="accent2">
                    <a:lumMod val="75000"/>
                  </a:schemeClr>
                </a:solidFill>
              </a:rPr>
              <a:t>.</a:t>
            </a:r>
            <a:r>
              <a:rPr lang="en-US" b="1" i="1" dirty="0" smtClean="0"/>
              <a:t> </a:t>
            </a:r>
            <a:endParaRPr lang="en-US" dirty="0" smtClean="0">
              <a:solidFill>
                <a:schemeClr val="accent2">
                  <a:lumMod val="75000"/>
                </a:schemeClr>
              </a:solidFill>
            </a:endParaRPr>
          </a:p>
        </p:txBody>
      </p:sp>
      <p:pic>
        <p:nvPicPr>
          <p:cNvPr id="1026" name="Picture 2" descr="C:\Users\renan\Desktop\New folder (2)\Ranoosh\1.png"/>
          <p:cNvPicPr>
            <a:picLocks noChangeAspect="1" noChangeArrowheads="1"/>
          </p:cNvPicPr>
          <p:nvPr/>
        </p:nvPicPr>
        <p:blipFill>
          <a:blip r:embed="rId2" cstate="print"/>
          <a:srcRect/>
          <a:stretch>
            <a:fillRect/>
          </a:stretch>
        </p:blipFill>
        <p:spPr bwMode="auto">
          <a:xfrm>
            <a:off x="381000" y="914400"/>
            <a:ext cx="8504126" cy="2590562"/>
          </a:xfrm>
          <a:prstGeom prst="rect">
            <a:avLst/>
          </a:prstGeom>
          <a:noFill/>
        </p:spPr>
      </p:pic>
      <p:pic>
        <p:nvPicPr>
          <p:cNvPr id="1027" name="Picture 3" descr="C:\Users\renan\Desktop\New folder (2)\Ranoosh\2.png"/>
          <p:cNvPicPr>
            <a:picLocks noChangeAspect="1" noChangeArrowheads="1"/>
          </p:cNvPicPr>
          <p:nvPr/>
        </p:nvPicPr>
        <p:blipFill>
          <a:blip r:embed="rId3" cstate="print"/>
          <a:srcRect/>
          <a:stretch>
            <a:fillRect/>
          </a:stretch>
        </p:blipFill>
        <p:spPr bwMode="auto">
          <a:xfrm>
            <a:off x="4267200" y="2971800"/>
            <a:ext cx="3543010" cy="317515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257800"/>
          </a:xfrm>
        </p:spPr>
        <p:txBody>
          <a:bodyPr>
            <a:noAutofit/>
          </a:bodyPr>
          <a:lstStyle/>
          <a:p>
            <a:r>
              <a:rPr lang="en-US" sz="5000" dirty="0" smtClean="0">
                <a:latin typeface="Times New Roman" pitchFamily="18" charset="0"/>
                <a:cs typeface="Times New Roman" pitchFamily="18" charset="0"/>
              </a:rPr>
              <a:t>less cost</a:t>
            </a:r>
          </a:p>
          <a:p>
            <a:r>
              <a:rPr lang="en-US" sz="5000" dirty="0" smtClean="0">
                <a:latin typeface="Times New Roman" pitchFamily="18" charset="0"/>
                <a:cs typeface="Times New Roman" pitchFamily="18" charset="0"/>
              </a:rPr>
              <a:t>Easy</a:t>
            </a:r>
          </a:p>
          <a:p>
            <a:r>
              <a:rPr lang="en-US" sz="5000" dirty="0" smtClean="0">
                <a:latin typeface="Times New Roman" pitchFamily="18" charset="0"/>
                <a:cs typeface="Times New Roman" pitchFamily="18" charset="0"/>
              </a:rPr>
              <a:t>Online</a:t>
            </a:r>
          </a:p>
          <a:p>
            <a:r>
              <a:rPr lang="en-US" sz="5000" dirty="0" smtClean="0">
                <a:latin typeface="Times New Roman" pitchFamily="18" charset="0"/>
                <a:cs typeface="Times New Roman" pitchFamily="18" charset="0"/>
              </a:rPr>
              <a:t>Secure</a:t>
            </a:r>
          </a:p>
          <a:p>
            <a:r>
              <a:rPr lang="en-US" sz="5000" dirty="0" smtClean="0">
                <a:latin typeface="Times New Roman" pitchFamily="18" charset="0"/>
                <a:cs typeface="Times New Roman" pitchFamily="18" charset="0"/>
              </a:rPr>
              <a:t>Confidence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E-Voting </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sz="2800" dirty="0" smtClean="0">
                <a:latin typeface="Times New Roman" pitchFamily="18" charset="0"/>
                <a:cs typeface="Times New Roman" pitchFamily="18" charset="0"/>
              </a:rPr>
              <a:t> Electronic voting:  Computers and software capture and record votes in digital memory </a:t>
            </a:r>
            <a:r>
              <a:rPr lang="en-US" sz="2800" dirty="0" smtClean="0">
                <a:solidFill>
                  <a:srgbClr val="FF0000"/>
                </a:solidFill>
                <a:latin typeface="Times New Roman" pitchFamily="18" charset="0"/>
                <a:cs typeface="Times New Roman" pitchFamily="18" charset="0"/>
              </a:rPr>
              <a:t>without paper</a:t>
            </a:r>
            <a:r>
              <a:rPr lang="en-US" sz="2800" dirty="0" smtClean="0">
                <a:latin typeface="Times New Roman" pitchFamily="18" charset="0"/>
                <a:cs typeface="Times New Roman" pitchFamily="18" charset="0"/>
              </a:rPr>
              <a:t>.</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Also called DRE(Direct Recording Electronic).</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In some cases it have touch screen interface</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E-Voting Project Overview</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 This project contains all the conditions in traditional elections, but through the Internet.</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Do not worry, our responsibility towards you to make the right to vote is wherever you are, whether you are sick, traveler … etc with secure  confident conditions.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1"/>
            <a:ext cx="8229600" cy="761999"/>
          </a:xfrm>
        </p:spPr>
        <p:txBody>
          <a:bodyPr>
            <a:noAutofit/>
          </a:bodyPr>
          <a:lstStyle/>
          <a:p>
            <a:pPr algn="ctr">
              <a:buNone/>
            </a:pPr>
            <a:r>
              <a:rPr lang="en-US" sz="5000" b="1" dirty="0" smtClean="0">
                <a:solidFill>
                  <a:schemeClr val="tx2">
                    <a:lumMod val="75000"/>
                  </a:schemeClr>
                </a:solidFill>
                <a:latin typeface="Times New Roman" pitchFamily="18" charset="0"/>
                <a:cs typeface="Times New Roman" pitchFamily="18" charset="0"/>
              </a:rPr>
              <a:t>How our project work</a:t>
            </a:r>
            <a:endParaRPr lang="en-US" sz="5000"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Registration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533400" y="2057400"/>
            <a:ext cx="8229600" cy="2667000"/>
          </a:xfrm>
        </p:spPr>
        <p:txBody>
          <a:bodyPr>
            <a:normAutofit/>
          </a:bodyPr>
          <a:lstStyle/>
          <a:p>
            <a:r>
              <a:rPr lang="en-US" sz="3000" dirty="0" smtClean="0">
                <a:latin typeface="Times New Roman" pitchFamily="18" charset="0"/>
                <a:cs typeface="Times New Roman" pitchFamily="18" charset="0"/>
              </a:rPr>
              <a:t>Voter, Candidate, Administrator.</a:t>
            </a:r>
          </a:p>
          <a:p>
            <a:r>
              <a:rPr lang="en-US" sz="3000" dirty="0" smtClean="0">
                <a:latin typeface="Times New Roman" pitchFamily="18" charset="0"/>
                <a:cs typeface="Times New Roman" pitchFamily="18" charset="0"/>
              </a:rPr>
              <a:t>All are users. They have to register before a period of starting election.</a:t>
            </a:r>
          </a:p>
          <a:p>
            <a:pPr>
              <a:buNone/>
            </a:pPr>
            <a:endParaRPr lang="en-US" sz="3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smtClean="0">
                <a:latin typeface="Times New Roman" pitchFamily="18" charset="0"/>
                <a:cs typeface="Times New Roman" pitchFamily="18" charset="0"/>
              </a:rPr>
              <a:t>Registration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09800"/>
            <a:ext cx="8229600" cy="2971799"/>
          </a:xfrm>
        </p:spPr>
        <p:txBody>
          <a:bodyPr/>
          <a:lstStyle/>
          <a:p>
            <a:r>
              <a:rPr lang="en-US" dirty="0" smtClean="0">
                <a:latin typeface="Times New Roman" pitchFamily="18" charset="0"/>
                <a:cs typeface="Times New Roman" pitchFamily="18" charset="0"/>
              </a:rPr>
              <a:t>Users take their secure information login from registration center.</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67000" y="2514600"/>
            <a:ext cx="1669624" cy="492443"/>
          </a:xfrm>
          <a:prstGeom prst="rect">
            <a:avLst/>
          </a:prstGeom>
          <a:noFill/>
        </p:spPr>
        <p:txBody>
          <a:bodyPr wrap="none" rtlCol="0">
            <a:spAutoFit/>
          </a:bodyPr>
          <a:lstStyle/>
          <a:p>
            <a:r>
              <a:rPr lang="en-US" sz="2600" b="1" dirty="0" smtClean="0"/>
              <a:t>Password</a:t>
            </a:r>
            <a:endParaRPr lang="en-US" sz="2600" b="1" dirty="0"/>
          </a:p>
        </p:txBody>
      </p:sp>
      <p:sp>
        <p:nvSpPr>
          <p:cNvPr id="6" name="TextBox 5"/>
          <p:cNvSpPr txBox="1"/>
          <p:nvPr/>
        </p:nvSpPr>
        <p:spPr>
          <a:xfrm>
            <a:off x="2743200" y="1981200"/>
            <a:ext cx="2286000" cy="492443"/>
          </a:xfrm>
          <a:prstGeom prst="rect">
            <a:avLst/>
          </a:prstGeom>
          <a:noFill/>
        </p:spPr>
        <p:txBody>
          <a:bodyPr wrap="square" rtlCol="0">
            <a:spAutoFit/>
          </a:bodyPr>
          <a:lstStyle/>
          <a:p>
            <a:r>
              <a:rPr lang="en-US" sz="2600" b="1" dirty="0" smtClean="0"/>
              <a:t>Card ID</a:t>
            </a:r>
            <a:endParaRPr lang="en-US" sz="2600" b="1" dirty="0"/>
          </a:p>
        </p:txBody>
      </p:sp>
      <p:sp>
        <p:nvSpPr>
          <p:cNvPr id="7" name="TextBox 6"/>
          <p:cNvSpPr txBox="1"/>
          <p:nvPr/>
        </p:nvSpPr>
        <p:spPr>
          <a:xfrm>
            <a:off x="5715000" y="3810000"/>
            <a:ext cx="3429000" cy="492443"/>
          </a:xfrm>
          <a:prstGeom prst="rect">
            <a:avLst/>
          </a:prstGeom>
          <a:noFill/>
        </p:spPr>
        <p:txBody>
          <a:bodyPr wrap="square" rtlCol="0">
            <a:spAutoFit/>
          </a:bodyPr>
          <a:lstStyle/>
          <a:p>
            <a:r>
              <a:rPr lang="en-US" sz="2600" b="1" dirty="0" smtClean="0"/>
              <a:t>User Information</a:t>
            </a:r>
            <a:endParaRPr lang="en-US" sz="2600" b="1" dirty="0"/>
          </a:p>
        </p:txBody>
      </p:sp>
      <p:sp>
        <p:nvSpPr>
          <p:cNvPr id="8" name="Title 7"/>
          <p:cNvSpPr>
            <a:spLocks noGrp="1"/>
          </p:cNvSpPr>
          <p:nvPr>
            <p:ph type="title"/>
          </p:nvPr>
        </p:nvSpPr>
        <p:spPr>
          <a:xfrm>
            <a:off x="0" y="609600"/>
            <a:ext cx="3962400" cy="551688"/>
          </a:xfrm>
        </p:spPr>
        <p:txBody>
          <a:bodyPr>
            <a:normAutofit/>
          </a:bodyPr>
          <a:lstStyle/>
          <a:p>
            <a:pPr algn="ctr"/>
            <a:r>
              <a:rPr lang="en-US" sz="3300" b="1" dirty="0" smtClean="0"/>
              <a:t>Registration Center</a:t>
            </a:r>
            <a:endParaRPr lang="en-US" sz="3300" b="1" dirty="0"/>
          </a:p>
        </p:txBody>
      </p:sp>
      <p:pic>
        <p:nvPicPr>
          <p:cNvPr id="2051" name="Picture 3"/>
          <p:cNvPicPr>
            <a:picLocks noChangeAspect="1" noChangeArrowheads="1"/>
          </p:cNvPicPr>
          <p:nvPr/>
        </p:nvPicPr>
        <p:blipFill>
          <a:blip r:embed="rId3" cstate="print"/>
          <a:srcRect/>
          <a:stretch>
            <a:fillRect/>
          </a:stretch>
        </p:blipFill>
        <p:spPr bwMode="auto">
          <a:xfrm>
            <a:off x="457200" y="1295400"/>
            <a:ext cx="2305050" cy="2305050"/>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6248400" y="4419600"/>
            <a:ext cx="2667000" cy="21936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4" presetClass="emph" presetSubtype="0" fill="hold" grpId="1" nodeType="clickEffect">
                                  <p:stCondLst>
                                    <p:cond delay="0"/>
                                  </p:stCondLst>
                                  <p:iterate type="lt">
                                    <p:tmPct val="10000"/>
                                  </p:iterate>
                                  <p:childTnLst>
                                    <p:animMotion origin="layout" path="M 0.0 0.0 L 0.0 -0.07213" pathEditMode="relative" ptsTypes="">
                                      <p:cBhvr>
                                        <p:cTn id="11" dur="250" accel="50000" decel="50000" autoRev="1" fill="hold">
                                          <p:stCondLst>
                                            <p:cond delay="0"/>
                                          </p:stCondLst>
                                        </p:cTn>
                                        <p:tgtEl>
                                          <p:spTgt spid="7"/>
                                        </p:tgtEl>
                                        <p:attrNameLst>
                                          <p:attrName>ppt_x</p:attrName>
                                          <p:attrName>ppt_y</p:attrName>
                                        </p:attrNameLst>
                                      </p:cBhvr>
                                    </p:animMotion>
                                    <p:animRot by="1500000">
                                      <p:cBhvr>
                                        <p:cTn id="12" dur="125" fill="hold">
                                          <p:stCondLst>
                                            <p:cond delay="0"/>
                                          </p:stCondLst>
                                        </p:cTn>
                                        <p:tgtEl>
                                          <p:spTgt spid="7"/>
                                        </p:tgtEl>
                                        <p:attrNameLst>
                                          <p:attrName>r</p:attrName>
                                        </p:attrNameLst>
                                      </p:cBhvr>
                                    </p:animRot>
                                    <p:animRot by="-1500000">
                                      <p:cBhvr>
                                        <p:cTn id="13" dur="125" fill="hold">
                                          <p:stCondLst>
                                            <p:cond delay="125"/>
                                          </p:stCondLst>
                                        </p:cTn>
                                        <p:tgtEl>
                                          <p:spTgt spid="7"/>
                                        </p:tgtEl>
                                        <p:attrNameLst>
                                          <p:attrName>r</p:attrName>
                                        </p:attrNameLst>
                                      </p:cBhvr>
                                    </p:animRot>
                                    <p:animRot by="-1500000">
                                      <p:cBhvr>
                                        <p:cTn id="14" dur="125" fill="hold">
                                          <p:stCondLst>
                                            <p:cond delay="250"/>
                                          </p:stCondLst>
                                        </p:cTn>
                                        <p:tgtEl>
                                          <p:spTgt spid="7"/>
                                        </p:tgtEl>
                                        <p:attrNameLst>
                                          <p:attrName>r</p:attrName>
                                        </p:attrNameLst>
                                      </p:cBhvr>
                                    </p:animRot>
                                    <p:animRot by="1500000">
                                      <p:cBhvr>
                                        <p:cTn id="15" dur="125" fill="hold">
                                          <p:stCondLst>
                                            <p:cond delay="375"/>
                                          </p:stCondLst>
                                        </p:cTn>
                                        <p:tgtEl>
                                          <p:spTgt spid="7"/>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0" presetClass="path" presetSubtype="0" accel="50000" decel="50000" fill="hold" grpId="2" nodeType="clickEffect">
                                  <p:stCondLst>
                                    <p:cond delay="0"/>
                                  </p:stCondLst>
                                  <p:iterate type="lt">
                                    <p:tmPct val="0"/>
                                  </p:iterate>
                                  <p:childTnLst>
                                    <p:animMotion origin="layout" path="M -3.05556E-6 -0.07214 C 0.0033 -0.08347 0.00417 -0.08948 0.01042 -0.09781 C 0.01094 -0.10012 0.01111 -0.10289 0.01216 -0.10497 C 0.01302 -0.10682 0.01511 -0.10752 0.0158 -0.1096 C 0.01754 -0.11399 0.01927 -0.12347 0.01927 -0.12324 C 0.01979 -0.12902 0.02101 -0.13434 0.02101 -0.13989 C 0.02101 -0.15931 0.02066 -0.17896 0.01927 -0.19838 C 0.01667 -0.23399 -0.02083 -0.23145 -0.03871 -0.2333 C -0.04878 -0.23769 -0.05989 -0.23931 -0.07031 -0.24278 C -0.07413 -0.24625 -0.07812 -0.24902 -0.08073 -0.25434 C -0.08732 -0.26798 -0.07604 -0.25596 -0.08784 -0.26613 C -0.08993 -0.27469 -0.09323 -0.28047 -0.09479 -0.28948 C -0.09531 -0.30983 -0.09531 -0.33018 -0.09652 -0.35029 C -0.09705 -0.35977 -0.09878 -0.36902 -0.1 -0.37827 C -0.10052 -0.38312 -0.10017 -0.39075 -0.10364 -0.39214 C -0.1059 -0.39307 -0.10833 -0.39376 -0.11059 -0.39469 C -0.125 -0.40763 -0.13055 -0.40093 -0.15277 -0.39931 C -0.15625 -0.39769 -0.15972 -0.3963 -0.16319 -0.39469 C -0.16493 -0.39376 -0.16857 -0.39214 -0.16857 -0.39191 C -0.17725 -0.39307 -0.18611 -0.39353 -0.19479 -0.39469 C -0.19722 -0.39515 -0.2 -0.39492 -0.20191 -0.397 C -0.20503 -0.4007 -0.20538 -0.40763 -0.20885 -0.41087 C -0.21059 -0.41249 -0.21232 -0.41411 -0.21406 -0.41573 C -0.21527 -0.41804 -0.21597 -0.42081 -0.21753 -0.42266 C -0.21909 -0.42474 -0.22152 -0.42497 -0.22291 -0.42729 C -0.22691 -0.43376 -0.22187 -0.43492 -0.22812 -0.43908 C -0.23142 -0.44139 -0.23524 -0.44208 -0.23871 -0.4437 C -0.24045 -0.4444 -0.24392 -0.44601 -0.24392 -0.44578 C -0.26232 -0.4444 -0.28073 -0.4437 -0.29652 -0.4296 C -0.30104 -0.42058 -0.2993 -0.41688 -0.30711 -0.41318 C -0.30937 -0.40393 -0.31146 -0.4 -0.31753 -0.39469 C -0.32066 -0.38266 -0.32448 -0.37596 -0.33524 -0.37596 " pathEditMode="relative" rAng="0" ptsTypes="fffffffffffffffffffffffffffffffA">
                                      <p:cBhvr>
                                        <p:cTn id="19" dur="2000" fill="hold"/>
                                        <p:tgtEl>
                                          <p:spTgt spid="7"/>
                                        </p:tgtEl>
                                        <p:attrNameLst>
                                          <p:attrName>ppt_x</p:attrName>
                                          <p:attrName>ppt_y</p:attrName>
                                        </p:attrNameLst>
                                      </p:cBhvr>
                                      <p:rCtr x="-157" y="-187"/>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9" nodeType="clickEffect">
                                  <p:stCondLst>
                                    <p:cond delay="0"/>
                                  </p:stCondLst>
                                  <p:iterate type="lt">
                                    <p:tmPct val="0"/>
                                  </p:iterate>
                                  <p:childTnLst>
                                    <p:set>
                                      <p:cBhvr>
                                        <p:cTn id="23" dur="1" fill="hold">
                                          <p:stCondLst>
                                            <p:cond delay="0"/>
                                          </p:stCondLst>
                                        </p:cTn>
                                        <p:tgtEl>
                                          <p:spTgt spid="5"/>
                                        </p:tgtEl>
                                        <p:attrNameLst>
                                          <p:attrName>style.visibility</p:attrName>
                                        </p:attrNameLst>
                                      </p:cBhvr>
                                      <p:to>
                                        <p:strVal val="visible"/>
                                      </p:to>
                                    </p:set>
                                    <p:animEffect transition="in" filter="fade">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34" presetClass="emph" presetSubtype="0" fill="hold" grpId="10" nodeType="clickEffect">
                                  <p:stCondLst>
                                    <p:cond delay="0"/>
                                  </p:stCondLst>
                                  <p:iterate type="lt">
                                    <p:tmPct val="10000"/>
                                  </p:iterate>
                                  <p:childTnLst>
                                    <p:animMotion origin="layout" path="M 0.0 0.0 L 0.0 -0.07213" pathEditMode="relative" ptsTypes="">
                                      <p:cBhvr>
                                        <p:cTn id="28" dur="250" accel="50000" decel="50000" autoRev="1" fill="hold">
                                          <p:stCondLst>
                                            <p:cond delay="0"/>
                                          </p:stCondLst>
                                        </p:cTn>
                                        <p:tgtEl>
                                          <p:spTgt spid="5"/>
                                        </p:tgtEl>
                                        <p:attrNameLst>
                                          <p:attrName>ppt_x</p:attrName>
                                          <p:attrName>ppt_y</p:attrName>
                                        </p:attrNameLst>
                                      </p:cBhvr>
                                    </p:animMotion>
                                    <p:animRot by="1500000">
                                      <p:cBhvr>
                                        <p:cTn id="29" dur="125" fill="hold">
                                          <p:stCondLst>
                                            <p:cond delay="0"/>
                                          </p:stCondLst>
                                        </p:cTn>
                                        <p:tgtEl>
                                          <p:spTgt spid="5"/>
                                        </p:tgtEl>
                                        <p:attrNameLst>
                                          <p:attrName>r</p:attrName>
                                        </p:attrNameLst>
                                      </p:cBhvr>
                                    </p:animRot>
                                    <p:animRot by="-1500000">
                                      <p:cBhvr>
                                        <p:cTn id="30" dur="125" fill="hold">
                                          <p:stCondLst>
                                            <p:cond delay="125"/>
                                          </p:stCondLst>
                                        </p:cTn>
                                        <p:tgtEl>
                                          <p:spTgt spid="5"/>
                                        </p:tgtEl>
                                        <p:attrNameLst>
                                          <p:attrName>r</p:attrName>
                                        </p:attrNameLst>
                                      </p:cBhvr>
                                    </p:animRot>
                                    <p:animRot by="-1500000">
                                      <p:cBhvr>
                                        <p:cTn id="31" dur="125" fill="hold">
                                          <p:stCondLst>
                                            <p:cond delay="250"/>
                                          </p:stCondLst>
                                        </p:cTn>
                                        <p:tgtEl>
                                          <p:spTgt spid="5"/>
                                        </p:tgtEl>
                                        <p:attrNameLst>
                                          <p:attrName>r</p:attrName>
                                        </p:attrNameLst>
                                      </p:cBhvr>
                                    </p:animRot>
                                    <p:animRot by="1500000">
                                      <p:cBhvr>
                                        <p:cTn id="32" dur="125" fill="hold">
                                          <p:stCondLst>
                                            <p:cond delay="375"/>
                                          </p:stCondLst>
                                        </p:cTn>
                                        <p:tgtEl>
                                          <p:spTgt spid="5"/>
                                        </p:tgtEl>
                                        <p:attrNameLst>
                                          <p:attrName>r</p:attrName>
                                        </p:attrNameLst>
                                      </p:cBhvr>
                                    </p:animRot>
                                  </p:childTnLst>
                                </p:cTn>
                              </p:par>
                            </p:childTnLst>
                          </p:cTn>
                        </p:par>
                      </p:childTnLst>
                    </p:cTn>
                  </p:par>
                  <p:par>
                    <p:cTn id="33" fill="hold">
                      <p:stCondLst>
                        <p:cond delay="indefinite"/>
                      </p:stCondLst>
                      <p:childTnLst>
                        <p:par>
                          <p:cTn id="34" fill="hold">
                            <p:stCondLst>
                              <p:cond delay="0"/>
                            </p:stCondLst>
                            <p:childTnLst>
                              <p:par>
                                <p:cTn id="35" presetID="0" presetClass="path" presetSubtype="0" accel="50000" decel="50000" fill="hold" grpId="11" nodeType="clickEffect">
                                  <p:stCondLst>
                                    <p:cond delay="0"/>
                                  </p:stCondLst>
                                  <p:iterate type="lt">
                                    <p:tmPct val="0"/>
                                  </p:iterate>
                                  <p:childTnLst>
                                    <p:animMotion origin="layout" path="M 4.16667E-6 4.16185E-6 C 0.00677 0.00901 0.01267 0.01364 0.01614 0.02682 C 0.01545 0.03884 0.01632 0.05109 0.01441 0.06289 C 0.01354 0.06867 0.01024 0.07237 0.00816 0.07676 C 0.00711 0.07907 0.00555 0.08115 0.00503 0.08346 C 0.00451 0.08578 0.00434 0.08809 0.00347 0.09017 C 0.0026 0.09202 0.00104 0.09294 4.16667E-6 0.09456 C -0.00122 0.09687 -0.00209 0.09919 -0.00313 0.1015 C -0.00782 0.11329 -0.00886 0.12624 -0.01407 0.1378 C -0.01372 0.14751 -0.01407 0.15745 -0.0125 0.16716 C -0.01216 0.16971 -0.00921 0.16971 -0.00782 0.17156 C -0.00608 0.17364 -0.00487 0.17664 -0.00313 0.17826 C 0.00486 0.1845 0.02118 0.18705 0.03038 0.18959 C 0.05034 0.20393 0.07604 0.19745 0.09704 0.18751 C 0.10086 0.1882 0.10451 0.18844 0.10816 0.18959 C 0.11666 0.19306 0.12239 0.20416 0.13038 0.20786 C 0.13593 0.23121 0.12725 0.19676 0.13507 0.22127 C 0.13663 0.22589 0.13836 0.23491 0.13836 0.23514 C 0.1401 0.3341 0.12152 0.33294 0.17482 0.33687 C 0.18211 0.34011 0.18906 0.33942 0.19548 0.34566 C 0.2 0.36277 0.19496 0.38682 0.18593 0.40023 C 0.1875 0.43976 0.18073 0.44115 0.20347 0.44531 C 0.20399 0.44739 0.2052 0.45202 0.2052 0.45248 " pathEditMode="relative" rAng="0" ptsTypes="ffffffffffffffffffffffA">
                                      <p:cBhvr>
                                        <p:cTn id="36" dur="2000" fill="hold"/>
                                        <p:tgtEl>
                                          <p:spTgt spid="5"/>
                                        </p:tgtEl>
                                        <p:attrNameLst>
                                          <p:attrName>ppt_x</p:attrName>
                                          <p:attrName>ppt_y</p:attrName>
                                        </p:attrNameLst>
                                      </p:cBhvr>
                                      <p:rCtr x="95" y="226"/>
                                    </p:animMotion>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iterate type="lt">
                                    <p:tmPct val="0"/>
                                  </p:iterate>
                                  <p:childTnLst>
                                    <p:set>
                                      <p:cBhvr>
                                        <p:cTn id="40" dur="1" fill="hold">
                                          <p:stCondLst>
                                            <p:cond delay="0"/>
                                          </p:stCondLst>
                                        </p:cTn>
                                        <p:tgtEl>
                                          <p:spTgt spid="6"/>
                                        </p:tgtEl>
                                        <p:attrNameLst>
                                          <p:attrName>style.visibility</p:attrName>
                                        </p:attrNameLst>
                                      </p:cBhvr>
                                      <p:to>
                                        <p:strVal val="visible"/>
                                      </p:to>
                                    </p:set>
                                    <p:animEffect transition="in" filter="fade">
                                      <p:cBhvr>
                                        <p:cTn id="41" dur="20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34" presetClass="emph" presetSubtype="0" fill="hold" grpId="1" nodeType="clickEffect">
                                  <p:stCondLst>
                                    <p:cond delay="0"/>
                                  </p:stCondLst>
                                  <p:iterate type="lt">
                                    <p:tmPct val="10000"/>
                                  </p:iterate>
                                  <p:childTnLst>
                                    <p:animMotion origin="layout" path="M 0.0 0.0 L 0.0 -0.07213" pathEditMode="relative" ptsTypes="">
                                      <p:cBhvr>
                                        <p:cTn id="45" dur="250" accel="50000" decel="50000" autoRev="1" fill="hold">
                                          <p:stCondLst>
                                            <p:cond delay="0"/>
                                          </p:stCondLst>
                                        </p:cTn>
                                        <p:tgtEl>
                                          <p:spTgt spid="6"/>
                                        </p:tgtEl>
                                        <p:attrNameLst>
                                          <p:attrName>ppt_x</p:attrName>
                                          <p:attrName>ppt_y</p:attrName>
                                        </p:attrNameLst>
                                      </p:cBhvr>
                                    </p:animMotion>
                                    <p:animRot by="1500000">
                                      <p:cBhvr>
                                        <p:cTn id="46" dur="125" fill="hold">
                                          <p:stCondLst>
                                            <p:cond delay="0"/>
                                          </p:stCondLst>
                                        </p:cTn>
                                        <p:tgtEl>
                                          <p:spTgt spid="6"/>
                                        </p:tgtEl>
                                        <p:attrNameLst>
                                          <p:attrName>r</p:attrName>
                                        </p:attrNameLst>
                                      </p:cBhvr>
                                    </p:animRot>
                                    <p:animRot by="-1500000">
                                      <p:cBhvr>
                                        <p:cTn id="47" dur="125" fill="hold">
                                          <p:stCondLst>
                                            <p:cond delay="125"/>
                                          </p:stCondLst>
                                        </p:cTn>
                                        <p:tgtEl>
                                          <p:spTgt spid="6"/>
                                        </p:tgtEl>
                                        <p:attrNameLst>
                                          <p:attrName>r</p:attrName>
                                        </p:attrNameLst>
                                      </p:cBhvr>
                                    </p:animRot>
                                    <p:animRot by="-1500000">
                                      <p:cBhvr>
                                        <p:cTn id="48" dur="125" fill="hold">
                                          <p:stCondLst>
                                            <p:cond delay="250"/>
                                          </p:stCondLst>
                                        </p:cTn>
                                        <p:tgtEl>
                                          <p:spTgt spid="6"/>
                                        </p:tgtEl>
                                        <p:attrNameLst>
                                          <p:attrName>r</p:attrName>
                                        </p:attrNameLst>
                                      </p:cBhvr>
                                    </p:animRot>
                                    <p:animRot by="1500000">
                                      <p:cBhvr>
                                        <p:cTn id="49" dur="125" fill="hold">
                                          <p:stCondLst>
                                            <p:cond delay="375"/>
                                          </p:stCondLst>
                                        </p:cTn>
                                        <p:tgtEl>
                                          <p:spTgt spid="6"/>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0" presetClass="path" presetSubtype="0" accel="50000" decel="50000" fill="hold" grpId="2" nodeType="clickEffect">
                                  <p:stCondLst>
                                    <p:cond delay="0"/>
                                  </p:stCondLst>
                                  <p:iterate type="lt">
                                    <p:tmPct val="0"/>
                                  </p:iterate>
                                  <p:childTnLst>
                                    <p:animMotion origin="layout" path="M 0 0 C 0.00782 0.03214 0.03455 0.0222 0.05608 0.02335 C 0.06632 0.02682 0.07466 0.02983 0.08247 0.03977 C 0.08837 0.06335 0.08993 0.09087 0.07882 0.11214 C 0.07639 0.12532 0.07344 0.13896 0.07014 0.15191 C 0.07066 0.15977 0.07014 0.16786 0.07188 0.17526 C 0.07309 0.18058 0.07743 0.18405 0.07882 0.18936 C 0.08316 0.20647 0.09514 0.21734 0.10868 0.21965 C 0.11441 0.22058 0.12535 0.22196 0.1316 0.22428 C 0.13507 0.22566 0.13855 0.22751 0.14202 0.22913 C 0.14375 0.22983 0.14723 0.23144 0.14723 0.23144 C 0.14792 0.23376 0.14809 0.2363 0.14914 0.23838 C 0.15052 0.24115 0.15313 0.24254 0.15434 0.24532 C 0.15608 0.24971 0.15782 0.25942 0.15782 0.25942 C 0.15903 0.31376 0.14775 0.35098 0.18768 0.35977 C 0.1882 0.36208 0.18924 0.36439 0.18941 0.36694 C 0.19046 0.38474 0.18907 0.403 0.19115 0.42058 C 0.1915 0.42335 0.1948 0.42335 0.19636 0.4252 C 0.19636 0.4252 0.2033 0.43445 0.20348 0.43468 " pathEditMode="relative" ptsTypes="ffffffffffffffffffA">
                                      <p:cBhvr>
                                        <p:cTn id="53" dur="2000" fill="hold"/>
                                        <p:tgtEl>
                                          <p:spTgt spid="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9"/>
      <p:bldP spid="5" grpId="10"/>
      <p:bldP spid="5" grpId="11"/>
      <p:bldP spid="6" grpId="0"/>
      <p:bldP spid="6" grpId="1"/>
      <p:bldP spid="6" grpId="2"/>
      <p:bldP spid="7" grpId="0"/>
      <p:bldP spid="7" grpId="1"/>
      <p:bldP spid="7" grpId="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Administrator</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609600" y="1981201"/>
            <a:ext cx="8229600" cy="2590800"/>
          </a:xfrm>
        </p:spPr>
        <p:txBody>
          <a:bodyPr/>
          <a:lstStyle/>
          <a:p>
            <a:r>
              <a:rPr lang="en-US" dirty="0" smtClean="0">
                <a:latin typeface="Times New Roman" pitchFamily="18" charset="0"/>
                <a:cs typeface="Times New Roman" pitchFamily="18" charset="0"/>
              </a:rPr>
              <a:t>Administrator can enter his webpage using his information on the card.</a:t>
            </a:r>
          </a:p>
          <a:p>
            <a:r>
              <a:rPr lang="en-US" dirty="0" smtClean="0">
                <a:latin typeface="Times New Roman" pitchFamily="18" charset="0"/>
                <a:cs typeface="Times New Roman" pitchFamily="18" charset="0"/>
              </a:rPr>
              <a:t>After that he can do many tasks.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Administrator</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dirty="0" smtClean="0">
                <a:latin typeface="Times New Roman" pitchFamily="18" charset="0"/>
                <a:cs typeface="Times New Roman" pitchFamily="18" charset="0"/>
              </a:rPr>
              <a:t>Administrator can create, update election.</a:t>
            </a:r>
          </a:p>
          <a:p>
            <a:r>
              <a:rPr lang="en-US" dirty="0" smtClean="0">
                <a:latin typeface="Times New Roman" pitchFamily="18" charset="0"/>
                <a:cs typeface="Times New Roman" pitchFamily="18" charset="0"/>
              </a:rPr>
              <a:t>Administrator specify all the information related to the election:</a:t>
            </a:r>
          </a:p>
          <a:p>
            <a:pPr>
              <a:buFont typeface="Wingdings" pitchFamily="2" charset="2"/>
              <a:buChar char="Ø"/>
            </a:pPr>
            <a:r>
              <a:rPr lang="en-US" dirty="0" smtClean="0">
                <a:latin typeface="Times New Roman" pitchFamily="18" charset="0"/>
                <a:cs typeface="Times New Roman" pitchFamily="18" charset="0"/>
              </a:rPr>
              <a:t>Name of the election.</a:t>
            </a:r>
          </a:p>
          <a:p>
            <a:pPr>
              <a:buFont typeface="Wingdings" pitchFamily="2" charset="2"/>
              <a:buChar char="Ø"/>
            </a:pPr>
            <a:r>
              <a:rPr lang="en-US" dirty="0" smtClean="0">
                <a:latin typeface="Times New Roman" pitchFamily="18" charset="0"/>
                <a:cs typeface="Times New Roman" pitchFamily="18" charset="0"/>
              </a:rPr>
              <a:t>Style(Individuals, Lists).</a:t>
            </a:r>
          </a:p>
          <a:p>
            <a:pPr>
              <a:buFont typeface="Wingdings" pitchFamily="2" charset="2"/>
              <a:buChar char="Ø"/>
            </a:pPr>
            <a:r>
              <a:rPr lang="en-US" dirty="0" smtClean="0">
                <a:latin typeface="Times New Roman" pitchFamily="18" charset="0"/>
                <a:cs typeface="Times New Roman" pitchFamily="18" charset="0"/>
              </a:rPr>
              <a:t>Type(Municipality, Student Council, Local elections ..)</a:t>
            </a:r>
          </a:p>
          <a:p>
            <a:pPr>
              <a:buFont typeface="Wingdings" pitchFamily="2" charset="2"/>
              <a:buChar char="Ø"/>
            </a:pPr>
            <a:r>
              <a:rPr lang="en-US" dirty="0" smtClean="0">
                <a:latin typeface="Times New Roman" pitchFamily="18" charset="0"/>
                <a:cs typeface="Times New Roman" pitchFamily="18" charset="0"/>
              </a:rPr>
              <a:t>Seat Number.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Administrator</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981200"/>
            <a:ext cx="8229600" cy="3886200"/>
          </a:xfrm>
        </p:spPr>
        <p:txBody>
          <a:bodyPr>
            <a:normAutofit/>
          </a:bodyPr>
          <a:lstStyle/>
          <a:p>
            <a:pPr>
              <a:buFont typeface="Wingdings" pitchFamily="2" charset="2"/>
              <a:buChar char="Ø"/>
            </a:pPr>
            <a:r>
              <a:rPr lang="en-US" dirty="0" smtClean="0">
                <a:latin typeface="Times New Roman" pitchFamily="18" charset="0"/>
                <a:cs typeface="Times New Roman" pitchFamily="18" charset="0"/>
              </a:rPr>
              <a:t>Minimum and maximum number of candidates in the lists if the election style Lists.</a:t>
            </a:r>
          </a:p>
          <a:p>
            <a:pPr>
              <a:buFont typeface="Wingdings" pitchFamily="2" charset="2"/>
              <a:buChar char="Ø"/>
            </a:pPr>
            <a:r>
              <a:rPr lang="en-US" dirty="0" smtClean="0">
                <a:latin typeface="Times New Roman" pitchFamily="18" charset="0"/>
                <a:cs typeface="Times New Roman" pitchFamily="18" charset="0"/>
              </a:rPr>
              <a:t>Start and end date of the election.</a:t>
            </a:r>
          </a:p>
          <a:p>
            <a:pPr>
              <a:buFont typeface="Wingdings" pitchFamily="2" charset="2"/>
              <a:buChar char="Ø"/>
            </a:pPr>
            <a:r>
              <a:rPr lang="en-US" dirty="0" smtClean="0">
                <a:latin typeface="Times New Roman" pitchFamily="18" charset="0"/>
                <a:cs typeface="Times New Roman" pitchFamily="18" charset="0"/>
              </a:rPr>
              <a:t>Minimum age of candidate.</a:t>
            </a:r>
          </a:p>
          <a:p>
            <a:pPr>
              <a:buFont typeface="Wingdings" pitchFamily="2" charset="2"/>
              <a:buChar char="Ø"/>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Administrator can also update all the information of the election.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Outline</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381000" y="1905000"/>
            <a:ext cx="8229600" cy="3733800"/>
          </a:xfrm>
        </p:spPr>
        <p:txBody>
          <a:bodyPr>
            <a:normAutofit/>
          </a:bodyPr>
          <a:lstStyle/>
          <a:p>
            <a:r>
              <a:rPr lang="en-US" sz="3600" dirty="0" smtClean="0">
                <a:latin typeface="Times New Roman" pitchFamily="18" charset="0"/>
                <a:cs typeface="Times New Roman" pitchFamily="18" charset="0"/>
              </a:rPr>
              <a:t>Election.</a:t>
            </a:r>
          </a:p>
          <a:p>
            <a:r>
              <a:rPr lang="en-US" sz="3600" dirty="0" smtClean="0">
                <a:latin typeface="Times New Roman" pitchFamily="18" charset="0"/>
                <a:cs typeface="Times New Roman" pitchFamily="18" charset="0"/>
              </a:rPr>
              <a:t>Traditional voting.</a:t>
            </a:r>
          </a:p>
          <a:p>
            <a:r>
              <a:rPr lang="en-US" sz="3600" dirty="0" smtClean="0">
                <a:latin typeface="Times New Roman" pitchFamily="18" charset="0"/>
                <a:cs typeface="Times New Roman" pitchFamily="18" charset="0"/>
              </a:rPr>
              <a:t>Disadvantages of traditional voting.</a:t>
            </a:r>
          </a:p>
          <a:p>
            <a:r>
              <a:rPr lang="en-US" sz="3600" dirty="0" smtClean="0">
                <a:latin typeface="Times New Roman" pitchFamily="18" charset="0"/>
                <a:cs typeface="Times New Roman" pitchFamily="18" charset="0"/>
              </a:rPr>
              <a:t>Electronic voting(e-voting).</a:t>
            </a:r>
          </a:p>
          <a:p>
            <a:r>
              <a:rPr lang="en-US" sz="3600" dirty="0" smtClean="0">
                <a:latin typeface="Times New Roman" pitchFamily="18" charset="0"/>
                <a:cs typeface="Times New Roman" pitchFamily="18" charset="0"/>
              </a:rPr>
              <a:t>Advantages of e-voting.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Administrator</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2027237"/>
            <a:ext cx="8229600" cy="1782763"/>
          </a:xfrm>
        </p:spPr>
        <p:txBody>
          <a:bodyPr/>
          <a:lstStyle/>
          <a:p>
            <a:r>
              <a:rPr lang="en-US" dirty="0" smtClean="0">
                <a:latin typeface="Times New Roman" pitchFamily="18" charset="0"/>
                <a:cs typeface="Times New Roman" pitchFamily="18" charset="0"/>
              </a:rPr>
              <a:t>Administrator can add, delete, update lists and candidates of a specific elections.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Candidates and Voter</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09800"/>
            <a:ext cx="8229600" cy="5029200"/>
          </a:xfrm>
        </p:spPr>
        <p:txBody>
          <a:bodyPr>
            <a:noAutofit/>
          </a:bodyPr>
          <a:lstStyle/>
          <a:p>
            <a:r>
              <a:rPr lang="en-US" dirty="0" smtClean="0">
                <a:latin typeface="Times New Roman" pitchFamily="18" charset="0"/>
                <a:cs typeface="Times New Roman" pitchFamily="18" charset="0"/>
              </a:rPr>
              <a:t>Candidate lists will appear on the election page without candidate name in each list(if it is Lists  Election) or candidate name appear on the election page (if it is Individuals Election).</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Feedback message will appear for the user directly after voting.</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مستطيل 3"/>
          <p:cNvSpPr/>
          <p:nvPr/>
        </p:nvSpPr>
        <p:spPr>
          <a:xfrm>
            <a:off x="1981200" y="304800"/>
            <a:ext cx="4114800" cy="838200"/>
          </a:xfrm>
          <a:prstGeom prst="rect">
            <a:avLst/>
          </a:prstGeom>
          <a:solidFill>
            <a:schemeClr val="accent2">
              <a:lumMod val="60000"/>
              <a:lumOff val="40000"/>
            </a:schemeClr>
          </a:solidFill>
          <a:ln>
            <a:solidFill>
              <a:schemeClr val="accent6"/>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0" dirty="0" smtClean="0"/>
              <a:t>User page</a:t>
            </a:r>
            <a:endParaRPr lang="en-US" sz="3000" dirty="0"/>
          </a:p>
        </p:txBody>
      </p:sp>
      <p:sp>
        <p:nvSpPr>
          <p:cNvPr id="23" name="مستطيل 6"/>
          <p:cNvSpPr/>
          <p:nvPr/>
        </p:nvSpPr>
        <p:spPr>
          <a:xfrm>
            <a:off x="5638800" y="2286000"/>
            <a:ext cx="2438400" cy="990600"/>
          </a:xfrm>
          <a:prstGeom prst="rect">
            <a:avLst/>
          </a:prstGeom>
          <a:solidFill>
            <a:schemeClr val="accent2">
              <a:lumMod val="60000"/>
              <a:lumOff val="40000"/>
            </a:schemeClr>
          </a:solidFill>
          <a:ln>
            <a:solidFill>
              <a:schemeClr val="accent6"/>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0" dirty="0" smtClean="0"/>
              <a:t>Election process</a:t>
            </a:r>
            <a:endParaRPr lang="en-US" sz="3000" dirty="0"/>
          </a:p>
        </p:txBody>
      </p:sp>
      <p:sp>
        <p:nvSpPr>
          <p:cNvPr id="24" name="مستطيل 7"/>
          <p:cNvSpPr/>
          <p:nvPr/>
        </p:nvSpPr>
        <p:spPr>
          <a:xfrm>
            <a:off x="2971800" y="2286000"/>
            <a:ext cx="2438400" cy="990600"/>
          </a:xfrm>
          <a:prstGeom prst="rect">
            <a:avLst/>
          </a:prstGeom>
          <a:solidFill>
            <a:schemeClr val="accent2">
              <a:lumMod val="60000"/>
              <a:lumOff val="40000"/>
            </a:schemeClr>
          </a:solidFill>
          <a:ln>
            <a:solidFill>
              <a:schemeClr val="accent6"/>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0" dirty="0" smtClean="0"/>
              <a:t>Show information</a:t>
            </a:r>
            <a:endParaRPr lang="en-US" sz="3000" dirty="0"/>
          </a:p>
        </p:txBody>
      </p:sp>
      <p:sp>
        <p:nvSpPr>
          <p:cNvPr id="25" name="مستطيل 8"/>
          <p:cNvSpPr/>
          <p:nvPr/>
        </p:nvSpPr>
        <p:spPr>
          <a:xfrm>
            <a:off x="609600" y="2362200"/>
            <a:ext cx="2209800" cy="914400"/>
          </a:xfrm>
          <a:prstGeom prst="rect">
            <a:avLst/>
          </a:prstGeom>
          <a:solidFill>
            <a:schemeClr val="accent2">
              <a:lumMod val="60000"/>
              <a:lumOff val="4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b="1" dirty="0" smtClean="0"/>
              <a:t>Show result </a:t>
            </a:r>
            <a:endParaRPr lang="en-US" sz="2000" b="1" dirty="0"/>
          </a:p>
        </p:txBody>
      </p:sp>
      <p:cxnSp>
        <p:nvCxnSpPr>
          <p:cNvPr id="26" name="رابط مستقيم 23"/>
          <p:cNvCxnSpPr>
            <a:stCxn id="22" idx="2"/>
          </p:cNvCxnSpPr>
          <p:nvPr/>
        </p:nvCxnSpPr>
        <p:spPr>
          <a:xfrm rot="5400000">
            <a:off x="3733800" y="1447800"/>
            <a:ext cx="609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رابط مستقيم 27"/>
          <p:cNvCxnSpPr/>
          <p:nvPr/>
        </p:nvCxnSpPr>
        <p:spPr>
          <a:xfrm rot="10800000">
            <a:off x="1905000" y="1752600"/>
            <a:ext cx="4343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رابط كسهم مستقيم 29"/>
          <p:cNvCxnSpPr/>
          <p:nvPr/>
        </p:nvCxnSpPr>
        <p:spPr>
          <a:xfrm rot="5400000">
            <a:off x="5944394" y="2056606"/>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31"/>
          <p:cNvCxnSpPr/>
          <p:nvPr/>
        </p:nvCxnSpPr>
        <p:spPr>
          <a:xfrm rot="5400000">
            <a:off x="3771900" y="20193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رابط كسهم مستقيم 33"/>
          <p:cNvCxnSpPr/>
          <p:nvPr/>
        </p:nvCxnSpPr>
        <p:spPr>
          <a:xfrm rot="5400000">
            <a:off x="1600994" y="2056606"/>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مستطيل 36"/>
          <p:cNvSpPr/>
          <p:nvPr/>
        </p:nvSpPr>
        <p:spPr>
          <a:xfrm>
            <a:off x="533400" y="1447800"/>
            <a:ext cx="1854995" cy="369332"/>
          </a:xfrm>
          <a:prstGeom prst="rect">
            <a:avLst/>
          </a:prstGeom>
        </p:spPr>
        <p:txBody>
          <a:bodyPr wrap="none">
            <a:spAutoFit/>
          </a:bodyPr>
          <a:lstStyle/>
          <a:p>
            <a:pPr algn="ctr"/>
            <a:r>
              <a:rPr lang="en-US" b="1" dirty="0" smtClean="0"/>
              <a:t>Election time end</a:t>
            </a:r>
            <a:endParaRPr lang="en-US" b="1" dirty="0"/>
          </a:p>
        </p:txBody>
      </p:sp>
      <p:sp>
        <p:nvSpPr>
          <p:cNvPr id="32" name="مستطيل 37"/>
          <p:cNvSpPr/>
          <p:nvPr/>
        </p:nvSpPr>
        <p:spPr>
          <a:xfrm>
            <a:off x="3200400" y="1371600"/>
            <a:ext cx="1276183" cy="369332"/>
          </a:xfrm>
          <a:prstGeom prst="rect">
            <a:avLst/>
          </a:prstGeom>
        </p:spPr>
        <p:txBody>
          <a:bodyPr wrap="none">
            <a:spAutoFit/>
          </a:bodyPr>
          <a:lstStyle/>
          <a:p>
            <a:pPr algn="ctr"/>
            <a:r>
              <a:rPr lang="en-US" b="1" dirty="0" smtClean="0"/>
              <a:t>User  voted</a:t>
            </a:r>
            <a:endParaRPr lang="en-US" b="1" dirty="0"/>
          </a:p>
        </p:txBody>
      </p:sp>
      <p:sp>
        <p:nvSpPr>
          <p:cNvPr id="33" name="مستطيل 38"/>
          <p:cNvSpPr/>
          <p:nvPr/>
        </p:nvSpPr>
        <p:spPr>
          <a:xfrm>
            <a:off x="5334000" y="1295400"/>
            <a:ext cx="562976" cy="369332"/>
          </a:xfrm>
          <a:prstGeom prst="rect">
            <a:avLst/>
          </a:prstGeom>
        </p:spPr>
        <p:txBody>
          <a:bodyPr wrap="none">
            <a:spAutoFit/>
          </a:bodyPr>
          <a:lstStyle/>
          <a:p>
            <a:pPr algn="ctr"/>
            <a:r>
              <a:rPr lang="en-US" b="1" dirty="0" smtClean="0"/>
              <a:t>else</a:t>
            </a:r>
            <a:endParaRPr lang="en-US" b="1" dirty="0"/>
          </a:p>
        </p:txBody>
      </p:sp>
      <p:sp>
        <p:nvSpPr>
          <p:cNvPr id="34" name="مستطيل 39"/>
          <p:cNvSpPr/>
          <p:nvPr/>
        </p:nvSpPr>
        <p:spPr>
          <a:xfrm>
            <a:off x="5943600" y="5486400"/>
            <a:ext cx="2286000" cy="685800"/>
          </a:xfrm>
          <a:prstGeom prst="rect">
            <a:avLst/>
          </a:prstGeom>
          <a:solidFill>
            <a:schemeClr val="accent2">
              <a:lumMod val="60000"/>
              <a:lumOff val="4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Select candidates</a:t>
            </a:r>
            <a:endParaRPr lang="en-US" dirty="0"/>
          </a:p>
        </p:txBody>
      </p:sp>
      <p:sp>
        <p:nvSpPr>
          <p:cNvPr id="35" name="مستطيل 40"/>
          <p:cNvSpPr/>
          <p:nvPr/>
        </p:nvSpPr>
        <p:spPr>
          <a:xfrm>
            <a:off x="5943600" y="4495800"/>
            <a:ext cx="2286000" cy="685800"/>
          </a:xfrm>
          <a:prstGeom prst="rect">
            <a:avLst/>
          </a:prstGeom>
          <a:solidFill>
            <a:schemeClr val="accent2">
              <a:lumMod val="60000"/>
              <a:lumOff val="4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Election information</a:t>
            </a:r>
            <a:endParaRPr lang="en-US" dirty="0"/>
          </a:p>
        </p:txBody>
      </p:sp>
      <p:sp>
        <p:nvSpPr>
          <p:cNvPr id="36" name="مستطيل 41"/>
          <p:cNvSpPr/>
          <p:nvPr/>
        </p:nvSpPr>
        <p:spPr>
          <a:xfrm>
            <a:off x="5943600" y="3581400"/>
            <a:ext cx="2286000" cy="609600"/>
          </a:xfrm>
          <a:prstGeom prst="rect">
            <a:avLst/>
          </a:prstGeom>
          <a:solidFill>
            <a:schemeClr val="accent2">
              <a:lumMod val="60000"/>
              <a:lumOff val="4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Help about process</a:t>
            </a:r>
            <a:endParaRPr lang="en-US" dirty="0"/>
          </a:p>
        </p:txBody>
      </p:sp>
      <p:cxnSp>
        <p:nvCxnSpPr>
          <p:cNvPr id="37" name="رابط كسهم مستقيم 45"/>
          <p:cNvCxnSpPr/>
          <p:nvPr/>
        </p:nvCxnSpPr>
        <p:spPr>
          <a:xfrm rot="5400000">
            <a:off x="6706394" y="34282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كسهم مستقيم 47"/>
          <p:cNvCxnSpPr/>
          <p:nvPr/>
        </p:nvCxnSpPr>
        <p:spPr>
          <a:xfrm rot="5400000">
            <a:off x="6782594" y="53332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رابط كسهم مستقيم 48"/>
          <p:cNvCxnSpPr/>
          <p:nvPr/>
        </p:nvCxnSpPr>
        <p:spPr>
          <a:xfrm rot="5400000">
            <a:off x="6782594" y="43426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ppt_x</p:attrName>
                                        </p:attrNameLst>
                                      </p:cBhvr>
                                      <p:tavLst>
                                        <p:tav tm="0">
                                          <p:val>
                                            <p:strVal val="#ppt_x-.2"/>
                                          </p:val>
                                        </p:tav>
                                        <p:tav tm="100000">
                                          <p:val>
                                            <p:strVal val="#ppt_x"/>
                                          </p:val>
                                        </p:tav>
                                      </p:tavLst>
                                    </p:anim>
                                    <p:anim calcmode="lin" valueType="num">
                                      <p:cBhvr>
                                        <p:cTn id="8"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2"/>
                                        </p:tgtEl>
                                      </p:cBhvr>
                                    </p:animEffect>
                                  </p:childTnLst>
                                </p:cTn>
                              </p:par>
                              <p:par>
                                <p:cTn id="10" presetID="29"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1000" fill="hold"/>
                                        <p:tgtEl>
                                          <p:spTgt spid="29"/>
                                        </p:tgtEl>
                                        <p:attrNameLst>
                                          <p:attrName>ppt_x</p:attrName>
                                        </p:attrNameLst>
                                      </p:cBhvr>
                                      <p:tavLst>
                                        <p:tav tm="0">
                                          <p:val>
                                            <p:strVal val="#ppt_x-.2"/>
                                          </p:val>
                                        </p:tav>
                                        <p:tav tm="100000">
                                          <p:val>
                                            <p:strVal val="#ppt_x"/>
                                          </p:val>
                                        </p:tav>
                                      </p:tavLst>
                                    </p:anim>
                                    <p:anim calcmode="lin" valueType="num">
                                      <p:cBhvr>
                                        <p:cTn id="13" dur="1000" fill="hold"/>
                                        <p:tgtEl>
                                          <p:spTgt spid="29"/>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9"/>
                                        </p:tgtEl>
                                      </p:cBhvr>
                                    </p:animEffect>
                                  </p:childTnLst>
                                </p:cTn>
                              </p:par>
                              <p:par>
                                <p:cTn id="15" presetID="29"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1000" fill="hold"/>
                                        <p:tgtEl>
                                          <p:spTgt spid="27"/>
                                        </p:tgtEl>
                                        <p:attrNameLst>
                                          <p:attrName>ppt_x</p:attrName>
                                        </p:attrNameLst>
                                      </p:cBhvr>
                                      <p:tavLst>
                                        <p:tav tm="0">
                                          <p:val>
                                            <p:strVal val="#ppt_x-.2"/>
                                          </p:val>
                                        </p:tav>
                                        <p:tav tm="100000">
                                          <p:val>
                                            <p:strVal val="#ppt_x"/>
                                          </p:val>
                                        </p:tav>
                                      </p:tavLst>
                                    </p:anim>
                                    <p:anim calcmode="lin" valueType="num">
                                      <p:cBhvr>
                                        <p:cTn id="18" dur="1000" fill="hold"/>
                                        <p:tgtEl>
                                          <p:spTgt spid="27"/>
                                        </p:tgtEl>
                                        <p:attrNameLst>
                                          <p:attrName>ppt_y</p:attrName>
                                        </p:attrNameLst>
                                      </p:cBhvr>
                                      <p:tavLst>
                                        <p:tav tm="0">
                                          <p:val>
                                            <p:strVal val="#ppt_y"/>
                                          </p:val>
                                        </p:tav>
                                        <p:tav tm="100000">
                                          <p:val>
                                            <p:strVal val="#ppt_y"/>
                                          </p:val>
                                        </p:tav>
                                      </p:tavLst>
                                    </p:anim>
                                    <p:animEffect transition="in" filter="wipe(right)" prLst="gradientSize: 0.1">
                                      <p:cBhvr>
                                        <p:cTn id="19" dur="1000"/>
                                        <p:tgtEl>
                                          <p:spTgt spid="27"/>
                                        </p:tgtEl>
                                      </p:cBhvr>
                                    </p:animEffect>
                                  </p:childTnLst>
                                </p:cTn>
                              </p:par>
                              <p:par>
                                <p:cTn id="20" presetID="29" presetClass="entr" presetSubtype="0"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1000" fill="hold"/>
                                        <p:tgtEl>
                                          <p:spTgt spid="28"/>
                                        </p:tgtEl>
                                        <p:attrNameLst>
                                          <p:attrName>ppt_x</p:attrName>
                                        </p:attrNameLst>
                                      </p:cBhvr>
                                      <p:tavLst>
                                        <p:tav tm="0">
                                          <p:val>
                                            <p:strVal val="#ppt_x-.2"/>
                                          </p:val>
                                        </p:tav>
                                        <p:tav tm="100000">
                                          <p:val>
                                            <p:strVal val="#ppt_x"/>
                                          </p:val>
                                        </p:tav>
                                      </p:tavLst>
                                    </p:anim>
                                    <p:anim calcmode="lin" valueType="num">
                                      <p:cBhvr>
                                        <p:cTn id="23"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24" dur="1000"/>
                                        <p:tgtEl>
                                          <p:spTgt spid="28"/>
                                        </p:tgtEl>
                                      </p:cBhvr>
                                    </p:animEffect>
                                  </p:childTnLst>
                                </p:cTn>
                              </p:par>
                              <p:par>
                                <p:cTn id="25" presetID="29"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1000" fill="hold"/>
                                        <p:tgtEl>
                                          <p:spTgt spid="30"/>
                                        </p:tgtEl>
                                        <p:attrNameLst>
                                          <p:attrName>ppt_x</p:attrName>
                                        </p:attrNameLst>
                                      </p:cBhvr>
                                      <p:tavLst>
                                        <p:tav tm="0">
                                          <p:val>
                                            <p:strVal val="#ppt_x-.2"/>
                                          </p:val>
                                        </p:tav>
                                        <p:tav tm="100000">
                                          <p:val>
                                            <p:strVal val="#ppt_x"/>
                                          </p:val>
                                        </p:tav>
                                      </p:tavLst>
                                    </p:anim>
                                    <p:anim calcmode="lin" valueType="num">
                                      <p:cBhvr>
                                        <p:cTn id="28"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29" dur="1000"/>
                                        <p:tgtEl>
                                          <p:spTgt spid="30"/>
                                        </p:tgtEl>
                                      </p:cBhvr>
                                    </p:animEffect>
                                  </p:childTnLst>
                                </p:cTn>
                              </p:par>
                              <p:par>
                                <p:cTn id="30" presetID="29"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1000" fill="hold"/>
                                        <p:tgtEl>
                                          <p:spTgt spid="26"/>
                                        </p:tgtEl>
                                        <p:attrNameLst>
                                          <p:attrName>ppt_x</p:attrName>
                                        </p:attrNameLst>
                                      </p:cBhvr>
                                      <p:tavLst>
                                        <p:tav tm="0">
                                          <p:val>
                                            <p:strVal val="#ppt_x-.2"/>
                                          </p:val>
                                        </p:tav>
                                        <p:tav tm="100000">
                                          <p:val>
                                            <p:strVal val="#ppt_x"/>
                                          </p:val>
                                        </p:tav>
                                      </p:tavLst>
                                    </p:anim>
                                    <p:anim calcmode="lin" valueType="num">
                                      <p:cBhvr>
                                        <p:cTn id="33"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34" dur="1000"/>
                                        <p:tgtEl>
                                          <p:spTgt spid="26"/>
                                        </p:tgtEl>
                                      </p:cBhvr>
                                    </p:animEffect>
                                  </p:childTnLst>
                                </p:cTn>
                              </p:par>
                            </p:childTnLst>
                          </p:cTn>
                        </p:par>
                        <p:par>
                          <p:cTn id="35" fill="hold">
                            <p:stCondLst>
                              <p:cond delay="1000"/>
                            </p:stCondLst>
                            <p:childTnLst>
                              <p:par>
                                <p:cTn id="36" presetID="31" presetClass="entr" presetSubtype="0" fill="hold" grpId="0" nodeType="afterEffect">
                                  <p:stCondLst>
                                    <p:cond delay="0"/>
                                  </p:stCondLst>
                                  <p:iterate type="lt">
                                    <p:tmPct val="5000"/>
                                  </p:iterate>
                                  <p:childTnLst>
                                    <p:set>
                                      <p:cBhvr>
                                        <p:cTn id="37" dur="1" fill="hold">
                                          <p:stCondLst>
                                            <p:cond delay="0"/>
                                          </p:stCondLst>
                                        </p:cTn>
                                        <p:tgtEl>
                                          <p:spTgt spid="31"/>
                                        </p:tgtEl>
                                        <p:attrNameLst>
                                          <p:attrName>style.visibility</p:attrName>
                                        </p:attrNameLst>
                                      </p:cBhvr>
                                      <p:to>
                                        <p:strVal val="visible"/>
                                      </p:to>
                                    </p:set>
                                    <p:anim calcmode="lin" valueType="num">
                                      <p:cBhvr>
                                        <p:cTn id="38" dur="1000" fill="hold"/>
                                        <p:tgtEl>
                                          <p:spTgt spid="31"/>
                                        </p:tgtEl>
                                        <p:attrNameLst>
                                          <p:attrName>ppt_w</p:attrName>
                                        </p:attrNameLst>
                                      </p:cBhvr>
                                      <p:tavLst>
                                        <p:tav tm="0">
                                          <p:val>
                                            <p:fltVal val="0"/>
                                          </p:val>
                                        </p:tav>
                                        <p:tav tm="100000">
                                          <p:val>
                                            <p:strVal val="#ppt_w"/>
                                          </p:val>
                                        </p:tav>
                                      </p:tavLst>
                                    </p:anim>
                                    <p:anim calcmode="lin" valueType="num">
                                      <p:cBhvr>
                                        <p:cTn id="39" dur="1000" fill="hold"/>
                                        <p:tgtEl>
                                          <p:spTgt spid="31"/>
                                        </p:tgtEl>
                                        <p:attrNameLst>
                                          <p:attrName>ppt_h</p:attrName>
                                        </p:attrNameLst>
                                      </p:cBhvr>
                                      <p:tavLst>
                                        <p:tav tm="0">
                                          <p:val>
                                            <p:fltVal val="0"/>
                                          </p:val>
                                        </p:tav>
                                        <p:tav tm="100000">
                                          <p:val>
                                            <p:strVal val="#ppt_h"/>
                                          </p:val>
                                        </p:tav>
                                      </p:tavLst>
                                    </p:anim>
                                    <p:anim calcmode="lin" valueType="num">
                                      <p:cBhvr>
                                        <p:cTn id="40" dur="1000" fill="hold"/>
                                        <p:tgtEl>
                                          <p:spTgt spid="31"/>
                                        </p:tgtEl>
                                        <p:attrNameLst>
                                          <p:attrName>style.rotation</p:attrName>
                                        </p:attrNameLst>
                                      </p:cBhvr>
                                      <p:tavLst>
                                        <p:tav tm="0">
                                          <p:val>
                                            <p:fltVal val="90"/>
                                          </p:val>
                                        </p:tav>
                                        <p:tav tm="100000">
                                          <p:val>
                                            <p:fltVal val="0"/>
                                          </p:val>
                                        </p:tav>
                                      </p:tavLst>
                                    </p:anim>
                                    <p:animEffect transition="in" filter="fade">
                                      <p:cBhvr>
                                        <p:cTn id="41" dur="1000"/>
                                        <p:tgtEl>
                                          <p:spTgt spid="31"/>
                                        </p:tgtEl>
                                      </p:cBhvr>
                                    </p:animEffect>
                                  </p:childTnLst>
                                </p:cTn>
                              </p:par>
                            </p:childTnLst>
                          </p:cTn>
                        </p:par>
                        <p:par>
                          <p:cTn id="42" fill="hold">
                            <p:stCondLst>
                              <p:cond delay="2700"/>
                            </p:stCondLst>
                            <p:childTnLst>
                              <p:par>
                                <p:cTn id="43" presetID="31" presetClass="entr" presetSubtype="0" fill="hold" grpId="0" nodeType="afterEffect">
                                  <p:stCondLst>
                                    <p:cond delay="0"/>
                                  </p:stCondLst>
                                  <p:iterate type="lt">
                                    <p:tmPct val="5000"/>
                                  </p:iterate>
                                  <p:childTnLst>
                                    <p:set>
                                      <p:cBhvr>
                                        <p:cTn id="44" dur="1" fill="hold">
                                          <p:stCondLst>
                                            <p:cond delay="0"/>
                                          </p:stCondLst>
                                        </p:cTn>
                                        <p:tgtEl>
                                          <p:spTgt spid="32"/>
                                        </p:tgtEl>
                                        <p:attrNameLst>
                                          <p:attrName>style.visibility</p:attrName>
                                        </p:attrNameLst>
                                      </p:cBhvr>
                                      <p:to>
                                        <p:strVal val="visible"/>
                                      </p:to>
                                    </p:set>
                                    <p:anim calcmode="lin" valueType="num">
                                      <p:cBhvr>
                                        <p:cTn id="45" dur="1000" fill="hold"/>
                                        <p:tgtEl>
                                          <p:spTgt spid="32"/>
                                        </p:tgtEl>
                                        <p:attrNameLst>
                                          <p:attrName>ppt_w</p:attrName>
                                        </p:attrNameLst>
                                      </p:cBhvr>
                                      <p:tavLst>
                                        <p:tav tm="0">
                                          <p:val>
                                            <p:fltVal val="0"/>
                                          </p:val>
                                        </p:tav>
                                        <p:tav tm="100000">
                                          <p:val>
                                            <p:strVal val="#ppt_w"/>
                                          </p:val>
                                        </p:tav>
                                      </p:tavLst>
                                    </p:anim>
                                    <p:anim calcmode="lin" valueType="num">
                                      <p:cBhvr>
                                        <p:cTn id="46" dur="1000" fill="hold"/>
                                        <p:tgtEl>
                                          <p:spTgt spid="32"/>
                                        </p:tgtEl>
                                        <p:attrNameLst>
                                          <p:attrName>ppt_h</p:attrName>
                                        </p:attrNameLst>
                                      </p:cBhvr>
                                      <p:tavLst>
                                        <p:tav tm="0">
                                          <p:val>
                                            <p:fltVal val="0"/>
                                          </p:val>
                                        </p:tav>
                                        <p:tav tm="100000">
                                          <p:val>
                                            <p:strVal val="#ppt_h"/>
                                          </p:val>
                                        </p:tav>
                                      </p:tavLst>
                                    </p:anim>
                                    <p:anim calcmode="lin" valueType="num">
                                      <p:cBhvr>
                                        <p:cTn id="47" dur="1000" fill="hold"/>
                                        <p:tgtEl>
                                          <p:spTgt spid="32"/>
                                        </p:tgtEl>
                                        <p:attrNameLst>
                                          <p:attrName>style.rotation</p:attrName>
                                        </p:attrNameLst>
                                      </p:cBhvr>
                                      <p:tavLst>
                                        <p:tav tm="0">
                                          <p:val>
                                            <p:fltVal val="90"/>
                                          </p:val>
                                        </p:tav>
                                        <p:tav tm="100000">
                                          <p:val>
                                            <p:fltVal val="0"/>
                                          </p:val>
                                        </p:tav>
                                      </p:tavLst>
                                    </p:anim>
                                    <p:animEffect transition="in" filter="fade">
                                      <p:cBhvr>
                                        <p:cTn id="48" dur="1000"/>
                                        <p:tgtEl>
                                          <p:spTgt spid="32"/>
                                        </p:tgtEl>
                                      </p:cBhvr>
                                    </p:animEffect>
                                  </p:childTnLst>
                                </p:cTn>
                              </p:par>
                            </p:childTnLst>
                          </p:cTn>
                        </p:par>
                        <p:par>
                          <p:cTn id="49" fill="hold">
                            <p:stCondLst>
                              <p:cond delay="4100"/>
                            </p:stCondLst>
                            <p:childTnLst>
                              <p:par>
                                <p:cTn id="50" presetID="31" presetClass="entr" presetSubtype="0" fill="hold" grpId="0" nodeType="afterEffect">
                                  <p:stCondLst>
                                    <p:cond delay="0"/>
                                  </p:stCondLst>
                                  <p:iterate type="lt">
                                    <p:tmPct val="5000"/>
                                  </p:iterate>
                                  <p:childTnLst>
                                    <p:set>
                                      <p:cBhvr>
                                        <p:cTn id="51" dur="1" fill="hold">
                                          <p:stCondLst>
                                            <p:cond delay="0"/>
                                          </p:stCondLst>
                                        </p:cTn>
                                        <p:tgtEl>
                                          <p:spTgt spid="33"/>
                                        </p:tgtEl>
                                        <p:attrNameLst>
                                          <p:attrName>style.visibility</p:attrName>
                                        </p:attrNameLst>
                                      </p:cBhvr>
                                      <p:to>
                                        <p:strVal val="visible"/>
                                      </p:to>
                                    </p:set>
                                    <p:anim calcmode="lin" valueType="num">
                                      <p:cBhvr>
                                        <p:cTn id="52" dur="1000" fill="hold"/>
                                        <p:tgtEl>
                                          <p:spTgt spid="33"/>
                                        </p:tgtEl>
                                        <p:attrNameLst>
                                          <p:attrName>ppt_w</p:attrName>
                                        </p:attrNameLst>
                                      </p:cBhvr>
                                      <p:tavLst>
                                        <p:tav tm="0">
                                          <p:val>
                                            <p:fltVal val="0"/>
                                          </p:val>
                                        </p:tav>
                                        <p:tav tm="100000">
                                          <p:val>
                                            <p:strVal val="#ppt_w"/>
                                          </p:val>
                                        </p:tav>
                                      </p:tavLst>
                                    </p:anim>
                                    <p:anim calcmode="lin" valueType="num">
                                      <p:cBhvr>
                                        <p:cTn id="53" dur="1000" fill="hold"/>
                                        <p:tgtEl>
                                          <p:spTgt spid="33"/>
                                        </p:tgtEl>
                                        <p:attrNameLst>
                                          <p:attrName>ppt_h</p:attrName>
                                        </p:attrNameLst>
                                      </p:cBhvr>
                                      <p:tavLst>
                                        <p:tav tm="0">
                                          <p:val>
                                            <p:fltVal val="0"/>
                                          </p:val>
                                        </p:tav>
                                        <p:tav tm="100000">
                                          <p:val>
                                            <p:strVal val="#ppt_h"/>
                                          </p:val>
                                        </p:tav>
                                      </p:tavLst>
                                    </p:anim>
                                    <p:anim calcmode="lin" valueType="num">
                                      <p:cBhvr>
                                        <p:cTn id="54" dur="1000" fill="hold"/>
                                        <p:tgtEl>
                                          <p:spTgt spid="33"/>
                                        </p:tgtEl>
                                        <p:attrNameLst>
                                          <p:attrName>style.rotation</p:attrName>
                                        </p:attrNameLst>
                                      </p:cBhvr>
                                      <p:tavLst>
                                        <p:tav tm="0">
                                          <p:val>
                                            <p:fltVal val="90"/>
                                          </p:val>
                                        </p:tav>
                                        <p:tav tm="100000">
                                          <p:val>
                                            <p:fltVal val="0"/>
                                          </p:val>
                                        </p:tav>
                                      </p:tavLst>
                                    </p:anim>
                                    <p:animEffect transition="in" filter="fade">
                                      <p:cBhvr>
                                        <p:cTn id="55" dur="1000"/>
                                        <p:tgtEl>
                                          <p:spTgt spid="33"/>
                                        </p:tgtEl>
                                      </p:cBhvr>
                                    </p:animEffect>
                                  </p:childTnLst>
                                </p:cTn>
                              </p:par>
                              <p:par>
                                <p:cTn id="56" presetID="19" presetClass="entr" presetSubtype="1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p:cTn id="58" dur="3000" fill="hold"/>
                                        <p:tgtEl>
                                          <p:spTgt spid="24"/>
                                        </p:tgtEl>
                                        <p:attrNameLst>
                                          <p:attrName>ppt_w</p:attrName>
                                        </p:attrNameLst>
                                      </p:cBhvr>
                                      <p:tavLst>
                                        <p:tav tm="0" fmla="#ppt_w*sin(2.5*pi*$)">
                                          <p:val>
                                            <p:fltVal val="0"/>
                                          </p:val>
                                        </p:tav>
                                        <p:tav tm="100000">
                                          <p:val>
                                            <p:fltVal val="1"/>
                                          </p:val>
                                        </p:tav>
                                      </p:tavLst>
                                    </p:anim>
                                    <p:anim calcmode="lin" valueType="num">
                                      <p:cBhvr>
                                        <p:cTn id="59" dur="3000" fill="hold"/>
                                        <p:tgtEl>
                                          <p:spTgt spid="24"/>
                                        </p:tgtEl>
                                        <p:attrNameLst>
                                          <p:attrName>ppt_h</p:attrName>
                                        </p:attrNameLst>
                                      </p:cBhvr>
                                      <p:tavLst>
                                        <p:tav tm="0">
                                          <p:val>
                                            <p:strVal val="#ppt_h"/>
                                          </p:val>
                                        </p:tav>
                                        <p:tav tm="100000">
                                          <p:val>
                                            <p:strVal val="#ppt_h"/>
                                          </p:val>
                                        </p:tav>
                                      </p:tavLst>
                                    </p:anim>
                                  </p:childTnLst>
                                </p:cTn>
                              </p:par>
                              <p:par>
                                <p:cTn id="60" presetID="19" presetClass="entr" presetSubtype="10"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3000" fill="hold"/>
                                        <p:tgtEl>
                                          <p:spTgt spid="25"/>
                                        </p:tgtEl>
                                        <p:attrNameLst>
                                          <p:attrName>ppt_w</p:attrName>
                                        </p:attrNameLst>
                                      </p:cBhvr>
                                      <p:tavLst>
                                        <p:tav tm="0" fmla="#ppt_w*sin(2.5*pi*$)">
                                          <p:val>
                                            <p:fltVal val="0"/>
                                          </p:val>
                                        </p:tav>
                                        <p:tav tm="100000">
                                          <p:val>
                                            <p:fltVal val="1"/>
                                          </p:val>
                                        </p:tav>
                                      </p:tavLst>
                                    </p:anim>
                                    <p:anim calcmode="lin" valueType="num">
                                      <p:cBhvr>
                                        <p:cTn id="63" dur="3000" fill="hold"/>
                                        <p:tgtEl>
                                          <p:spTgt spid="25"/>
                                        </p:tgtEl>
                                        <p:attrNameLst>
                                          <p:attrName>ppt_h</p:attrName>
                                        </p:attrNameLst>
                                      </p:cBhvr>
                                      <p:tavLst>
                                        <p:tav tm="0">
                                          <p:val>
                                            <p:strVal val="#ppt_h"/>
                                          </p:val>
                                        </p:tav>
                                        <p:tav tm="100000">
                                          <p:val>
                                            <p:strVal val="#ppt_h"/>
                                          </p:val>
                                        </p:tav>
                                      </p:tavLst>
                                    </p:anim>
                                  </p:childTnLst>
                                </p:cTn>
                              </p:par>
                              <p:par>
                                <p:cTn id="64" presetID="19" presetClass="entr" presetSubtype="10"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p:cTn id="66" dur="3000" fill="hold"/>
                                        <p:tgtEl>
                                          <p:spTgt spid="23"/>
                                        </p:tgtEl>
                                        <p:attrNameLst>
                                          <p:attrName>ppt_w</p:attrName>
                                        </p:attrNameLst>
                                      </p:cBhvr>
                                      <p:tavLst>
                                        <p:tav tm="0" fmla="#ppt_w*sin(2.5*pi*$)">
                                          <p:val>
                                            <p:fltVal val="0"/>
                                          </p:val>
                                        </p:tav>
                                        <p:tav tm="100000">
                                          <p:val>
                                            <p:fltVal val="1"/>
                                          </p:val>
                                        </p:tav>
                                      </p:tavLst>
                                    </p:anim>
                                    <p:anim calcmode="lin" valueType="num">
                                      <p:cBhvr>
                                        <p:cTn id="67" dur="3000" fill="hold"/>
                                        <p:tgtEl>
                                          <p:spTgt spid="23"/>
                                        </p:tgtEl>
                                        <p:attrNameLst>
                                          <p:attrName>ppt_h</p:attrName>
                                        </p:attrNameLst>
                                      </p:cBhvr>
                                      <p:tavLst>
                                        <p:tav tm="0">
                                          <p:val>
                                            <p:strVal val="#ppt_h"/>
                                          </p:val>
                                        </p:tav>
                                        <p:tav tm="100000">
                                          <p:val>
                                            <p:strVal val="#ppt_h"/>
                                          </p:val>
                                        </p:tav>
                                      </p:tavLst>
                                    </p:anim>
                                  </p:childTnLst>
                                </p:cTn>
                              </p:par>
                            </p:childTnLst>
                          </p:cTn>
                        </p:par>
                        <p:par>
                          <p:cTn id="68" fill="hold">
                            <p:stCondLst>
                              <p:cond delay="7100"/>
                            </p:stCondLst>
                            <p:childTnLst>
                              <p:par>
                                <p:cTn id="69" presetID="29" presetClass="entr" presetSubtype="0"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p:cTn id="71" dur="1000" fill="hold"/>
                                        <p:tgtEl>
                                          <p:spTgt spid="37"/>
                                        </p:tgtEl>
                                        <p:attrNameLst>
                                          <p:attrName>ppt_x</p:attrName>
                                        </p:attrNameLst>
                                      </p:cBhvr>
                                      <p:tavLst>
                                        <p:tav tm="0">
                                          <p:val>
                                            <p:strVal val="#ppt_x-.2"/>
                                          </p:val>
                                        </p:tav>
                                        <p:tav tm="100000">
                                          <p:val>
                                            <p:strVal val="#ppt_x"/>
                                          </p:val>
                                        </p:tav>
                                      </p:tavLst>
                                    </p:anim>
                                    <p:anim calcmode="lin" valueType="num">
                                      <p:cBhvr>
                                        <p:cTn id="72" dur="10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73" dur="1000"/>
                                        <p:tgtEl>
                                          <p:spTgt spid="37"/>
                                        </p:tgtEl>
                                      </p:cBhvr>
                                    </p:animEffect>
                                  </p:childTnLst>
                                </p:cTn>
                              </p:par>
                            </p:childTnLst>
                          </p:cTn>
                        </p:par>
                        <p:par>
                          <p:cTn id="74" fill="hold">
                            <p:stCondLst>
                              <p:cond delay="8100"/>
                            </p:stCondLst>
                            <p:childTnLst>
                              <p:par>
                                <p:cTn id="75" presetID="12" presetClass="entr" presetSubtype="4"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slide(fromBottom)">
                                      <p:cBhvr>
                                        <p:cTn id="77" dur="500"/>
                                        <p:tgtEl>
                                          <p:spTgt spid="36"/>
                                        </p:tgtEl>
                                      </p:cBhvr>
                                    </p:animEffect>
                                  </p:childTnLst>
                                </p:cTn>
                              </p:par>
                            </p:childTnLst>
                          </p:cTn>
                        </p:par>
                        <p:par>
                          <p:cTn id="78" fill="hold">
                            <p:stCondLst>
                              <p:cond delay="8600"/>
                            </p:stCondLst>
                            <p:childTnLst>
                              <p:par>
                                <p:cTn id="79" presetID="12" presetClass="entr" presetSubtype="4"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slide(fromBottom)">
                                      <p:cBhvr>
                                        <p:cTn id="81" dur="500"/>
                                        <p:tgtEl>
                                          <p:spTgt spid="35"/>
                                        </p:tgtEl>
                                      </p:cBhvr>
                                    </p:animEffect>
                                  </p:childTnLst>
                                </p:cTn>
                              </p:par>
                            </p:childTnLst>
                          </p:cTn>
                        </p:par>
                        <p:par>
                          <p:cTn id="82" fill="hold">
                            <p:stCondLst>
                              <p:cond delay="9100"/>
                            </p:stCondLst>
                            <p:childTnLst>
                              <p:par>
                                <p:cTn id="83" presetID="12" presetClass="entr" presetSubtype="4" fill="hold" grpId="0"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slide(fromBottom)">
                                      <p:cBhvr>
                                        <p:cTn id="85" dur="500"/>
                                        <p:tgtEl>
                                          <p:spTgt spid="34"/>
                                        </p:tgtEl>
                                      </p:cBhvr>
                                    </p:animEffect>
                                  </p:childTnLst>
                                </p:cTn>
                              </p:par>
                            </p:childTnLst>
                          </p:cTn>
                        </p:par>
                      </p:childTnLst>
                    </p:cTn>
                  </p:par>
                  <p:par>
                    <p:cTn id="86" fill="hold">
                      <p:stCondLst>
                        <p:cond delay="indefinite"/>
                      </p:stCondLst>
                      <p:childTnLst>
                        <p:par>
                          <p:cTn id="87" fill="hold">
                            <p:stCondLst>
                              <p:cond delay="0"/>
                            </p:stCondLst>
                            <p:childTnLst>
                              <p:par>
                                <p:cTn id="88" presetID="29" presetClass="entr" presetSubtype="0" fill="hold" nodeType="clickEffect">
                                  <p:stCondLst>
                                    <p:cond delay="0"/>
                                  </p:stCondLst>
                                  <p:childTnLst>
                                    <p:set>
                                      <p:cBhvr>
                                        <p:cTn id="89" dur="1" fill="hold">
                                          <p:stCondLst>
                                            <p:cond delay="0"/>
                                          </p:stCondLst>
                                        </p:cTn>
                                        <p:tgtEl>
                                          <p:spTgt spid="39"/>
                                        </p:tgtEl>
                                        <p:attrNameLst>
                                          <p:attrName>style.visibility</p:attrName>
                                        </p:attrNameLst>
                                      </p:cBhvr>
                                      <p:to>
                                        <p:strVal val="visible"/>
                                      </p:to>
                                    </p:set>
                                    <p:anim calcmode="lin" valueType="num">
                                      <p:cBhvr>
                                        <p:cTn id="90" dur="1000" fill="hold"/>
                                        <p:tgtEl>
                                          <p:spTgt spid="39"/>
                                        </p:tgtEl>
                                        <p:attrNameLst>
                                          <p:attrName>ppt_x</p:attrName>
                                        </p:attrNameLst>
                                      </p:cBhvr>
                                      <p:tavLst>
                                        <p:tav tm="0">
                                          <p:val>
                                            <p:strVal val="#ppt_x-.2"/>
                                          </p:val>
                                        </p:tav>
                                        <p:tav tm="100000">
                                          <p:val>
                                            <p:strVal val="#ppt_x"/>
                                          </p:val>
                                        </p:tav>
                                      </p:tavLst>
                                    </p:anim>
                                    <p:anim calcmode="lin" valueType="num">
                                      <p:cBhvr>
                                        <p:cTn id="91" dur="1000" fill="hold"/>
                                        <p:tgtEl>
                                          <p:spTgt spid="39"/>
                                        </p:tgtEl>
                                        <p:attrNameLst>
                                          <p:attrName>ppt_y</p:attrName>
                                        </p:attrNameLst>
                                      </p:cBhvr>
                                      <p:tavLst>
                                        <p:tav tm="0">
                                          <p:val>
                                            <p:strVal val="#ppt_y"/>
                                          </p:val>
                                        </p:tav>
                                        <p:tav tm="100000">
                                          <p:val>
                                            <p:strVal val="#ppt_y"/>
                                          </p:val>
                                        </p:tav>
                                      </p:tavLst>
                                    </p:anim>
                                    <p:animEffect transition="in" filter="wipe(right)" prLst="gradientSize: 0.1">
                                      <p:cBhvr>
                                        <p:cTn id="92" dur="1000"/>
                                        <p:tgtEl>
                                          <p:spTgt spid="39"/>
                                        </p:tgtEl>
                                      </p:cBhvr>
                                    </p:animEffect>
                                  </p:childTnLst>
                                </p:cTn>
                              </p:par>
                            </p:childTnLst>
                          </p:cTn>
                        </p:par>
                      </p:childTnLst>
                    </p:cTn>
                  </p:par>
                  <p:par>
                    <p:cTn id="93" fill="hold">
                      <p:stCondLst>
                        <p:cond delay="indefinite"/>
                      </p:stCondLst>
                      <p:childTnLst>
                        <p:par>
                          <p:cTn id="94" fill="hold">
                            <p:stCondLst>
                              <p:cond delay="0"/>
                            </p:stCondLst>
                            <p:childTnLst>
                              <p:par>
                                <p:cTn id="95" presetID="29" presetClass="entr" presetSubtype="0" fill="hold" nodeType="clickEffect">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cBhvr>
                                        <p:cTn id="97" dur="1000" fill="hold"/>
                                        <p:tgtEl>
                                          <p:spTgt spid="38"/>
                                        </p:tgtEl>
                                        <p:attrNameLst>
                                          <p:attrName>ppt_x</p:attrName>
                                        </p:attrNameLst>
                                      </p:cBhvr>
                                      <p:tavLst>
                                        <p:tav tm="0">
                                          <p:val>
                                            <p:strVal val="#ppt_x-.2"/>
                                          </p:val>
                                        </p:tav>
                                        <p:tav tm="100000">
                                          <p:val>
                                            <p:strVal val="#ppt_x"/>
                                          </p:val>
                                        </p:tav>
                                      </p:tavLst>
                                    </p:anim>
                                    <p:anim calcmode="lin" valueType="num">
                                      <p:cBhvr>
                                        <p:cTn id="98"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99"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31" grpId="0"/>
      <p:bldP spid="32" grpId="0"/>
      <p:bldP spid="33" grpId="0"/>
      <p:bldP spid="34" grpId="0" animBg="1"/>
      <p:bldP spid="35"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latin typeface="Times New Roman" pitchFamily="18" charset="0"/>
                <a:cs typeface="Times New Roman" pitchFamily="18" charset="0"/>
              </a:rPr>
              <a:t>Computing Result</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74837"/>
            <a:ext cx="8229600" cy="4449763"/>
          </a:xfrm>
        </p:spPr>
        <p:txBody>
          <a:bodyPr>
            <a:normAutofit/>
          </a:bodyPr>
          <a:lstStyle/>
          <a:p>
            <a:r>
              <a:rPr lang="en-US" dirty="0" smtClean="0">
                <a:latin typeface="Times New Roman" pitchFamily="18" charset="0"/>
                <a:cs typeface="Times New Roman" pitchFamily="18" charset="0"/>
              </a:rPr>
              <a:t>After the end of the period allowed to vote the system will compute the result directly.</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System will appear it to the administrator on his page and appear it on the main page of the website.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990600"/>
            <a:ext cx="8229600" cy="1143000"/>
          </a:xfrm>
        </p:spPr>
        <p:txBody>
          <a:bodyPr/>
          <a:lstStyle/>
          <a:p>
            <a:pPr algn="ctr"/>
            <a:r>
              <a:rPr lang="en-US" b="1" dirty="0" smtClean="0">
                <a:latin typeface="Times New Roman" pitchFamily="18" charset="0"/>
                <a:cs typeface="Times New Roman" pitchFamily="18" charset="0"/>
              </a:rPr>
              <a:t>Computing Result</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533400" y="2819400"/>
            <a:ext cx="8229600" cy="3581400"/>
          </a:xfrm>
        </p:spPr>
        <p:txBody>
          <a:bodyPr/>
          <a:lstStyle/>
          <a:p>
            <a:r>
              <a:rPr lang="en-US" dirty="0" smtClean="0">
                <a:latin typeface="Times New Roman" pitchFamily="18" charset="0"/>
                <a:cs typeface="Times New Roman" pitchFamily="18" charset="0"/>
              </a:rPr>
              <a:t>If the election is Individual Election:</a:t>
            </a:r>
          </a:p>
          <a:p>
            <a:pPr>
              <a:buNone/>
            </a:pPr>
            <a:r>
              <a:rPr lang="en-US" dirty="0" smtClean="0">
                <a:latin typeface="Times New Roman" pitchFamily="18" charset="0"/>
                <a:cs typeface="Times New Roman" pitchFamily="18" charset="0"/>
              </a:rPr>
              <a:t> winner will be the person with the most votes.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en-US" b="1" dirty="0" smtClean="0">
                <a:latin typeface="Times New Roman" pitchFamily="18" charset="0"/>
                <a:cs typeface="Times New Roman" pitchFamily="18" charset="0"/>
              </a:rPr>
              <a:t>Computing Result</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2133600"/>
            <a:ext cx="8229600" cy="3581400"/>
          </a:xfrm>
        </p:spPr>
        <p:txBody>
          <a:bodyPr/>
          <a:lstStyle/>
          <a:p>
            <a:r>
              <a:rPr lang="en-US" dirty="0" smtClean="0">
                <a:latin typeface="Times New Roman" pitchFamily="18" charset="0"/>
                <a:cs typeface="Times New Roman" pitchFamily="18" charset="0"/>
              </a:rPr>
              <a:t>If the election is Lists Election:</a:t>
            </a:r>
          </a:p>
          <a:p>
            <a:pPr>
              <a:buNone/>
            </a:pPr>
            <a:r>
              <a:rPr lang="en-US" dirty="0" smtClean="0">
                <a:latin typeface="Times New Roman" pitchFamily="18" charset="0"/>
                <a:cs typeface="Times New Roman" pitchFamily="18" charset="0"/>
              </a:rPr>
              <a:t>       In accordance with the law, the process of distribution of seats according to the St. </a:t>
            </a:r>
            <a:r>
              <a:rPr lang="en-US" dirty="0" err="1" smtClean="0">
                <a:latin typeface="Times New Roman" pitchFamily="18" charset="0"/>
                <a:cs typeface="Times New Roman" pitchFamily="18" charset="0"/>
              </a:rPr>
              <a:t>Logie</a:t>
            </a:r>
            <a:r>
              <a:rPr lang="en-US" dirty="0" smtClean="0">
                <a:latin typeface="Times New Roman" pitchFamily="18" charset="0"/>
                <a:cs typeface="Times New Roman" pitchFamily="18" charset="0"/>
              </a:rPr>
              <a:t> method.</a:t>
            </a: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smtClean="0">
                <a:latin typeface="Times New Roman" pitchFamily="18" charset="0"/>
                <a:cs typeface="Times New Roman" pitchFamily="18" charset="0"/>
              </a:rPr>
              <a:t>St. </a:t>
            </a:r>
            <a:r>
              <a:rPr lang="en-US" b="1" dirty="0" err="1" smtClean="0">
                <a:latin typeface="Times New Roman" pitchFamily="18" charset="0"/>
                <a:cs typeface="Times New Roman" pitchFamily="18" charset="0"/>
              </a:rPr>
              <a:t>Logie</a:t>
            </a:r>
            <a:r>
              <a:rPr lang="en-US" b="1" dirty="0" smtClean="0">
                <a:latin typeface="Times New Roman" pitchFamily="18" charset="0"/>
                <a:cs typeface="Times New Roman" pitchFamily="18" charset="0"/>
              </a:rPr>
              <a:t> Method Example</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381000" y="1828800"/>
            <a:ext cx="8229600" cy="3992563"/>
          </a:xfrm>
        </p:spPr>
        <p:txBody>
          <a:bodyPr/>
          <a:lstStyle/>
          <a:p>
            <a:r>
              <a:rPr lang="en-US" dirty="0" smtClean="0">
                <a:latin typeface="Times New Roman" pitchFamily="18" charset="0"/>
                <a:cs typeface="Times New Roman" pitchFamily="18" charset="0"/>
              </a:rPr>
              <a:t>If we have 9 seats.</a:t>
            </a:r>
          </a:p>
          <a:p>
            <a:r>
              <a:rPr lang="en-US" dirty="0" smtClean="0">
                <a:latin typeface="Times New Roman" pitchFamily="18" charset="0"/>
                <a:cs typeface="Times New Roman" pitchFamily="18" charset="0"/>
              </a:rPr>
              <a:t>Lists of candidates :</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0" y="1"/>
          <a:ext cx="9144000" cy="6926667"/>
        </p:xfrm>
        <a:graphic>
          <a:graphicData uri="http://schemas.openxmlformats.org/drawingml/2006/table">
            <a:tbl>
              <a:tblPr firstRow="1" bandRow="1">
                <a:tableStyleId>{5C22544A-7EE6-4342-B048-85BDC9FD1C3A}</a:tableStyleId>
              </a:tblPr>
              <a:tblGrid>
                <a:gridCol w="1676400"/>
                <a:gridCol w="1905000"/>
                <a:gridCol w="2057400"/>
                <a:gridCol w="1905000"/>
                <a:gridCol w="1600200"/>
              </a:tblGrid>
              <a:tr h="907142">
                <a:tc>
                  <a:txBody>
                    <a:bodyPr/>
                    <a:lstStyle/>
                    <a:p>
                      <a:pPr algn="ctr"/>
                      <a:r>
                        <a:rPr lang="en-US" sz="3200" dirty="0" smtClean="0">
                          <a:latin typeface="Times New Roman" pitchFamily="18" charset="0"/>
                          <a:cs typeface="Times New Roman" pitchFamily="18" charset="0"/>
                        </a:rPr>
                        <a:t>D</a:t>
                      </a:r>
                      <a:endParaRPr lang="en-US" sz="3200" dirty="0">
                        <a:latin typeface="Times New Roman" pitchFamily="18" charset="0"/>
                        <a:cs typeface="Times New Roman" pitchFamily="18" charset="0"/>
                      </a:endParaRPr>
                    </a:p>
                  </a:txBody>
                  <a:tcPr>
                    <a:solidFill>
                      <a:schemeClr val="accent2">
                        <a:lumMod val="60000"/>
                        <a:lumOff val="40000"/>
                      </a:schemeClr>
                    </a:solidFill>
                  </a:tcPr>
                </a:tc>
                <a:tc>
                  <a:txBody>
                    <a:bodyPr/>
                    <a:lstStyle/>
                    <a:p>
                      <a:pPr algn="ctr"/>
                      <a:r>
                        <a:rPr lang="en-US" sz="3200" dirty="0" smtClean="0">
                          <a:latin typeface="Times New Roman" pitchFamily="18" charset="0"/>
                          <a:cs typeface="Times New Roman" pitchFamily="18" charset="0"/>
                        </a:rPr>
                        <a:t>C</a:t>
                      </a:r>
                      <a:endParaRPr lang="en-US" sz="3200" dirty="0">
                        <a:latin typeface="Times New Roman" pitchFamily="18" charset="0"/>
                        <a:cs typeface="Times New Roman" pitchFamily="18" charset="0"/>
                      </a:endParaRPr>
                    </a:p>
                  </a:txBody>
                  <a:tcPr>
                    <a:solidFill>
                      <a:schemeClr val="accent2">
                        <a:lumMod val="60000"/>
                        <a:lumOff val="40000"/>
                      </a:schemeClr>
                    </a:solidFill>
                  </a:tcPr>
                </a:tc>
                <a:tc>
                  <a:txBody>
                    <a:bodyPr/>
                    <a:lstStyle/>
                    <a:p>
                      <a:pPr algn="ctr"/>
                      <a:r>
                        <a:rPr lang="en-US" sz="3200" dirty="0" smtClean="0">
                          <a:latin typeface="Times New Roman" pitchFamily="18" charset="0"/>
                          <a:cs typeface="Times New Roman" pitchFamily="18" charset="0"/>
                        </a:rPr>
                        <a:t>B</a:t>
                      </a:r>
                      <a:endParaRPr lang="en-US" sz="3200" dirty="0">
                        <a:latin typeface="Times New Roman" pitchFamily="18" charset="0"/>
                        <a:cs typeface="Times New Roman" pitchFamily="18" charset="0"/>
                      </a:endParaRPr>
                    </a:p>
                  </a:txBody>
                  <a:tcPr>
                    <a:solidFill>
                      <a:schemeClr val="accent2">
                        <a:lumMod val="60000"/>
                        <a:lumOff val="40000"/>
                      </a:schemeClr>
                    </a:solidFill>
                  </a:tcPr>
                </a:tc>
                <a:tc>
                  <a:txBody>
                    <a:bodyPr/>
                    <a:lstStyle/>
                    <a:p>
                      <a:pPr algn="ctr"/>
                      <a:r>
                        <a:rPr lang="en-US" sz="3200" dirty="0" smtClean="0">
                          <a:latin typeface="Times New Roman" pitchFamily="18" charset="0"/>
                          <a:cs typeface="Times New Roman" pitchFamily="18" charset="0"/>
                        </a:rPr>
                        <a:t>A</a:t>
                      </a:r>
                      <a:endParaRPr lang="en-US" sz="3200" dirty="0">
                        <a:latin typeface="Times New Roman" pitchFamily="18" charset="0"/>
                        <a:cs typeface="Times New Roman" pitchFamily="18" charset="0"/>
                      </a:endParaRPr>
                    </a:p>
                  </a:txBody>
                  <a:tcPr>
                    <a:solidFill>
                      <a:schemeClr val="accent2">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b="1" dirty="0" smtClean="0">
                          <a:latin typeface="Times New Roman" pitchFamily="18" charset="0"/>
                          <a:cs typeface="Times New Roman" pitchFamily="18" charset="0"/>
                        </a:rPr>
                        <a:t>Number</a:t>
                      </a:r>
                    </a:p>
                    <a:p>
                      <a:endParaRPr lang="en-US" dirty="0">
                        <a:latin typeface="Times New Roman" pitchFamily="18" charset="0"/>
                        <a:cs typeface="Times New Roman" pitchFamily="18" charset="0"/>
                      </a:endParaRPr>
                    </a:p>
                  </a:txBody>
                  <a:tcPr>
                    <a:solidFill>
                      <a:schemeClr val="accent2">
                        <a:lumMod val="60000"/>
                        <a:lumOff val="40000"/>
                      </a:schemeClr>
                    </a:solidFill>
                  </a:tcPr>
                </a:tc>
              </a:tr>
              <a:tr h="769257">
                <a:tc>
                  <a:txBody>
                    <a:bodyPr/>
                    <a:lstStyle/>
                    <a:p>
                      <a:pPr algn="ctr"/>
                      <a:r>
                        <a:rPr lang="en-US" sz="2000" b="1" dirty="0" smtClean="0">
                          <a:latin typeface="Times New Roman" pitchFamily="18" charset="0"/>
                          <a:cs typeface="Times New Roman" pitchFamily="18" charset="0"/>
                        </a:rPr>
                        <a:t>Candidate</a:t>
                      </a:r>
                    </a:p>
                    <a:p>
                      <a:pPr algn="ctr"/>
                      <a:r>
                        <a:rPr lang="en-US" sz="2000" b="1" dirty="0" smtClean="0">
                          <a:latin typeface="Times New Roman" pitchFamily="18" charset="0"/>
                          <a:cs typeface="Times New Roman" pitchFamily="18" charset="0"/>
                        </a:rPr>
                        <a:t>Name</a:t>
                      </a:r>
                    </a:p>
                    <a:p>
                      <a:pPr algn="ctr"/>
                      <a:endParaRPr lang="en-US" dirty="0">
                        <a:latin typeface="Times New Roman" pitchFamily="18" charset="0"/>
                        <a:cs typeface="Times New Roman" pitchFamily="18" charset="0"/>
                      </a:endParaRPr>
                    </a:p>
                  </a:txBody>
                  <a:tcPr>
                    <a:solidFill>
                      <a:schemeClr val="accent6">
                        <a:lumMod val="60000"/>
                        <a:lumOff val="40000"/>
                      </a:schemeClr>
                    </a:solidFill>
                  </a:tcPr>
                </a:tc>
                <a:tc>
                  <a:txBody>
                    <a:bodyPr/>
                    <a:lstStyle/>
                    <a:p>
                      <a:pPr algn="ctr"/>
                      <a:r>
                        <a:rPr lang="en-US" sz="2000" b="1" dirty="0" smtClean="0">
                          <a:latin typeface="Times New Roman" pitchFamily="18" charset="0"/>
                          <a:cs typeface="Times New Roman" pitchFamily="18" charset="0"/>
                        </a:rPr>
                        <a:t>Candidate</a:t>
                      </a:r>
                    </a:p>
                    <a:p>
                      <a:pPr algn="ctr"/>
                      <a:r>
                        <a:rPr lang="en-US" sz="2000" b="1" dirty="0" smtClean="0">
                          <a:latin typeface="Times New Roman" pitchFamily="18" charset="0"/>
                          <a:cs typeface="Times New Roman" pitchFamily="18" charset="0"/>
                        </a:rPr>
                        <a:t>Name</a:t>
                      </a:r>
                    </a:p>
                    <a:p>
                      <a:pPr algn="ctr"/>
                      <a:endParaRPr lang="en-US" dirty="0">
                        <a:latin typeface="Times New Roman" pitchFamily="18" charset="0"/>
                        <a:cs typeface="Times New Roman" pitchFamily="18" charset="0"/>
                      </a:endParaRPr>
                    </a:p>
                  </a:txBody>
                  <a:tcPr>
                    <a:solidFill>
                      <a:schemeClr val="accent6">
                        <a:lumMod val="60000"/>
                        <a:lumOff val="40000"/>
                      </a:schemeClr>
                    </a:solidFill>
                  </a:tcPr>
                </a:tc>
                <a:tc>
                  <a:txBody>
                    <a:bodyPr/>
                    <a:lstStyle/>
                    <a:p>
                      <a:pPr algn="ctr"/>
                      <a:r>
                        <a:rPr lang="en-US" sz="2000" b="1" dirty="0" smtClean="0">
                          <a:latin typeface="Times New Roman" pitchFamily="18" charset="0"/>
                          <a:cs typeface="Times New Roman" pitchFamily="18" charset="0"/>
                        </a:rPr>
                        <a:t>Candidate</a:t>
                      </a:r>
                    </a:p>
                    <a:p>
                      <a:pPr algn="ctr"/>
                      <a:r>
                        <a:rPr lang="en-US" sz="2000" b="1" dirty="0" smtClean="0">
                          <a:latin typeface="Times New Roman" pitchFamily="18" charset="0"/>
                          <a:cs typeface="Times New Roman" pitchFamily="18" charset="0"/>
                        </a:rPr>
                        <a:t>Name</a:t>
                      </a:r>
                    </a:p>
                    <a:p>
                      <a:pPr algn="ctr"/>
                      <a:endParaRPr lang="en-US" dirty="0">
                        <a:latin typeface="Times New Roman" pitchFamily="18" charset="0"/>
                        <a:cs typeface="Times New Roman" pitchFamily="18" charset="0"/>
                      </a:endParaRPr>
                    </a:p>
                  </a:txBody>
                  <a:tcPr>
                    <a:solidFill>
                      <a:schemeClr val="accent6">
                        <a:lumMod val="60000"/>
                        <a:lumOff val="40000"/>
                      </a:schemeClr>
                    </a:solidFill>
                  </a:tcPr>
                </a:tc>
                <a:tc>
                  <a:txBody>
                    <a:bodyPr/>
                    <a:lstStyle/>
                    <a:p>
                      <a:pPr algn="ctr"/>
                      <a:r>
                        <a:rPr lang="en-US" sz="2000" b="1" dirty="0" smtClean="0">
                          <a:latin typeface="Times New Roman" pitchFamily="18" charset="0"/>
                          <a:cs typeface="Times New Roman" pitchFamily="18" charset="0"/>
                        </a:rPr>
                        <a:t>Candidate</a:t>
                      </a:r>
                    </a:p>
                    <a:p>
                      <a:pPr algn="ctr"/>
                      <a:r>
                        <a:rPr lang="en-US" sz="2000" b="1" dirty="0" smtClean="0">
                          <a:latin typeface="Times New Roman" pitchFamily="18" charset="0"/>
                          <a:cs typeface="Times New Roman" pitchFamily="18" charset="0"/>
                        </a:rPr>
                        <a:t>Name</a:t>
                      </a:r>
                      <a:endParaRPr lang="en-US" sz="2000" b="1" dirty="0">
                        <a:latin typeface="Times New Roman" pitchFamily="18" charset="0"/>
                        <a:cs typeface="Times New Roman" pitchFamily="18" charset="0"/>
                      </a:endParaRPr>
                    </a:p>
                  </a:txBody>
                  <a:tcPr>
                    <a:solidFill>
                      <a:schemeClr val="accent6">
                        <a:lumMod val="60000"/>
                        <a:lumOff val="40000"/>
                      </a:schemeClr>
                    </a:solidFill>
                  </a:tcPr>
                </a:tc>
                <a:tc>
                  <a:txBody>
                    <a:bodyPr/>
                    <a:lstStyle/>
                    <a:p>
                      <a:pPr algn="ctr"/>
                      <a:endParaRPr lang="en-US" sz="1600" b="1" dirty="0">
                        <a:latin typeface="Times New Roman" pitchFamily="18" charset="0"/>
                        <a:cs typeface="Times New Roman" pitchFamily="18" charset="0"/>
                      </a:endParaRPr>
                    </a:p>
                  </a:txBody>
                  <a:tcPr>
                    <a:solidFill>
                      <a:schemeClr val="accent6">
                        <a:lumMod val="60000"/>
                        <a:lumOff val="40000"/>
                      </a:schemeClr>
                    </a:solidFill>
                  </a:tcPr>
                </a:tc>
              </a:tr>
              <a:tr h="1008833">
                <a:tc>
                  <a:txBody>
                    <a:bodyPr/>
                    <a:lstStyle/>
                    <a:p>
                      <a:pPr algn="ctr"/>
                      <a:r>
                        <a:rPr lang="en-US" dirty="0" smtClean="0">
                          <a:latin typeface="Times New Roman" pitchFamily="18" charset="0"/>
                          <a:cs typeface="Times New Roman" pitchFamily="18" charset="0"/>
                        </a:rPr>
                        <a:t>Huda</a:t>
                      </a:r>
                      <a:endParaRPr lang="en-US" dirty="0">
                        <a:latin typeface="Times New Roman" pitchFamily="18" charset="0"/>
                        <a:cs typeface="Times New Roman" pitchFamily="18" charset="0"/>
                      </a:endParaRPr>
                    </a:p>
                  </a:txBody>
                  <a:tcPr/>
                </a:tc>
                <a:tc>
                  <a:txBody>
                    <a:bodyPr/>
                    <a:lstStyle/>
                    <a:p>
                      <a:pPr algn="ctr"/>
                      <a:r>
                        <a:rPr lang="en-US" dirty="0" err="1" smtClean="0">
                          <a:latin typeface="Times New Roman" pitchFamily="18" charset="0"/>
                          <a:cs typeface="Times New Roman" pitchFamily="18" charset="0"/>
                        </a:rPr>
                        <a:t>Jameel</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Raja</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Mohammad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a:txBody>
                  <a:tcPr>
                    <a:solidFill>
                      <a:schemeClr val="accent6">
                        <a:lumMod val="60000"/>
                        <a:lumOff val="40000"/>
                      </a:schemeClr>
                    </a:solidFill>
                  </a:tcPr>
                </a:tc>
              </a:tr>
              <a:tr h="1008833">
                <a:tc>
                  <a:txBody>
                    <a:bodyPr/>
                    <a:lstStyle/>
                    <a:p>
                      <a:pPr algn="ctr"/>
                      <a:r>
                        <a:rPr lang="en-US" dirty="0" smtClean="0">
                          <a:latin typeface="Times New Roman" pitchFamily="18" charset="0"/>
                          <a:cs typeface="Times New Roman" pitchFamily="18" charset="0"/>
                        </a:rPr>
                        <a:t>Hassan</a:t>
                      </a:r>
                      <a:endParaRPr lang="en-US" dirty="0">
                        <a:latin typeface="Times New Roman" pitchFamily="18" charset="0"/>
                        <a:cs typeface="Times New Roman" pitchFamily="18" charset="0"/>
                      </a:endParaRPr>
                    </a:p>
                  </a:txBody>
                  <a:tcPr/>
                </a:tc>
                <a:tc>
                  <a:txBody>
                    <a:bodyPr/>
                    <a:lstStyle/>
                    <a:p>
                      <a:pPr algn="ctr"/>
                      <a:r>
                        <a:rPr lang="en-US" dirty="0" err="1" smtClean="0">
                          <a:latin typeface="Times New Roman" pitchFamily="18" charset="0"/>
                          <a:cs typeface="Times New Roman" pitchFamily="18" charset="0"/>
                        </a:rPr>
                        <a:t>Ramzi</a:t>
                      </a:r>
                      <a:endParaRPr lang="en-US" dirty="0">
                        <a:latin typeface="Times New Roman" pitchFamily="18" charset="0"/>
                        <a:cs typeface="Times New Roman" pitchFamily="18" charset="0"/>
                      </a:endParaRPr>
                    </a:p>
                  </a:txBody>
                  <a:tcPr/>
                </a:tc>
                <a:tc>
                  <a:txBody>
                    <a:bodyPr/>
                    <a:lstStyle/>
                    <a:p>
                      <a:pPr algn="ctr"/>
                      <a:r>
                        <a:rPr lang="en-US" dirty="0" err="1" smtClean="0">
                          <a:latin typeface="Times New Roman" pitchFamily="18" charset="0"/>
                          <a:cs typeface="Times New Roman" pitchFamily="18" charset="0"/>
                        </a:rPr>
                        <a:t>Shahd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Ahmad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a:txBody>
                  <a:tcPr>
                    <a:solidFill>
                      <a:schemeClr val="accent6">
                        <a:lumMod val="60000"/>
                        <a:lumOff val="40000"/>
                      </a:schemeClr>
                    </a:solidFill>
                  </a:tcPr>
                </a:tc>
              </a:tr>
              <a:tr h="1008833">
                <a:tc>
                  <a:txBody>
                    <a:bodyPr/>
                    <a:lstStyle/>
                    <a:p>
                      <a:pPr algn="ctr"/>
                      <a:r>
                        <a:rPr lang="en-US" dirty="0" err="1" smtClean="0">
                          <a:latin typeface="Times New Roman" pitchFamily="18" charset="0"/>
                          <a:cs typeface="Times New Roman" pitchFamily="18" charset="0"/>
                        </a:rPr>
                        <a:t>Mahmoud</a:t>
                      </a:r>
                      <a:endParaRPr lang="en-US" dirty="0">
                        <a:latin typeface="Times New Roman" pitchFamily="18" charset="0"/>
                        <a:cs typeface="Times New Roman" pitchFamily="18" charset="0"/>
                      </a:endParaRPr>
                    </a:p>
                  </a:txBody>
                  <a:tcPr/>
                </a:tc>
                <a:tc>
                  <a:txBody>
                    <a:bodyPr/>
                    <a:lstStyle/>
                    <a:p>
                      <a:pPr algn="ctr"/>
                      <a:r>
                        <a:rPr lang="en-US" dirty="0" err="1" smtClean="0">
                          <a:latin typeface="Times New Roman" pitchFamily="18" charset="0"/>
                          <a:cs typeface="Times New Roman" pitchFamily="18" charset="0"/>
                        </a:rPr>
                        <a:t>Zahir</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Othman</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Ali</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solidFill>
                      <a:schemeClr val="accent6">
                        <a:lumMod val="60000"/>
                        <a:lumOff val="40000"/>
                      </a:schemeClr>
                    </a:solidFill>
                  </a:tcPr>
                </a:tc>
              </a:tr>
              <a:tr h="1008833">
                <a:tc>
                  <a:txBody>
                    <a:bodyPr/>
                    <a:lstStyle/>
                    <a:p>
                      <a:pPr algn="ctr"/>
                      <a:r>
                        <a:rPr lang="en-US" dirty="0" err="1" smtClean="0">
                          <a:latin typeface="Times New Roman" pitchFamily="18" charset="0"/>
                          <a:cs typeface="Times New Roman" pitchFamily="18" charset="0"/>
                        </a:rPr>
                        <a:t>Rana</a:t>
                      </a:r>
                      <a:endParaRPr lang="en-US" dirty="0">
                        <a:latin typeface="Times New Roman" pitchFamily="18" charset="0"/>
                        <a:cs typeface="Times New Roman" pitchFamily="18" charset="0"/>
                      </a:endParaRPr>
                    </a:p>
                  </a:txBody>
                  <a:tcPr/>
                </a:tc>
                <a:tc>
                  <a:txBody>
                    <a:bodyPr/>
                    <a:lstStyle/>
                    <a:p>
                      <a:pPr algn="ctr"/>
                      <a:r>
                        <a:rPr lang="en-US" dirty="0" err="1" smtClean="0">
                          <a:latin typeface="Times New Roman" pitchFamily="18" charset="0"/>
                          <a:cs typeface="Times New Roman" pitchFamily="18" charset="0"/>
                        </a:rPr>
                        <a:t>Imad</a:t>
                      </a:r>
                      <a:endParaRPr lang="en-US" dirty="0">
                        <a:latin typeface="Times New Roman" pitchFamily="18" charset="0"/>
                        <a:cs typeface="Times New Roman" pitchFamily="18" charset="0"/>
                      </a:endParaRPr>
                    </a:p>
                  </a:txBody>
                  <a:tcPr/>
                </a:tc>
                <a:tc>
                  <a:txBody>
                    <a:bodyPr/>
                    <a:lstStyle/>
                    <a:p>
                      <a:pPr algn="ctr"/>
                      <a:r>
                        <a:rPr lang="en-US" dirty="0" err="1" smtClean="0">
                          <a:latin typeface="Times New Roman" pitchFamily="18" charset="0"/>
                          <a:cs typeface="Times New Roman" pitchFamily="18" charset="0"/>
                        </a:rPr>
                        <a:t>Saleem</a:t>
                      </a:r>
                      <a:endParaRPr lang="en-US" dirty="0">
                        <a:latin typeface="Times New Roman" pitchFamily="18" charset="0"/>
                        <a:cs typeface="Times New Roman" pitchFamily="18" charset="0"/>
                      </a:endParaRPr>
                    </a:p>
                  </a:txBody>
                  <a:tcPr/>
                </a:tc>
                <a:tc>
                  <a:txBody>
                    <a:bodyPr/>
                    <a:lstStyle/>
                    <a:p>
                      <a:pPr algn="ctr"/>
                      <a:r>
                        <a:rPr lang="en-US" dirty="0" err="1" smtClean="0">
                          <a:latin typeface="Times New Roman" pitchFamily="18" charset="0"/>
                          <a:cs typeface="Times New Roman" pitchFamily="18" charset="0"/>
                        </a:rPr>
                        <a:t>Leena</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solidFill>
                      <a:schemeClr val="accent6">
                        <a:lumMod val="60000"/>
                        <a:lumOff val="40000"/>
                      </a:schemeClr>
                    </a:solidFill>
                  </a:tcPr>
                </a:tc>
              </a:tr>
              <a:tr h="1008833">
                <a:tc>
                  <a:txBody>
                    <a:bodyPr/>
                    <a:lstStyle/>
                    <a:p>
                      <a:pPr algn="ctr"/>
                      <a:endParaRPr lang="en-US" dirty="0">
                        <a:latin typeface="Times New Roman" pitchFamily="18" charset="0"/>
                        <a:cs typeface="Times New Roman" pitchFamily="18" charset="0"/>
                      </a:endParaRPr>
                    </a:p>
                  </a:txBody>
                  <a:tcPr/>
                </a:tc>
                <a:tc>
                  <a:txBody>
                    <a:bodyPr/>
                    <a:lstStyle/>
                    <a:p>
                      <a:pPr algn="ctr"/>
                      <a:r>
                        <a:rPr lang="en-US" dirty="0" err="1" smtClean="0">
                          <a:latin typeface="Times New Roman" pitchFamily="18" charset="0"/>
                          <a:cs typeface="Times New Roman" pitchFamily="18" charset="0"/>
                        </a:rPr>
                        <a:t>Rami</a:t>
                      </a:r>
                      <a:endParaRPr lang="en-US" dirty="0">
                        <a:latin typeface="Times New Roman" pitchFamily="18" charset="0"/>
                        <a:cs typeface="Times New Roman" pitchFamily="18" charset="0"/>
                      </a:endParaRPr>
                    </a:p>
                  </a:txBody>
                  <a:tcPr/>
                </a:tc>
                <a:tc>
                  <a:txBody>
                    <a:bodyPr/>
                    <a:lstStyle/>
                    <a:p>
                      <a:pPr algn="ctr"/>
                      <a:endParaRPr lang="en-US" dirty="0">
                        <a:latin typeface="Times New Roman" pitchFamily="18" charset="0"/>
                        <a:cs typeface="Times New Roman" pitchFamily="18" charset="0"/>
                      </a:endParaRPr>
                    </a:p>
                  </a:txBody>
                  <a:tcPr/>
                </a:tc>
                <a:tc>
                  <a:txBody>
                    <a:bodyPr/>
                    <a:lstStyle/>
                    <a:p>
                      <a:pPr algn="ctr"/>
                      <a:r>
                        <a:rPr lang="en-US" dirty="0" err="1" smtClean="0">
                          <a:latin typeface="Times New Roman" pitchFamily="18" charset="0"/>
                          <a:cs typeface="Times New Roman" pitchFamily="18" charset="0"/>
                        </a:rPr>
                        <a:t>Maha</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.5</a:t>
                      </a:r>
                      <a:endParaRPr lang="en-US" dirty="0">
                        <a:latin typeface="Times New Roman" pitchFamily="18" charset="0"/>
                        <a:cs typeface="Times New Roman" pitchFamily="18" charset="0"/>
                      </a:endParaRPr>
                    </a:p>
                  </a:txBody>
                  <a:tcPr>
                    <a:solidFill>
                      <a:schemeClr val="accent6">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b="1" dirty="0" smtClean="0">
                <a:latin typeface="Times New Roman" pitchFamily="18" charset="0"/>
                <a:cs typeface="Times New Roman" pitchFamily="18" charset="0"/>
              </a:rPr>
              <a:t>St. </a:t>
            </a:r>
            <a:r>
              <a:rPr lang="en-US" b="1" dirty="0" err="1" smtClean="0">
                <a:latin typeface="Times New Roman" pitchFamily="18" charset="0"/>
                <a:cs typeface="Times New Roman" pitchFamily="18" charset="0"/>
              </a:rPr>
              <a:t>Logie</a:t>
            </a:r>
            <a:r>
              <a:rPr lang="en-US" b="1" dirty="0" smtClean="0">
                <a:latin typeface="Times New Roman" pitchFamily="18" charset="0"/>
                <a:cs typeface="Times New Roman" pitchFamily="18" charset="0"/>
              </a:rPr>
              <a:t> Method Example</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381000" y="1828800"/>
            <a:ext cx="8229600" cy="4525963"/>
          </a:xfrm>
        </p:spPr>
        <p:txBody>
          <a:bodyPr/>
          <a:lstStyle/>
          <a:p>
            <a:r>
              <a:rPr lang="en-US" dirty="0" smtClean="0">
                <a:latin typeface="Times New Roman" pitchFamily="18" charset="0"/>
                <a:cs typeface="Times New Roman" pitchFamily="18" charset="0"/>
              </a:rPr>
              <a:t>List A have : 1500 Vote.</a:t>
            </a:r>
          </a:p>
          <a:p>
            <a:r>
              <a:rPr lang="en-US" dirty="0" smtClean="0">
                <a:latin typeface="Times New Roman" pitchFamily="18" charset="0"/>
                <a:cs typeface="Times New Roman" pitchFamily="18" charset="0"/>
              </a:rPr>
              <a:t>List B have : 1300 Vote.</a:t>
            </a:r>
          </a:p>
          <a:p>
            <a:r>
              <a:rPr lang="en-US" dirty="0" smtClean="0">
                <a:latin typeface="Times New Roman" pitchFamily="18" charset="0"/>
                <a:cs typeface="Times New Roman" pitchFamily="18" charset="0"/>
              </a:rPr>
              <a:t>List C have : 600 Vote.</a:t>
            </a:r>
          </a:p>
          <a:p>
            <a:r>
              <a:rPr lang="en-US" dirty="0" smtClean="0">
                <a:latin typeface="Times New Roman" pitchFamily="18" charset="0"/>
                <a:cs typeface="Times New Roman" pitchFamily="18" charset="0"/>
              </a:rPr>
              <a:t>List D have : 200 Vote.</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b="1" dirty="0" smtClean="0">
                <a:latin typeface="Times New Roman" pitchFamily="18" charset="0"/>
                <a:cs typeface="Times New Roman" pitchFamily="18" charset="0"/>
              </a:rPr>
              <a:t>St. </a:t>
            </a:r>
            <a:r>
              <a:rPr lang="en-US" b="1" dirty="0" err="1" smtClean="0">
                <a:latin typeface="Times New Roman" pitchFamily="18" charset="0"/>
                <a:cs typeface="Times New Roman" pitchFamily="18" charset="0"/>
              </a:rPr>
              <a:t>Logie</a:t>
            </a:r>
            <a:r>
              <a:rPr lang="en-US" b="1" dirty="0" smtClean="0">
                <a:latin typeface="Times New Roman" pitchFamily="18" charset="0"/>
                <a:cs typeface="Times New Roman" pitchFamily="18" charset="0"/>
              </a:rPr>
              <a:t> Method Example</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Compute threshold :</a:t>
            </a:r>
          </a:p>
          <a:p>
            <a:pPr>
              <a:buNone/>
            </a:pPr>
            <a:r>
              <a:rPr lang="en-US" dirty="0" smtClean="0">
                <a:latin typeface="Times New Roman" pitchFamily="18" charset="0"/>
                <a:cs typeface="Times New Roman" pitchFamily="18" charset="0"/>
              </a:rPr>
              <a:t>      = 10 % *(1500+1300+600+200)</a:t>
            </a:r>
          </a:p>
          <a:p>
            <a:pPr>
              <a:buNone/>
            </a:pPr>
            <a:r>
              <a:rPr lang="en-US" dirty="0" smtClean="0">
                <a:latin typeface="Times New Roman" pitchFamily="18" charset="0"/>
                <a:cs typeface="Times New Roman" pitchFamily="18" charset="0"/>
              </a:rPr>
              <a:t>      =10 % *(3600)</a:t>
            </a:r>
          </a:p>
          <a:p>
            <a:pPr>
              <a:buNone/>
            </a:pPr>
            <a:r>
              <a:rPr lang="en-US" dirty="0" smtClean="0">
                <a:latin typeface="Times New Roman" pitchFamily="18" charset="0"/>
                <a:cs typeface="Times New Roman" pitchFamily="18" charset="0"/>
              </a:rPr>
              <a:t>      =360 Vote .</a:t>
            </a:r>
          </a:p>
          <a:p>
            <a:pPr>
              <a:buNone/>
            </a:pPr>
            <a:r>
              <a:rPr lang="en-US" dirty="0" smtClean="0">
                <a:latin typeface="Times New Roman" pitchFamily="18" charset="0"/>
                <a:cs typeface="Times New Roman" pitchFamily="18" charset="0"/>
              </a:rPr>
              <a:t>       Note that list D did not pass the threshold and therefore excluded from the computation process and the distribution of seats</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latin typeface="Times New Roman" pitchFamily="18" charset="0"/>
                <a:cs typeface="Times New Roman" pitchFamily="18" charset="0"/>
              </a:rPr>
              <a:t>Outline</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28800"/>
            <a:ext cx="8229600" cy="5410200"/>
          </a:xfrm>
        </p:spPr>
        <p:txBody>
          <a:bodyPr>
            <a:noAutofit/>
          </a:bodyPr>
          <a:lstStyle/>
          <a:p>
            <a:r>
              <a:rPr lang="en-US" sz="3000" dirty="0" smtClean="0">
                <a:latin typeface="Times New Roman" pitchFamily="18" charset="0"/>
                <a:cs typeface="Times New Roman" pitchFamily="18" charset="0"/>
              </a:rPr>
              <a:t>The whole sequence of our project:</a:t>
            </a:r>
          </a:p>
          <a:p>
            <a:pPr>
              <a:buFont typeface="Wingdings" pitchFamily="2" charset="2"/>
              <a:buChar char="Ø"/>
            </a:pPr>
            <a:r>
              <a:rPr lang="en-US" sz="3000" dirty="0" smtClean="0">
                <a:latin typeface="Times New Roman" pitchFamily="18" charset="0"/>
                <a:cs typeface="Times New Roman" pitchFamily="18" charset="0"/>
              </a:rPr>
              <a:t> Registration(Administrator, Candidate, Voter).</a:t>
            </a:r>
          </a:p>
          <a:p>
            <a:pPr>
              <a:buFont typeface="Wingdings" pitchFamily="2" charset="2"/>
              <a:buChar char="Ø"/>
            </a:pPr>
            <a:r>
              <a:rPr lang="en-US" sz="3000" dirty="0" smtClean="0">
                <a:latin typeface="Times New Roman" pitchFamily="18" charset="0"/>
                <a:cs typeface="Times New Roman" pitchFamily="18" charset="0"/>
              </a:rPr>
              <a:t>Administration.</a:t>
            </a:r>
          </a:p>
          <a:p>
            <a:pPr>
              <a:buFont typeface="Wingdings" pitchFamily="2" charset="2"/>
              <a:buChar char="Ø"/>
            </a:pPr>
            <a:r>
              <a:rPr lang="en-US" sz="3000" dirty="0" smtClean="0">
                <a:latin typeface="Times New Roman" pitchFamily="18" charset="0"/>
                <a:cs typeface="Times New Roman" pitchFamily="18" charset="0"/>
              </a:rPr>
              <a:t>Voting.</a:t>
            </a:r>
          </a:p>
          <a:p>
            <a:pPr>
              <a:buFont typeface="Wingdings" pitchFamily="2" charset="2"/>
              <a:buChar char="Ø"/>
            </a:pPr>
            <a:r>
              <a:rPr lang="en-US" sz="3000" dirty="0" smtClean="0">
                <a:latin typeface="Times New Roman" pitchFamily="18" charset="0"/>
                <a:cs typeface="Times New Roman" pitchFamily="18" charset="0"/>
              </a:rPr>
              <a:t>Calculating the Result.</a:t>
            </a:r>
          </a:p>
          <a:p>
            <a:r>
              <a:rPr lang="en-US" sz="3000" dirty="0" smtClean="0">
                <a:latin typeface="Times New Roman" pitchFamily="18" charset="0"/>
                <a:cs typeface="Times New Roman" pitchFamily="18" charset="0"/>
              </a:rPr>
              <a:t>St. </a:t>
            </a:r>
            <a:r>
              <a:rPr lang="en-US" sz="3000" dirty="0" err="1" smtClean="0">
                <a:latin typeface="Times New Roman" pitchFamily="18" charset="0"/>
                <a:cs typeface="Times New Roman" pitchFamily="18" charset="0"/>
              </a:rPr>
              <a:t>Logie</a:t>
            </a:r>
            <a:r>
              <a:rPr lang="en-US" sz="3000" dirty="0" smtClean="0">
                <a:latin typeface="Times New Roman" pitchFamily="18" charset="0"/>
                <a:cs typeface="Times New Roman" pitchFamily="18" charset="0"/>
              </a:rPr>
              <a:t> Algorithm.</a:t>
            </a:r>
          </a:p>
          <a:p>
            <a:r>
              <a:rPr lang="en-US" sz="3000" dirty="0" smtClean="0">
                <a:latin typeface="Times New Roman" pitchFamily="18" charset="0"/>
                <a:cs typeface="Times New Roman" pitchFamily="18" charset="0"/>
              </a:rPr>
              <a:t>System Properties.</a:t>
            </a:r>
          </a:p>
          <a:p>
            <a:r>
              <a:rPr lang="en-US" sz="3000" dirty="0" smtClean="0">
                <a:latin typeface="Times New Roman" pitchFamily="18" charset="0"/>
                <a:cs typeface="Times New Roman" pitchFamily="18" charset="0"/>
              </a:rPr>
              <a:t>Future Work.</a:t>
            </a: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en-US" b="1" dirty="0" smtClean="0">
                <a:latin typeface="Times New Roman" pitchFamily="18" charset="0"/>
                <a:cs typeface="Times New Roman" pitchFamily="18" charset="0"/>
              </a:rPr>
              <a:t>St. </a:t>
            </a:r>
            <a:r>
              <a:rPr lang="en-US" b="1" dirty="0" err="1" smtClean="0">
                <a:latin typeface="Times New Roman" pitchFamily="18" charset="0"/>
                <a:cs typeface="Times New Roman" pitchFamily="18" charset="0"/>
              </a:rPr>
              <a:t>Logie</a:t>
            </a:r>
            <a:r>
              <a:rPr lang="en-US" b="1" dirty="0" smtClean="0">
                <a:latin typeface="Times New Roman" pitchFamily="18" charset="0"/>
                <a:cs typeface="Times New Roman" pitchFamily="18" charset="0"/>
              </a:rPr>
              <a:t> Method.</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1752600"/>
            <a:ext cx="8229600" cy="1295400"/>
          </a:xfrm>
        </p:spPr>
        <p:txBody>
          <a:bodyPr/>
          <a:lstStyle/>
          <a:p>
            <a:r>
              <a:rPr lang="en-US" dirty="0" smtClean="0">
                <a:latin typeface="Times New Roman" pitchFamily="18" charset="0"/>
                <a:cs typeface="Times New Roman" pitchFamily="18" charset="0"/>
              </a:rPr>
              <a:t>Then divided valid votes for each list on the odd numbers.</a:t>
            </a:r>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0" y="2590800"/>
          <a:ext cx="9144002" cy="4267200"/>
        </p:xfrm>
        <a:graphic>
          <a:graphicData uri="http://schemas.openxmlformats.org/drawingml/2006/table">
            <a:tbl>
              <a:tblPr firstRow="1" bandRow="1">
                <a:tableStyleId>{5C22544A-7EE6-4342-B048-85BDC9FD1C3A}</a:tableStyleId>
              </a:tblPr>
              <a:tblGrid>
                <a:gridCol w="1306286"/>
                <a:gridCol w="1306286"/>
                <a:gridCol w="1306286"/>
                <a:gridCol w="1306286"/>
                <a:gridCol w="1306286"/>
                <a:gridCol w="1306286"/>
                <a:gridCol w="1306286"/>
              </a:tblGrid>
              <a:tr h="1066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500" b="1" dirty="0" smtClean="0">
                          <a:solidFill>
                            <a:schemeClr val="tx1"/>
                          </a:solidFill>
                          <a:latin typeface="Times New Roman" pitchFamily="18" charset="0"/>
                          <a:ea typeface="Tahoma" pitchFamily="34" charset="0"/>
                          <a:cs typeface="Times New Roman" pitchFamily="18" charset="0"/>
                        </a:rPr>
                        <a:t>Votes/9</a:t>
                      </a:r>
                    </a:p>
                    <a:p>
                      <a:pPr algn="ctr"/>
                      <a:endParaRPr lang="en-US" sz="2500" b="1" dirty="0">
                        <a:solidFill>
                          <a:schemeClr val="tx1"/>
                        </a:solidFill>
                        <a:latin typeface="Times New Roman" pitchFamily="18" charset="0"/>
                        <a:ea typeface="Tahoma" pitchFamily="34" charset="0"/>
                        <a:cs typeface="Times New Roman" pitchFamily="18" charset="0"/>
                      </a:endParaRPr>
                    </a:p>
                  </a:txBody>
                  <a:tcPr>
                    <a:solidFill>
                      <a:schemeClr val="accent2">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500" b="1" dirty="0" smtClean="0">
                          <a:solidFill>
                            <a:schemeClr val="tx1"/>
                          </a:solidFill>
                          <a:latin typeface="Times New Roman" pitchFamily="18" charset="0"/>
                          <a:ea typeface="Tahoma" pitchFamily="34" charset="0"/>
                          <a:cs typeface="Times New Roman" pitchFamily="18" charset="0"/>
                        </a:rPr>
                        <a:t>Votes/7</a:t>
                      </a:r>
                    </a:p>
                    <a:p>
                      <a:pPr algn="ctr"/>
                      <a:endParaRPr lang="en-US" sz="2500" b="1" dirty="0">
                        <a:solidFill>
                          <a:schemeClr val="tx1"/>
                        </a:solidFill>
                        <a:latin typeface="Times New Roman" pitchFamily="18" charset="0"/>
                        <a:ea typeface="Tahoma" pitchFamily="34" charset="0"/>
                        <a:cs typeface="Times New Roman" pitchFamily="18" charset="0"/>
                      </a:endParaRPr>
                    </a:p>
                  </a:txBody>
                  <a:tcPr>
                    <a:solidFill>
                      <a:schemeClr val="accent2">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500" b="1" dirty="0" smtClean="0">
                          <a:solidFill>
                            <a:schemeClr val="tx1"/>
                          </a:solidFill>
                          <a:latin typeface="Times New Roman" pitchFamily="18" charset="0"/>
                          <a:ea typeface="Tahoma" pitchFamily="34" charset="0"/>
                          <a:cs typeface="Times New Roman" pitchFamily="18" charset="0"/>
                        </a:rPr>
                        <a:t>Votes/5</a:t>
                      </a:r>
                    </a:p>
                    <a:p>
                      <a:pPr algn="ctr"/>
                      <a:endParaRPr lang="en-US" sz="2500" b="1" dirty="0">
                        <a:solidFill>
                          <a:schemeClr val="tx1"/>
                        </a:solidFill>
                        <a:latin typeface="Times New Roman" pitchFamily="18" charset="0"/>
                        <a:ea typeface="Tahoma" pitchFamily="34" charset="0"/>
                        <a:cs typeface="Times New Roman" pitchFamily="18" charset="0"/>
                      </a:endParaRPr>
                    </a:p>
                  </a:txBody>
                  <a:tcPr>
                    <a:solidFill>
                      <a:schemeClr val="accent2">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500" b="1" dirty="0" smtClean="0">
                          <a:solidFill>
                            <a:schemeClr val="tx1"/>
                          </a:solidFill>
                          <a:latin typeface="Times New Roman" pitchFamily="18" charset="0"/>
                          <a:ea typeface="Tahoma" pitchFamily="34" charset="0"/>
                          <a:cs typeface="Times New Roman" pitchFamily="18" charset="0"/>
                        </a:rPr>
                        <a:t>Votes/3</a:t>
                      </a:r>
                    </a:p>
                    <a:p>
                      <a:pPr algn="ctr"/>
                      <a:endParaRPr lang="en-US" sz="2500" b="1" dirty="0">
                        <a:solidFill>
                          <a:schemeClr val="tx1"/>
                        </a:solidFill>
                        <a:latin typeface="Times New Roman" pitchFamily="18" charset="0"/>
                        <a:ea typeface="Tahoma" pitchFamily="34" charset="0"/>
                        <a:cs typeface="Times New Roman" pitchFamily="18" charset="0"/>
                      </a:endParaRPr>
                    </a:p>
                  </a:txBody>
                  <a:tcPr>
                    <a:solidFill>
                      <a:schemeClr val="accent2">
                        <a:lumMod val="60000"/>
                        <a:lumOff val="40000"/>
                      </a:schemeClr>
                    </a:solidFill>
                  </a:tcPr>
                </a:tc>
                <a:tc>
                  <a:txBody>
                    <a:bodyPr/>
                    <a:lstStyle/>
                    <a:p>
                      <a:pPr algn="ctr"/>
                      <a:r>
                        <a:rPr lang="en-US" sz="2500" b="1" dirty="0" smtClean="0">
                          <a:solidFill>
                            <a:schemeClr val="tx1"/>
                          </a:solidFill>
                          <a:latin typeface="Times New Roman" pitchFamily="18" charset="0"/>
                          <a:ea typeface="Tahoma" pitchFamily="34" charset="0"/>
                          <a:cs typeface="Times New Roman" pitchFamily="18" charset="0"/>
                        </a:rPr>
                        <a:t>Votes/1</a:t>
                      </a:r>
                      <a:endParaRPr lang="en-US" sz="2500" b="1" dirty="0">
                        <a:solidFill>
                          <a:schemeClr val="tx1"/>
                        </a:solidFill>
                        <a:latin typeface="Times New Roman" pitchFamily="18" charset="0"/>
                        <a:ea typeface="Tahoma" pitchFamily="34" charset="0"/>
                        <a:cs typeface="Times New Roman" pitchFamily="18" charset="0"/>
                      </a:endParaRPr>
                    </a:p>
                  </a:txBody>
                  <a:tcPr>
                    <a:solidFill>
                      <a:schemeClr val="accent2">
                        <a:lumMod val="60000"/>
                        <a:lumOff val="40000"/>
                      </a:schemeClr>
                    </a:solidFill>
                  </a:tcPr>
                </a:tc>
                <a:tc>
                  <a:txBody>
                    <a:bodyPr/>
                    <a:lstStyle/>
                    <a:p>
                      <a:pPr algn="ctr"/>
                      <a:r>
                        <a:rPr lang="en-US" sz="2500" b="1" dirty="0" smtClean="0">
                          <a:solidFill>
                            <a:schemeClr val="tx1"/>
                          </a:solidFill>
                          <a:latin typeface="Times New Roman" pitchFamily="18" charset="0"/>
                          <a:ea typeface="Tahoma" pitchFamily="34" charset="0"/>
                          <a:cs typeface="Times New Roman" pitchFamily="18" charset="0"/>
                        </a:rPr>
                        <a:t>Total Votes</a:t>
                      </a:r>
                      <a:endParaRPr lang="en-US" sz="2500" b="1" dirty="0">
                        <a:solidFill>
                          <a:schemeClr val="tx1"/>
                        </a:solidFill>
                        <a:latin typeface="Times New Roman" pitchFamily="18" charset="0"/>
                        <a:ea typeface="Tahoma" pitchFamily="34" charset="0"/>
                        <a:cs typeface="Times New Roman" pitchFamily="18" charset="0"/>
                      </a:endParaRPr>
                    </a:p>
                  </a:txBody>
                  <a:tcPr>
                    <a:solidFill>
                      <a:schemeClr val="accent2">
                        <a:lumMod val="60000"/>
                        <a:lumOff val="40000"/>
                      </a:schemeClr>
                    </a:solidFill>
                  </a:tcPr>
                </a:tc>
                <a:tc>
                  <a:txBody>
                    <a:bodyPr/>
                    <a:lstStyle/>
                    <a:p>
                      <a:pPr algn="ctr"/>
                      <a:r>
                        <a:rPr lang="en-US" sz="2500" b="1" dirty="0" smtClean="0">
                          <a:solidFill>
                            <a:schemeClr val="tx1"/>
                          </a:solidFill>
                          <a:latin typeface="Times New Roman" pitchFamily="18" charset="0"/>
                          <a:ea typeface="Tahoma" pitchFamily="34" charset="0"/>
                          <a:cs typeface="Times New Roman" pitchFamily="18" charset="0"/>
                        </a:rPr>
                        <a:t>Lists</a:t>
                      </a:r>
                      <a:endParaRPr lang="en-US" sz="2500" b="1" dirty="0">
                        <a:solidFill>
                          <a:schemeClr val="tx1"/>
                        </a:solidFill>
                        <a:latin typeface="Times New Roman" pitchFamily="18" charset="0"/>
                        <a:ea typeface="Tahoma" pitchFamily="34" charset="0"/>
                        <a:cs typeface="Times New Roman" pitchFamily="18" charset="0"/>
                      </a:endParaRPr>
                    </a:p>
                  </a:txBody>
                  <a:tcPr>
                    <a:solidFill>
                      <a:schemeClr val="accent2">
                        <a:lumMod val="60000"/>
                        <a:lumOff val="40000"/>
                      </a:schemeClr>
                    </a:solidFill>
                  </a:tcPr>
                </a:tc>
              </a:tr>
              <a:tr h="1066800">
                <a:tc>
                  <a:txBody>
                    <a:bodyPr/>
                    <a:lstStyle/>
                    <a:p>
                      <a:pPr algn="ctr"/>
                      <a:r>
                        <a:rPr lang="en-US" b="1" dirty="0" smtClean="0">
                          <a:solidFill>
                            <a:schemeClr val="tx1"/>
                          </a:solidFill>
                          <a:latin typeface="Times New Roman" pitchFamily="18" charset="0"/>
                          <a:ea typeface="Tahoma" pitchFamily="34" charset="0"/>
                          <a:cs typeface="Times New Roman" pitchFamily="18" charset="0"/>
                        </a:rPr>
                        <a:t>166.7</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214.3</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300</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500</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1500</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1500</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sz="2500" b="1" dirty="0" smtClean="0">
                          <a:solidFill>
                            <a:schemeClr val="tx1"/>
                          </a:solidFill>
                          <a:latin typeface="Times New Roman" pitchFamily="18" charset="0"/>
                          <a:ea typeface="Tahoma" pitchFamily="34" charset="0"/>
                          <a:cs typeface="Times New Roman" pitchFamily="18" charset="0"/>
                        </a:rPr>
                        <a:t>A</a:t>
                      </a:r>
                      <a:endParaRPr lang="en-US" sz="2500" b="1" dirty="0">
                        <a:solidFill>
                          <a:schemeClr val="tx1"/>
                        </a:solidFill>
                        <a:latin typeface="Times New Roman" pitchFamily="18" charset="0"/>
                        <a:ea typeface="Tahoma" pitchFamily="34" charset="0"/>
                        <a:cs typeface="Times New Roman" pitchFamily="18" charset="0"/>
                      </a:endParaRPr>
                    </a:p>
                  </a:txBody>
                  <a:tcPr>
                    <a:solidFill>
                      <a:schemeClr val="accent6">
                        <a:lumMod val="60000"/>
                        <a:lumOff val="40000"/>
                      </a:schemeClr>
                    </a:solidFill>
                  </a:tcPr>
                </a:tc>
              </a:tr>
              <a:tr h="1066800">
                <a:tc>
                  <a:txBody>
                    <a:bodyPr/>
                    <a:lstStyle/>
                    <a:p>
                      <a:pPr algn="ctr"/>
                      <a:r>
                        <a:rPr lang="en-US" b="1" dirty="0" smtClean="0">
                          <a:solidFill>
                            <a:schemeClr val="tx1"/>
                          </a:solidFill>
                          <a:latin typeface="Times New Roman" pitchFamily="18" charset="0"/>
                          <a:ea typeface="Tahoma" pitchFamily="34" charset="0"/>
                          <a:cs typeface="Times New Roman" pitchFamily="18" charset="0"/>
                        </a:rPr>
                        <a:t>144.4</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185.7</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260</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433.3</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1300</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1300</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sz="2500" b="1" dirty="0" smtClean="0">
                          <a:solidFill>
                            <a:schemeClr val="tx1"/>
                          </a:solidFill>
                          <a:latin typeface="Times New Roman" pitchFamily="18" charset="0"/>
                          <a:ea typeface="Tahoma" pitchFamily="34" charset="0"/>
                          <a:cs typeface="Times New Roman" pitchFamily="18" charset="0"/>
                        </a:rPr>
                        <a:t>B</a:t>
                      </a:r>
                      <a:endParaRPr lang="en-US" sz="2500" b="1" dirty="0">
                        <a:solidFill>
                          <a:schemeClr val="tx1"/>
                        </a:solidFill>
                        <a:latin typeface="Times New Roman" pitchFamily="18" charset="0"/>
                        <a:ea typeface="Tahoma" pitchFamily="34" charset="0"/>
                        <a:cs typeface="Times New Roman" pitchFamily="18" charset="0"/>
                      </a:endParaRPr>
                    </a:p>
                  </a:txBody>
                  <a:tcPr>
                    <a:solidFill>
                      <a:schemeClr val="accent6">
                        <a:lumMod val="60000"/>
                        <a:lumOff val="40000"/>
                      </a:schemeClr>
                    </a:solidFill>
                  </a:tcPr>
                </a:tc>
              </a:tr>
              <a:tr h="1066800">
                <a:tc>
                  <a:txBody>
                    <a:bodyPr/>
                    <a:lstStyle/>
                    <a:p>
                      <a:pPr algn="ctr"/>
                      <a:r>
                        <a:rPr lang="en-US" b="1" dirty="0" smtClean="0">
                          <a:solidFill>
                            <a:schemeClr val="tx1"/>
                          </a:solidFill>
                          <a:latin typeface="Times New Roman" pitchFamily="18" charset="0"/>
                          <a:ea typeface="Tahoma" pitchFamily="34" charset="0"/>
                          <a:cs typeface="Times New Roman" pitchFamily="18" charset="0"/>
                        </a:rPr>
                        <a:t>66.7</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85.7</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120</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200</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600</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b="1" dirty="0" smtClean="0">
                          <a:solidFill>
                            <a:schemeClr val="tx1"/>
                          </a:solidFill>
                          <a:latin typeface="Times New Roman" pitchFamily="18" charset="0"/>
                          <a:ea typeface="Tahoma" pitchFamily="34" charset="0"/>
                          <a:cs typeface="Times New Roman" pitchFamily="18" charset="0"/>
                        </a:rPr>
                        <a:t>600</a:t>
                      </a:r>
                      <a:endParaRPr lang="en-US" b="1" dirty="0">
                        <a:solidFill>
                          <a:schemeClr val="tx1"/>
                        </a:solidFill>
                        <a:latin typeface="Times New Roman" pitchFamily="18" charset="0"/>
                        <a:ea typeface="Tahoma" pitchFamily="34" charset="0"/>
                        <a:cs typeface="Times New Roman" pitchFamily="18" charset="0"/>
                      </a:endParaRPr>
                    </a:p>
                  </a:txBody>
                  <a:tcPr/>
                </a:tc>
                <a:tc>
                  <a:txBody>
                    <a:bodyPr/>
                    <a:lstStyle/>
                    <a:p>
                      <a:pPr algn="ctr"/>
                      <a:r>
                        <a:rPr lang="en-US" sz="2500" b="1" dirty="0" smtClean="0">
                          <a:solidFill>
                            <a:schemeClr val="tx1"/>
                          </a:solidFill>
                          <a:latin typeface="Times New Roman" pitchFamily="18" charset="0"/>
                          <a:ea typeface="Tahoma" pitchFamily="34" charset="0"/>
                          <a:cs typeface="Times New Roman" pitchFamily="18" charset="0"/>
                        </a:rPr>
                        <a:t>C</a:t>
                      </a:r>
                      <a:endParaRPr lang="en-US" sz="2500" b="1" dirty="0">
                        <a:solidFill>
                          <a:schemeClr val="tx1"/>
                        </a:solidFill>
                        <a:latin typeface="Times New Roman" pitchFamily="18" charset="0"/>
                        <a:ea typeface="Tahoma" pitchFamily="34" charset="0"/>
                        <a:cs typeface="Times New Roman" pitchFamily="18" charset="0"/>
                      </a:endParaRPr>
                    </a:p>
                  </a:txBody>
                  <a:tcPr>
                    <a:solidFill>
                      <a:schemeClr val="accent6">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304800"/>
            <a:ext cx="8229600" cy="1143000"/>
          </a:xfrm>
        </p:spPr>
        <p:txBody>
          <a:bodyPr/>
          <a:lstStyle/>
          <a:p>
            <a:pPr algn="ctr"/>
            <a:r>
              <a:rPr lang="en-US" b="1" dirty="0" smtClean="0">
                <a:latin typeface="Times New Roman" pitchFamily="18" charset="0"/>
                <a:cs typeface="Times New Roman" pitchFamily="18" charset="0"/>
              </a:rPr>
              <a:t>St. </a:t>
            </a:r>
            <a:r>
              <a:rPr lang="en-US" b="1" dirty="0" err="1" smtClean="0">
                <a:latin typeface="Times New Roman" pitchFamily="18" charset="0"/>
                <a:cs typeface="Times New Roman" pitchFamily="18" charset="0"/>
              </a:rPr>
              <a:t>Logie</a:t>
            </a:r>
            <a:r>
              <a:rPr lang="en-US" b="1" dirty="0" smtClean="0">
                <a:latin typeface="Times New Roman" pitchFamily="18" charset="0"/>
                <a:cs typeface="Times New Roman" pitchFamily="18" charset="0"/>
              </a:rPr>
              <a:t> Method.</a:t>
            </a:r>
            <a:endParaRPr lang="en-US" b="1" dirty="0">
              <a:latin typeface="Times New Roman" pitchFamily="18" charset="0"/>
              <a:cs typeface="Times New Roman" pitchFamily="18" charset="0"/>
            </a:endParaRPr>
          </a:p>
        </p:txBody>
      </p:sp>
      <p:graphicFrame>
        <p:nvGraphicFramePr>
          <p:cNvPr id="7" name="Table 6"/>
          <p:cNvGraphicFramePr>
            <a:graphicFrameLocks noGrp="1"/>
          </p:cNvGraphicFramePr>
          <p:nvPr/>
        </p:nvGraphicFramePr>
        <p:xfrm>
          <a:off x="-2" y="2766060"/>
          <a:ext cx="9144002" cy="4091940"/>
        </p:xfrm>
        <a:graphic>
          <a:graphicData uri="http://schemas.openxmlformats.org/drawingml/2006/table">
            <a:tbl>
              <a:tblPr firstRow="1" bandRow="1">
                <a:tableStyleId>{5C22544A-7EE6-4342-B048-85BDC9FD1C3A}</a:tableStyleId>
              </a:tblPr>
              <a:tblGrid>
                <a:gridCol w="1306286"/>
                <a:gridCol w="1306286"/>
                <a:gridCol w="1306286"/>
                <a:gridCol w="1306286"/>
                <a:gridCol w="1306286"/>
                <a:gridCol w="1306286"/>
                <a:gridCol w="1306286"/>
              </a:tblGrid>
              <a:tr h="102298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500" b="1" dirty="0" smtClean="0">
                          <a:solidFill>
                            <a:schemeClr val="tx1"/>
                          </a:solidFill>
                          <a:latin typeface="Times New Roman" pitchFamily="18" charset="0"/>
                          <a:cs typeface="Times New Roman" pitchFamily="18" charset="0"/>
                        </a:rPr>
                        <a:t>Votes/9</a:t>
                      </a:r>
                    </a:p>
                    <a:p>
                      <a:pPr algn="ctr"/>
                      <a:endParaRPr lang="en-US" sz="2500" b="1" dirty="0">
                        <a:solidFill>
                          <a:schemeClr val="tx1"/>
                        </a:solidFill>
                        <a:latin typeface="Times New Roman" pitchFamily="18" charset="0"/>
                        <a:cs typeface="Times New Roman" pitchFamily="18" charset="0"/>
                      </a:endParaRPr>
                    </a:p>
                  </a:txBody>
                  <a:tcPr>
                    <a:solidFill>
                      <a:schemeClr val="accent2">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500" b="1" dirty="0" smtClean="0">
                          <a:solidFill>
                            <a:schemeClr val="tx1"/>
                          </a:solidFill>
                          <a:latin typeface="Times New Roman" pitchFamily="18" charset="0"/>
                          <a:cs typeface="Times New Roman" pitchFamily="18" charset="0"/>
                        </a:rPr>
                        <a:t>Votes/7</a:t>
                      </a:r>
                    </a:p>
                    <a:p>
                      <a:pPr algn="ctr"/>
                      <a:endParaRPr lang="en-US" sz="2500" b="1" dirty="0">
                        <a:solidFill>
                          <a:schemeClr val="tx1"/>
                        </a:solidFill>
                        <a:latin typeface="Times New Roman" pitchFamily="18" charset="0"/>
                        <a:cs typeface="Times New Roman" pitchFamily="18" charset="0"/>
                      </a:endParaRPr>
                    </a:p>
                  </a:txBody>
                  <a:tcPr>
                    <a:solidFill>
                      <a:schemeClr val="accent2">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500" b="1" dirty="0" smtClean="0">
                          <a:solidFill>
                            <a:schemeClr val="tx1"/>
                          </a:solidFill>
                          <a:latin typeface="Times New Roman" pitchFamily="18" charset="0"/>
                          <a:cs typeface="Times New Roman" pitchFamily="18" charset="0"/>
                        </a:rPr>
                        <a:t>Votes/5</a:t>
                      </a:r>
                    </a:p>
                    <a:p>
                      <a:pPr algn="ctr"/>
                      <a:endParaRPr lang="en-US" sz="2500" b="1" dirty="0">
                        <a:solidFill>
                          <a:schemeClr val="tx1"/>
                        </a:solidFill>
                        <a:latin typeface="Times New Roman" pitchFamily="18" charset="0"/>
                        <a:cs typeface="Times New Roman" pitchFamily="18" charset="0"/>
                      </a:endParaRPr>
                    </a:p>
                  </a:txBody>
                  <a:tcPr>
                    <a:solidFill>
                      <a:schemeClr val="accent2">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500" b="1" dirty="0" smtClean="0">
                          <a:solidFill>
                            <a:schemeClr val="tx1"/>
                          </a:solidFill>
                          <a:latin typeface="Times New Roman" pitchFamily="18" charset="0"/>
                          <a:cs typeface="Times New Roman" pitchFamily="18" charset="0"/>
                        </a:rPr>
                        <a:t>Votes/3</a:t>
                      </a:r>
                    </a:p>
                    <a:p>
                      <a:pPr algn="ctr"/>
                      <a:endParaRPr lang="en-US" sz="2500" b="1" dirty="0">
                        <a:solidFill>
                          <a:schemeClr val="tx1"/>
                        </a:solidFill>
                        <a:latin typeface="Times New Roman" pitchFamily="18" charset="0"/>
                        <a:cs typeface="Times New Roman" pitchFamily="18" charset="0"/>
                      </a:endParaRPr>
                    </a:p>
                  </a:txBody>
                  <a:tcPr>
                    <a:solidFill>
                      <a:schemeClr val="accent2">
                        <a:lumMod val="60000"/>
                        <a:lumOff val="40000"/>
                      </a:schemeClr>
                    </a:solidFill>
                  </a:tcPr>
                </a:tc>
                <a:tc>
                  <a:txBody>
                    <a:bodyPr/>
                    <a:lstStyle/>
                    <a:p>
                      <a:pPr algn="ctr"/>
                      <a:r>
                        <a:rPr lang="en-US" sz="2500" b="1" dirty="0" smtClean="0">
                          <a:solidFill>
                            <a:schemeClr val="tx1"/>
                          </a:solidFill>
                          <a:latin typeface="Times New Roman" pitchFamily="18" charset="0"/>
                          <a:cs typeface="Times New Roman" pitchFamily="18" charset="0"/>
                        </a:rPr>
                        <a:t>Votes/1</a:t>
                      </a:r>
                      <a:endParaRPr lang="en-US" sz="2500" b="1" dirty="0">
                        <a:solidFill>
                          <a:schemeClr val="tx1"/>
                        </a:solidFill>
                        <a:latin typeface="Times New Roman" pitchFamily="18" charset="0"/>
                        <a:cs typeface="Times New Roman" pitchFamily="18" charset="0"/>
                      </a:endParaRPr>
                    </a:p>
                  </a:txBody>
                  <a:tcPr>
                    <a:solidFill>
                      <a:schemeClr val="accent2">
                        <a:lumMod val="60000"/>
                        <a:lumOff val="40000"/>
                      </a:schemeClr>
                    </a:solidFill>
                  </a:tcPr>
                </a:tc>
                <a:tc>
                  <a:txBody>
                    <a:bodyPr/>
                    <a:lstStyle/>
                    <a:p>
                      <a:pPr algn="ctr"/>
                      <a:r>
                        <a:rPr lang="en-US" sz="2500" b="1" dirty="0" smtClean="0">
                          <a:solidFill>
                            <a:schemeClr val="tx1"/>
                          </a:solidFill>
                          <a:latin typeface="Times New Roman" pitchFamily="18" charset="0"/>
                          <a:cs typeface="Times New Roman" pitchFamily="18" charset="0"/>
                        </a:rPr>
                        <a:t>Total Votes</a:t>
                      </a:r>
                      <a:endParaRPr lang="en-US" sz="2500" b="1" dirty="0">
                        <a:solidFill>
                          <a:schemeClr val="tx1"/>
                        </a:solidFill>
                        <a:latin typeface="Times New Roman" pitchFamily="18" charset="0"/>
                        <a:cs typeface="Times New Roman" pitchFamily="18" charset="0"/>
                      </a:endParaRPr>
                    </a:p>
                  </a:txBody>
                  <a:tcPr>
                    <a:solidFill>
                      <a:schemeClr val="accent2">
                        <a:lumMod val="60000"/>
                        <a:lumOff val="40000"/>
                      </a:schemeClr>
                    </a:solidFill>
                  </a:tcPr>
                </a:tc>
                <a:tc>
                  <a:txBody>
                    <a:bodyPr/>
                    <a:lstStyle/>
                    <a:p>
                      <a:pPr algn="ctr"/>
                      <a:r>
                        <a:rPr lang="en-US" sz="2500" b="1" dirty="0" smtClean="0">
                          <a:solidFill>
                            <a:schemeClr val="tx1"/>
                          </a:solidFill>
                          <a:latin typeface="Times New Roman" pitchFamily="18" charset="0"/>
                          <a:cs typeface="Times New Roman" pitchFamily="18" charset="0"/>
                        </a:rPr>
                        <a:t>Lists</a:t>
                      </a:r>
                      <a:endParaRPr lang="en-US" sz="2500" b="1" dirty="0">
                        <a:solidFill>
                          <a:schemeClr val="tx1"/>
                        </a:solidFill>
                        <a:latin typeface="Times New Roman" pitchFamily="18" charset="0"/>
                        <a:cs typeface="Times New Roman" pitchFamily="18" charset="0"/>
                      </a:endParaRPr>
                    </a:p>
                  </a:txBody>
                  <a:tcPr>
                    <a:solidFill>
                      <a:schemeClr val="accent2">
                        <a:lumMod val="60000"/>
                        <a:lumOff val="40000"/>
                      </a:schemeClr>
                    </a:solidFill>
                  </a:tcPr>
                </a:tc>
              </a:tr>
              <a:tr h="1022985">
                <a:tc>
                  <a:txBody>
                    <a:bodyPr/>
                    <a:lstStyle/>
                    <a:p>
                      <a:pPr algn="ctr"/>
                      <a:r>
                        <a:rPr lang="en-US" b="1" dirty="0" smtClean="0">
                          <a:solidFill>
                            <a:schemeClr val="tx1"/>
                          </a:solidFill>
                          <a:latin typeface="Times New Roman" pitchFamily="18" charset="0"/>
                          <a:cs typeface="Times New Roman" pitchFamily="18" charset="0"/>
                        </a:rPr>
                        <a:t>166.7</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214.3</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300</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500</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1500</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1500</a:t>
                      </a:r>
                      <a:endParaRPr lang="en-US" b="1" dirty="0">
                        <a:solidFill>
                          <a:schemeClr val="tx1"/>
                        </a:solidFill>
                        <a:latin typeface="Times New Roman" pitchFamily="18" charset="0"/>
                        <a:cs typeface="Times New Roman" pitchFamily="18" charset="0"/>
                      </a:endParaRPr>
                    </a:p>
                  </a:txBody>
                  <a:tcPr/>
                </a:tc>
                <a:tc>
                  <a:txBody>
                    <a:bodyPr/>
                    <a:lstStyle/>
                    <a:p>
                      <a:pPr algn="ctr"/>
                      <a:r>
                        <a:rPr lang="en-US" sz="2500" b="1" dirty="0" smtClean="0">
                          <a:solidFill>
                            <a:schemeClr val="tx1"/>
                          </a:solidFill>
                          <a:latin typeface="Times New Roman" pitchFamily="18" charset="0"/>
                          <a:cs typeface="Times New Roman" pitchFamily="18" charset="0"/>
                        </a:rPr>
                        <a:t>A</a:t>
                      </a:r>
                      <a:endParaRPr lang="en-US" sz="2500" b="1" dirty="0">
                        <a:solidFill>
                          <a:schemeClr val="tx1"/>
                        </a:solidFill>
                        <a:latin typeface="Times New Roman" pitchFamily="18" charset="0"/>
                        <a:cs typeface="Times New Roman" pitchFamily="18" charset="0"/>
                      </a:endParaRPr>
                    </a:p>
                  </a:txBody>
                  <a:tcPr>
                    <a:solidFill>
                      <a:schemeClr val="accent6">
                        <a:lumMod val="60000"/>
                        <a:lumOff val="40000"/>
                      </a:schemeClr>
                    </a:solidFill>
                  </a:tcPr>
                </a:tc>
              </a:tr>
              <a:tr h="1022985">
                <a:tc>
                  <a:txBody>
                    <a:bodyPr/>
                    <a:lstStyle/>
                    <a:p>
                      <a:pPr algn="ctr"/>
                      <a:r>
                        <a:rPr lang="en-US" b="1" dirty="0" smtClean="0">
                          <a:solidFill>
                            <a:schemeClr val="tx1"/>
                          </a:solidFill>
                          <a:latin typeface="Times New Roman" pitchFamily="18" charset="0"/>
                          <a:cs typeface="Times New Roman" pitchFamily="18" charset="0"/>
                        </a:rPr>
                        <a:t>144.4</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185.7</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260</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433.3</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1300</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1300</a:t>
                      </a:r>
                      <a:endParaRPr lang="en-US" b="1" dirty="0">
                        <a:solidFill>
                          <a:schemeClr val="tx1"/>
                        </a:solidFill>
                        <a:latin typeface="Times New Roman" pitchFamily="18" charset="0"/>
                        <a:cs typeface="Times New Roman" pitchFamily="18" charset="0"/>
                      </a:endParaRPr>
                    </a:p>
                  </a:txBody>
                  <a:tcPr/>
                </a:tc>
                <a:tc>
                  <a:txBody>
                    <a:bodyPr/>
                    <a:lstStyle/>
                    <a:p>
                      <a:pPr algn="ctr"/>
                      <a:r>
                        <a:rPr lang="en-US" sz="2500" b="1" dirty="0" smtClean="0">
                          <a:solidFill>
                            <a:schemeClr val="tx1"/>
                          </a:solidFill>
                          <a:latin typeface="Times New Roman" pitchFamily="18" charset="0"/>
                          <a:cs typeface="Times New Roman" pitchFamily="18" charset="0"/>
                        </a:rPr>
                        <a:t>B</a:t>
                      </a:r>
                      <a:endParaRPr lang="en-US" sz="2500" b="1" dirty="0">
                        <a:solidFill>
                          <a:schemeClr val="tx1"/>
                        </a:solidFill>
                        <a:latin typeface="Times New Roman" pitchFamily="18" charset="0"/>
                        <a:cs typeface="Times New Roman" pitchFamily="18" charset="0"/>
                      </a:endParaRPr>
                    </a:p>
                  </a:txBody>
                  <a:tcPr>
                    <a:solidFill>
                      <a:schemeClr val="accent6">
                        <a:lumMod val="60000"/>
                        <a:lumOff val="40000"/>
                      </a:schemeClr>
                    </a:solidFill>
                  </a:tcPr>
                </a:tc>
              </a:tr>
              <a:tr h="1022985">
                <a:tc>
                  <a:txBody>
                    <a:bodyPr/>
                    <a:lstStyle/>
                    <a:p>
                      <a:pPr algn="ctr"/>
                      <a:r>
                        <a:rPr lang="en-US" b="1" dirty="0" smtClean="0">
                          <a:solidFill>
                            <a:schemeClr val="tx1"/>
                          </a:solidFill>
                          <a:latin typeface="Times New Roman" pitchFamily="18" charset="0"/>
                          <a:cs typeface="Times New Roman" pitchFamily="18" charset="0"/>
                        </a:rPr>
                        <a:t>66.7</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85.7</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120</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200</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600</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600</a:t>
                      </a:r>
                      <a:endParaRPr lang="en-US" b="1" dirty="0">
                        <a:solidFill>
                          <a:schemeClr val="tx1"/>
                        </a:solidFill>
                        <a:latin typeface="Times New Roman" pitchFamily="18" charset="0"/>
                        <a:cs typeface="Times New Roman" pitchFamily="18" charset="0"/>
                      </a:endParaRPr>
                    </a:p>
                  </a:txBody>
                  <a:tcPr/>
                </a:tc>
                <a:tc>
                  <a:txBody>
                    <a:bodyPr/>
                    <a:lstStyle/>
                    <a:p>
                      <a:pPr algn="ctr"/>
                      <a:r>
                        <a:rPr lang="en-US" sz="2500" b="1" dirty="0" smtClean="0">
                          <a:solidFill>
                            <a:schemeClr val="tx1"/>
                          </a:solidFill>
                          <a:latin typeface="Times New Roman" pitchFamily="18" charset="0"/>
                          <a:cs typeface="Times New Roman" pitchFamily="18" charset="0"/>
                        </a:rPr>
                        <a:t>C</a:t>
                      </a:r>
                      <a:endParaRPr lang="en-US" sz="2500" b="1" dirty="0">
                        <a:solidFill>
                          <a:schemeClr val="tx1"/>
                        </a:solidFill>
                        <a:latin typeface="Times New Roman" pitchFamily="18" charset="0"/>
                        <a:cs typeface="Times New Roman" pitchFamily="18" charset="0"/>
                      </a:endParaRPr>
                    </a:p>
                  </a:txBody>
                  <a:tcPr>
                    <a:solidFill>
                      <a:schemeClr val="accent6">
                        <a:lumMod val="60000"/>
                        <a:lumOff val="40000"/>
                      </a:schemeClr>
                    </a:solidFill>
                  </a:tcPr>
                </a:tc>
              </a:tr>
            </a:tbl>
          </a:graphicData>
        </a:graphic>
      </p:graphicFrame>
      <p:sp>
        <p:nvSpPr>
          <p:cNvPr id="9" name="Flowchart: Connector 8"/>
          <p:cNvSpPr/>
          <p:nvPr/>
        </p:nvSpPr>
        <p:spPr>
          <a:xfrm>
            <a:off x="5181600" y="4343400"/>
            <a:ext cx="457200" cy="457200"/>
          </a:xfrm>
          <a:prstGeom prst="flowChartConnecto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atin typeface="Times New Roman" pitchFamily="18" charset="0"/>
                <a:cs typeface="Times New Roman" pitchFamily="18" charset="0"/>
              </a:rPr>
              <a:t>1</a:t>
            </a:r>
            <a:endParaRPr lang="en-US" sz="2800" b="1" dirty="0">
              <a:latin typeface="Times New Roman" pitchFamily="18" charset="0"/>
              <a:cs typeface="Times New Roman" pitchFamily="18" charset="0"/>
            </a:endParaRPr>
          </a:p>
        </p:txBody>
      </p:sp>
      <p:sp>
        <p:nvSpPr>
          <p:cNvPr id="10" name="Flowchart: Connector 9"/>
          <p:cNvSpPr/>
          <p:nvPr/>
        </p:nvSpPr>
        <p:spPr>
          <a:xfrm>
            <a:off x="5257800" y="5257800"/>
            <a:ext cx="457200" cy="457200"/>
          </a:xfrm>
          <a:prstGeom prst="flowChartConnecto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atin typeface="Times New Roman" pitchFamily="18" charset="0"/>
                <a:cs typeface="Times New Roman" pitchFamily="18" charset="0"/>
              </a:rPr>
              <a:t>2</a:t>
            </a:r>
            <a:endParaRPr lang="en-US" sz="2800" b="1" dirty="0">
              <a:latin typeface="Times New Roman" pitchFamily="18" charset="0"/>
              <a:cs typeface="Times New Roman" pitchFamily="18" charset="0"/>
            </a:endParaRPr>
          </a:p>
        </p:txBody>
      </p:sp>
      <p:sp>
        <p:nvSpPr>
          <p:cNvPr id="11" name="Flowchart: Connector 10"/>
          <p:cNvSpPr/>
          <p:nvPr/>
        </p:nvSpPr>
        <p:spPr>
          <a:xfrm>
            <a:off x="5257800" y="6172200"/>
            <a:ext cx="457200" cy="457200"/>
          </a:xfrm>
          <a:prstGeom prst="flowChartConnecto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atin typeface="Times New Roman" pitchFamily="18" charset="0"/>
                <a:cs typeface="Times New Roman" pitchFamily="18" charset="0"/>
              </a:rPr>
              <a:t>3</a:t>
            </a:r>
            <a:endParaRPr lang="en-US" sz="2800" b="1" dirty="0">
              <a:latin typeface="Times New Roman" pitchFamily="18" charset="0"/>
              <a:cs typeface="Times New Roman" pitchFamily="18" charset="0"/>
            </a:endParaRPr>
          </a:p>
        </p:txBody>
      </p:sp>
      <p:sp>
        <p:nvSpPr>
          <p:cNvPr id="12" name="Flowchart: Connector 11"/>
          <p:cNvSpPr/>
          <p:nvPr/>
        </p:nvSpPr>
        <p:spPr>
          <a:xfrm>
            <a:off x="3962400" y="4267200"/>
            <a:ext cx="457200" cy="457200"/>
          </a:xfrm>
          <a:prstGeom prst="flowChartConnecto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atin typeface="Times New Roman" pitchFamily="18" charset="0"/>
                <a:cs typeface="Times New Roman" pitchFamily="18" charset="0"/>
              </a:rPr>
              <a:t>4</a:t>
            </a:r>
            <a:endParaRPr lang="en-US" sz="2800" b="1" dirty="0">
              <a:latin typeface="Times New Roman" pitchFamily="18" charset="0"/>
              <a:cs typeface="Times New Roman" pitchFamily="18" charset="0"/>
            </a:endParaRPr>
          </a:p>
        </p:txBody>
      </p:sp>
      <p:sp>
        <p:nvSpPr>
          <p:cNvPr id="13" name="Flowchart: Connector 12"/>
          <p:cNvSpPr/>
          <p:nvPr/>
        </p:nvSpPr>
        <p:spPr>
          <a:xfrm>
            <a:off x="3962400" y="5334000"/>
            <a:ext cx="457200" cy="457200"/>
          </a:xfrm>
          <a:prstGeom prst="flowChartConnecto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atin typeface="Times New Roman" pitchFamily="18" charset="0"/>
                <a:cs typeface="Times New Roman" pitchFamily="18" charset="0"/>
              </a:rPr>
              <a:t>5</a:t>
            </a:r>
            <a:endParaRPr lang="en-US" sz="2800" b="1" dirty="0">
              <a:latin typeface="Times New Roman" pitchFamily="18" charset="0"/>
              <a:cs typeface="Times New Roman" pitchFamily="18" charset="0"/>
            </a:endParaRPr>
          </a:p>
        </p:txBody>
      </p:sp>
      <p:sp>
        <p:nvSpPr>
          <p:cNvPr id="14" name="Flowchart: Connector 13"/>
          <p:cNvSpPr/>
          <p:nvPr/>
        </p:nvSpPr>
        <p:spPr>
          <a:xfrm>
            <a:off x="3962400" y="6172200"/>
            <a:ext cx="457200" cy="457200"/>
          </a:xfrm>
          <a:prstGeom prst="flowChartConnecto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atin typeface="Times New Roman" pitchFamily="18" charset="0"/>
                <a:cs typeface="Times New Roman" pitchFamily="18" charset="0"/>
              </a:rPr>
              <a:t>9</a:t>
            </a:r>
            <a:endParaRPr lang="en-US" sz="2800" b="1" dirty="0">
              <a:latin typeface="Times New Roman" pitchFamily="18" charset="0"/>
              <a:cs typeface="Times New Roman" pitchFamily="18" charset="0"/>
            </a:endParaRPr>
          </a:p>
        </p:txBody>
      </p:sp>
      <p:sp>
        <p:nvSpPr>
          <p:cNvPr id="15" name="Flowchart: Connector 14"/>
          <p:cNvSpPr/>
          <p:nvPr/>
        </p:nvSpPr>
        <p:spPr>
          <a:xfrm>
            <a:off x="2743200" y="4267200"/>
            <a:ext cx="457200" cy="457200"/>
          </a:xfrm>
          <a:prstGeom prst="flowChartConnecto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atin typeface="Times New Roman" pitchFamily="18" charset="0"/>
                <a:cs typeface="Times New Roman" pitchFamily="18" charset="0"/>
              </a:rPr>
              <a:t>6</a:t>
            </a:r>
            <a:endParaRPr lang="en-US" sz="2800" b="1" dirty="0">
              <a:latin typeface="Times New Roman" pitchFamily="18" charset="0"/>
              <a:cs typeface="Times New Roman" pitchFamily="18" charset="0"/>
            </a:endParaRPr>
          </a:p>
        </p:txBody>
      </p:sp>
      <p:sp>
        <p:nvSpPr>
          <p:cNvPr id="16" name="Flowchart: Connector 15"/>
          <p:cNvSpPr/>
          <p:nvPr/>
        </p:nvSpPr>
        <p:spPr>
          <a:xfrm>
            <a:off x="2743200" y="5257800"/>
            <a:ext cx="457200" cy="457200"/>
          </a:xfrm>
          <a:prstGeom prst="flowChartConnecto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atin typeface="Times New Roman" pitchFamily="18" charset="0"/>
                <a:cs typeface="Times New Roman" pitchFamily="18" charset="0"/>
              </a:rPr>
              <a:t>7</a:t>
            </a:r>
            <a:endParaRPr lang="en-US" sz="2800" b="1" dirty="0">
              <a:latin typeface="Times New Roman" pitchFamily="18" charset="0"/>
              <a:cs typeface="Times New Roman" pitchFamily="18" charset="0"/>
            </a:endParaRPr>
          </a:p>
        </p:txBody>
      </p:sp>
      <p:sp>
        <p:nvSpPr>
          <p:cNvPr id="17" name="Flowchart: Connector 16"/>
          <p:cNvSpPr/>
          <p:nvPr/>
        </p:nvSpPr>
        <p:spPr>
          <a:xfrm>
            <a:off x="1524000" y="4267200"/>
            <a:ext cx="457200" cy="457200"/>
          </a:xfrm>
          <a:prstGeom prst="flowChartConnecto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atin typeface="Times New Roman" pitchFamily="18" charset="0"/>
                <a:cs typeface="Times New Roman" pitchFamily="18" charset="0"/>
              </a:rPr>
              <a:t>8</a:t>
            </a:r>
            <a:endParaRPr lang="en-US" sz="2800" b="1" dirty="0">
              <a:latin typeface="Times New Roman" pitchFamily="18" charset="0"/>
              <a:cs typeface="Times New Roman" pitchFamily="18" charset="0"/>
            </a:endParaRPr>
          </a:p>
        </p:txBody>
      </p:sp>
      <p:sp>
        <p:nvSpPr>
          <p:cNvPr id="19" name="TextBox 18"/>
          <p:cNvSpPr txBox="1"/>
          <p:nvPr/>
        </p:nvSpPr>
        <p:spPr>
          <a:xfrm>
            <a:off x="304800" y="1524000"/>
            <a:ext cx="8534400" cy="1077218"/>
          </a:xfrm>
          <a:prstGeom prst="rect">
            <a:avLst/>
          </a:prstGeom>
          <a:noFill/>
        </p:spPr>
        <p:txBody>
          <a:bodyPr wrap="square" rtlCol="0">
            <a:spAutoFit/>
          </a:bodyPr>
          <a:lstStyle/>
          <a:p>
            <a:r>
              <a:rPr lang="en-US" sz="3200" dirty="0" smtClean="0">
                <a:latin typeface="Times New Roman" pitchFamily="18" charset="0"/>
                <a:cs typeface="Times New Roman" pitchFamily="18" charset="0"/>
              </a:rPr>
              <a:t>Distribute seats based on the outputs of the division from the highest to the lowest. </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en-US" b="1" dirty="0" smtClean="0">
                <a:latin typeface="Times New Roman" pitchFamily="18" charset="0"/>
                <a:cs typeface="Times New Roman" pitchFamily="18" charset="0"/>
              </a:rPr>
              <a:t>St. </a:t>
            </a:r>
            <a:r>
              <a:rPr lang="en-US" b="1" dirty="0" err="1" smtClean="0">
                <a:latin typeface="Times New Roman" pitchFamily="18" charset="0"/>
                <a:cs typeface="Times New Roman" pitchFamily="18" charset="0"/>
              </a:rPr>
              <a:t>Logie</a:t>
            </a:r>
            <a:r>
              <a:rPr lang="en-US" b="1" dirty="0" smtClean="0">
                <a:latin typeface="Times New Roman" pitchFamily="18" charset="0"/>
                <a:cs typeface="Times New Roman" pitchFamily="18" charset="0"/>
              </a:rPr>
              <a:t> Method.</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3300" dirty="0" smtClean="0"/>
              <a:t>If Output of division equals during the process of distribution of seats, list with the least number of seats will take this seat.</a:t>
            </a:r>
          </a:p>
          <a:p>
            <a:endParaRPr lang="en-US" sz="3300" dirty="0" smtClean="0"/>
          </a:p>
          <a:p>
            <a:r>
              <a:rPr lang="en-US" sz="3300" dirty="0" smtClean="0"/>
              <a:t>If Output of division equals when the distribution of the last seat, list that has the largest number of votes will take it.</a:t>
            </a:r>
            <a:endParaRPr lang="en-US" sz="33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en-US" b="1" dirty="0" smtClean="0">
                <a:latin typeface="Times New Roman" pitchFamily="18" charset="0"/>
                <a:cs typeface="Times New Roman" pitchFamily="18" charset="0"/>
              </a:rPr>
              <a:t>St. Logie Method.</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533400" y="2438400"/>
            <a:ext cx="8229600" cy="2590800"/>
          </a:xfrm>
        </p:spPr>
        <p:txBody>
          <a:bodyPr>
            <a:noAutofit/>
          </a:bodyPr>
          <a:lstStyle/>
          <a:p>
            <a:r>
              <a:rPr lang="en-US" sz="3300" dirty="0" smtClean="0"/>
              <a:t> Distribution of seats on the list candidates according to their ranking between themselves, the first one takes the first seat then the second takes the next one ... and so on.</a:t>
            </a:r>
            <a:endParaRPr lang="en-US" sz="33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8200"/>
            <a:ext cx="9144000" cy="960438"/>
          </a:xfrm>
        </p:spPr>
        <p:txBody>
          <a:bodyPr>
            <a:noAutofit/>
          </a:bodyPr>
          <a:lstStyle/>
          <a:p>
            <a:pPr algn="ctr"/>
            <a:r>
              <a:rPr lang="en-US" b="1" dirty="0" smtClean="0">
                <a:latin typeface="Times New Roman" pitchFamily="18" charset="0"/>
                <a:cs typeface="Times New Roman" pitchFamily="18" charset="0"/>
              </a:rPr>
              <a:t>System Properties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057400"/>
            <a:ext cx="8229600" cy="4068763"/>
          </a:xfrm>
        </p:spPr>
        <p:txBody>
          <a:bodyPr/>
          <a:lstStyle/>
          <a:p>
            <a:pPr marL="514350" lvl="0" indent="-514350" algn="ctr">
              <a:buNone/>
            </a:pPr>
            <a:r>
              <a:rPr lang="en-US" sz="3000" b="1" dirty="0" smtClean="0">
                <a:latin typeface="Times New Roman" pitchFamily="18" charset="0"/>
                <a:cs typeface="Times New Roman" pitchFamily="18" charset="0"/>
              </a:rPr>
              <a:t>Achieve security goals </a:t>
            </a:r>
          </a:p>
          <a:p>
            <a:pPr marL="514350" lvl="0" indent="-514350">
              <a:buAutoNum type="arabicPeriod"/>
            </a:pPr>
            <a:endParaRPr lang="en-US" dirty="0" smtClean="0">
              <a:latin typeface="Times New Roman" pitchFamily="18" charset="0"/>
              <a:cs typeface="Times New Roman" pitchFamily="18" charset="0"/>
            </a:endParaRPr>
          </a:p>
          <a:p>
            <a:pPr marL="514350" lvl="0" indent="-514350">
              <a:buAutoNum type="arabicPeriod"/>
            </a:pPr>
            <a:endParaRPr lang="en-US" dirty="0">
              <a:latin typeface="Times New Roman" pitchFamily="18" charset="0"/>
              <a:cs typeface="Times New Roman" pitchFamily="18" charset="0"/>
            </a:endParaRPr>
          </a:p>
          <a:p>
            <a:pPr marL="514350" indent="-514350">
              <a:buNone/>
            </a:pPr>
            <a:endParaRPr lang="en-US" dirty="0">
              <a:latin typeface="Times New Roman" pitchFamily="18" charset="0"/>
              <a:cs typeface="Times New Roman" pitchFamily="18" charset="0"/>
            </a:endParaRPr>
          </a:p>
        </p:txBody>
      </p:sp>
      <p:pic>
        <p:nvPicPr>
          <p:cNvPr id="6" name="Picture 5" descr="Security goals.png"/>
          <p:cNvPicPr>
            <a:picLocks noChangeAspect="1"/>
          </p:cNvPicPr>
          <p:nvPr/>
        </p:nvPicPr>
        <p:blipFill>
          <a:blip r:embed="rId3" cstate="print"/>
          <a:stretch>
            <a:fillRect/>
          </a:stretch>
        </p:blipFill>
        <p:spPr>
          <a:xfrm>
            <a:off x="533400" y="2667000"/>
            <a:ext cx="7924800" cy="45720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8200"/>
            <a:ext cx="9144000" cy="856488"/>
          </a:xfrm>
        </p:spPr>
        <p:txBody>
          <a:bodyPr/>
          <a:lstStyle/>
          <a:p>
            <a:pPr algn="ctr"/>
            <a:r>
              <a:rPr lang="en-US" b="1" dirty="0" smtClean="0">
                <a:latin typeface="Times New Roman" pitchFamily="18" charset="0"/>
                <a:cs typeface="Times New Roman" pitchFamily="18" charset="0"/>
              </a:rPr>
              <a:t>Digital Signature</a:t>
            </a:r>
            <a:endParaRPr lang="en-US" b="1" dirty="0">
              <a:latin typeface="Times New Roman" pitchFamily="18" charset="0"/>
              <a:cs typeface="Times New Roman" pitchFamily="18" charset="0"/>
            </a:endParaRPr>
          </a:p>
        </p:txBody>
      </p:sp>
      <p:pic>
        <p:nvPicPr>
          <p:cNvPr id="4" name="Content Placeholder 3" descr="C:\Users\Bisan Co\Desktop\Basic Idea Digital Signature.png"/>
          <p:cNvPicPr>
            <a:picLocks noGrp="1"/>
          </p:cNvPicPr>
          <p:nvPr>
            <p:ph idx="1"/>
          </p:nvPr>
        </p:nvPicPr>
        <p:blipFill>
          <a:blip r:embed="rId3" cstate="print"/>
          <a:stretch>
            <a:fillRect/>
          </a:stretch>
        </p:blipFill>
        <p:spPr bwMode="auto">
          <a:xfrm>
            <a:off x="457200" y="2438400"/>
            <a:ext cx="8229600" cy="4081216"/>
          </a:xfrm>
          <a:prstGeom prst="rect">
            <a:avLst/>
          </a:prstGeom>
          <a:noFill/>
          <a:ln w="9525">
            <a:noFill/>
            <a:miter lim="800000"/>
            <a:headEnd/>
            <a:tailEnd/>
          </a:ln>
        </p:spPr>
      </p:pic>
      <p:sp>
        <p:nvSpPr>
          <p:cNvPr id="5" name="TextBox 4"/>
          <p:cNvSpPr txBox="1"/>
          <p:nvPr/>
        </p:nvSpPr>
        <p:spPr>
          <a:xfrm>
            <a:off x="0" y="1752600"/>
            <a:ext cx="91440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Using Asymmetric key</a:t>
            </a:r>
            <a:endParaRPr lang="en-US" sz="32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idx="1"/>
          </p:nvPr>
        </p:nvPicPr>
        <p:blipFill>
          <a:blip r:embed="rId3" cstate="print"/>
          <a:srcRect/>
          <a:stretch>
            <a:fillRect/>
          </a:stretch>
        </p:blipFill>
        <p:spPr bwMode="auto">
          <a:xfrm>
            <a:off x="52" y="0"/>
            <a:ext cx="9143948"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6172200" y="1447800"/>
            <a:ext cx="2971800" cy="533400"/>
          </a:xfrm>
          <a:prstGeom prst="rect">
            <a:avLst/>
          </a:prstGeom>
          <a:solidFill>
            <a:schemeClr val="bg1"/>
          </a:solidFill>
          <a:ln>
            <a:solidFill>
              <a:schemeClr val="accent1">
                <a:shade val="50000"/>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6324600" y="1447800"/>
            <a:ext cx="2819400" cy="369332"/>
          </a:xfrm>
          <a:prstGeom prst="rect">
            <a:avLst/>
          </a:prstGeom>
          <a:noFill/>
        </p:spPr>
        <p:txBody>
          <a:bodyPr wrap="square" rtlCol="0">
            <a:spAutoFit/>
          </a:bodyPr>
          <a:lstStyle/>
          <a:p>
            <a:pPr algn="ctr"/>
            <a:r>
              <a:rPr lang="en-US" b="1" dirty="0" smtClean="0"/>
              <a:t>Hash[Card ID + User ID]</a:t>
            </a:r>
            <a:endParaRPr lang="en-US" b="1" dirty="0"/>
          </a:p>
        </p:txBody>
      </p:sp>
      <p:sp>
        <p:nvSpPr>
          <p:cNvPr id="16" name="Rectangle 15"/>
          <p:cNvSpPr/>
          <p:nvPr/>
        </p:nvSpPr>
        <p:spPr>
          <a:xfrm>
            <a:off x="3124200" y="1447800"/>
            <a:ext cx="2895600" cy="533400"/>
          </a:xfrm>
          <a:prstGeom prst="rect">
            <a:avLst/>
          </a:prstGeom>
          <a:solidFill>
            <a:schemeClr val="bg1"/>
          </a:solidFill>
          <a:ln>
            <a:solidFill>
              <a:schemeClr val="accent1">
                <a:shade val="50000"/>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228600" y="1447800"/>
            <a:ext cx="2667000" cy="457200"/>
          </a:xfrm>
          <a:prstGeom prst="rect">
            <a:avLst/>
          </a:prstGeom>
          <a:solidFill>
            <a:schemeClr val="bg1"/>
          </a:solidFill>
          <a:ln>
            <a:solidFill>
              <a:schemeClr val="accent1">
                <a:shade val="50000"/>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3200400" y="1447799"/>
            <a:ext cx="2743200" cy="369332"/>
          </a:xfrm>
          <a:prstGeom prst="rect">
            <a:avLst/>
          </a:prstGeom>
          <a:noFill/>
        </p:spPr>
        <p:txBody>
          <a:bodyPr wrap="square" rtlCol="0">
            <a:spAutoFit/>
          </a:bodyPr>
          <a:lstStyle/>
          <a:p>
            <a:pPr algn="ctr"/>
            <a:r>
              <a:rPr lang="en-US" b="1" dirty="0" smtClean="0"/>
              <a:t> Generated Private Key</a:t>
            </a:r>
            <a:endParaRPr lang="en-US" b="1" dirty="0"/>
          </a:p>
        </p:txBody>
      </p:sp>
      <p:sp>
        <p:nvSpPr>
          <p:cNvPr id="19" name="TextBox 18"/>
          <p:cNvSpPr txBox="1"/>
          <p:nvPr/>
        </p:nvSpPr>
        <p:spPr>
          <a:xfrm>
            <a:off x="228600" y="1524000"/>
            <a:ext cx="2743200" cy="381000"/>
          </a:xfrm>
          <a:prstGeom prst="rect">
            <a:avLst/>
          </a:prstGeom>
          <a:noFill/>
        </p:spPr>
        <p:txBody>
          <a:bodyPr wrap="square" rtlCol="0">
            <a:spAutoFit/>
          </a:bodyPr>
          <a:lstStyle/>
          <a:p>
            <a:pPr algn="ctr"/>
            <a:r>
              <a:rPr lang="en-US" b="1" dirty="0" smtClean="0"/>
              <a:t>Generated Public Key</a:t>
            </a:r>
            <a:endParaRPr lang="en-US" b="1" dirty="0"/>
          </a:p>
        </p:txBody>
      </p:sp>
      <p:sp>
        <p:nvSpPr>
          <p:cNvPr id="21" name="Rectangle 20"/>
          <p:cNvSpPr/>
          <p:nvPr/>
        </p:nvSpPr>
        <p:spPr>
          <a:xfrm>
            <a:off x="4800600" y="3048000"/>
            <a:ext cx="2667000" cy="1219200"/>
          </a:xfrm>
          <a:prstGeom prst="rect">
            <a:avLst/>
          </a:prstGeom>
          <a:solidFill>
            <a:schemeClr val="bg1"/>
          </a:solidFill>
          <a:ln>
            <a:solidFill>
              <a:schemeClr val="accent1">
                <a:shade val="50000"/>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4876800" y="3200400"/>
            <a:ext cx="2743200" cy="892552"/>
          </a:xfrm>
          <a:prstGeom prst="rect">
            <a:avLst/>
          </a:prstGeom>
          <a:noFill/>
        </p:spPr>
        <p:txBody>
          <a:bodyPr wrap="square" rtlCol="0">
            <a:spAutoFit/>
          </a:bodyPr>
          <a:lstStyle/>
          <a:p>
            <a:pPr algn="ctr"/>
            <a:r>
              <a:rPr lang="en-US" sz="2600" dirty="0" smtClean="0"/>
              <a:t>Generate Signature</a:t>
            </a:r>
            <a:endParaRPr lang="en-US" sz="2600" dirty="0"/>
          </a:p>
        </p:txBody>
      </p:sp>
      <p:cxnSp>
        <p:nvCxnSpPr>
          <p:cNvPr id="24" name="Elbow Connector 23"/>
          <p:cNvCxnSpPr/>
          <p:nvPr/>
        </p:nvCxnSpPr>
        <p:spPr>
          <a:xfrm rot="5400000">
            <a:off x="6438905" y="2171703"/>
            <a:ext cx="990599" cy="609593"/>
          </a:xfrm>
          <a:prstGeom prst="bentConnector3">
            <a:avLst>
              <a:gd name="adj1" fmla="val 50000"/>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p:nvPr/>
        </p:nvCxnSpPr>
        <p:spPr>
          <a:xfrm rot="16200000" flipH="1">
            <a:off x="4857066" y="2000934"/>
            <a:ext cx="1106268" cy="1066800"/>
          </a:xfrm>
          <a:prstGeom prst="bentConnector3">
            <a:avLst>
              <a:gd name="adj1" fmla="val 50000"/>
            </a:avLst>
          </a:prstGeom>
          <a:ln w="53975">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2667000" y="5562600"/>
            <a:ext cx="3581400" cy="990600"/>
          </a:xfrm>
          <a:prstGeom prst="rect">
            <a:avLst/>
          </a:prstGeom>
          <a:solidFill>
            <a:schemeClr val="bg1"/>
          </a:solidFill>
          <a:ln>
            <a:solidFill>
              <a:schemeClr val="accent1">
                <a:shade val="50000"/>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362200" y="5791200"/>
            <a:ext cx="3810000" cy="492443"/>
          </a:xfrm>
          <a:prstGeom prst="rect">
            <a:avLst/>
          </a:prstGeom>
          <a:noFill/>
        </p:spPr>
        <p:txBody>
          <a:bodyPr wrap="square" rtlCol="0">
            <a:spAutoFit/>
          </a:bodyPr>
          <a:lstStyle/>
          <a:p>
            <a:pPr algn="ctr"/>
            <a:r>
              <a:rPr lang="en-US" sz="2600" b="1" dirty="0" smtClean="0"/>
              <a:t>Database</a:t>
            </a:r>
            <a:endParaRPr lang="en-US" sz="2600" b="1" dirty="0"/>
          </a:p>
        </p:txBody>
      </p:sp>
      <p:cxnSp>
        <p:nvCxnSpPr>
          <p:cNvPr id="30" name="Elbow Connector 29"/>
          <p:cNvCxnSpPr>
            <a:stCxn id="19" idx="2"/>
          </p:cNvCxnSpPr>
          <p:nvPr/>
        </p:nvCxnSpPr>
        <p:spPr>
          <a:xfrm rot="16200000" flipH="1">
            <a:off x="762001" y="2743199"/>
            <a:ext cx="3657598" cy="1981200"/>
          </a:xfrm>
          <a:prstGeom prst="bentConnector3">
            <a:avLst>
              <a:gd name="adj1" fmla="val 50000"/>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1" idx="2"/>
          </p:cNvCxnSpPr>
          <p:nvPr/>
        </p:nvCxnSpPr>
        <p:spPr>
          <a:xfrm rot="5400000">
            <a:off x="4895850" y="4324350"/>
            <a:ext cx="1295400" cy="1181100"/>
          </a:xfrm>
          <a:prstGeom prst="bentConnector3">
            <a:avLst>
              <a:gd name="adj1" fmla="val 50000"/>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41" name="Title 1"/>
          <p:cNvSpPr>
            <a:spLocks noGrp="1"/>
          </p:cNvSpPr>
          <p:nvPr>
            <p:ph type="title"/>
          </p:nvPr>
        </p:nvSpPr>
        <p:spPr>
          <a:xfrm>
            <a:off x="0" y="381000"/>
            <a:ext cx="9144000" cy="856488"/>
          </a:xfrm>
        </p:spPr>
        <p:txBody>
          <a:bodyPr>
            <a:normAutofit/>
          </a:bodyPr>
          <a:lstStyle/>
          <a:p>
            <a:pPr algn="ctr"/>
            <a:r>
              <a:rPr lang="en-US" sz="4500" b="1" dirty="0" smtClean="0">
                <a:latin typeface="Times New Roman" pitchFamily="18" charset="0"/>
                <a:cs typeface="Times New Roman" pitchFamily="18" charset="0"/>
              </a:rPr>
              <a:t>Digital Signature in Registration</a:t>
            </a:r>
            <a:endParaRPr lang="en-US" sz="45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609600"/>
            <a:ext cx="9144000" cy="856488"/>
          </a:xfrm>
        </p:spPr>
        <p:txBody>
          <a:bodyPr>
            <a:normAutofit/>
          </a:bodyPr>
          <a:lstStyle/>
          <a:p>
            <a:pPr algn="ctr"/>
            <a:r>
              <a:rPr lang="en-US" sz="4500" b="1" dirty="0" smtClean="0">
                <a:latin typeface="Times New Roman" pitchFamily="18" charset="0"/>
                <a:cs typeface="Times New Roman" pitchFamily="18" charset="0"/>
              </a:rPr>
              <a:t> Verify Digital Signature in Login</a:t>
            </a:r>
            <a:endParaRPr lang="en-US" sz="4500" b="1" dirty="0">
              <a:latin typeface="Times New Roman" pitchFamily="18" charset="0"/>
              <a:cs typeface="Times New Roman" pitchFamily="18" charset="0"/>
            </a:endParaRPr>
          </a:p>
        </p:txBody>
      </p:sp>
      <p:sp>
        <p:nvSpPr>
          <p:cNvPr id="6" name="Rectangle 5"/>
          <p:cNvSpPr/>
          <p:nvPr/>
        </p:nvSpPr>
        <p:spPr>
          <a:xfrm>
            <a:off x="381000" y="1600200"/>
            <a:ext cx="3581400" cy="1219200"/>
          </a:xfrm>
          <a:prstGeom prst="rect">
            <a:avLst/>
          </a:prstGeom>
          <a:solidFill>
            <a:schemeClr val="bg1"/>
          </a:solidFill>
          <a:ln>
            <a:solidFill>
              <a:schemeClr val="accent1">
                <a:shade val="50000"/>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457200" y="1828800"/>
            <a:ext cx="3810000" cy="492443"/>
          </a:xfrm>
          <a:prstGeom prst="rect">
            <a:avLst/>
          </a:prstGeom>
          <a:noFill/>
        </p:spPr>
        <p:txBody>
          <a:bodyPr wrap="square" rtlCol="0">
            <a:spAutoFit/>
          </a:bodyPr>
          <a:lstStyle/>
          <a:p>
            <a:pPr algn="ctr"/>
            <a:r>
              <a:rPr lang="en-US" sz="2600" b="1" dirty="0" smtClean="0"/>
              <a:t>Database</a:t>
            </a:r>
            <a:endParaRPr lang="en-US" sz="2600" b="1" dirty="0"/>
          </a:p>
        </p:txBody>
      </p:sp>
      <p:sp>
        <p:nvSpPr>
          <p:cNvPr id="9" name="Rectangle 8"/>
          <p:cNvSpPr/>
          <p:nvPr/>
        </p:nvSpPr>
        <p:spPr>
          <a:xfrm>
            <a:off x="381000" y="2362200"/>
            <a:ext cx="1447800" cy="457200"/>
          </a:xfrm>
          <a:prstGeom prst="rect">
            <a:avLst/>
          </a:prstGeom>
          <a:solidFill>
            <a:schemeClr val="bg1"/>
          </a:solidFill>
          <a:ln>
            <a:solidFill>
              <a:schemeClr val="accent1">
                <a:shade val="50000"/>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2667000" y="2362200"/>
            <a:ext cx="1295400" cy="457200"/>
          </a:xfrm>
          <a:prstGeom prst="rect">
            <a:avLst/>
          </a:prstGeom>
          <a:solidFill>
            <a:schemeClr val="bg1"/>
          </a:solidFill>
          <a:ln>
            <a:solidFill>
              <a:schemeClr val="accent1">
                <a:shade val="50000"/>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457200" y="2438400"/>
            <a:ext cx="1371600" cy="369332"/>
          </a:xfrm>
          <a:prstGeom prst="rect">
            <a:avLst/>
          </a:prstGeom>
          <a:noFill/>
        </p:spPr>
        <p:txBody>
          <a:bodyPr wrap="square" rtlCol="0">
            <a:spAutoFit/>
          </a:bodyPr>
          <a:lstStyle/>
          <a:p>
            <a:pPr algn="ctr"/>
            <a:r>
              <a:rPr lang="en-US" dirty="0" smtClean="0"/>
              <a:t>Public Key</a:t>
            </a:r>
            <a:endParaRPr lang="en-US" dirty="0"/>
          </a:p>
        </p:txBody>
      </p:sp>
      <p:sp>
        <p:nvSpPr>
          <p:cNvPr id="12" name="TextBox 11"/>
          <p:cNvSpPr txBox="1"/>
          <p:nvPr/>
        </p:nvSpPr>
        <p:spPr>
          <a:xfrm>
            <a:off x="2590800" y="2438400"/>
            <a:ext cx="1371600" cy="369332"/>
          </a:xfrm>
          <a:prstGeom prst="rect">
            <a:avLst/>
          </a:prstGeom>
          <a:noFill/>
        </p:spPr>
        <p:txBody>
          <a:bodyPr wrap="square" rtlCol="0">
            <a:spAutoFit/>
          </a:bodyPr>
          <a:lstStyle/>
          <a:p>
            <a:pPr algn="ctr"/>
            <a:r>
              <a:rPr lang="en-US" dirty="0" smtClean="0"/>
              <a:t> Signature</a:t>
            </a:r>
            <a:endParaRPr lang="en-US" dirty="0"/>
          </a:p>
        </p:txBody>
      </p:sp>
      <p:sp>
        <p:nvSpPr>
          <p:cNvPr id="15" name="Rectangle 14"/>
          <p:cNvSpPr/>
          <p:nvPr/>
        </p:nvSpPr>
        <p:spPr>
          <a:xfrm>
            <a:off x="5562600" y="1752600"/>
            <a:ext cx="2971800" cy="533400"/>
          </a:xfrm>
          <a:prstGeom prst="rect">
            <a:avLst/>
          </a:prstGeom>
          <a:solidFill>
            <a:schemeClr val="bg1"/>
          </a:solidFill>
          <a:ln>
            <a:solidFill>
              <a:schemeClr val="accent1">
                <a:shade val="50000"/>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5715000" y="1828800"/>
            <a:ext cx="2819400" cy="369332"/>
          </a:xfrm>
          <a:prstGeom prst="rect">
            <a:avLst/>
          </a:prstGeom>
          <a:noFill/>
        </p:spPr>
        <p:txBody>
          <a:bodyPr wrap="square" rtlCol="0">
            <a:spAutoFit/>
          </a:bodyPr>
          <a:lstStyle/>
          <a:p>
            <a:pPr algn="ctr"/>
            <a:r>
              <a:rPr lang="en-US" b="1" dirty="0" smtClean="0"/>
              <a:t>Hash[Card ID + User ID]</a:t>
            </a:r>
            <a:endParaRPr lang="en-US" b="1" dirty="0"/>
          </a:p>
        </p:txBody>
      </p:sp>
      <p:sp>
        <p:nvSpPr>
          <p:cNvPr id="17" name="Rectangle 16"/>
          <p:cNvSpPr/>
          <p:nvPr/>
        </p:nvSpPr>
        <p:spPr>
          <a:xfrm>
            <a:off x="2895600" y="4343400"/>
            <a:ext cx="3581400" cy="1219200"/>
          </a:xfrm>
          <a:prstGeom prst="rect">
            <a:avLst/>
          </a:prstGeom>
          <a:solidFill>
            <a:schemeClr val="bg1"/>
          </a:solidFill>
          <a:ln>
            <a:solidFill>
              <a:schemeClr val="accent1">
                <a:shade val="50000"/>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3048000" y="4572000"/>
            <a:ext cx="3352800" cy="600164"/>
          </a:xfrm>
          <a:prstGeom prst="rect">
            <a:avLst/>
          </a:prstGeom>
          <a:noFill/>
        </p:spPr>
        <p:txBody>
          <a:bodyPr wrap="square" rtlCol="0">
            <a:spAutoFit/>
          </a:bodyPr>
          <a:lstStyle/>
          <a:p>
            <a:pPr algn="ctr"/>
            <a:r>
              <a:rPr lang="en-US" sz="3300" b="1" dirty="0" smtClean="0"/>
              <a:t>Verify</a:t>
            </a:r>
            <a:endParaRPr lang="en-US" sz="3300" b="1" dirty="0"/>
          </a:p>
        </p:txBody>
      </p:sp>
      <p:cxnSp>
        <p:nvCxnSpPr>
          <p:cNvPr id="20" name="Elbow Connector 19"/>
          <p:cNvCxnSpPr>
            <a:stCxn id="15" idx="2"/>
          </p:cNvCxnSpPr>
          <p:nvPr/>
        </p:nvCxnSpPr>
        <p:spPr>
          <a:xfrm rot="5400000">
            <a:off x="5010150" y="2305050"/>
            <a:ext cx="2057400" cy="2019300"/>
          </a:xfrm>
          <a:prstGeom prst="bentConnector3">
            <a:avLst>
              <a:gd name="adj1" fmla="val 61696"/>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6" idx="2"/>
            <a:endCxn id="17" idx="0"/>
          </p:cNvCxnSpPr>
          <p:nvPr/>
        </p:nvCxnSpPr>
        <p:spPr>
          <a:xfrm rot="16200000" flipH="1">
            <a:off x="2667000" y="2324100"/>
            <a:ext cx="1524000" cy="2514600"/>
          </a:xfrm>
          <a:prstGeom prst="bentConnector3">
            <a:avLst>
              <a:gd name="adj1" fmla="val 50000"/>
            </a:avLst>
          </a:prstGeom>
          <a:ln w="508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lgn="ctr"/>
            <a:r>
              <a:rPr lang="en-US" b="1" dirty="0" smtClean="0">
                <a:latin typeface="Times New Roman" pitchFamily="18" charset="0"/>
                <a:cs typeface="Times New Roman" pitchFamily="18" charset="0"/>
              </a:rPr>
              <a:t>Election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533400" y="2057400"/>
            <a:ext cx="8229600" cy="2514600"/>
          </a:xfrm>
        </p:spPr>
        <p:txBody>
          <a:bodyPr/>
          <a:lstStyle/>
          <a:p>
            <a:r>
              <a:rPr lang="en-US" dirty="0">
                <a:latin typeface="Times New Roman" pitchFamily="18" charset="0"/>
                <a:cs typeface="Times New Roman" pitchFamily="18" charset="0"/>
              </a:rPr>
              <a:t> </a:t>
            </a:r>
            <a:r>
              <a:rPr lang="en-US" sz="3000" dirty="0">
                <a:latin typeface="Times New Roman" pitchFamily="18" charset="0"/>
                <a:cs typeface="Times New Roman" pitchFamily="18" charset="0"/>
              </a:rPr>
              <a:t>Election is a legitimate right of every citizen to choose his representative and to express their preferences and how they are </a:t>
            </a:r>
            <a:r>
              <a:rPr lang="en-US" sz="3000" dirty="0" smtClean="0">
                <a:latin typeface="Times New Roman" pitchFamily="18" charset="0"/>
                <a:cs typeface="Times New Roman" pitchFamily="18" charset="0"/>
              </a:rPr>
              <a:t>governed.</a:t>
            </a:r>
            <a:endParaRPr lang="en-US" sz="3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609600"/>
            <a:ext cx="9144000" cy="1066800"/>
          </a:xfrm>
        </p:spPr>
        <p:txBody>
          <a:bodyPr>
            <a:noAutofit/>
          </a:bodyPr>
          <a:lstStyle/>
          <a:p>
            <a:pPr algn="ctr"/>
            <a:r>
              <a:rPr lang="en-US" b="1" dirty="0" smtClean="0">
                <a:latin typeface="Times New Roman" pitchFamily="18" charset="0"/>
                <a:cs typeface="Times New Roman" pitchFamily="18" charset="0"/>
              </a:rPr>
              <a:t>System Properties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228600" y="1600200"/>
            <a:ext cx="8915400" cy="5029200"/>
          </a:xfrm>
        </p:spPr>
        <p:txBody>
          <a:bodyPr>
            <a:normAutofit/>
          </a:bodyPr>
          <a:lstStyle/>
          <a:p>
            <a:pPr algn="ctr">
              <a:buNone/>
            </a:pPr>
            <a:r>
              <a:rPr lang="en-US" sz="3400" b="1" dirty="0" smtClean="0">
                <a:latin typeface="Times New Roman" pitchFamily="18" charset="0"/>
                <a:cs typeface="Times New Roman" pitchFamily="18" charset="0"/>
              </a:rPr>
              <a:t> </a:t>
            </a:r>
            <a:r>
              <a:rPr lang="en-US" sz="3000" b="1" dirty="0" smtClean="0">
                <a:latin typeface="Times New Roman" pitchFamily="18" charset="0"/>
                <a:cs typeface="Times New Roman" pitchFamily="18" charset="0"/>
              </a:rPr>
              <a:t>Achieve  all Security Requirements</a:t>
            </a:r>
          </a:p>
          <a:p>
            <a:pPr>
              <a:buNone/>
            </a:pPr>
            <a:endParaRPr lang="en-US" sz="3400" dirty="0" smtClean="0">
              <a:latin typeface="Times New Roman" pitchFamily="18" charset="0"/>
              <a:cs typeface="Times New Roman" pitchFamily="18" charset="0"/>
            </a:endParaRPr>
          </a:p>
          <a:p>
            <a:pPr marL="514350" indent="-514350">
              <a:buFont typeface="Wingdings" pitchFamily="2" charset="2"/>
              <a:buChar char="Ø"/>
            </a:pPr>
            <a:r>
              <a:rPr lang="en-US" b="1" dirty="0" smtClean="0">
                <a:latin typeface="Times New Roman" pitchFamily="18" charset="0"/>
                <a:cs typeface="Times New Roman" pitchFamily="18" charset="0"/>
              </a:rPr>
              <a:t>  Generality</a:t>
            </a:r>
            <a:r>
              <a:rPr lang="en-US" dirty="0" smtClean="0">
                <a:latin typeface="Times New Roman" pitchFamily="18" charset="0"/>
                <a:cs typeface="Times New Roman" pitchFamily="18" charset="0"/>
              </a:rPr>
              <a:t>: this system allows all people who are eligible for election to participate in the voting process.</a:t>
            </a:r>
          </a:p>
          <a:p>
            <a:pPr marL="514350" indent="-514350">
              <a:buFont typeface="Wingdings" pitchFamily="2" charset="2"/>
              <a:buChar char="Ø"/>
            </a:pPr>
            <a:endParaRPr lang="en-US" dirty="0" smtClean="0">
              <a:latin typeface="Times New Roman" pitchFamily="18" charset="0"/>
              <a:cs typeface="Times New Roman" pitchFamily="18" charset="0"/>
            </a:endParaRPr>
          </a:p>
          <a:p>
            <a:pPr marL="514350" indent="-514350">
              <a:buFont typeface="Wingdings" pitchFamily="2" charset="2"/>
              <a:buChar char="Ø"/>
            </a:pPr>
            <a:r>
              <a:rPr lang="en-US" b="1" dirty="0" smtClean="0">
                <a:latin typeface="Times New Roman" pitchFamily="18" charset="0"/>
                <a:cs typeface="Times New Roman" pitchFamily="18" charset="0"/>
              </a:rPr>
              <a:t>  Freedom</a:t>
            </a:r>
            <a:r>
              <a:rPr lang="en-US" dirty="0" smtClean="0">
                <a:latin typeface="Times New Roman" pitchFamily="18" charset="0"/>
                <a:cs typeface="Times New Roman" pitchFamily="18" charset="0"/>
              </a:rPr>
              <a:t>: Free voting.</a:t>
            </a: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buNone/>
            </a:pPr>
            <a:endParaRPr lang="en-US" b="1" dirty="0" smtClean="0"/>
          </a:p>
          <a:p>
            <a:pPr marL="514350" indent="-514350">
              <a:buNone/>
            </a:pPr>
            <a:endParaRPr lang="en-US" b="1" dirty="0" smtClean="0"/>
          </a:p>
          <a:p>
            <a:pPr marL="514350" lvl="0" indent="-514350">
              <a:buFont typeface="+mj-lt"/>
              <a:buAutoNum type="arabicPeriod"/>
            </a:pPr>
            <a:endParaRPr lang="en-US" b="1" dirty="0" smtClean="0"/>
          </a:p>
          <a:p>
            <a:endParaRPr lang="en-US" dirty="0" smtClean="0"/>
          </a:p>
          <a:p>
            <a:endParaRPr lang="en-US" dirty="0"/>
          </a:p>
        </p:txBody>
      </p:sp>
      <p:sp>
        <p:nvSpPr>
          <p:cNvPr id="5" name="TextBox 4"/>
          <p:cNvSpPr txBox="1"/>
          <p:nvPr/>
        </p:nvSpPr>
        <p:spPr>
          <a:xfrm>
            <a:off x="381000" y="1066800"/>
            <a:ext cx="8382000" cy="5016758"/>
          </a:xfrm>
          <a:prstGeom prst="rect">
            <a:avLst/>
          </a:prstGeom>
          <a:noFill/>
        </p:spPr>
        <p:txBody>
          <a:bodyPr wrap="square" rtlCol="0">
            <a:spAutoFit/>
          </a:bodyPr>
          <a:lstStyle/>
          <a:p>
            <a:pPr marL="514350" indent="-514350">
              <a:buFont typeface="Wingdings" pitchFamily="2" charset="2"/>
              <a:buChar char="Ø"/>
            </a:pPr>
            <a:endParaRPr lang="en-US" sz="3200" b="1" dirty="0" smtClean="0">
              <a:latin typeface="Times New Roman" pitchFamily="18" charset="0"/>
              <a:cs typeface="Times New Roman" pitchFamily="18" charset="0"/>
            </a:endParaRPr>
          </a:p>
          <a:p>
            <a:pPr marL="514350" indent="-514350">
              <a:buFont typeface="Wingdings" pitchFamily="2" charset="2"/>
              <a:buChar char="Ø"/>
            </a:pPr>
            <a:endParaRPr lang="en-US" sz="3200" b="1" dirty="0" smtClean="0">
              <a:latin typeface="Times New Roman" pitchFamily="18" charset="0"/>
              <a:cs typeface="Times New Roman" pitchFamily="18" charset="0"/>
            </a:endParaRPr>
          </a:p>
          <a:p>
            <a:pPr marL="514350" indent="-514350">
              <a:buFont typeface="Wingdings" pitchFamily="2" charset="2"/>
              <a:buChar char="Ø"/>
            </a:pPr>
            <a:r>
              <a:rPr lang="en-US" sz="3200" b="1" dirty="0" smtClean="0">
                <a:latin typeface="Times New Roman" pitchFamily="18" charset="0"/>
                <a:cs typeface="Times New Roman" pitchFamily="18" charset="0"/>
              </a:rPr>
              <a:t>Equality: </a:t>
            </a:r>
            <a:r>
              <a:rPr lang="en-US" sz="3200" dirty="0" smtClean="0">
                <a:latin typeface="Times New Roman" pitchFamily="18" charset="0"/>
                <a:cs typeface="Times New Roman" pitchFamily="18" charset="0"/>
              </a:rPr>
              <a:t>Only people registered before they are allowed to vote and allowed to vote only once (reusability). </a:t>
            </a:r>
          </a:p>
          <a:p>
            <a:pPr marL="514350" indent="-514350">
              <a:buFont typeface="Wingdings" pitchFamily="2" charset="2"/>
              <a:buChar char="Ø"/>
            </a:pPr>
            <a:endParaRPr lang="en-US" sz="3200" dirty="0" smtClean="0">
              <a:latin typeface="Times New Roman" pitchFamily="18" charset="0"/>
              <a:cs typeface="Times New Roman" pitchFamily="18" charset="0"/>
            </a:endParaRPr>
          </a:p>
          <a:p>
            <a:pPr marL="514350" indent="-514350">
              <a:buFont typeface="Wingdings" pitchFamily="2" charset="2"/>
              <a:buChar char="Ø"/>
            </a:pPr>
            <a:r>
              <a:rPr lang="en-US" sz="3200" b="1" dirty="0" smtClean="0">
                <a:latin typeface="Times New Roman" pitchFamily="18" charset="0"/>
                <a:cs typeface="Times New Roman" pitchFamily="18" charset="0"/>
              </a:rPr>
              <a:t>Secrecy: </a:t>
            </a:r>
            <a:r>
              <a:rPr lang="en-US" sz="3200" dirty="0" smtClean="0">
                <a:latin typeface="Times New Roman" pitchFamily="18" charset="0"/>
                <a:cs typeface="Times New Roman" pitchFamily="18" charset="0"/>
              </a:rPr>
              <a:t>Sure that this is the same person (authentication).</a:t>
            </a:r>
          </a:p>
          <a:p>
            <a:pPr marL="514350" indent="-514350">
              <a:buFont typeface="Wingdings" pitchFamily="2" charset="2"/>
              <a:buChar char="Ø"/>
            </a:pPr>
            <a:endParaRPr lang="en-US" sz="3200" dirty="0" smtClean="0">
              <a:latin typeface="Times New Roman" pitchFamily="18" charset="0"/>
              <a:cs typeface="Times New Roman" pitchFamily="18" charset="0"/>
            </a:endParaRPr>
          </a:p>
          <a:p>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System Properties</a:t>
            </a:r>
            <a:endParaRPr lang="en-US" dirty="0"/>
          </a:p>
        </p:txBody>
      </p:sp>
      <p:sp>
        <p:nvSpPr>
          <p:cNvPr id="3" name="Content Placeholder 2"/>
          <p:cNvSpPr>
            <a:spLocks noGrp="1"/>
          </p:cNvSpPr>
          <p:nvPr>
            <p:ph idx="1"/>
          </p:nvPr>
        </p:nvSpPr>
        <p:spPr/>
        <p:txBody>
          <a:bodyPr>
            <a:normAutofit/>
          </a:bodyPr>
          <a:lstStyle/>
          <a:p>
            <a:pPr lvl="0"/>
            <a:r>
              <a:rPr lang="en-US" dirty="0" smtClean="0"/>
              <a:t>Store hash values (not plain text) like password, card ID concatenated with user ID.</a:t>
            </a:r>
            <a:endParaRPr lang="en-US" b="1" dirty="0" smtClean="0"/>
          </a:p>
          <a:p>
            <a:pPr lvl="0"/>
            <a:r>
              <a:rPr lang="en-US" dirty="0" smtClean="0"/>
              <a:t>Every login, server store time stamp for each user, show this time when user login.</a:t>
            </a:r>
            <a:endParaRPr lang="en-US" b="1" dirty="0" smtClean="0"/>
          </a:p>
          <a:p>
            <a:pPr lvl="0"/>
            <a:r>
              <a:rPr lang="en-US" dirty="0" smtClean="0"/>
              <a:t>When user vote, store time of voting, and show it as feedback message for user.</a:t>
            </a:r>
            <a:endParaRPr lang="en-US" b="1" dirty="0" smtClean="0"/>
          </a:p>
          <a:p>
            <a:pPr lvl="0"/>
            <a:r>
              <a:rPr lang="en-US" dirty="0" smtClean="0"/>
              <a:t>Each user has right to vote one time only.</a:t>
            </a:r>
            <a:endParaRPr lang="en-US" b="1" dirty="0" smtClean="0"/>
          </a:p>
          <a:p>
            <a:pPr lvl="0"/>
            <a:r>
              <a:rPr lang="en-US" dirty="0" smtClean="0"/>
              <a:t>Registration process at registration centre, to ensure that no one register/vote instead of other.</a:t>
            </a:r>
            <a:endParaRPr lang="en-US" b="1" dirty="0" smtClean="0"/>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2. </a:t>
            </a:r>
            <a:r>
              <a:rPr lang="en-US" b="1" dirty="0" smtClean="0"/>
              <a:t>Performance</a:t>
            </a:r>
            <a:endParaRPr lang="en-US" dirty="0"/>
          </a:p>
        </p:txBody>
      </p:sp>
      <p:sp>
        <p:nvSpPr>
          <p:cNvPr id="3" name="Content Placeholder 2"/>
          <p:cNvSpPr>
            <a:spLocks noGrp="1"/>
          </p:cNvSpPr>
          <p:nvPr>
            <p:ph idx="1"/>
          </p:nvPr>
        </p:nvSpPr>
        <p:spPr/>
        <p:txBody>
          <a:bodyPr/>
          <a:lstStyle/>
          <a:p>
            <a:pPr>
              <a:buNone/>
            </a:pPr>
            <a:endParaRPr lang="en-US" b="1" dirty="0"/>
          </a:p>
          <a:p>
            <a:r>
              <a:rPr lang="en-US" dirty="0"/>
              <a:t>Deal with speed of voting and calculating the result, efficiency, availability, accuracy, throughput, response time, recovery time, resource usage.</a:t>
            </a:r>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FF0000"/>
                </a:solidFill>
              </a:rPr>
              <a:t>Voter Authentication: </a:t>
            </a:r>
            <a:r>
              <a:rPr lang="en-US" dirty="0" smtClean="0"/>
              <a:t>all registered , eligible voter votes. Unregistered and  ineligible voter disallowed.</a:t>
            </a:r>
          </a:p>
          <a:p>
            <a:r>
              <a:rPr lang="en-US" dirty="0" smtClean="0">
                <a:solidFill>
                  <a:srgbClr val="FF0000"/>
                </a:solidFill>
              </a:rPr>
              <a:t>Multiple Vote prevention: </a:t>
            </a:r>
            <a:r>
              <a:rPr lang="en-US" dirty="0" smtClean="0"/>
              <a:t>No one votes more than once.</a:t>
            </a:r>
          </a:p>
          <a:p>
            <a:r>
              <a:rPr lang="en-US" dirty="0" smtClean="0">
                <a:solidFill>
                  <a:srgbClr val="FF0000"/>
                </a:solidFill>
              </a:rPr>
              <a:t>Availability: </a:t>
            </a:r>
            <a:r>
              <a:rPr lang="en-US" dirty="0" smtClean="0"/>
              <a:t>System must be up to at least accept ballots for the entire period prescribed by low.</a:t>
            </a:r>
            <a:endParaRPr lang="en-US" dirty="0"/>
          </a:p>
        </p:txBody>
      </p:sp>
      <p:sp>
        <p:nvSpPr>
          <p:cNvPr id="4" name="TextBox 3"/>
          <p:cNvSpPr txBox="1"/>
          <p:nvPr/>
        </p:nvSpPr>
        <p:spPr>
          <a:xfrm>
            <a:off x="457200" y="685800"/>
            <a:ext cx="8305800" cy="646331"/>
          </a:xfrm>
          <a:prstGeom prst="rect">
            <a:avLst/>
          </a:prstGeom>
          <a:noFill/>
        </p:spPr>
        <p:txBody>
          <a:bodyPr wrap="square" rtlCol="0">
            <a:spAutoFit/>
          </a:bodyPr>
          <a:lstStyle/>
          <a:p>
            <a:pPr algn="ctr"/>
            <a:r>
              <a:rPr lang="en-US" sz="3600" b="1" dirty="0"/>
              <a:t>T</a:t>
            </a:r>
            <a:r>
              <a:rPr lang="en-US" sz="3600" b="1" dirty="0" smtClean="0"/>
              <a:t>echnical requirement</a:t>
            </a:r>
            <a:endParaRPr lang="en-US" sz="3600" b="1"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9677400" cy="1143000"/>
          </a:xfrm>
        </p:spPr>
        <p:txBody>
          <a:bodyPr>
            <a:normAutofit fontScale="90000"/>
          </a:bodyPr>
          <a:lstStyle/>
          <a:p>
            <a:r>
              <a:rPr lang="en-US" b="1" dirty="0" smtClean="0"/>
              <a:t>This System provides many properties:</a:t>
            </a:r>
            <a:br>
              <a:rPr lang="en-US" b="1" dirty="0" smtClean="0"/>
            </a:br>
            <a:endParaRPr lang="en-US" b="1" dirty="0"/>
          </a:p>
        </p:txBody>
      </p:sp>
      <p:sp>
        <p:nvSpPr>
          <p:cNvPr id="3" name="Content Placeholder 2"/>
          <p:cNvSpPr>
            <a:spLocks noGrp="1"/>
          </p:cNvSpPr>
          <p:nvPr>
            <p:ph idx="1"/>
          </p:nvPr>
        </p:nvSpPr>
        <p:spPr/>
        <p:txBody>
          <a:bodyPr>
            <a:normAutofit fontScale="70000" lnSpcReduction="20000"/>
          </a:bodyPr>
          <a:lstStyle/>
          <a:p>
            <a:pPr lvl="0"/>
            <a:r>
              <a:rPr lang="en-US" dirty="0" smtClean="0"/>
              <a:t>Provide </a:t>
            </a:r>
            <a:r>
              <a:rPr lang="en-US" dirty="0"/>
              <a:t>direct, reliably result of the election after closing the election.</a:t>
            </a:r>
            <a:endParaRPr lang="en-US" b="1" dirty="0"/>
          </a:p>
          <a:p>
            <a:pPr lvl="0"/>
            <a:r>
              <a:rPr lang="en-US" dirty="0"/>
              <a:t>Increase number of voters related to the availability.</a:t>
            </a:r>
            <a:endParaRPr lang="en-US" b="1" dirty="0"/>
          </a:p>
          <a:p>
            <a:pPr lvl="0"/>
            <a:r>
              <a:rPr lang="en-US" dirty="0"/>
              <a:t>Decrease the cost of the election (papers, ballot boxes, transportation and places).</a:t>
            </a:r>
            <a:endParaRPr lang="en-US" b="1" dirty="0"/>
          </a:p>
          <a:p>
            <a:pPr lvl="0"/>
            <a:r>
              <a:rPr lang="en-US" dirty="0"/>
              <a:t>Avoid invalid ballot directly.</a:t>
            </a:r>
            <a:endParaRPr lang="en-US" b="1" dirty="0"/>
          </a:p>
          <a:p>
            <a:pPr lvl="0"/>
            <a:r>
              <a:rPr lang="en-US" dirty="0"/>
              <a:t>Provide report about the winner direct after the election end.</a:t>
            </a:r>
            <a:endParaRPr lang="en-US" b="1" dirty="0"/>
          </a:p>
          <a:p>
            <a:pPr lvl="0"/>
            <a:r>
              <a:rPr lang="en-US" dirty="0"/>
              <a:t>Allows voter to correct their mistake before final submission.</a:t>
            </a:r>
            <a:endParaRPr lang="en-US" b="1" dirty="0"/>
          </a:p>
          <a:p>
            <a:pPr lvl="0"/>
            <a:r>
              <a:rPr lang="en-US" dirty="0"/>
              <a:t>Reduce the time needed to vote for voters (by reducing the time needed to reach the polling center and the time needed to get in queues to get ballots stamped and then to vote in another queue.</a:t>
            </a:r>
            <a:endParaRPr lang="en-US" b="1" dirty="0"/>
          </a:p>
          <a:p>
            <a:pPr lvl="0"/>
            <a:r>
              <a:rPr lang="en-US" dirty="0"/>
              <a:t>Allow voters to vote from any site in global no needs to be in their country.</a:t>
            </a:r>
            <a:endParaRPr lang="en-US" b="1" dirty="0"/>
          </a:p>
          <a:p>
            <a:pPr lvl="0"/>
            <a:r>
              <a:rPr lang="en-US" dirty="0"/>
              <a:t>Prevent vote from modify from any third party using digital signature.</a:t>
            </a:r>
            <a:endParaRPr lang="en-US" b="1" dirty="0"/>
          </a:p>
          <a:p>
            <a:pPr lvl="0"/>
            <a:r>
              <a:rPr lang="en-US" dirty="0"/>
              <a:t> Increase voter confidence and improve the voting experience.</a:t>
            </a:r>
            <a:endParaRPr lang="en-US" b="1" dirty="0"/>
          </a:p>
          <a:p>
            <a:pPr lvl="0"/>
            <a:r>
              <a:rPr lang="en-US" dirty="0"/>
              <a:t> All previous election’s results can be archived without the needs to dig through records.</a:t>
            </a:r>
            <a:endParaRPr lang="en-US" b="1" dirty="0"/>
          </a:p>
          <a:p>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Future Work </a:t>
            </a:r>
            <a:endParaRPr lang="en-US" b="1" dirty="0"/>
          </a:p>
        </p:txBody>
      </p:sp>
      <p:sp>
        <p:nvSpPr>
          <p:cNvPr id="3" name="Content Placeholder 2"/>
          <p:cNvSpPr>
            <a:spLocks noGrp="1"/>
          </p:cNvSpPr>
          <p:nvPr>
            <p:ph idx="1"/>
          </p:nvPr>
        </p:nvSpPr>
        <p:spPr/>
        <p:txBody>
          <a:bodyPr/>
          <a:lstStyle/>
          <a:p>
            <a:r>
              <a:rPr lang="en-US" dirty="0"/>
              <a:t>most important criteria that country tried to achieve in their election systems is the secrecy of the ballot to ensure the integrity of the voter and ensure that change the sounds by another element and not to buy votes and the right sort of sounds using this electronic election process.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Traditional Voting</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endParaRPr lang="en-US" sz="3000" dirty="0" smtClean="0">
              <a:latin typeface="Times New Roman" pitchFamily="18" charset="0"/>
              <a:cs typeface="Times New Roman" pitchFamily="18" charset="0"/>
            </a:endParaRPr>
          </a:p>
          <a:p>
            <a:r>
              <a:rPr lang="en-US" sz="3000" dirty="0" smtClean="0">
                <a:latin typeface="Times New Roman" pitchFamily="18" charset="0"/>
                <a:cs typeface="Times New Roman" pitchFamily="18" charset="0"/>
              </a:rPr>
              <a:t>Register </a:t>
            </a:r>
            <a:r>
              <a:rPr lang="en-US" sz="3000" dirty="0">
                <a:latin typeface="Times New Roman" pitchFamily="18" charset="0"/>
                <a:cs typeface="Times New Roman" pitchFamily="18" charset="0"/>
              </a:rPr>
              <a:t>for the elections in the polling </a:t>
            </a:r>
            <a:r>
              <a:rPr lang="en-US" sz="3000" dirty="0" smtClean="0">
                <a:latin typeface="Times New Roman" pitchFamily="18" charset="0"/>
                <a:cs typeface="Times New Roman" pitchFamily="18" charset="0"/>
              </a:rPr>
              <a:t>stations in time </a:t>
            </a:r>
            <a:r>
              <a:rPr lang="en-US" sz="3000" dirty="0">
                <a:latin typeface="Times New Roman" pitchFamily="18" charset="0"/>
                <a:cs typeface="Times New Roman" pitchFamily="18" charset="0"/>
              </a:rPr>
              <a:t>before the elections process start</a:t>
            </a:r>
            <a:r>
              <a:rPr lang="en-US" sz="3000" dirty="0" smtClean="0">
                <a:latin typeface="Times New Roman" pitchFamily="18" charset="0"/>
                <a:cs typeface="Times New Roman" pitchFamily="18" charset="0"/>
              </a:rPr>
              <a:t>.</a:t>
            </a:r>
          </a:p>
          <a:p>
            <a:endParaRPr lang="en-US" sz="3000" dirty="0" smtClean="0">
              <a:latin typeface="Times New Roman" pitchFamily="18" charset="0"/>
              <a:cs typeface="Times New Roman" pitchFamily="18" charset="0"/>
            </a:endParaRPr>
          </a:p>
          <a:p>
            <a:r>
              <a:rPr lang="en-US" sz="3000" dirty="0" smtClean="0">
                <a:latin typeface="Times New Roman" pitchFamily="18" charset="0"/>
                <a:cs typeface="Times New Roman" pitchFamily="18" charset="0"/>
              </a:rPr>
              <a:t>When election process start voters go to polling station to vote for their representative.</a:t>
            </a:r>
          </a:p>
          <a:p>
            <a:endParaRPr lang="en-US" sz="3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Traditional Voting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3000" dirty="0" smtClean="0">
                <a:latin typeface="Times New Roman" pitchFamily="18" charset="0"/>
                <a:cs typeface="Times New Roman" pitchFamily="18" charset="0"/>
              </a:rPr>
              <a:t>Every elector come </a:t>
            </a:r>
            <a:r>
              <a:rPr lang="en-US" sz="3000" dirty="0">
                <a:latin typeface="Times New Roman" pitchFamily="18" charset="0"/>
                <a:cs typeface="Times New Roman" pitchFamily="18" charset="0"/>
              </a:rPr>
              <a:t>with election card, which has information prove that this person has right to vote when verify the information with information in election roll placed at polling </a:t>
            </a:r>
            <a:r>
              <a:rPr lang="en-US" sz="3000" dirty="0" smtClean="0">
                <a:latin typeface="Times New Roman" pitchFamily="18" charset="0"/>
                <a:cs typeface="Times New Roman" pitchFamily="18" charset="0"/>
              </a:rPr>
              <a:t>station.</a:t>
            </a:r>
          </a:p>
          <a:p>
            <a:endParaRPr lang="en-US" sz="3000" dirty="0">
              <a:latin typeface="Times New Roman" pitchFamily="18" charset="0"/>
              <a:cs typeface="Times New Roman" pitchFamily="18" charset="0"/>
            </a:endParaRPr>
          </a:p>
          <a:p>
            <a:r>
              <a:rPr lang="en-US" sz="3000" dirty="0" smtClean="0">
                <a:latin typeface="Times New Roman" pitchFamily="18" charset="0"/>
                <a:cs typeface="Times New Roman" pitchFamily="18" charset="0"/>
              </a:rPr>
              <a:t>Assistant </a:t>
            </a:r>
            <a:r>
              <a:rPr lang="en-US" sz="3000" dirty="0">
                <a:latin typeface="Times New Roman" pitchFamily="18" charset="0"/>
                <a:cs typeface="Times New Roman" pitchFamily="18" charset="0"/>
              </a:rPr>
              <a:t>puts the mark of the indelible ink near the nail of the ring-finger of every voter left </a:t>
            </a:r>
            <a:r>
              <a:rPr lang="en-US" sz="3000" dirty="0" smtClean="0">
                <a:latin typeface="Times New Roman" pitchFamily="18" charset="0"/>
                <a:cs typeface="Times New Roman" pitchFamily="18" charset="0"/>
              </a:rPr>
              <a:t>hand.</a:t>
            </a:r>
            <a:endParaRPr lang="en-US" sz="3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Traditional Voting</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304800" y="2209800"/>
            <a:ext cx="8229600" cy="4953000"/>
          </a:xfrm>
        </p:spPr>
        <p:txBody>
          <a:bodyPr>
            <a:normAutofit/>
          </a:bodyPr>
          <a:lstStyle/>
          <a:p>
            <a:r>
              <a:rPr lang="en-US" sz="3000" dirty="0" smtClean="0">
                <a:latin typeface="Times New Roman" pitchFamily="18" charset="0"/>
                <a:cs typeface="Times New Roman" pitchFamily="18" charset="0"/>
              </a:rPr>
              <a:t>Use ballot paper, and pass it through into the polling box.</a:t>
            </a:r>
          </a:p>
          <a:p>
            <a:r>
              <a:rPr lang="en-US" sz="3000" dirty="0" smtClean="0">
                <a:latin typeface="Times New Roman" pitchFamily="18" charset="0"/>
                <a:cs typeface="Times New Roman" pitchFamily="18" charset="0"/>
              </a:rPr>
              <a:t>The </a:t>
            </a:r>
            <a:r>
              <a:rPr lang="en-US" sz="3000" dirty="0">
                <a:latin typeface="Times New Roman" pitchFamily="18" charset="0"/>
                <a:cs typeface="Times New Roman" pitchFamily="18" charset="0"/>
              </a:rPr>
              <a:t>ballot-box is carefully sealed and moved to the pre-appointed office to be properly preserved until counting process</a:t>
            </a:r>
            <a:r>
              <a:rPr lang="en-US" sz="3000" dirty="0" smtClean="0">
                <a:latin typeface="Times New Roman" pitchFamily="18" charset="0"/>
                <a:cs typeface="Times New Roman" pitchFamily="18" charset="0"/>
              </a:rPr>
              <a:t>.</a:t>
            </a:r>
          </a:p>
          <a:p>
            <a:r>
              <a:rPr lang="en-US" sz="3000" dirty="0" smtClean="0">
                <a:latin typeface="Times New Roman" pitchFamily="18" charset="0"/>
                <a:cs typeface="Times New Roman" pitchFamily="18" charset="0"/>
              </a:rPr>
              <a:t> Finally, counting process begin and it take period of time to get the election result. Then the result officially  announced to the public.</a:t>
            </a:r>
            <a:endParaRPr lang="en-US" sz="3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Autofit/>
          </a:bodyPr>
          <a:lstStyle/>
          <a:p>
            <a:pPr algn="ctr"/>
            <a:r>
              <a:rPr lang="en-US" b="1" dirty="0" smtClean="0">
                <a:latin typeface="Times New Roman" pitchFamily="18" charset="0"/>
                <a:cs typeface="Times New Roman" pitchFamily="18" charset="0"/>
              </a:rPr>
              <a:t>Disadvantages of traditional voting</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09800"/>
            <a:ext cx="8229600" cy="4389120"/>
          </a:xfrm>
        </p:spPr>
        <p:txBody>
          <a:bodyPr>
            <a:normAutofit/>
          </a:bodyPr>
          <a:lstStyle/>
          <a:p>
            <a:pPr marL="514350" indent="-514350">
              <a:buNone/>
            </a:pPr>
            <a:r>
              <a:rPr lang="en-US" sz="3000" dirty="0">
                <a:latin typeface="Times New Roman" pitchFamily="18" charset="0"/>
                <a:cs typeface="Times New Roman" pitchFamily="18" charset="0"/>
              </a:rPr>
              <a:t>Most important of these problems:</a:t>
            </a:r>
          </a:p>
          <a:p>
            <a:pPr marL="514350" lvl="0" indent="-514350">
              <a:buFont typeface="+mj-lt"/>
              <a:buAutoNum type="arabicPeriod"/>
            </a:pPr>
            <a:r>
              <a:rPr lang="en-US" sz="3000" dirty="0" smtClean="0">
                <a:latin typeface="Times New Roman" pitchFamily="18" charset="0"/>
                <a:cs typeface="Times New Roman" pitchFamily="18" charset="0"/>
              </a:rPr>
              <a:t>Some times voter cannot reach the hall of the election .</a:t>
            </a:r>
          </a:p>
          <a:p>
            <a:pPr marL="514350" lvl="0" indent="-514350">
              <a:buFont typeface="+mj-lt"/>
              <a:buAutoNum type="arabicPeriod"/>
            </a:pPr>
            <a:r>
              <a:rPr lang="en-US" sz="3000" dirty="0" smtClean="0">
                <a:latin typeface="Times New Roman" pitchFamily="18" charset="0"/>
                <a:cs typeface="Times New Roman" pitchFamily="18" charset="0"/>
              </a:rPr>
              <a:t>Cost a </a:t>
            </a:r>
            <a:r>
              <a:rPr lang="en-US" sz="3000" dirty="0">
                <a:latin typeface="Times New Roman" pitchFamily="18" charset="0"/>
                <a:cs typeface="Times New Roman" pitchFamily="18" charset="0"/>
              </a:rPr>
              <a:t>lot of time and </a:t>
            </a:r>
            <a:r>
              <a:rPr lang="en-US" sz="3000" dirty="0" smtClean="0">
                <a:latin typeface="Times New Roman" pitchFamily="18" charset="0"/>
                <a:cs typeface="Times New Roman" pitchFamily="18" charset="0"/>
              </a:rPr>
              <a:t>money.</a:t>
            </a:r>
            <a:endParaRPr lang="en-US" sz="3000" b="1" dirty="0">
              <a:latin typeface="Times New Roman" pitchFamily="18" charset="0"/>
              <a:cs typeface="Times New Roman" pitchFamily="18" charset="0"/>
            </a:endParaRPr>
          </a:p>
          <a:p>
            <a:pPr marL="514350" lvl="0" indent="-514350">
              <a:buFont typeface="+mj-lt"/>
              <a:buAutoNum type="arabicPeriod"/>
            </a:pPr>
            <a:r>
              <a:rPr lang="en-US" sz="3000" dirty="0">
                <a:latin typeface="Times New Roman" pitchFamily="18" charset="0"/>
                <a:cs typeface="Times New Roman" pitchFamily="18" charset="0"/>
              </a:rPr>
              <a:t>Lots of paper waste during election times.</a:t>
            </a:r>
            <a:endParaRPr lang="en-US" sz="3000" b="1" dirty="0">
              <a:latin typeface="Times New Roman" pitchFamily="18" charset="0"/>
              <a:cs typeface="Times New Roman" pitchFamily="18" charset="0"/>
            </a:endParaRPr>
          </a:p>
          <a:p>
            <a:pPr marL="514350" lvl="0" indent="-514350">
              <a:buFont typeface="+mj-lt"/>
              <a:buAutoNum type="arabicPeriod"/>
            </a:pPr>
            <a:r>
              <a:rPr lang="en-US" sz="3000" dirty="0">
                <a:latin typeface="Times New Roman" pitchFamily="18" charset="0"/>
                <a:cs typeface="Times New Roman" pitchFamily="18" charset="0"/>
              </a:rPr>
              <a:t>Voter usually doesn’t know too much detail about the candidates.</a:t>
            </a:r>
            <a:endParaRPr lang="en-US" sz="3000" b="1" dirty="0">
              <a:latin typeface="Times New Roman" pitchFamily="18" charset="0"/>
              <a:cs typeface="Times New Roman" pitchFamily="18" charset="0"/>
            </a:endParaRPr>
          </a:p>
          <a:p>
            <a:endParaRPr lang="en-US" sz="3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86000"/>
            <a:ext cx="8229600" cy="2590800"/>
          </a:xfrm>
        </p:spPr>
        <p:txBody>
          <a:bodyPr>
            <a:noAutofit/>
          </a:bodyPr>
          <a:lstStyle/>
          <a:p>
            <a:pPr algn="ctr">
              <a:buNone/>
            </a:pPr>
            <a:r>
              <a:rPr lang="en-US" sz="5000" b="1" dirty="0" smtClean="0">
                <a:solidFill>
                  <a:schemeClr val="tx2">
                    <a:lumMod val="75000"/>
                  </a:schemeClr>
                </a:solidFill>
                <a:latin typeface="Times New Roman" pitchFamily="18" charset="0"/>
                <a:cs typeface="Times New Roman" pitchFamily="18" charset="0"/>
              </a:rPr>
              <a:t>now..</a:t>
            </a:r>
          </a:p>
          <a:p>
            <a:pPr algn="ctr">
              <a:buNone/>
            </a:pPr>
            <a:r>
              <a:rPr lang="en-US" sz="5000" b="1" dirty="0" smtClean="0">
                <a:solidFill>
                  <a:schemeClr val="tx2">
                    <a:lumMod val="75000"/>
                  </a:schemeClr>
                </a:solidFill>
                <a:latin typeface="Times New Roman" pitchFamily="18" charset="0"/>
                <a:cs typeface="Times New Roman" pitchFamily="18" charset="0"/>
              </a:rPr>
              <a:t>Are you ready for ..</a:t>
            </a:r>
            <a:endParaRPr lang="en-US" sz="5000"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ورق">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1619</TotalTime>
  <Words>2309</Words>
  <Application>Microsoft Office PowerPoint</Application>
  <PresentationFormat>On-screen Show (4:3)</PresentationFormat>
  <Paragraphs>365</Paragraphs>
  <Slides>46</Slides>
  <Notes>16</Notes>
  <HiddenSlides>1</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تدفق</vt:lpstr>
      <vt:lpstr>Slide 1</vt:lpstr>
      <vt:lpstr>Outline</vt:lpstr>
      <vt:lpstr>Outline</vt:lpstr>
      <vt:lpstr>Election</vt:lpstr>
      <vt:lpstr>Traditional Voting</vt:lpstr>
      <vt:lpstr>Traditional Voting</vt:lpstr>
      <vt:lpstr>Traditional Voting</vt:lpstr>
      <vt:lpstr>Disadvantages of traditional voting</vt:lpstr>
      <vt:lpstr>Slide 9</vt:lpstr>
      <vt:lpstr>Slide 10</vt:lpstr>
      <vt:lpstr>E-Voting </vt:lpstr>
      <vt:lpstr>E-Voting Project Overview</vt:lpstr>
      <vt:lpstr>Slide 13</vt:lpstr>
      <vt:lpstr>Registration</vt:lpstr>
      <vt:lpstr>Registration</vt:lpstr>
      <vt:lpstr>Registration Center</vt:lpstr>
      <vt:lpstr>Administrator</vt:lpstr>
      <vt:lpstr>Administrator</vt:lpstr>
      <vt:lpstr>Administrator</vt:lpstr>
      <vt:lpstr>Administrator</vt:lpstr>
      <vt:lpstr>Candidates and Voter</vt:lpstr>
      <vt:lpstr>Slide 22</vt:lpstr>
      <vt:lpstr>Computing Result</vt:lpstr>
      <vt:lpstr>Computing Result</vt:lpstr>
      <vt:lpstr>Computing Result</vt:lpstr>
      <vt:lpstr>St. Logie Method Example</vt:lpstr>
      <vt:lpstr>Slide 27</vt:lpstr>
      <vt:lpstr>St. Logie Method Example</vt:lpstr>
      <vt:lpstr>St. Logie Method Example</vt:lpstr>
      <vt:lpstr>St. Logie Method.</vt:lpstr>
      <vt:lpstr>St. Logie Method.</vt:lpstr>
      <vt:lpstr>St. Logie Method.</vt:lpstr>
      <vt:lpstr>St. Logie Method.</vt:lpstr>
      <vt:lpstr>System Properties</vt:lpstr>
      <vt:lpstr>Digital Signature</vt:lpstr>
      <vt:lpstr>Slide 36</vt:lpstr>
      <vt:lpstr>Digital Signature in Registration</vt:lpstr>
      <vt:lpstr>Slide 38</vt:lpstr>
      <vt:lpstr> Verify Digital Signature in Login</vt:lpstr>
      <vt:lpstr>System Properties</vt:lpstr>
      <vt:lpstr>Slide 41</vt:lpstr>
      <vt:lpstr>System Properties</vt:lpstr>
      <vt:lpstr>2. Performance</vt:lpstr>
      <vt:lpstr>Slide 44</vt:lpstr>
      <vt:lpstr>This System provides many properties: </vt:lpstr>
      <vt:lpstr>Future Work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Election</dc:title>
  <dc:creator>Bisan Co</dc:creator>
  <cp:lastModifiedBy>Student</cp:lastModifiedBy>
  <cp:revision>235</cp:revision>
  <dcterms:created xsi:type="dcterms:W3CDTF">2012-12-18T15:29:35Z</dcterms:created>
  <dcterms:modified xsi:type="dcterms:W3CDTF">2013-05-29T02:12:34Z</dcterms:modified>
</cp:coreProperties>
</file>