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sldIdLst>
    <p:sldId id="264" r:id="rId4"/>
    <p:sldId id="300" r:id="rId5"/>
    <p:sldId id="270" r:id="rId6"/>
    <p:sldId id="289" r:id="rId7"/>
    <p:sldId id="275" r:id="rId8"/>
    <p:sldId id="302" r:id="rId9"/>
    <p:sldId id="303" r:id="rId10"/>
    <p:sldId id="305" r:id="rId11"/>
    <p:sldId id="304" r:id="rId12"/>
    <p:sldId id="327" r:id="rId13"/>
    <p:sldId id="330" r:id="rId14"/>
    <p:sldId id="331" r:id="rId15"/>
    <p:sldId id="332" r:id="rId16"/>
    <p:sldId id="334" r:id="rId17"/>
    <p:sldId id="333" r:id="rId18"/>
    <p:sldId id="306" r:id="rId19"/>
    <p:sldId id="309" r:id="rId20"/>
    <p:sldId id="310" r:id="rId21"/>
    <p:sldId id="328" r:id="rId22"/>
    <p:sldId id="329" r:id="rId23"/>
    <p:sldId id="311" r:id="rId24"/>
    <p:sldId id="307" r:id="rId25"/>
    <p:sldId id="312" r:id="rId26"/>
    <p:sldId id="313" r:id="rId27"/>
    <p:sldId id="314" r:id="rId28"/>
    <p:sldId id="315" r:id="rId29"/>
    <p:sldId id="316" r:id="rId30"/>
    <p:sldId id="319" r:id="rId31"/>
    <p:sldId id="308" r:id="rId32"/>
    <p:sldId id="284" r:id="rId33"/>
    <p:sldId id="335" r:id="rId34"/>
    <p:sldId id="301" r:id="rId35"/>
    <p:sldId id="336" r:id="rId36"/>
    <p:sldId id="262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7C7C"/>
    <a:srgbClr val="383838"/>
    <a:srgbClr val="F214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0" autoAdjust="0"/>
    <p:restoredTop sz="94660"/>
  </p:normalViewPr>
  <p:slideViewPr>
    <p:cSldViewPr>
      <p:cViewPr varScale="1">
        <p:scale>
          <a:sx n="86" d="100"/>
          <a:sy n="86" d="100"/>
        </p:scale>
        <p:origin x="876" y="90"/>
      </p:cViewPr>
      <p:guideLst>
        <p:guide orient="horz" pos="1620"/>
        <p:guide pos="2880"/>
        <p:guide orient="horz" pos="1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44AD1-7E96-455A-8C7F-605A7DD0F917}" type="datetimeFigureOut">
              <a:rPr lang="en-US" smtClean="0"/>
              <a:t>5/10/2018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EDC514-9E28-441F-BF04-3DE8912E9F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06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143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7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51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751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79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3371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669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972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214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82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4751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536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93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51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27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6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EDC514-9E28-441F-BF04-3DE8912E9F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961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003798"/>
            <a:ext cx="4032448" cy="1152129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>
                <a:ea typeface="맑은 고딕" pitchFamily="50" charset="-127"/>
              </a:rPr>
              <a:t>FREE PPT </a:t>
            </a:r>
          </a:p>
          <a:p>
            <a:pPr lvl="0"/>
            <a:r>
              <a:rPr lang="en-US" altLang="ko-KR" dirty="0">
                <a:ea typeface="맑은 고딕" pitchFamily="50" charset="-127"/>
              </a:rPr>
              <a:t>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388" y="415592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</a:t>
            </a:r>
          </a:p>
          <a:p>
            <a:pPr lvl="0"/>
            <a:r>
              <a:rPr lang="en-US" altLang="ko-KR" dirty="0"/>
              <a:t>OF YOUR 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D:\Fullppt\005-PNG이미지\노트북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056" y="2282477"/>
            <a:ext cx="5002056" cy="254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917849" y="2623270"/>
            <a:ext cx="2398211" cy="177292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327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1520" y="210752"/>
            <a:ext cx="305983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369809" y="210752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369809" y="1795096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1520" y="3379104"/>
            <a:ext cx="1405595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1751068" y="3379104"/>
            <a:ext cx="3024336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257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520" y="113953"/>
            <a:ext cx="8568952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520" y="690017"/>
            <a:ext cx="8568952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3283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39552" y="1448650"/>
            <a:ext cx="4680520" cy="32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219624" y="475565"/>
            <a:ext cx="3384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27288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1399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23397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539552" y="555525"/>
            <a:ext cx="1650297" cy="40484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5964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853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547951" y="2787774"/>
            <a:ext cx="3959992" cy="5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47951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7657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7657" y="1291508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7951" y="3415796"/>
            <a:ext cx="3960000" cy="14042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4627665" y="2806575"/>
            <a:ext cx="3959992" cy="5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261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987574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571750"/>
            <a:ext cx="4176464" cy="22322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205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23528" y="1315361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44008" y="2899537"/>
            <a:ext cx="4176464" cy="19442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2514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0633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sp>
          <p:nvSpPr>
            <p:cNvPr id="6" name="Rounded Rectangle 5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name="adj" fmla="val 396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Half Frame 11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2699792" y="699542"/>
            <a:ext cx="3744416" cy="3744416"/>
            <a:chOff x="2699792" y="699542"/>
            <a:chExt cx="3744416" cy="3744416"/>
          </a:xfrm>
        </p:grpSpPr>
        <p:sp>
          <p:nvSpPr>
            <p:cNvPr id="2" name="Oval 1"/>
            <p:cNvSpPr/>
            <p:nvPr userDrawn="1"/>
          </p:nvSpPr>
          <p:spPr>
            <a:xfrm>
              <a:off x="2699792" y="699542"/>
              <a:ext cx="3744416" cy="3744416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 userDrawn="1"/>
          </p:nvSpPr>
          <p:spPr>
            <a:xfrm>
              <a:off x="2836962" y="836712"/>
              <a:ext cx="3470076" cy="3470076"/>
            </a:xfrm>
            <a:prstGeom prst="ellipse">
              <a:avLst/>
            </a:prstGeom>
            <a:solidFill>
              <a:schemeClr val="bg1">
                <a:alpha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 userDrawn="1"/>
        </p:nvGrpSpPr>
        <p:grpSpPr>
          <a:xfrm>
            <a:off x="5847953" y="984628"/>
            <a:ext cx="999728" cy="994953"/>
            <a:chOff x="6127601" y="487152"/>
            <a:chExt cx="999728" cy="994953"/>
          </a:xfrm>
        </p:grpSpPr>
        <p:sp>
          <p:nvSpPr>
            <p:cNvPr id="8" name="Oval 7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ame Side Corner Rectangle 3"/>
          <p:cNvSpPr/>
          <p:nvPr userDrawn="1"/>
        </p:nvSpPr>
        <p:spPr>
          <a:xfrm rot="5400000">
            <a:off x="2286105" y="-398432"/>
            <a:ext cx="1332147" cy="59043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173610"/>
            <a:ext cx="4283968" cy="473576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647186"/>
            <a:ext cx="4283968" cy="288032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Oval 5"/>
          <p:cNvSpPr/>
          <p:nvPr userDrawn="1"/>
        </p:nvSpPr>
        <p:spPr>
          <a:xfrm>
            <a:off x="4608216" y="1977684"/>
            <a:ext cx="1152128" cy="1152128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619672" y="113953"/>
            <a:ext cx="7524328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619672" y="690017"/>
            <a:ext cx="7524328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00647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chemeClr val="tx1">
              <a:lumMod val="75000"/>
              <a:lumOff val="2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5220072" y="-6824"/>
            <a:ext cx="3923928" cy="5150323"/>
          </a:xfrm>
          <a:custGeom>
            <a:avLst/>
            <a:gdLst>
              <a:gd name="connsiteX0" fmla="*/ 0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0 w 4572000"/>
              <a:gd name="connsiteY4" fmla="*/ 0 h 5143500"/>
              <a:gd name="connsiteX0" fmla="*/ 2217761 w 4572000"/>
              <a:gd name="connsiteY0" fmla="*/ 0 h 5143500"/>
              <a:gd name="connsiteX1" fmla="*/ 4572000 w 4572000"/>
              <a:gd name="connsiteY1" fmla="*/ 0 h 5143500"/>
              <a:gd name="connsiteX2" fmla="*/ 4572000 w 4572000"/>
              <a:gd name="connsiteY2" fmla="*/ 5143500 h 5143500"/>
              <a:gd name="connsiteX3" fmla="*/ 0 w 4572000"/>
              <a:gd name="connsiteY3" fmla="*/ 5143500 h 5143500"/>
              <a:gd name="connsiteX4" fmla="*/ 2217761 w 4572000"/>
              <a:gd name="connsiteY4" fmla="*/ 0 h 5143500"/>
              <a:gd name="connsiteX0" fmla="*/ 2354239 w 4572000"/>
              <a:gd name="connsiteY0" fmla="*/ 0 h 5157147"/>
              <a:gd name="connsiteX1" fmla="*/ 4572000 w 4572000"/>
              <a:gd name="connsiteY1" fmla="*/ 13647 h 5157147"/>
              <a:gd name="connsiteX2" fmla="*/ 4572000 w 4572000"/>
              <a:gd name="connsiteY2" fmla="*/ 5157147 h 5157147"/>
              <a:gd name="connsiteX3" fmla="*/ 0 w 4572000"/>
              <a:gd name="connsiteY3" fmla="*/ 5157147 h 5157147"/>
              <a:gd name="connsiteX4" fmla="*/ 2354239 w 4572000"/>
              <a:gd name="connsiteY4" fmla="*/ 0 h 5157147"/>
              <a:gd name="connsiteX0" fmla="*/ 2347415 w 4572000"/>
              <a:gd name="connsiteY0" fmla="*/ 0 h 5150323"/>
              <a:gd name="connsiteX1" fmla="*/ 4572000 w 4572000"/>
              <a:gd name="connsiteY1" fmla="*/ 6823 h 5150323"/>
              <a:gd name="connsiteX2" fmla="*/ 4572000 w 4572000"/>
              <a:gd name="connsiteY2" fmla="*/ 5150323 h 5150323"/>
              <a:gd name="connsiteX3" fmla="*/ 0 w 4572000"/>
              <a:gd name="connsiteY3" fmla="*/ 5150323 h 5150323"/>
              <a:gd name="connsiteX4" fmla="*/ 2347415 w 4572000"/>
              <a:gd name="connsiteY4" fmla="*/ 0 h 5150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72000" h="5150323">
                <a:moveTo>
                  <a:pt x="2347415" y="0"/>
                </a:moveTo>
                <a:lnTo>
                  <a:pt x="4572000" y="6823"/>
                </a:lnTo>
                <a:lnTo>
                  <a:pt x="4572000" y="5150323"/>
                </a:lnTo>
                <a:lnTo>
                  <a:pt x="0" y="5150323"/>
                </a:lnTo>
                <a:lnTo>
                  <a:pt x="2347415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796136" y="3651870"/>
            <a:ext cx="3347864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2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796136" y="4397684"/>
            <a:ext cx="3347864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88502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38848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2639427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727659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815891" y="1874875"/>
            <a:ext cx="1764704" cy="170498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539552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539551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639427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2639426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4727659" y="1347614"/>
            <a:ext cx="1764000" cy="5269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727658" y="1347614"/>
            <a:ext cx="1140485" cy="52690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6815891" y="1347614"/>
            <a:ext cx="1764000" cy="5269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6815890" y="1347614"/>
            <a:ext cx="1140485" cy="52690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27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2" descr="D:\Fullppt\005-PNG이미지\모니터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097" y="1059582"/>
            <a:ext cx="3816424" cy="358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5140112" y="1188189"/>
            <a:ext cx="3511110" cy="232588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85378"/>
            <a:ext cx="7200800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3528" y="661442"/>
            <a:ext cx="7200800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93770" cy="10372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547204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48135" y="1685352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771800" y="3076575"/>
            <a:ext cx="2808312" cy="15834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940152" y="3076575"/>
            <a:ext cx="2808312" cy="15834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1784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1" r:id="rId4"/>
    <p:sldLayoutId id="2147483671" r:id="rId5"/>
    <p:sldLayoutId id="2147483655" r:id="rId6"/>
    <p:sldLayoutId id="2147483672" r:id="rId7"/>
    <p:sldLayoutId id="2147483675" r:id="rId8"/>
    <p:sldLayoutId id="2147483663" r:id="rId9"/>
    <p:sldLayoutId id="2147483674" r:id="rId10"/>
    <p:sldLayoutId id="2147483665" r:id="rId11"/>
    <p:sldLayoutId id="2147483666" r:id="rId12"/>
    <p:sldLayoutId id="2147483673" r:id="rId13"/>
    <p:sldLayoutId id="2147483669" r:id="rId14"/>
    <p:sldLayoutId id="2147483676" r:id="rId15"/>
    <p:sldLayoutId id="2147483668" r:id="rId16"/>
    <p:sldLayoutId id="2147483656" r:id="rId17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avi"/><Relationship Id="rId1" Type="http://schemas.microsoft.com/office/2007/relationships/media" Target="../media/media2.avi"/><Relationship Id="rId5" Type="http://schemas.openxmlformats.org/officeDocument/2006/relationships/image" Target="../media/image30.png"/><Relationship Id="rId4" Type="http://schemas.openxmlformats.org/officeDocument/2006/relationships/notesSlide" Target="../notesSlides/notesSlid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4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7504" y="2598620"/>
            <a:ext cx="4104456" cy="288032"/>
          </a:xfrm>
        </p:spPr>
        <p:txBody>
          <a:bodyPr/>
          <a:lstStyle/>
          <a:p>
            <a:pPr lvl="0" algn="l"/>
            <a:r>
              <a:rPr lang="en-US" altLang="ko-KR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Design, Analysis and Tests</a:t>
            </a:r>
            <a:endParaRPr lang="en-US" altLang="ko-KR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14" y="2158619"/>
            <a:ext cx="898566" cy="89856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2173610"/>
            <a:ext cx="4499992" cy="473576"/>
          </a:xfrm>
        </p:spPr>
        <p:txBody>
          <a:bodyPr/>
          <a:lstStyle/>
          <a:p>
            <a:r>
              <a:rPr lang="en-US" altLang="ko-KR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Formula Student Aerodynamics</a:t>
            </a:r>
            <a:endParaRPr lang="ko-KR" altLang="en-US" sz="2400" b="1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Final Assembly: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866" y="1491630"/>
            <a:ext cx="378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last parts of the system of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aerodynamics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car installed rear wings on the top surface of a car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unlike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front wings placed in the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front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car and the rear wings are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parts of a car exposed to air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and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characterized as unstable to fit more with the conditions of a car when the need to change the angle of wings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or reduce Down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Force.  </a:t>
            </a:r>
            <a:endParaRPr lang="ar-JO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Placeholder 2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8" r="57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8365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68144" y="3795886"/>
            <a:ext cx="3203848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Chassis Tests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56376" y="2643758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5505" y="195486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9552" y="2889600"/>
            <a:ext cx="4464496" cy="367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5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Chassis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Stress test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362" y="1257019"/>
            <a:ext cx="327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creating a mesh for a chassis 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befoere</a:t>
            </a:r>
            <a:r>
              <a:rPr 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force  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984" y="1036559"/>
            <a:ext cx="4624794" cy="3747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6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Chassis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Stress test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362" y="1257019"/>
            <a:ext cx="3271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in frame during the force equal 3000N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4355976" y="1183478"/>
            <a:ext cx="4494727" cy="393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36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Chassis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Stress test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3059832" y="1122657"/>
            <a:ext cx="5970386" cy="32957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11333" y="1303435"/>
            <a:ext cx="27044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Displacement in frame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after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 equal 3000 N </a:t>
            </a:r>
          </a:p>
        </p:txBody>
      </p:sp>
    </p:spTree>
    <p:extLst>
      <p:ext uri="{BB962C8B-B14F-4D97-AF65-F5344CB8AC3E}">
        <p14:creationId xmlns:p14="http://schemas.microsoft.com/office/powerpoint/2010/main" val="296929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Chassis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Stress test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2362362" y="1097673"/>
            <a:ext cx="6781638" cy="36700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951" y="1272025"/>
            <a:ext cx="22387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Strain in frame effect the force </a:t>
            </a:r>
          </a:p>
        </p:txBody>
      </p:sp>
    </p:spTree>
    <p:extLst>
      <p:ext uri="{BB962C8B-B14F-4D97-AF65-F5344CB8AC3E}">
        <p14:creationId xmlns:p14="http://schemas.microsoft.com/office/powerpoint/2010/main" val="34837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68144" y="3795886"/>
            <a:ext cx="3203848" cy="576064"/>
          </a:xfrm>
          <a:prstGeom prst="rect">
            <a:avLst/>
          </a:prstGeom>
        </p:spPr>
        <p:txBody>
          <a:bodyPr/>
          <a:lstStyle/>
          <a:p>
            <a:r>
              <a:rPr lang="en-US" sz="2800" dirty="0"/>
              <a:t>Flow Simulations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956376" y="2643758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5505" y="195486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9552" y="2889600"/>
            <a:ext cx="4464496" cy="367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93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Front Wing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Pressure distribution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6362" y="1212596"/>
            <a:ext cx="29834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 of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 at front wing at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velocity 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m/s at 101000 Pascal </a:t>
            </a:r>
            <a:endParaRPr lang="en-US" dirty="0"/>
          </a:p>
        </p:txBody>
      </p:sp>
      <p:pic>
        <p:nvPicPr>
          <p:cNvPr id="9" name="Picture 8"/>
          <p:cNvPicPr/>
          <p:nvPr/>
        </p:nvPicPr>
        <p:blipFill>
          <a:blip r:embed="rId3"/>
          <a:stretch>
            <a:fillRect/>
          </a:stretch>
        </p:blipFill>
        <p:spPr>
          <a:xfrm>
            <a:off x="3563888" y="1237506"/>
            <a:ext cx="5391364" cy="3750313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4"/>
          <a:stretch>
            <a:fillRect/>
          </a:stretch>
        </p:blipFill>
        <p:spPr>
          <a:xfrm>
            <a:off x="119603" y="2412925"/>
            <a:ext cx="2453892" cy="263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65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Front Wing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Effect of pressure and velocity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6" name="Content Placeholder 3" descr="C:\Users\hp\Downloads\1\Project(1).jp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64938"/>
            <a:ext cx="6864438" cy="33686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90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Front Wing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Effect of pressure and velocity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4" name="Animation 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0528" y="983382"/>
            <a:ext cx="9144000" cy="439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2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>
            <a:off x="-4854" y="-22304"/>
            <a:ext cx="5152917" cy="5170687"/>
          </a:xfrm>
          <a:custGeom>
            <a:avLst/>
            <a:gdLst>
              <a:gd name="connsiteX0" fmla="*/ 0 w 4104456"/>
              <a:gd name="connsiteY0" fmla="*/ 2880320 h 2880320"/>
              <a:gd name="connsiteX1" fmla="*/ 720080 w 4104456"/>
              <a:gd name="connsiteY1" fmla="*/ 0 h 2880320"/>
              <a:gd name="connsiteX2" fmla="*/ 3384376 w 4104456"/>
              <a:gd name="connsiteY2" fmla="*/ 0 h 2880320"/>
              <a:gd name="connsiteX3" fmla="*/ 4104456 w 4104456"/>
              <a:gd name="connsiteY3" fmla="*/ 2880320 h 2880320"/>
              <a:gd name="connsiteX4" fmla="*/ 0 w 4104456"/>
              <a:gd name="connsiteY4" fmla="*/ 2880320 h 2880320"/>
              <a:gd name="connsiteX0" fmla="*/ 172018 w 4276474"/>
              <a:gd name="connsiteY0" fmla="*/ 4129257 h 4129257"/>
              <a:gd name="connsiteX1" fmla="*/ 0 w 4276474"/>
              <a:gd name="connsiteY1" fmla="*/ 0 h 4129257"/>
              <a:gd name="connsiteX2" fmla="*/ 3556394 w 4276474"/>
              <a:gd name="connsiteY2" fmla="*/ 1248937 h 4129257"/>
              <a:gd name="connsiteX3" fmla="*/ 4276474 w 4276474"/>
              <a:gd name="connsiteY3" fmla="*/ 4129257 h 4129257"/>
              <a:gd name="connsiteX4" fmla="*/ 172018 w 4276474"/>
              <a:gd name="connsiteY4" fmla="*/ 4129257 h 4129257"/>
              <a:gd name="connsiteX0" fmla="*/ 4750 w 4276474"/>
              <a:gd name="connsiteY0" fmla="*/ 5121716 h 5121716"/>
              <a:gd name="connsiteX1" fmla="*/ 0 w 4276474"/>
              <a:gd name="connsiteY1" fmla="*/ 0 h 5121716"/>
              <a:gd name="connsiteX2" fmla="*/ 3556394 w 4276474"/>
              <a:gd name="connsiteY2" fmla="*/ 1248937 h 5121716"/>
              <a:gd name="connsiteX3" fmla="*/ 4276474 w 4276474"/>
              <a:gd name="connsiteY3" fmla="*/ 4129257 h 5121716"/>
              <a:gd name="connsiteX4" fmla="*/ 4750 w 4276474"/>
              <a:gd name="connsiteY4" fmla="*/ 5121716 h 5121716"/>
              <a:gd name="connsiteX0" fmla="*/ 4750 w 3556394"/>
              <a:gd name="connsiteY0" fmla="*/ 5121716 h 5132867"/>
              <a:gd name="connsiteX1" fmla="*/ 0 w 3556394"/>
              <a:gd name="connsiteY1" fmla="*/ 0 h 5132867"/>
              <a:gd name="connsiteX2" fmla="*/ 3556394 w 3556394"/>
              <a:gd name="connsiteY2" fmla="*/ 1248937 h 5132867"/>
              <a:gd name="connsiteX3" fmla="*/ 1343703 w 3556394"/>
              <a:gd name="connsiteY3" fmla="*/ 5132867 h 5132867"/>
              <a:gd name="connsiteX4" fmla="*/ 4750 w 3556394"/>
              <a:gd name="connsiteY4" fmla="*/ 5121716 h 5132867"/>
              <a:gd name="connsiteX0" fmla="*/ 4750 w 4515398"/>
              <a:gd name="connsiteY0" fmla="*/ 5132867 h 5144018"/>
              <a:gd name="connsiteX1" fmla="*/ 0 w 4515398"/>
              <a:gd name="connsiteY1" fmla="*/ 11151 h 5144018"/>
              <a:gd name="connsiteX2" fmla="*/ 4515398 w 4515398"/>
              <a:gd name="connsiteY2" fmla="*/ 0 h 5144018"/>
              <a:gd name="connsiteX3" fmla="*/ 1343703 w 4515398"/>
              <a:gd name="connsiteY3" fmla="*/ 5144018 h 5144018"/>
              <a:gd name="connsiteX4" fmla="*/ 4750 w 4515398"/>
              <a:gd name="connsiteY4" fmla="*/ 5132867 h 5144018"/>
              <a:gd name="connsiteX0" fmla="*/ 4750 w 4515398"/>
              <a:gd name="connsiteY0" fmla="*/ 5132867 h 5132867"/>
              <a:gd name="connsiteX1" fmla="*/ 0 w 4515398"/>
              <a:gd name="connsiteY1" fmla="*/ 11151 h 5132867"/>
              <a:gd name="connsiteX2" fmla="*/ 4515398 w 4515398"/>
              <a:gd name="connsiteY2" fmla="*/ 0 h 5132867"/>
              <a:gd name="connsiteX3" fmla="*/ 2810540 w 4515398"/>
              <a:gd name="connsiteY3" fmla="*/ 5132867 h 5132867"/>
              <a:gd name="connsiteX4" fmla="*/ 4750 w 4515398"/>
              <a:gd name="connsiteY4" fmla="*/ 5132867 h 5132867"/>
              <a:gd name="connsiteX0" fmla="*/ 4750 w 4437112"/>
              <a:gd name="connsiteY0" fmla="*/ 5155169 h 5155169"/>
              <a:gd name="connsiteX1" fmla="*/ 0 w 4437112"/>
              <a:gd name="connsiteY1" fmla="*/ 33453 h 5155169"/>
              <a:gd name="connsiteX2" fmla="*/ 4437112 w 4437112"/>
              <a:gd name="connsiteY2" fmla="*/ 0 h 5155169"/>
              <a:gd name="connsiteX3" fmla="*/ 2810540 w 4437112"/>
              <a:gd name="connsiteY3" fmla="*/ 5155169 h 5155169"/>
              <a:gd name="connsiteX4" fmla="*/ 4750 w 4437112"/>
              <a:gd name="connsiteY4" fmla="*/ 5155169 h 5155169"/>
              <a:gd name="connsiteX0" fmla="*/ 4750 w 4489302"/>
              <a:gd name="connsiteY0" fmla="*/ 5144018 h 5144018"/>
              <a:gd name="connsiteX1" fmla="*/ 0 w 4489302"/>
              <a:gd name="connsiteY1" fmla="*/ 22302 h 5144018"/>
              <a:gd name="connsiteX2" fmla="*/ 4489302 w 4489302"/>
              <a:gd name="connsiteY2" fmla="*/ 0 h 5144018"/>
              <a:gd name="connsiteX3" fmla="*/ 2810540 w 4489302"/>
              <a:gd name="connsiteY3" fmla="*/ 5144018 h 5144018"/>
              <a:gd name="connsiteX4" fmla="*/ 4750 w 4489302"/>
              <a:gd name="connsiteY4" fmla="*/ 5144018 h 5144018"/>
              <a:gd name="connsiteX0" fmla="*/ 112 w 4484664"/>
              <a:gd name="connsiteY0" fmla="*/ 5155169 h 5155169"/>
              <a:gd name="connsiteX1" fmla="*/ 12759 w 4484664"/>
              <a:gd name="connsiteY1" fmla="*/ 0 h 5155169"/>
              <a:gd name="connsiteX2" fmla="*/ 4484664 w 4484664"/>
              <a:gd name="connsiteY2" fmla="*/ 11151 h 5155169"/>
              <a:gd name="connsiteX3" fmla="*/ 2805902 w 4484664"/>
              <a:gd name="connsiteY3" fmla="*/ 5155169 h 5155169"/>
              <a:gd name="connsiteX4" fmla="*/ 112 w 4484664"/>
              <a:gd name="connsiteY4" fmla="*/ 5155169 h 5155169"/>
              <a:gd name="connsiteX0" fmla="*/ 955 w 4485507"/>
              <a:gd name="connsiteY0" fmla="*/ 5155169 h 5155169"/>
              <a:gd name="connsiteX1" fmla="*/ 13602 w 4485507"/>
              <a:gd name="connsiteY1" fmla="*/ 0 h 5155169"/>
              <a:gd name="connsiteX2" fmla="*/ 4485507 w 4485507"/>
              <a:gd name="connsiteY2" fmla="*/ 11151 h 5155169"/>
              <a:gd name="connsiteX3" fmla="*/ 2806745 w 4485507"/>
              <a:gd name="connsiteY3" fmla="*/ 5155169 h 5155169"/>
              <a:gd name="connsiteX4" fmla="*/ 955 w 4485507"/>
              <a:gd name="connsiteY4" fmla="*/ 5155169 h 5155169"/>
              <a:gd name="connsiteX0" fmla="*/ 4733 w 4489285"/>
              <a:gd name="connsiteY0" fmla="*/ 5177501 h 5177501"/>
              <a:gd name="connsiteX1" fmla="*/ 8700 w 4489285"/>
              <a:gd name="connsiteY1" fmla="*/ 0 h 5177501"/>
              <a:gd name="connsiteX2" fmla="*/ 4489285 w 4489285"/>
              <a:gd name="connsiteY2" fmla="*/ 33483 h 5177501"/>
              <a:gd name="connsiteX3" fmla="*/ 2810523 w 4489285"/>
              <a:gd name="connsiteY3" fmla="*/ 5177501 h 5177501"/>
              <a:gd name="connsiteX4" fmla="*/ 4733 w 4489285"/>
              <a:gd name="connsiteY4" fmla="*/ 5177501 h 5177501"/>
              <a:gd name="connsiteX0" fmla="*/ 4733 w 4489285"/>
              <a:gd name="connsiteY0" fmla="*/ 5177501 h 5177501"/>
              <a:gd name="connsiteX1" fmla="*/ 8700 w 4489285"/>
              <a:gd name="connsiteY1" fmla="*/ 0 h 5177501"/>
              <a:gd name="connsiteX2" fmla="*/ 4489285 w 4489285"/>
              <a:gd name="connsiteY2" fmla="*/ 33483 h 5177501"/>
              <a:gd name="connsiteX3" fmla="*/ 1590359 w 4489285"/>
              <a:gd name="connsiteY3" fmla="*/ 5177501 h 5177501"/>
              <a:gd name="connsiteX4" fmla="*/ 4733 w 4489285"/>
              <a:gd name="connsiteY4" fmla="*/ 5177501 h 5177501"/>
              <a:gd name="connsiteX0" fmla="*/ 4733 w 4489285"/>
              <a:gd name="connsiteY0" fmla="*/ 5177501 h 5177501"/>
              <a:gd name="connsiteX1" fmla="*/ 8700 w 4489285"/>
              <a:gd name="connsiteY1" fmla="*/ 0 h 5177501"/>
              <a:gd name="connsiteX2" fmla="*/ 4489285 w 4489285"/>
              <a:gd name="connsiteY2" fmla="*/ 33483 h 5177501"/>
              <a:gd name="connsiteX3" fmla="*/ 1822291 w 4489285"/>
              <a:gd name="connsiteY3" fmla="*/ 5177501 h 5177501"/>
              <a:gd name="connsiteX4" fmla="*/ 4733 w 4489285"/>
              <a:gd name="connsiteY4" fmla="*/ 5177501 h 5177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89285" h="5177501">
                <a:moveTo>
                  <a:pt x="4733" y="5177501"/>
                </a:moveTo>
                <a:cubicBezTo>
                  <a:pt x="3150" y="3470262"/>
                  <a:pt x="-7114" y="1707239"/>
                  <a:pt x="8700" y="0"/>
                </a:cubicBezTo>
                <a:lnTo>
                  <a:pt x="4489285" y="33483"/>
                </a:lnTo>
                <a:lnTo>
                  <a:pt x="1822291" y="5177501"/>
                </a:lnTo>
                <a:lnTo>
                  <a:pt x="4733" y="5177501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39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197571" y="837228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216395" y="966435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Rounded Rectangle 3"/>
          <p:cNvSpPr/>
          <p:nvPr/>
        </p:nvSpPr>
        <p:spPr>
          <a:xfrm>
            <a:off x="5301597" y="-1259"/>
            <a:ext cx="3842403" cy="701030"/>
          </a:xfrm>
          <a:custGeom>
            <a:avLst/>
            <a:gdLst/>
            <a:ahLst/>
            <a:cxnLst/>
            <a:rect l="l" t="t" r="r" b="b"/>
            <a:pathLst>
              <a:path w="6291808" h="701030">
                <a:moveTo>
                  <a:pt x="350515" y="0"/>
                </a:moveTo>
                <a:lnTo>
                  <a:pt x="6291808" y="0"/>
                </a:lnTo>
                <a:lnTo>
                  <a:pt x="6291808" y="701030"/>
                </a:lnTo>
                <a:lnTo>
                  <a:pt x="350515" y="701030"/>
                </a:lnTo>
                <a:cubicBezTo>
                  <a:pt x="156931" y="701030"/>
                  <a:pt x="0" y="544099"/>
                  <a:pt x="0" y="350515"/>
                </a:cubicBezTo>
                <a:cubicBezTo>
                  <a:pt x="0" y="156931"/>
                  <a:pt x="156931" y="0"/>
                  <a:pt x="35051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Outline</a:t>
            </a:r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6380" y="911453"/>
            <a:ext cx="443283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Design of the parts</a:t>
            </a:r>
          </a:p>
          <a:p>
            <a:r>
              <a:rPr lang="en-US" sz="1600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Chassis, Surface chassis, Front wing, Rear wing</a:t>
            </a:r>
          </a:p>
          <a:p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3599727" y="1748272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599725" y="1874017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3059832" y="2599513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059832" y="2743991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2571604" y="3481295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571602" y="3586649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411981" y="1833976"/>
            <a:ext cx="448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Flow Simulations</a:t>
            </a:r>
          </a:p>
          <a:p>
            <a:r>
              <a:rPr lang="en-US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Front wing, Rear wing</a:t>
            </a: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88957" y="2682412"/>
            <a:ext cx="448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Attenuator</a:t>
            </a:r>
          </a:p>
          <a:p>
            <a:r>
              <a:rPr lang="en-US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Stress and strain tests and pressure distribution</a:t>
            </a: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811439" y="4484179"/>
            <a:ext cx="44822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Foils Design</a:t>
            </a:r>
          </a:p>
          <a:p>
            <a:r>
              <a:rPr lang="en-US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Using </a:t>
            </a:r>
            <a:r>
              <a:rPr lang="en-US" sz="16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JavaFoil</a:t>
            </a:r>
            <a:r>
              <a:rPr lang="en-US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software</a:t>
            </a:r>
            <a:endParaRPr lang="en-US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1979712" y="4381307"/>
            <a:ext cx="720080" cy="7200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979710" y="4484179"/>
            <a:ext cx="72008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 smtClean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496009" y="3576680"/>
            <a:ext cx="28432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Chassis</a:t>
            </a:r>
          </a:p>
          <a:p>
            <a:r>
              <a:rPr lang="en-US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Stress and Strain tests</a:t>
            </a:r>
          </a:p>
        </p:txBody>
      </p:sp>
    </p:spTree>
    <p:extLst>
      <p:ext uri="{BB962C8B-B14F-4D97-AF65-F5344CB8AC3E}">
        <p14:creationId xmlns:p14="http://schemas.microsoft.com/office/powerpoint/2010/main" val="354395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Front Wing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Effect of pressure and velocity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4" name="Animation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78783"/>
            <a:ext cx="9144000" cy="448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13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Rear Wing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Pressure distribution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5082917" y="1122657"/>
            <a:ext cx="4061083" cy="38728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7506"/>
            <a:ext cx="4938719" cy="364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0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68144" y="3795886"/>
            <a:ext cx="3203848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Attenuator tests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56376" y="2643758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5505" y="195486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9552" y="2889600"/>
            <a:ext cx="4464496" cy="367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8" y="661442"/>
            <a:ext cx="7200800" cy="288032"/>
          </a:xfrm>
        </p:spPr>
        <p:txBody>
          <a:bodyPr/>
          <a:lstStyle/>
          <a:p>
            <a:pPr lvl="0"/>
            <a:r>
              <a:rPr lang="en-US" altLang="ko-KR" dirty="0" smtClean="0"/>
              <a:t>Impact and stress tests</a:t>
            </a:r>
            <a:endParaRPr lang="en-US" altLang="ko-KR" dirty="0"/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3869690" y="1037279"/>
            <a:ext cx="5274310" cy="38889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362" y="1325311"/>
            <a:ext cx="3793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Stress in attenuator show no effect in attenuator because its rigid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after impact test at velocity  </a:t>
            </a:r>
            <a:r>
              <a:rPr lang="en-GB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50m/s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96240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Impact and stress tests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408469" y="1037279"/>
            <a:ext cx="4731415" cy="410622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362" y="1224317"/>
            <a:ext cx="3847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Displacement attenuator shown in below figure(at velocity 50 m/s) </a:t>
            </a:r>
          </a:p>
        </p:txBody>
      </p:sp>
    </p:spTree>
    <p:extLst>
      <p:ext uri="{BB962C8B-B14F-4D97-AF65-F5344CB8AC3E}">
        <p14:creationId xmlns:p14="http://schemas.microsoft.com/office/powerpoint/2010/main" val="350723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Impact and stress tests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5458" y="1271620"/>
            <a:ext cx="3236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</a:t>
            </a:r>
            <a:r>
              <a:rPr lang="en-US" dirty="0">
                <a:solidFill>
                  <a:srgbClr val="21212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modified the attenuator it’s become weighing 5kg and that’s possible to use in design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122657"/>
            <a:ext cx="3877553" cy="368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Impact and stress tests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3528413" y="1038724"/>
            <a:ext cx="5589767" cy="40709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362" y="1268594"/>
            <a:ext cx="28394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Deflection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modified attenuator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shown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figure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velocity 15 m/s) </a:t>
            </a:r>
          </a:p>
        </p:txBody>
      </p:sp>
    </p:spTree>
    <p:extLst>
      <p:ext uri="{BB962C8B-B14F-4D97-AF65-F5344CB8AC3E}">
        <p14:creationId xmlns:p14="http://schemas.microsoft.com/office/powerpoint/2010/main" val="400429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Impact and stress tests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3491880" y="1122657"/>
            <a:ext cx="5562342" cy="39363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362" y="1257019"/>
            <a:ext cx="32715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attenuator after modified this stress after impact test at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velocity  </a:t>
            </a:r>
            <a:r>
              <a:rPr lang="en-GB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15m/s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86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Attenuator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5536" y="648101"/>
            <a:ext cx="7056784" cy="288032"/>
          </a:xfrm>
        </p:spPr>
        <p:txBody>
          <a:bodyPr/>
          <a:lstStyle/>
          <a:p>
            <a:pPr lvl="0"/>
            <a:r>
              <a:rPr lang="en-US" altLang="ko-KR" dirty="0"/>
              <a:t>Impact and stress tests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362" y="1257019"/>
            <a:ext cx="2767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Low"/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spread in </a:t>
            </a:r>
            <a:r>
              <a:rPr lang="en-US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attenuator                    with time.</a:t>
            </a:r>
            <a:endParaRPr lang="en-US" dirty="0"/>
          </a:p>
        </p:txBody>
      </p:sp>
      <p:pic>
        <p:nvPicPr>
          <p:cNvPr id="9" name="Content Placeholder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1037279"/>
            <a:ext cx="5220072" cy="3969329"/>
          </a:xfrm>
          <a:prstGeom prst="rect">
            <a:avLst/>
          </a:prstGeom>
        </p:spPr>
      </p:pic>
      <p:pic>
        <p:nvPicPr>
          <p:cNvPr id="10" name="Content Placeholder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241828"/>
            <a:ext cx="3776580" cy="285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0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8000" r="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68144" y="3795886"/>
            <a:ext cx="3203848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Foils Design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56376" y="2643758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5505" y="195486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9552" y="2889600"/>
            <a:ext cx="4464496" cy="367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90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r="32000" b="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868144" y="3795886"/>
            <a:ext cx="3203848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Design of the parts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7956376" y="2643758"/>
            <a:ext cx="999728" cy="994953"/>
            <a:chOff x="6127601" y="487152"/>
            <a:chExt cx="999728" cy="994953"/>
          </a:xfrm>
        </p:grpSpPr>
        <p:sp>
          <p:nvSpPr>
            <p:cNvPr id="6" name="Oval 5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295505" y="195486"/>
            <a:ext cx="488093" cy="48576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10" name="Oval 9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39552" y="2889600"/>
            <a:ext cx="4464496" cy="3673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Right Triangle 2"/>
          <p:cNvSpPr/>
          <p:nvPr/>
        </p:nvSpPr>
        <p:spPr>
          <a:xfrm>
            <a:off x="6156176" y="0"/>
            <a:ext cx="1084518" cy="2509025"/>
          </a:xfrm>
          <a:custGeom>
            <a:avLst/>
            <a:gdLst>
              <a:gd name="connsiteX0" fmla="*/ 0 w 1224136"/>
              <a:gd name="connsiteY0" fmla="*/ 936104 h 936104"/>
              <a:gd name="connsiteX1" fmla="*/ 0 w 1224136"/>
              <a:gd name="connsiteY1" fmla="*/ 0 h 936104"/>
              <a:gd name="connsiteX2" fmla="*/ 1224136 w 1224136"/>
              <a:gd name="connsiteY2" fmla="*/ 936104 h 936104"/>
              <a:gd name="connsiteX3" fmla="*/ 0 w 1224136"/>
              <a:gd name="connsiteY3" fmla="*/ 936104 h 936104"/>
              <a:gd name="connsiteX0" fmla="*/ 0 w 1483112"/>
              <a:gd name="connsiteY0" fmla="*/ 1092221 h 1092221"/>
              <a:gd name="connsiteX1" fmla="*/ 1483112 w 1483112"/>
              <a:gd name="connsiteY1" fmla="*/ 0 h 1092221"/>
              <a:gd name="connsiteX2" fmla="*/ 1224136 w 1483112"/>
              <a:gd name="connsiteY2" fmla="*/ 1092221 h 1092221"/>
              <a:gd name="connsiteX3" fmla="*/ 0 w 1483112"/>
              <a:gd name="connsiteY3" fmla="*/ 1092221 h 1092221"/>
              <a:gd name="connsiteX0" fmla="*/ 0 w 992458"/>
              <a:gd name="connsiteY0" fmla="*/ 10553 h 1092221"/>
              <a:gd name="connsiteX1" fmla="*/ 992458 w 992458"/>
              <a:gd name="connsiteY1" fmla="*/ 0 h 1092221"/>
              <a:gd name="connsiteX2" fmla="*/ 733482 w 992458"/>
              <a:gd name="connsiteY2" fmla="*/ 1092221 h 1092221"/>
              <a:gd name="connsiteX3" fmla="*/ 0 w 992458"/>
              <a:gd name="connsiteY3" fmla="*/ 10553 h 1092221"/>
              <a:gd name="connsiteX0" fmla="*/ 0 w 992458"/>
              <a:gd name="connsiteY0" fmla="*/ 10553 h 2474973"/>
              <a:gd name="connsiteX1" fmla="*/ 992458 w 992458"/>
              <a:gd name="connsiteY1" fmla="*/ 0 h 2474973"/>
              <a:gd name="connsiteX2" fmla="*/ 19804 w 992458"/>
              <a:gd name="connsiteY2" fmla="*/ 2474973 h 2474973"/>
              <a:gd name="connsiteX3" fmla="*/ 0 w 992458"/>
              <a:gd name="connsiteY3" fmla="*/ 10553 h 2474973"/>
              <a:gd name="connsiteX0" fmla="*/ 0 w 992458"/>
              <a:gd name="connsiteY0" fmla="*/ 0 h 2531327"/>
              <a:gd name="connsiteX1" fmla="*/ 992458 w 992458"/>
              <a:gd name="connsiteY1" fmla="*/ 56354 h 2531327"/>
              <a:gd name="connsiteX2" fmla="*/ 19804 w 992458"/>
              <a:gd name="connsiteY2" fmla="*/ 2531327 h 2531327"/>
              <a:gd name="connsiteX3" fmla="*/ 0 w 992458"/>
              <a:gd name="connsiteY3" fmla="*/ 0 h 2531327"/>
              <a:gd name="connsiteX0" fmla="*/ 0 w 1025912"/>
              <a:gd name="connsiteY0" fmla="*/ 0 h 2531327"/>
              <a:gd name="connsiteX1" fmla="*/ 1025912 w 1025912"/>
              <a:gd name="connsiteY1" fmla="*/ 34052 h 2531327"/>
              <a:gd name="connsiteX2" fmla="*/ 19804 w 1025912"/>
              <a:gd name="connsiteY2" fmla="*/ 2531327 h 2531327"/>
              <a:gd name="connsiteX3" fmla="*/ 0 w 1025912"/>
              <a:gd name="connsiteY3" fmla="*/ 0 h 2531327"/>
              <a:gd name="connsiteX0" fmla="*/ 0 w 1014761"/>
              <a:gd name="connsiteY0" fmla="*/ 10553 h 2497275"/>
              <a:gd name="connsiteX1" fmla="*/ 1014761 w 1014761"/>
              <a:gd name="connsiteY1" fmla="*/ 0 h 2497275"/>
              <a:gd name="connsiteX2" fmla="*/ 8653 w 1014761"/>
              <a:gd name="connsiteY2" fmla="*/ 2497275 h 2497275"/>
              <a:gd name="connsiteX3" fmla="*/ 0 w 1014761"/>
              <a:gd name="connsiteY3" fmla="*/ 10553 h 2497275"/>
              <a:gd name="connsiteX0" fmla="*/ 0 w 1014761"/>
              <a:gd name="connsiteY0" fmla="*/ 32855 h 2519577"/>
              <a:gd name="connsiteX1" fmla="*/ 1014761 w 1014761"/>
              <a:gd name="connsiteY1" fmla="*/ 0 h 2519577"/>
              <a:gd name="connsiteX2" fmla="*/ 8653 w 1014761"/>
              <a:gd name="connsiteY2" fmla="*/ 2519577 h 2519577"/>
              <a:gd name="connsiteX3" fmla="*/ 0 w 1014761"/>
              <a:gd name="connsiteY3" fmla="*/ 32855 h 2519577"/>
              <a:gd name="connsiteX0" fmla="*/ 0 w 1014761"/>
              <a:gd name="connsiteY0" fmla="*/ 0 h 2486722"/>
              <a:gd name="connsiteX1" fmla="*/ 1014761 w 1014761"/>
              <a:gd name="connsiteY1" fmla="*/ 598 h 2486722"/>
              <a:gd name="connsiteX2" fmla="*/ 8653 w 1014761"/>
              <a:gd name="connsiteY2" fmla="*/ 2486722 h 2486722"/>
              <a:gd name="connsiteX3" fmla="*/ 0 w 1014761"/>
              <a:gd name="connsiteY3" fmla="*/ 0 h 2486722"/>
              <a:gd name="connsiteX0" fmla="*/ 0 w 1014761"/>
              <a:gd name="connsiteY0" fmla="*/ 0 h 2509025"/>
              <a:gd name="connsiteX1" fmla="*/ 1014761 w 1014761"/>
              <a:gd name="connsiteY1" fmla="*/ 22901 h 2509025"/>
              <a:gd name="connsiteX2" fmla="*/ 8653 w 1014761"/>
              <a:gd name="connsiteY2" fmla="*/ 2509025 h 2509025"/>
              <a:gd name="connsiteX3" fmla="*/ 0 w 1014761"/>
              <a:gd name="connsiteY3" fmla="*/ 0 h 2509025"/>
              <a:gd name="connsiteX0" fmla="*/ 0 w 1014761"/>
              <a:gd name="connsiteY0" fmla="*/ 0 h 2509025"/>
              <a:gd name="connsiteX1" fmla="*/ 1014761 w 1014761"/>
              <a:gd name="connsiteY1" fmla="*/ 11750 h 2509025"/>
              <a:gd name="connsiteX2" fmla="*/ 8653 w 1014761"/>
              <a:gd name="connsiteY2" fmla="*/ 2509025 h 2509025"/>
              <a:gd name="connsiteX3" fmla="*/ 0 w 1014761"/>
              <a:gd name="connsiteY3" fmla="*/ 0 h 250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4761" h="2509025">
                <a:moveTo>
                  <a:pt x="0" y="0"/>
                </a:moveTo>
                <a:lnTo>
                  <a:pt x="1014761" y="11750"/>
                </a:lnTo>
                <a:lnTo>
                  <a:pt x="8653" y="2509025"/>
                </a:lnTo>
                <a:cubicBezTo>
                  <a:pt x="5769" y="1680118"/>
                  <a:pt x="2884" y="828907"/>
                  <a:pt x="0" y="0"/>
                </a:cubicBezTo>
                <a:close/>
              </a:path>
            </a:pathLst>
          </a:custGeom>
          <a:solidFill>
            <a:srgbClr val="7C7C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5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2825" y="132200"/>
            <a:ext cx="72008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smtClean="0"/>
              <a:t>Foils Design 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Rear and Front wings</a:t>
            </a:r>
            <a:endParaRPr lang="en-US" altLang="ko-KR" dirty="0"/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323528" y="3332034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0313" y="0"/>
            <a:ext cx="1763688" cy="1037280"/>
          </a:xfrm>
          <a:custGeom>
            <a:avLst/>
            <a:gdLst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59582 h 1059582"/>
              <a:gd name="connsiteX4" fmla="*/ 0 w 1620375"/>
              <a:gd name="connsiteY4" fmla="*/ 0 h 1059582"/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26129 h 1059582"/>
              <a:gd name="connsiteX4" fmla="*/ 0 w 1620375"/>
              <a:gd name="connsiteY4" fmla="*/ 0 h 1059582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0 w 1620375"/>
              <a:gd name="connsiteY3" fmla="*/ 1026129 h 1037280"/>
              <a:gd name="connsiteX4" fmla="*/ 0 w 1620375"/>
              <a:gd name="connsiteY4" fmla="*/ 0 h 1037280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11151 w 1620375"/>
              <a:gd name="connsiteY3" fmla="*/ 1037280 h 1037280"/>
              <a:gd name="connsiteX4" fmla="*/ 0 w 1620375"/>
              <a:gd name="connsiteY4" fmla="*/ 0 h 10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375" h="1037280">
                <a:moveTo>
                  <a:pt x="0" y="0"/>
                </a:moveTo>
                <a:lnTo>
                  <a:pt x="1620375" y="0"/>
                </a:lnTo>
                <a:lnTo>
                  <a:pt x="1598073" y="1037280"/>
                </a:lnTo>
                <a:lnTo>
                  <a:pt x="11151" y="1037280"/>
                </a:lnTo>
                <a:lnTo>
                  <a:pt x="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1644"/>
            <a:ext cx="4355976" cy="41118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031644"/>
            <a:ext cx="4788025" cy="4111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85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2825" y="132200"/>
            <a:ext cx="72008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smtClean="0"/>
              <a:t>Foils Design 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Rear and Front wings</a:t>
            </a:r>
            <a:endParaRPr lang="en-US" altLang="ko-KR" dirty="0"/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323528" y="3332034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0313" y="0"/>
            <a:ext cx="1763688" cy="1037280"/>
          </a:xfrm>
          <a:custGeom>
            <a:avLst/>
            <a:gdLst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59582 h 1059582"/>
              <a:gd name="connsiteX4" fmla="*/ 0 w 1620375"/>
              <a:gd name="connsiteY4" fmla="*/ 0 h 1059582"/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26129 h 1059582"/>
              <a:gd name="connsiteX4" fmla="*/ 0 w 1620375"/>
              <a:gd name="connsiteY4" fmla="*/ 0 h 1059582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0 w 1620375"/>
              <a:gd name="connsiteY3" fmla="*/ 1026129 h 1037280"/>
              <a:gd name="connsiteX4" fmla="*/ 0 w 1620375"/>
              <a:gd name="connsiteY4" fmla="*/ 0 h 1037280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11151 w 1620375"/>
              <a:gd name="connsiteY3" fmla="*/ 1037280 h 1037280"/>
              <a:gd name="connsiteX4" fmla="*/ 0 w 1620375"/>
              <a:gd name="connsiteY4" fmla="*/ 0 h 10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375" h="1037280">
                <a:moveTo>
                  <a:pt x="0" y="0"/>
                </a:moveTo>
                <a:lnTo>
                  <a:pt x="1620375" y="0"/>
                </a:lnTo>
                <a:lnTo>
                  <a:pt x="1598073" y="1037280"/>
                </a:lnTo>
                <a:lnTo>
                  <a:pt x="11151" y="1037280"/>
                </a:lnTo>
                <a:lnTo>
                  <a:pt x="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71" y="1124518"/>
            <a:ext cx="4384129" cy="3818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518"/>
            <a:ext cx="4759871" cy="381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1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2825" y="132200"/>
            <a:ext cx="72008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smtClean="0"/>
              <a:t>Foils Design 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Rear and Front wings</a:t>
            </a:r>
            <a:endParaRPr lang="en-US" altLang="ko-KR" dirty="0"/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323528" y="3332034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0313" y="0"/>
            <a:ext cx="1763688" cy="1037280"/>
          </a:xfrm>
          <a:custGeom>
            <a:avLst/>
            <a:gdLst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59582 h 1059582"/>
              <a:gd name="connsiteX4" fmla="*/ 0 w 1620375"/>
              <a:gd name="connsiteY4" fmla="*/ 0 h 1059582"/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26129 h 1059582"/>
              <a:gd name="connsiteX4" fmla="*/ 0 w 1620375"/>
              <a:gd name="connsiteY4" fmla="*/ 0 h 1059582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0 w 1620375"/>
              <a:gd name="connsiteY3" fmla="*/ 1026129 h 1037280"/>
              <a:gd name="connsiteX4" fmla="*/ 0 w 1620375"/>
              <a:gd name="connsiteY4" fmla="*/ 0 h 1037280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11151 w 1620375"/>
              <a:gd name="connsiteY3" fmla="*/ 1037280 h 1037280"/>
              <a:gd name="connsiteX4" fmla="*/ 0 w 1620375"/>
              <a:gd name="connsiteY4" fmla="*/ 0 h 10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375" h="1037280">
                <a:moveTo>
                  <a:pt x="0" y="0"/>
                </a:moveTo>
                <a:lnTo>
                  <a:pt x="1620375" y="0"/>
                </a:lnTo>
                <a:lnTo>
                  <a:pt x="1598073" y="1037280"/>
                </a:lnTo>
                <a:lnTo>
                  <a:pt x="11151" y="1037280"/>
                </a:lnTo>
                <a:lnTo>
                  <a:pt x="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701"/>
            <a:ext cx="4427984" cy="40792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029117"/>
            <a:ext cx="4716017" cy="409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3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2825" y="132200"/>
            <a:ext cx="7200800" cy="576064"/>
          </a:xfrm>
          <a:prstGeom prst="rect">
            <a:avLst/>
          </a:prstGeom>
        </p:spPr>
        <p:txBody>
          <a:bodyPr/>
          <a:lstStyle/>
          <a:p>
            <a:r>
              <a:rPr lang="en-US" altLang="ko-KR" dirty="0" smtClean="0"/>
              <a:t>Foils Design </a:t>
            </a:r>
            <a:endParaRPr lang="ko-KR" alt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Rear and Front wings</a:t>
            </a:r>
            <a:endParaRPr lang="en-US" altLang="ko-KR" dirty="0"/>
          </a:p>
        </p:txBody>
      </p:sp>
      <p:sp>
        <p:nvSpPr>
          <p:cNvPr id="13" name="Text Placeholder 13"/>
          <p:cNvSpPr txBox="1">
            <a:spLocks/>
          </p:cNvSpPr>
          <p:nvPr/>
        </p:nvSpPr>
        <p:spPr>
          <a:xfrm>
            <a:off x="323528" y="3332034"/>
            <a:ext cx="4176466" cy="7920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endParaRPr lang="en-US" altLang="ko-KR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80313" y="0"/>
            <a:ext cx="1763688" cy="1037280"/>
          </a:xfrm>
          <a:custGeom>
            <a:avLst/>
            <a:gdLst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59582 h 1059582"/>
              <a:gd name="connsiteX4" fmla="*/ 0 w 1620375"/>
              <a:gd name="connsiteY4" fmla="*/ 0 h 1059582"/>
              <a:gd name="connsiteX0" fmla="*/ 0 w 1620375"/>
              <a:gd name="connsiteY0" fmla="*/ 0 h 1059582"/>
              <a:gd name="connsiteX1" fmla="*/ 1620375 w 1620375"/>
              <a:gd name="connsiteY1" fmla="*/ 0 h 1059582"/>
              <a:gd name="connsiteX2" fmla="*/ 1620375 w 1620375"/>
              <a:gd name="connsiteY2" fmla="*/ 1059582 h 1059582"/>
              <a:gd name="connsiteX3" fmla="*/ 0 w 1620375"/>
              <a:gd name="connsiteY3" fmla="*/ 1026129 h 1059582"/>
              <a:gd name="connsiteX4" fmla="*/ 0 w 1620375"/>
              <a:gd name="connsiteY4" fmla="*/ 0 h 1059582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0 w 1620375"/>
              <a:gd name="connsiteY3" fmla="*/ 1026129 h 1037280"/>
              <a:gd name="connsiteX4" fmla="*/ 0 w 1620375"/>
              <a:gd name="connsiteY4" fmla="*/ 0 h 1037280"/>
              <a:gd name="connsiteX0" fmla="*/ 0 w 1620375"/>
              <a:gd name="connsiteY0" fmla="*/ 0 h 1037280"/>
              <a:gd name="connsiteX1" fmla="*/ 1620375 w 1620375"/>
              <a:gd name="connsiteY1" fmla="*/ 0 h 1037280"/>
              <a:gd name="connsiteX2" fmla="*/ 1598073 w 1620375"/>
              <a:gd name="connsiteY2" fmla="*/ 1037280 h 1037280"/>
              <a:gd name="connsiteX3" fmla="*/ 11151 w 1620375"/>
              <a:gd name="connsiteY3" fmla="*/ 1037280 h 1037280"/>
              <a:gd name="connsiteX4" fmla="*/ 0 w 1620375"/>
              <a:gd name="connsiteY4" fmla="*/ 0 h 103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0375" h="1037280">
                <a:moveTo>
                  <a:pt x="0" y="0"/>
                </a:moveTo>
                <a:lnTo>
                  <a:pt x="1620375" y="0"/>
                </a:lnTo>
                <a:lnTo>
                  <a:pt x="1598073" y="1037280"/>
                </a:lnTo>
                <a:lnTo>
                  <a:pt x="11151" y="1037280"/>
                </a:lnTo>
                <a:lnTo>
                  <a:pt x="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037280"/>
            <a:ext cx="5913122" cy="410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4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836962" y="2139702"/>
            <a:ext cx="3470076" cy="576063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altLang="ko-KR" sz="4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  <a:endParaRPr lang="ko-KR" altLang="en-US" sz="4000" dirty="0"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491583" y="2744086"/>
            <a:ext cx="2160536" cy="576064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buNone/>
            </a:pPr>
            <a:r>
              <a:rPr lang="en-US" altLang="ko-KR" sz="15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For Listening</a:t>
            </a:r>
          </a:p>
          <a:p>
            <a:pPr marL="0" lvl="0" indent="0" algn="ctr">
              <a:buNone/>
            </a:pPr>
            <a:endParaRPr lang="en-US" altLang="ko-KR" sz="1400" dirty="0"/>
          </a:p>
        </p:txBody>
      </p:sp>
      <p:sp>
        <p:nvSpPr>
          <p:cNvPr id="4" name="Heart 38">
            <a:extLst>
              <a:ext uri="{FF2B5EF4-FFF2-40B4-BE49-F238E27FC236}">
                <a16:creationId xmlns:a16="http://schemas.microsoft.com/office/drawing/2014/main" id="{ED88203B-4DBB-49DF-9CA9-5662B5DFA36B}"/>
              </a:ext>
            </a:extLst>
          </p:cNvPr>
          <p:cNvSpPr/>
          <p:nvPr/>
        </p:nvSpPr>
        <p:spPr>
          <a:xfrm>
            <a:off x="4380761" y="3100739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smtClean="0"/>
              <a:t>SolidWorks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67544" y="661442"/>
            <a:ext cx="7056784" cy="288032"/>
          </a:xfrm>
        </p:spPr>
        <p:txBody>
          <a:bodyPr/>
          <a:lstStyle/>
          <a:p>
            <a:pPr lvl="0"/>
            <a:r>
              <a:rPr lang="en-US" altLang="ko-KR" dirty="0" smtClean="0"/>
              <a:t>Why use SolidWorks?</a:t>
            </a:r>
            <a:endParaRPr lang="en-US" altLang="ko-KR" dirty="0"/>
          </a:p>
        </p:txBody>
      </p:sp>
      <p:grpSp>
        <p:nvGrpSpPr>
          <p:cNvPr id="9" name="Group 8"/>
          <p:cNvGrpSpPr/>
          <p:nvPr/>
        </p:nvGrpSpPr>
        <p:grpSpPr>
          <a:xfrm>
            <a:off x="483624" y="1238017"/>
            <a:ext cx="2987180" cy="3072844"/>
            <a:chOff x="539552" y="1375207"/>
            <a:chExt cx="3240360" cy="3333284"/>
          </a:xfrm>
        </p:grpSpPr>
        <p:sp>
          <p:nvSpPr>
            <p:cNvPr id="4" name="Right Arrow 3"/>
            <p:cNvSpPr/>
            <p:nvPr/>
          </p:nvSpPr>
          <p:spPr>
            <a:xfrm>
              <a:off x="1051559" y="4481585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267744" y="1375207"/>
              <a:ext cx="1008112" cy="1008114"/>
            </a:xfrm>
            <a:prstGeom prst="ellipse">
              <a:avLst/>
            </a:prstGeom>
            <a:solidFill>
              <a:schemeClr val="accent3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1691680" y="2110092"/>
              <a:ext cx="1008112" cy="1008114"/>
            </a:xfrm>
            <a:prstGeom prst="ellipse">
              <a:avLst/>
            </a:prstGeom>
            <a:solidFill>
              <a:schemeClr val="accent1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1115616" y="2844977"/>
              <a:ext cx="1008112" cy="1008114"/>
            </a:xfrm>
            <a:prstGeom prst="ellipse">
              <a:avLst/>
            </a:prstGeom>
            <a:solidFill>
              <a:schemeClr val="accent3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539552" y="3579862"/>
              <a:ext cx="1008112" cy="1008114"/>
            </a:xfrm>
            <a:prstGeom prst="ellipse">
              <a:avLst/>
            </a:prstGeom>
            <a:solidFill>
              <a:schemeClr val="accent1"/>
            </a:solidFill>
            <a:ln w="1270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1627623" y="374533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203687" y="300908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2779751" y="2272836"/>
              <a:ext cx="1000161" cy="226906"/>
            </a:xfrm>
            <a:prstGeom prst="rightArrow">
              <a:avLst>
                <a:gd name="adj1" fmla="val 51543"/>
                <a:gd name="adj2" fmla="val 65559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Oval 7"/>
            <p:cNvSpPr/>
            <p:nvPr/>
          </p:nvSpPr>
          <p:spPr>
            <a:xfrm>
              <a:off x="870921" y="3947853"/>
              <a:ext cx="316704" cy="31670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Rectangle 36"/>
            <p:cNvSpPr/>
            <p:nvPr/>
          </p:nvSpPr>
          <p:spPr>
            <a:xfrm>
              <a:off x="2031156" y="2459989"/>
              <a:ext cx="345062" cy="288444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Oval 21"/>
            <p:cNvSpPr>
              <a:spLocks noChangeAspect="1"/>
            </p:cNvSpPr>
            <p:nvPr/>
          </p:nvSpPr>
          <p:spPr>
            <a:xfrm>
              <a:off x="1460176" y="3180189"/>
              <a:ext cx="334893" cy="337690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383868" y="2051348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3"/>
                </a:solidFill>
                <a:cs typeface="Arial" pitchFamily="34" charset="0"/>
              </a:rPr>
              <a:t>A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70596" y="2762449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1"/>
                </a:solidFill>
                <a:cs typeface="Arial" pitchFamily="34" charset="0"/>
              </a:rPr>
              <a:t>B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1712" y="3493638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3"/>
                </a:solidFill>
                <a:cs typeface="Arial" pitchFamily="34" charset="0"/>
              </a:rPr>
              <a:t>C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63441" y="4172362"/>
            <a:ext cx="10801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accent1"/>
                </a:solidFill>
                <a:cs typeface="Arial" pitchFamily="34" charset="0"/>
              </a:rPr>
              <a:t>D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84319" y="1879954"/>
            <a:ext cx="4102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It is an easy-to-use program that provides many  of the tests project need for a vehicle such as the Impact Test and Power Test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endParaRPr lang="en-US" altLang="ko-KR" sz="1400" b="1" dirty="0">
              <a:solidFill>
                <a:schemeClr val="tx1">
                  <a:lumMod val="75000"/>
                  <a:lumOff val="2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435118" y="0"/>
            <a:ext cx="1708882" cy="1037279"/>
          </a:xfrm>
          <a:custGeom>
            <a:avLst/>
            <a:gdLst>
              <a:gd name="connsiteX0" fmla="*/ 0 w 1619672"/>
              <a:gd name="connsiteY0" fmla="*/ 0 h 1059582"/>
              <a:gd name="connsiteX1" fmla="*/ 1619672 w 1619672"/>
              <a:gd name="connsiteY1" fmla="*/ 0 h 1059582"/>
              <a:gd name="connsiteX2" fmla="*/ 1619672 w 1619672"/>
              <a:gd name="connsiteY2" fmla="*/ 1059582 h 1059582"/>
              <a:gd name="connsiteX3" fmla="*/ 0 w 1619672"/>
              <a:gd name="connsiteY3" fmla="*/ 1059582 h 1059582"/>
              <a:gd name="connsiteX4" fmla="*/ 0 w 1619672"/>
              <a:gd name="connsiteY4" fmla="*/ 0 h 1059582"/>
              <a:gd name="connsiteX0" fmla="*/ 111512 w 1731184"/>
              <a:gd name="connsiteY0" fmla="*/ 0 h 1059582"/>
              <a:gd name="connsiteX1" fmla="*/ 1731184 w 1731184"/>
              <a:gd name="connsiteY1" fmla="*/ 0 h 1059582"/>
              <a:gd name="connsiteX2" fmla="*/ 1731184 w 1731184"/>
              <a:gd name="connsiteY2" fmla="*/ 1059582 h 1059582"/>
              <a:gd name="connsiteX3" fmla="*/ 0 w 1731184"/>
              <a:gd name="connsiteY3" fmla="*/ 1003826 h 1059582"/>
              <a:gd name="connsiteX4" fmla="*/ 111512 w 1731184"/>
              <a:gd name="connsiteY4" fmla="*/ 0 h 1059582"/>
              <a:gd name="connsiteX0" fmla="*/ 111512 w 1731184"/>
              <a:gd name="connsiteY0" fmla="*/ 0 h 1014978"/>
              <a:gd name="connsiteX1" fmla="*/ 1731184 w 1731184"/>
              <a:gd name="connsiteY1" fmla="*/ 0 h 1014978"/>
              <a:gd name="connsiteX2" fmla="*/ 1720033 w 1731184"/>
              <a:gd name="connsiteY2" fmla="*/ 1014978 h 1014978"/>
              <a:gd name="connsiteX3" fmla="*/ 0 w 1731184"/>
              <a:gd name="connsiteY3" fmla="*/ 1003826 h 1014978"/>
              <a:gd name="connsiteX4" fmla="*/ 111512 w 1731184"/>
              <a:gd name="connsiteY4" fmla="*/ 0 h 1014978"/>
              <a:gd name="connsiteX0" fmla="*/ 89210 w 1708882"/>
              <a:gd name="connsiteY0" fmla="*/ 0 h 1037279"/>
              <a:gd name="connsiteX1" fmla="*/ 1708882 w 1708882"/>
              <a:gd name="connsiteY1" fmla="*/ 0 h 1037279"/>
              <a:gd name="connsiteX2" fmla="*/ 1697731 w 1708882"/>
              <a:gd name="connsiteY2" fmla="*/ 1014978 h 1037279"/>
              <a:gd name="connsiteX3" fmla="*/ 0 w 1708882"/>
              <a:gd name="connsiteY3" fmla="*/ 1037279 h 1037279"/>
              <a:gd name="connsiteX4" fmla="*/ 89210 w 1708882"/>
              <a:gd name="connsiteY4" fmla="*/ 0 h 103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8882" h="1037279">
                <a:moveTo>
                  <a:pt x="89210" y="0"/>
                </a:moveTo>
                <a:lnTo>
                  <a:pt x="1708882" y="0"/>
                </a:lnTo>
                <a:lnTo>
                  <a:pt x="1697731" y="1014978"/>
                </a:lnTo>
                <a:lnTo>
                  <a:pt x="0" y="1037279"/>
                </a:lnTo>
                <a:lnTo>
                  <a:pt x="89210" y="0"/>
                </a:lnTo>
                <a:close/>
              </a:path>
            </a:pathLst>
          </a:custGeom>
          <a:solidFill>
            <a:srgbClr val="383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721095" y="2722550"/>
            <a:ext cx="4102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Run different types of simulations and 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car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movement 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gives results realistic saves a lot of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time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effort.</a:t>
            </a:r>
            <a:endParaRPr lang="en-US" sz="1400" b="1" dirty="0">
              <a:solidFill>
                <a:srgbClr val="21212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058106" y="355476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Low"/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uses the system of equations , that is,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when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anything changed in the design, each design will be adjusted to suit this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change.</a:t>
            </a:r>
            <a:endParaRPr lang="en-US" sz="1400" b="1" dirty="0">
              <a:solidFill>
                <a:srgbClr val="21212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2444417" y="4325822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Low"/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This system can identify areas of strength and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     weakness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 a car and identify areas that are more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stressed </a:t>
            </a:r>
            <a:r>
              <a:rPr lang="en-US" sz="1400" b="1" dirty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and the possibility of </a:t>
            </a:r>
            <a:r>
              <a:rPr lang="en-US" sz="1400" b="1" dirty="0" smtClean="0">
                <a:solidFill>
                  <a:srgbClr val="21212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failure.</a:t>
            </a:r>
            <a:endParaRPr lang="ar-JO" sz="1400" b="1" dirty="0">
              <a:solidFill>
                <a:srgbClr val="21212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Oval 8">
            <a:extLst>
              <a:ext uri="{FF2B5EF4-FFF2-40B4-BE49-F238E27FC236}">
                <a16:creationId xmlns:a16="http://schemas.microsoft.com/office/drawing/2014/main" id="{2EE71C7E-42F6-4FE7-8E2E-F15BD53979C8}"/>
              </a:ext>
            </a:extLst>
          </p:cNvPr>
          <p:cNvSpPr/>
          <p:nvPr/>
        </p:nvSpPr>
        <p:spPr>
          <a:xfrm>
            <a:off x="2362362" y="1530790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23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Chassis: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0" b="4650"/>
          <a:stretch>
            <a:fillRect/>
          </a:stretch>
        </p:blipFill>
        <p:spPr>
          <a:xfrm>
            <a:off x="5140009" y="1202137"/>
            <a:ext cx="3511110" cy="2325885"/>
          </a:xfrm>
        </p:spPr>
      </p:pic>
      <p:sp>
        <p:nvSpPr>
          <p:cNvPr id="4" name="TextBox 3"/>
          <p:cNvSpPr txBox="1"/>
          <p:nvPr/>
        </p:nvSpPr>
        <p:spPr>
          <a:xfrm>
            <a:off x="639512" y="1530571"/>
            <a:ext cx="30963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Frame is the first part that was designed, it is considered the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main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part of a car, it determines the shape of the exterior of a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car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 is the first part is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built 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 accommodate the rest of the car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parts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</a:p>
          <a:p>
            <a:pPr algn="justLow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944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Surface chassis: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9512" y="1530571"/>
            <a:ext cx="32124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external shape of the car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also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plays a role in the flow of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air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around the car ,it plays an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important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role in the distribution of power and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effect ,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improve the overall design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performance.    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" b="9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7344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Impact attenuator: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9236" y="1530571"/>
            <a:ext cx="38487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Is a front of the structure of a car and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is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considered with front wings front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and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also designed to be in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 streamlined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with the structure and fit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with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front wings and is an important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part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of the structure because it is a lot of tests as the area of ​​the forward car and which are directly exposed to shocks during the tests</a:t>
            </a:r>
            <a:endParaRPr lang="ar-JO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Low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1" b="53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6001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Rear wing: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866" y="1491630"/>
            <a:ext cx="378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last parts of the system of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aerodynamics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car installed rear wings on the top surface of a car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unlike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front wings placed in the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front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car and the rear wings are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last parts of a car exposed to air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and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characterized as unstable to fit more with the conditions of a car when the need to change the angle of wings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to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or reduce Down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Force.  </a:t>
            </a:r>
            <a:endParaRPr lang="ar-JO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Low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2" r="49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378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275606"/>
            <a:ext cx="4572000" cy="3240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95536" y="410929"/>
            <a:ext cx="367240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Front wing: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9512" y="1530571"/>
            <a:ext cx="30963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/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The air was studied on the front wings under the following conditions. The temperature of 293 k and the pressure of 101000 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Pascal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and the horizontal wind speed of 10 m /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s.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Low"/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223062" y="1491630"/>
            <a:ext cx="289091" cy="288032"/>
            <a:chOff x="6127601" y="487152"/>
            <a:chExt cx="999728" cy="994953"/>
          </a:xfrm>
          <a:solidFill>
            <a:schemeClr val="bg1">
              <a:alpha val="70000"/>
            </a:schemeClr>
          </a:solidFill>
        </p:grpSpPr>
        <p:sp>
          <p:nvSpPr>
            <p:cNvPr id="31" name="Oval 30"/>
            <p:cNvSpPr/>
            <p:nvPr userDrawn="1"/>
          </p:nvSpPr>
          <p:spPr>
            <a:xfrm>
              <a:off x="6127601" y="762025"/>
              <a:ext cx="720080" cy="72008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 userDrawn="1"/>
          </p:nvSpPr>
          <p:spPr>
            <a:xfrm>
              <a:off x="6847681" y="621668"/>
              <a:ext cx="279648" cy="27964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 userDrawn="1"/>
          </p:nvSpPr>
          <p:spPr>
            <a:xfrm>
              <a:off x="6475870" y="487152"/>
              <a:ext cx="139824" cy="1398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r="109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1288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>
            <a:lumMod val="75000"/>
            <a:lumOff val="2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B494B"/>
      </a:accent1>
      <a:accent2>
        <a:srgbClr val="3F3F3F"/>
      </a:accent2>
      <a:accent3>
        <a:srgbClr val="EB494B"/>
      </a:accent3>
      <a:accent4>
        <a:srgbClr val="3F3F3F"/>
      </a:accent4>
      <a:accent5>
        <a:srgbClr val="EB494B"/>
      </a:accent5>
      <a:accent6>
        <a:srgbClr val="3F3F3F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4843</TotalTime>
  <Words>769</Words>
  <Application>Microsoft Office PowerPoint</Application>
  <PresentationFormat>On-screen Show (16:9)</PresentationFormat>
  <Paragraphs>113</Paragraphs>
  <Slides>34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 Unicode MS</vt:lpstr>
      <vt:lpstr>맑은 고딕</vt:lpstr>
      <vt:lpstr>Arial</vt:lpstr>
      <vt:lpstr>Calibri</vt:lpstr>
      <vt:lpstr>Lato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Nour-Al-Sham</cp:lastModifiedBy>
  <cp:revision>155</cp:revision>
  <dcterms:created xsi:type="dcterms:W3CDTF">2016-12-05T23:26:54Z</dcterms:created>
  <dcterms:modified xsi:type="dcterms:W3CDTF">2018-05-11T09:10:05Z</dcterms:modified>
</cp:coreProperties>
</file>