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57" r:id="rId2"/>
    <p:sldId id="256" r:id="rId3"/>
    <p:sldId id="258" r:id="rId4"/>
    <p:sldId id="268" r:id="rId5"/>
    <p:sldId id="269" r:id="rId6"/>
    <p:sldId id="270" r:id="rId7"/>
    <p:sldId id="271" r:id="rId8"/>
    <p:sldId id="272" r:id="rId9"/>
    <p:sldId id="273" r:id="rId10"/>
    <p:sldId id="274" r:id="rId11"/>
    <p:sldId id="275" r:id="rId12"/>
    <p:sldId id="280" r:id="rId13"/>
    <p:sldId id="276" r:id="rId14"/>
    <p:sldId id="281" r:id="rId15"/>
    <p:sldId id="288" r:id="rId16"/>
    <p:sldId id="282" r:id="rId17"/>
    <p:sldId id="284" r:id="rId18"/>
    <p:sldId id="285" r:id="rId19"/>
    <p:sldId id="286" r:id="rId20"/>
    <p:sldId id="287"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82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368796F-8E5B-4381-85D0-A357CE87D07E}" type="datetimeFigureOut">
              <a:rPr lang="ar-JO" smtClean="0"/>
              <a:pPr/>
              <a:t>10/08/1437</a:t>
            </a:fld>
            <a:endParaRPr lang="ar-JO"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1DA12B0-AAE0-4E8D-AD0A-92BEFEA61935}" type="slidenum">
              <a:rPr lang="ar-JO" smtClean="0"/>
              <a:pPr/>
              <a:t>‹#›</a:t>
            </a:fld>
            <a:endParaRPr lang="ar-JO" dirty="0"/>
          </a:p>
        </p:txBody>
      </p:sp>
    </p:spTree>
    <p:extLst>
      <p:ext uri="{BB962C8B-B14F-4D97-AF65-F5344CB8AC3E}">
        <p14:creationId xmlns:p14="http://schemas.microsoft.com/office/powerpoint/2010/main" xmlns="" val="371087605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a:endParaRPr lang="ar-JO" sz="1400" dirty="0" smtClean="0"/>
          </a:p>
          <a:p>
            <a:endParaRPr lang="ar-JO" dirty="0"/>
          </a:p>
        </p:txBody>
      </p:sp>
      <p:sp>
        <p:nvSpPr>
          <p:cNvPr id="4" name="عنصر نائب لرقم الشريحة 3"/>
          <p:cNvSpPr>
            <a:spLocks noGrp="1"/>
          </p:cNvSpPr>
          <p:nvPr>
            <p:ph type="sldNum" sz="quarter" idx="10"/>
          </p:nvPr>
        </p:nvSpPr>
        <p:spPr/>
        <p:txBody>
          <a:bodyPr/>
          <a:lstStyle/>
          <a:p>
            <a:fld id="{D1DA12B0-AAE0-4E8D-AD0A-92BEFEA61935}" type="slidenum">
              <a:rPr lang="ar-JO" smtClean="0"/>
              <a:pPr/>
              <a:t>1</a:t>
            </a:fld>
            <a:endParaRPr lang="ar-JO" dirty="0"/>
          </a:p>
        </p:txBody>
      </p:sp>
    </p:spTree>
    <p:extLst>
      <p:ext uri="{BB962C8B-B14F-4D97-AF65-F5344CB8AC3E}">
        <p14:creationId xmlns:p14="http://schemas.microsoft.com/office/powerpoint/2010/main" xmlns="" val="3026653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10/08/1437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10/08/1437</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صورة2.jpg"/>
          <p:cNvPicPr>
            <a:picLocks noChangeAspect="1"/>
          </p:cNvPicPr>
          <p:nvPr/>
        </p:nvPicPr>
        <p:blipFill>
          <a:blip r:embed="rId3"/>
          <a:stretch>
            <a:fillRect/>
          </a:stretch>
        </p:blipFill>
        <p:spPr>
          <a:xfrm>
            <a:off x="0" y="0"/>
            <a:ext cx="9144000" cy="6858000"/>
          </a:xfrm>
          <a:prstGeom prst="rect">
            <a:avLst/>
          </a:prstGeom>
        </p:spPr>
      </p:pic>
      <p:sp>
        <p:nvSpPr>
          <p:cNvPr id="8" name="مربع نص 7"/>
          <p:cNvSpPr txBox="1"/>
          <p:nvPr/>
        </p:nvSpPr>
        <p:spPr>
          <a:xfrm>
            <a:off x="1357290" y="928670"/>
            <a:ext cx="7128792" cy="523220"/>
          </a:xfrm>
          <a:prstGeom prst="rect">
            <a:avLst/>
          </a:prstGeom>
        </p:spPr>
        <p:style>
          <a:lnRef idx="2">
            <a:schemeClr val="dk1"/>
          </a:lnRef>
          <a:fillRef idx="1">
            <a:schemeClr val="lt1"/>
          </a:fillRef>
          <a:effectRef idx="0">
            <a:schemeClr val="dk1"/>
          </a:effectRef>
          <a:fontRef idx="minor">
            <a:schemeClr val="dk1"/>
          </a:fontRef>
        </p:style>
        <p:txBody>
          <a:bodyPr rtlCol="1">
            <a:spAutoFit/>
          </a:bodyPr>
          <a:lstStyle/>
          <a:p>
            <a:pPr algn="ctr">
              <a:defRPr/>
            </a:pPr>
            <a:r>
              <a:rPr lang="en-US" sz="2800" b="1" dirty="0" smtClean="0">
                <a:ln w="12700">
                  <a:solidFill>
                    <a:schemeClr val="tx2">
                      <a:satMod val="155000"/>
                    </a:schemeClr>
                  </a:solidFill>
                  <a:prstDash val="solid"/>
                </a:ln>
                <a:solidFill>
                  <a:schemeClr val="tx1"/>
                </a:solidFill>
              </a:rPr>
              <a:t>Home Automation using </a:t>
            </a:r>
            <a:r>
              <a:rPr lang="en-US" sz="2800" b="1" dirty="0" err="1" smtClean="0">
                <a:ln w="12700">
                  <a:solidFill>
                    <a:schemeClr val="tx2">
                      <a:satMod val="155000"/>
                    </a:schemeClr>
                  </a:solidFill>
                  <a:prstDash val="solid"/>
                </a:ln>
                <a:solidFill>
                  <a:schemeClr val="tx1"/>
                </a:solidFill>
              </a:rPr>
              <a:t>Arduino</a:t>
            </a:r>
            <a:endParaRPr lang="en-US" sz="2800" b="1" dirty="0" smtClean="0">
              <a:ln w="12700">
                <a:solidFill>
                  <a:schemeClr val="tx2">
                    <a:satMod val="155000"/>
                  </a:schemeClr>
                </a:solidFill>
                <a:prstDash val="solid"/>
              </a:ln>
              <a:solidFill>
                <a:schemeClr val="tx1"/>
              </a:solidFill>
            </a:endParaRPr>
          </a:p>
        </p:txBody>
      </p:sp>
      <p:sp>
        <p:nvSpPr>
          <p:cNvPr id="9" name="مربع نص 8"/>
          <p:cNvSpPr txBox="1"/>
          <p:nvPr/>
        </p:nvSpPr>
        <p:spPr>
          <a:xfrm>
            <a:off x="571472" y="1928802"/>
            <a:ext cx="3312368" cy="1569660"/>
          </a:xfrm>
          <a:prstGeom prst="rect">
            <a:avLst/>
          </a:prstGeom>
          <a:noFill/>
        </p:spPr>
        <p:txBody>
          <a:bodyPr rtlCol="1">
            <a:spAutoFit/>
            <a:scene3d>
              <a:camera prst="perspectiveHeroicExtremeRightFacing"/>
              <a:lightRig rig="soft" dir="t">
                <a:rot lat="0" lon="0" rev="10800000"/>
              </a:lightRig>
            </a:scene3d>
            <a:sp3d>
              <a:bevelT w="27940" h="12700"/>
              <a:contourClr>
                <a:srgbClr val="DDDDDD"/>
              </a:contourClr>
            </a:sp3d>
          </a:bodyPr>
          <a:lstStyle/>
          <a:p>
            <a:pPr algn="l" rtl="0">
              <a:defRPr/>
            </a:pPr>
            <a:r>
              <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rPr>
              <a:t>Prepared by:</a:t>
            </a:r>
          </a:p>
          <a:p>
            <a:pPr marL="342900" indent="-342900" algn="l" rtl="0">
              <a:buFont typeface="Arial" pitchFamily="34" charset="0"/>
              <a:buChar char="•"/>
              <a:defRPr/>
            </a:pPr>
            <a:r>
              <a:rPr lang="en-US" sz="2400" b="1" spc="150" dirty="0"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Deena </a:t>
            </a: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Shabaro</a:t>
            </a:r>
            <a:endPar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endParaRPr>
          </a:p>
          <a:p>
            <a:pPr marL="342900" indent="-342900" algn="l" rtl="0">
              <a:buFont typeface="Arial" pitchFamily="34" charset="0"/>
              <a:buChar char="•"/>
              <a:defRPr/>
            </a:pP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Jenan</a:t>
            </a:r>
            <a:r>
              <a:rPr lang="en-US" sz="2400" b="1" spc="150" dirty="0"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 </a:t>
            </a: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Zaid</a:t>
            </a:r>
            <a:endPar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endParaRPr>
          </a:p>
          <a:p>
            <a:pPr marL="342900" indent="-342900" algn="l" rtl="0">
              <a:buFont typeface="Arial" pitchFamily="34" charset="0"/>
              <a:buChar char="•"/>
              <a:defRPr/>
            </a:pP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Shahd</a:t>
            </a:r>
            <a:r>
              <a:rPr lang="en-US" sz="2400" b="1" spc="150" dirty="0"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 </a:t>
            </a: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Okeh</a:t>
            </a:r>
            <a:endPar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endParaRPr>
          </a:p>
        </p:txBody>
      </p:sp>
      <p:sp>
        <p:nvSpPr>
          <p:cNvPr id="10" name="مربع نص 9"/>
          <p:cNvSpPr txBox="1"/>
          <p:nvPr/>
        </p:nvSpPr>
        <p:spPr>
          <a:xfrm>
            <a:off x="0" y="4000504"/>
            <a:ext cx="3096344" cy="830997"/>
          </a:xfrm>
          <a:prstGeom prst="rect">
            <a:avLst/>
          </a:prstGeom>
          <a:noFill/>
        </p:spPr>
        <p:txBody>
          <a:bodyPr rtlCol="1">
            <a:spAutoFit/>
            <a:scene3d>
              <a:camera prst="perspectiveContrastingRightFacing"/>
              <a:lightRig rig="threePt" dir="t"/>
            </a:scene3d>
          </a:bodyPr>
          <a:lstStyle/>
          <a:p>
            <a:pPr>
              <a:defRPr/>
            </a:pPr>
            <a:r>
              <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rPr>
              <a:t>Supervised by :</a:t>
            </a:r>
          </a:p>
          <a:p>
            <a:pPr>
              <a:defRPr/>
            </a:pPr>
            <a:r>
              <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rPr>
              <a:t>Dr. </a:t>
            </a: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Falah</a:t>
            </a:r>
            <a:r>
              <a:rPr lang="en-US" sz="2400" b="1" spc="150" dirty="0"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 </a:t>
            </a:r>
            <a:r>
              <a:rPr lang="en-US" sz="2400" b="1" spc="150" dirty="0" err="1" smtClean="0">
                <a:ln w="11430"/>
                <a:solidFill>
                  <a:srgbClr val="F8F8F8"/>
                </a:solidFill>
                <a:effectLst>
                  <a:glow rad="228600">
                    <a:schemeClr val="accent4">
                      <a:satMod val="175000"/>
                      <a:alpha val="40000"/>
                    </a:schemeClr>
                  </a:glow>
                  <a:outerShdw blurRad="25400" algn="tl" rotWithShape="0">
                    <a:srgbClr val="000000">
                      <a:alpha val="43000"/>
                    </a:srgbClr>
                  </a:outerShdw>
                </a:effectLst>
              </a:rPr>
              <a:t>Hasan</a:t>
            </a:r>
            <a:endParaRPr lang="en-US" sz="2400" b="1" spc="150" dirty="0">
              <a:ln w="11430"/>
              <a:solidFill>
                <a:srgbClr val="F8F8F8"/>
              </a:solidFill>
              <a:effectLst>
                <a:glow rad="228600">
                  <a:schemeClr val="accent4">
                    <a:satMod val="175000"/>
                    <a:alpha val="40000"/>
                  </a:schemeClr>
                </a:glow>
                <a:outerShdw blurRad="25400" algn="tl" rotWithShape="0">
                  <a:srgbClr val="000000">
                    <a:alpha val="43000"/>
                  </a:srgbClr>
                </a:outerShdw>
              </a:effectLst>
            </a:endParaRPr>
          </a:p>
        </p:txBody>
      </p:sp>
    </p:spTree>
    <p:extLst>
      <p:ext uri="{BB962C8B-B14F-4D97-AF65-F5344CB8AC3E}">
        <p14:creationId xmlns:p14="http://schemas.microsoft.com/office/powerpoint/2010/main" xmlns="" val="4202708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1569660"/>
          </a:xfrm>
          <a:prstGeom prst="rect">
            <a:avLst/>
          </a:prstGeom>
        </p:spPr>
        <p:txBody>
          <a:bodyPr wrap="square">
            <a:spAutoFit/>
          </a:bodyPr>
          <a:lstStyle/>
          <a:p>
            <a:pPr algn="l" rtl="0">
              <a:buFont typeface="Wingdings" pitchFamily="2" charset="2"/>
              <a:buChar char="q"/>
            </a:pPr>
            <a:r>
              <a:rPr lang="en-US" sz="2400" dirty="0" smtClean="0"/>
              <a:t>Structure .</a:t>
            </a:r>
          </a:p>
          <a:p>
            <a:pPr algn="l" rtl="0">
              <a:buFont typeface="Wingdings" pitchFamily="2" charset="2"/>
              <a:buChar char="q"/>
            </a:pPr>
            <a:endParaRPr lang="en-US" sz="2400" dirty="0" smtClean="0"/>
          </a:p>
          <a:p>
            <a:pPr algn="l" rtl="0">
              <a:buFont typeface="Wingdings" pitchFamily="2" charset="2"/>
              <a:buChar char="q"/>
            </a:pPr>
            <a:r>
              <a:rPr lang="en-US" sz="2400" dirty="0" smtClean="0"/>
              <a:t>Costs .</a:t>
            </a:r>
          </a:p>
          <a:p>
            <a:pPr algn="l" rtl="0">
              <a:buFont typeface="Wingdings" pitchFamily="2" charset="2"/>
              <a:buChar char="q"/>
            </a:pPr>
            <a:endParaRPr lang="ar-JO" sz="2400" dirty="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Disadvantages of using </a:t>
            </a:r>
            <a:r>
              <a:rPr lang="en-US" sz="48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arduino</a:t>
            </a: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3416320"/>
          </a:xfrm>
          <a:prstGeom prst="rect">
            <a:avLst/>
          </a:prstGeom>
        </p:spPr>
        <p:txBody>
          <a:bodyPr wrap="square">
            <a:spAutoFit/>
          </a:bodyPr>
          <a:lstStyle/>
          <a:p>
            <a:pPr lvl="0" algn="l" rtl="0">
              <a:buFont typeface="Wingdings" pitchFamily="2" charset="2"/>
              <a:buChar char="q"/>
            </a:pPr>
            <a:r>
              <a:rPr lang="en-US" sz="2400" b="1" dirty="0" smtClean="0"/>
              <a:t>LM 35. </a:t>
            </a:r>
            <a:endParaRPr lang="en-US" sz="2400" dirty="0" smtClean="0"/>
          </a:p>
          <a:p>
            <a:pPr lvl="0" algn="l" rtl="0">
              <a:buFont typeface="Wingdings" pitchFamily="2" charset="2"/>
              <a:buChar char="q"/>
            </a:pPr>
            <a:r>
              <a:rPr lang="en-US" sz="2400" b="1" dirty="0" smtClean="0"/>
              <a:t>LDR.</a:t>
            </a:r>
            <a:endParaRPr lang="en-US" sz="2400" dirty="0" smtClean="0"/>
          </a:p>
          <a:p>
            <a:pPr lvl="0" algn="l" rtl="0">
              <a:buFont typeface="Wingdings" pitchFamily="2" charset="2"/>
              <a:buChar char="q"/>
            </a:pPr>
            <a:r>
              <a:rPr lang="en-US" sz="2400" b="1" dirty="0" smtClean="0"/>
              <a:t>PIR sensor. </a:t>
            </a:r>
            <a:endParaRPr lang="en-US" sz="2400" dirty="0" smtClean="0"/>
          </a:p>
          <a:p>
            <a:pPr lvl="0" algn="l" rtl="0">
              <a:buFont typeface="Wingdings" pitchFamily="2" charset="2"/>
              <a:buChar char="q"/>
            </a:pPr>
            <a:r>
              <a:rPr lang="en-US" sz="2400" b="1" dirty="0" smtClean="0"/>
              <a:t>Smock detector.</a:t>
            </a:r>
            <a:endParaRPr lang="en-US" sz="2400" dirty="0" smtClean="0"/>
          </a:p>
          <a:p>
            <a:pPr lvl="0" algn="l" rtl="0">
              <a:buFont typeface="Wingdings" pitchFamily="2" charset="2"/>
              <a:buChar char="q"/>
            </a:pPr>
            <a:r>
              <a:rPr lang="en-US" sz="2400" b="1" dirty="0" smtClean="0"/>
              <a:t>Relay .</a:t>
            </a:r>
            <a:endParaRPr lang="en-US" sz="2400" dirty="0" smtClean="0"/>
          </a:p>
          <a:p>
            <a:pPr lvl="0" algn="l" rtl="0">
              <a:buFont typeface="Wingdings" pitchFamily="2" charset="2"/>
              <a:buChar char="q"/>
            </a:pPr>
            <a:r>
              <a:rPr lang="en-US" sz="2400" b="1" dirty="0" smtClean="0"/>
              <a:t>Reed switch door.</a:t>
            </a:r>
            <a:endParaRPr lang="en-US" sz="2400" dirty="0" smtClean="0"/>
          </a:p>
          <a:p>
            <a:pPr lvl="0" algn="l" rtl="0">
              <a:buFont typeface="Wingdings" pitchFamily="2" charset="2"/>
              <a:buChar char="q"/>
            </a:pPr>
            <a:r>
              <a:rPr lang="en-US" sz="2400" b="1" dirty="0" smtClean="0"/>
              <a:t>Small Fan.</a:t>
            </a:r>
            <a:endParaRPr lang="en-US" sz="2400" dirty="0" smtClean="0"/>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The environmental sensors and devices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6" name="صورة 5" descr="lm35.GIF"/>
          <p:cNvPicPr/>
          <p:nvPr/>
        </p:nvPicPr>
        <p:blipFill>
          <a:blip r:embed="rId3"/>
          <a:stretch>
            <a:fillRect/>
          </a:stretch>
        </p:blipFill>
        <p:spPr>
          <a:xfrm>
            <a:off x="7143768" y="2000240"/>
            <a:ext cx="1724025" cy="2628900"/>
          </a:xfrm>
          <a:prstGeom prst="rect">
            <a:avLst/>
          </a:prstGeom>
          <a:ln>
            <a:noFill/>
          </a:ln>
          <a:effectLst>
            <a:softEdge rad="112500"/>
          </a:effectLst>
        </p:spPr>
      </p:pic>
      <p:pic>
        <p:nvPicPr>
          <p:cNvPr id="8" name="صورة 7" descr="LDR1.jpg"/>
          <p:cNvPicPr/>
          <p:nvPr/>
        </p:nvPicPr>
        <p:blipFill>
          <a:blip r:embed="rId4"/>
          <a:stretch>
            <a:fillRect/>
          </a:stretch>
        </p:blipFill>
        <p:spPr>
          <a:xfrm>
            <a:off x="4357686" y="2285992"/>
            <a:ext cx="2076447" cy="15478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2985433"/>
          </a:xfrm>
          <a:prstGeom prst="rect">
            <a:avLst/>
          </a:prstGeom>
        </p:spPr>
        <p:txBody>
          <a:bodyPr wrap="square">
            <a:spAutoFit/>
          </a:bodyPr>
          <a:lstStyle/>
          <a:p>
            <a:pPr algn="l" rtl="0"/>
            <a:endParaRPr lang="en-US" sz="2000" dirty="0" smtClean="0"/>
          </a:p>
          <a:p>
            <a:pPr lvl="0" algn="l"/>
            <a:r>
              <a:rPr lang="en-US" dirty="0" smtClean="0"/>
              <a:t>Calibrated </a:t>
            </a:r>
            <a:r>
              <a:rPr lang="en-US" dirty="0" smtClean="0"/>
              <a:t>directly in </a:t>
            </a:r>
            <a:r>
              <a:rPr lang="en-US" baseline="30000" dirty="0" smtClean="0"/>
              <a:t>o</a:t>
            </a:r>
            <a:r>
              <a:rPr lang="en-US" dirty="0" smtClean="0"/>
              <a:t> Celsius (</a:t>
            </a:r>
            <a:r>
              <a:rPr lang="en-US" dirty="0" smtClean="0"/>
              <a:t>Centigrade)</a:t>
            </a:r>
            <a:endParaRPr lang="en-US" dirty="0" smtClean="0"/>
          </a:p>
          <a:p>
            <a:pPr lvl="0" algn="l"/>
            <a:r>
              <a:rPr lang="en-US" dirty="0" smtClean="0"/>
              <a:t>Linear + 10.0 mV/</a:t>
            </a:r>
            <a:r>
              <a:rPr lang="en-US" baseline="30000" dirty="0" err="1" smtClean="0"/>
              <a:t>o</a:t>
            </a:r>
            <a:r>
              <a:rPr lang="en-US" dirty="0" err="1" smtClean="0"/>
              <a:t>C</a:t>
            </a:r>
            <a:r>
              <a:rPr lang="en-US" dirty="0" smtClean="0"/>
              <a:t> scale factor</a:t>
            </a:r>
          </a:p>
          <a:p>
            <a:pPr lvl="0" algn="l"/>
            <a:r>
              <a:rPr lang="en-US" dirty="0" smtClean="0"/>
              <a:t>0.5</a:t>
            </a:r>
            <a:r>
              <a:rPr lang="en-US" baseline="30000" dirty="0" smtClean="0"/>
              <a:t>o</a:t>
            </a:r>
            <a:r>
              <a:rPr lang="en-US" dirty="0" smtClean="0"/>
              <a:t>C accuracy </a:t>
            </a:r>
            <a:r>
              <a:rPr lang="en-US" dirty="0" err="1" smtClean="0"/>
              <a:t>guaranteeable</a:t>
            </a:r>
            <a:r>
              <a:rPr lang="en-US" dirty="0" smtClean="0"/>
              <a:t> (at +25</a:t>
            </a:r>
            <a:r>
              <a:rPr lang="en-US" baseline="30000" dirty="0" smtClean="0"/>
              <a:t>o</a:t>
            </a:r>
            <a:r>
              <a:rPr lang="en-US" dirty="0" smtClean="0"/>
              <a:t>C)</a:t>
            </a:r>
          </a:p>
          <a:p>
            <a:pPr lvl="0" algn="l"/>
            <a:r>
              <a:rPr lang="en-US" dirty="0" smtClean="0"/>
              <a:t>Rated for full −55</a:t>
            </a:r>
            <a:r>
              <a:rPr lang="en-US" baseline="30000" dirty="0" smtClean="0"/>
              <a:t>o</a:t>
            </a:r>
            <a:r>
              <a:rPr lang="en-US" dirty="0" smtClean="0"/>
              <a:t> to +150</a:t>
            </a:r>
            <a:r>
              <a:rPr lang="en-US" baseline="30000" dirty="0" smtClean="0"/>
              <a:t>o</a:t>
            </a:r>
            <a:r>
              <a:rPr lang="en-US" dirty="0" smtClean="0"/>
              <a:t>C range</a:t>
            </a:r>
          </a:p>
          <a:p>
            <a:pPr lvl="0" algn="l"/>
            <a:r>
              <a:rPr lang="en-US" dirty="0" smtClean="0"/>
              <a:t>Suitable for remote applications</a:t>
            </a:r>
          </a:p>
          <a:p>
            <a:pPr lvl="0" algn="l"/>
            <a:r>
              <a:rPr lang="en-US" dirty="0" smtClean="0"/>
              <a:t>Low cost due to wafer-level trimming</a:t>
            </a:r>
          </a:p>
          <a:p>
            <a:pPr lvl="0" algn="l"/>
            <a:r>
              <a:rPr lang="en-US" dirty="0" smtClean="0"/>
              <a:t>Operates from 4 to 30 volts</a:t>
            </a:r>
          </a:p>
          <a:p>
            <a:pPr lvl="0" algn="l"/>
            <a:r>
              <a:rPr lang="en-US" dirty="0" smtClean="0"/>
              <a:t>Less than 60 µA current drain</a:t>
            </a:r>
          </a:p>
          <a:p>
            <a:pPr algn="l" rtl="0">
              <a:buFont typeface="Wingdings" pitchFamily="2" charset="2"/>
              <a:buChar char="q"/>
            </a:pPr>
            <a:endParaRPr lang="ar-JO" sz="2400" dirty="0"/>
          </a:p>
        </p:txBody>
      </p:sp>
      <p:sp>
        <p:nvSpPr>
          <p:cNvPr id="7" name="عنوان 1"/>
          <p:cNvSpPr txBox="1">
            <a:spLocks/>
          </p:cNvSpPr>
          <p:nvPr/>
        </p:nvSpPr>
        <p:spPr>
          <a:xfrm>
            <a:off x="571472" y="428604"/>
            <a:ext cx="8229600" cy="1928826"/>
          </a:xfrm>
          <a:prstGeom prst="rect">
            <a:avLst/>
          </a:prstGeom>
          <a:extLst>
            <a:ext uri="{909E8E84-426E-40DD-AFC4-6F175D3DCCD1}"/>
            <a:ext uri="{91240B29-F687-4F45-9708-019B960494DF}"/>
          </a:extLst>
        </p:spPr>
        <p:txBody>
          <a:bodyPr/>
          <a:lstStyle/>
          <a:p>
            <a:pPr lvl="0" algn="ctr">
              <a:spcBef>
                <a:spcPct val="0"/>
              </a:spcBef>
              <a:defRPr/>
            </a:pP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LM35 </a:t>
            </a: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8" name="صورة 2" descr="lm35.GIF"/>
          <p:cNvPicPr/>
          <p:nvPr/>
        </p:nvPicPr>
        <p:blipFill>
          <a:blip r:embed="rId3"/>
          <a:stretch>
            <a:fillRect/>
          </a:stretch>
        </p:blipFill>
        <p:spPr>
          <a:xfrm>
            <a:off x="6572264" y="2500306"/>
            <a:ext cx="1724025" cy="2628900"/>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830997"/>
          </a:xfrm>
          <a:prstGeom prst="rect">
            <a:avLst/>
          </a:prstGeom>
        </p:spPr>
        <p:txBody>
          <a:bodyPr wrap="square">
            <a:spAutoFit/>
          </a:bodyPr>
          <a:lstStyle/>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lang="en-US" sz="32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cs typeface="Aharoni" pitchFamily="2" charset="-79"/>
              </a:rPr>
              <a:t>Relation between the </a:t>
            </a:r>
            <a:r>
              <a:rPr lang="en-US" sz="32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cs typeface="Aharoni" pitchFamily="2" charset="-79"/>
              </a:rPr>
              <a:t>temeprature</a:t>
            </a:r>
            <a:r>
              <a:rPr lang="en-US" sz="32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cs typeface="Aharoni" pitchFamily="2" charset="-79"/>
              </a:rPr>
              <a:t> </a:t>
            </a:r>
            <a:r>
              <a:rPr lang="en-US" sz="36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cs typeface="Aharoni" pitchFamily="2" charset="-79"/>
              </a:rPr>
              <a:t>and LM35 </a:t>
            </a: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cs typeface="Aharoni" pitchFamily="2" charset="-79"/>
              </a:rPr>
              <a:t>sensor</a:t>
            </a: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9" name="صورة 1" descr="grafik-lm351.png"/>
          <p:cNvPicPr/>
          <p:nvPr/>
        </p:nvPicPr>
        <p:blipFill>
          <a:blip r:embed="rId3"/>
          <a:stretch>
            <a:fillRect/>
          </a:stretch>
        </p:blipFill>
        <p:spPr>
          <a:xfrm>
            <a:off x="2500298" y="1857364"/>
            <a:ext cx="4714908" cy="3571900"/>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7" name="عنوان 1"/>
          <p:cNvSpPr txBox="1">
            <a:spLocks/>
          </p:cNvSpPr>
          <p:nvPr/>
        </p:nvSpPr>
        <p:spPr>
          <a:xfrm>
            <a:off x="571472" y="357166"/>
            <a:ext cx="8229600" cy="1071570"/>
          </a:xfrm>
          <a:prstGeom prst="rect">
            <a:avLst/>
          </a:prstGeom>
          <a:extLst>
            <a:ext uri="{909E8E84-426E-40DD-AFC4-6F175D3DCCD1}"/>
            <a:ext uri="{91240B29-F687-4F45-9708-019B960494DF}"/>
          </a:extLst>
        </p:spPr>
        <p:txBody>
          <a:bodyPr/>
          <a:lstStyle/>
          <a:p>
            <a:pPr lvl="0" algn="ctr">
              <a:spcBef>
                <a:spcPct val="0"/>
              </a:spcBef>
              <a:defRPr/>
            </a:pP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 </a:t>
            </a:r>
            <a:r>
              <a:rPr lang="en-US" sz="24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Relation between the </a:t>
            </a:r>
            <a:r>
              <a:rPr lang="en-US" sz="24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temprature</a:t>
            </a:r>
            <a:r>
              <a:rPr lang="en-US" sz="24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 and LM35 sensor</a:t>
            </a:r>
            <a:endParaRPr kumimoji="0" lang="ar-SA" sz="24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6" name="صورة 1" descr="grafik-lm351.png"/>
          <p:cNvPicPr/>
          <p:nvPr/>
        </p:nvPicPr>
        <p:blipFill>
          <a:blip r:embed="rId3"/>
          <a:stretch>
            <a:fillRect/>
          </a:stretch>
        </p:blipFill>
        <p:spPr>
          <a:xfrm>
            <a:off x="2285984" y="1785926"/>
            <a:ext cx="4714908" cy="3571900"/>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2431435"/>
          </a:xfrm>
          <a:prstGeom prst="rect">
            <a:avLst/>
          </a:prstGeom>
        </p:spPr>
        <p:txBody>
          <a:bodyPr wrap="square">
            <a:spAutoFit/>
          </a:bodyPr>
          <a:lstStyle/>
          <a:p>
            <a:pPr algn="l" rtl="0"/>
            <a:r>
              <a:rPr lang="en-US" sz="2000" dirty="0" smtClean="0"/>
              <a:t>A photoresistor (or light-dependent resistor, LDR, or photocell) is a light-controlled variable</a:t>
            </a:r>
            <a:r>
              <a:rPr lang="en-US" sz="2000" b="1" dirty="0" smtClean="0"/>
              <a:t> </a:t>
            </a:r>
            <a:r>
              <a:rPr lang="en-US" sz="2000" dirty="0" smtClean="0"/>
              <a:t>resistor. The</a:t>
            </a:r>
            <a:r>
              <a:rPr lang="en-US" sz="2000" b="1" dirty="0" smtClean="0"/>
              <a:t> </a:t>
            </a:r>
            <a:r>
              <a:rPr lang="en-US" sz="2000" dirty="0" smtClean="0"/>
              <a:t>resistance</a:t>
            </a:r>
            <a:r>
              <a:rPr lang="en-US" sz="2000" b="1" dirty="0" smtClean="0"/>
              <a:t> </a:t>
            </a:r>
            <a:r>
              <a:rPr lang="en-US" sz="2000" dirty="0" smtClean="0"/>
              <a:t>of a photoresistor decreases with increasing incident light intensity; in other words, it exhibits</a:t>
            </a:r>
            <a:r>
              <a:rPr lang="en-US" sz="2000" b="1" dirty="0" smtClean="0"/>
              <a:t> </a:t>
            </a:r>
            <a:r>
              <a:rPr lang="en-US" sz="2000" dirty="0" smtClean="0"/>
              <a:t>photoconductivity. A photoresistor can be applied in light-sensitive detector circuits, and light- and dark-activated switching circuits</a:t>
            </a:r>
            <a:r>
              <a:rPr lang="en-US" sz="2400" dirty="0" smtClean="0"/>
              <a:t>. </a:t>
            </a:r>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LDR</a:t>
            </a: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8" name="صورة 5" descr="LDR1.jpg"/>
          <p:cNvPicPr/>
          <p:nvPr/>
        </p:nvPicPr>
        <p:blipFill>
          <a:blip r:embed="rId3"/>
          <a:stretch>
            <a:fillRect/>
          </a:stretch>
        </p:blipFill>
        <p:spPr>
          <a:xfrm>
            <a:off x="5715008" y="3786190"/>
            <a:ext cx="2505075" cy="2333625"/>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830997"/>
          </a:xfrm>
          <a:prstGeom prst="rect">
            <a:avLst/>
          </a:prstGeom>
        </p:spPr>
        <p:txBody>
          <a:bodyPr wrap="square">
            <a:spAutoFit/>
          </a:bodyPr>
          <a:lstStyle/>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lang="en-US" sz="2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Variation in resistance with changing light intensity LDR sensor</a:t>
            </a:r>
            <a:endParaRPr lang="en-US" sz="2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6" name="صورة 0" descr="how_a-light_depedant_resistor_works_resistance_v_light_intensity.jpg"/>
          <p:cNvPicPr/>
          <p:nvPr/>
        </p:nvPicPr>
        <p:blipFill>
          <a:blip r:embed="rId3"/>
          <a:stretch>
            <a:fillRect/>
          </a:stretch>
        </p:blipFill>
        <p:spPr>
          <a:xfrm>
            <a:off x="2000232" y="2000240"/>
            <a:ext cx="5357850" cy="3286148"/>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2369880"/>
          </a:xfrm>
          <a:prstGeom prst="rect">
            <a:avLst/>
          </a:prstGeom>
        </p:spPr>
        <p:txBody>
          <a:bodyPr wrap="square">
            <a:spAutoFit/>
          </a:bodyPr>
          <a:lstStyle/>
          <a:p>
            <a:pPr algn="l" rtl="0"/>
            <a:r>
              <a:rPr lang="en-US" sz="2000" dirty="0" smtClean="0"/>
              <a:t>PIR sensors allow you to sense motion, almost always used to detect whether a human has moved in or out of the sensors range. They are small, inexpensive, low-power, easy to use and don't wear out. For that reason they are commonly found in appliances and gadgets used in homes or businesses. They are often referred to as PIR, "Passive Infrared", "</a:t>
            </a:r>
            <a:r>
              <a:rPr lang="en-US" sz="2000" dirty="0" err="1" smtClean="0"/>
              <a:t>Pyroelectric</a:t>
            </a:r>
            <a:r>
              <a:rPr lang="en-US" sz="2000" dirty="0" smtClean="0"/>
              <a:t>", or "IR motion" sensors.</a:t>
            </a:r>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kumimoji="0" lang="en-US" sz="4800" b="1" i="0" u="none" strike="noStrike" kern="1200" cap="none" spc="50" normalizeH="0" baseline="0" noProof="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rPr>
              <a:t>PIR</a:t>
            </a:r>
            <a:r>
              <a:rPr kumimoji="0" lang="en-US" sz="4800" b="1" i="0" u="none" strike="noStrike" kern="1200" cap="none" spc="50" normalizeH="0" noProof="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rPr>
              <a:t> </a:t>
            </a: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6" name="صورة 14" descr="FXYEQAUFYIZHAJN.MEDIUM.jpg"/>
          <p:cNvPicPr/>
          <p:nvPr/>
        </p:nvPicPr>
        <p:blipFill>
          <a:blip r:embed="rId3"/>
          <a:stretch>
            <a:fillRect/>
          </a:stretch>
        </p:blipFill>
        <p:spPr>
          <a:xfrm>
            <a:off x="4286248" y="4000504"/>
            <a:ext cx="4019550" cy="2381250"/>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1938992"/>
          </a:xfrm>
          <a:prstGeom prst="rect">
            <a:avLst/>
          </a:prstGeom>
        </p:spPr>
        <p:txBody>
          <a:bodyPr wrap="square">
            <a:spAutoFit/>
          </a:bodyPr>
          <a:lstStyle/>
          <a:p>
            <a:pPr algn="l" rtl="0"/>
            <a:r>
              <a:rPr lang="en-US" sz="2000" dirty="0" smtClean="0"/>
              <a:t>This flammable gas and smoke sensor detects the concentrations of combustible gas in the air and outputs its reading as an analog voltage. The sensor can measure concentrations of flammable gas of 300 to 10,000 </a:t>
            </a:r>
            <a:r>
              <a:rPr lang="en-US" sz="2000" dirty="0" err="1" smtClean="0"/>
              <a:t>ppm</a:t>
            </a:r>
            <a:r>
              <a:rPr lang="en-US" sz="2000" dirty="0" smtClean="0"/>
              <a:t>. The sensor can operate at temperatures from -20 to 50°C and consumes less than 150 </a:t>
            </a:r>
            <a:r>
              <a:rPr lang="en-US" sz="2000" dirty="0" err="1" smtClean="0"/>
              <a:t>mA</a:t>
            </a:r>
            <a:r>
              <a:rPr lang="en-US" sz="2000" dirty="0" smtClean="0"/>
              <a:t> at 5 V.</a:t>
            </a:r>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Smock detector</a:t>
            </a: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8" name="صورة 0" descr="MQ2-Sensor.jpg"/>
          <p:cNvPicPr/>
          <p:nvPr/>
        </p:nvPicPr>
        <p:blipFill>
          <a:blip r:embed="rId3"/>
          <a:stretch>
            <a:fillRect/>
          </a:stretch>
        </p:blipFill>
        <p:spPr>
          <a:xfrm>
            <a:off x="5500694" y="3786190"/>
            <a:ext cx="2828925" cy="2257425"/>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2062103"/>
          </a:xfrm>
          <a:prstGeom prst="rect">
            <a:avLst/>
          </a:prstGeom>
        </p:spPr>
        <p:txBody>
          <a:bodyPr wrap="square">
            <a:spAutoFit/>
          </a:bodyPr>
          <a:lstStyle/>
          <a:p>
            <a:pPr lvl="0" algn="l" rtl="0"/>
            <a:r>
              <a:rPr lang="en-US" sz="2000" b="1" dirty="0" smtClean="0"/>
              <a:t> </a:t>
            </a:r>
            <a:endParaRPr lang="en-US" sz="2000" dirty="0" smtClean="0"/>
          </a:p>
          <a:p>
            <a:pPr algn="l"/>
            <a:r>
              <a:rPr lang="en-US" sz="2000" dirty="0" smtClean="0"/>
              <a:t>We used HLS 4078 5VDC relay, This relay is used to close the reset switch on a node and to keep the node's power and ground isolated from the other nodes and the Arduino.</a:t>
            </a:r>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kumimoji="0" lang="en-US" sz="4800" b="1" i="0" u="none" strike="noStrike" kern="1200" cap="none" spc="50" normalizeH="0" baseline="0" noProof="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rPr>
              <a:t>Relay</a:t>
            </a: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6" name="صورة 3" descr="PIR3hFWA46_1343508650.jpg"/>
          <p:cNvPicPr/>
          <p:nvPr/>
        </p:nvPicPr>
        <p:blipFill>
          <a:blip r:embed="rId3"/>
          <a:stretch>
            <a:fillRect/>
          </a:stretch>
        </p:blipFill>
        <p:spPr>
          <a:xfrm>
            <a:off x="5072066" y="3714752"/>
            <a:ext cx="3048000" cy="2409825"/>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9123608" cy="6858000"/>
          </a:xfrm>
          <a:prstGeom prst="rect">
            <a:avLst/>
          </a:prstGeom>
        </p:spPr>
      </p:pic>
    </p:spTree>
    <p:extLst>
      <p:ext uri="{BB962C8B-B14F-4D97-AF65-F5344CB8AC3E}">
        <p14:creationId xmlns:p14="http://schemas.microsoft.com/office/powerpoint/2010/main" xmlns="" val="770984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2923877"/>
          </a:xfrm>
          <a:prstGeom prst="rect">
            <a:avLst/>
          </a:prstGeom>
        </p:spPr>
        <p:txBody>
          <a:bodyPr wrap="square">
            <a:spAutoFit/>
          </a:bodyPr>
          <a:lstStyle/>
          <a:p>
            <a:pPr lvl="0" algn="l" rtl="0"/>
            <a:r>
              <a:rPr lang="en-US" sz="2000" b="1" dirty="0" smtClean="0"/>
              <a:t> </a:t>
            </a:r>
            <a:endParaRPr lang="en-US" sz="2000" dirty="0" smtClean="0"/>
          </a:p>
          <a:p>
            <a:pPr algn="l" rtl="0"/>
            <a:r>
              <a:rPr lang="en-US" sz="2000" dirty="0" smtClean="0"/>
              <a:t>Is an electrical switch operated by an applied magnetic field,  It consists of a pair of contacts on ferrous metal reeds in a hermetically sealed glass envelope. The contacts may be normally open, closing when a magnetic field is present, or normally closed and opening when a magnetic field is applied. The switch may be actuated by a coil, making a reed relay, or by bringing a magnet near to the switch. Once the magnet is pulled away from the switch, the reed switch will go back to its original position.</a:t>
            </a:r>
            <a:endParaRPr lang="en-US" sz="20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Reed switch door</a:t>
            </a: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pic>
        <p:nvPicPr>
          <p:cNvPr id="8" name="صورة 4" descr="33039_5956247f5950c7d78ea5253d1039e4c9.png"/>
          <p:cNvPicPr/>
          <p:nvPr/>
        </p:nvPicPr>
        <p:blipFill>
          <a:blip r:embed="rId3"/>
          <a:stretch>
            <a:fillRect/>
          </a:stretch>
        </p:blipFill>
        <p:spPr>
          <a:xfrm>
            <a:off x="5214942" y="4500570"/>
            <a:ext cx="2933700" cy="1814510"/>
          </a:xfrm>
          <a:prstGeom prst="rect">
            <a:avLst/>
          </a:prstGeom>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3416320"/>
          </a:xfrm>
          <a:prstGeom prst="rect">
            <a:avLst/>
          </a:prstGeom>
        </p:spPr>
        <p:txBody>
          <a:bodyPr wrap="square">
            <a:spAutoFit/>
          </a:bodyPr>
          <a:lstStyle/>
          <a:p>
            <a:pPr lvl="0" algn="l" rtl="0">
              <a:buFont typeface="Wingdings" pitchFamily="2" charset="2"/>
              <a:buChar char="q"/>
            </a:pPr>
            <a:r>
              <a:rPr lang="en-US" sz="2400" dirty="0" smtClean="0"/>
              <a:t>When the LDR sensor analog value is less than a constant value equal to 20, and the PIR sensor notice a motion around the home, then the relay and the bulb outdoor will be ON.</a:t>
            </a:r>
          </a:p>
          <a:p>
            <a:pPr lvl="0" algn="l" rtl="0"/>
            <a:endParaRPr lang="en-US" sz="2400" dirty="0" smtClean="0"/>
          </a:p>
          <a:p>
            <a:pPr lvl="0" algn="l" rtl="0">
              <a:buFont typeface="Wingdings" pitchFamily="2" charset="2"/>
              <a:buChar char="q"/>
            </a:pPr>
            <a:r>
              <a:rPr lang="en-US" sz="2400" dirty="0" smtClean="0"/>
              <a:t>If there is a fire in the home, the smock detector will be detect the smock, and the LEDs will be ON and OFF for 20 times as a warning.</a:t>
            </a:r>
            <a:r>
              <a:rPr lang="en-US" sz="2400" b="1" dirty="0" smtClean="0"/>
              <a:t> </a:t>
            </a:r>
            <a:endParaRPr lang="en-US" sz="2400" dirty="0" smtClean="0"/>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lvl="0"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Results and Discussion</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3416320"/>
          </a:xfrm>
          <a:prstGeom prst="rect">
            <a:avLst/>
          </a:prstGeom>
        </p:spPr>
        <p:txBody>
          <a:bodyPr wrap="square">
            <a:spAutoFit/>
          </a:bodyPr>
          <a:lstStyle/>
          <a:p>
            <a:pPr lvl="0" algn="l" rtl="0">
              <a:buFont typeface="Wingdings" pitchFamily="2" charset="2"/>
              <a:buChar char="q"/>
            </a:pPr>
            <a:r>
              <a:rPr lang="en-US" sz="2400" dirty="0" smtClean="0"/>
              <a:t>We have designed a system that contains of many sensors using </a:t>
            </a:r>
            <a:r>
              <a:rPr lang="en-US" sz="2400" dirty="0" err="1" smtClean="0"/>
              <a:t>Arduino</a:t>
            </a:r>
            <a:r>
              <a:rPr lang="en-US" sz="2400" dirty="0" smtClean="0"/>
              <a:t> such as smock detector, temperature sensor, and </a:t>
            </a:r>
            <a:r>
              <a:rPr lang="en-US" sz="2400" dirty="0" err="1" smtClean="0"/>
              <a:t>photoresistor</a:t>
            </a:r>
            <a:r>
              <a:rPr lang="en-US" sz="2400" dirty="0" smtClean="0"/>
              <a:t> sensor.</a:t>
            </a:r>
          </a:p>
          <a:p>
            <a:pPr lvl="0" algn="l" rtl="0"/>
            <a:endParaRPr lang="en-US" sz="2400" dirty="0" smtClean="0"/>
          </a:p>
          <a:p>
            <a:pPr lvl="0" algn="l" rtl="0">
              <a:buFont typeface="Wingdings" pitchFamily="2" charset="2"/>
              <a:buChar char="q"/>
            </a:pPr>
            <a:r>
              <a:rPr lang="en-US" sz="2400" dirty="0" smtClean="0"/>
              <a:t>This control reinterpreted many features to the home make it the ideal home that most companies aspics to design, which is more secure and energy efficient  to be the home of future.</a:t>
            </a:r>
            <a:r>
              <a:rPr lang="en-US" sz="2400" b="1" dirty="0" smtClean="0"/>
              <a:t> </a:t>
            </a:r>
            <a:endParaRPr lang="en-US" sz="2400" dirty="0" smtClean="0"/>
          </a:p>
          <a:p>
            <a:pPr algn="l" rtl="0"/>
            <a:endParaRPr lang="en-US" sz="2400" dirty="0" smtClean="0"/>
          </a:p>
          <a:p>
            <a:pPr algn="l" rtl="0">
              <a:buFont typeface="Wingdings" pitchFamily="2" charset="2"/>
              <a:buChar char="q"/>
            </a:pPr>
            <a:endParaRPr lang="ar-JO" sz="2400" dirty="0"/>
          </a:p>
        </p:txBody>
      </p:sp>
      <p:sp>
        <p:nvSpPr>
          <p:cNvPr id="7" name="عنوان 1"/>
          <p:cNvSpPr txBox="1">
            <a:spLocks/>
          </p:cNvSpPr>
          <p:nvPr/>
        </p:nvSpPr>
        <p:spPr>
          <a:xfrm>
            <a:off x="571472" y="428604"/>
            <a:ext cx="8229600" cy="2214578"/>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Conclusion</a:t>
            </a:r>
          </a:p>
          <a:p>
            <a:pPr lvl="0" algn="ctr">
              <a:spcBef>
                <a:spcPct val="0"/>
              </a:spcBef>
              <a:defRPr/>
            </a:pP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pic>
        <p:nvPicPr>
          <p:cNvPr id="6" name="صورة 5"/>
          <p:cNvPicPr>
            <a:picLocks noChangeAspect="1"/>
          </p:cNvPicPr>
          <p:nvPr/>
        </p:nvPicPr>
        <p:blipFill>
          <a:blip r:embed="rId3" cstate="print">
            <a:extLst/>
          </a:blip>
          <a:stretch>
            <a:fillRect/>
          </a:stretch>
        </p:blipFill>
        <p:spPr>
          <a:xfrm>
            <a:off x="2571736" y="2500306"/>
            <a:ext cx="4464496" cy="1000125"/>
          </a:xfrm>
          <a:prstGeom prst="rect">
            <a:avLst/>
          </a:prstGeom>
          <a:effectLst>
            <a:reflection blurRad="6350" stA="50000" endA="295" endPos="92000" dist="101600" dir="5400000" sy="-100000" algn="bl" rotWithShape="0"/>
          </a:effectLst>
        </p:spPr>
      </p:pic>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000240"/>
            <a:ext cx="8858280" cy="4339650"/>
          </a:xfrm>
          <a:prstGeom prst="rect">
            <a:avLst/>
          </a:prstGeom>
        </p:spPr>
        <p:txBody>
          <a:bodyPr wrap="square">
            <a:spAutoFit/>
          </a:bodyPr>
          <a:lstStyle/>
          <a:p>
            <a:pPr algn="l"/>
            <a:r>
              <a:rPr lang="en-US" sz="2000" dirty="0" smtClean="0"/>
              <a:t> </a:t>
            </a:r>
          </a:p>
          <a:p>
            <a:pPr algn="l"/>
            <a:r>
              <a:rPr lang="en-US" sz="2400" dirty="0" smtClean="0"/>
              <a:t>The home automation is control of home devices from </a:t>
            </a:r>
            <a:r>
              <a:rPr lang="en-US" sz="2400" dirty="0" smtClean="0"/>
              <a:t>a central </a:t>
            </a:r>
            <a:r>
              <a:rPr lang="en-US" sz="2400" dirty="0" smtClean="0"/>
              <a:t>control point ,  its include</a:t>
            </a:r>
          </a:p>
          <a:p>
            <a:pPr algn="l"/>
            <a:endParaRPr lang="en-US" sz="2400" dirty="0"/>
          </a:p>
          <a:p>
            <a:pPr algn="l"/>
            <a:r>
              <a:rPr lang="en-US" sz="2400" dirty="0" smtClean="0"/>
              <a:t> control of lighting , security locks of gates doors and other system . </a:t>
            </a:r>
          </a:p>
          <a:p>
            <a:pPr algn="l"/>
            <a:r>
              <a:rPr lang="en-US" sz="2000" dirty="0" smtClean="0"/>
              <a:t> </a:t>
            </a:r>
          </a:p>
          <a:p>
            <a:pPr algn="l"/>
            <a:endParaRPr lang="en-US" sz="2000" dirty="0"/>
          </a:p>
          <a:p>
            <a:pPr algn="l"/>
            <a:endParaRPr lang="en-US" sz="2000" dirty="0" smtClean="0"/>
          </a:p>
          <a:p>
            <a:pPr algn="l"/>
            <a:endParaRPr lang="en-US" sz="2000" dirty="0"/>
          </a:p>
          <a:p>
            <a:pPr algn="l"/>
            <a:endParaRPr lang="en-US" sz="2000" dirty="0" smtClean="0"/>
          </a:p>
          <a:p>
            <a:pPr algn="l"/>
            <a:endParaRPr lang="en-US" sz="2000" dirty="0"/>
          </a:p>
          <a:p>
            <a:pPr algn="l"/>
            <a:endParaRPr lang="en-US" sz="2000" dirty="0" smtClean="0"/>
          </a:p>
          <a:p>
            <a:pPr algn="l"/>
            <a:endParaRPr lang="en-US" sz="2000" dirty="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800" b="1" i="0" u="none" strike="noStrike" kern="1200" cap="none" spc="50" normalizeH="0" baseline="0" noProof="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rPr>
              <a:t>Home Automation Definition</a:t>
            </a: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1428736"/>
            <a:ext cx="8643998" cy="6247864"/>
          </a:xfrm>
          <a:prstGeom prst="rect">
            <a:avLst/>
          </a:prstGeom>
        </p:spPr>
        <p:txBody>
          <a:bodyPr wrap="square">
            <a:spAutoFit/>
          </a:bodyPr>
          <a:lstStyle/>
          <a:p>
            <a:pPr algn="l" rtl="0"/>
            <a:r>
              <a:rPr lang="en-US" sz="2000" dirty="0" smtClean="0"/>
              <a:t> </a:t>
            </a:r>
          </a:p>
          <a:p>
            <a:pPr algn="l" rtl="0">
              <a:buFont typeface="Wingdings" pitchFamily="2" charset="2"/>
              <a:buChar char="q"/>
            </a:pPr>
            <a:endParaRPr lang="en-US" sz="2400" dirty="0" smtClean="0"/>
          </a:p>
          <a:p>
            <a:pPr algn="l" rtl="0">
              <a:buFont typeface="Wingdings" pitchFamily="2" charset="2"/>
              <a:buChar char="q"/>
            </a:pPr>
            <a:r>
              <a:rPr lang="en-US" sz="2400" dirty="0" smtClean="0"/>
              <a:t>Home automation keeps your home secure by being able to look your front door from your smart phone or tablet and do not be worry because you misplaced your keys inside home.</a:t>
            </a:r>
          </a:p>
          <a:p>
            <a:pPr algn="l" rtl="0">
              <a:buFont typeface="Wingdings" pitchFamily="2" charset="2"/>
              <a:buChar char="q"/>
            </a:pPr>
            <a:endParaRPr lang="en-US" sz="2400" dirty="0" smtClean="0"/>
          </a:p>
          <a:p>
            <a:pPr algn="l" rtl="0">
              <a:buFont typeface="Wingdings" pitchFamily="2" charset="2"/>
              <a:buChar char="q"/>
            </a:pPr>
            <a:r>
              <a:rPr lang="en-US" sz="2400" dirty="0" smtClean="0"/>
              <a:t>Home automation keeps your family comfortable .</a:t>
            </a:r>
          </a:p>
          <a:p>
            <a:pPr algn="l" rtl="0"/>
            <a:endParaRPr lang="en-US" sz="2400" dirty="0" smtClean="0"/>
          </a:p>
          <a:p>
            <a:pPr algn="l" rtl="0">
              <a:buFont typeface="Wingdings" pitchFamily="2" charset="2"/>
              <a:buChar char="q"/>
            </a:pPr>
            <a:r>
              <a:rPr lang="en-US" sz="2400" dirty="0" smtClean="0"/>
              <a:t>With home automation you can turn your air conditioning on before you head home so when you arrive the house is nice and cool.</a:t>
            </a:r>
            <a:r>
              <a:rPr lang="en-US" sz="2000" dirty="0" smtClean="0"/>
              <a:t> </a:t>
            </a:r>
          </a:p>
          <a:p>
            <a:pPr algn="l" rtl="0">
              <a:buFont typeface="Wingdings" pitchFamily="2" charset="2"/>
              <a:buChar char="q"/>
            </a:pPr>
            <a:endParaRPr lang="en-US" sz="2000" dirty="0"/>
          </a:p>
          <a:p>
            <a:pPr algn="l" rtl="0">
              <a:buFont typeface="Wingdings" pitchFamily="2" charset="2"/>
              <a:buChar char="q"/>
            </a:pPr>
            <a:endParaRPr lang="en-US" sz="2000" dirty="0" smtClean="0"/>
          </a:p>
          <a:p>
            <a:pPr algn="l" rtl="0">
              <a:buFont typeface="Wingdings" pitchFamily="2" charset="2"/>
              <a:buChar char="q"/>
            </a:pPr>
            <a:endParaRPr lang="en-US" sz="2000" dirty="0"/>
          </a:p>
          <a:p>
            <a:pPr algn="l" rtl="0">
              <a:buFont typeface="Wingdings" pitchFamily="2" charset="2"/>
              <a:buChar char="q"/>
            </a:pPr>
            <a:endParaRPr lang="en-US" sz="2000" dirty="0" smtClean="0"/>
          </a:p>
          <a:p>
            <a:pPr algn="l" rtl="0">
              <a:buFont typeface="Wingdings" pitchFamily="2" charset="2"/>
              <a:buChar char="q"/>
            </a:pPr>
            <a:endParaRPr lang="en-US" sz="2000" dirty="0"/>
          </a:p>
          <a:p>
            <a:pPr algn="l" rtl="0">
              <a:buFont typeface="Wingdings" pitchFamily="2" charset="2"/>
              <a:buChar char="q"/>
            </a:pPr>
            <a:endParaRPr lang="en-US" sz="2000" dirty="0" smtClean="0"/>
          </a:p>
          <a:p>
            <a:pPr algn="l" rtl="0">
              <a:buFont typeface="Wingdings" pitchFamily="2" charset="2"/>
              <a:buChar char="q"/>
            </a:pPr>
            <a:endParaRPr lang="en-US" sz="2000" dirty="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Advantages of home automation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1928802"/>
            <a:ext cx="8643998" cy="3785652"/>
          </a:xfrm>
          <a:prstGeom prst="rect">
            <a:avLst/>
          </a:prstGeom>
        </p:spPr>
        <p:txBody>
          <a:bodyPr wrap="square">
            <a:spAutoFit/>
          </a:bodyPr>
          <a:lstStyle/>
          <a:p>
            <a:pPr algn="l" rtl="0">
              <a:buFont typeface="Wingdings" pitchFamily="2" charset="2"/>
              <a:buChar char="q"/>
            </a:pPr>
            <a:r>
              <a:rPr lang="en-US" sz="2400" dirty="0" smtClean="0"/>
              <a:t>Home automation saves your money.</a:t>
            </a:r>
          </a:p>
          <a:p>
            <a:pPr algn="l" rtl="0">
              <a:buFont typeface="Wingdings" pitchFamily="2" charset="2"/>
              <a:buChar char="q"/>
            </a:pPr>
            <a:r>
              <a:rPr lang="en-US" sz="2400" dirty="0" smtClean="0"/>
              <a:t>With home automation you never have to worry about appliances or lights being lefts on when out of use or when no one is home </a:t>
            </a:r>
            <a:r>
              <a:rPr lang="en-US" sz="2400" dirty="0" err="1" smtClean="0"/>
              <a:t>yeild</a:t>
            </a:r>
            <a:r>
              <a:rPr lang="en-US" sz="2400" dirty="0" smtClean="0"/>
              <a:t> to saving money and energy at the same time .</a:t>
            </a:r>
          </a:p>
          <a:p>
            <a:pPr algn="l" rtl="0">
              <a:buFont typeface="Wingdings" pitchFamily="2" charset="2"/>
              <a:buChar char="q"/>
            </a:pPr>
            <a:endParaRPr lang="en-US" sz="2400" dirty="0" smtClean="0"/>
          </a:p>
          <a:p>
            <a:pPr algn="l" rtl="0">
              <a:buFont typeface="Wingdings" pitchFamily="2" charset="2"/>
              <a:buChar char="q"/>
            </a:pPr>
            <a:r>
              <a:rPr lang="en-US" sz="2400" dirty="0" smtClean="0"/>
              <a:t>Home automation gives you control over your home from any location .</a:t>
            </a:r>
          </a:p>
          <a:p>
            <a:pPr algn="l" rtl="0">
              <a:buFont typeface="Wingdings" pitchFamily="2" charset="2"/>
              <a:buChar char="q"/>
            </a:pPr>
            <a:r>
              <a:rPr lang="en-US" sz="2400" dirty="0" smtClean="0"/>
              <a:t>So control over your property and belongings even when you are on vacation far from home.</a:t>
            </a:r>
          </a:p>
          <a:p>
            <a:pPr algn="l" rtl="0">
              <a:buFont typeface="Wingdings" pitchFamily="2" charset="2"/>
              <a:buChar char="q"/>
            </a:pPr>
            <a:endParaRPr lang="en-US" sz="2400" dirty="0" smtClean="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Advantages of home automation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6001643"/>
          </a:xfrm>
          <a:prstGeom prst="rect">
            <a:avLst/>
          </a:prstGeom>
        </p:spPr>
        <p:txBody>
          <a:bodyPr wrap="square">
            <a:spAutoFit/>
          </a:bodyPr>
          <a:lstStyle/>
          <a:p>
            <a:pPr algn="l" rtl="0">
              <a:buFont typeface="Wingdings" pitchFamily="2" charset="2"/>
              <a:buChar char="q"/>
            </a:pPr>
            <a:r>
              <a:rPr lang="en-US" sz="2400" dirty="0" smtClean="0"/>
              <a:t>Home automation means you have less to worry about.</a:t>
            </a:r>
          </a:p>
          <a:p>
            <a:pPr algn="l" rtl="0">
              <a:buFont typeface="Wingdings" pitchFamily="2" charset="2"/>
              <a:buChar char="q"/>
            </a:pPr>
            <a:endParaRPr lang="en-US" sz="2400" dirty="0" smtClean="0"/>
          </a:p>
          <a:p>
            <a:pPr algn="l" rtl="0">
              <a:buFont typeface="Wingdings" pitchFamily="2" charset="2"/>
              <a:buChar char="q"/>
            </a:pPr>
            <a:r>
              <a:rPr lang="en-US" sz="2400" dirty="0" smtClean="0"/>
              <a:t>The greatest benefits of home automation system are added of sense of security and peace of mind .</a:t>
            </a:r>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Advantages of home automation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6740307"/>
          </a:xfrm>
          <a:prstGeom prst="rect">
            <a:avLst/>
          </a:prstGeom>
        </p:spPr>
        <p:txBody>
          <a:bodyPr wrap="square">
            <a:spAutoFit/>
          </a:bodyPr>
          <a:lstStyle/>
          <a:p>
            <a:pPr algn="l" rtl="0">
              <a:buFont typeface="Wingdings" pitchFamily="2" charset="2"/>
              <a:buChar char="q"/>
            </a:pPr>
            <a:r>
              <a:rPr lang="en-US" sz="2400" dirty="0" smtClean="0"/>
              <a:t>Equipment and installation costs.</a:t>
            </a:r>
          </a:p>
          <a:p>
            <a:pPr algn="l" rtl="0">
              <a:buFont typeface="Wingdings" pitchFamily="2" charset="2"/>
              <a:buChar char="q"/>
            </a:pPr>
            <a:endParaRPr lang="en-US" sz="2400" dirty="0" smtClean="0"/>
          </a:p>
          <a:p>
            <a:pPr algn="l" rtl="0">
              <a:buFont typeface="Wingdings" pitchFamily="2" charset="2"/>
              <a:buChar char="q"/>
            </a:pPr>
            <a:r>
              <a:rPr lang="en-US" sz="2400" dirty="0" smtClean="0"/>
              <a:t>System crashes due to any  damage in the inter connection . </a:t>
            </a:r>
          </a:p>
          <a:p>
            <a:pPr algn="l" rtl="0">
              <a:buFont typeface="Wingdings" pitchFamily="2" charset="2"/>
              <a:buChar char="q"/>
            </a:pPr>
            <a:endParaRPr lang="en-US" sz="2400" dirty="0" smtClean="0"/>
          </a:p>
          <a:p>
            <a:pPr algn="l" rtl="0">
              <a:buFont typeface="Wingdings" pitchFamily="2" charset="2"/>
              <a:buChar char="q"/>
            </a:pPr>
            <a:r>
              <a:rPr lang="en-US" sz="2400" dirty="0" err="1" smtClean="0"/>
              <a:t>Huaman</a:t>
            </a:r>
            <a:r>
              <a:rPr lang="en-US" sz="2400" dirty="0" smtClean="0"/>
              <a:t> errors .</a:t>
            </a:r>
          </a:p>
          <a:p>
            <a:pPr algn="l" rtl="0">
              <a:buFont typeface="Wingdings" pitchFamily="2" charset="2"/>
              <a:buChar char="q"/>
            </a:pPr>
            <a:endParaRPr lang="en-US" sz="2400" dirty="0" smtClean="0"/>
          </a:p>
          <a:p>
            <a:pPr algn="l" rtl="0">
              <a:buFont typeface="Wingdings" pitchFamily="2" charset="2"/>
              <a:buChar char="q"/>
            </a:pPr>
            <a:r>
              <a:rPr lang="en-US" sz="2400" dirty="0" smtClean="0"/>
              <a:t>Reliability .</a:t>
            </a:r>
          </a:p>
          <a:p>
            <a:pPr algn="l" rtl="0"/>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a:p>
            <a:pPr algn="l" rtl="0">
              <a:buFont typeface="Wingdings" pitchFamily="2" charset="2"/>
              <a:buChar char="q"/>
            </a:pPr>
            <a:endParaRPr lang="en-US" sz="2400" dirty="0" smtClean="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Disadvantages of home automation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000240"/>
            <a:ext cx="8643998" cy="3785652"/>
          </a:xfrm>
          <a:prstGeom prst="rect">
            <a:avLst/>
          </a:prstGeom>
        </p:spPr>
        <p:txBody>
          <a:bodyPr wrap="square">
            <a:spAutoFit/>
          </a:bodyPr>
          <a:lstStyle/>
          <a:p>
            <a:pPr algn="l"/>
            <a:r>
              <a:rPr lang="en-US" sz="2400" dirty="0" err="1" smtClean="0"/>
              <a:t>Arduino</a:t>
            </a:r>
            <a:r>
              <a:rPr lang="en-US" sz="2400" dirty="0" smtClean="0"/>
              <a:t> is an open source prototyping platform based on easy to use hardware and  software .</a:t>
            </a:r>
          </a:p>
          <a:p>
            <a:pPr algn="l"/>
            <a:r>
              <a:rPr lang="en-US" sz="2400" dirty="0" err="1" smtClean="0"/>
              <a:t>Arduino</a:t>
            </a:r>
            <a:r>
              <a:rPr lang="en-US" sz="2400" dirty="0" smtClean="0"/>
              <a:t> boards are able to read inputs ( light on sensor , or twitter message ) and turn it in to output ( activating motor , turn LED , publishing something on line ) . </a:t>
            </a:r>
          </a:p>
          <a:p>
            <a:pPr algn="l"/>
            <a:endParaRPr lang="en-US" sz="2400" dirty="0" smtClean="0"/>
          </a:p>
          <a:p>
            <a:pPr algn="l"/>
            <a:r>
              <a:rPr lang="en-US" sz="2400" dirty="0" smtClean="0"/>
              <a:t>You can tell the board what to do by sending set of instruction to the microcontroller on the board to do that use the </a:t>
            </a:r>
            <a:r>
              <a:rPr lang="en-US" sz="2400" dirty="0" err="1" smtClean="0"/>
              <a:t>arduino</a:t>
            </a:r>
            <a:r>
              <a:rPr lang="en-US" sz="2400" dirty="0" smtClean="0"/>
              <a:t> programming language and </a:t>
            </a:r>
            <a:r>
              <a:rPr lang="en-US" sz="2400" dirty="0" err="1" smtClean="0"/>
              <a:t>arduino</a:t>
            </a:r>
            <a:r>
              <a:rPr lang="en-US" sz="2400" dirty="0" smtClean="0"/>
              <a:t> software based on processing .</a:t>
            </a:r>
          </a:p>
          <a:p>
            <a:pPr algn="l"/>
            <a:r>
              <a:rPr lang="en-US" sz="2400" dirty="0" smtClean="0"/>
              <a:t> </a:t>
            </a:r>
            <a:endParaRPr lang="ar-JO" sz="2400" dirty="0"/>
          </a:p>
        </p:txBody>
      </p:sp>
      <p:sp>
        <p:nvSpPr>
          <p:cNvPr id="7" name="عنوان 1"/>
          <p:cNvSpPr txBox="1">
            <a:spLocks/>
          </p:cNvSpPr>
          <p:nvPr/>
        </p:nvSpPr>
        <p:spPr>
          <a:xfrm>
            <a:off x="428596" y="428604"/>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What is </a:t>
            </a:r>
            <a:r>
              <a:rPr lang="en-US" sz="48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Arduino</a:t>
            </a: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صورة1.jpg"/>
          <p:cNvPicPr>
            <a:picLocks noChangeAspect="1"/>
          </p:cNvPicPr>
          <p:nvPr/>
        </p:nvPicPr>
        <p:blipFill>
          <a:blip r:embed="rId2"/>
          <a:stretch>
            <a:fillRect/>
          </a:stretch>
        </p:blipFill>
        <p:spPr>
          <a:xfrm>
            <a:off x="0" y="0"/>
            <a:ext cx="9144000" cy="6858000"/>
          </a:xfrm>
          <a:prstGeom prst="rect">
            <a:avLst/>
          </a:prstGeom>
        </p:spPr>
      </p:pic>
      <p:sp>
        <p:nvSpPr>
          <p:cNvPr id="5" name="مستطيل 4"/>
          <p:cNvSpPr/>
          <p:nvPr/>
        </p:nvSpPr>
        <p:spPr>
          <a:xfrm>
            <a:off x="285720" y="2143116"/>
            <a:ext cx="8643998" cy="2677656"/>
          </a:xfrm>
          <a:prstGeom prst="rect">
            <a:avLst/>
          </a:prstGeom>
        </p:spPr>
        <p:txBody>
          <a:bodyPr wrap="square">
            <a:spAutoFit/>
          </a:bodyPr>
          <a:lstStyle/>
          <a:p>
            <a:pPr algn="l" rtl="0">
              <a:buFont typeface="Wingdings" pitchFamily="2" charset="2"/>
              <a:buChar char="q"/>
            </a:pPr>
            <a:r>
              <a:rPr lang="en-US" sz="2400" dirty="0" smtClean="0"/>
              <a:t>Ready to use .</a:t>
            </a:r>
          </a:p>
          <a:p>
            <a:pPr algn="l" rtl="0"/>
            <a:endParaRPr lang="en-US" sz="2400" dirty="0" smtClean="0"/>
          </a:p>
          <a:p>
            <a:pPr algn="l" rtl="0">
              <a:buFont typeface="Wingdings" pitchFamily="2" charset="2"/>
              <a:buChar char="q"/>
            </a:pPr>
            <a:r>
              <a:rPr lang="en-US" sz="2400" dirty="0" smtClean="0"/>
              <a:t>Effortless function .</a:t>
            </a:r>
          </a:p>
          <a:p>
            <a:pPr algn="l" rtl="0">
              <a:buFont typeface="Wingdings" pitchFamily="2" charset="2"/>
              <a:buChar char="q"/>
            </a:pPr>
            <a:endParaRPr lang="en-US" sz="2400" dirty="0" smtClean="0"/>
          </a:p>
          <a:p>
            <a:pPr algn="l" rtl="0">
              <a:buFont typeface="Wingdings" pitchFamily="2" charset="2"/>
              <a:buChar char="q"/>
            </a:pPr>
            <a:r>
              <a:rPr lang="en-US" sz="2400" dirty="0" smtClean="0"/>
              <a:t>Large community .</a:t>
            </a:r>
          </a:p>
          <a:p>
            <a:pPr algn="l" rtl="0"/>
            <a:r>
              <a:rPr lang="en-US" sz="2400" dirty="0" smtClean="0"/>
              <a:t> </a:t>
            </a:r>
          </a:p>
          <a:p>
            <a:pPr algn="l" rtl="0">
              <a:buFont typeface="Wingdings" pitchFamily="2" charset="2"/>
              <a:buChar char="q"/>
            </a:pPr>
            <a:endParaRPr lang="ar-JO" sz="2400" dirty="0"/>
          </a:p>
        </p:txBody>
      </p:sp>
      <p:sp>
        <p:nvSpPr>
          <p:cNvPr id="7" name="عنوان 1"/>
          <p:cNvSpPr txBox="1">
            <a:spLocks/>
          </p:cNvSpPr>
          <p:nvPr/>
        </p:nvSpPr>
        <p:spPr>
          <a:xfrm>
            <a:off x="428596" y="285728"/>
            <a:ext cx="8229600" cy="1143000"/>
          </a:xfrm>
          <a:prstGeom prst="rect">
            <a:avLst/>
          </a:prstGeom>
          <a:extLst>
            <a:ext uri="{909E8E84-426E-40DD-AFC4-6F175D3DCCD1}"/>
            <a:ext uri="{91240B29-F687-4F45-9708-019B960494DF}"/>
          </a:extLst>
        </p:spPr>
        <p:txBody>
          <a:bodyPr/>
          <a:lstStyle/>
          <a:p>
            <a:pPr algn="ctr">
              <a:spcBef>
                <a:spcPct val="0"/>
              </a:spcBef>
              <a:defRPr/>
            </a:pPr>
            <a:r>
              <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Advantages of using </a:t>
            </a:r>
            <a:r>
              <a:rPr lang="en-US" sz="48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rPr>
              <a:t>arduino</a:t>
            </a:r>
            <a:endParaRPr lang="en-US" sz="4800" b="1" spc="50" dirty="0" smtClean="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latin typeface="Aharoni" pitchFamily="2" charset="-79"/>
              <a:ea typeface="+mj-ea"/>
              <a:cs typeface="Aharoni" pitchFamily="2"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800" b="1" i="0"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glow rad="101600">
                  <a:schemeClr val="accent4">
                    <a:alpha val="60000"/>
                  </a:schemeClr>
                </a:glow>
                <a:innerShdw blurRad="50900" dist="38500" dir="13500000">
                  <a:srgbClr val="000000">
                    <a:alpha val="60000"/>
                  </a:srgbClr>
                </a:innerShdw>
                <a:reflection blurRad="6350" stA="55000" endA="300" endPos="45500" dir="5400000" sy="-100000" algn="bl" rotWithShape="0"/>
              </a:effectLst>
              <a:uLnTx/>
              <a:uFillTx/>
              <a:latin typeface="Aharoni" pitchFamily="2" charset="-79"/>
              <a:ea typeface="+mj-ea"/>
              <a:cs typeface="Aharoni" pitchFamily="2" charset="-79"/>
            </a:endParaRPr>
          </a:p>
        </p:txBody>
      </p:sp>
    </p:spTree>
    <p:extLst>
      <p:ext uri="{BB962C8B-B14F-4D97-AF65-F5344CB8AC3E}">
        <p14:creationId xmlns:p14="http://schemas.microsoft.com/office/powerpoint/2010/main" xmlns="" val="468008619"/>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2853</TotalTime>
  <Words>687</Words>
  <Application>Microsoft Office PowerPoint</Application>
  <PresentationFormat>On-screen Show (4:3)</PresentationFormat>
  <Paragraphs>129</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سمة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abc</dc:creator>
  <cp:lastModifiedBy>shahd</cp:lastModifiedBy>
  <cp:revision>38</cp:revision>
  <dcterms:created xsi:type="dcterms:W3CDTF">2016-05-15T15:39:27Z</dcterms:created>
  <dcterms:modified xsi:type="dcterms:W3CDTF">2016-05-17T20:57:12Z</dcterms:modified>
</cp:coreProperties>
</file>