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2" r:id="rId1"/>
    <p:sldMasterId id="2147483969" r:id="rId2"/>
  </p:sldMasterIdLst>
  <p:notesMasterIdLst>
    <p:notesMasterId r:id="rId69"/>
  </p:notesMasterIdLst>
  <p:sldIdLst>
    <p:sldId id="294" r:id="rId3"/>
    <p:sldId id="258" r:id="rId4"/>
    <p:sldId id="261" r:id="rId5"/>
    <p:sldId id="334" r:id="rId6"/>
    <p:sldId id="262" r:id="rId7"/>
    <p:sldId id="263" r:id="rId8"/>
    <p:sldId id="338" r:id="rId9"/>
    <p:sldId id="259" r:id="rId10"/>
    <p:sldId id="264" r:id="rId11"/>
    <p:sldId id="265" r:id="rId12"/>
    <p:sldId id="295" r:id="rId13"/>
    <p:sldId id="266" r:id="rId14"/>
    <p:sldId id="267" r:id="rId15"/>
    <p:sldId id="268" r:id="rId16"/>
    <p:sldId id="273" r:id="rId17"/>
    <p:sldId id="274" r:id="rId18"/>
    <p:sldId id="270" r:id="rId19"/>
    <p:sldId id="272" r:id="rId20"/>
    <p:sldId id="275" r:id="rId21"/>
    <p:sldId id="279" r:id="rId22"/>
    <p:sldId id="276" r:id="rId23"/>
    <p:sldId id="277" r:id="rId24"/>
    <p:sldId id="278" r:id="rId25"/>
    <p:sldId id="280" r:id="rId26"/>
    <p:sldId id="283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19" r:id="rId38"/>
    <p:sldId id="306" r:id="rId39"/>
    <p:sldId id="307" r:id="rId40"/>
    <p:sldId id="317" r:id="rId41"/>
    <p:sldId id="320" r:id="rId42"/>
    <p:sldId id="321" r:id="rId43"/>
    <p:sldId id="322" r:id="rId44"/>
    <p:sldId id="323" r:id="rId45"/>
    <p:sldId id="324" r:id="rId46"/>
    <p:sldId id="325" r:id="rId47"/>
    <p:sldId id="326" r:id="rId48"/>
    <p:sldId id="327" r:id="rId49"/>
    <p:sldId id="328" r:id="rId50"/>
    <p:sldId id="308" r:id="rId51"/>
    <p:sldId id="337" r:id="rId52"/>
    <p:sldId id="309" r:id="rId53"/>
    <p:sldId id="310" r:id="rId54"/>
    <p:sldId id="330" r:id="rId55"/>
    <p:sldId id="311" r:id="rId56"/>
    <p:sldId id="312" r:id="rId57"/>
    <p:sldId id="313" r:id="rId58"/>
    <p:sldId id="333" r:id="rId59"/>
    <p:sldId id="335" r:id="rId60"/>
    <p:sldId id="336" r:id="rId61"/>
    <p:sldId id="331" r:id="rId62"/>
    <p:sldId id="332" r:id="rId63"/>
    <p:sldId id="314" r:id="rId64"/>
    <p:sldId id="318" r:id="rId65"/>
    <p:sldId id="316" r:id="rId66"/>
    <p:sldId id="315" r:id="rId67"/>
    <p:sldId id="293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3716" autoAdjust="0"/>
  </p:normalViewPr>
  <p:slideViewPr>
    <p:cSldViewPr snapToGrid="0">
      <p:cViewPr>
        <p:scale>
          <a:sx n="83" d="100"/>
          <a:sy n="83" d="100"/>
        </p:scale>
        <p:origin x="51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7AEE2-C3C2-4C08-A9DC-5F85C0371757}" type="datetimeFigureOut">
              <a:rPr lang="en-US" smtClean="0"/>
              <a:t>12/23/2017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F6C07-4281-41C5-8FB2-A65557784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5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820B8-210D-422D-86CC-AB8E9A5F20E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51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F6C07-4281-41C5-8FB2-A65557784055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75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8724-72B4-4007-8AB7-2F8AB62A8BE9}" type="datetime1">
              <a:rPr lang="en-US" smtClean="0"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17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70ACC-075C-4949-887A-FA6A4255CE87}" type="datetime1">
              <a:rPr lang="en-US" smtClean="0"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9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59711-7040-4AAE-8938-536855C07020}" type="datetime1">
              <a:rPr lang="en-US" smtClean="0"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2570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9BFD-B036-463F-95EF-C52E8BDE982F}" type="datetime1">
              <a:rPr lang="en-US" smtClean="0"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906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50451-C132-49F4-AFD1-8DF978E2A773}" type="datetime1">
              <a:rPr lang="en-US" smtClean="0"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0491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0CB1-EC73-428D-9F97-F3453F3D96DB}" type="datetime1">
              <a:rPr lang="en-US" smtClean="0"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54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75A77-3F1E-4F86-A5D8-17F557ACEDC9}" type="datetime1">
              <a:rPr lang="en-US" smtClean="0"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97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933D-B776-40DA-BBD5-C0FFE5885671}" type="datetime1">
              <a:rPr lang="en-US" smtClean="0"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208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5"/>
          <p:cNvSpPr>
            <a:spLocks noChangeArrowheads="1"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1346017 w 372"/>
              <a:gd name="T1" fmla="*/ 777875 h 166"/>
              <a:gd name="T2" fmla="*/ 1374157 w 372"/>
              <a:gd name="T3" fmla="*/ 768503 h 166"/>
              <a:gd name="T4" fmla="*/ 1378847 w 372"/>
              <a:gd name="T5" fmla="*/ 763817 h 166"/>
              <a:gd name="T6" fmla="*/ 1735283 w 372"/>
              <a:gd name="T7" fmla="*/ 407681 h 166"/>
              <a:gd name="T8" fmla="*/ 1735283 w 372"/>
              <a:gd name="T9" fmla="*/ 365508 h 166"/>
              <a:gd name="T10" fmla="*/ 1378847 w 372"/>
              <a:gd name="T11" fmla="*/ 14058 h 166"/>
              <a:gd name="T12" fmla="*/ 1374157 w 372"/>
              <a:gd name="T13" fmla="*/ 9372 h 166"/>
              <a:gd name="T14" fmla="*/ 1346017 w 372"/>
              <a:gd name="T15" fmla="*/ 0 h 166"/>
              <a:gd name="T16" fmla="*/ 0 w 372"/>
              <a:gd name="T17" fmla="*/ 0 h 166"/>
              <a:gd name="T18" fmla="*/ 0 w 372"/>
              <a:gd name="T19" fmla="*/ 777875 h 166"/>
              <a:gd name="T20" fmla="*/ 1346017 w 372"/>
              <a:gd name="T21" fmla="*/ 777875 h 1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72"/>
              <a:gd name="T34" fmla="*/ 0 h 166"/>
              <a:gd name="T35" fmla="*/ 372 w 372"/>
              <a:gd name="T36" fmla="*/ 166 h 16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A59E3-7A7C-401E-9F17-A8958D8AF50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3B596-9C41-4103-A301-9C78565C3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16788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7996D-B974-4927-877A-22DC0FFC01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A3C7D-1B75-4EFE-9EB9-B02827292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96291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ECAD0-696B-48BD-A962-4F585641349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AB09A-DEEB-406A-BB31-9FCC979CF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3780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8AA0-A08C-4381-BC8E-257E49C201E5}" type="datetime1">
              <a:rPr lang="en-US" smtClean="0"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42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91146-8E34-4FF0-844D-742148D1711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3EE0-7082-40B2-8546-54CE313B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335266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5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75BC-B66D-42A0-88DD-83CA433393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77CB4-F8D0-4D19-8350-A494D7997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38725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668A4-581F-47AA-B4D3-EC016047CE4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481F0-2D25-48B9-9FE3-7A6B7831E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958962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C03C0-BF08-4752-81A3-8DCB26E0150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1349B-23B6-4D5A-A605-0BE206B14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14168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6B6F5-18C8-40A7-991E-F89C703CE0A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12EB9-96EC-4A82-858D-6426BE6C1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35839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3C74-5071-4C25-B132-8C2204298F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5A4A1-B95B-40D4-8FA0-281DED042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30080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07180-4C15-4B27-88F1-7C9A9A294B0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BFEEB-863D-4A71-ACEF-A663325D9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49143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>
                <a:solidFill>
                  <a:srgbClr val="4A66AC"/>
                </a:solidFill>
              </a:rPr>
              <a:t>“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>
                <a:solidFill>
                  <a:srgbClr val="4A66AC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85844-AD9F-49A0-A484-500E0486E8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E6773-B458-4957-BBFF-6826181A1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522401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01995-EE9F-479A-BCA9-A69CDBE417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A3C1C-5783-4620-B3FF-8D4598838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880775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>
                <a:solidFill>
                  <a:srgbClr val="4A66AC"/>
                </a:solidFill>
              </a:rPr>
              <a:t>“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>
                <a:solidFill>
                  <a:srgbClr val="4A66AC"/>
                </a:solidFill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FB27F-B75C-4FA8-9340-F7E7AD42DDF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931E5-2917-4324-9C42-D68DC9E28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08167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760BE-5A40-43EB-8CAB-62F5DF87B9D0}" type="datetime1">
              <a:rPr lang="en-US" smtClean="0"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59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6E4A-C64F-4079-A654-0CB476340B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05268-92D2-4C5F-A7F0-2660D9A2B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3550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C6169-92D5-421B-BA0F-7412A7F4594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3E16C-2014-4A71-83BF-8BB1EB94A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50353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C7891-DECD-4FC6-8B47-7288915B241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A351F-15FA-4D46-93C4-715AF62BF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82435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47F0-986C-4EBA-87CC-98A1B597E0EB}" type="datetime1">
              <a:rPr lang="en-US" smtClean="0"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9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D22FB-1598-486E-A71E-07E511BB768F}" type="datetime1">
              <a:rPr lang="en-US" smtClean="0"/>
              <a:t>12/23/2017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7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3844-CA63-4BFF-8914-27106A063562}" type="datetime1">
              <a:rPr lang="en-US" smtClean="0"/>
              <a:t>12/23/2017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6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0EFA0-D310-4987-B8E6-EC83C96405F9}" type="datetime1">
              <a:rPr lang="en-US" smtClean="0"/>
              <a:t>12/23/2017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7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2985E-936B-44F6-80CA-5869A0D69B87}" type="datetime1">
              <a:rPr lang="en-US" smtClean="0"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8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BF23-6A88-4E4E-8BBF-63C71E1FDE80}" type="datetime1">
              <a:rPr lang="en-US" smtClean="0"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118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13A7D-3E0B-41D8-991E-2BA31BA50FC5}" type="datetime1">
              <a:rPr lang="en-US" smtClean="0"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65C2A6E-E162-45F6-9117-44443B6D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2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  <p:sldLayoutId id="2147483964" r:id="rId12"/>
    <p:sldLayoutId id="2147483965" r:id="rId13"/>
    <p:sldLayoutId id="2147483966" r:id="rId14"/>
    <p:sldLayoutId id="2147483967" r:id="rId15"/>
    <p:sldLayoutId id="214748396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 noChangeArrowheads="1"/>
            </p:cNvSpPr>
            <p:nvPr/>
          </p:nvSpPr>
          <p:spPr bwMode="auto">
            <a:xfrm>
              <a:off x="2487613" y="2284222"/>
              <a:ext cx="85200" cy="534098"/>
            </a:xfrm>
            <a:custGeom>
              <a:avLst/>
              <a:gdLst>
                <a:gd name="T0" fmla="*/ 85200 w 22"/>
                <a:gd name="T1" fmla="*/ 534098 h 136"/>
                <a:gd name="T2" fmla="*/ 65836 w 22"/>
                <a:gd name="T3" fmla="*/ 314175 h 136"/>
                <a:gd name="T4" fmla="*/ 0 w 22"/>
                <a:gd name="T5" fmla="*/ 0 h 136"/>
                <a:gd name="T6" fmla="*/ 0 w 22"/>
                <a:gd name="T7" fmla="*/ 137452 h 136"/>
                <a:gd name="T8" fmla="*/ 77455 w 22"/>
                <a:gd name="T9" fmla="*/ 486972 h 136"/>
                <a:gd name="T10" fmla="*/ 85200 w 22"/>
                <a:gd name="T11" fmla="*/ 534098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36"/>
                <a:gd name="T20" fmla="*/ 22 w 22"/>
                <a:gd name="T21" fmla="*/ 136 h 1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7" name="Freeform 12"/>
            <p:cNvSpPr>
              <a:spLocks noChangeArrowheads="1"/>
            </p:cNvSpPr>
            <p:nvPr/>
          </p:nvSpPr>
          <p:spPr bwMode="auto">
            <a:xfrm>
              <a:off x="2597156" y="2779108"/>
              <a:ext cx="550418" cy="1978191"/>
            </a:xfrm>
            <a:custGeom>
              <a:avLst/>
              <a:gdLst>
                <a:gd name="T0" fmla="*/ 338114 w 140"/>
                <a:gd name="T1" fmla="*/ 1373744 h 504"/>
                <a:gd name="T2" fmla="*/ 546486 w 140"/>
                <a:gd name="T3" fmla="*/ 1978191 h 504"/>
                <a:gd name="T4" fmla="*/ 550418 w 140"/>
                <a:gd name="T5" fmla="*/ 1876141 h 504"/>
                <a:gd name="T6" fmla="*/ 373498 w 140"/>
                <a:gd name="T7" fmla="*/ 1361969 h 504"/>
                <a:gd name="T8" fmla="*/ 0 w 140"/>
                <a:gd name="T9" fmla="*/ 0 h 504"/>
                <a:gd name="T10" fmla="*/ 23589 w 140"/>
                <a:gd name="T11" fmla="*/ 239424 h 504"/>
                <a:gd name="T12" fmla="*/ 338114 w 140"/>
                <a:gd name="T13" fmla="*/ 1373744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0"/>
                <a:gd name="T22" fmla="*/ 0 h 504"/>
                <a:gd name="T23" fmla="*/ 140 w 140"/>
                <a:gd name="T24" fmla="*/ 504 h 5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8" name="Freeform 13"/>
            <p:cNvSpPr>
              <a:spLocks noChangeArrowheads="1"/>
            </p:cNvSpPr>
            <p:nvPr/>
          </p:nvSpPr>
          <p:spPr bwMode="auto">
            <a:xfrm>
              <a:off x="3174622" y="4730255"/>
              <a:ext cx="519314" cy="1210171"/>
            </a:xfrm>
            <a:custGeom>
              <a:avLst/>
              <a:gdLst>
                <a:gd name="T0" fmla="*/ 31474 w 132"/>
                <a:gd name="T1" fmla="*/ 86441 h 308"/>
                <a:gd name="T2" fmla="*/ 0 w 132"/>
                <a:gd name="T3" fmla="*/ 0 h 308"/>
                <a:gd name="T4" fmla="*/ 0 w 132"/>
                <a:gd name="T5" fmla="*/ 113945 h 308"/>
                <a:gd name="T6" fmla="*/ 267525 w 132"/>
                <a:gd name="T7" fmla="*/ 762251 h 308"/>
                <a:gd name="T8" fmla="*/ 483906 w 132"/>
                <a:gd name="T9" fmla="*/ 1210171 h 308"/>
                <a:gd name="T10" fmla="*/ 519314 w 132"/>
                <a:gd name="T11" fmla="*/ 1210171 h 308"/>
                <a:gd name="T12" fmla="*/ 302933 w 132"/>
                <a:gd name="T13" fmla="*/ 746534 h 308"/>
                <a:gd name="T14" fmla="*/ 31474 w 132"/>
                <a:gd name="T15" fmla="*/ 86441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2"/>
                <a:gd name="T25" fmla="*/ 0 h 308"/>
                <a:gd name="T26" fmla="*/ 132 w 132"/>
                <a:gd name="T27" fmla="*/ 308 h 3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9" name="Freeform 14"/>
            <p:cNvSpPr>
              <a:spLocks noChangeArrowheads="1"/>
            </p:cNvSpPr>
            <p:nvPr/>
          </p:nvSpPr>
          <p:spPr bwMode="auto">
            <a:xfrm>
              <a:off x="3305804" y="5630785"/>
              <a:ext cx="146057" cy="309641"/>
            </a:xfrm>
            <a:custGeom>
              <a:avLst/>
              <a:gdLst>
                <a:gd name="T0" fmla="*/ 110530 w 37"/>
                <a:gd name="T1" fmla="*/ 309641 h 79"/>
                <a:gd name="T2" fmla="*/ 146057 w 37"/>
                <a:gd name="T3" fmla="*/ 309641 h 79"/>
                <a:gd name="T4" fmla="*/ 0 w 37"/>
                <a:gd name="T5" fmla="*/ 0 h 79"/>
                <a:gd name="T6" fmla="*/ 110530 w 37"/>
                <a:gd name="T7" fmla="*/ 309641 h 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"/>
                <a:gd name="T13" fmla="*/ 0 h 79"/>
                <a:gd name="T14" fmla="*/ 37 w 37"/>
                <a:gd name="T15" fmla="*/ 79 h 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0" name="Freeform 15"/>
            <p:cNvSpPr>
              <a:spLocks noChangeArrowheads="1"/>
            </p:cNvSpPr>
            <p:nvPr/>
          </p:nvSpPr>
          <p:spPr bwMode="auto">
            <a:xfrm>
              <a:off x="2572813" y="2818321"/>
              <a:ext cx="700533" cy="2834099"/>
            </a:xfrm>
            <a:custGeom>
              <a:avLst/>
              <a:gdLst>
                <a:gd name="T0" fmla="*/ 637564 w 178"/>
                <a:gd name="T1" fmla="*/ 2590728 h 722"/>
                <a:gd name="T2" fmla="*/ 456527 w 178"/>
                <a:gd name="T3" fmla="*/ 2096134 h 722"/>
                <a:gd name="T4" fmla="*/ 157423 w 178"/>
                <a:gd name="T5" fmla="*/ 926381 h 722"/>
                <a:gd name="T6" fmla="*/ 47227 w 178"/>
                <a:gd name="T7" fmla="*/ 200193 h 722"/>
                <a:gd name="T8" fmla="*/ 0 w 178"/>
                <a:gd name="T9" fmla="*/ 0 h 722"/>
                <a:gd name="T10" fmla="*/ 129874 w 178"/>
                <a:gd name="T11" fmla="*/ 930307 h 722"/>
                <a:gd name="T12" fmla="*/ 421107 w 178"/>
                <a:gd name="T13" fmla="*/ 2107910 h 722"/>
                <a:gd name="T14" fmla="*/ 629693 w 178"/>
                <a:gd name="T15" fmla="*/ 2673160 h 722"/>
                <a:gd name="T16" fmla="*/ 700533 w 178"/>
                <a:gd name="T17" fmla="*/ 2834099 h 722"/>
                <a:gd name="T18" fmla="*/ 684791 w 178"/>
                <a:gd name="T19" fmla="*/ 2779144 h 722"/>
                <a:gd name="T20" fmla="*/ 637564 w 178"/>
                <a:gd name="T21" fmla="*/ 2590728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8"/>
                <a:gd name="T34" fmla="*/ 0 h 722"/>
                <a:gd name="T35" fmla="*/ 178 w 178"/>
                <a:gd name="T36" fmla="*/ 722 h 7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1" name="Freeform 16"/>
            <p:cNvSpPr>
              <a:spLocks noChangeArrowheads="1"/>
            </p:cNvSpPr>
            <p:nvPr/>
          </p:nvSpPr>
          <p:spPr bwMode="auto">
            <a:xfrm>
              <a:off x="2506546" y="285750"/>
              <a:ext cx="90610" cy="2493358"/>
            </a:xfrm>
            <a:custGeom>
              <a:avLst/>
              <a:gdLst>
                <a:gd name="T0" fmla="*/ 43335 w 23"/>
                <a:gd name="T1" fmla="*/ 2265618 h 635"/>
                <a:gd name="T2" fmla="*/ 47275 w 23"/>
                <a:gd name="T3" fmla="*/ 2312737 h 635"/>
                <a:gd name="T4" fmla="*/ 86670 w 23"/>
                <a:gd name="T5" fmla="*/ 2481578 h 635"/>
                <a:gd name="T6" fmla="*/ 90610 w 23"/>
                <a:gd name="T7" fmla="*/ 2493358 h 635"/>
                <a:gd name="T8" fmla="*/ 66973 w 23"/>
                <a:gd name="T9" fmla="*/ 2261692 h 635"/>
                <a:gd name="T10" fmla="*/ 19698 w 23"/>
                <a:gd name="T11" fmla="*/ 1056241 h 635"/>
                <a:gd name="T12" fmla="*/ 59093 w 23"/>
                <a:gd name="T13" fmla="*/ 0 h 635"/>
                <a:gd name="T14" fmla="*/ 47275 w 23"/>
                <a:gd name="T15" fmla="*/ 0 h 635"/>
                <a:gd name="T16" fmla="*/ 3940 w 23"/>
                <a:gd name="T17" fmla="*/ 1056241 h 635"/>
                <a:gd name="T18" fmla="*/ 43335 w 23"/>
                <a:gd name="T19" fmla="*/ 2265618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635"/>
                <a:gd name="T32" fmla="*/ 23 w 23"/>
                <a:gd name="T33" fmla="*/ 635 h 6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2" name="Freeform 17"/>
            <p:cNvSpPr>
              <a:spLocks noChangeArrowheads="1"/>
            </p:cNvSpPr>
            <p:nvPr/>
          </p:nvSpPr>
          <p:spPr bwMode="auto">
            <a:xfrm>
              <a:off x="2553880" y="2599273"/>
              <a:ext cx="67619" cy="420517"/>
            </a:xfrm>
            <a:custGeom>
              <a:avLst/>
              <a:gdLst>
                <a:gd name="T0" fmla="*/ 0 w 17"/>
                <a:gd name="T1" fmla="*/ 0 h 107"/>
                <a:gd name="T2" fmla="*/ 19888 w 17"/>
                <a:gd name="T3" fmla="*/ 220084 h 107"/>
                <a:gd name="T4" fmla="*/ 67619 w 17"/>
                <a:gd name="T5" fmla="*/ 420517 h 107"/>
                <a:gd name="T6" fmla="*/ 43753 w 17"/>
                <a:gd name="T7" fmla="*/ 180783 h 107"/>
                <a:gd name="T8" fmla="*/ 39776 w 17"/>
                <a:gd name="T9" fmla="*/ 168993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07"/>
                <a:gd name="T20" fmla="*/ 17 w 1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3" name="Freeform 18"/>
            <p:cNvSpPr>
              <a:spLocks noChangeArrowheads="1"/>
            </p:cNvSpPr>
            <p:nvPr/>
          </p:nvSpPr>
          <p:spPr bwMode="auto">
            <a:xfrm>
              <a:off x="3143518" y="4757298"/>
              <a:ext cx="162286" cy="873487"/>
            </a:xfrm>
            <a:custGeom>
              <a:avLst/>
              <a:gdLst>
                <a:gd name="T0" fmla="*/ 0 w 41"/>
                <a:gd name="T1" fmla="*/ 0 h 222"/>
                <a:gd name="T2" fmla="*/ 19791 w 41"/>
                <a:gd name="T3" fmla="*/ 365920 h 222"/>
                <a:gd name="T4" fmla="*/ 67289 w 41"/>
                <a:gd name="T5" fmla="*/ 653148 h 222"/>
                <a:gd name="T6" fmla="*/ 94997 w 41"/>
                <a:gd name="T7" fmla="*/ 723971 h 222"/>
                <a:gd name="T8" fmla="*/ 162286 w 41"/>
                <a:gd name="T9" fmla="*/ 873487 h 222"/>
                <a:gd name="T10" fmla="*/ 150411 w 41"/>
                <a:gd name="T11" fmla="*/ 834141 h 222"/>
                <a:gd name="T12" fmla="*/ 51457 w 41"/>
                <a:gd name="T13" fmla="*/ 361986 h 222"/>
                <a:gd name="T14" fmla="*/ 31666 w 41"/>
                <a:gd name="T15" fmla="*/ 86562 h 222"/>
                <a:gd name="T16" fmla="*/ 27707 w 41"/>
                <a:gd name="T17" fmla="*/ 70823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222"/>
                <a:gd name="T32" fmla="*/ 41 w 41"/>
                <a:gd name="T33" fmla="*/ 222 h 2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4" name="Freeform 19"/>
            <p:cNvSpPr>
              <a:spLocks noChangeArrowheads="1"/>
            </p:cNvSpPr>
            <p:nvPr/>
          </p:nvSpPr>
          <p:spPr bwMode="auto">
            <a:xfrm>
              <a:off x="3147575" y="1282282"/>
              <a:ext cx="1768913" cy="3447973"/>
            </a:xfrm>
            <a:custGeom>
              <a:avLst/>
              <a:gdLst>
                <a:gd name="T0" fmla="*/ 27516 w 450"/>
                <a:gd name="T1" fmla="*/ 3353723 h 878"/>
                <a:gd name="T2" fmla="*/ 196546 w 450"/>
                <a:gd name="T3" fmla="*/ 2407298 h 878"/>
                <a:gd name="T4" fmla="*/ 585707 w 450"/>
                <a:gd name="T5" fmla="*/ 1523706 h 878"/>
                <a:gd name="T6" fmla="*/ 1120312 w 450"/>
                <a:gd name="T7" fmla="*/ 718655 h 878"/>
                <a:gd name="T8" fmla="*/ 1430854 w 450"/>
                <a:gd name="T9" fmla="*/ 349510 h 878"/>
                <a:gd name="T10" fmla="*/ 1595953 w 450"/>
                <a:gd name="T11" fmla="*/ 172791 h 878"/>
                <a:gd name="T12" fmla="*/ 1768913 w 450"/>
                <a:gd name="T13" fmla="*/ 3927 h 878"/>
                <a:gd name="T14" fmla="*/ 1768913 w 450"/>
                <a:gd name="T15" fmla="*/ 0 h 878"/>
                <a:gd name="T16" fmla="*/ 1592022 w 450"/>
                <a:gd name="T17" fmla="*/ 168864 h 878"/>
                <a:gd name="T18" fmla="*/ 1426923 w 450"/>
                <a:gd name="T19" fmla="*/ 345583 h 878"/>
                <a:gd name="T20" fmla="*/ 1112450 w 450"/>
                <a:gd name="T21" fmla="*/ 710801 h 878"/>
                <a:gd name="T22" fmla="*/ 569983 w 450"/>
                <a:gd name="T23" fmla="*/ 1515851 h 878"/>
                <a:gd name="T24" fmla="*/ 176891 w 450"/>
                <a:gd name="T25" fmla="*/ 2399444 h 878"/>
                <a:gd name="T26" fmla="*/ 0 w 450"/>
                <a:gd name="T27" fmla="*/ 3353723 h 878"/>
                <a:gd name="T28" fmla="*/ 0 w 450"/>
                <a:gd name="T29" fmla="*/ 3373359 h 878"/>
                <a:gd name="T30" fmla="*/ 27516 w 450"/>
                <a:gd name="T31" fmla="*/ 3447973 h 878"/>
                <a:gd name="T32" fmla="*/ 27516 w 450"/>
                <a:gd name="T33" fmla="*/ 3353723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0"/>
                <a:gd name="T52" fmla="*/ 0 h 878"/>
                <a:gd name="T53" fmla="*/ 450 w 45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5" name="Freeform 20"/>
            <p:cNvSpPr>
              <a:spLocks noChangeArrowheads="1"/>
            </p:cNvSpPr>
            <p:nvPr/>
          </p:nvSpPr>
          <p:spPr bwMode="auto">
            <a:xfrm>
              <a:off x="3273346" y="5652419"/>
              <a:ext cx="137943" cy="288007"/>
            </a:xfrm>
            <a:custGeom>
              <a:avLst/>
              <a:gdLst>
                <a:gd name="T0" fmla="*/ 0 w 35"/>
                <a:gd name="T1" fmla="*/ 0 h 73"/>
                <a:gd name="T2" fmla="*/ 102472 w 35"/>
                <a:gd name="T3" fmla="*/ 288007 h 73"/>
                <a:gd name="T4" fmla="*/ 137943 w 35"/>
                <a:gd name="T5" fmla="*/ 288007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73"/>
                <a:gd name="T14" fmla="*/ 35 w 35"/>
                <a:gd name="T15" fmla="*/ 73 h 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6" name="Freeform 21"/>
            <p:cNvSpPr>
              <a:spLocks noChangeArrowheads="1"/>
            </p:cNvSpPr>
            <p:nvPr/>
          </p:nvSpPr>
          <p:spPr bwMode="auto">
            <a:xfrm>
              <a:off x="3143518" y="4655887"/>
              <a:ext cx="31104" cy="189300"/>
            </a:xfrm>
            <a:custGeom>
              <a:avLst/>
              <a:gdLst>
                <a:gd name="T0" fmla="*/ 27216 w 8"/>
                <a:gd name="T1" fmla="*/ 173525 h 48"/>
                <a:gd name="T2" fmla="*/ 31104 w 8"/>
                <a:gd name="T3" fmla="*/ 189300 h 48"/>
                <a:gd name="T4" fmla="*/ 31104 w 8"/>
                <a:gd name="T5" fmla="*/ 74931 h 48"/>
                <a:gd name="T6" fmla="*/ 3888 w 8"/>
                <a:gd name="T7" fmla="*/ 0 h 48"/>
                <a:gd name="T8" fmla="*/ 0 w 8"/>
                <a:gd name="T9" fmla="*/ 102538 h 48"/>
                <a:gd name="T10" fmla="*/ 27216 w 8"/>
                <a:gd name="T11" fmla="*/ 173525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48"/>
                <a:gd name="T20" fmla="*/ 8 w 8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57" name="Freeform 22"/>
            <p:cNvSpPr>
              <a:spLocks noChangeArrowheads="1"/>
            </p:cNvSpPr>
            <p:nvPr/>
          </p:nvSpPr>
          <p:spPr bwMode="auto">
            <a:xfrm>
              <a:off x="3211137" y="5410385"/>
              <a:ext cx="204209" cy="530041"/>
            </a:xfrm>
            <a:custGeom>
              <a:avLst/>
              <a:gdLst>
                <a:gd name="T0" fmla="*/ 27490 w 52"/>
                <a:gd name="T1" fmla="*/ 70672 h 135"/>
                <a:gd name="T2" fmla="*/ 0 w 52"/>
                <a:gd name="T3" fmla="*/ 0 h 135"/>
                <a:gd name="T4" fmla="*/ 47125 w 52"/>
                <a:gd name="T5" fmla="*/ 188459 h 135"/>
                <a:gd name="T6" fmla="*/ 62834 w 52"/>
                <a:gd name="T7" fmla="*/ 243426 h 135"/>
                <a:gd name="T8" fmla="*/ 200282 w 52"/>
                <a:gd name="T9" fmla="*/ 530041 h 135"/>
                <a:gd name="T10" fmla="*/ 204209 w 52"/>
                <a:gd name="T11" fmla="*/ 530041 h 135"/>
                <a:gd name="T12" fmla="*/ 94250 w 52"/>
                <a:gd name="T13" fmla="*/ 219869 h 135"/>
                <a:gd name="T14" fmla="*/ 27490 w 52"/>
                <a:gd name="T15" fmla="*/ 70672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135"/>
                <a:gd name="T26" fmla="*/ 52 w 52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 noChangeArrowheads="1"/>
            </p:cNvSpPr>
            <p:nvPr/>
          </p:nvSpPr>
          <p:spPr bwMode="auto">
            <a:xfrm>
              <a:off x="6627813" y="194833"/>
              <a:ext cx="408933" cy="3646504"/>
            </a:xfrm>
            <a:custGeom>
              <a:avLst/>
              <a:gdLst>
                <a:gd name="T0" fmla="*/ 27792 w 103"/>
                <a:gd name="T1" fmla="*/ 832354 h 920"/>
                <a:gd name="T2" fmla="*/ 103226 w 103"/>
                <a:gd name="T3" fmla="*/ 1763798 h 920"/>
                <a:gd name="T4" fmla="*/ 226303 w 103"/>
                <a:gd name="T5" fmla="*/ 2691278 h 920"/>
                <a:gd name="T6" fmla="*/ 400993 w 103"/>
                <a:gd name="T7" fmla="*/ 3610832 h 920"/>
                <a:gd name="T8" fmla="*/ 408933 w 103"/>
                <a:gd name="T9" fmla="*/ 3646504 h 920"/>
                <a:gd name="T10" fmla="*/ 393052 w 103"/>
                <a:gd name="T11" fmla="*/ 3464179 h 920"/>
                <a:gd name="T12" fmla="*/ 393052 w 103"/>
                <a:gd name="T13" fmla="*/ 3432470 h 920"/>
                <a:gd name="T14" fmla="*/ 250124 w 103"/>
                <a:gd name="T15" fmla="*/ 2687315 h 920"/>
                <a:gd name="T16" fmla="*/ 119107 w 103"/>
                <a:gd name="T17" fmla="*/ 1759835 h 920"/>
                <a:gd name="T18" fmla="*/ 35732 w 103"/>
                <a:gd name="T19" fmla="*/ 828391 h 920"/>
                <a:gd name="T20" fmla="*/ 11911 w 103"/>
                <a:gd name="T21" fmla="*/ 364650 h 920"/>
                <a:gd name="T22" fmla="*/ 3970 w 103"/>
                <a:gd name="T23" fmla="*/ 0 h 920"/>
                <a:gd name="T24" fmla="*/ 0 w 103"/>
                <a:gd name="T25" fmla="*/ 0 h 920"/>
                <a:gd name="T26" fmla="*/ 3970 w 103"/>
                <a:gd name="T27" fmla="*/ 364650 h 920"/>
                <a:gd name="T28" fmla="*/ 27792 w 103"/>
                <a:gd name="T29" fmla="*/ 832354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3"/>
                <a:gd name="T46" fmla="*/ 0 h 920"/>
                <a:gd name="T47" fmla="*/ 103 w 103"/>
                <a:gd name="T48" fmla="*/ 920 h 9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5" name="Freeform 28"/>
            <p:cNvSpPr>
              <a:spLocks noChangeArrowheads="1"/>
            </p:cNvSpPr>
            <p:nvPr/>
          </p:nvSpPr>
          <p:spPr bwMode="auto">
            <a:xfrm>
              <a:off x="7061730" y="3771618"/>
              <a:ext cx="349763" cy="1310216"/>
            </a:xfrm>
            <a:custGeom>
              <a:avLst/>
              <a:gdLst>
                <a:gd name="T0" fmla="*/ 210653 w 88"/>
                <a:gd name="T1" fmla="*/ 909210 h 330"/>
                <a:gd name="T2" fmla="*/ 349763 w 88"/>
                <a:gd name="T3" fmla="*/ 1310216 h 330"/>
                <a:gd name="T4" fmla="*/ 349763 w 88"/>
                <a:gd name="T5" fmla="*/ 1222868 h 330"/>
                <a:gd name="T6" fmla="*/ 349763 w 88"/>
                <a:gd name="T7" fmla="*/ 1206987 h 330"/>
                <a:gd name="T8" fmla="*/ 246424 w 88"/>
                <a:gd name="T9" fmla="*/ 897299 h 330"/>
                <a:gd name="T10" fmla="*/ 0 w 88"/>
                <a:gd name="T11" fmla="*/ 0 h 330"/>
                <a:gd name="T12" fmla="*/ 27822 w 88"/>
                <a:gd name="T13" fmla="*/ 250132 h 330"/>
                <a:gd name="T14" fmla="*/ 210653 w 88"/>
                <a:gd name="T15" fmla="*/ 909210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330"/>
                <a:gd name="T26" fmla="*/ 88 w 88"/>
                <a:gd name="T27" fmla="*/ 330 h 3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6" name="Freeform 29"/>
            <p:cNvSpPr>
              <a:spLocks noChangeArrowheads="1"/>
            </p:cNvSpPr>
            <p:nvPr/>
          </p:nvSpPr>
          <p:spPr bwMode="auto">
            <a:xfrm>
              <a:off x="7439105" y="5052893"/>
              <a:ext cx="357653" cy="820858"/>
            </a:xfrm>
            <a:custGeom>
              <a:avLst/>
              <a:gdLst>
                <a:gd name="T0" fmla="*/ 23844 w 90"/>
                <a:gd name="T1" fmla="*/ 59482 h 207"/>
                <a:gd name="T2" fmla="*/ 0 w 90"/>
                <a:gd name="T3" fmla="*/ 0 h 207"/>
                <a:gd name="T4" fmla="*/ 3974 w 90"/>
                <a:gd name="T5" fmla="*/ 114999 h 207"/>
                <a:gd name="T6" fmla="*/ 166905 w 90"/>
                <a:gd name="T7" fmla="*/ 503618 h 207"/>
                <a:gd name="T8" fmla="*/ 317914 w 90"/>
                <a:gd name="T9" fmla="*/ 820858 h 207"/>
                <a:gd name="T10" fmla="*/ 357653 w 90"/>
                <a:gd name="T11" fmla="*/ 820858 h 207"/>
                <a:gd name="T12" fmla="*/ 198696 w 90"/>
                <a:gd name="T13" fmla="*/ 487756 h 207"/>
                <a:gd name="T14" fmla="*/ 23844 w 90"/>
                <a:gd name="T15" fmla="*/ 59482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207"/>
                <a:gd name="T26" fmla="*/ 90 w 90"/>
                <a:gd name="T27" fmla="*/ 207 h 2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7" name="Freeform 30"/>
            <p:cNvSpPr>
              <a:spLocks noChangeArrowheads="1"/>
            </p:cNvSpPr>
            <p:nvPr/>
          </p:nvSpPr>
          <p:spPr bwMode="auto">
            <a:xfrm>
              <a:off x="7036746" y="3811082"/>
              <a:ext cx="457585" cy="1853508"/>
            </a:xfrm>
            <a:custGeom>
              <a:avLst/>
              <a:gdLst>
                <a:gd name="T0" fmla="*/ 401879 w 115"/>
                <a:gd name="T1" fmla="*/ 1623308 h 467"/>
                <a:gd name="T2" fmla="*/ 310362 w 115"/>
                <a:gd name="T3" fmla="*/ 1365325 h 467"/>
                <a:gd name="T4" fmla="*/ 115391 w 115"/>
                <a:gd name="T5" fmla="*/ 599314 h 467"/>
                <a:gd name="T6" fmla="*/ 51727 w 115"/>
                <a:gd name="T7" fmla="*/ 210355 h 467"/>
                <a:gd name="T8" fmla="*/ 0 w 115"/>
                <a:gd name="T9" fmla="*/ 0 h 467"/>
                <a:gd name="T10" fmla="*/ 83559 w 115"/>
                <a:gd name="T11" fmla="*/ 603283 h 467"/>
                <a:gd name="T12" fmla="*/ 274551 w 115"/>
                <a:gd name="T13" fmla="*/ 1377232 h 467"/>
                <a:gd name="T14" fmla="*/ 409837 w 115"/>
                <a:gd name="T15" fmla="*/ 1750315 h 467"/>
                <a:gd name="T16" fmla="*/ 457585 w 115"/>
                <a:gd name="T17" fmla="*/ 1853508 h 467"/>
                <a:gd name="T18" fmla="*/ 445648 w 115"/>
                <a:gd name="T19" fmla="*/ 1817787 h 467"/>
                <a:gd name="T20" fmla="*/ 401879 w 115"/>
                <a:gd name="T21" fmla="*/ 1623308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5"/>
                <a:gd name="T34" fmla="*/ 0 h 467"/>
                <a:gd name="T35" fmla="*/ 115 w 115"/>
                <a:gd name="T36" fmla="*/ 467 h 46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8" name="Freeform 31"/>
            <p:cNvSpPr>
              <a:spLocks noChangeArrowheads="1"/>
            </p:cNvSpPr>
            <p:nvPr/>
          </p:nvSpPr>
          <p:spPr bwMode="auto">
            <a:xfrm>
              <a:off x="6993355" y="1263001"/>
              <a:ext cx="144639" cy="2508617"/>
            </a:xfrm>
            <a:custGeom>
              <a:avLst/>
              <a:gdLst>
                <a:gd name="T0" fmla="*/ 68302 w 36"/>
                <a:gd name="T1" fmla="*/ 2508617 h 633"/>
                <a:gd name="T2" fmla="*/ 52231 w 36"/>
                <a:gd name="T3" fmla="*/ 2365947 h 633"/>
                <a:gd name="T4" fmla="*/ 20089 w 36"/>
                <a:gd name="T5" fmla="*/ 1577298 h 633"/>
                <a:gd name="T6" fmla="*/ 52231 w 36"/>
                <a:gd name="T7" fmla="*/ 784686 h 633"/>
                <a:gd name="T8" fmla="*/ 88391 w 36"/>
                <a:gd name="T9" fmla="*/ 392343 h 633"/>
                <a:gd name="T10" fmla="*/ 144639 w 36"/>
                <a:gd name="T11" fmla="*/ 0 h 633"/>
                <a:gd name="T12" fmla="*/ 140621 w 36"/>
                <a:gd name="T13" fmla="*/ 0 h 633"/>
                <a:gd name="T14" fmla="*/ 80355 w 36"/>
                <a:gd name="T15" fmla="*/ 392343 h 633"/>
                <a:gd name="T16" fmla="*/ 40178 w 36"/>
                <a:gd name="T17" fmla="*/ 784686 h 633"/>
                <a:gd name="T18" fmla="*/ 4018 w 36"/>
                <a:gd name="T19" fmla="*/ 1577298 h 633"/>
                <a:gd name="T20" fmla="*/ 28124 w 36"/>
                <a:gd name="T21" fmla="*/ 2334242 h 633"/>
                <a:gd name="T22" fmla="*/ 64284 w 36"/>
                <a:gd name="T23" fmla="*/ 2504654 h 633"/>
                <a:gd name="T24" fmla="*/ 68302 w 36"/>
                <a:gd name="T25" fmla="*/ 2508617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633"/>
                <a:gd name="T41" fmla="*/ 36 w 36"/>
                <a:gd name="T42" fmla="*/ 633 h 6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9" name="Freeform 32"/>
            <p:cNvSpPr>
              <a:spLocks noChangeArrowheads="1"/>
            </p:cNvSpPr>
            <p:nvPr/>
          </p:nvSpPr>
          <p:spPr bwMode="auto">
            <a:xfrm>
              <a:off x="7525889" y="5640911"/>
              <a:ext cx="111767" cy="232840"/>
            </a:xfrm>
            <a:custGeom>
              <a:avLst/>
              <a:gdLst>
                <a:gd name="T0" fmla="*/ 87817 w 28"/>
                <a:gd name="T1" fmla="*/ 232840 h 59"/>
                <a:gd name="T2" fmla="*/ 111767 w 28"/>
                <a:gd name="T3" fmla="*/ 232840 h 59"/>
                <a:gd name="T4" fmla="*/ 0 w 28"/>
                <a:gd name="T5" fmla="*/ 0 h 59"/>
                <a:gd name="T6" fmla="*/ 87817 w 28"/>
                <a:gd name="T7" fmla="*/ 232840 h 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"/>
                <a:gd name="T13" fmla="*/ 0 h 59"/>
                <a:gd name="T14" fmla="*/ 28 w 28"/>
                <a:gd name="T15" fmla="*/ 59 h 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0" name="Freeform 33"/>
            <p:cNvSpPr>
              <a:spLocks noChangeArrowheads="1"/>
            </p:cNvSpPr>
            <p:nvPr/>
          </p:nvSpPr>
          <p:spPr bwMode="auto">
            <a:xfrm>
              <a:off x="7020967" y="3599290"/>
              <a:ext cx="68375" cy="423584"/>
            </a:xfrm>
            <a:custGeom>
              <a:avLst/>
              <a:gdLst>
                <a:gd name="T0" fmla="*/ 16088 w 17"/>
                <a:gd name="T1" fmla="*/ 213771 h 107"/>
                <a:gd name="T2" fmla="*/ 68375 w 17"/>
                <a:gd name="T3" fmla="*/ 423584 h 107"/>
                <a:gd name="T4" fmla="*/ 40221 w 17"/>
                <a:gd name="T5" fmla="*/ 174184 h 107"/>
                <a:gd name="T6" fmla="*/ 36199 w 17"/>
                <a:gd name="T7" fmla="*/ 170225 h 107"/>
                <a:gd name="T8" fmla="*/ 0 w 17"/>
                <a:gd name="T9" fmla="*/ 0 h 107"/>
                <a:gd name="T10" fmla="*/ 0 w 17"/>
                <a:gd name="T11" fmla="*/ 31670 h 107"/>
                <a:gd name="T12" fmla="*/ 16088 w 17"/>
                <a:gd name="T13" fmla="*/ 213771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07"/>
                <a:gd name="T23" fmla="*/ 17 w 17"/>
                <a:gd name="T24" fmla="*/ 107 h 1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1" name="Freeform 34"/>
            <p:cNvSpPr>
              <a:spLocks noChangeArrowheads="1"/>
            </p:cNvSpPr>
            <p:nvPr/>
          </p:nvSpPr>
          <p:spPr bwMode="auto">
            <a:xfrm>
              <a:off x="7411493" y="2802110"/>
              <a:ext cx="1168945" cy="2250783"/>
            </a:xfrm>
            <a:custGeom>
              <a:avLst/>
              <a:gdLst>
                <a:gd name="T0" fmla="*/ 31808 w 294"/>
                <a:gd name="T1" fmla="*/ 2191343 h 568"/>
                <a:gd name="T2" fmla="*/ 139160 w 294"/>
                <a:gd name="T3" fmla="*/ 1573171 h 568"/>
                <a:gd name="T4" fmla="*/ 393624 w 294"/>
                <a:gd name="T5" fmla="*/ 998587 h 568"/>
                <a:gd name="T6" fmla="*/ 743513 w 294"/>
                <a:gd name="T7" fmla="*/ 471555 h 568"/>
                <a:gd name="T8" fmla="*/ 946289 w 294"/>
                <a:gd name="T9" fmla="*/ 229833 h 568"/>
                <a:gd name="T10" fmla="*/ 1053641 w 294"/>
                <a:gd name="T11" fmla="*/ 110954 h 568"/>
                <a:gd name="T12" fmla="*/ 1168945 w 294"/>
                <a:gd name="T13" fmla="*/ 0 h 568"/>
                <a:gd name="T14" fmla="*/ 1164969 w 294"/>
                <a:gd name="T15" fmla="*/ 0 h 568"/>
                <a:gd name="T16" fmla="*/ 1049665 w 294"/>
                <a:gd name="T17" fmla="*/ 106991 h 568"/>
                <a:gd name="T18" fmla="*/ 942313 w 294"/>
                <a:gd name="T19" fmla="*/ 221908 h 568"/>
                <a:gd name="T20" fmla="*/ 735561 w 294"/>
                <a:gd name="T21" fmla="*/ 463630 h 568"/>
                <a:gd name="T22" fmla="*/ 377720 w 294"/>
                <a:gd name="T23" fmla="*/ 986699 h 568"/>
                <a:gd name="T24" fmla="*/ 119280 w 294"/>
                <a:gd name="T25" fmla="*/ 1569208 h 568"/>
                <a:gd name="T26" fmla="*/ 0 w 294"/>
                <a:gd name="T27" fmla="*/ 2175493 h 568"/>
                <a:gd name="T28" fmla="*/ 27832 w 294"/>
                <a:gd name="T29" fmla="*/ 2250783 h 568"/>
                <a:gd name="T30" fmla="*/ 31808 w 294"/>
                <a:gd name="T31" fmla="*/ 2191343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94"/>
                <a:gd name="T49" fmla="*/ 0 h 568"/>
                <a:gd name="T50" fmla="*/ 294 w 294"/>
                <a:gd name="T51" fmla="*/ 568 h 5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2" name="Freeform 35"/>
            <p:cNvSpPr>
              <a:spLocks noChangeArrowheads="1"/>
            </p:cNvSpPr>
            <p:nvPr/>
          </p:nvSpPr>
          <p:spPr bwMode="auto">
            <a:xfrm>
              <a:off x="7494331" y="5664590"/>
              <a:ext cx="99932" cy="209161"/>
            </a:xfrm>
            <a:custGeom>
              <a:avLst/>
              <a:gdLst>
                <a:gd name="T0" fmla="*/ 0 w 25"/>
                <a:gd name="T1" fmla="*/ 0 h 53"/>
                <a:gd name="T2" fmla="*/ 75948 w 25"/>
                <a:gd name="T3" fmla="*/ 209161 h 53"/>
                <a:gd name="T4" fmla="*/ 99932 w 25"/>
                <a:gd name="T5" fmla="*/ 209161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53"/>
                <a:gd name="T14" fmla="*/ 25 w 25"/>
                <a:gd name="T15" fmla="*/ 53 h 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3" name="Freeform 36"/>
            <p:cNvSpPr>
              <a:spLocks noChangeArrowheads="1"/>
            </p:cNvSpPr>
            <p:nvPr/>
          </p:nvSpPr>
          <p:spPr bwMode="auto">
            <a:xfrm>
              <a:off x="7411493" y="5081833"/>
              <a:ext cx="114396" cy="559078"/>
            </a:xfrm>
            <a:custGeom>
              <a:avLst/>
              <a:gdLst>
                <a:gd name="T0" fmla="*/ 0 w 29"/>
                <a:gd name="T1" fmla="*/ 0 h 141"/>
                <a:gd name="T2" fmla="*/ 27613 w 29"/>
                <a:gd name="T3" fmla="*/ 352893 h 141"/>
                <a:gd name="T4" fmla="*/ 71004 w 29"/>
                <a:gd name="T5" fmla="*/ 463916 h 141"/>
                <a:gd name="T6" fmla="*/ 114396 w 29"/>
                <a:gd name="T7" fmla="*/ 559078 h 141"/>
                <a:gd name="T8" fmla="*/ 106507 w 29"/>
                <a:gd name="T9" fmla="*/ 535287 h 141"/>
                <a:gd name="T10" fmla="*/ 31558 w 29"/>
                <a:gd name="T11" fmla="*/ 87232 h 141"/>
                <a:gd name="T12" fmla="*/ 15779 w 29"/>
                <a:gd name="T13" fmla="*/ 43616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41"/>
                <a:gd name="T26" fmla="*/ 29 w 29"/>
                <a:gd name="T27" fmla="*/ 141 h 1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4" name="Freeform 37"/>
            <p:cNvSpPr>
              <a:spLocks noChangeArrowheads="1"/>
            </p:cNvSpPr>
            <p:nvPr/>
          </p:nvSpPr>
          <p:spPr bwMode="auto">
            <a:xfrm>
              <a:off x="7411493" y="4977910"/>
              <a:ext cx="32872" cy="189429"/>
            </a:xfrm>
            <a:custGeom>
              <a:avLst/>
              <a:gdLst>
                <a:gd name="T0" fmla="*/ 0 w 8"/>
                <a:gd name="T1" fmla="*/ 102607 h 48"/>
                <a:gd name="T2" fmla="*/ 16436 w 8"/>
                <a:gd name="T3" fmla="*/ 146018 h 48"/>
                <a:gd name="T4" fmla="*/ 32872 w 8"/>
                <a:gd name="T5" fmla="*/ 189429 h 48"/>
                <a:gd name="T6" fmla="*/ 28763 w 8"/>
                <a:gd name="T7" fmla="*/ 74982 h 48"/>
                <a:gd name="T8" fmla="*/ 0 w 8"/>
                <a:gd name="T9" fmla="*/ 0 h 48"/>
                <a:gd name="T10" fmla="*/ 0 w 8"/>
                <a:gd name="T11" fmla="*/ 15786 h 48"/>
                <a:gd name="T12" fmla="*/ 0 w 8"/>
                <a:gd name="T13" fmla="*/ 102607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48"/>
                <a:gd name="T23" fmla="*/ 8 w 8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5" name="Freeform 38"/>
            <p:cNvSpPr>
              <a:spLocks noChangeArrowheads="1"/>
            </p:cNvSpPr>
            <p:nvPr/>
          </p:nvSpPr>
          <p:spPr bwMode="auto">
            <a:xfrm>
              <a:off x="7439105" y="5434381"/>
              <a:ext cx="174882" cy="439370"/>
            </a:xfrm>
            <a:custGeom>
              <a:avLst/>
              <a:gdLst>
                <a:gd name="T0" fmla="*/ 43721 w 44"/>
                <a:gd name="T1" fmla="*/ 110832 h 111"/>
                <a:gd name="T2" fmla="*/ 0 w 44"/>
                <a:gd name="T3" fmla="*/ 0 h 111"/>
                <a:gd name="T4" fmla="*/ 43721 w 44"/>
                <a:gd name="T5" fmla="*/ 193956 h 111"/>
                <a:gd name="T6" fmla="*/ 55644 w 44"/>
                <a:gd name="T7" fmla="*/ 229581 h 111"/>
                <a:gd name="T8" fmla="*/ 155009 w 44"/>
                <a:gd name="T9" fmla="*/ 439370 h 111"/>
                <a:gd name="T10" fmla="*/ 174882 w 44"/>
                <a:gd name="T11" fmla="*/ 439370 h 111"/>
                <a:gd name="T12" fmla="*/ 87441 w 44"/>
                <a:gd name="T13" fmla="*/ 205831 h 111"/>
                <a:gd name="T14" fmla="*/ 43721 w 44"/>
                <a:gd name="T15" fmla="*/ 110832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"/>
                <a:gd name="T25" fmla="*/ 0 h 111"/>
                <a:gd name="T26" fmla="*/ 44 w 44"/>
                <a:gd name="T27" fmla="*/ 111 h 1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264517-46D7-41DD-B8C1-3A0C2961E1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5CEC6B-39ED-4D48-8299-883E8E12CE0E}" type="slidenum">
              <a:rPr lang="en-US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4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  <p:sldLayoutId id="2147483981" r:id="rId12"/>
    <p:sldLayoutId id="2147483982" r:id="rId13"/>
    <p:sldLayoutId id="2147483983" r:id="rId14"/>
    <p:sldLayoutId id="2147483984" r:id="rId15"/>
    <p:sldLayoutId id="2147483985" r:id="rId16"/>
  </p:sldLayoutIdLst>
  <p:transition spd="med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Times New Roman" pitchFamily="18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Times New Roman" pitchFamily="18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Times New Roman" pitchFamily="18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37919" y="2636630"/>
            <a:ext cx="10775780" cy="1290345"/>
          </a:xfrm>
        </p:spPr>
        <p:txBody>
          <a:bodyPr rtlCol="0"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</a:rPr>
              <a:t>Structural </a:t>
            </a:r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Analysis and Design 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</a:rPr>
              <a:t>of  </a:t>
            </a:r>
            <a:b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effectLst/>
              </a:rPr>
              <a:t>Educational-Cultural Building in Nablus city</a:t>
            </a:r>
            <a:endParaRPr lang="en-US" sz="40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441990" y="4196798"/>
            <a:ext cx="7767638" cy="109696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Submitted By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sv-SE" sz="2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Heba Sameer</a:t>
            </a:r>
            <a:r>
              <a:rPr lang="sv-SE" sz="2400" b="1" dirty="0">
                <a:solidFill>
                  <a:schemeClr val="bg2">
                    <a:lumMod val="25000"/>
                  </a:schemeClr>
                </a:solidFill>
              </a:rPr>
              <a:t>         </a:t>
            </a:r>
            <a:r>
              <a:rPr lang="sv-SE" sz="2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Sabrin Suwan          Tala Dwaikat</a:t>
            </a:r>
            <a:br>
              <a:rPr lang="sv-SE" sz="2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</a:br>
            <a:r>
              <a:rPr lang="sv-SE" sz="2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/>
            </a:r>
            <a:br>
              <a:rPr lang="sv-SE" sz="2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</a:b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Supervisor </a:t>
            </a:r>
          </a:p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Dr. </a:t>
            </a:r>
            <a:r>
              <a:rPr lang="en-US" sz="2400" b="1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Munther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Diab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620897"/>
              </p:ext>
            </p:extLst>
          </p:nvPr>
        </p:nvGraphicFramePr>
        <p:xfrm>
          <a:off x="538334" y="142875"/>
          <a:ext cx="11306662" cy="1920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22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208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4735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920875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Wingdings 3" charset="2"/>
                        <a:buNone/>
                        <a:defRPr/>
                      </a:pPr>
                      <a:r>
                        <a:rPr lang="en-US" sz="28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An-</a:t>
                      </a:r>
                      <a:r>
                        <a:rPr lang="en-US" sz="2800" b="1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Najah</a:t>
                      </a:r>
                      <a:r>
                        <a:rPr lang="en-US" sz="28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National University</a:t>
                      </a:r>
                    </a:p>
                    <a:p>
                      <a:pPr algn="ctr" fontAlgn="auto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Wingdings 3" charset="2"/>
                        <a:buNone/>
                        <a:defRPr/>
                      </a:pPr>
                      <a:r>
                        <a:rPr lang="en-US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Faculty of Engineering and </a:t>
                      </a:r>
                      <a:r>
                        <a:rPr lang="en-US" sz="2400" b="1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Information Technology 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35" marB="45735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435" marR="91435" marT="45735" marB="4573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 3" charset="2"/>
                        <a:buNone/>
                        <a:defRPr/>
                      </a:pPr>
                      <a:r>
                        <a:rPr lang="en-US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Department of Civil</a:t>
                      </a:r>
                      <a:r>
                        <a:rPr lang="en-US" sz="2400" b="1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Engineering</a:t>
                      </a:r>
                    </a:p>
                    <a:p>
                      <a:pPr algn="ctr" fontAlgn="auto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 3" charset="2"/>
                        <a:buNone/>
                        <a:defRPr/>
                      </a:pPr>
                      <a:r>
                        <a:rPr lang="en-US" sz="2400" b="1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en-US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35" marB="45735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537450" y="271462"/>
            <a:ext cx="1801653" cy="196946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73051733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940" y="583769"/>
            <a:ext cx="9876213" cy="1280890"/>
          </a:xfrm>
        </p:spPr>
        <p:txBody>
          <a:bodyPr>
            <a:normAutofit fontScale="90000"/>
          </a:bodyPr>
          <a:lstStyle/>
          <a:p>
            <a:pPr lvl="0" defTabSz="914400">
              <a:spcBef>
                <a:spcPts val="0"/>
              </a:spcBef>
            </a:pPr>
            <a: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*Soil Properties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bearing capacity of the soil in the region is  estimated to be 2.5 Kg/cm</a:t>
            </a:r>
            <a:r>
              <a:rPr lang="en-US" sz="2700" baseline="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2700" dirty="0">
                <a:solidFill>
                  <a:prstClr val="black"/>
                </a:solidFill>
                <a:latin typeface="Trebuchet MS" panose="020B0603020202020204"/>
              </a:rPr>
              <a:t/>
            </a:r>
            <a:br>
              <a:rPr lang="en-US" sz="2700" dirty="0">
                <a:solidFill>
                  <a:prstClr val="black"/>
                </a:solidFill>
                <a:latin typeface="Trebuchet MS" panose="020B0603020202020204"/>
              </a:rPr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940" y="1794617"/>
            <a:ext cx="8915400" cy="47856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pPr marL="0" indent="0">
              <a:buNone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Gravity loads:</a:t>
            </a:r>
            <a:endParaRPr lang="en-US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>
              <a:spcBef>
                <a:spcPts val="0"/>
              </a:spcBef>
              <a:buClrTx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Dead Load</a:t>
            </a:r>
          </a:p>
          <a:p>
            <a:pPr marL="0" lvl="0" indent="0" defTabSz="9144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90C226"/>
              </a:buClr>
              <a:buSzPct val="85000"/>
              <a:buNone/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Slab own weight =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KN/m</a:t>
            </a:r>
            <a:r>
              <a:rPr lang="en-US" sz="24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lvl="0" indent="0" defTabSz="914400">
              <a:spcBef>
                <a:spcPts val="0"/>
              </a:spcBef>
              <a:buClrTx/>
              <a:buNone/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load= 3.825 KN/m</a:t>
            </a:r>
            <a:r>
              <a:rPr lang="en-US" sz="24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ar-JO" sz="2400" baseline="30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>
              <a:spcBef>
                <a:spcPts val="0"/>
              </a:spcBef>
              <a:buClrTx/>
              <a:buNone/>
              <a:defRPr/>
            </a:pPr>
            <a:endParaRPr lang="en-US" sz="2400" baseline="30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>
              <a:spcBef>
                <a:spcPts val="0"/>
              </a:spcBef>
              <a:buClrTx/>
              <a:buNone/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load=24  KN/m</a:t>
            </a:r>
            <a:r>
              <a:rPr lang="ar-S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>
              <a:spcBef>
                <a:spcPts val="0"/>
              </a:spcBef>
              <a:buClrTx/>
              <a:defRPr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 Load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ccording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318-14 the value of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live load =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Lateral loads: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eismic load</a:t>
            </a:r>
            <a:endParaRPr lang="en-US" sz="3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>
              <a:spcBef>
                <a:spcPts val="0"/>
              </a:spcBef>
              <a:buClrTx/>
              <a:buNone/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803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6073" y="624110"/>
            <a:ext cx="9598539" cy="1280890"/>
          </a:xfrm>
        </p:spPr>
        <p:txBody>
          <a:bodyPr/>
          <a:lstStyle/>
          <a:p>
            <a:r>
              <a:rPr lang="en-US" dirty="0"/>
              <a:t>*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1070" y="1904999"/>
            <a:ext cx="7997781" cy="4534437"/>
          </a:xfrm>
        </p:spPr>
        <p:txBody>
          <a:bodyPr/>
          <a:lstStyle/>
          <a:p>
            <a:r>
              <a:rPr lang="en-US" sz="3200" dirty="0"/>
              <a:t>ACI 318-12</a:t>
            </a:r>
          </a:p>
          <a:p>
            <a:r>
              <a:rPr lang="en-US" sz="3200" dirty="0"/>
              <a:t>UBC-97</a:t>
            </a:r>
            <a:endParaRPr lang="ar-JO" sz="3200" dirty="0"/>
          </a:p>
          <a:p>
            <a:r>
              <a:rPr lang="en-US" sz="3200" dirty="0"/>
              <a:t>ASCE7-10 code</a:t>
            </a:r>
          </a:p>
          <a:p>
            <a:r>
              <a:rPr lang="en-US" sz="3200" dirty="0"/>
              <a:t>IBC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88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760" y="610663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5760" y="2021983"/>
            <a:ext cx="8915400" cy="4037157"/>
          </a:xfrm>
        </p:spPr>
        <p:txBody>
          <a:bodyPr>
            <a:norm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ETAPS 2016 is used to analyze and design the structural elements (3D).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AutoCAD is used for plans and some detailing.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Sap2019 is used to design 2D truss and footing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98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6102" y="543427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6102" y="1541929"/>
            <a:ext cx="10638980" cy="4966447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many reasons to use solid slab instead of ribbed slab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Ribbed slab is bad in seismic design</a:t>
            </a:r>
          </a:p>
          <a:p>
            <a:pPr marL="0" lv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Ribbed slab is difficult in solving problem of celling after removing             formwork</a:t>
            </a:r>
          </a:p>
          <a:p>
            <a:pPr marL="0" lv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way solid slab with drop beam was chosen (t=0.2m)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646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754" y="543427"/>
            <a:ext cx="10448364" cy="1280890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Block1 (with slab, beams and columns)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26250" y="2133600"/>
            <a:ext cx="9973164" cy="3504085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250" y="2133600"/>
            <a:ext cx="9973164" cy="350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752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618025"/>
              </p:ext>
            </p:extLst>
          </p:nvPr>
        </p:nvGraphicFramePr>
        <p:xfrm>
          <a:off x="1169963" y="1553814"/>
          <a:ext cx="13578908" cy="551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AutoCAD Drawing" r:id="rId4" imgW="12001500" imgH="4181475" progId="AutoCAD.Drawing.20">
                  <p:embed/>
                </p:oleObj>
              </mc:Choice>
              <mc:Fallback>
                <p:oleObj name="AutoCAD Drawing" r:id="rId4" imgW="12001500" imgH="4181475" progId="AutoCAD.Drawing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9963" y="1553814"/>
                        <a:ext cx="13578908" cy="5519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625347"/>
            <a:ext cx="10515600" cy="1325563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*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panel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 flipV="1">
            <a:off x="2561441" y="-833025"/>
            <a:ext cx="11617074" cy="7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37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676400" y="1022476"/>
                <a:ext cx="10515600" cy="543673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L/B=1.1&lt;2…… Two way solid slab</a:t>
                </a: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Thickness of slab=0.2m</a:t>
                </a:r>
              </a:p>
              <a:p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for interior beams = 12.57*10</a:t>
                </a:r>
                <a:r>
                  <a:rPr lang="en-US" sz="2400" baseline="300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-3</a:t>
                </a:r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bg2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for exterior beams = 9.87 *10</a:t>
                </a:r>
                <a:r>
                  <a:rPr lang="en-US" sz="2400" baseline="300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-3</a:t>
                </a:r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bg2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i="1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>
                  <a:solidFill>
                    <a:schemeClr val="bg2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    </m:t>
                        </m:r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US" sz="2400" dirty="0">
                  <a:solidFill>
                    <a:schemeClr val="bg2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solidFill>
                    <a:schemeClr val="bg2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check for </a:t>
                </a:r>
                <a:r>
                  <a:rPr lang="en-US" sz="2400" u="sng" dirty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αfm = 3.8&gt;2</a:t>
                </a:r>
              </a:p>
              <a:p>
                <a:pPr marL="0" indent="0">
                  <a:buNone/>
                </a:pPr>
                <a:endParaRPr lang="en-US" sz="2400" u="sng" dirty="0">
                  <a:solidFill>
                    <a:schemeClr val="bg2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u="sng" dirty="0">
                  <a:solidFill>
                    <a:schemeClr val="bg2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solidFill>
                    <a:schemeClr val="bg2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6400" y="1022476"/>
                <a:ext cx="10515600" cy="5436734"/>
              </a:xfrm>
              <a:blipFill rotWithShape="0">
                <a:blip r:embed="rId2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76400" y="625347"/>
            <a:ext cx="10515600" cy="1325563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44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137" y="560934"/>
            <a:ext cx="11136086" cy="2510971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*Beam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8397535"/>
              </p:ext>
            </p:extLst>
          </p:nvPr>
        </p:nvGraphicFramePr>
        <p:xfrm>
          <a:off x="1402550" y="2303074"/>
          <a:ext cx="10000555" cy="33312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06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606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244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162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6385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29041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Depth(m)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Width(m)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bw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Width(m)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bf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 for beam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02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Beam*1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L-Section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02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Beam*2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T-Section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02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Beam*3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Rectangular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26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402880"/>
              </p:ext>
            </p:extLst>
          </p:nvPr>
        </p:nvGraphicFramePr>
        <p:xfrm>
          <a:off x="1876826" y="2196353"/>
          <a:ext cx="8827032" cy="3774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366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452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452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435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column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Depth(mm)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Width(mm)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435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Interior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435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Edge</a:t>
                      </a:r>
                      <a:endParaRPr lang="en-US" sz="2400" b="1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435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Corner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u="non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00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en-US" sz="2400" b="1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634137" y="560934"/>
            <a:ext cx="11136086" cy="25109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*Column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63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866" y="678539"/>
            <a:ext cx="8911687" cy="1280890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1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*Checks</a:t>
            </a:r>
            <a:endParaRPr lang="en-US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4DCAB794-1B49-4C22-8585-2CF232D6D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933" y="2424546"/>
            <a:ext cx="7372350" cy="405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84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5059" y="607173"/>
            <a:ext cx="10515600" cy="1289504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Outline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502" y="1511620"/>
            <a:ext cx="10372498" cy="4372708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Description.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Materials. 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Loads.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Preliminary dimensions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slab, beams and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columns.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ETABS modeling and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checks.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of steel Truss.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of footing.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5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93053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9482" y="5837026"/>
            <a:ext cx="10515600" cy="879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Period=0.53&lt;1 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9482" y="1680881"/>
            <a:ext cx="8323730" cy="4047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24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254" y="1546732"/>
            <a:ext cx="10515600" cy="556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 load by hand=12840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live load % of error=0.03%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from sap &lt;allowable deflection 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(Acceptable)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76666" y="660400"/>
            <a:ext cx="4441893" cy="2598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15252" y="3537768"/>
            <a:ext cx="3817257" cy="3120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18866" y="678539"/>
            <a:ext cx="8911687" cy="1280890"/>
          </a:xfrm>
        </p:spPr>
        <p:txBody>
          <a:bodyPr>
            <a:no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*Equilibrium check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18865" y="304952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*Deflection check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53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5341" y="624110"/>
            <a:ext cx="8911687" cy="1280890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Strain Check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*Frame in x-Direction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5341" y="6129725"/>
            <a:ext cx="10265228" cy="5669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 of Error =11% &gt;&gt;&gt;&gt; Acceptable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219" y="2426821"/>
            <a:ext cx="10494164" cy="318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896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342" y="580309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*Frame in Y-Direction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342" y="5344937"/>
            <a:ext cx="10515600" cy="7341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  of Error =1.03% &gt;&gt;&gt;&gt;  Acceptable </a:t>
            </a:r>
          </a:p>
          <a:p>
            <a:pPr marL="0" indent="0">
              <a:buNone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975" y="1700012"/>
            <a:ext cx="10606825" cy="324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2565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190" y="581957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6443" y="5949723"/>
            <a:ext cx="10515600" cy="90827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check are done and acceptable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826443" y="1558578"/>
            <a:ext cx="8499182" cy="4237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820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714" y="610663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4" y="5876155"/>
            <a:ext cx="10515600" cy="5453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check are done and acceptable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07243" y="1464449"/>
            <a:ext cx="9046158" cy="4277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762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407" y="624110"/>
            <a:ext cx="9740206" cy="1280890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analysis for block 1: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4407" y="2910624"/>
            <a:ext cx="9740205" cy="3000597"/>
          </a:xfrm>
        </p:spPr>
        <p:txBody>
          <a:bodyPr/>
          <a:lstStyle/>
          <a:p>
            <a:r>
              <a:rPr lang="en-US" sz="3600" dirty="0"/>
              <a:t>Equivalent static method</a:t>
            </a:r>
          </a:p>
          <a:p>
            <a:r>
              <a:rPr lang="en-US" sz="3600" dirty="0"/>
              <a:t>UBC-97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958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375" y="624110"/>
            <a:ext cx="9843237" cy="1280890"/>
          </a:xfrm>
        </p:spPr>
        <p:txBody>
          <a:bodyPr/>
          <a:lstStyle/>
          <a:p>
            <a:r>
              <a:rPr lang="en-US" b="1" i="1" dirty="0"/>
              <a:t>Seismic Zone Factor 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3950" y="1905000"/>
            <a:ext cx="3953814" cy="4006222"/>
          </a:xfrm>
        </p:spPr>
        <p:txBody>
          <a:bodyPr>
            <a:normAutofit/>
          </a:bodyPr>
          <a:lstStyle/>
          <a:p>
            <a:r>
              <a:rPr lang="en-US" sz="2800" dirty="0"/>
              <a:t>Nablus city……2B</a:t>
            </a:r>
          </a:p>
          <a:p>
            <a:endParaRPr lang="en-US" sz="2800" dirty="0"/>
          </a:p>
          <a:p>
            <a:r>
              <a:rPr lang="en-US" sz="2800" dirty="0"/>
              <a:t>Z=0.2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5346" y="1367586"/>
            <a:ext cx="4513451" cy="475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7721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223" y="624110"/>
            <a:ext cx="9933390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class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9" y="2148534"/>
            <a:ext cx="9699858" cy="355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5877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101" y="624110"/>
            <a:ext cx="9920511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category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948" y="1390918"/>
            <a:ext cx="8654603" cy="445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48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419" y="516533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plan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1579" y="1913362"/>
            <a:ext cx="10193034" cy="374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4395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285" y="624110"/>
            <a:ext cx="9727327" cy="1280890"/>
          </a:xfrm>
        </p:spPr>
        <p:txBody>
          <a:bodyPr/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Importance Factor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739" y="1996225"/>
            <a:ext cx="8602477" cy="401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5430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981" y="624110"/>
            <a:ext cx="9907632" cy="1280890"/>
          </a:xfrm>
        </p:spPr>
        <p:txBody>
          <a:bodyPr/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Modification Coefficient 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831" y="1264555"/>
            <a:ext cx="8757634" cy="546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6710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8496" y="611231"/>
            <a:ext cx="9753085" cy="12808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coefficient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89962" y="3563185"/>
            <a:ext cx="1425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Ca=0.24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962" y="4024850"/>
            <a:ext cx="10145467" cy="212684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89961" y="6151693"/>
            <a:ext cx="1385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Cv=0.32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961" y="1152907"/>
            <a:ext cx="9964154" cy="241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037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8345" y="624110"/>
            <a:ext cx="9946268" cy="128089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Load combinations</a:t>
            </a:r>
            <a:r>
              <a:rPr lang="en-US" dirty="0"/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345" y="1725769"/>
            <a:ext cx="9018988" cy="4121059"/>
          </a:xfrm>
        </p:spPr>
        <p:txBody>
          <a:bodyPr>
            <a:noAutofit/>
          </a:bodyPr>
          <a:lstStyle/>
          <a:p>
            <a:r>
              <a:rPr lang="en-US" sz="2400" b="1" dirty="0"/>
              <a:t>a) 1.34D+1.0L+1.0EQx + 0.3EQy </a:t>
            </a:r>
          </a:p>
          <a:p>
            <a:r>
              <a:rPr lang="en-US" sz="2400" b="1" dirty="0"/>
              <a:t> b) 1.34D+ 1.0L -1.0EQx – 0.3EQy </a:t>
            </a:r>
          </a:p>
          <a:p>
            <a:r>
              <a:rPr lang="en-US" sz="2400" b="1" dirty="0"/>
              <a:t>c) 1.34D+1.0L+1.0EQy + 0.3EQx </a:t>
            </a:r>
          </a:p>
          <a:p>
            <a:r>
              <a:rPr lang="en-US" sz="2400" b="1" dirty="0" smtClean="0"/>
              <a:t> d</a:t>
            </a:r>
            <a:r>
              <a:rPr lang="en-US" sz="2400" b="1" dirty="0"/>
              <a:t>) 1.34D+ 1.0L -1.0EQy - 0.3EQx  </a:t>
            </a:r>
          </a:p>
          <a:p>
            <a:r>
              <a:rPr lang="en-US" sz="2400" b="1" dirty="0"/>
              <a:t>e) 0.9D+ 0.71 EQx +0.231 EQy</a:t>
            </a:r>
          </a:p>
          <a:p>
            <a:r>
              <a:rPr lang="en-US" sz="2400" b="1" dirty="0"/>
              <a:t> f) 0.9D- 0.71 EQx -0.231EQy </a:t>
            </a:r>
          </a:p>
          <a:p>
            <a:r>
              <a:rPr lang="en-US" sz="2400" b="1" dirty="0"/>
              <a:t>g) 0.9D+ 0.71 EQy +0.231 EQx</a:t>
            </a:r>
          </a:p>
          <a:p>
            <a:r>
              <a:rPr lang="en-US" sz="2400" b="1" dirty="0"/>
              <a:t> h) 0.9D- 0.71EQy -0.231EQx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14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101" y="624110"/>
            <a:ext cx="9920511" cy="128089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Period for block1: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690" y="4559121"/>
            <a:ext cx="10330922" cy="1364980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Ta=Ct * h</a:t>
            </a:r>
            <a:r>
              <a:rPr lang="en-US" sz="2400" b="1" baseline="-25000" dirty="0"/>
              <a:t>n</a:t>
            </a:r>
            <a:r>
              <a:rPr lang="en-US" sz="2400" b="1" baseline="30000" dirty="0"/>
              <a:t>x</a:t>
            </a:r>
          </a:p>
          <a:p>
            <a:endParaRPr lang="en-US" sz="2400" dirty="0"/>
          </a:p>
          <a:p>
            <a:r>
              <a:rPr lang="en-US" sz="2400" b="1" dirty="0"/>
              <a:t>Ta=0.0488 * 19 </a:t>
            </a:r>
            <a:r>
              <a:rPr lang="en-US" sz="2400" b="1" baseline="30000" dirty="0"/>
              <a:t>0.75</a:t>
            </a:r>
            <a:r>
              <a:rPr lang="en-US" sz="2400" b="1" dirty="0"/>
              <a:t>  =0.45 Sec</a:t>
            </a: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34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101" y="1264555"/>
            <a:ext cx="8618032" cy="329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99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102" y="624110"/>
            <a:ext cx="9920512" cy="128089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for period: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7278" y="1738649"/>
            <a:ext cx="6130967" cy="4868214"/>
          </a:xfrm>
        </p:spPr>
        <p:txBody>
          <a:bodyPr>
            <a:normAutofit/>
          </a:bodyPr>
          <a:lstStyle/>
          <a:p>
            <a:r>
              <a:rPr lang="en-US" sz="2000" b="1" dirty="0"/>
              <a:t>Period from </a:t>
            </a:r>
            <a:r>
              <a:rPr lang="en-US" sz="2000" b="1" dirty="0" smtClean="0"/>
              <a:t>ETABS</a:t>
            </a:r>
            <a:r>
              <a:rPr lang="en-US" sz="2000" b="1" dirty="0" smtClean="0"/>
              <a:t> </a:t>
            </a:r>
            <a:r>
              <a:rPr lang="en-US" sz="2000" b="1" dirty="0"/>
              <a:t>&lt; Cu × Ta</a:t>
            </a:r>
          </a:p>
          <a:p>
            <a:pPr lvl="0"/>
            <a:endParaRPr lang="en-US" sz="2000" b="1" dirty="0"/>
          </a:p>
          <a:p>
            <a:pPr lvl="0"/>
            <a:r>
              <a:rPr lang="en-US" sz="2000" b="1" dirty="0"/>
              <a:t>The period in X direction from SAP ( Tx) =</a:t>
            </a:r>
          </a:p>
          <a:p>
            <a:pPr lvl="0"/>
            <a:r>
              <a:rPr lang="en-US" sz="2000" b="1" dirty="0"/>
              <a:t>0.425 second &lt; 1.4× 0.45 =0.63</a:t>
            </a:r>
          </a:p>
          <a:p>
            <a:pPr lvl="0"/>
            <a:endParaRPr lang="en-US" sz="2000" b="1" dirty="0"/>
          </a:p>
          <a:p>
            <a:pPr lvl="0"/>
            <a:r>
              <a:rPr lang="en-US" sz="2000" b="1" dirty="0"/>
              <a:t>The period in y direction from SAP ( Ty)=</a:t>
            </a:r>
          </a:p>
          <a:p>
            <a:pPr lvl="0"/>
            <a:r>
              <a:rPr lang="en-US" sz="2000" b="1" dirty="0"/>
              <a:t>0.375 second&lt; 1.4× 0.45 =0.63</a:t>
            </a:r>
          </a:p>
          <a:p>
            <a:pPr lvl="0"/>
            <a:endParaRPr lang="en-US" sz="2000" b="1" dirty="0"/>
          </a:p>
          <a:p>
            <a:r>
              <a:rPr lang="en-US" sz="2600" b="1" dirty="0"/>
              <a:t>Check for period …….. Ok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589" y="1586722"/>
            <a:ext cx="5662411" cy="289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313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361D2E4-B118-48E8-9D2E-038ADCD04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1709" y="624110"/>
            <a:ext cx="9952903" cy="128089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</a:t>
            </a:r>
            <a:r>
              <a:rPr lang="en-GB" dirty="0"/>
              <a:t> check: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151523A-A560-4BB1-B4DD-F50DD6B03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2198" y="1905000"/>
            <a:ext cx="4867548" cy="4006222"/>
          </a:xfrm>
        </p:spPr>
        <p:txBody>
          <a:bodyPr/>
          <a:lstStyle/>
          <a:p>
            <a:r>
              <a:rPr lang="en-US" b="1" dirty="0"/>
              <a:t>To eliminate  drift and torsion we add shear wall.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4253282-9E9A-4DAA-ABD7-1B49408EA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657186E-2405-41B9-8303-0B72C74D2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290" y="1257207"/>
            <a:ext cx="5322269" cy="32982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A333C83-CA9F-4EC0-BAAA-E91833CED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5891" y="3082216"/>
            <a:ext cx="5322269" cy="20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5882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8345" y="624110"/>
            <a:ext cx="9946268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for Base Shear reaction: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7" y="1481069"/>
            <a:ext cx="7328079" cy="4868215"/>
          </a:xfrm>
        </p:spPr>
        <p:txBody>
          <a:bodyPr>
            <a:normAutofit/>
          </a:bodyPr>
          <a:lstStyle/>
          <a:p>
            <a:r>
              <a:rPr lang="en-US" b="1" dirty="0"/>
              <a:t>Wight of structure= D + SD +0.25L</a:t>
            </a:r>
          </a:p>
          <a:p>
            <a:r>
              <a:rPr lang="en-US" b="1" dirty="0"/>
              <a:t>  W = 59482.22 KN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sz="2000" b="1" dirty="0"/>
              <a:t>V Max. = {(2.5 * Ca * I)/R.} * W.</a:t>
            </a:r>
          </a:p>
          <a:p>
            <a:r>
              <a:rPr lang="en-US" sz="2000" b="1" dirty="0"/>
              <a:t>              ={(2.5 * 0.24 * 1.25)/5.5.} * 59482.22=8111.2KN </a:t>
            </a:r>
          </a:p>
          <a:p>
            <a:r>
              <a:rPr lang="en-US" sz="2000" b="1" dirty="0"/>
              <a:t>V Min. = (0.11 * Ca * I} * W.</a:t>
            </a:r>
          </a:p>
          <a:p>
            <a:pPr eaLnBrk="0" fontAlgn="base" hangingPunct="0"/>
            <a:r>
              <a:rPr lang="en-US" sz="2000" b="1" dirty="0"/>
              <a:t>  = (0.11 * 0.24 * 1.25} * 59482.22. =1963KN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37</a:t>
            </a:fld>
            <a:endParaRPr lang="en-US"/>
          </a:p>
        </p:txBody>
      </p:sp>
      <p:pic>
        <p:nvPicPr>
          <p:cNvPr id="51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639" y="1319772"/>
            <a:ext cx="7156361" cy="217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2913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5617" y="624110"/>
            <a:ext cx="9868995" cy="128089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from ETABS: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229" y="1905000"/>
            <a:ext cx="4551049" cy="3876359"/>
          </a:xfrm>
        </p:spPr>
        <p:txBody>
          <a:bodyPr/>
          <a:lstStyle/>
          <a:p>
            <a:r>
              <a:rPr lang="en-US" sz="2000" b="1" dirty="0"/>
              <a:t>Vx=7982.7KN</a:t>
            </a:r>
          </a:p>
          <a:p>
            <a:r>
              <a:rPr lang="en-US" sz="2000" b="1" dirty="0"/>
              <a:t>Vy=7982.7KN</a:t>
            </a:r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  <a:p>
            <a:r>
              <a:rPr lang="en-US" sz="2400" b="1" dirty="0"/>
              <a:t>Check for Base shear …OK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38</a:t>
            </a:fld>
            <a:endParaRPr lang="en-US"/>
          </a:p>
        </p:txBody>
      </p:sp>
      <p:pic>
        <p:nvPicPr>
          <p:cNvPr id="6146" name="Picture 2" descr="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279" y="1320908"/>
            <a:ext cx="6692721" cy="1789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" descr="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278" y="3685566"/>
            <a:ext cx="6692722" cy="2056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4448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BF1B5D-36E7-426E-866A-E1309042C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983" y="624110"/>
            <a:ext cx="9883630" cy="128089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</a:t>
            </a:r>
            <a:r>
              <a:rPr lang="en-GB" dirty="0"/>
              <a:t> check: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6691A68-C089-4833-BB77-CC469C558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39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7B73E11-13F4-4473-AAFF-72C9DDD7C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23" y="4270847"/>
            <a:ext cx="5132646" cy="244673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6610967-200E-4127-8607-14303C09C7DC}"/>
              </a:ext>
            </a:extLst>
          </p:cNvPr>
          <p:cNvSpPr/>
          <p:nvPr/>
        </p:nvSpPr>
        <p:spPr>
          <a:xfrm>
            <a:off x="1311579" y="1905000"/>
            <a:ext cx="48460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Allowable drift=0.02h</a:t>
            </a:r>
          </a:p>
          <a:p>
            <a:endParaRPr lang="en-US" b="1" dirty="0"/>
          </a:p>
          <a:p>
            <a:r>
              <a:rPr lang="en-US" b="1" dirty="0"/>
              <a:t>From story 5 the value of drift is</a:t>
            </a:r>
          </a:p>
          <a:p>
            <a:endParaRPr lang="en-US" b="1" dirty="0"/>
          </a:p>
          <a:p>
            <a:r>
              <a:rPr lang="en-US" b="1" dirty="0"/>
              <a:t> =0.000603&lt;0.02*19=0.38</a:t>
            </a:r>
          </a:p>
          <a:p>
            <a:r>
              <a:rPr lang="en-US" b="1" dirty="0"/>
              <a:t> </a:t>
            </a:r>
          </a:p>
          <a:p>
            <a:r>
              <a:rPr lang="en-US" b="1" dirty="0"/>
              <a:t>To eliminate  drift and torsion we add shear wall.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23034C3B-F9F4-490B-A7CE-E8F3421ED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632" y="498764"/>
            <a:ext cx="6063243" cy="543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18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5617" y="624110"/>
            <a:ext cx="9868995" cy="128089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1076" y="1383348"/>
            <a:ext cx="7881870" cy="495305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587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CB9517C-F51E-46E2-94EC-8C2E05A07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419" y="624110"/>
            <a:ext cx="9925194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analysis for block 2: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3953E5E-4072-4CBB-BF8E-979401506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5345" y="1905000"/>
            <a:ext cx="6331528" cy="4006222"/>
          </a:xfrm>
        </p:spPr>
        <p:txBody>
          <a:bodyPr/>
          <a:lstStyle/>
          <a:p>
            <a:r>
              <a:rPr lang="en-US" sz="3200" b="1" dirty="0"/>
              <a:t>Equivalent static method</a:t>
            </a:r>
          </a:p>
          <a:p>
            <a:r>
              <a:rPr lang="en-US" sz="3200" b="1" dirty="0"/>
              <a:t>IBC-2012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9CA659F-4DBE-4404-A584-07DAEF71F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40</a:t>
            </a:fld>
            <a:endParaRPr lang="en-US"/>
          </a:p>
        </p:txBody>
      </p:sp>
      <p:pic>
        <p:nvPicPr>
          <p:cNvPr id="5122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527" y="1905000"/>
            <a:ext cx="3540945" cy="461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4800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02952A4-1D72-489E-BACF-8BEC1CB68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273" y="624110"/>
            <a:ext cx="9911339" cy="1280890"/>
          </a:xfrm>
        </p:spPr>
        <p:txBody>
          <a:bodyPr/>
          <a:lstStyle/>
          <a:p>
            <a:r>
              <a:rPr lang="en-US" b="1" i="1" dirty="0"/>
              <a:t>Seismic Zone Factor Z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BE394A9-CEFF-4FA3-BF1B-F0647E0D5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354" y="1540189"/>
            <a:ext cx="5335588" cy="3777622"/>
          </a:xfrm>
        </p:spPr>
        <p:txBody>
          <a:bodyPr/>
          <a:lstStyle/>
          <a:p>
            <a:r>
              <a:rPr lang="en-US" sz="3200" dirty="0"/>
              <a:t>Z= 0.2</a:t>
            </a:r>
            <a:endParaRPr lang="en-GB" sz="3200" dirty="0"/>
          </a:p>
          <a:p>
            <a:r>
              <a:rPr lang="en-US" sz="3200" dirty="0"/>
              <a:t>S1 = 1.25*Z= 0.25</a:t>
            </a:r>
            <a:endParaRPr lang="en-GB" sz="3200" dirty="0"/>
          </a:p>
          <a:p>
            <a:r>
              <a:rPr lang="en-US" sz="3200" dirty="0"/>
              <a:t>Ss= 2.5*Z =0.5</a:t>
            </a:r>
            <a:endParaRPr lang="en-GB" sz="3200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389A028-7D5E-4F21-AF51-F77526616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39AF03C-83A3-454D-B46D-974F55C50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024" y="1644765"/>
            <a:ext cx="4517528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343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8F9892-A8F2-4CCE-9A34-D8D5E532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4837" y="624110"/>
            <a:ext cx="9869776" cy="128089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coefficient: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1533C54-8A60-4C53-A684-D14EF8A88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1579" y="1681704"/>
            <a:ext cx="4784421" cy="4907917"/>
          </a:xfrm>
        </p:spPr>
        <p:txBody>
          <a:bodyPr/>
          <a:lstStyle/>
          <a:p>
            <a:r>
              <a:rPr lang="en-US" sz="2000" dirty="0"/>
              <a:t>Fa=1.2</a:t>
            </a:r>
          </a:p>
          <a:p>
            <a:r>
              <a:rPr lang="en-US" sz="2000" dirty="0"/>
              <a:t>Fv =1.55</a:t>
            </a:r>
          </a:p>
          <a:p>
            <a:r>
              <a:rPr lang="en-US" sz="2000" dirty="0"/>
              <a:t>SDS = Ss *Fa = 0.5*1.2 = 0.6</a:t>
            </a:r>
            <a:endParaRPr lang="en-GB" sz="2000" dirty="0"/>
          </a:p>
          <a:p>
            <a:r>
              <a:rPr lang="en-US" sz="2000" dirty="0"/>
              <a:t>SD1 = S1 * Fv = 0.25 *1.55 =0.39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9FC5E6C-5B3E-45E9-ABD8-E00C22ECB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681C45D-58FC-4A46-BE48-C9C0AF3A4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473" y="1152907"/>
            <a:ext cx="6227638" cy="489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39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948312-54D2-4185-90C0-938253B7F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419" y="624110"/>
            <a:ext cx="9925194" cy="12808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for period: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096746F-32EF-4EAB-91F9-231D0FBD3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1579" y="1648692"/>
            <a:ext cx="5465236" cy="3948546"/>
          </a:xfrm>
        </p:spPr>
        <p:txBody>
          <a:bodyPr>
            <a:normAutofit/>
          </a:bodyPr>
          <a:lstStyle/>
          <a:p>
            <a:endParaRPr lang="en-US" b="1" dirty="0"/>
          </a:p>
          <a:p>
            <a:r>
              <a:rPr lang="en-US" b="1" dirty="0"/>
              <a:t>Period from SAP &gt; Cu × Ta</a:t>
            </a:r>
          </a:p>
          <a:p>
            <a:endParaRPr lang="en-US" b="1" dirty="0"/>
          </a:p>
          <a:p>
            <a:r>
              <a:rPr lang="en-US" sz="2000" b="1" dirty="0"/>
              <a:t>Ta = 0.0466*(19)</a:t>
            </a:r>
            <a:r>
              <a:rPr lang="en-US" sz="2000" b="1" baseline="30000" dirty="0"/>
              <a:t>0.9</a:t>
            </a:r>
            <a:r>
              <a:rPr lang="en-US" sz="2000" b="1" dirty="0"/>
              <a:t> =0.66</a:t>
            </a:r>
          </a:p>
          <a:p>
            <a:r>
              <a:rPr lang="en-US" sz="2000" b="1" dirty="0"/>
              <a:t> Ta *</a:t>
            </a:r>
            <a:r>
              <a:rPr lang="en-US" sz="2000" b="1" dirty="0" smtClean="0"/>
              <a:t>Cu=0.66*1.4</a:t>
            </a:r>
            <a:r>
              <a:rPr lang="ar-SA" sz="2000" b="1" dirty="0" smtClean="0"/>
              <a:t>=</a:t>
            </a:r>
            <a:endParaRPr lang="en-US" sz="2000" b="1" dirty="0"/>
          </a:p>
          <a:p>
            <a:r>
              <a:rPr lang="en-GB" sz="2000" b="1" dirty="0" smtClean="0"/>
              <a:t>Period </a:t>
            </a:r>
            <a:r>
              <a:rPr lang="en-GB" sz="2000" b="1" dirty="0"/>
              <a:t>from ETABS=1.425</a:t>
            </a:r>
          </a:p>
          <a:p>
            <a:endParaRPr lang="en-GB" dirty="0"/>
          </a:p>
          <a:p>
            <a:r>
              <a:rPr lang="en-US" b="1" dirty="0"/>
              <a:t>Take 0.66 for calculate base shear</a:t>
            </a:r>
          </a:p>
          <a:p>
            <a:pPr marL="0" lvl="0" indent="0">
              <a:buNone/>
            </a:pPr>
            <a:endParaRPr lang="en-US" b="1" dirty="0"/>
          </a:p>
          <a:p>
            <a:endParaRPr lang="en-US" sz="2400" b="1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8EBB492-CA27-4AA5-BABF-0DBAEF4E5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53" y="1264555"/>
            <a:ext cx="4880560" cy="473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469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171BA3-620F-40D5-A8E5-536E1C967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419" y="624110"/>
            <a:ext cx="9925194" cy="128089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for Base shear: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8DFF5F1-4C6F-4BC3-AC73-9B8AD43E5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1579" y="1717964"/>
            <a:ext cx="5615695" cy="4193258"/>
          </a:xfrm>
        </p:spPr>
        <p:txBody>
          <a:bodyPr>
            <a:normAutofit/>
          </a:bodyPr>
          <a:lstStyle/>
          <a:p>
            <a:r>
              <a:rPr lang="en-US" sz="2000" dirty="0"/>
              <a:t>W = 74601KN  </a:t>
            </a:r>
          </a:p>
          <a:p>
            <a:r>
              <a:rPr lang="en-GB" sz="2000" dirty="0"/>
              <a:t>CS minimum of 0.147,  0.15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US" sz="2000" dirty="0"/>
              <a:t>V = 74601x 0.147= 10966 KN</a:t>
            </a:r>
            <a:endParaRPr lang="en-GB" sz="2000" dirty="0"/>
          </a:p>
          <a:p>
            <a:r>
              <a:rPr lang="en-GB" sz="2000" dirty="0"/>
              <a:t>Base shear from ETABS=10992.5KN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BA3669A-7AD6-4C92-B12E-43ECC621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A2C6294-BB4C-45AB-A0A6-3CB0FF091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1775" y="2105892"/>
            <a:ext cx="6208353" cy="233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390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9C0713-51F6-4893-A341-195CD3BDA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237" y="624110"/>
            <a:ext cx="9717376" cy="128089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in X direction: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F3AF00D-7C11-4C50-8D1D-07094E04F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1579" y="1745673"/>
            <a:ext cx="5047657" cy="4156363"/>
          </a:xfrm>
        </p:spPr>
        <p:txBody>
          <a:bodyPr/>
          <a:lstStyle/>
          <a:p>
            <a:r>
              <a:rPr lang="en-US" sz="2000" dirty="0"/>
              <a:t>story Drift in X direction</a:t>
            </a:r>
            <a:endParaRPr lang="en-GB" sz="2000" b="1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62600FA-B472-4B10-89D4-29A69CED5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49B8A09-B0C2-4E9F-A51C-453BD31FF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998" y="3244944"/>
            <a:ext cx="4895238" cy="18095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1A410A3-31A3-4A25-8C48-80233B65C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925" y="1116534"/>
            <a:ext cx="5227420" cy="430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970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178C28-745B-4CE5-990D-A7CB756A8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4836" y="624110"/>
            <a:ext cx="9869777" cy="128089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in Y direction:</a:t>
            </a:r>
            <a:r>
              <a:rPr lang="en-GB" b="1" dirty="0"/>
              <a:t/>
            </a:r>
            <a:br>
              <a:rPr lang="en-GB" b="1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084674-9B19-4D20-92AD-7784B3DEB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4836" y="1905000"/>
            <a:ext cx="3325091" cy="2168236"/>
          </a:xfrm>
        </p:spPr>
        <p:txBody>
          <a:bodyPr/>
          <a:lstStyle/>
          <a:p>
            <a:r>
              <a:rPr lang="en-US" dirty="0"/>
              <a:t>story Drift in Y-direction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6E6EB67-2FE6-413A-B5CE-F8FE184AC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D59624D-A451-419A-82A2-6500A8E24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836" y="3524684"/>
            <a:ext cx="4800000" cy="17809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B3BDD09-4FA9-443A-90B7-6589015F9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688" y="1264555"/>
            <a:ext cx="5282312" cy="388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860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52EAE3F-3D74-4D3D-B1C8-78607302B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873" y="624110"/>
            <a:ext cx="10063740" cy="128089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 on block 2: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A374DD4-6CA2-4801-9A41-E7407D46F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0983" y="1597297"/>
            <a:ext cx="5152273" cy="3695139"/>
          </a:xfrm>
        </p:spPr>
        <p:txBody>
          <a:bodyPr/>
          <a:lstStyle/>
          <a:p>
            <a:r>
              <a:rPr lang="en-US" sz="2000" dirty="0"/>
              <a:t>T</a:t>
            </a:r>
            <a:r>
              <a:rPr lang="en-US" sz="1400" dirty="0"/>
              <a:t>ETABS</a:t>
            </a:r>
            <a:r>
              <a:rPr lang="en-US" sz="2000" dirty="0"/>
              <a:t>&lt;Ta*Cu</a:t>
            </a:r>
          </a:p>
          <a:p>
            <a:r>
              <a:rPr lang="en-US" sz="2000" dirty="0"/>
              <a:t>Period from ETABS=0.649Sec</a:t>
            </a:r>
            <a:endParaRPr lang="en-GB" sz="2000" dirty="0"/>
          </a:p>
          <a:p>
            <a:r>
              <a:rPr lang="en-GB" dirty="0"/>
              <a:t>Base shear by hand=11119KN</a:t>
            </a:r>
          </a:p>
          <a:p>
            <a:r>
              <a:rPr lang="en-US" b="1" dirty="0"/>
              <a:t>Error3% …..OK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5365662-6D3F-4FE6-84DC-BE82CE86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38B7BFEB-515A-4FDE-86C8-CA4B2BA77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873" y="3766422"/>
            <a:ext cx="5318620" cy="1958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929" y="1419712"/>
            <a:ext cx="4436556" cy="448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6892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64C5D0-7240-4DDB-8180-1ADC6F078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985" y="624110"/>
            <a:ext cx="9968628" cy="1280890"/>
          </a:xfrm>
        </p:spPr>
        <p:txBody>
          <a:bodyPr>
            <a:noAutofit/>
          </a:bodyPr>
          <a:lstStyle/>
          <a:p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for Block 2 after adding shear wall: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4331EB9-A76F-42C9-B26E-1719787B3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8BB829B6-DC6D-4F5E-8F73-2F78341EB5BA}"/>
              </a:ext>
            </a:extLst>
          </p:cNvPr>
          <p:cNvSpPr/>
          <p:nvPr/>
        </p:nvSpPr>
        <p:spPr>
          <a:xfrm>
            <a:off x="2036618" y="5562695"/>
            <a:ext cx="90054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Drift in x-direction                                             </a:t>
            </a:r>
            <a:r>
              <a:rPr lang="en-GB" sz="2000" dirty="0"/>
              <a:t>Drift in Y-direction</a:t>
            </a:r>
            <a:endParaRPr lang="en-US" sz="2000" dirty="0"/>
          </a:p>
          <a:p>
            <a:r>
              <a:rPr lang="en-GB" sz="2000" dirty="0"/>
              <a:t>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D8DDF28-8AF0-4A6A-A470-E844B141E147}"/>
              </a:ext>
            </a:extLst>
          </p:cNvPr>
          <p:cNvSpPr/>
          <p:nvPr/>
        </p:nvSpPr>
        <p:spPr>
          <a:xfrm>
            <a:off x="3502962" y="6233890"/>
            <a:ext cx="8538876" cy="418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8940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 values of drift less than 0.02h</a:t>
            </a:r>
            <a:r>
              <a:rPr lang="en-US" sz="20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x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.............OK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       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618" y="1422919"/>
            <a:ext cx="4287939" cy="38195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3950" y="1397955"/>
            <a:ext cx="4179857" cy="386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50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411" y="512462"/>
            <a:ext cx="9850625" cy="128089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Dome design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04004" y="1793352"/>
                <a:ext cx="10844561" cy="4715024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Dead load (g) = 0.12*25 = 3 kN\m</a:t>
                </a:r>
                <a:r>
                  <a:rPr lang="en-US" sz="2000" baseline="30000" dirty="0"/>
                  <a:t>2   </a:t>
                </a:r>
                <a:r>
                  <a:rPr lang="en-US" sz="2000" dirty="0"/>
                  <a:t>           ,  Radius (R) =8.7m   , Thickness (T) = 0.12m</a:t>
                </a:r>
              </a:p>
              <a:p>
                <a:r>
                  <a:rPr lang="en-US" sz="2000" dirty="0"/>
                  <a:t>Live load (q) =1.5 kN\m</a:t>
                </a:r>
                <a:r>
                  <a:rPr lang="en-US" sz="2000" baseline="30000" dirty="0"/>
                  <a:t>2                                                                  </a:t>
                </a:r>
                <a:r>
                  <a:rPr lang="en-US" sz="2000" dirty="0"/>
                  <a:t>Φ=75 ͦ   </a:t>
                </a:r>
                <a:r>
                  <a:rPr lang="en-US" sz="2000" baseline="30000" dirty="0"/>
                  <a:t>          , </a:t>
                </a:r>
              </a:p>
              <a:p>
                <a:r>
                  <a:rPr lang="en-US" sz="2000" b="1" dirty="0"/>
                  <a:t>For dead load:</a:t>
                </a:r>
                <a:endParaRPr lang="en-US" sz="2000" dirty="0"/>
              </a:p>
              <a:p>
                <a:pPr lvl="0" fontAlgn="base"/>
                <a:r>
                  <a:rPr lang="en-US" sz="2000" dirty="0"/>
                  <a:t>N</a:t>
                </a:r>
                <a:r>
                  <a:rPr lang="en-US" sz="2000" baseline="-25000" dirty="0"/>
                  <a:t>⦶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𝑔𝑅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∅</m:t>
                            </m:r>
                          </m:e>
                        </m:func>
                      </m:den>
                    </m:f>
                  </m:oMath>
                </a14:m>
                <a:endParaRPr lang="en-US" sz="2000" dirty="0"/>
              </a:p>
              <a:p>
                <a:pPr lvl="0" fontAlgn="base"/>
                <a:r>
                  <a:rPr lang="en-US" sz="2000" dirty="0"/>
                  <a:t>N</a:t>
                </a:r>
                <a:r>
                  <a:rPr lang="en-US" sz="2000" baseline="-25000" dirty="0"/>
                  <a:t>ϴ=</a:t>
                </a:r>
                <a14:m>
                  <m:oMath xmlns:m="http://schemas.openxmlformats.org/officeDocument/2006/math">
                    <m:r>
                      <a:rPr lang="en-US" sz="2000" i="1" baseline="-25000">
                        <a:latin typeface="Cambria Math" panose="02040503050406030204" pitchFamily="18" charset="0"/>
                      </a:rPr>
                      <m:t>𝑔𝑅</m:t>
                    </m:r>
                    <m:r>
                      <a:rPr lang="en-US" sz="2000" i="1" baseline="-2500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US" sz="2000" i="1" baseline="-2500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aseline="-250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∅</m:t>
                        </m:r>
                      </m:e>
                    </m:func>
                    <m:r>
                      <a:rPr lang="en-US" sz="2000" i="1" baseline="-25000">
                        <a:latin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en-US" sz="20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sz="2000" i="1" baseline="-2500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aseline="-250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000" i="1" baseline="-25000">
                                <a:latin typeface="Cambria Math" panose="02040503050406030204" pitchFamily="18" charset="0"/>
                              </a:rPr>
                              <m:t>∅</m:t>
                            </m:r>
                          </m:e>
                        </m:func>
                      </m:den>
                    </m:f>
                    <m:r>
                      <a:rPr lang="en-US" sz="2000" i="1" baseline="-25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lvl="0" fontAlgn="base"/>
                <a:endParaRPr lang="en-US" sz="2000" dirty="0"/>
              </a:p>
              <a:p>
                <a:pPr lvl="0"/>
                <a:r>
                  <a:rPr lang="en-US" sz="2000" b="1" dirty="0"/>
                  <a:t>For live load:                                                   </a:t>
                </a:r>
                <a:endParaRPr lang="en-US" sz="2000" dirty="0"/>
              </a:p>
              <a:p>
                <a:pPr lvl="0" fontAlgn="base"/>
                <a:r>
                  <a:rPr lang="en-US" sz="2000" dirty="0"/>
                  <a:t>N</a:t>
                </a:r>
                <a:r>
                  <a:rPr lang="en-US" sz="2000" baseline="-25000" dirty="0"/>
                  <a:t>⦶ =</a:t>
                </a:r>
                <a14:m>
                  <m:oMath xmlns:m="http://schemas.openxmlformats.org/officeDocument/2006/math">
                    <m:r>
                      <a:rPr lang="en-US" sz="2000" i="1" baseline="-2500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𝑞𝑅</m:t>
                        </m:r>
                      </m:num>
                      <m:den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000" dirty="0"/>
              </a:p>
              <a:p>
                <a:pPr lvl="0" fontAlgn="base"/>
                <a:r>
                  <a:rPr lang="en-US" sz="2000" dirty="0"/>
                  <a:t>N</a:t>
                </a:r>
                <a:r>
                  <a:rPr lang="en-US" sz="2000" baseline="-25000" dirty="0"/>
                  <a:t>ϴ</a:t>
                </a:r>
                <a:r>
                  <a:rPr lang="en-US" sz="2000" dirty="0"/>
                  <a:t> =</a:t>
                </a:r>
                <a:r>
                  <a:rPr lang="en-US" sz="2000" baseline="-25000" dirty="0"/>
                  <a:t>=</a:t>
                </a:r>
                <a14:m>
                  <m:oMath xmlns:m="http://schemas.openxmlformats.org/officeDocument/2006/math">
                    <m:r>
                      <a:rPr lang="en-US" sz="2000" i="1" baseline="-2500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𝑞𝑅</m:t>
                        </m:r>
                      </m:num>
                      <m:den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∅</m:t>
                        </m:r>
                      </m:e>
                    </m:func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4004" y="1793352"/>
                <a:ext cx="10844561" cy="4715024"/>
              </a:xfrm>
              <a:blipFill rotWithShape="0">
                <a:blip r:embed="rId2"/>
                <a:stretch>
                  <a:fillRect l="-562" t="-646" r="-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49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277" y="4507497"/>
            <a:ext cx="9516525" cy="181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6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419" y="543427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4107" y="1621581"/>
            <a:ext cx="7340958" cy="493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411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825" y="512462"/>
            <a:ext cx="9236198" cy="1280890"/>
          </a:xfrm>
        </p:spPr>
        <p:txBody>
          <a:bodyPr>
            <a:normAutofit/>
          </a:bodyPr>
          <a:lstStyle/>
          <a:p>
            <a:r>
              <a:rPr lang="en-US" sz="4000" dirty="0"/>
              <a:t>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orce from ETABS: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472" y="1755003"/>
            <a:ext cx="5705550" cy="479107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14913" y="2279189"/>
            <a:ext cx="4435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Hand calculation</a:t>
            </a:r>
            <a:r>
              <a:rPr lang="en-US" dirty="0"/>
              <a:t>NΦ@75  </a:t>
            </a:r>
            <a:r>
              <a:rPr lang="en-US" dirty="0" smtClean="0"/>
              <a:t>ͦ =-20.9KN/m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6742797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753" y="512462"/>
            <a:ext cx="9097589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Dome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270" y="2151528"/>
            <a:ext cx="9130553" cy="3415553"/>
          </a:xfrm>
        </p:spPr>
        <p:txBody>
          <a:bodyPr>
            <a:normAutofit/>
          </a:bodyPr>
          <a:lstStyle/>
          <a:p>
            <a:r>
              <a:rPr lang="en-US" sz="2000" b="1" dirty="0"/>
              <a:t>Ultimate load: </a:t>
            </a:r>
          </a:p>
          <a:p>
            <a:r>
              <a:rPr lang="en-US" sz="2000" b="1" dirty="0"/>
              <a:t>N</a:t>
            </a:r>
            <a:r>
              <a:rPr lang="el-GR" sz="2000" b="1" dirty="0"/>
              <a:t>Φ</a:t>
            </a:r>
            <a:r>
              <a:rPr lang="en-US" sz="2000" b="1" dirty="0"/>
              <a:t>max =1.2*20.9+1.6*10.44=41.8 KN/m </a:t>
            </a:r>
          </a:p>
          <a:p>
            <a:r>
              <a:rPr lang="en-US" sz="2000" b="1" dirty="0"/>
              <a:t>N</a:t>
            </a:r>
            <a:r>
              <a:rPr lang="el-GR" sz="2000" b="1" dirty="0"/>
              <a:t>θ</a:t>
            </a:r>
            <a:r>
              <a:rPr lang="en-US" sz="2000" b="1" dirty="0"/>
              <a:t>max=1.2*14+1.6*7=28 KN/m </a:t>
            </a:r>
          </a:p>
          <a:p>
            <a:r>
              <a:rPr lang="el-GR" sz="2000" b="1" dirty="0"/>
              <a:t>φ</a:t>
            </a:r>
            <a:r>
              <a:rPr lang="en-US" sz="2000" b="1" dirty="0"/>
              <a:t>Pu=</a:t>
            </a:r>
            <a:r>
              <a:rPr lang="el-GR" sz="2000" b="1" dirty="0"/>
              <a:t>φλ(0.85</a:t>
            </a:r>
            <a:r>
              <a:rPr lang="en-US" sz="2000" b="1" dirty="0"/>
              <a:t>f’c (Ag-As)+FyAs) </a:t>
            </a:r>
          </a:p>
          <a:p>
            <a:r>
              <a:rPr lang="en-US" sz="2000" b="1" dirty="0"/>
              <a:t>       =0.65*0.8*0.85*28*1000*120/1000=1485 KN &gt; N</a:t>
            </a:r>
            <a:r>
              <a:rPr lang="el-GR" sz="2000" b="1" dirty="0"/>
              <a:t>Φ</a:t>
            </a:r>
            <a:r>
              <a:rPr lang="en-US" sz="2000" b="1" dirty="0"/>
              <a:t>max, N</a:t>
            </a:r>
            <a:r>
              <a:rPr lang="el-GR" sz="2000" b="1" dirty="0"/>
              <a:t>θ</a:t>
            </a:r>
            <a:r>
              <a:rPr lang="en-US" sz="2000" b="1" dirty="0"/>
              <a:t>max </a:t>
            </a:r>
          </a:p>
          <a:p>
            <a:r>
              <a:rPr lang="en-US" sz="2000" b="1" dirty="0"/>
              <a:t>So, use </a:t>
            </a:r>
            <a:r>
              <a:rPr lang="en-US" sz="2000" b="1" dirty="0" err="1" smtClean="0"/>
              <a:t>Asmin</a:t>
            </a:r>
            <a:r>
              <a:rPr lang="en-US" sz="2000" b="1" dirty="0" smtClean="0"/>
              <a:t>=0.003*1000*120=360 mm2/m      </a:t>
            </a:r>
            <a:r>
              <a:rPr lang="en-US" sz="2000" b="1" dirty="0"/>
              <a:t>………..    1</a:t>
            </a:r>
            <a:r>
              <a:rPr lang="el-GR" sz="2000" b="1" dirty="0"/>
              <a:t>φ10/200</a:t>
            </a:r>
            <a:r>
              <a:rPr lang="en-US" sz="2000" b="1" dirty="0"/>
              <a:t>mm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576" y="479892"/>
            <a:ext cx="4444533" cy="305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87246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47" y="624110"/>
            <a:ext cx="9890965" cy="128089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Truss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41" y="1748117"/>
            <a:ext cx="8942295" cy="4867835"/>
          </a:xfrm>
        </p:spPr>
        <p:txBody>
          <a:bodyPr/>
          <a:lstStyle/>
          <a:p>
            <a:r>
              <a:rPr lang="en-US" sz="2000" b="1" dirty="0"/>
              <a:t>In our project we have designed a steel </a:t>
            </a:r>
            <a:r>
              <a:rPr lang="en-US" sz="2000" b="1" dirty="0" smtClean="0"/>
              <a:t>truss 2D(roof</a:t>
            </a:r>
            <a:r>
              <a:rPr lang="en-US" sz="2000" b="1" dirty="0"/>
              <a:t>) for Theater with dimension(20*20m) tube section for welding connection </a:t>
            </a:r>
            <a:r>
              <a:rPr lang="en-US" sz="2000" b="1" dirty="0" smtClean="0"/>
              <a:t>only</a:t>
            </a:r>
            <a:endParaRPr lang="en-US" sz="2000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774" y="2666968"/>
            <a:ext cx="7203141" cy="30301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69774" y="6009034"/>
            <a:ext cx="4004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check are done and acceptable </a:t>
            </a:r>
          </a:p>
        </p:txBody>
      </p:sp>
    </p:spTree>
    <p:extLst>
      <p:ext uri="{BB962C8B-B14F-4D97-AF65-F5344CB8AC3E}">
        <p14:creationId xmlns:p14="http://schemas.microsoft.com/office/powerpoint/2010/main" val="37320411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981" y="624110"/>
            <a:ext cx="9907632" cy="128089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 for Bracing: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1579" y="2129307"/>
            <a:ext cx="5073718" cy="238688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Tubo 10*10*0.5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618" y="1636856"/>
            <a:ext cx="5296996" cy="479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7557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3378" y="624110"/>
            <a:ext cx="9971235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comp. and tension member: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18661" y="1483813"/>
                <a:ext cx="9567262" cy="5374187"/>
              </a:xfrm>
            </p:spPr>
            <p:txBody>
              <a:bodyPr>
                <a:normAutofit/>
              </a:bodyPr>
              <a:lstStyle/>
              <a:p>
                <a:r>
                  <a:rPr lang="en-US" sz="2400" b="1" dirty="0"/>
                  <a:t>For compression member:</a:t>
                </a:r>
              </a:p>
              <a:p>
                <a:r>
                  <a:rPr lang="en-US" b="1" dirty="0"/>
                  <a:t>From ETABS…. Pu=543KN</a:t>
                </a:r>
              </a:p>
              <a:p>
                <a:endParaRPr lang="en-US" b="1" dirty="0"/>
              </a:p>
              <a:p>
                <a:r>
                  <a:rPr lang="en-US" dirty="0"/>
                  <a:t>Section type: Tubo</a:t>
                </a:r>
                <a:r>
                  <a:rPr lang="ar-SA" dirty="0"/>
                  <a:t>100</a:t>
                </a:r>
                <a:r>
                  <a:rPr lang="en-US" dirty="0"/>
                  <a:t>*1</a:t>
                </a:r>
                <a:r>
                  <a:rPr lang="ar-SA" dirty="0"/>
                  <a:t>0</a:t>
                </a:r>
                <a:r>
                  <a:rPr lang="en-US" dirty="0"/>
                  <a:t>0*</a:t>
                </a:r>
                <a:r>
                  <a:rPr lang="ar-SA" dirty="0"/>
                  <a:t>8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</a:t>
                </a:r>
                <a:r>
                  <a:rPr lang="en-US" dirty="0" smtClean="0"/>
                  <a:t>r=</a:t>
                </a:r>
                <a:r>
                  <a:rPr lang="ar-SA" dirty="0" smtClean="0"/>
                  <a:t>0.0373</a:t>
                </a:r>
                <a:r>
                  <a:rPr lang="en-US" dirty="0" smtClean="0"/>
                  <a:t> m  , A</a:t>
                </a:r>
                <a:r>
                  <a:rPr lang="en-US" baseline="-25000" dirty="0" smtClean="0"/>
                  <a:t>g</a:t>
                </a:r>
                <a:r>
                  <a:rPr lang="en-US" dirty="0" smtClean="0"/>
                  <a:t>=</a:t>
                </a:r>
                <a:r>
                  <a:rPr lang="ar-SA" dirty="0"/>
                  <a:t>28.8</a:t>
                </a:r>
                <a:r>
                  <a:rPr lang="en-US" dirty="0"/>
                  <a:t>*10</a:t>
                </a:r>
                <a:r>
                  <a:rPr lang="en-US" baseline="30000" dirty="0"/>
                  <a:t>-</a:t>
                </a:r>
                <a:r>
                  <a:rPr lang="ar-SA" baseline="30000" dirty="0"/>
                  <a:t>4</a:t>
                </a:r>
                <a:r>
                  <a:rPr lang="en-US" dirty="0"/>
                  <a:t> m</a:t>
                </a:r>
                <a:r>
                  <a:rPr lang="en-US" baseline="30000" dirty="0"/>
                  <a:t>2 </a:t>
                </a:r>
                <a:r>
                  <a:rPr lang="en-US" dirty="0"/>
                  <a:t>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𝑘𝐿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/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2000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37.3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=53.6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baseline="30000" dirty="0"/>
              </a:p>
              <a:p>
                <a:r>
                  <a:rPr lang="en-GB" sz="2000" dirty="0"/>
                  <a:t>From tables we found that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𝑐𝑟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=193 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𝑀𝑝𝑎</m:t>
                    </m:r>
                  </m:oMath>
                </a14:m>
                <a:endParaRPr lang="en-US" sz="2000" dirty="0"/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𝑐𝑟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=(193∗28.8)/10=556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GB" sz="2000" dirty="0"/>
                  <a:t>      øPn = </a:t>
                </a:r>
                <a:r>
                  <a:rPr lang="ar-SA" sz="2000" dirty="0"/>
                  <a:t>556</a:t>
                </a:r>
                <a:r>
                  <a:rPr lang="en-GB" sz="2000" dirty="0"/>
                  <a:t> KN &gt; Pu=</a:t>
                </a:r>
                <a:r>
                  <a:rPr lang="en-US" sz="2000" dirty="0"/>
                  <a:t>543</a:t>
                </a:r>
                <a:r>
                  <a:rPr lang="en-GB" sz="2000" dirty="0"/>
                  <a:t>….. ok .</a:t>
                </a:r>
                <a:endParaRPr lang="en-US" sz="2000" dirty="0"/>
              </a:p>
              <a:p>
                <a:endParaRPr lang="en-US" sz="2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8661" y="1483813"/>
                <a:ext cx="9567262" cy="5374187"/>
              </a:xfrm>
              <a:blipFill rotWithShape="0">
                <a:blip r:embed="rId2"/>
                <a:stretch>
                  <a:fillRect l="-892" t="-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54</a:t>
            </a:fld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7629" y="19694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037" y="1738648"/>
            <a:ext cx="6666963" cy="14532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7769" y="4051568"/>
            <a:ext cx="2627499" cy="201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043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33341" y="1339403"/>
                <a:ext cx="10371271" cy="4997003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/>
                  <a:t>For tension member:</a:t>
                </a:r>
              </a:p>
              <a:p>
                <a:r>
                  <a:rPr lang="en-US" b="1" dirty="0"/>
                  <a:t>From ETABS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GB" b="1" i="1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GB" b="1" i="1" baseline="-25000"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>
                        <a:latin typeface="Cambria Math" panose="02040503050406030204" pitchFamily="18" charset="0"/>
                      </a:rPr>
                      <m:t>𝟐𝟒𝟑</m:t>
                    </m:r>
                    <m:r>
                      <a:rPr lang="en-GB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GB" b="1" i="1">
                        <a:latin typeface="Cambria Math" panose="02040503050406030204" pitchFamily="18" charset="0"/>
                      </a:rPr>
                      <m:t>𝑲𝑵</m:t>
                    </m:r>
                  </m:oMath>
                </a14:m>
                <a:endParaRPr lang="en-US" b="1" dirty="0"/>
              </a:p>
              <a:p>
                <a:r>
                  <a:rPr lang="en-GB" dirty="0"/>
                  <a:t>Section type: Tubo </a:t>
                </a:r>
                <a:r>
                  <a:rPr lang="ar-SA" dirty="0"/>
                  <a:t>100</a:t>
                </a:r>
                <a:r>
                  <a:rPr lang="en-GB" dirty="0"/>
                  <a:t>*</a:t>
                </a:r>
                <a:r>
                  <a:rPr lang="ar-SA" dirty="0"/>
                  <a:t>100</a:t>
                </a:r>
                <a:r>
                  <a:rPr lang="en-GB" dirty="0"/>
                  <a:t>*</a:t>
                </a:r>
                <a:r>
                  <a:rPr lang="ar-SA" dirty="0"/>
                  <a:t>5</a:t>
                </a:r>
                <a:endParaRPr lang="en-US" dirty="0"/>
              </a:p>
              <a:p>
                <a:pPr lvl="0"/>
                <a:r>
                  <a:rPr lang="en-US" sz="2000" b="1" dirty="0"/>
                  <a:t>Design of Ten. Member:</a:t>
                </a:r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  <a:p>
                <a:pPr lvl="0"/>
                <a:r>
                  <a:rPr lang="en-US" b="1" dirty="0"/>
                  <a:t>By fraction:-</a:t>
                </a:r>
              </a:p>
              <a:p>
                <a:r>
                  <a:rPr lang="en-GB" sz="2000" dirty="0"/>
                  <a:t> øF</a:t>
                </a:r>
                <a:r>
                  <a:rPr lang="en-GB" sz="2000" baseline="-25000" dirty="0"/>
                  <a:t>frac</a:t>
                </a:r>
                <a:r>
                  <a:rPr lang="en-GB" sz="2000" dirty="0"/>
                  <a:t>. = øFu (A</a:t>
                </a:r>
                <a:r>
                  <a:rPr lang="en-GB" sz="2000" baseline="-25000" dirty="0"/>
                  <a:t> gross </a:t>
                </a:r>
                <a:r>
                  <a:rPr lang="en-GB" sz="2000" dirty="0"/>
                  <a:t>-A</a:t>
                </a:r>
                <a:r>
                  <a:rPr lang="en-GB" sz="2000" baseline="-25000" dirty="0"/>
                  <a:t> hole </a:t>
                </a:r>
                <a:r>
                  <a:rPr lang="en-GB" sz="2000" dirty="0"/>
                  <a:t>)*t</a:t>
                </a:r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GB" sz="2000">
                        <a:latin typeface="Cambria Math" panose="02040503050406030204" pitchFamily="18" charset="0"/>
                      </a:rPr>
                      <m:t>ø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𝑓𝑟𝑎𝑐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=0.75∗400∗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1870</m:t>
                        </m:r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</a:rPr>
                      <m:t>∗5=2805=2805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sz="2000" dirty="0"/>
              </a:p>
              <a:p>
                <a:r>
                  <a:rPr lang="en-GB" sz="2000" dirty="0"/>
                  <a:t>øF</a:t>
                </a:r>
                <a:r>
                  <a:rPr lang="en-GB" sz="2000" baseline="-25000" dirty="0"/>
                  <a:t>frac</a:t>
                </a:r>
                <a:r>
                  <a:rPr lang="en-GB" sz="2000" dirty="0"/>
                  <a:t>&gt;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2000" i="1" baseline="-2500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GB" sz="2000" baseline="-25000" dirty="0"/>
                  <a:t>   </a:t>
                </a:r>
                <a:r>
                  <a:rPr lang="en-GB" sz="2000" dirty="0"/>
                  <a:t>so the member is safe for fracture.</a:t>
                </a:r>
                <a:br>
                  <a:rPr lang="en-GB" sz="2000" dirty="0"/>
                </a:b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33341" y="1339403"/>
                <a:ext cx="10371271" cy="4997003"/>
              </a:xfrm>
              <a:blipFill rotWithShape="0">
                <a:blip r:embed="rId2"/>
                <a:stretch>
                  <a:fillRect l="-588" t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7827" y="3638034"/>
            <a:ext cx="2945117" cy="22280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9730" y="1339403"/>
            <a:ext cx="7272270" cy="2021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5679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224" y="624110"/>
            <a:ext cx="9933390" cy="1280890"/>
          </a:xfrm>
        </p:spPr>
        <p:txBody>
          <a:bodyPr/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Weld connection: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11579" y="1571223"/>
                <a:ext cx="10193033" cy="4339999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𝑅𝑛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𝐹𝑦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𝑇𝑢</m:t>
                        </m:r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𝑙𝑤</m:t>
                            </m:r>
                          </m:e>
                        </m:nary>
                      </m:den>
                    </m:f>
                  </m:oMath>
                </a14:m>
                <a:endParaRPr lang="en-US" dirty="0"/>
              </a:p>
              <a:p>
                <a:r>
                  <a:rPr lang="en-US" sz="2000" dirty="0"/>
                  <a:t>0.9*8*0.6*248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543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^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𝑙𝑤</m:t>
                        </m:r>
                      </m:den>
                    </m:f>
                  </m:oMath>
                </a14:m>
                <a:endParaRPr lang="en-US" sz="2000" dirty="0"/>
              </a:p>
              <a:p>
                <a:r>
                  <a:rPr lang="en-US" sz="2000" dirty="0"/>
                  <a:t>Lw=126.7mm….use Lw=130mm</a:t>
                </a:r>
              </a:p>
              <a:p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𝑤𝑒𝑙𝑑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∅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𝐸𝑥𝑥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45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75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70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8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707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543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130</m:t>
                        </m:r>
                      </m:den>
                    </m:f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86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𝑡𝑎𝐵𝑘𝑒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GB" sz="2000" b="1" dirty="0"/>
                  <a:t>Check for size and length of weld……OK</a:t>
                </a:r>
                <a:endParaRPr lang="en-US" sz="2000" b="1" dirty="0"/>
              </a:p>
              <a:p>
                <a:endParaRPr lang="en-US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11579" y="1571223"/>
                <a:ext cx="10193033" cy="4339999"/>
              </a:xfrm>
              <a:blipFill rotWithShape="0">
                <a:blip r:embed="rId2"/>
                <a:stretch>
                  <a:fillRect l="-538" t="-2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107" y="3876541"/>
            <a:ext cx="5185893" cy="28204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107" y="1417121"/>
            <a:ext cx="5185893" cy="245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021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101" y="624110"/>
            <a:ext cx="9920511" cy="128089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circular column: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102" y="1905000"/>
            <a:ext cx="5151550" cy="3027608"/>
          </a:xfrm>
        </p:spPr>
        <p:txBody>
          <a:bodyPr/>
          <a:lstStyle/>
          <a:p>
            <a:r>
              <a:rPr lang="en-US" dirty="0" smtClean="0"/>
              <a:t>Live load=130KN</a:t>
            </a:r>
          </a:p>
          <a:p>
            <a:r>
              <a:rPr lang="en-US" dirty="0" smtClean="0"/>
              <a:t>Dead load=82KN</a:t>
            </a:r>
          </a:p>
          <a:p>
            <a:r>
              <a:rPr lang="en-US" dirty="0" smtClean="0"/>
              <a:t>Pu=306.5kn</a:t>
            </a:r>
          </a:p>
          <a:p>
            <a:r>
              <a:rPr lang="en-US" dirty="0" smtClean="0"/>
              <a:t>Ag=20211mm2…...D=165mm</a:t>
            </a:r>
          </a:p>
          <a:p>
            <a:r>
              <a:rPr lang="en-US" dirty="0"/>
              <a:t>Use </a:t>
            </a:r>
            <a:r>
              <a:rPr lang="el-GR" dirty="0" smtClean="0"/>
              <a:t>ρ</a:t>
            </a:r>
            <a:r>
              <a:rPr lang="en-US" sz="1400" dirty="0" smtClean="0"/>
              <a:t>s</a:t>
            </a:r>
            <a:r>
              <a:rPr lang="el-GR" dirty="0" smtClean="0"/>
              <a:t> 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0.018</a:t>
            </a:r>
            <a:endParaRPr lang="en-US" dirty="0"/>
          </a:p>
          <a:p>
            <a:r>
              <a:rPr lang="en-US" dirty="0" smtClean="0"/>
              <a:t>Use </a:t>
            </a:r>
            <a:r>
              <a:rPr lang="en-US" dirty="0"/>
              <a:t>1 ∅</a:t>
            </a:r>
            <a:r>
              <a:rPr lang="en-US" dirty="0" smtClean="0"/>
              <a:t>10/70mm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438" y="2485624"/>
            <a:ext cx="4815705" cy="314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8823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8344" y="624110"/>
            <a:ext cx="9946269" cy="128089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Designed Beam: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4555"/>
            <a:ext cx="5293217" cy="1517282"/>
          </a:xfrm>
        </p:spPr>
        <p:txBody>
          <a:bodyPr>
            <a:noAutofit/>
          </a:bodyPr>
          <a:lstStyle/>
          <a:p>
            <a:pPr lvl="4"/>
            <a:r>
              <a:rPr lang="en-US" sz="3600" dirty="0" smtClean="0"/>
              <a:t>For Block 1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6775" y="1905000"/>
            <a:ext cx="2648533" cy="34912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095" y="2545445"/>
            <a:ext cx="6323527" cy="251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570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223" y="624110"/>
            <a:ext cx="9933389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Designed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59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777" y="2928841"/>
            <a:ext cx="7751894" cy="251892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3074" y="1447424"/>
            <a:ext cx="4402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4"/>
            <a:r>
              <a:rPr lang="en-US" sz="3600" dirty="0"/>
              <a:t>For Block 1</a:t>
            </a:r>
          </a:p>
        </p:txBody>
      </p:sp>
    </p:spTree>
    <p:extLst>
      <p:ext uri="{BB962C8B-B14F-4D97-AF65-F5344CB8AC3E}">
        <p14:creationId xmlns:p14="http://schemas.microsoft.com/office/powerpoint/2010/main" val="3267193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9208" y="487528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6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2134" y="1726967"/>
            <a:ext cx="7714445" cy="432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9312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981" y="624110"/>
            <a:ext cx="9907632" cy="128089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stairs: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311" y="1519707"/>
            <a:ext cx="4932608" cy="3245477"/>
          </a:xfrm>
        </p:spPr>
        <p:txBody>
          <a:bodyPr/>
          <a:lstStyle/>
          <a:p>
            <a:r>
              <a:rPr lang="en-US" sz="2000" dirty="0"/>
              <a:t>Thickness of flight = </a:t>
            </a:r>
            <a:r>
              <a:rPr lang="en-US" sz="2000" dirty="0" smtClean="0"/>
              <a:t>19cm</a:t>
            </a:r>
            <a:endParaRPr lang="en-US" sz="2000" dirty="0"/>
          </a:p>
          <a:p>
            <a:pPr>
              <a:buFont typeface="Wingdings" pitchFamily="2" charset="2"/>
              <a:buChar char="v"/>
            </a:pPr>
            <a:endParaRPr lang="en-US" sz="2000" dirty="0"/>
          </a:p>
          <a:p>
            <a:r>
              <a:rPr lang="en-US" sz="2000" dirty="0"/>
              <a:t>Load on stair:</a:t>
            </a:r>
          </a:p>
          <a:p>
            <a:pPr>
              <a:buNone/>
            </a:pPr>
            <a:r>
              <a:rPr lang="en-US" sz="2000" dirty="0"/>
              <a:t>      *Live = 5 𝑘𝑁/𝑚2</a:t>
            </a:r>
          </a:p>
          <a:p>
            <a:pPr>
              <a:buNone/>
            </a:pPr>
            <a:r>
              <a:rPr lang="en-US" sz="2000" dirty="0"/>
              <a:t>      *Superimposed = </a:t>
            </a:r>
            <a:r>
              <a:rPr lang="en-US" sz="2000" dirty="0" smtClean="0"/>
              <a:t>2.5𝑘𝑁</a:t>
            </a:r>
            <a:r>
              <a:rPr lang="en-US" sz="2000" dirty="0"/>
              <a:t>/𝑚2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60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766" y="2009104"/>
            <a:ext cx="7002234" cy="371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1535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8497" y="624110"/>
            <a:ext cx="9856116" cy="1280890"/>
          </a:xfrm>
        </p:spPr>
        <p:txBody>
          <a:bodyPr/>
          <a:lstStyle/>
          <a:p>
            <a:pPr lvl="0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Flight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Landing: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797" y="1152908"/>
            <a:ext cx="8345510" cy="4050158"/>
          </a:xfrm>
        </p:spPr>
        <p:txBody>
          <a:bodyPr>
            <a:normAutofit fontScale="25000" lnSpcReduction="20000"/>
          </a:bodyPr>
          <a:lstStyle/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b="1" i="1" dirty="0" smtClean="0"/>
          </a:p>
          <a:p>
            <a:pPr marL="0" lvl="0" indent="0">
              <a:buNone/>
            </a:pPr>
            <a:endParaRPr lang="en-US" sz="8000" dirty="0" smtClean="0"/>
          </a:p>
          <a:p>
            <a:r>
              <a:rPr lang="en-US" sz="8000" b="1" i="1" dirty="0"/>
              <a:t>Design for </a:t>
            </a:r>
            <a:r>
              <a:rPr lang="en-US" sz="8000" b="1" dirty="0" smtClean="0"/>
              <a:t>Longitudinal steel </a:t>
            </a:r>
            <a:endParaRPr lang="en-US" sz="8000" b="1" dirty="0"/>
          </a:p>
          <a:p>
            <a:pPr>
              <a:buNone/>
            </a:pPr>
            <a:endParaRPr lang="en-US" sz="4800" dirty="0"/>
          </a:p>
          <a:p>
            <a:r>
              <a:rPr lang="en-US" sz="8000" dirty="0" smtClean="0"/>
              <a:t>Max M33(Negative) = 3.6 KN.m</a:t>
            </a:r>
          </a:p>
          <a:p>
            <a:endParaRPr lang="en-US" sz="8000" dirty="0"/>
          </a:p>
          <a:p>
            <a:r>
              <a:rPr lang="en-US" sz="8000" dirty="0"/>
              <a:t>→ </a:t>
            </a:r>
            <a:r>
              <a:rPr lang="el-GR" sz="8000" dirty="0"/>
              <a:t>ρ</a:t>
            </a:r>
            <a:r>
              <a:rPr lang="en-US" sz="8000" dirty="0"/>
              <a:t> = </a:t>
            </a:r>
            <a:r>
              <a:rPr lang="en-US" sz="8000" dirty="0" smtClean="0"/>
              <a:t>0.0003 </a:t>
            </a:r>
            <a:r>
              <a:rPr lang="en-US" sz="8000" dirty="0"/>
              <a:t>&lt;</a:t>
            </a:r>
            <a:r>
              <a:rPr lang="en-US" sz="8000" dirty="0" smtClean="0"/>
              <a:t>0.0018</a:t>
            </a:r>
            <a:endParaRPr lang="en-US" sz="8000" dirty="0"/>
          </a:p>
          <a:p>
            <a:r>
              <a:rPr lang="en-US" sz="8000" dirty="0"/>
              <a:t>Use </a:t>
            </a:r>
            <a:r>
              <a:rPr lang="el-GR" sz="8000" dirty="0"/>
              <a:t>ρ </a:t>
            </a:r>
            <a:r>
              <a:rPr lang="en-US" sz="8000" dirty="0"/>
              <a:t> = </a:t>
            </a:r>
            <a:r>
              <a:rPr lang="en-US" sz="8000" dirty="0" smtClean="0"/>
              <a:t>0.0018</a:t>
            </a:r>
            <a:endParaRPr lang="en-US" sz="8000" dirty="0"/>
          </a:p>
          <a:p>
            <a:r>
              <a:rPr lang="en-US" sz="8000" dirty="0" smtClean="0"/>
              <a:t>→ </a:t>
            </a:r>
            <a:r>
              <a:rPr lang="en-US" sz="8000" dirty="0"/>
              <a:t>use </a:t>
            </a:r>
            <a:r>
              <a:rPr lang="en-US" sz="8000" dirty="0" smtClean="0"/>
              <a:t>5</a:t>
            </a:r>
            <a:r>
              <a:rPr lang="el-GR" sz="8000" dirty="0" smtClean="0"/>
              <a:t>φ</a:t>
            </a:r>
            <a:r>
              <a:rPr lang="en-US" sz="8000" dirty="0" smtClean="0"/>
              <a:t>14/m</a:t>
            </a:r>
            <a:endParaRPr lang="en-US" sz="8000" dirty="0"/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b="1" i="1" dirty="0"/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b="1" i="1" dirty="0" smtClean="0"/>
          </a:p>
          <a:p>
            <a:pPr mar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sz="8000" b="1" i="1" dirty="0" smtClean="0"/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8000" b="1" i="1" dirty="0" smtClean="0"/>
              <a:t>Design </a:t>
            </a:r>
            <a:r>
              <a:rPr lang="en-US" sz="8000" b="1" i="1" dirty="0"/>
              <a:t>for Transverse steel 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sz="8000" dirty="0" smtClean="0"/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sz="8000" dirty="0" smtClean="0"/>
              <a:t>𝐴𝑠 </a:t>
            </a:r>
            <a:r>
              <a:rPr lang="en-US" sz="8000" dirty="0"/>
              <a:t>𝑠ℎ𝑟𝑖𝑛𝑘𝑎𝑔𝑒  =</a:t>
            </a:r>
            <a:r>
              <a:rPr lang="en-US" sz="8000" dirty="0" smtClean="0"/>
              <a:t>0.0018×190×1000</a:t>
            </a:r>
            <a:endParaRPr lang="en-US" sz="8000" dirty="0"/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sz="8000" dirty="0" smtClean="0"/>
              <a:t>                        =</a:t>
            </a:r>
            <a:r>
              <a:rPr lang="en-US" sz="8000" dirty="0"/>
              <a:t>324𝑚𝑚2.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sz="8000" dirty="0"/>
              <a:t>→</a:t>
            </a:r>
            <a:r>
              <a:rPr lang="en-US" sz="8000" dirty="0" smtClean="0"/>
              <a:t> Use </a:t>
            </a:r>
            <a:r>
              <a:rPr lang="en-US" sz="8000" dirty="0"/>
              <a:t>1 ∅12/250mm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4989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223" y="624110"/>
            <a:ext cx="9933390" cy="128089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footing: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1826" y="1738648"/>
            <a:ext cx="5014174" cy="4172574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2000" b="1" dirty="0"/>
              <a:t>single footing</a:t>
            </a:r>
          </a:p>
          <a:p>
            <a:r>
              <a:rPr lang="en-US" dirty="0"/>
              <a:t>Area of footing= (</a:t>
            </a:r>
            <a:r>
              <a:rPr lang="en-US" dirty="0" smtClean="0"/>
              <a:t>PD+PL)/qall </a:t>
            </a:r>
            <a:endParaRPr lang="en-US" dirty="0"/>
          </a:p>
          <a:p>
            <a:r>
              <a:rPr lang="en-US" dirty="0"/>
              <a:t>B=3m,l=3.9m</a:t>
            </a:r>
          </a:p>
          <a:p>
            <a:endParaRPr lang="en-US" dirty="0"/>
          </a:p>
          <a:p>
            <a:r>
              <a:rPr lang="en-US" b="1" dirty="0"/>
              <a:t>Check punching : d=0.78m…OK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62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4EF00CF-245D-413F-88C6-3421860DE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055" y="2350773"/>
            <a:ext cx="5320033" cy="3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56091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C1CF6C-7A80-4DF1-A72D-D012D75BB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691" y="624110"/>
            <a:ext cx="9855922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footing: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D1180D9-3D32-4EC5-8FDE-4532F498B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655" y="1905000"/>
            <a:ext cx="4502727" cy="4006221"/>
          </a:xfrm>
        </p:spPr>
        <p:txBody>
          <a:bodyPr/>
          <a:lstStyle/>
          <a:p>
            <a:r>
              <a:rPr lang="en-US" sz="2000" b="1" dirty="0"/>
              <a:t>Combined Footing</a:t>
            </a:r>
          </a:p>
          <a:p>
            <a:r>
              <a:rPr lang="en-US" dirty="0"/>
              <a:t>*Col (C5) =C1 (0.6*0.3)                                             *Col (D5) =C2 (0.6*0.3)</a:t>
            </a:r>
            <a:endParaRPr lang="en-GB" dirty="0"/>
          </a:p>
          <a:p>
            <a:r>
              <a:rPr lang="en-US" dirty="0"/>
              <a:t>PD1=580KN , PD2=670KN                                                 </a:t>
            </a:r>
            <a:endParaRPr lang="en-GB" dirty="0"/>
          </a:p>
          <a:p>
            <a:r>
              <a:rPr lang="en-US" dirty="0"/>
              <a:t>PL1=312KN , PL2=423KN</a:t>
            </a:r>
          </a:p>
          <a:p>
            <a:r>
              <a:rPr lang="en-US" dirty="0"/>
              <a:t> B=2m,  L=5m</a:t>
            </a:r>
          </a:p>
          <a:p>
            <a:r>
              <a:rPr lang="en-US" dirty="0"/>
              <a:t> d=0.7m, h=0.85m                                                 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035886E-6F7D-4695-8447-FDA12E7BC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63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45CB21B-4FC1-44C0-876C-60EF102CB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662" y="1447837"/>
            <a:ext cx="5885987" cy="39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88204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9B27500-0419-45E7-ABCE-FF6074E06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983" y="624110"/>
            <a:ext cx="9883630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footing: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B84F0AD-8D2E-40A9-AD88-0F8A3644D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596" y="1425889"/>
            <a:ext cx="4878388" cy="3777622"/>
          </a:xfrm>
        </p:spPr>
        <p:txBody>
          <a:bodyPr>
            <a:normAutofit/>
          </a:bodyPr>
          <a:lstStyle/>
          <a:p>
            <a:r>
              <a:rPr lang="en-GB" sz="2000" b="1" dirty="0"/>
              <a:t>Shear wall footing: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87CD9CD-1F5C-46D5-A4E3-6765784F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64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4D680B7A-CDCF-4695-B50E-807783BEC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109" y="2115637"/>
            <a:ext cx="6244799" cy="400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1810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102" y="649868"/>
            <a:ext cx="9753085" cy="128089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 plan: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65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695" y="1390919"/>
            <a:ext cx="10986744" cy="511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460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610472" y="1616635"/>
            <a:ext cx="10348913" cy="32051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23900" dirty="0">
                <a:solidFill>
                  <a:schemeClr val="bg2">
                    <a:lumMod val="25000"/>
                  </a:schemeClr>
                </a:solidFill>
                <a:latin typeface="Edwardian Script ITC" panose="030303020407070D0804" pitchFamily="66" charset="0"/>
              </a:rPr>
              <a:t>Thank you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7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389" y="578390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Plane</a:t>
            </a:r>
            <a:endParaRPr lang="en-US" sz="44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1768" y="1390651"/>
            <a:ext cx="6927401" cy="52524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4944" y="1664208"/>
            <a:ext cx="4032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Separate blocks to Avoid differential settlement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896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569" y="556874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Description 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1569" y="2133600"/>
            <a:ext cx="9839935" cy="377762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10579233"/>
                  </p:ext>
                </p:extLst>
              </p:nvPr>
            </p:nvGraphicFramePr>
            <p:xfrm>
              <a:off x="902887" y="1837764"/>
              <a:ext cx="10529049" cy="3688977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3107973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2297696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2050650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1463359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  <a:gridCol w="1609371">
                      <a:extLst>
                        <a:ext uri="{9D8B030D-6E8A-4147-A177-3AD203B41FA5}">
                          <a16:colId xmlns="" xmlns:a16="http://schemas.microsoft.com/office/drawing/2014/main" val="20004"/>
                        </a:ext>
                      </a:extLst>
                    </a:gridCol>
                  </a:tblGrid>
                  <a:tr h="84754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Level 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Floor No.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Floor height (m)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Area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 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Volume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40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573194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Basement floor level 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B1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 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2069</a:t>
                          </a:r>
                          <a:endParaRPr lang="en-US" sz="2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8276</a:t>
                          </a:r>
                          <a:endParaRPr lang="en-US" sz="2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573194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Ground floor level </a:t>
                          </a:r>
                          <a:endParaRPr lang="en-US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5504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22016</a:t>
                          </a:r>
                          <a:endParaRPr lang="en-US" sz="2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  <a:tr h="573194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First floor level </a:t>
                          </a:r>
                          <a:endParaRPr lang="en-US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5504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16512</a:t>
                          </a:r>
                          <a:endParaRPr lang="en-US" sz="2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  <a:tr h="573194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Second floor level 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5504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16512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4"/>
                      </a:ext>
                    </a:extLst>
                  </a:tr>
                  <a:tr h="548654">
                    <a:tc gridSpan="3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Grand total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18581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63316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10579233"/>
                  </p:ext>
                </p:extLst>
              </p:nvPr>
            </p:nvGraphicFramePr>
            <p:xfrm>
              <a:off x="902887" y="1837764"/>
              <a:ext cx="10529049" cy="3688977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3107973"/>
                    <a:gridCol w="2297696"/>
                    <a:gridCol w="2050650"/>
                    <a:gridCol w="1463359"/>
                    <a:gridCol w="1609371"/>
                  </a:tblGrid>
                  <a:tr h="84754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Level 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Floor No.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Floor height (m)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10417" t="-10791" r="-111667" b="-337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54924" t="-10791" r="-1515" b="-337410"/>
                          </a:stretch>
                        </a:blipFill>
                      </a:tcPr>
                    </a:tc>
                  </a:tr>
                  <a:tr h="573194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Basement floor level 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B1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 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2069</a:t>
                          </a:r>
                          <a:endParaRPr lang="en-US" sz="2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8276</a:t>
                          </a:r>
                          <a:endParaRPr lang="en-US" sz="2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</a:tr>
                  <a:tr h="573194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Ground floor level </a:t>
                          </a:r>
                          <a:endParaRPr lang="en-US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5504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22016</a:t>
                          </a:r>
                          <a:endParaRPr lang="en-US" sz="2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</a:tr>
                  <a:tr h="573194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First floor level </a:t>
                          </a:r>
                          <a:endParaRPr lang="en-US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5504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16512</a:t>
                          </a:r>
                          <a:endParaRPr lang="en-US" sz="2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</a:tr>
                  <a:tr h="573194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Second floor level </a:t>
                          </a:r>
                          <a:endParaRPr lang="en-US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5504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16512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</a:tr>
                  <a:tr h="548654">
                    <a:tc gridSpan="3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Grand total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>
                            <a:lumMod val="5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18581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63316</a:t>
                          </a: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18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718866" y="613388"/>
            <a:ext cx="8911687" cy="1280890"/>
          </a:xfrm>
        </p:spPr>
        <p:txBody>
          <a:bodyPr>
            <a:no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b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*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2592925" y="2517913"/>
            <a:ext cx="8915400" cy="377762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392161" y="4406724"/>
            <a:ext cx="783403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*Steel</a:t>
            </a:r>
          </a:p>
          <a:p>
            <a:r>
              <a:rPr kumimoji="0" lang="en-US" sz="280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Yielding strength (Fy) = 420MPa.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572569"/>
              </p:ext>
            </p:extLst>
          </p:nvPr>
        </p:nvGraphicFramePr>
        <p:xfrm>
          <a:off x="1234772" y="2638937"/>
          <a:ext cx="10273553" cy="14630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5797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842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26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169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</a:t>
                      </a:r>
                      <a:r>
                        <a:rPr lang="en-US" sz="24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Element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Fc’ (MPs)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Concrete</a:t>
                      </a:r>
                      <a:r>
                        <a:rPr lang="en-US" sz="24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Type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Modulus</a:t>
                      </a:r>
                      <a:r>
                        <a:rPr lang="en-US" sz="24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Elasticity (MPs)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31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Slab, Beams,</a:t>
                      </a:r>
                      <a:r>
                        <a:rPr lang="en-US" sz="24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columns, Shear walls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B350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24870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C2A6E-E162-45F6-9117-44443B6D4E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1004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1_Wisp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528010</TotalTime>
  <Words>1411</Words>
  <Application>Microsoft Office PowerPoint</Application>
  <PresentationFormat>Widescreen</PresentationFormat>
  <Paragraphs>449</Paragraphs>
  <Slides>66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9" baseType="lpstr">
      <vt:lpstr>Arial</vt:lpstr>
      <vt:lpstr>Calibri</vt:lpstr>
      <vt:lpstr>Cambria Math</vt:lpstr>
      <vt:lpstr>Century Gothic</vt:lpstr>
      <vt:lpstr>Edwardian Script ITC</vt:lpstr>
      <vt:lpstr>Tahoma</vt:lpstr>
      <vt:lpstr>Times New Roman</vt:lpstr>
      <vt:lpstr>Trebuchet MS</vt:lpstr>
      <vt:lpstr>Wingdings</vt:lpstr>
      <vt:lpstr>Wingdings 3</vt:lpstr>
      <vt:lpstr>Wisp</vt:lpstr>
      <vt:lpstr>1_Wisp</vt:lpstr>
      <vt:lpstr>AutoCAD Drawing</vt:lpstr>
      <vt:lpstr>Structural Analysis and Design of   Educational-Cultural Building in Nablus city</vt:lpstr>
      <vt:lpstr>    Outline </vt:lpstr>
      <vt:lpstr>Basement plan </vt:lpstr>
      <vt:lpstr>Ground floor:</vt:lpstr>
      <vt:lpstr>First floor</vt:lpstr>
      <vt:lpstr>Second floor</vt:lpstr>
      <vt:lpstr>Site Plane</vt:lpstr>
      <vt:lpstr>Description of the project</vt:lpstr>
      <vt:lpstr>Materials     *Concrete   </vt:lpstr>
      <vt:lpstr>*Soil Properties The bearing capacity of the soil in the region is  estimated to be 2.5 Kg/cm2 </vt:lpstr>
      <vt:lpstr>*Codes and standards:</vt:lpstr>
      <vt:lpstr>Computer Programs</vt:lpstr>
      <vt:lpstr>Slab Selection</vt:lpstr>
      <vt:lpstr>Block1 (with slab, beams and columns)</vt:lpstr>
      <vt:lpstr>Slab Thickness      *Critical panel </vt:lpstr>
      <vt:lpstr>Slab Thickness </vt:lpstr>
      <vt:lpstr>Preliminary Dimensions     *Beam </vt:lpstr>
      <vt:lpstr>PowerPoint Presentation</vt:lpstr>
      <vt:lpstr>Block 1      *Checks</vt:lpstr>
      <vt:lpstr>Compatibility Check</vt:lpstr>
      <vt:lpstr>*Equilibrium check</vt:lpstr>
      <vt:lpstr>Stress Strain Check     *Frame in x-Direction</vt:lpstr>
      <vt:lpstr>*Frame in Y-Direction</vt:lpstr>
      <vt:lpstr>Block 2</vt:lpstr>
      <vt:lpstr>Block 3</vt:lpstr>
      <vt:lpstr>Dynamic analysis for block 1:</vt:lpstr>
      <vt:lpstr>Seismic Zone Factor Z</vt:lpstr>
      <vt:lpstr>Site class</vt:lpstr>
      <vt:lpstr>Risk category</vt:lpstr>
      <vt:lpstr>Seismic Importance Factor I:</vt:lpstr>
      <vt:lpstr>Response Modification Coefficient R</vt:lpstr>
      <vt:lpstr>Seismic coefficient </vt:lpstr>
      <vt:lpstr> Seismic Load combinations: </vt:lpstr>
      <vt:lpstr>Structural Period for block1:</vt:lpstr>
      <vt:lpstr>Check for period:</vt:lpstr>
      <vt:lpstr>Drift check:</vt:lpstr>
      <vt:lpstr>Check for Base Shear reaction:</vt:lpstr>
      <vt:lpstr>Base Shear from ETABS:</vt:lpstr>
      <vt:lpstr>Drift check:</vt:lpstr>
      <vt:lpstr>Dynamic analysis for block 2:</vt:lpstr>
      <vt:lpstr>Seismic Zone Factor Z</vt:lpstr>
      <vt:lpstr>Site coefficient:</vt:lpstr>
      <vt:lpstr>Check for period:</vt:lpstr>
      <vt:lpstr>Check for Base shear:</vt:lpstr>
      <vt:lpstr>Drift in X direction:</vt:lpstr>
      <vt:lpstr>Drift in Y direction: </vt:lpstr>
      <vt:lpstr>After modification on block 2:</vt:lpstr>
      <vt:lpstr>Drift for Block 2 after adding shear wall:</vt:lpstr>
      <vt:lpstr>Dome design:</vt:lpstr>
      <vt:lpstr> Force from ETABS:</vt:lpstr>
      <vt:lpstr>Dome design:</vt:lpstr>
      <vt:lpstr>Truss Design:</vt:lpstr>
      <vt:lpstr>Dimension for Bracing:</vt:lpstr>
      <vt:lpstr>Design of comp. and tension member:</vt:lpstr>
      <vt:lpstr>PowerPoint Presentation</vt:lpstr>
      <vt:lpstr>Design of Weld connection: </vt:lpstr>
      <vt:lpstr>Design for circular column:</vt:lpstr>
      <vt:lpstr>Designed Beam:</vt:lpstr>
      <vt:lpstr>Designed column:</vt:lpstr>
      <vt:lpstr>Design for stairs:</vt:lpstr>
      <vt:lpstr>Design for Flight , Landing: </vt:lpstr>
      <vt:lpstr>Design for footing:</vt:lpstr>
      <vt:lpstr>Design for footing:</vt:lpstr>
      <vt:lpstr>Design for footing:</vt:lpstr>
      <vt:lpstr>Footing plan: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</dc:creator>
  <cp:lastModifiedBy>heba</cp:lastModifiedBy>
  <cp:revision>163</cp:revision>
  <dcterms:created xsi:type="dcterms:W3CDTF">2018-05-15T12:07:19Z</dcterms:created>
  <dcterms:modified xsi:type="dcterms:W3CDTF">2018-12-23T17:21:02Z</dcterms:modified>
</cp:coreProperties>
</file>