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8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1" r:id="rId16"/>
    <p:sldId id="270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309" r:id="rId32"/>
    <p:sldId id="310" r:id="rId33"/>
    <p:sldId id="311" r:id="rId34"/>
    <p:sldId id="313" r:id="rId35"/>
    <p:sldId id="312" r:id="rId36"/>
    <p:sldId id="314" r:id="rId37"/>
    <p:sldId id="315" r:id="rId38"/>
    <p:sldId id="317" r:id="rId39"/>
    <p:sldId id="316" r:id="rId40"/>
    <p:sldId id="318" r:id="rId41"/>
    <p:sldId id="319" r:id="rId42"/>
    <p:sldId id="320" r:id="rId43"/>
    <p:sldId id="321" r:id="rId44"/>
    <p:sldId id="322" r:id="rId45"/>
    <p:sldId id="324" r:id="rId46"/>
    <p:sldId id="325" r:id="rId47"/>
    <p:sldId id="326" r:id="rId48"/>
    <p:sldId id="327" r:id="rId49"/>
    <p:sldId id="328" r:id="rId50"/>
    <p:sldId id="329" r:id="rId51"/>
    <p:sldId id="330" r:id="rId52"/>
    <p:sldId id="286" r:id="rId53"/>
    <p:sldId id="287" r:id="rId54"/>
    <p:sldId id="288" r:id="rId55"/>
    <p:sldId id="331" r:id="rId56"/>
    <p:sldId id="289" r:id="rId57"/>
    <p:sldId id="290" r:id="rId58"/>
    <p:sldId id="291" r:id="rId59"/>
    <p:sldId id="292" r:id="rId60"/>
    <p:sldId id="293" r:id="rId61"/>
    <p:sldId id="294" r:id="rId62"/>
    <p:sldId id="295" r:id="rId63"/>
    <p:sldId id="296" r:id="rId64"/>
    <p:sldId id="297" r:id="rId65"/>
    <p:sldId id="298" r:id="rId66"/>
    <p:sldId id="299" r:id="rId67"/>
    <p:sldId id="300" r:id="rId68"/>
    <p:sldId id="301" r:id="rId69"/>
    <p:sldId id="302" r:id="rId70"/>
    <p:sldId id="303" r:id="rId71"/>
    <p:sldId id="305" r:id="rId72"/>
    <p:sldId id="306" r:id="rId73"/>
    <p:sldId id="307" r:id="rId74"/>
    <p:sldId id="308" r:id="rId75"/>
    <p:sldId id="332" r:id="rId76"/>
    <p:sldId id="333" r:id="rId77"/>
    <p:sldId id="334" r:id="rId78"/>
    <p:sldId id="335" r:id="rId79"/>
    <p:sldId id="336" r:id="rId80"/>
    <p:sldId id="337" r:id="rId81"/>
    <p:sldId id="338" r:id="rId82"/>
    <p:sldId id="339" r:id="rId83"/>
    <p:sldId id="343" r:id="rId84"/>
    <p:sldId id="340" r:id="rId85"/>
    <p:sldId id="341" r:id="rId86"/>
    <p:sldId id="342" r:id="rId87"/>
  </p:sldIdLst>
  <p:sldSz cx="9144000" cy="5143500" type="screen16x9"/>
  <p:notesSz cx="6858000" cy="9144000"/>
  <p:defaultTextStyle>
    <a:defPPr>
      <a:defRPr lang="en-US"/>
    </a:defPPr>
    <a:lvl1pPr marL="0" algn="l" defTabSz="87917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39588" algn="l" defTabSz="87917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79176" algn="l" defTabSz="87917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318764" algn="l" defTabSz="87917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758352" algn="l" defTabSz="87917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197939" algn="l" defTabSz="87917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637527" algn="l" defTabSz="87917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077115" algn="l" defTabSz="87917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516703" algn="l" defTabSz="87917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-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notesMaster" Target="notesMasters/notesMaster1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AA9DCA-2A0B-47D6-AF6C-2826932F4348}" type="datetimeFigureOut">
              <a:rPr lang="en-US" smtClean="0"/>
              <a:t>12/24/2018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4886F1-CBAE-4FA0-A9BD-8C961AFA0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941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7917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39588" algn="l" defTabSz="87917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79176" algn="l" defTabSz="87917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18764" algn="l" defTabSz="87917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758352" algn="l" defTabSz="87917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197939" algn="l" defTabSz="87917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37527" algn="l" defTabSz="87917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77115" algn="l" defTabSz="87917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516703" algn="l" defTabSz="87917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4886F1-CBAE-4FA0-A9BD-8C961AFA0D4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1082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4886F1-CBAE-4FA0-A9BD-8C961AFA0D4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046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9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9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87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83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979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37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77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16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3305176"/>
            <a:ext cx="7772400" cy="1021556"/>
          </a:xfrm>
        </p:spPr>
        <p:txBody>
          <a:bodyPr anchor="t"/>
          <a:lstStyle>
            <a:lvl1pPr algn="l">
              <a:defRPr sz="3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1pPr>
            <a:lvl2pPr marL="43958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7917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1876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75835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9793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63752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307711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5167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6"/>
            <a:ext cx="4040188" cy="479822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9588" indent="0">
              <a:buNone/>
              <a:defRPr sz="1900" b="1"/>
            </a:lvl2pPr>
            <a:lvl3pPr marL="879176" indent="0">
              <a:buNone/>
              <a:defRPr sz="1700" b="1"/>
            </a:lvl3pPr>
            <a:lvl4pPr marL="1318764" indent="0">
              <a:buNone/>
              <a:defRPr sz="1500" b="1"/>
            </a:lvl4pPr>
            <a:lvl5pPr marL="1758352" indent="0">
              <a:buNone/>
              <a:defRPr sz="1500" b="1"/>
            </a:lvl5pPr>
            <a:lvl6pPr marL="2197939" indent="0">
              <a:buNone/>
              <a:defRPr sz="1500" b="1"/>
            </a:lvl6pPr>
            <a:lvl7pPr marL="2637527" indent="0">
              <a:buNone/>
              <a:defRPr sz="1500" b="1"/>
            </a:lvl7pPr>
            <a:lvl8pPr marL="3077115" indent="0">
              <a:buNone/>
              <a:defRPr sz="1500" b="1"/>
            </a:lvl8pPr>
            <a:lvl9pPr marL="3516703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6"/>
            <a:ext cx="4041775" cy="479822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9588" indent="0">
              <a:buNone/>
              <a:defRPr sz="1900" b="1"/>
            </a:lvl2pPr>
            <a:lvl3pPr marL="879176" indent="0">
              <a:buNone/>
              <a:defRPr sz="1700" b="1"/>
            </a:lvl3pPr>
            <a:lvl4pPr marL="1318764" indent="0">
              <a:buNone/>
              <a:defRPr sz="1500" b="1"/>
            </a:lvl4pPr>
            <a:lvl5pPr marL="1758352" indent="0">
              <a:buNone/>
              <a:defRPr sz="1500" b="1"/>
            </a:lvl5pPr>
            <a:lvl6pPr marL="2197939" indent="0">
              <a:buNone/>
              <a:defRPr sz="1500" b="1"/>
            </a:lvl6pPr>
            <a:lvl7pPr marL="2637527" indent="0">
              <a:buNone/>
              <a:defRPr sz="1500" b="1"/>
            </a:lvl7pPr>
            <a:lvl8pPr marL="3077115" indent="0">
              <a:buNone/>
              <a:defRPr sz="1500" b="1"/>
            </a:lvl8pPr>
            <a:lvl9pPr marL="3516703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6"/>
            <a:ext cx="3008313" cy="871539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300"/>
            </a:lvl1pPr>
            <a:lvl2pPr marL="439588" indent="0">
              <a:buNone/>
              <a:defRPr sz="1100"/>
            </a:lvl2pPr>
            <a:lvl3pPr marL="879176" indent="0">
              <a:buNone/>
              <a:defRPr sz="900"/>
            </a:lvl3pPr>
            <a:lvl4pPr marL="1318764" indent="0">
              <a:buNone/>
              <a:defRPr sz="900"/>
            </a:lvl4pPr>
            <a:lvl5pPr marL="1758352" indent="0">
              <a:buNone/>
              <a:defRPr sz="900"/>
            </a:lvl5pPr>
            <a:lvl6pPr marL="2197939" indent="0">
              <a:buNone/>
              <a:defRPr sz="900"/>
            </a:lvl6pPr>
            <a:lvl7pPr marL="2637527" indent="0">
              <a:buNone/>
              <a:defRPr sz="900"/>
            </a:lvl7pPr>
            <a:lvl8pPr marL="3077115" indent="0">
              <a:buNone/>
              <a:defRPr sz="900"/>
            </a:lvl8pPr>
            <a:lvl9pPr marL="351670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3100"/>
            </a:lvl1pPr>
            <a:lvl2pPr marL="439588" indent="0">
              <a:buNone/>
              <a:defRPr sz="2700"/>
            </a:lvl2pPr>
            <a:lvl3pPr marL="879176" indent="0">
              <a:buNone/>
              <a:defRPr sz="2300"/>
            </a:lvl3pPr>
            <a:lvl4pPr marL="1318764" indent="0">
              <a:buNone/>
              <a:defRPr sz="1900"/>
            </a:lvl4pPr>
            <a:lvl5pPr marL="1758352" indent="0">
              <a:buNone/>
              <a:defRPr sz="1900"/>
            </a:lvl5pPr>
            <a:lvl6pPr marL="2197939" indent="0">
              <a:buNone/>
              <a:defRPr sz="1900"/>
            </a:lvl6pPr>
            <a:lvl7pPr marL="2637527" indent="0">
              <a:buNone/>
              <a:defRPr sz="1900"/>
            </a:lvl7pPr>
            <a:lvl8pPr marL="3077115" indent="0">
              <a:buNone/>
              <a:defRPr sz="1900"/>
            </a:lvl8pPr>
            <a:lvl9pPr marL="3516703" indent="0">
              <a:buNone/>
              <a:defRPr sz="19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300"/>
            </a:lvl1pPr>
            <a:lvl2pPr marL="439588" indent="0">
              <a:buNone/>
              <a:defRPr sz="1100"/>
            </a:lvl2pPr>
            <a:lvl3pPr marL="879176" indent="0">
              <a:buNone/>
              <a:defRPr sz="900"/>
            </a:lvl3pPr>
            <a:lvl4pPr marL="1318764" indent="0">
              <a:buNone/>
              <a:defRPr sz="900"/>
            </a:lvl4pPr>
            <a:lvl5pPr marL="1758352" indent="0">
              <a:buNone/>
              <a:defRPr sz="900"/>
            </a:lvl5pPr>
            <a:lvl6pPr marL="2197939" indent="0">
              <a:buNone/>
              <a:defRPr sz="900"/>
            </a:lvl6pPr>
            <a:lvl7pPr marL="2637527" indent="0">
              <a:buNone/>
              <a:defRPr sz="900"/>
            </a:lvl7pPr>
            <a:lvl8pPr marL="3077115" indent="0">
              <a:buNone/>
              <a:defRPr sz="900"/>
            </a:lvl8pPr>
            <a:lvl9pPr marL="351670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87918" tIns="43959" rIns="87918" bIns="4395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3"/>
          </a:xfrm>
          <a:prstGeom prst="rect">
            <a:avLst/>
          </a:prstGeom>
        </p:spPr>
        <p:txBody>
          <a:bodyPr vert="horz" lIns="87918" tIns="43959" rIns="87918" bIns="4395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1" y="4767263"/>
            <a:ext cx="2133600" cy="273844"/>
          </a:xfrm>
          <a:prstGeom prst="rect">
            <a:avLst/>
          </a:prstGeom>
        </p:spPr>
        <p:txBody>
          <a:bodyPr vert="horz" lIns="87918" tIns="43959" rIns="87918" bIns="43959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87918" tIns="43959" rIns="87918" bIns="43959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87918" tIns="43959" rIns="87918" bIns="43959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79176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9691" indent="-329691" algn="l" defTabSz="879176" rtl="0" eaLnBrk="1" latinLnBrk="0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14330" indent="-274743" algn="l" defTabSz="879176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98970" indent="-219794" algn="l" defTabSz="87917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538558" indent="-219794" algn="l" defTabSz="879176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78146" indent="-219794" algn="l" defTabSz="879176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17733" indent="-219794" algn="l" defTabSz="879176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57321" indent="-219794" algn="l" defTabSz="879176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96909" indent="-219794" algn="l" defTabSz="879176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36497" indent="-219794" algn="l" defTabSz="879176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7917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9588" algn="l" defTabSz="87917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9176" algn="l" defTabSz="87917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18764" algn="l" defTabSz="87917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58352" algn="l" defTabSz="87917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97939" algn="l" defTabSz="87917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37527" algn="l" defTabSz="87917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77115" algn="l" defTabSz="87917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516703" algn="l" defTabSz="87917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8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7AFB3319-9156-40C4-AFB4-05BCF01DFF5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874" y="496975"/>
            <a:ext cx="1351845" cy="1295400"/>
          </a:xfrm>
          <a:prstGeom prst="ellipse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784280" y="1792374"/>
            <a:ext cx="5835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latin typeface="Berlin Sans FB Demi" pitchFamily="34" charset="0"/>
              </a:rPr>
              <a:t>Faculty of Engineering &amp; Information Technology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84281" y="2985814"/>
            <a:ext cx="55835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Berlin Sans FB Demi" pitchFamily="34" charset="0"/>
              </a:rPr>
              <a:t>AL-</a:t>
            </a:r>
            <a:r>
              <a:rPr lang="en-US" sz="3200" dirty="0" err="1" smtClean="0">
                <a:solidFill>
                  <a:srgbClr val="FF0000"/>
                </a:solidFill>
                <a:latin typeface="Berlin Sans FB Demi" pitchFamily="34" charset="0"/>
              </a:rPr>
              <a:t>Qassas</a:t>
            </a:r>
            <a:r>
              <a:rPr lang="en-US" sz="3200" dirty="0" smtClean="0">
                <a:solidFill>
                  <a:srgbClr val="FF0000"/>
                </a:solidFill>
                <a:latin typeface="Berlin Sans FB Demi" pitchFamily="34" charset="0"/>
              </a:rPr>
              <a:t> Mosque Redesign </a:t>
            </a:r>
            <a:endParaRPr lang="en-US" sz="3200" dirty="0">
              <a:solidFill>
                <a:srgbClr val="FF0000"/>
              </a:solidFill>
              <a:latin typeface="Berlin Sans FB Dem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83564" y="2585704"/>
            <a:ext cx="41825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>
                <a:latin typeface="Berlin Sans FB Demi" pitchFamily="34" charset="0"/>
              </a:rPr>
              <a:t>Graduation </a:t>
            </a:r>
            <a:r>
              <a:rPr lang="en-US" sz="2000" b="1" i="1" dirty="0" smtClean="0">
                <a:latin typeface="Berlin Sans FB Demi" pitchFamily="34" charset="0"/>
              </a:rPr>
              <a:t>Project II Presentation </a:t>
            </a:r>
            <a:endParaRPr lang="en-US" sz="1800" i="1" dirty="0">
              <a:latin typeface="Berlin Sans FB Dem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4527" y="3689993"/>
            <a:ext cx="5562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latin typeface="Berlin Sans FB Demi" pitchFamily="34" charset="0"/>
              </a:rPr>
              <a:t>Prepared by </a:t>
            </a:r>
            <a:r>
              <a:rPr lang="en-US" sz="2000" b="1" i="1" dirty="0" smtClean="0">
                <a:latin typeface="Berlin Sans FB Demi" pitchFamily="34" charset="0"/>
              </a:rPr>
              <a:t>: Tayseer Katot </a:t>
            </a:r>
          </a:p>
          <a:p>
            <a:r>
              <a:rPr lang="en-US" sz="2000" b="1" i="1" dirty="0" smtClean="0">
                <a:latin typeface="Berlin Sans FB Demi" pitchFamily="34" charset="0"/>
              </a:rPr>
              <a:t>                         Mohammed Khayat</a:t>
            </a:r>
          </a:p>
          <a:p>
            <a:r>
              <a:rPr lang="en-US" sz="2000" b="1" i="1" dirty="0" smtClean="0">
                <a:latin typeface="Berlin Sans FB Demi" pitchFamily="34" charset="0"/>
              </a:rPr>
              <a:t>                         Alaa Saleem </a:t>
            </a:r>
          </a:p>
          <a:p>
            <a:r>
              <a:rPr lang="en-US" sz="2000" b="1" i="1" dirty="0" smtClean="0">
                <a:latin typeface="Berlin Sans FB Demi" pitchFamily="34" charset="0"/>
              </a:rPr>
              <a:t>                         Yousef </a:t>
            </a:r>
            <a:r>
              <a:rPr lang="en-US" sz="2000" b="1" i="1" dirty="0" err="1" smtClean="0">
                <a:latin typeface="Berlin Sans FB Demi" pitchFamily="34" charset="0"/>
              </a:rPr>
              <a:t>Kan’an</a:t>
            </a:r>
            <a:endParaRPr lang="en-US" sz="1800" dirty="0">
              <a:latin typeface="Berlin Sans FB Dem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24398" y="3689993"/>
            <a:ext cx="3886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latin typeface="Berlin Sans FB Demi" pitchFamily="34" charset="0"/>
              </a:rPr>
              <a:t>Supervised by </a:t>
            </a:r>
            <a:r>
              <a:rPr lang="en-US" sz="2000" b="1" i="1" dirty="0" smtClean="0">
                <a:latin typeface="Berlin Sans FB Demi" pitchFamily="34" charset="0"/>
              </a:rPr>
              <a:t>: Dr.Luay </a:t>
            </a:r>
            <a:r>
              <a:rPr lang="en-US" sz="2000" b="1" i="1" dirty="0" err="1" smtClean="0">
                <a:latin typeface="Berlin Sans FB Demi" pitchFamily="34" charset="0"/>
              </a:rPr>
              <a:t>Dweikat</a:t>
            </a:r>
            <a:endParaRPr lang="en-US" sz="2000" dirty="0">
              <a:latin typeface="Berlin Sans FB Dem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31292" y="127643"/>
            <a:ext cx="29290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>
                <a:latin typeface="Berlin Sans FB Demi" pitchFamily="34" charset="0"/>
              </a:rPr>
              <a:t>An-Najah National University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570755" y="2186838"/>
            <a:ext cx="43412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1" dirty="0">
                <a:latin typeface="Berlin Sans FB Demi" pitchFamily="34" charset="0"/>
              </a:rPr>
              <a:t>Department of Building Engineering</a:t>
            </a:r>
          </a:p>
        </p:txBody>
      </p:sp>
    </p:spTree>
    <p:extLst>
      <p:ext uri="{BB962C8B-B14F-4D97-AF65-F5344CB8AC3E}">
        <p14:creationId xmlns:p14="http://schemas.microsoft.com/office/powerpoint/2010/main" val="247178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8857" y="133350"/>
            <a:ext cx="43123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Berlin Sans FB Demi" pitchFamily="34" charset="0"/>
              </a:rPr>
              <a:t>2.3 Earlier Conclusions:</a:t>
            </a:r>
            <a:endParaRPr lang="en-US" sz="3200" b="1" dirty="0">
              <a:latin typeface="Berlin Sans FB Demi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2693694" y="718125"/>
            <a:ext cx="6374105" cy="300394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22495" y="980237"/>
            <a:ext cx="2383922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Raleway"/>
                <a:ea typeface="Raleway"/>
                <a:cs typeface="Raleway"/>
                <a:sym typeface="Raleway"/>
              </a:rPr>
              <a:t>Architectural </a:t>
            </a:r>
            <a:r>
              <a:rPr lang="en-US" b="1" dirty="0" smtClean="0">
                <a:latin typeface="Raleway"/>
                <a:ea typeface="Raleway"/>
                <a:cs typeface="Raleway"/>
                <a:sym typeface="Raleway"/>
              </a:rPr>
              <a:t>Aspect:</a:t>
            </a:r>
            <a:endParaRPr lang="en-US" b="1" dirty="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19529" y="1576143"/>
            <a:ext cx="4724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1800" dirty="0" smtClean="0">
                <a:cs typeface="+mj-cs"/>
                <a:sym typeface="Raleway"/>
              </a:rPr>
              <a:t>-</a:t>
            </a:r>
            <a:r>
              <a:rPr lang="en-US" sz="1800" dirty="0" smtClean="0">
                <a:cs typeface="+mj-cs"/>
                <a:sym typeface="Raleway"/>
              </a:rPr>
              <a:t>Mosque Area </a:t>
            </a:r>
            <a:r>
              <a:rPr lang="en-US" sz="1800" dirty="0">
                <a:cs typeface="+mj-cs"/>
                <a:sym typeface="Raleway"/>
              </a:rPr>
              <a:t>= </a:t>
            </a:r>
            <a:r>
              <a:rPr lang="en-US" sz="1800" dirty="0" smtClean="0">
                <a:cs typeface="+mj-cs"/>
              </a:rPr>
              <a:t>130 </a:t>
            </a:r>
            <a:r>
              <a:rPr lang="en-US" sz="1800" dirty="0">
                <a:cs typeface="+mj-cs"/>
              </a:rPr>
              <a:t>m</a:t>
            </a:r>
            <a:r>
              <a:rPr lang="en-US" sz="1800" baseline="30000" dirty="0">
                <a:cs typeface="+mj-cs"/>
              </a:rPr>
              <a:t>2</a:t>
            </a:r>
            <a:r>
              <a:rPr lang="en-US" sz="1800" dirty="0">
                <a:cs typeface="+mj-cs"/>
              </a:rPr>
              <a:t> for 118-130 </a:t>
            </a:r>
            <a:r>
              <a:rPr lang="en-US" sz="1800" dirty="0" smtClean="0">
                <a:cs typeface="+mj-cs"/>
              </a:rPr>
              <a:t>Worshipers</a:t>
            </a:r>
            <a:r>
              <a:rPr lang="ar-JO" sz="1800" dirty="0" smtClean="0">
                <a:cs typeface="+mj-cs"/>
              </a:rPr>
              <a:t>.</a:t>
            </a:r>
            <a:endParaRPr lang="en-US" sz="1800" dirty="0"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60107" y="2008241"/>
            <a:ext cx="31441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smtClean="0"/>
              <a:t>-</a:t>
            </a:r>
            <a:r>
              <a:rPr lang="en-US" sz="1800" dirty="0" smtClean="0"/>
              <a:t>Important facilities </a:t>
            </a:r>
            <a:r>
              <a:rPr lang="en-US" sz="1800" dirty="0"/>
              <a:t>are missed.</a:t>
            </a:r>
          </a:p>
          <a:p>
            <a:endParaRPr lang="en-US" sz="1800" dirty="0"/>
          </a:p>
        </p:txBody>
      </p:sp>
      <p:sp>
        <p:nvSpPr>
          <p:cNvPr id="8" name="Rectangle 7"/>
          <p:cNvSpPr/>
          <p:nvPr/>
        </p:nvSpPr>
        <p:spPr>
          <a:xfrm>
            <a:off x="3182315" y="2469906"/>
            <a:ext cx="55724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800" b="1" dirty="0"/>
              <a:t>- </a:t>
            </a:r>
            <a:r>
              <a:rPr lang="en-US" sz="1800" dirty="0" smtClean="0">
                <a:latin typeface="+mj-lt"/>
              </a:rPr>
              <a:t>The Material &amp; Design doesn’t </a:t>
            </a:r>
            <a:r>
              <a:rPr lang="en-US" sz="1800" dirty="0">
                <a:latin typeface="+mj-lt"/>
              </a:rPr>
              <a:t>provide thermal comfort.</a:t>
            </a:r>
          </a:p>
        </p:txBody>
      </p:sp>
      <p:sp>
        <p:nvSpPr>
          <p:cNvPr id="9" name="Oval 8"/>
          <p:cNvSpPr/>
          <p:nvPr/>
        </p:nvSpPr>
        <p:spPr>
          <a:xfrm>
            <a:off x="165244" y="2647950"/>
            <a:ext cx="2895600" cy="22098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72253" y="2991060"/>
            <a:ext cx="2195922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+mj-lt"/>
                <a:ea typeface="Raleway"/>
                <a:cs typeface="Raleway"/>
                <a:sym typeface="Raleway"/>
              </a:rPr>
              <a:t>Safety </a:t>
            </a:r>
            <a:r>
              <a:rPr lang="en-US" b="1" dirty="0" smtClean="0">
                <a:latin typeface="+mj-lt"/>
                <a:ea typeface="Raleway"/>
                <a:cs typeface="Raleway"/>
                <a:sym typeface="Raleway"/>
              </a:rPr>
              <a:t>Considerations:</a:t>
            </a:r>
            <a:endParaRPr lang="en-US" b="1" dirty="0">
              <a:latin typeface="+mj-lt"/>
              <a:ea typeface="Raleway"/>
              <a:cs typeface="Raleway"/>
              <a:sym typeface="Raleway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8432" y="3398905"/>
            <a:ext cx="23871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-</a:t>
            </a:r>
            <a:r>
              <a:rPr lang="en-US" sz="1800" dirty="0">
                <a:cs typeface="Times New Roman" panose="02020603050405020304" pitchFamily="18" charset="0"/>
              </a:rPr>
              <a:t> Emergency Fire Protection System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7229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" y="133350"/>
            <a:ext cx="43123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latin typeface="Berlin Sans FB Demi" pitchFamily="34" charset="0"/>
              </a:rPr>
              <a:t>2.3 Earlier Conclusions:</a:t>
            </a:r>
          </a:p>
        </p:txBody>
      </p:sp>
      <p:sp>
        <p:nvSpPr>
          <p:cNvPr id="4" name="Oval 3"/>
          <p:cNvSpPr/>
          <p:nvPr/>
        </p:nvSpPr>
        <p:spPr>
          <a:xfrm>
            <a:off x="4876800" y="235818"/>
            <a:ext cx="3962401" cy="37338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533812" y="802267"/>
            <a:ext cx="2553841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Raleway"/>
                <a:ea typeface="Raleway"/>
                <a:cs typeface="Raleway"/>
                <a:sym typeface="Raleway"/>
              </a:rPr>
              <a:t>Environmental </a:t>
            </a:r>
            <a:r>
              <a:rPr lang="en-US" b="1" dirty="0" smtClean="0">
                <a:latin typeface="Raleway"/>
                <a:ea typeface="Raleway"/>
                <a:cs typeface="Raleway"/>
                <a:sym typeface="Raleway"/>
              </a:rPr>
              <a:t>Aspect:</a:t>
            </a:r>
            <a:endParaRPr lang="en-US" b="1" dirty="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78869" y="1308742"/>
            <a:ext cx="2819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 smtClean="0"/>
              <a:t>-</a:t>
            </a:r>
            <a:r>
              <a:rPr lang="en-US" sz="1800" dirty="0" smtClean="0"/>
              <a:t>Low </a:t>
            </a:r>
            <a:r>
              <a:rPr lang="en-US" sz="1800" dirty="0"/>
              <a:t>rated thermal comfort in the building.</a:t>
            </a:r>
          </a:p>
        </p:txBody>
      </p:sp>
      <p:sp>
        <p:nvSpPr>
          <p:cNvPr id="8" name="Rectangle 7"/>
          <p:cNvSpPr/>
          <p:nvPr/>
        </p:nvSpPr>
        <p:spPr>
          <a:xfrm>
            <a:off x="5578869" y="1976566"/>
            <a:ext cx="30154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 smtClean="0"/>
              <a:t>-</a:t>
            </a:r>
            <a:r>
              <a:rPr lang="en-US" sz="1800" dirty="0" smtClean="0"/>
              <a:t>Bad Acoustic </a:t>
            </a:r>
            <a:r>
              <a:rPr lang="en-US" sz="1800" dirty="0"/>
              <a:t>performance </a:t>
            </a:r>
            <a:r>
              <a:rPr lang="en-US" sz="1800" dirty="0" smtClean="0"/>
              <a:t>for Pray hall.  </a:t>
            </a:r>
            <a:endParaRPr lang="en-US" sz="1800" dirty="0"/>
          </a:p>
        </p:txBody>
      </p:sp>
      <p:sp>
        <p:nvSpPr>
          <p:cNvPr id="9" name="Rectangle 8"/>
          <p:cNvSpPr/>
          <p:nvPr/>
        </p:nvSpPr>
        <p:spPr>
          <a:xfrm>
            <a:off x="5578869" y="2626601"/>
            <a:ext cx="26507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 smtClean="0"/>
              <a:t>-</a:t>
            </a:r>
            <a:r>
              <a:rPr lang="en-US" sz="1800" dirty="0" smtClean="0"/>
              <a:t>The </a:t>
            </a:r>
            <a:r>
              <a:rPr lang="en-US" sz="1800" dirty="0"/>
              <a:t>design does not offer </a:t>
            </a:r>
            <a:r>
              <a:rPr lang="en-US" dirty="0"/>
              <a:t>optimal </a:t>
            </a:r>
            <a:r>
              <a:rPr lang="en-US" sz="1800" dirty="0"/>
              <a:t>environmental solutions</a:t>
            </a:r>
          </a:p>
        </p:txBody>
      </p:sp>
      <p:sp>
        <p:nvSpPr>
          <p:cNvPr id="19" name="Oval 18"/>
          <p:cNvSpPr/>
          <p:nvPr/>
        </p:nvSpPr>
        <p:spPr>
          <a:xfrm>
            <a:off x="1066800" y="1505370"/>
            <a:ext cx="2817192" cy="1440113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514346" y="1744377"/>
            <a:ext cx="2068130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latin typeface="Raleway"/>
                <a:ea typeface="Raleway"/>
                <a:cs typeface="Raleway"/>
                <a:sym typeface="Raleway"/>
              </a:rPr>
              <a:t>Structural Aspect:</a:t>
            </a:r>
            <a:endParaRPr lang="en-US" b="1" dirty="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530354" y="2098320"/>
            <a:ext cx="21118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 smtClean="0"/>
              <a:t>-</a:t>
            </a:r>
            <a:r>
              <a:rPr lang="en-US" sz="1800" dirty="0"/>
              <a:t> Seismic design </a:t>
            </a:r>
            <a:r>
              <a:rPr lang="en-US" sz="1800" dirty="0" smtClean="0"/>
              <a:t>considerations.</a:t>
            </a:r>
            <a:endParaRPr lang="en-US" sz="1800" dirty="0"/>
          </a:p>
        </p:txBody>
      </p:sp>
      <p:sp>
        <p:nvSpPr>
          <p:cNvPr id="23" name="Oval 22"/>
          <p:cNvSpPr/>
          <p:nvPr/>
        </p:nvSpPr>
        <p:spPr>
          <a:xfrm>
            <a:off x="2890215" y="3508234"/>
            <a:ext cx="2895600" cy="1440113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3236298" y="3730454"/>
            <a:ext cx="2215608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Raleway"/>
                <a:ea typeface="Raleway"/>
                <a:cs typeface="Raleway"/>
                <a:sym typeface="Raleway"/>
              </a:rPr>
              <a:t>Mechanical </a:t>
            </a:r>
            <a:r>
              <a:rPr lang="en-US" b="1" dirty="0" smtClean="0">
                <a:latin typeface="Raleway"/>
                <a:ea typeface="Raleway"/>
                <a:cs typeface="Raleway"/>
                <a:sym typeface="Raleway"/>
              </a:rPr>
              <a:t>Aspect:</a:t>
            </a:r>
            <a:endParaRPr lang="en-US" b="1" dirty="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121992" y="4084397"/>
            <a:ext cx="2511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b="1" dirty="0" smtClean="0"/>
              <a:t>-</a:t>
            </a:r>
            <a:r>
              <a:rPr lang="en-US" sz="1800" dirty="0"/>
              <a:t> </a:t>
            </a:r>
            <a:r>
              <a:rPr lang="en-US" sz="1800" dirty="0">
                <a:ea typeface="Raleway"/>
                <a:cs typeface="Raleway"/>
                <a:sym typeface="Raleway"/>
              </a:rPr>
              <a:t>Suitable HVAC system doesn’t exist</a:t>
            </a:r>
            <a:r>
              <a:rPr lang="en-US" sz="1800" dirty="0">
                <a:latin typeface="Raleway"/>
                <a:ea typeface="Raleway"/>
                <a:cs typeface="Raleway"/>
                <a:sym typeface="Raleway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4342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347459" y="276760"/>
            <a:ext cx="6950007" cy="340792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447800" y="3486150"/>
            <a:ext cx="1447800" cy="88935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31474" y="4140325"/>
            <a:ext cx="848902" cy="54592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09900" y="1047750"/>
            <a:ext cx="75341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sz="6600" dirty="0" smtClean="0">
                <a:latin typeface="Berlin Sans FB Demi" pitchFamily="34" charset="0"/>
              </a:rPr>
              <a:t>3. </a:t>
            </a:r>
            <a:r>
              <a:rPr lang="en-US" sz="6600" dirty="0">
                <a:latin typeface="Berlin Sans FB Demi" pitchFamily="34" charset="0"/>
              </a:rPr>
              <a:t>Architectural </a:t>
            </a:r>
            <a:endParaRPr lang="en-US" sz="6600" dirty="0" smtClean="0">
              <a:latin typeface="Berlin Sans FB Demi" pitchFamily="34" charset="0"/>
            </a:endParaRPr>
          </a:p>
          <a:p>
            <a:r>
              <a:rPr lang="en-US" sz="6600" dirty="0">
                <a:latin typeface="Berlin Sans FB Demi" pitchFamily="34" charset="0"/>
              </a:rPr>
              <a:t> </a:t>
            </a:r>
            <a:r>
              <a:rPr lang="en-US" sz="6600" dirty="0" smtClean="0">
                <a:latin typeface="Berlin Sans FB Demi" pitchFamily="34" charset="0"/>
              </a:rPr>
              <a:t>    Re-design:</a:t>
            </a:r>
            <a:endParaRPr lang="en-US" sz="6000" dirty="0"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32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294367"/>
            <a:ext cx="4953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Berlin Sans FB Demi" pitchFamily="34" charset="0"/>
                <a:sym typeface="Raleway"/>
              </a:rPr>
              <a:t>3.1 </a:t>
            </a:r>
            <a:r>
              <a:rPr lang="en-US" sz="3200" b="1" dirty="0" smtClean="0">
                <a:latin typeface="Berlin Sans FB Demi" pitchFamily="34" charset="0"/>
                <a:cs typeface="Times New Roman" pitchFamily="18" charset="0"/>
                <a:sym typeface="Raleway"/>
              </a:rPr>
              <a:t>B</a:t>
            </a:r>
            <a:r>
              <a:rPr lang="en-US" sz="3200" b="1" dirty="0" smtClean="0"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uilding Function:</a:t>
            </a:r>
            <a:endParaRPr lang="en-US" sz="3200" dirty="0">
              <a:latin typeface="Berlin Sans FB Demi" pitchFamily="34" charset="0"/>
              <a:cs typeface="Arial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914400" y="1352550"/>
            <a:ext cx="3886200" cy="838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ea typeface="Calibri" pitchFamily="34" charset="0"/>
                <a:cs typeface="Times New Roman" pitchFamily="18" charset="0"/>
              </a:rPr>
              <a:t>The building is a </a:t>
            </a:r>
            <a:r>
              <a:rPr lang="en-US" sz="2400" b="1" dirty="0" smtClean="0">
                <a:ea typeface="Calibri" pitchFamily="34" charset="0"/>
                <a:cs typeface="Times New Roman" pitchFamily="18" charset="0"/>
              </a:rPr>
              <a:t>mosque.</a:t>
            </a:r>
            <a:endParaRPr lang="en-US" sz="2400" b="1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914400" y="2630550"/>
            <a:ext cx="6248400" cy="131279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</a:pPr>
            <a:r>
              <a:rPr lang="en-US" sz="2000" b="1" dirty="0">
                <a:ea typeface="Calibri" pitchFamily="34" charset="0"/>
                <a:cs typeface="Times New Roman" pitchFamily="18" charset="0"/>
              </a:rPr>
              <a:t>Normal Working hours from </a:t>
            </a:r>
            <a:r>
              <a:rPr lang="en-US" sz="2000" b="1" dirty="0" smtClean="0">
                <a:ea typeface="Calibri" pitchFamily="34" charset="0"/>
                <a:cs typeface="Times New Roman" pitchFamily="18" charset="0"/>
              </a:rPr>
              <a:t>3:30 </a:t>
            </a:r>
            <a:r>
              <a:rPr lang="en-US" sz="2000" b="1" dirty="0">
                <a:ea typeface="Calibri" pitchFamily="34" charset="0"/>
                <a:cs typeface="Times New Roman" pitchFamily="18" charset="0"/>
              </a:rPr>
              <a:t>am to </a:t>
            </a:r>
            <a:r>
              <a:rPr lang="en-US" sz="2000" b="1" dirty="0" smtClean="0">
                <a:ea typeface="Calibri" pitchFamily="34" charset="0"/>
                <a:cs typeface="Times New Roman" pitchFamily="18" charset="0"/>
              </a:rPr>
              <a:t>10:30 </a:t>
            </a:r>
            <a:r>
              <a:rPr lang="en-US" sz="2000" b="1" dirty="0">
                <a:ea typeface="Calibri" pitchFamily="34" charset="0"/>
                <a:cs typeface="Times New Roman" pitchFamily="18" charset="0"/>
              </a:rPr>
              <a:t>pm. 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</a:pPr>
            <a:endParaRPr lang="en-US" sz="2000" b="1" dirty="0">
              <a:ea typeface="Calibri" pitchFamily="34" charset="0"/>
              <a:cs typeface="Times New Roman" pitchFamily="18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</a:pPr>
            <a:r>
              <a:rPr lang="en-US" sz="2000" b="1" dirty="0">
                <a:cs typeface="Times New Roman" pitchFamily="18" charset="0"/>
              </a:rPr>
              <a:t>Used by 140-170 worshipers . </a:t>
            </a:r>
            <a:endParaRPr lang="en-US" sz="2000" b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55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09550"/>
            <a:ext cx="46826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Berlin Sans FB Demi" pitchFamily="34" charset="0"/>
                <a:sym typeface="Raleway"/>
              </a:rPr>
              <a:t>3.2 Design Modifications:</a:t>
            </a:r>
            <a:endParaRPr lang="en-US" sz="3200" dirty="0">
              <a:latin typeface="Berlin Sans FB Demi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4172144"/>
              </p:ext>
            </p:extLst>
          </p:nvPr>
        </p:nvGraphicFramePr>
        <p:xfrm>
          <a:off x="1752600" y="895350"/>
          <a:ext cx="6019799" cy="41773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40459"/>
                <a:gridCol w="1789670"/>
                <a:gridCol w="1789670"/>
              </a:tblGrid>
              <a:tr h="429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Table of Areas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2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Old Design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New Design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82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Floor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 Area(m2)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 Area(m2)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3059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Basement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Doesn't exist 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087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Ground Floor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52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Mizanin</a:t>
                      </a:r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Floor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291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Laibrary 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87917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Doesn't exist </a:t>
                      </a:r>
                      <a:endParaRPr lang="en-US" sz="1600" b="0" i="0" u="none" strike="noStrike" dirty="0" smtClean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652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Ablution For </a:t>
                      </a:r>
                      <a:r>
                        <a:rPr lang="en-US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4375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Ablution For </a:t>
                      </a:r>
                      <a:r>
                        <a:rPr lang="en-US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women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87917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Doesn't exist </a:t>
                      </a:r>
                      <a:endParaRPr lang="en-US" sz="1600" b="0" i="0" u="none" strike="noStrike" dirty="0" smtClean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087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WC For Men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234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WC For </a:t>
                      </a:r>
                      <a:r>
                        <a:rPr lang="en-US" sz="14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woMen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Doesn't exist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370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447800" y="4289351"/>
            <a:ext cx="1595395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Old </a:t>
            </a:r>
            <a:r>
              <a:rPr lang="en-US" dirty="0" smtClean="0"/>
              <a:t>Site Plan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022202" y="4286250"/>
            <a:ext cx="1595395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New Site Plan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4724400" y="415491"/>
            <a:ext cx="4191000" cy="3505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586497"/>
            <a:ext cx="3733800" cy="3163188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285307" y="415491"/>
            <a:ext cx="4191000" cy="3505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53" y="544987"/>
            <a:ext cx="3561907" cy="3246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39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439238" y="4324350"/>
            <a:ext cx="17526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Old Ground Floor 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6006957" y="4324350"/>
            <a:ext cx="19812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New </a:t>
            </a:r>
            <a:r>
              <a:rPr lang="en-US" dirty="0"/>
              <a:t>Ground Floor 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4743893" y="285750"/>
            <a:ext cx="4191000" cy="3886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305" y="541688"/>
            <a:ext cx="3664176" cy="339241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39531" y="285750"/>
            <a:ext cx="4191000" cy="3886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69" y="556804"/>
            <a:ext cx="3783724" cy="3344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93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5678463" y="4583558"/>
            <a:ext cx="2062163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New </a:t>
            </a:r>
            <a:r>
              <a:rPr lang="en-US" dirty="0"/>
              <a:t>Main </a:t>
            </a:r>
            <a:r>
              <a:rPr lang="en-US" dirty="0" smtClean="0"/>
              <a:t>Elevation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408814" y="4573851"/>
            <a:ext cx="19812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Old Main Elevation</a:t>
            </a:r>
            <a:endParaRPr lang="en-US" dirty="0"/>
          </a:p>
        </p:txBody>
      </p:sp>
      <p:sp>
        <p:nvSpPr>
          <p:cNvPr id="2" name="Rounded Rectangle 1"/>
          <p:cNvSpPr/>
          <p:nvPr/>
        </p:nvSpPr>
        <p:spPr>
          <a:xfrm>
            <a:off x="4766445" y="402822"/>
            <a:ext cx="3886200" cy="402907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C:\Users\mms\Desktop\vg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345" y="591330"/>
            <a:ext cx="3257508" cy="3733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456314" y="402821"/>
            <a:ext cx="3886200" cy="402907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C:\Users\mms\Desktop\fgh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45" y="1200150"/>
            <a:ext cx="3749749" cy="2692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644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219199" y="4155468"/>
            <a:ext cx="19812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Old Main Section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829300" y="4155468"/>
            <a:ext cx="19812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New Main Section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4572000" y="590549"/>
            <a:ext cx="4419600" cy="320266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503" y="732309"/>
            <a:ext cx="3922794" cy="2919146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152399" y="590549"/>
            <a:ext cx="4265427" cy="320266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94" y="940788"/>
            <a:ext cx="3353688" cy="2710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50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2490" y="209550"/>
            <a:ext cx="35301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Berlin Sans FB Demi" pitchFamily="34" charset="0"/>
                <a:sym typeface="Raleway"/>
              </a:rPr>
              <a:t>3.3 </a:t>
            </a:r>
            <a:r>
              <a:rPr lang="en-US" sz="3200" b="1" dirty="0" smtClean="0"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Improvements:</a:t>
            </a:r>
            <a:endParaRPr lang="en-US" sz="3200" dirty="0">
              <a:latin typeface="Berlin Sans FB Demi" pitchFamily="34" charset="0"/>
              <a:cs typeface="Arial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117386" y="883240"/>
            <a:ext cx="3721814" cy="100845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800" b="1" dirty="0"/>
              <a:t>The Car parking is designed in a new Building while in the old one there was no car </a:t>
            </a:r>
            <a:r>
              <a:rPr lang="en-US" sz="1800" b="1" dirty="0" smtClean="0"/>
              <a:t>parking.</a:t>
            </a:r>
            <a:endParaRPr lang="en-US" sz="1800" b="1" dirty="0"/>
          </a:p>
        </p:txBody>
      </p:sp>
      <p:sp>
        <p:nvSpPr>
          <p:cNvPr id="3" name="Rounded Rectangle 2"/>
          <p:cNvSpPr/>
          <p:nvPr/>
        </p:nvSpPr>
        <p:spPr>
          <a:xfrm>
            <a:off x="152400" y="870525"/>
            <a:ext cx="4724400" cy="398722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 descr="C:\Users\mms\Desktop\xdfhgggggggggg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12" y="1047747"/>
            <a:ext cx="4078376" cy="3678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5117386" y="2114550"/>
            <a:ext cx="3798014" cy="2819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 descr="C:\Users\mms\Desktop\dtghtdhg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752" y="2269540"/>
            <a:ext cx="2783282" cy="2515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23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6966" y="20955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Berlin Sans FB Demi" pitchFamily="34" charset="0"/>
              </a:rPr>
              <a:t>Presentation outline :</a:t>
            </a:r>
            <a:endParaRPr lang="en-US" sz="2400" b="1" dirty="0">
              <a:latin typeface="Berlin Sans FB Demi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375445" y="372532"/>
            <a:ext cx="3657600" cy="44149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US" sz="1800" dirty="0" smtClean="0">
                <a:latin typeface="Berlin Sans FB" pitchFamily="34" charset="0"/>
              </a:rPr>
              <a:t>           1.Introduction</a:t>
            </a:r>
            <a:r>
              <a:rPr lang="en-US" sz="1800" dirty="0" smtClean="0"/>
              <a:t> </a:t>
            </a:r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645" y="392151"/>
            <a:ext cx="578441" cy="381000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4375445" y="971749"/>
            <a:ext cx="3657600" cy="457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800" dirty="0" smtClean="0">
                <a:latin typeface="Berlin Sans FB" pitchFamily="34" charset="0"/>
              </a:rPr>
              <a:t>           </a:t>
            </a:r>
          </a:p>
          <a:p>
            <a:r>
              <a:rPr lang="en-US" sz="1800" dirty="0">
                <a:latin typeface="Berlin Sans FB" pitchFamily="34" charset="0"/>
              </a:rPr>
              <a:t> </a:t>
            </a:r>
            <a:r>
              <a:rPr lang="en-US" sz="1800" dirty="0" smtClean="0">
                <a:latin typeface="Berlin Sans FB" pitchFamily="34" charset="0"/>
              </a:rPr>
              <a:t>          2.Earlier </a:t>
            </a:r>
            <a:r>
              <a:rPr lang="en-US" sz="1800" dirty="0">
                <a:latin typeface="Berlin Sans FB" pitchFamily="34" charset="0"/>
              </a:rPr>
              <a:t>Studies</a:t>
            </a:r>
            <a:endParaRPr lang="en-GB" sz="1800" dirty="0">
              <a:latin typeface="Berlin Sans FB" pitchFamily="34" charset="0"/>
            </a:endParaRPr>
          </a:p>
          <a:p>
            <a:pPr lvl="0"/>
            <a:endParaRPr lang="en-US" sz="1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640" y="1053268"/>
            <a:ext cx="552450" cy="294162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4375445" y="1576030"/>
            <a:ext cx="3657600" cy="457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800" dirty="0" smtClean="0">
                <a:latin typeface="Berlin Sans FB" pitchFamily="34" charset="0"/>
              </a:rPr>
              <a:t>           </a:t>
            </a:r>
          </a:p>
          <a:p>
            <a:pPr lvl="0"/>
            <a:r>
              <a:rPr lang="en-US" sz="1800" dirty="0" smtClean="0"/>
              <a:t>            </a:t>
            </a:r>
            <a:r>
              <a:rPr lang="en-US" sz="1800" dirty="0" smtClean="0">
                <a:latin typeface="Berlin Sans FB" pitchFamily="34" charset="0"/>
              </a:rPr>
              <a:t>3.Architectural </a:t>
            </a:r>
            <a:r>
              <a:rPr lang="en-US" sz="1800" dirty="0">
                <a:latin typeface="Berlin Sans FB" pitchFamily="34" charset="0"/>
              </a:rPr>
              <a:t>Design</a:t>
            </a:r>
            <a:endParaRPr lang="en-GB" sz="1800" dirty="0">
              <a:latin typeface="Berlin Sans FB" pitchFamily="34" charset="0"/>
            </a:endParaRPr>
          </a:p>
          <a:p>
            <a:pPr lvl="0"/>
            <a:endParaRPr lang="en-US" sz="1800" dirty="0"/>
          </a:p>
        </p:txBody>
      </p:sp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0485" y="1613380"/>
            <a:ext cx="640759" cy="382500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4375445" y="2185630"/>
            <a:ext cx="3657600" cy="457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800" dirty="0" smtClean="0">
                <a:latin typeface="Berlin Sans FB" pitchFamily="34" charset="0"/>
              </a:rPr>
              <a:t>           </a:t>
            </a:r>
          </a:p>
          <a:p>
            <a:pPr lvl="0"/>
            <a:r>
              <a:rPr lang="en-US" sz="1800" dirty="0" smtClean="0">
                <a:latin typeface="Berlin Sans FB" pitchFamily="34" charset="0"/>
              </a:rPr>
              <a:t>           4.Structural </a:t>
            </a:r>
            <a:r>
              <a:rPr lang="en-US" sz="1800" dirty="0">
                <a:latin typeface="Berlin Sans FB" pitchFamily="34" charset="0"/>
              </a:rPr>
              <a:t>Design</a:t>
            </a:r>
            <a:endParaRPr lang="en-GB" sz="1800" dirty="0">
              <a:latin typeface="Berlin Sans FB" pitchFamily="34" charset="0"/>
            </a:endParaRPr>
          </a:p>
          <a:p>
            <a:pPr lvl="0"/>
            <a:endParaRPr lang="en-US" sz="18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0485" y="2248516"/>
            <a:ext cx="640759" cy="331427"/>
          </a:xfrm>
          <a:prstGeom prst="rect">
            <a:avLst/>
          </a:prstGeom>
        </p:spPr>
      </p:pic>
      <p:sp>
        <p:nvSpPr>
          <p:cNvPr id="15" name="Rounded Rectangle 14"/>
          <p:cNvSpPr/>
          <p:nvPr/>
        </p:nvSpPr>
        <p:spPr>
          <a:xfrm>
            <a:off x="4359496" y="2753534"/>
            <a:ext cx="3657600" cy="457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800" dirty="0" smtClean="0">
                <a:latin typeface="Berlin Sans FB" pitchFamily="34" charset="0"/>
              </a:rPr>
              <a:t>           </a:t>
            </a:r>
          </a:p>
          <a:p>
            <a:pPr lvl="0"/>
            <a:r>
              <a:rPr lang="en-US" sz="1800" dirty="0" smtClean="0">
                <a:latin typeface="Berlin Sans FB" pitchFamily="34" charset="0"/>
              </a:rPr>
              <a:t>           5.Environmental </a:t>
            </a:r>
            <a:r>
              <a:rPr lang="en-US" sz="1800" dirty="0">
                <a:latin typeface="Berlin Sans FB" pitchFamily="34" charset="0"/>
              </a:rPr>
              <a:t>Design</a:t>
            </a:r>
          </a:p>
          <a:p>
            <a:pPr lvl="0"/>
            <a:endParaRPr lang="en-US" sz="1800" dirty="0"/>
          </a:p>
        </p:txBody>
      </p:sp>
      <p:pic>
        <p:nvPicPr>
          <p:cNvPr id="1026" name="Picture 2" descr="C:\Users\mms\Desktop\2-RPA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486" y="2810684"/>
            <a:ext cx="640758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ounded Rectangle 18"/>
          <p:cNvSpPr/>
          <p:nvPr/>
        </p:nvSpPr>
        <p:spPr>
          <a:xfrm>
            <a:off x="4375445" y="3346522"/>
            <a:ext cx="3657600" cy="457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800" dirty="0" smtClean="0">
                <a:latin typeface="Berlin Sans FB" pitchFamily="34" charset="0"/>
              </a:rPr>
              <a:t>           </a:t>
            </a:r>
          </a:p>
          <a:p>
            <a:pPr lvl="0"/>
            <a:r>
              <a:rPr lang="en-US" sz="1800" dirty="0" smtClean="0">
                <a:latin typeface="Berlin Sans FB" pitchFamily="34" charset="0"/>
              </a:rPr>
              <a:t>           6. mechanical Design</a:t>
            </a:r>
          </a:p>
          <a:p>
            <a:pPr lvl="0"/>
            <a:endParaRPr lang="en-US" sz="1800" dirty="0"/>
          </a:p>
        </p:txBody>
      </p:sp>
      <p:sp>
        <p:nvSpPr>
          <p:cNvPr id="20" name="Rounded Rectangle 19"/>
          <p:cNvSpPr/>
          <p:nvPr/>
        </p:nvSpPr>
        <p:spPr>
          <a:xfrm>
            <a:off x="4359496" y="4524290"/>
            <a:ext cx="3657600" cy="457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800" dirty="0" smtClean="0">
                <a:latin typeface="Berlin Sans FB" pitchFamily="34" charset="0"/>
              </a:rPr>
              <a:t>           </a:t>
            </a:r>
          </a:p>
          <a:p>
            <a:pPr lvl="0"/>
            <a:r>
              <a:rPr lang="en-US" sz="1800" dirty="0" smtClean="0"/>
              <a:t>            </a:t>
            </a:r>
            <a:r>
              <a:rPr lang="en-US" sz="1800" dirty="0" smtClean="0">
                <a:latin typeface="Berlin Sans FB" pitchFamily="34" charset="0"/>
              </a:rPr>
              <a:t>8.Quantity </a:t>
            </a:r>
            <a:r>
              <a:rPr lang="en-US" sz="1800" dirty="0">
                <a:latin typeface="Berlin Sans FB" pitchFamily="34" charset="0"/>
              </a:rPr>
              <a:t>&amp; Cost Estimation</a:t>
            </a:r>
            <a:endParaRPr lang="en-GB" sz="1800" dirty="0">
              <a:latin typeface="Berlin Sans FB" pitchFamily="34" charset="0"/>
            </a:endParaRPr>
          </a:p>
          <a:p>
            <a:pPr lvl="0"/>
            <a:endParaRPr lang="en-US" sz="1800" dirty="0">
              <a:latin typeface="Berlin Sans FB" pitchFamily="34" charset="0"/>
            </a:endParaRPr>
          </a:p>
        </p:txBody>
      </p:sp>
      <p:pic>
        <p:nvPicPr>
          <p:cNvPr id="1028" name="Picture 4" descr="C:\Users\mms\Desktop\06_Engineering-Design-Services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487" y="3382217"/>
            <a:ext cx="640758" cy="34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mms\Desktop\Project-Management-Triangle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737" y="4552949"/>
            <a:ext cx="533400" cy="399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ounded Rectangle 16"/>
          <p:cNvSpPr/>
          <p:nvPr/>
        </p:nvSpPr>
        <p:spPr>
          <a:xfrm>
            <a:off x="4375445" y="3917977"/>
            <a:ext cx="3657600" cy="457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800" dirty="0" smtClean="0">
                <a:latin typeface="Berlin Sans FB" pitchFamily="34" charset="0"/>
              </a:rPr>
              <a:t>           </a:t>
            </a:r>
          </a:p>
          <a:p>
            <a:pPr lvl="0"/>
            <a:r>
              <a:rPr lang="en-US" sz="1800" dirty="0" smtClean="0">
                <a:latin typeface="Berlin Sans FB" pitchFamily="34" charset="0"/>
              </a:rPr>
              <a:t>           7.Electrical Design</a:t>
            </a:r>
          </a:p>
          <a:p>
            <a:pPr lvl="0"/>
            <a:endParaRPr lang="en-US" sz="1800" dirty="0"/>
          </a:p>
        </p:txBody>
      </p:sp>
      <p:pic>
        <p:nvPicPr>
          <p:cNvPr id="7170" name="Picture 2" descr="C:\Users\mms\Desktop\Pro-Panel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995" y="3973086"/>
            <a:ext cx="598968" cy="346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3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5303178" y="1905000"/>
            <a:ext cx="3352800" cy="1295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800" b="1" dirty="0"/>
              <a:t>The </a:t>
            </a:r>
            <a:r>
              <a:rPr lang="en-US" sz="1800" b="1" dirty="0" smtClean="0"/>
              <a:t>Library is </a:t>
            </a:r>
            <a:r>
              <a:rPr lang="en-US" sz="1800" b="1" dirty="0"/>
              <a:t>designed in a new Building while in the old one there was no Library</a:t>
            </a:r>
            <a:r>
              <a:rPr lang="en-US" sz="1800" b="1" dirty="0" smtClean="0"/>
              <a:t>.</a:t>
            </a:r>
            <a:endParaRPr lang="en-US" sz="1800" b="1" dirty="0"/>
          </a:p>
        </p:txBody>
      </p:sp>
      <p:sp>
        <p:nvSpPr>
          <p:cNvPr id="3" name="Rounded Rectangle 2"/>
          <p:cNvSpPr/>
          <p:nvPr/>
        </p:nvSpPr>
        <p:spPr>
          <a:xfrm>
            <a:off x="533399" y="1352550"/>
            <a:ext cx="4419600" cy="32766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 descr="C:\Users\mms\Desktop\fdgdrhg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1" y="1657350"/>
            <a:ext cx="3876675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92490" y="209550"/>
            <a:ext cx="35301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Berlin Sans FB Demi" pitchFamily="34" charset="0"/>
                <a:sym typeface="Raleway"/>
              </a:rPr>
              <a:t>3.3 </a:t>
            </a:r>
            <a:r>
              <a:rPr lang="en-US" sz="3200" b="1" dirty="0" smtClean="0"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Improvements:</a:t>
            </a:r>
            <a:endParaRPr lang="en-US" sz="3200" dirty="0">
              <a:latin typeface="Berlin Sans FB Dem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0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367423" y="4605895"/>
            <a:ext cx="19812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Old Ablution &amp; WC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905500" y="4583085"/>
            <a:ext cx="19812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New Ablution &amp; WC</a:t>
            </a:r>
            <a:endParaRPr lang="en-US" dirty="0"/>
          </a:p>
        </p:txBody>
      </p:sp>
      <p:sp>
        <p:nvSpPr>
          <p:cNvPr id="2" name="Rounded Rectangle 1"/>
          <p:cNvSpPr/>
          <p:nvPr/>
        </p:nvSpPr>
        <p:spPr>
          <a:xfrm>
            <a:off x="171260" y="928687"/>
            <a:ext cx="4419600" cy="353853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4" descr="C:\Users\mms\Desktop\2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683" y="1254862"/>
            <a:ext cx="2030228" cy="2724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mms\Desktop\111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64" y="1300162"/>
            <a:ext cx="1979193" cy="270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4823637" y="939762"/>
            <a:ext cx="4191000" cy="353853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C:\Users\mms\Desktop\ghjfgyjhfthf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937" y="1049301"/>
            <a:ext cx="3200400" cy="3302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392490" y="209550"/>
            <a:ext cx="35301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Berlin Sans FB Demi" pitchFamily="34" charset="0"/>
                <a:sym typeface="Raleway"/>
              </a:rPr>
              <a:t>3.3 </a:t>
            </a:r>
            <a:r>
              <a:rPr lang="en-US" sz="3200" b="1" dirty="0" smtClean="0"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Improvements:</a:t>
            </a:r>
            <a:endParaRPr lang="en-US" sz="3200" dirty="0">
              <a:latin typeface="Berlin Sans FB Dem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17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838200" y="128477"/>
            <a:ext cx="70574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228600" algn="ctr" eaLnBrk="0" fontAlgn="base" hangingPunct="0">
              <a:spcBef>
                <a:spcPts val="360"/>
              </a:spcBef>
              <a:buClr>
                <a:srgbClr val="C0CAFC"/>
              </a:buClr>
              <a:buSzPts val="1400"/>
            </a:pPr>
            <a:r>
              <a:rPr lang="en-US" sz="3200" b="1" dirty="0" smtClean="0">
                <a:latin typeface="Berlin Sans FB Demi" pitchFamily="34" charset="0"/>
                <a:sym typeface="Raleway"/>
              </a:rPr>
              <a:t>3.4 Final architectural </a:t>
            </a:r>
            <a:r>
              <a:rPr lang="en-US" sz="3200" b="1" dirty="0">
                <a:latin typeface="Berlin Sans FB Demi" pitchFamily="34" charset="0"/>
                <a:sym typeface="Raleway"/>
              </a:rPr>
              <a:t>plans </a:t>
            </a:r>
            <a:r>
              <a:rPr lang="en-US" sz="3200" b="1" dirty="0" smtClean="0">
                <a:latin typeface="Berlin Sans FB Demi" pitchFamily="34" charset="0"/>
                <a:sym typeface="Raleway"/>
              </a:rPr>
              <a:t>:</a:t>
            </a:r>
            <a:endParaRPr lang="en-US" sz="3200" dirty="0">
              <a:latin typeface="Berlin Sans FB Demi" pitchFamily="34" charset="0"/>
              <a:sym typeface="Raleway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427419" y="4722260"/>
            <a:ext cx="2057400" cy="304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Ground Floor Plan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5633867" y="4728682"/>
            <a:ext cx="2514600" cy="304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Mezzanine Floor Plan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52400" y="833413"/>
            <a:ext cx="4384162" cy="371953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4648200" y="833413"/>
            <a:ext cx="4384162" cy="371953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Users\mms\Desktop\5555555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97" y="1078253"/>
            <a:ext cx="3818568" cy="330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mms\Desktop\666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340" y="968715"/>
            <a:ext cx="3653881" cy="3448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072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1403454" y="4539490"/>
            <a:ext cx="19812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East Elevation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5867399" y="4539490"/>
            <a:ext cx="18288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Section B-B</a:t>
            </a:r>
            <a:endParaRPr lang="en-US" dirty="0"/>
          </a:p>
        </p:txBody>
      </p:sp>
      <p:sp>
        <p:nvSpPr>
          <p:cNvPr id="2" name="Rounded Rectangle 1"/>
          <p:cNvSpPr/>
          <p:nvPr/>
        </p:nvSpPr>
        <p:spPr>
          <a:xfrm>
            <a:off x="4800598" y="1213663"/>
            <a:ext cx="4211637" cy="3124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3" descr="C:\Users\mms\Desktop\fghtdhh2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516" y="1372683"/>
            <a:ext cx="3733800" cy="2830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152399" y="1213663"/>
            <a:ext cx="4483307" cy="3124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Users\mms\Desktop\drgerr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79" y="1372683"/>
            <a:ext cx="3964547" cy="2830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-838200" y="128477"/>
            <a:ext cx="70574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228600" algn="ctr" eaLnBrk="0" fontAlgn="base" hangingPunct="0">
              <a:spcBef>
                <a:spcPts val="360"/>
              </a:spcBef>
              <a:buClr>
                <a:srgbClr val="C0CAFC"/>
              </a:buClr>
              <a:buSzPts val="1400"/>
            </a:pPr>
            <a:r>
              <a:rPr lang="en-US" sz="3200" b="1" dirty="0" smtClean="0">
                <a:latin typeface="Berlin Sans FB Demi" pitchFamily="34" charset="0"/>
                <a:sym typeface="Raleway"/>
              </a:rPr>
              <a:t>3.4 Final architectural </a:t>
            </a:r>
            <a:r>
              <a:rPr lang="en-US" sz="3200" b="1" dirty="0">
                <a:latin typeface="Berlin Sans FB Demi" pitchFamily="34" charset="0"/>
                <a:sym typeface="Raleway"/>
              </a:rPr>
              <a:t>plans </a:t>
            </a:r>
            <a:r>
              <a:rPr lang="en-US" sz="3200" b="1" dirty="0" smtClean="0">
                <a:latin typeface="Berlin Sans FB Demi" pitchFamily="34" charset="0"/>
                <a:sym typeface="Raleway"/>
              </a:rPr>
              <a:t>:</a:t>
            </a:r>
            <a:endParaRPr lang="en-US" sz="3200" dirty="0">
              <a:latin typeface="Berlin Sans FB Demi" pitchFamily="34" charset="0"/>
              <a:sym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351544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33350"/>
            <a:ext cx="47323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228600" algn="ctr" eaLnBrk="0" fontAlgn="base" hangingPunct="0">
              <a:spcBef>
                <a:spcPts val="360"/>
              </a:spcBef>
              <a:buClr>
                <a:srgbClr val="C0CAFC"/>
              </a:buClr>
              <a:buSzPts val="1400"/>
            </a:pPr>
            <a:r>
              <a:rPr lang="en-US" sz="3200" b="1" dirty="0" smtClean="0">
                <a:latin typeface="Berlin Sans FB Demi" pitchFamily="34" charset="0"/>
                <a:sym typeface="Raleway"/>
              </a:rPr>
              <a:t>3.5 Final </a:t>
            </a:r>
            <a:r>
              <a:rPr lang="en-US" sz="3200" b="1" dirty="0">
                <a:latin typeface="Berlin Sans FB Demi" pitchFamily="34" charset="0"/>
                <a:sym typeface="Raleway"/>
              </a:rPr>
              <a:t>Design Photos:</a:t>
            </a:r>
            <a:endParaRPr lang="en-US" sz="3200" dirty="0">
              <a:latin typeface="Berlin Sans FB Demi" pitchFamily="34" charset="0"/>
              <a:sym typeface="Raleway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70" y="1043683"/>
            <a:ext cx="4267200" cy="29966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047750"/>
            <a:ext cx="4484670" cy="29925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Rounded Rectangle 4"/>
          <p:cNvSpPr/>
          <p:nvPr/>
        </p:nvSpPr>
        <p:spPr>
          <a:xfrm>
            <a:off x="3276600" y="4324350"/>
            <a:ext cx="2438400" cy="457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External </a:t>
            </a:r>
            <a:r>
              <a:rPr lang="en-US" dirty="0"/>
              <a:t>Render</a:t>
            </a:r>
          </a:p>
        </p:txBody>
      </p:sp>
    </p:spTree>
    <p:extLst>
      <p:ext uri="{BB962C8B-B14F-4D97-AF65-F5344CB8AC3E}">
        <p14:creationId xmlns:p14="http://schemas.microsoft.com/office/powerpoint/2010/main" val="418183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44" y="895350"/>
            <a:ext cx="4267200" cy="2971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895350"/>
            <a:ext cx="4494944" cy="2971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Rounded Rectangle 4"/>
          <p:cNvSpPr/>
          <p:nvPr/>
        </p:nvSpPr>
        <p:spPr>
          <a:xfrm>
            <a:off x="3199544" y="4271909"/>
            <a:ext cx="2438400" cy="457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Internal </a:t>
            </a:r>
            <a:r>
              <a:rPr lang="en-US" dirty="0"/>
              <a:t>Render</a:t>
            </a:r>
          </a:p>
        </p:txBody>
      </p:sp>
      <p:sp>
        <p:nvSpPr>
          <p:cNvPr id="6" name="Rectangle 5"/>
          <p:cNvSpPr/>
          <p:nvPr/>
        </p:nvSpPr>
        <p:spPr>
          <a:xfrm>
            <a:off x="152400" y="133350"/>
            <a:ext cx="47323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228600" algn="ctr" eaLnBrk="0" fontAlgn="base" hangingPunct="0">
              <a:spcBef>
                <a:spcPts val="360"/>
              </a:spcBef>
              <a:buClr>
                <a:srgbClr val="C0CAFC"/>
              </a:buClr>
              <a:buSzPts val="1400"/>
            </a:pPr>
            <a:r>
              <a:rPr lang="en-US" sz="3200" b="1" dirty="0" smtClean="0">
                <a:latin typeface="Berlin Sans FB Demi" pitchFamily="34" charset="0"/>
                <a:sym typeface="Raleway"/>
              </a:rPr>
              <a:t>3.5 Final </a:t>
            </a:r>
            <a:r>
              <a:rPr lang="en-US" sz="3200" b="1" dirty="0">
                <a:latin typeface="Berlin Sans FB Demi" pitchFamily="34" charset="0"/>
                <a:sym typeface="Raleway"/>
              </a:rPr>
              <a:t>Design Photos:</a:t>
            </a:r>
            <a:endParaRPr lang="en-US" sz="3200" dirty="0">
              <a:latin typeface="Berlin Sans FB Demi" pitchFamily="34" charset="0"/>
              <a:sym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389382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347459" y="276760"/>
            <a:ext cx="6950007" cy="340792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1447800" y="3486150"/>
            <a:ext cx="1447800" cy="88935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531474" y="4140325"/>
            <a:ext cx="848902" cy="54592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057400" y="918893"/>
            <a:ext cx="75341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sz="6600" dirty="0" smtClean="0">
                <a:latin typeface="Berlin Sans FB Demi" pitchFamily="34" charset="0"/>
              </a:rPr>
              <a:t>4. </a:t>
            </a:r>
            <a:r>
              <a:rPr lang="en-US" sz="6600" dirty="0" smtClean="0">
                <a:latin typeface="Berlin Sans FB Demi" pitchFamily="34" charset="0"/>
              </a:rPr>
              <a:t>Structural </a:t>
            </a:r>
          </a:p>
          <a:p>
            <a:r>
              <a:rPr lang="en-US" sz="6600" dirty="0" smtClean="0">
                <a:latin typeface="Berlin Sans FB Demi" pitchFamily="34" charset="0"/>
              </a:rPr>
              <a:t>       Design:</a:t>
            </a:r>
            <a:endParaRPr lang="en-US" sz="6000" dirty="0"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82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7009"/>
            <a:ext cx="57583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Berlin Sans FB Demi" pitchFamily="34" charset="0"/>
              </a:rPr>
              <a:t>4.1 Codes &amp; Loads &amp; Modifiers :</a:t>
            </a:r>
            <a:endParaRPr lang="en-US" sz="3200" dirty="0">
              <a:latin typeface="Berlin Sans FB Demi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57200" y="835542"/>
            <a:ext cx="4114800" cy="383482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atin typeface="Raleway"/>
              <a:ea typeface="Raleway"/>
              <a:cs typeface="Raleway"/>
              <a:sym typeface="Raleway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>
                <a:latin typeface="Raleway" panose="020B0604020202020204" charset="0"/>
                <a:cs typeface="Times New Roman" pitchFamily="18" charset="0"/>
              </a:rPr>
              <a:t>ACI -318-08 (American Concrete Institution) for reinforced concrete          structural design.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endParaRPr lang="en-US" sz="1600" dirty="0">
              <a:latin typeface="Raleway" panose="020B0604020202020204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>
                <a:latin typeface="Raleway" panose="020B0604020202020204" charset="0"/>
                <a:cs typeface="Times New Roman" pitchFamily="18" charset="0"/>
              </a:rPr>
              <a:t>UBC-97 (Uniform Building Code) for earthquake load computations.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endParaRPr lang="en-US" sz="1600" dirty="0">
              <a:latin typeface="Raleway" panose="020B0604020202020204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>
                <a:latin typeface="Raleway" panose="020B0604020202020204" charset="0"/>
                <a:cs typeface="Times New Roman" pitchFamily="18" charset="0"/>
              </a:rPr>
              <a:t>ASCE (American Society Of Civil Engineers) for design loads.</a:t>
            </a:r>
          </a:p>
        </p:txBody>
      </p:sp>
      <p:sp>
        <p:nvSpPr>
          <p:cNvPr id="7" name="Rectangle 6"/>
          <p:cNvSpPr/>
          <p:nvPr/>
        </p:nvSpPr>
        <p:spPr>
          <a:xfrm>
            <a:off x="5257800" y="1155472"/>
            <a:ext cx="184731" cy="1908215"/>
          </a:xfrm>
          <a:prstGeom prst="rect">
            <a:avLst/>
          </a:prstGeom>
        </p:spPr>
        <p:txBody>
          <a:bodyPr wrap="none" numCol="1" anchor="t">
            <a:spAutoFit/>
          </a:bodyPr>
          <a:lstStyle/>
          <a:p>
            <a:endParaRPr lang="en-US" sz="1600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ounded Rectangle 17"/>
              <p:cNvSpPr/>
              <p:nvPr/>
            </p:nvSpPr>
            <p:spPr>
              <a:xfrm>
                <a:off x="4851991" y="835542"/>
                <a:ext cx="3962400" cy="2879208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285750" indent="-285750">
                  <a:buFont typeface="Wingdings" pitchFamily="2" charset="2"/>
                  <a:buChar char="v"/>
                </a:pPr>
                <a:r>
                  <a:rPr lang="en-US" sz="1800" dirty="0"/>
                  <a:t>Live Load = 5 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1800" i="1" dirty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1800" dirty="0"/>
              </a:p>
              <a:p>
                <a:pPr marL="285750" indent="-285750">
                  <a:buFont typeface="Wingdings" pitchFamily="2" charset="2"/>
                  <a:buChar char="v"/>
                </a:pPr>
                <a:r>
                  <a:rPr lang="en-US" sz="1800" dirty="0"/>
                  <a:t>SID = 6 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1800" i="1" dirty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1800" dirty="0" smtClean="0"/>
              </a:p>
              <a:p>
                <a:pPr marL="285750" indent="-285750">
                  <a:buFont typeface="Wingdings" pitchFamily="2" charset="2"/>
                  <a:buChar char="v"/>
                </a:pPr>
                <a:r>
                  <a:rPr lang="en-US" sz="1800" dirty="0"/>
                  <a:t>Exterior walls =24 </a:t>
                </a:r>
                <a:r>
                  <a:rPr lang="en-US" sz="1800" dirty="0" err="1"/>
                  <a:t>kN</a:t>
                </a:r>
                <a:r>
                  <a:rPr lang="en-US" sz="1800" dirty="0"/>
                  <a:t>/m </a:t>
                </a:r>
              </a:p>
              <a:p>
                <a:r>
                  <a:rPr lang="en-US" sz="1800" b="1" i="1" dirty="0" err="1" smtClean="0"/>
                  <a:t>Eq</a:t>
                </a:r>
                <a:r>
                  <a:rPr lang="en-US" sz="1800" b="1" i="1" dirty="0" smtClean="0"/>
                  <a:t> Load coefficients (UBC-97) :</a:t>
                </a:r>
                <a:endParaRPr lang="en-US" sz="1800" b="1" i="1" dirty="0"/>
              </a:p>
              <a:p>
                <a:pPr marL="285750" indent="-285750">
                  <a:buFont typeface="Wingdings" pitchFamily="2" charset="2"/>
                  <a:buChar char="v"/>
                </a:pPr>
                <a:r>
                  <a:rPr lang="en-US" sz="1800" dirty="0"/>
                  <a:t>Z = 2B (Nablus) </a:t>
                </a:r>
              </a:p>
              <a:p>
                <a:pPr marL="285750" indent="-285750">
                  <a:buFont typeface="Wingdings" pitchFamily="2" charset="2"/>
                  <a:buChar char="v"/>
                </a:pPr>
                <a:r>
                  <a:rPr lang="en-US" sz="1800" dirty="0"/>
                  <a:t>R = 5.5  </a:t>
                </a:r>
                <a:r>
                  <a:rPr lang="en-US" sz="1800" dirty="0" smtClean="0"/>
                  <a:t> </a:t>
                </a:r>
              </a:p>
              <a:p>
                <a:pPr marL="285750" indent="-285750">
                  <a:buFont typeface="Wingdings" pitchFamily="2" charset="2"/>
                  <a:buChar char="v"/>
                </a:pPr>
                <a:r>
                  <a:rPr lang="en-US" sz="1800" dirty="0" smtClean="0"/>
                  <a:t>I </a:t>
                </a:r>
                <a:r>
                  <a:rPr lang="en-US" sz="1800" dirty="0"/>
                  <a:t>= 1 ( Normal)</a:t>
                </a:r>
              </a:p>
              <a:p>
                <a:pPr marL="285750" indent="-285750">
                  <a:buFont typeface="Wingdings" pitchFamily="2" charset="2"/>
                  <a:buChar char="v"/>
                </a:pPr>
                <a:r>
                  <a:rPr lang="en-US" sz="1800" dirty="0" err="1"/>
                  <a:t>Cv</a:t>
                </a:r>
                <a:r>
                  <a:rPr lang="en-US" sz="1800" dirty="0"/>
                  <a:t>= 0.2  </a:t>
                </a:r>
                <a:r>
                  <a:rPr lang="en-US" sz="1800" dirty="0" smtClean="0"/>
                  <a:t>,  </a:t>
                </a:r>
                <a:r>
                  <a:rPr lang="en-US" sz="1800" dirty="0" err="1" smtClean="0"/>
                  <a:t>Ca</a:t>
                </a:r>
                <a:r>
                  <a:rPr lang="en-US" sz="1800" dirty="0" smtClean="0"/>
                  <a:t> </a:t>
                </a:r>
                <a:r>
                  <a:rPr lang="en-US" sz="1800" dirty="0"/>
                  <a:t>= 0.2</a:t>
                </a:r>
              </a:p>
              <a:p>
                <a:pPr marL="285750" indent="-285750">
                  <a:buFont typeface="Wingdings" pitchFamily="2" charset="2"/>
                  <a:buChar char="v"/>
                </a:pPr>
                <a:r>
                  <a:rPr lang="en-US" sz="1800" dirty="0"/>
                  <a:t>Soil Profile (SB</a:t>
                </a:r>
                <a:r>
                  <a:rPr lang="en-US" sz="1800" dirty="0" smtClean="0"/>
                  <a:t>) , </a:t>
                </a:r>
              </a:p>
              <a:p>
                <a:pPr marL="285750" indent="-285750">
                  <a:buFont typeface="Wingdings" pitchFamily="2" charset="2"/>
                  <a:buChar char="v"/>
                </a:pPr>
                <a:r>
                  <a:rPr lang="en-US" sz="1800" dirty="0" smtClean="0"/>
                  <a:t>Bearing capacity = 350kn/m2</a:t>
                </a:r>
                <a:endParaRPr lang="en-US" sz="1800" dirty="0"/>
              </a:p>
            </p:txBody>
          </p:sp>
        </mc:Choice>
        <mc:Fallback xmlns="">
          <p:sp>
            <p:nvSpPr>
              <p:cNvPr id="18" name="Rounded 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1991" y="835542"/>
                <a:ext cx="3962400" cy="2879208"/>
              </a:xfrm>
              <a:prstGeom prst="roundRect">
                <a:avLst/>
              </a:prstGeom>
              <a:blipFill rotWithShape="1">
                <a:blip r:embed="rId2"/>
                <a:stretch>
                  <a:fillRect b="-23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4347199"/>
              </p:ext>
            </p:extLst>
          </p:nvPr>
        </p:nvGraphicFramePr>
        <p:xfrm>
          <a:off x="5257800" y="3899223"/>
          <a:ext cx="3035596" cy="981456"/>
        </p:xfrm>
        <a:graphic>
          <a:graphicData uri="http://schemas.openxmlformats.org/drawingml/2006/table">
            <a:tbl>
              <a:tblPr firstRow="1" firstCol="1" bandRow="1"/>
              <a:tblGrid>
                <a:gridCol w="1517798"/>
                <a:gridCol w="1517798"/>
              </a:tblGrid>
              <a:tr h="1897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n-lt"/>
                        </a:rPr>
                        <a:t>Structural Item</a:t>
                      </a:r>
                      <a:endParaRPr lang="en-US" sz="14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8980" marR="489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n-lt"/>
                        </a:rPr>
                        <a:t>Modifier</a:t>
                      </a:r>
                      <a:endParaRPr lang="en-US" sz="14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8980" marR="48980" marT="0" marB="0">
                    <a:solidFill>
                      <a:schemeClr val="bg1"/>
                    </a:solidFill>
                  </a:tcPr>
                </a:tc>
              </a:tr>
              <a:tr h="1897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Beams</a:t>
                      </a:r>
                    </a:p>
                  </a:txBody>
                  <a:tcPr marL="48980" marR="489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0.35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8980" marR="48980" marT="0" marB="0">
                    <a:solidFill>
                      <a:schemeClr val="bg1"/>
                    </a:solidFill>
                  </a:tcPr>
                </a:tc>
              </a:tr>
              <a:tr h="1897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Slabs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8980" marR="489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0.30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8980" marR="48980" marT="0" marB="0">
                    <a:solidFill>
                      <a:schemeClr val="bg1"/>
                    </a:solidFill>
                  </a:tcPr>
                </a:tc>
              </a:tr>
              <a:tr h="1897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Walls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8980" marR="489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0.70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8980" marR="489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219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209550"/>
            <a:ext cx="46378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Berlin Sans FB Demi" pitchFamily="34" charset="0"/>
              </a:rPr>
              <a:t>4.2 Building Description:</a:t>
            </a:r>
            <a:endParaRPr lang="en-US" sz="3200" dirty="0">
              <a:latin typeface="Berlin Sans FB Dem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5060255"/>
              </p:ext>
            </p:extLst>
          </p:nvPr>
        </p:nvGraphicFramePr>
        <p:xfrm>
          <a:off x="228600" y="1352551"/>
          <a:ext cx="4267200" cy="1982781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254370"/>
                <a:gridCol w="2012830"/>
              </a:tblGrid>
              <a:tr h="3825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23950" algn="l"/>
                        </a:tabLst>
                      </a:pPr>
                      <a:r>
                        <a:rPr lang="en-US" sz="1600" dirty="0"/>
                        <a:t>Structural Item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23950" algn="l"/>
                        </a:tabLst>
                      </a:pPr>
                      <a:r>
                        <a:rPr lang="en-US" sz="1600" dirty="0"/>
                        <a:t>Compressive Strength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4761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23950" algn="l"/>
                        </a:tabLst>
                      </a:pPr>
                      <a:r>
                        <a:rPr lang="en-US" sz="1400" dirty="0">
                          <a:latin typeface="+mn-lt"/>
                        </a:rPr>
                        <a:t>Slab, Beams &amp; cantilever walls</a:t>
                      </a:r>
                      <a:endParaRPr lang="en-US" sz="14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23950" algn="l"/>
                        </a:tabLst>
                      </a:pPr>
                      <a:r>
                        <a:rPr lang="en-US" sz="1400" dirty="0">
                          <a:latin typeface="+mn-lt"/>
                        </a:rPr>
                        <a:t>(</a:t>
                      </a:r>
                      <a:r>
                        <a:rPr lang="en-US" sz="1400" dirty="0" smtClean="0">
                          <a:latin typeface="+mn-lt"/>
                        </a:rPr>
                        <a:t>B350)</a:t>
                      </a:r>
                      <a:endParaRPr lang="en-US" sz="14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4761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23950" algn="l"/>
                        </a:tabLs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Arial"/>
                        </a:rPr>
                        <a:t>Columns, walls &amp; Foundations</a:t>
                      </a:r>
                    </a:p>
                  </a:txBody>
                  <a:tcPr marL="68580" marR="68580" marT="0" marB="0"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23950" algn="l"/>
                        </a:tabLst>
                      </a:pPr>
                      <a:r>
                        <a:rPr lang="en-US" sz="1400" dirty="0">
                          <a:latin typeface="+mn-lt"/>
                        </a:rPr>
                        <a:t>(B350)</a:t>
                      </a:r>
                      <a:endParaRPr lang="en-US" sz="14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2653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23950" algn="l"/>
                        </a:tabLst>
                      </a:pPr>
                      <a:r>
                        <a:rPr lang="en-US" sz="1400" dirty="0">
                          <a:latin typeface="+mn-lt"/>
                        </a:rPr>
                        <a:t>Blinding</a:t>
                      </a:r>
                      <a:endParaRPr lang="en-US" sz="14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23950" algn="l"/>
                        </a:tabLst>
                      </a:pPr>
                      <a:r>
                        <a:rPr lang="en-US" sz="1400" dirty="0">
                          <a:latin typeface="+mn-lt"/>
                        </a:rPr>
                        <a:t>(B200)</a:t>
                      </a:r>
                      <a:endParaRPr lang="en-US" sz="14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2400" y="3495453"/>
            <a:ext cx="4485408" cy="533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Reinforced Concrete Compressive Strength (fc’)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4953000" y="1123950"/>
            <a:ext cx="4038600" cy="3733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mms\Desktop\cbcf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909" y="1443056"/>
            <a:ext cx="3726781" cy="3095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78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09550"/>
            <a:ext cx="40863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Berlin Sans FB Demi" pitchFamily="34" charset="0"/>
              </a:rPr>
              <a:t>4.3 Structural System:</a:t>
            </a:r>
            <a:endParaRPr lang="en-US" sz="3200" b="1" dirty="0">
              <a:latin typeface="Berlin Sans FB Demi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30372" y="1095159"/>
            <a:ext cx="4114800" cy="66718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>
                <a:sym typeface="Raleway"/>
              </a:rPr>
              <a:t>The system of the slab is one way slab(30 cm thickness) with Drop beams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43059" y="2419350"/>
            <a:ext cx="3324518" cy="115186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/>
          <p:nvPr/>
        </p:nvPicPr>
        <p:blipFill rotWithShape="1">
          <a:blip r:embed="rId2"/>
          <a:srcRect t="8844" b="7473"/>
          <a:stretch/>
        </p:blipFill>
        <p:spPr bwMode="auto">
          <a:xfrm>
            <a:off x="581318" y="2552700"/>
            <a:ext cx="3048000" cy="8851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4495800" y="501937"/>
            <a:ext cx="4419600" cy="450821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130" y="807188"/>
            <a:ext cx="3736100" cy="4050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84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1380376" y="285750"/>
            <a:ext cx="6781800" cy="33528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447800" y="3486150"/>
            <a:ext cx="1447800" cy="88935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31474" y="4140325"/>
            <a:ext cx="848902" cy="54592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05000" y="1139708"/>
            <a:ext cx="69635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atin typeface="Berlin Sans FB Demi" pitchFamily="34" charset="0"/>
              </a:rPr>
              <a:t>1.Introduction</a:t>
            </a:r>
            <a:endParaRPr lang="en-US" sz="7200" dirty="0"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79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57150"/>
            <a:ext cx="353013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Berlin Sans FB Demi" pitchFamily="34" charset="0"/>
              </a:rPr>
              <a:t>4.4 </a:t>
            </a:r>
            <a:r>
              <a:rPr lang="en-US" sz="3200" b="1" dirty="0">
                <a:latin typeface="Berlin Sans FB Demi" pitchFamily="34" charset="0"/>
              </a:rPr>
              <a:t>Model </a:t>
            </a:r>
            <a:r>
              <a:rPr lang="en-US" sz="3200" b="1" dirty="0" smtClean="0">
                <a:latin typeface="Berlin Sans FB Demi" pitchFamily="34" charset="0"/>
              </a:rPr>
              <a:t>Checks </a:t>
            </a:r>
            <a:r>
              <a:rPr lang="en-US" sz="3200" b="1" dirty="0">
                <a:latin typeface="Berlin Sans FB Demi" pitchFamily="34" charset="0"/>
              </a:rPr>
              <a:t>:</a:t>
            </a:r>
          </a:p>
          <a:p>
            <a:r>
              <a:rPr lang="en-US" sz="2400" b="1" dirty="0">
                <a:latin typeface="Berlin Sans FB Demi" pitchFamily="34" charset="0"/>
              </a:rPr>
              <a:t>Compatibility Check  :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981200" y="1276350"/>
            <a:ext cx="5181599" cy="3237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8" t="12932" r="2149" b="10753"/>
          <a:stretch/>
        </p:blipFill>
        <p:spPr bwMode="auto">
          <a:xfrm>
            <a:off x="2362200" y="1343024"/>
            <a:ext cx="4419600" cy="29051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Rounded Rectangle 10"/>
          <p:cNvSpPr/>
          <p:nvPr/>
        </p:nvSpPr>
        <p:spPr>
          <a:xfrm>
            <a:off x="3657600" y="4665035"/>
            <a:ext cx="1447800" cy="304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Block 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7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50340"/>
            <a:ext cx="353013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Berlin Sans FB Demi" pitchFamily="34" charset="0"/>
              </a:rPr>
              <a:t>4.4 </a:t>
            </a:r>
            <a:r>
              <a:rPr lang="en-US" sz="3200" b="1" dirty="0">
                <a:latin typeface="Berlin Sans FB Demi" pitchFamily="34" charset="0"/>
              </a:rPr>
              <a:t>Model </a:t>
            </a:r>
            <a:r>
              <a:rPr lang="en-US" sz="3200" b="1" dirty="0" smtClean="0">
                <a:latin typeface="Berlin Sans FB Demi" pitchFamily="34" charset="0"/>
              </a:rPr>
              <a:t>Checks </a:t>
            </a:r>
            <a:r>
              <a:rPr lang="en-US" sz="3200" b="1" dirty="0">
                <a:latin typeface="Berlin Sans FB Demi" pitchFamily="34" charset="0"/>
              </a:rPr>
              <a:t>:</a:t>
            </a:r>
          </a:p>
          <a:p>
            <a:r>
              <a:rPr lang="en-US" sz="2400" b="1" dirty="0">
                <a:latin typeface="Berlin Sans FB Demi" pitchFamily="34" charset="0"/>
              </a:rPr>
              <a:t>Compatibility Check  :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1981200" y="1120849"/>
            <a:ext cx="5334000" cy="327970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5" t="242" b="2155"/>
          <a:stretch/>
        </p:blipFill>
        <p:spPr bwMode="auto">
          <a:xfrm>
            <a:off x="2362200" y="1273249"/>
            <a:ext cx="4572000" cy="2971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Rounded Rectangle 12"/>
          <p:cNvSpPr/>
          <p:nvPr/>
        </p:nvSpPr>
        <p:spPr>
          <a:xfrm>
            <a:off x="3810000" y="4520610"/>
            <a:ext cx="1447800" cy="304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Block two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97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50340"/>
            <a:ext cx="353013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Berlin Sans FB Demi" pitchFamily="34" charset="0"/>
              </a:rPr>
              <a:t>4.4 </a:t>
            </a:r>
            <a:r>
              <a:rPr lang="en-US" sz="3200" b="1" dirty="0">
                <a:latin typeface="Berlin Sans FB Demi" pitchFamily="34" charset="0"/>
              </a:rPr>
              <a:t>Model </a:t>
            </a:r>
            <a:r>
              <a:rPr lang="en-US" sz="3200" b="1" dirty="0" smtClean="0">
                <a:latin typeface="Berlin Sans FB Demi" pitchFamily="34" charset="0"/>
              </a:rPr>
              <a:t>Checks </a:t>
            </a:r>
            <a:r>
              <a:rPr lang="en-US" sz="3200" b="1" dirty="0">
                <a:latin typeface="Berlin Sans FB Demi" pitchFamily="34" charset="0"/>
              </a:rPr>
              <a:t>:</a:t>
            </a:r>
          </a:p>
          <a:p>
            <a:r>
              <a:rPr lang="en-US" sz="2400" b="1" dirty="0">
                <a:latin typeface="Berlin Sans FB Demi" pitchFamily="34" charset="0"/>
              </a:rPr>
              <a:t>Deflection Check: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421033" y="830293"/>
            <a:ext cx="4267200" cy="379332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796" b="2552"/>
          <a:stretch/>
        </p:blipFill>
        <p:spPr bwMode="auto">
          <a:xfrm>
            <a:off x="3810000" y="960484"/>
            <a:ext cx="3542428" cy="3581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4882123" y="4692504"/>
            <a:ext cx="1447800" cy="304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Block one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304800" y="1581150"/>
            <a:ext cx="2667000" cy="762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800" dirty="0"/>
              <a:t>Deflection Doesn’t exceed the limitation.</a:t>
            </a:r>
          </a:p>
        </p:txBody>
      </p:sp>
    </p:spTree>
    <p:extLst>
      <p:ext uri="{BB962C8B-B14F-4D97-AF65-F5344CB8AC3E}">
        <p14:creationId xmlns:p14="http://schemas.microsoft.com/office/powerpoint/2010/main" val="406332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50340"/>
            <a:ext cx="353013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Berlin Sans FB Demi" pitchFamily="34" charset="0"/>
              </a:rPr>
              <a:t>4.4 </a:t>
            </a:r>
            <a:r>
              <a:rPr lang="en-US" sz="3200" b="1" dirty="0">
                <a:latin typeface="Berlin Sans FB Demi" pitchFamily="34" charset="0"/>
              </a:rPr>
              <a:t>Model </a:t>
            </a:r>
            <a:r>
              <a:rPr lang="en-US" sz="3200" b="1" dirty="0" smtClean="0">
                <a:latin typeface="Berlin Sans FB Demi" pitchFamily="34" charset="0"/>
              </a:rPr>
              <a:t>Checks </a:t>
            </a:r>
            <a:r>
              <a:rPr lang="en-US" sz="3200" b="1" dirty="0">
                <a:latin typeface="Berlin Sans FB Demi" pitchFamily="34" charset="0"/>
              </a:rPr>
              <a:t>:</a:t>
            </a:r>
          </a:p>
          <a:p>
            <a:r>
              <a:rPr lang="en-US" sz="2400" b="1" dirty="0">
                <a:latin typeface="Berlin Sans FB Demi" pitchFamily="34" charset="0"/>
              </a:rPr>
              <a:t>Deflection Check: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3251791" y="830293"/>
            <a:ext cx="4267200" cy="379332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4712881" y="4692504"/>
            <a:ext cx="1447800" cy="304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Block </a:t>
            </a:r>
            <a:r>
              <a:rPr lang="en-US" dirty="0"/>
              <a:t>two 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04800" y="1581150"/>
            <a:ext cx="2667000" cy="762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800" dirty="0"/>
              <a:t>Deflection Doesn’t exceed the limitation.</a:t>
            </a:r>
          </a:p>
        </p:txBody>
      </p:sp>
      <p:pic>
        <p:nvPicPr>
          <p:cNvPr id="6" name="Picture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5" t="6369" r="9005" b="4472"/>
          <a:stretch/>
        </p:blipFill>
        <p:spPr bwMode="auto">
          <a:xfrm>
            <a:off x="4394763" y="850229"/>
            <a:ext cx="1929837" cy="37027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1200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50340"/>
            <a:ext cx="353013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Berlin Sans FB Demi" pitchFamily="34" charset="0"/>
              </a:rPr>
              <a:t>4.4 </a:t>
            </a:r>
            <a:r>
              <a:rPr lang="en-US" sz="3200" b="1" dirty="0">
                <a:latin typeface="Berlin Sans FB Demi" pitchFamily="34" charset="0"/>
              </a:rPr>
              <a:t>Model </a:t>
            </a:r>
            <a:r>
              <a:rPr lang="en-US" sz="3200" b="1" dirty="0" smtClean="0">
                <a:latin typeface="Berlin Sans FB Demi" pitchFamily="34" charset="0"/>
              </a:rPr>
              <a:t>Checks </a:t>
            </a:r>
            <a:r>
              <a:rPr lang="en-US" sz="3200" b="1" dirty="0">
                <a:latin typeface="Berlin Sans FB Demi" pitchFamily="34" charset="0"/>
              </a:rPr>
              <a:t>:</a:t>
            </a:r>
          </a:p>
          <a:p>
            <a:r>
              <a:rPr lang="en-US" sz="2400" dirty="0" smtClean="0">
                <a:latin typeface="Berlin Sans FB Demi" pitchFamily="34" charset="0"/>
              </a:rPr>
              <a:t>Base Reaction </a:t>
            </a:r>
            <a:r>
              <a:rPr lang="en-US" sz="2400" dirty="0">
                <a:latin typeface="Berlin Sans FB Demi" pitchFamily="34" charset="0"/>
              </a:rPr>
              <a:t>Checks </a:t>
            </a:r>
            <a:r>
              <a:rPr lang="en-US" sz="2400" b="1" dirty="0" smtClean="0">
                <a:latin typeface="Berlin Sans FB Demi" pitchFamily="34" charset="0"/>
              </a:rPr>
              <a:t>:</a:t>
            </a:r>
            <a:endParaRPr lang="en-US" sz="2400" b="1" dirty="0">
              <a:latin typeface="Berlin Sans FB Demi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7127713"/>
              </p:ext>
            </p:extLst>
          </p:nvPr>
        </p:nvGraphicFramePr>
        <p:xfrm>
          <a:off x="153286" y="1581150"/>
          <a:ext cx="4341628" cy="2133599"/>
        </p:xfrm>
        <a:graphic>
          <a:graphicData uri="http://schemas.openxmlformats.org/drawingml/2006/table">
            <a:tbl>
              <a:tblPr firstRow="1" bandRow="1">
                <a:effectLst>
                  <a:reflection stA="0" endPos="65000" dist="50800" dir="5400000" sy="-100000" algn="bl" rotWithShape="0"/>
                </a:effectLst>
                <a:tableStyleId>{5C22544A-7EE6-4342-B048-85BDC9FD1C3A}</a:tableStyleId>
              </a:tblPr>
              <a:tblGrid>
                <a:gridCol w="1293628"/>
                <a:gridCol w="1219200"/>
                <a:gridCol w="1143000"/>
                <a:gridCol w="685800"/>
              </a:tblGrid>
              <a:tr h="53186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Load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Manual(</a:t>
                      </a:r>
                      <a:r>
                        <a:rPr lang="en-US" sz="180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Kn</a:t>
                      </a:r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ETABS(</a:t>
                      </a:r>
                      <a:r>
                        <a:rPr lang="en-US" sz="180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Kn</a:t>
                      </a:r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Error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53391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Dead load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7647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7514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1.7% 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53391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</a:rPr>
                        <a:t>Live load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4540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4555.3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0.34% 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53391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Super imposed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7324.6 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7152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2.35% 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1676400" y="4019550"/>
            <a:ext cx="1295400" cy="457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Block one</a:t>
            </a:r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0771757"/>
              </p:ext>
            </p:extLst>
          </p:nvPr>
        </p:nvGraphicFramePr>
        <p:xfrm>
          <a:off x="4724400" y="1581150"/>
          <a:ext cx="4341628" cy="2133599"/>
        </p:xfrm>
        <a:graphic>
          <a:graphicData uri="http://schemas.openxmlformats.org/drawingml/2006/table">
            <a:tbl>
              <a:tblPr firstRow="1" bandRow="1">
                <a:effectLst>
                  <a:reflection stA="0" endPos="65000" dist="50800" dir="5400000" sy="-100000" algn="bl" rotWithShape="0"/>
                </a:effectLst>
                <a:tableStyleId>{5C22544A-7EE6-4342-B048-85BDC9FD1C3A}</a:tableStyleId>
              </a:tblPr>
              <a:tblGrid>
                <a:gridCol w="1293628"/>
                <a:gridCol w="1219200"/>
                <a:gridCol w="1143000"/>
                <a:gridCol w="685800"/>
              </a:tblGrid>
              <a:tr h="53186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Load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Manual(</a:t>
                      </a:r>
                      <a:r>
                        <a:rPr lang="en-US" sz="180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Kn</a:t>
                      </a:r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ETABS(</a:t>
                      </a:r>
                      <a:r>
                        <a:rPr lang="en-US" sz="180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Kn</a:t>
                      </a:r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Error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53391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Dead load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4427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4437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0.2% 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53391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</a:rPr>
                        <a:t>Live load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2195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2204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0. 4%  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53391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Super imposed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2634 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2645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0.4%  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sp>
        <p:nvSpPr>
          <p:cNvPr id="12" name="Rounded Rectangle 11"/>
          <p:cNvSpPr/>
          <p:nvPr/>
        </p:nvSpPr>
        <p:spPr>
          <a:xfrm>
            <a:off x="6096000" y="4019550"/>
            <a:ext cx="1295400" cy="457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Block two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4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50340"/>
            <a:ext cx="35301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Berlin Sans FB Demi" pitchFamily="34" charset="0"/>
              </a:rPr>
              <a:t>4.4 </a:t>
            </a:r>
            <a:r>
              <a:rPr lang="en-US" sz="3200" b="1" dirty="0">
                <a:latin typeface="Berlin Sans FB Demi" pitchFamily="34" charset="0"/>
              </a:rPr>
              <a:t>Model </a:t>
            </a:r>
            <a:r>
              <a:rPr lang="en-US" sz="3200" b="1" dirty="0" smtClean="0">
                <a:latin typeface="Berlin Sans FB Demi" pitchFamily="34" charset="0"/>
              </a:rPr>
              <a:t>Checks :</a:t>
            </a:r>
            <a:endParaRPr lang="en-US" sz="3200" b="1" dirty="0">
              <a:latin typeface="Berlin Sans FB Dem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5558" y="635296"/>
            <a:ext cx="31854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Berlin Sans FB Demi" pitchFamily="34" charset="0"/>
              </a:rPr>
              <a:t>Internal Forces </a:t>
            </a:r>
            <a:r>
              <a:rPr lang="en-US" sz="2400" dirty="0" smtClean="0">
                <a:latin typeface="Berlin Sans FB Demi" pitchFamily="34" charset="0"/>
              </a:rPr>
              <a:t>Check:</a:t>
            </a:r>
            <a:endParaRPr lang="en-US" sz="2400" dirty="0">
              <a:latin typeface="Berlin Sans FB Demi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52646" y="1276350"/>
            <a:ext cx="4495800" cy="6096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800" b="1" dirty="0"/>
              <a:t>Done for 3 samples of slab strip, beams and columns within </a:t>
            </a:r>
            <a:r>
              <a:rPr lang="en-US" sz="1800" b="1" dirty="0" smtClean="0"/>
              <a:t>difference less </a:t>
            </a:r>
            <a:r>
              <a:rPr lang="en-US" sz="1800" b="1" dirty="0"/>
              <a:t>than 10%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9315931"/>
              </p:ext>
            </p:extLst>
          </p:nvPr>
        </p:nvGraphicFramePr>
        <p:xfrm>
          <a:off x="581246" y="2038350"/>
          <a:ext cx="4038600" cy="13048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9650"/>
                <a:gridCol w="1009650"/>
                <a:gridCol w="1153886"/>
                <a:gridCol w="865414"/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Element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Manual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ETABS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Difference</a:t>
                      </a:r>
                    </a:p>
                  </a:txBody>
                  <a:tcPr>
                    <a:noFill/>
                  </a:tcPr>
                </a:tc>
              </a:tr>
              <a:tr h="343511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Beam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257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KN.m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243.5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KN.m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5.2 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%</a:t>
                      </a:r>
                    </a:p>
                  </a:txBody>
                  <a:tcPr>
                    <a:noFill/>
                  </a:tcPr>
                </a:tc>
              </a:tr>
              <a:tr h="343511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Beam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120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en-US" sz="1200" baseline="0" dirty="0" err="1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KN.m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110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KN.m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8.3 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%</a:t>
                      </a:r>
                    </a:p>
                  </a:txBody>
                  <a:tcPr>
                    <a:noFill/>
                  </a:tcPr>
                </a:tc>
              </a:tr>
              <a:tr h="343511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Beam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195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KN.m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196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KN.m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1 %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9957293"/>
              </p:ext>
            </p:extLst>
          </p:nvPr>
        </p:nvGraphicFramePr>
        <p:xfrm>
          <a:off x="5029200" y="1504950"/>
          <a:ext cx="3886200" cy="133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990600"/>
                <a:gridCol w="914400"/>
                <a:gridCol w="1143000"/>
              </a:tblGrid>
              <a:tr h="36195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Element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Manual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ETABS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Difference</a:t>
                      </a:r>
                    </a:p>
                  </a:txBody>
                  <a:tcP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ctr"/>
                      <a:r>
                        <a:rPr lang="en-US" sz="1250" dirty="0"/>
                        <a:t>Column </a:t>
                      </a:r>
                      <a:r>
                        <a:rPr lang="en-US" sz="1250" dirty="0" smtClean="0"/>
                        <a:t>1</a:t>
                      </a:r>
                      <a:endParaRPr lang="en-US" sz="125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50" dirty="0" smtClean="0"/>
                        <a:t>494.3 KN</a:t>
                      </a:r>
                      <a:endParaRPr lang="en-US" sz="125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50" dirty="0" smtClean="0"/>
                        <a:t>441.13 </a:t>
                      </a:r>
                      <a:r>
                        <a:rPr lang="en-US" sz="1250" dirty="0"/>
                        <a:t>KN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50" dirty="0" smtClean="0"/>
                        <a:t>3%</a:t>
                      </a:r>
                      <a:endParaRPr lang="en-US" sz="1250" dirty="0"/>
                    </a:p>
                  </a:txBody>
                  <a:tcP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ctr"/>
                      <a:r>
                        <a:rPr lang="en-US" sz="1250" dirty="0"/>
                        <a:t>Column </a:t>
                      </a:r>
                      <a:r>
                        <a:rPr lang="en-US" sz="1250" dirty="0" smtClean="0"/>
                        <a:t>2</a:t>
                      </a:r>
                      <a:endParaRPr lang="en-US" sz="125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50" dirty="0" smtClean="0"/>
                        <a:t>624 KN</a:t>
                      </a:r>
                      <a:endParaRPr lang="en-US" sz="125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50" dirty="0" smtClean="0"/>
                        <a:t>661.19 KN</a:t>
                      </a:r>
                      <a:endParaRPr lang="en-US" sz="125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50" dirty="0" smtClean="0"/>
                        <a:t>5.9 </a:t>
                      </a:r>
                      <a:r>
                        <a:rPr lang="en-US" sz="1250" dirty="0"/>
                        <a:t>%</a:t>
                      </a:r>
                    </a:p>
                  </a:txBody>
                  <a:tcP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ctr"/>
                      <a:r>
                        <a:rPr lang="en-US" sz="1250" dirty="0"/>
                        <a:t>Column </a:t>
                      </a:r>
                      <a:r>
                        <a:rPr lang="en-US" sz="1250" dirty="0" smtClean="0"/>
                        <a:t>3</a:t>
                      </a:r>
                      <a:endParaRPr lang="en-US" sz="125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50" dirty="0" smtClean="0"/>
                        <a:t>950.7 </a:t>
                      </a:r>
                      <a:r>
                        <a:rPr lang="en-US" sz="1250" dirty="0"/>
                        <a:t>KN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50" dirty="0" smtClean="0"/>
                        <a:t>960.4  </a:t>
                      </a:r>
                      <a:r>
                        <a:rPr lang="en-US" sz="1250" dirty="0"/>
                        <a:t>KN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50" dirty="0" smtClean="0"/>
                        <a:t>5.4%</a:t>
                      </a:r>
                      <a:endParaRPr lang="en-US" sz="1250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4912772"/>
              </p:ext>
            </p:extLst>
          </p:nvPr>
        </p:nvGraphicFramePr>
        <p:xfrm>
          <a:off x="5105400" y="3333750"/>
          <a:ext cx="3812034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0233"/>
                <a:gridCol w="988566"/>
                <a:gridCol w="914400"/>
                <a:gridCol w="1068835"/>
              </a:tblGrid>
              <a:tr h="302170">
                <a:tc>
                  <a:txBody>
                    <a:bodyPr/>
                    <a:lstStyle/>
                    <a:p>
                      <a:pPr algn="ctr"/>
                      <a:r>
                        <a:rPr lang="en-US" sz="1250" dirty="0">
                          <a:solidFill>
                            <a:schemeClr val="tx1"/>
                          </a:solidFill>
                        </a:rPr>
                        <a:t>Element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50" dirty="0">
                          <a:solidFill>
                            <a:schemeClr val="tx1"/>
                          </a:solidFill>
                        </a:rPr>
                        <a:t>Manual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50" dirty="0">
                          <a:solidFill>
                            <a:schemeClr val="tx1"/>
                          </a:solidFill>
                        </a:rPr>
                        <a:t>ETABS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50" dirty="0">
                          <a:solidFill>
                            <a:schemeClr val="tx1"/>
                          </a:solidFill>
                        </a:rPr>
                        <a:t>Difference</a:t>
                      </a:r>
                    </a:p>
                  </a:txBody>
                  <a:tcPr>
                    <a:noFill/>
                  </a:tcPr>
                </a:tc>
              </a:tr>
              <a:tr h="307430">
                <a:tc>
                  <a:txBody>
                    <a:bodyPr/>
                    <a:lstStyle/>
                    <a:p>
                      <a:pPr algn="ctr"/>
                      <a:r>
                        <a:rPr lang="en-US" sz="1250" dirty="0"/>
                        <a:t>Panel </a:t>
                      </a:r>
                      <a:r>
                        <a:rPr lang="en-US" sz="1250" dirty="0" smtClean="0"/>
                        <a:t>1</a:t>
                      </a:r>
                      <a:endParaRPr lang="en-US" sz="125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50" dirty="0" smtClean="0"/>
                        <a:t>40 </a:t>
                      </a:r>
                      <a:r>
                        <a:rPr lang="en-US" sz="1250" dirty="0" err="1"/>
                        <a:t>KN.m</a:t>
                      </a:r>
                      <a:endParaRPr lang="en-US" sz="125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50" dirty="0" smtClean="0"/>
                        <a:t>39.5 </a:t>
                      </a:r>
                      <a:r>
                        <a:rPr lang="en-US" sz="1250" dirty="0" err="1" smtClean="0"/>
                        <a:t>KN.m</a:t>
                      </a:r>
                      <a:endParaRPr lang="en-US" sz="125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50" dirty="0" smtClean="0"/>
                        <a:t>1.3</a:t>
                      </a:r>
                      <a:r>
                        <a:rPr lang="en-US" sz="1250" baseline="0" dirty="0" smtClean="0"/>
                        <a:t> </a:t>
                      </a:r>
                      <a:r>
                        <a:rPr lang="en-US" sz="1250" dirty="0" smtClean="0"/>
                        <a:t>%</a:t>
                      </a:r>
                      <a:endParaRPr lang="en-US" sz="1250" dirty="0"/>
                    </a:p>
                  </a:txBody>
                  <a:tcP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250" dirty="0"/>
                        <a:t>Panel </a:t>
                      </a:r>
                      <a:r>
                        <a:rPr lang="en-US" sz="1250" dirty="0" smtClean="0"/>
                        <a:t>2</a:t>
                      </a:r>
                      <a:endParaRPr lang="en-US" sz="125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50" dirty="0" smtClean="0"/>
                        <a:t>51 </a:t>
                      </a:r>
                      <a:r>
                        <a:rPr lang="en-US" sz="1250" dirty="0" err="1"/>
                        <a:t>KN.m</a:t>
                      </a:r>
                      <a:endParaRPr lang="en-US" sz="125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50" dirty="0" smtClean="0"/>
                        <a:t>48.3 </a:t>
                      </a:r>
                      <a:r>
                        <a:rPr lang="en-US" sz="1250" dirty="0" err="1" smtClean="0"/>
                        <a:t>KN.m</a:t>
                      </a:r>
                      <a:endParaRPr lang="en-US" sz="125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50" dirty="0" smtClean="0"/>
                        <a:t>5.3 %</a:t>
                      </a:r>
                      <a:endParaRPr lang="en-US" sz="1250" dirty="0"/>
                    </a:p>
                  </a:txBody>
                  <a:tcP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250" dirty="0"/>
                        <a:t>Panel </a:t>
                      </a:r>
                      <a:r>
                        <a:rPr lang="en-US" sz="1250" dirty="0" smtClean="0"/>
                        <a:t>3</a:t>
                      </a:r>
                      <a:endParaRPr lang="en-US" sz="125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50" dirty="0" smtClean="0"/>
                        <a:t>47 </a:t>
                      </a:r>
                      <a:r>
                        <a:rPr lang="en-US" sz="1250" dirty="0" err="1"/>
                        <a:t>KN.m</a:t>
                      </a:r>
                      <a:endParaRPr lang="en-US" sz="125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50" dirty="0" smtClean="0"/>
                        <a:t>46 </a:t>
                      </a:r>
                      <a:r>
                        <a:rPr lang="en-US" sz="1250" dirty="0" err="1" smtClean="0"/>
                        <a:t>KN.m</a:t>
                      </a:r>
                      <a:endParaRPr lang="en-US" sz="125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50" dirty="0" smtClean="0"/>
                        <a:t>2.12</a:t>
                      </a:r>
                      <a:r>
                        <a:rPr lang="en-US" sz="1250" baseline="0" dirty="0" smtClean="0"/>
                        <a:t> </a:t>
                      </a:r>
                      <a:r>
                        <a:rPr lang="en-US" sz="1250" dirty="0" smtClean="0"/>
                        <a:t>%</a:t>
                      </a:r>
                      <a:endParaRPr lang="en-US" sz="1250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283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8600" y="133350"/>
            <a:ext cx="36423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Berlin Sans FB Demi" pitchFamily="34" charset="0"/>
              </a:rPr>
              <a:t>4.5 Seismic Design: </a:t>
            </a:r>
            <a:endParaRPr lang="en-US" sz="3200" dirty="0">
              <a:latin typeface="Berlin Sans FB Dem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3400" y="819150"/>
            <a:ext cx="20730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Berlin Sans FB Demi" pitchFamily="34" charset="0"/>
              </a:rPr>
              <a:t>Period Check: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697279" y="1976548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ounded Rectangle 12"/>
              <p:cNvSpPr/>
              <p:nvPr/>
            </p:nvSpPr>
            <p:spPr>
              <a:xfrm>
                <a:off x="515679" y="2776648"/>
                <a:ext cx="5181600" cy="9906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n-US" b="1" dirty="0"/>
                  <a:t>Thus </a:t>
                </a:r>
                <a:r>
                  <a:rPr lang="en-US" b="1" dirty="0" smtClean="0"/>
                  <a:t>T</a:t>
                </a:r>
                <a:r>
                  <a:rPr lang="en-US" b="1" baseline="-25000" dirty="0" smtClean="0"/>
                  <a:t>BX</a:t>
                </a:r>
                <a:r>
                  <a:rPr lang="en-US" b="1" dirty="0" smtClean="0"/>
                  <a:t> </a:t>
                </a:r>
                <a:r>
                  <a:rPr lang="en-US" b="1" dirty="0"/>
                  <a:t>= </a:t>
                </a:r>
                <a:r>
                  <a:rPr lang="en-US" b="1" dirty="0" smtClean="0"/>
                  <a:t>0.096 </a:t>
                </a:r>
                <a:r>
                  <a:rPr lang="en-US" b="1" dirty="0"/>
                  <a:t>sec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&lt;</m:t>
                    </m:r>
                  </m:oMath>
                </a14:m>
                <a:r>
                  <a:rPr lang="en-US" dirty="0"/>
                  <a:t> </a:t>
                </a:r>
                <a:r>
                  <a:rPr lang="en-US" b="1" dirty="0"/>
                  <a:t>T</a:t>
                </a:r>
                <a:r>
                  <a:rPr lang="en-US" b="1" baseline="-25000" dirty="0"/>
                  <a:t>A</a:t>
                </a:r>
                <a:r>
                  <a:rPr lang="en-US" b="1" dirty="0"/>
                  <a:t>= </a:t>
                </a:r>
                <a:r>
                  <a:rPr lang="en-US" b="1" dirty="0" smtClean="0"/>
                  <a:t>0.17 </a:t>
                </a:r>
                <a:r>
                  <a:rPr lang="en-US" b="1" dirty="0"/>
                  <a:t>sec → ok </a:t>
                </a:r>
                <a:r>
                  <a:rPr lang="en-US" b="1" baseline="-25000" dirty="0"/>
                  <a:t/>
                </a:r>
                <a:br>
                  <a:rPr lang="en-US" b="1" baseline="-25000" dirty="0"/>
                </a:br>
                <a:r>
                  <a:rPr lang="en-US" b="1" baseline="-25000" dirty="0" smtClean="0"/>
                  <a:t> </a:t>
                </a:r>
                <a:r>
                  <a:rPr lang="en-US" b="1" dirty="0" smtClean="0"/>
                  <a:t>          T</a:t>
                </a:r>
                <a:r>
                  <a:rPr lang="en-US" b="1" baseline="-25000" dirty="0" smtClean="0"/>
                  <a:t>BY </a:t>
                </a:r>
                <a:r>
                  <a:rPr lang="en-US" b="1" dirty="0"/>
                  <a:t>= </a:t>
                </a:r>
                <a:r>
                  <a:rPr lang="en-US" b="1" dirty="0" smtClean="0"/>
                  <a:t>0.072 </a:t>
                </a:r>
                <a:r>
                  <a:rPr lang="en-US" b="1" dirty="0"/>
                  <a:t>sec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&lt; </m:t>
                    </m:r>
                  </m:oMath>
                </a14:m>
                <a:r>
                  <a:rPr lang="en-US" b="1" dirty="0"/>
                  <a:t>T</a:t>
                </a:r>
                <a:r>
                  <a:rPr lang="en-US" b="1" baseline="-25000" dirty="0"/>
                  <a:t>A</a:t>
                </a:r>
                <a:r>
                  <a:rPr lang="en-US" b="1" dirty="0"/>
                  <a:t>= </a:t>
                </a:r>
                <a:r>
                  <a:rPr lang="en-US" b="1" dirty="0" smtClean="0"/>
                  <a:t>0.17 </a:t>
                </a:r>
                <a:r>
                  <a:rPr lang="en-US" b="1" dirty="0"/>
                  <a:t>sec → ok </a:t>
                </a:r>
                <a:endParaRPr lang="en-US" dirty="0"/>
              </a:p>
              <a:p>
                <a:r>
                  <a:rPr lang="en-US" b="1" dirty="0"/>
                  <a:t>So, the check is </a:t>
                </a:r>
                <a:r>
                  <a:rPr lang="en-US" b="1" dirty="0">
                    <a:solidFill>
                      <a:srgbClr val="00B050"/>
                    </a:solidFill>
                  </a:rPr>
                  <a:t>ok</a:t>
                </a:r>
                <a:r>
                  <a:rPr lang="en-US" b="1" dirty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13" name="Rounded 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679" y="2776648"/>
                <a:ext cx="5181600" cy="990600"/>
              </a:xfrm>
              <a:prstGeom prst="roundRect">
                <a:avLst/>
              </a:prstGeom>
              <a:blipFill rotWithShape="1">
                <a:blip r:embed="rId2"/>
                <a:stretch>
                  <a:fillRect b="-5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/>
          <p:cNvCxnSpPr>
            <a:stCxn id="13" idx="3"/>
          </p:cNvCxnSpPr>
          <p:nvPr/>
        </p:nvCxnSpPr>
        <p:spPr>
          <a:xfrm>
            <a:off x="5697279" y="3271948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6383079" y="3072366"/>
            <a:ext cx="1219200" cy="40448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Block two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ounded Rectangle 15"/>
              <p:cNvSpPr/>
              <p:nvPr/>
            </p:nvSpPr>
            <p:spPr>
              <a:xfrm>
                <a:off x="533400" y="1595326"/>
                <a:ext cx="5181600" cy="9906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n-US" b="1" dirty="0"/>
                  <a:t>Thus </a:t>
                </a:r>
                <a:r>
                  <a:rPr lang="en-US" b="1" dirty="0" smtClean="0"/>
                  <a:t>T</a:t>
                </a:r>
                <a:r>
                  <a:rPr lang="en-US" b="1" baseline="-25000" dirty="0" smtClean="0"/>
                  <a:t>BX</a:t>
                </a:r>
                <a:r>
                  <a:rPr lang="en-US" b="1" dirty="0" smtClean="0"/>
                  <a:t> </a:t>
                </a:r>
                <a:r>
                  <a:rPr lang="en-US" b="1" dirty="0"/>
                  <a:t>= 0.379 sec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&lt;</m:t>
                    </m:r>
                  </m:oMath>
                </a14:m>
                <a:r>
                  <a:rPr lang="en-US" dirty="0"/>
                  <a:t> </a:t>
                </a:r>
                <a:r>
                  <a:rPr lang="en-US" b="1" dirty="0"/>
                  <a:t>T</a:t>
                </a:r>
                <a:r>
                  <a:rPr lang="en-US" b="1" baseline="-25000" dirty="0"/>
                  <a:t>A</a:t>
                </a:r>
                <a:r>
                  <a:rPr lang="en-US" b="1" dirty="0"/>
                  <a:t>= 0.384 sec → ok </a:t>
                </a:r>
                <a:r>
                  <a:rPr lang="en-US" b="1" baseline="-25000" dirty="0"/>
                  <a:t/>
                </a:r>
                <a:br>
                  <a:rPr lang="en-US" b="1" baseline="-25000" dirty="0"/>
                </a:br>
                <a:r>
                  <a:rPr lang="en-US" b="1" baseline="-25000" dirty="0"/>
                  <a:t> </a:t>
                </a:r>
                <a:r>
                  <a:rPr lang="en-US" b="1" dirty="0"/>
                  <a:t>          </a:t>
                </a:r>
                <a:r>
                  <a:rPr lang="en-US" b="1" dirty="0" smtClean="0"/>
                  <a:t>T</a:t>
                </a:r>
                <a:r>
                  <a:rPr lang="en-US" b="1" baseline="-25000" dirty="0" smtClean="0"/>
                  <a:t>BY </a:t>
                </a:r>
                <a:r>
                  <a:rPr lang="en-US" b="1" dirty="0"/>
                  <a:t>= 0.328 sec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&lt; </m:t>
                    </m:r>
                  </m:oMath>
                </a14:m>
                <a:r>
                  <a:rPr lang="en-US" b="1" dirty="0"/>
                  <a:t>T</a:t>
                </a:r>
                <a:r>
                  <a:rPr lang="en-US" b="1" baseline="-25000" dirty="0"/>
                  <a:t>A</a:t>
                </a:r>
                <a:r>
                  <a:rPr lang="en-US" b="1" dirty="0"/>
                  <a:t>= 0.384 sec → ok </a:t>
                </a:r>
                <a:endParaRPr lang="en-US" dirty="0"/>
              </a:p>
              <a:p>
                <a:r>
                  <a:rPr lang="en-US" b="1" dirty="0"/>
                  <a:t>So, the check is </a:t>
                </a:r>
                <a:r>
                  <a:rPr lang="en-US" b="1" dirty="0">
                    <a:solidFill>
                      <a:srgbClr val="00B050"/>
                    </a:solidFill>
                  </a:rPr>
                  <a:t>ok</a:t>
                </a:r>
                <a:r>
                  <a:rPr lang="en-US" b="1" dirty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16" name="Rounded 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1595326"/>
                <a:ext cx="5181600" cy="990600"/>
              </a:xfrm>
              <a:prstGeom prst="roundRect">
                <a:avLst/>
              </a:prstGeom>
              <a:blipFill rotWithShape="1">
                <a:blip r:embed="rId3"/>
                <a:stretch>
                  <a:fillRect b="-12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ounded Rectangle 16"/>
          <p:cNvSpPr/>
          <p:nvPr/>
        </p:nvSpPr>
        <p:spPr>
          <a:xfrm>
            <a:off x="6400800" y="1800224"/>
            <a:ext cx="1219200" cy="40448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Block 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25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33350"/>
            <a:ext cx="36423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Berlin Sans FB Demi" pitchFamily="34" charset="0"/>
              </a:rPr>
              <a:t>4.5 Seismic Design: </a:t>
            </a:r>
            <a:endParaRPr lang="en-US" sz="3200" dirty="0">
              <a:latin typeface="Berlin Sans FB Dem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819149"/>
            <a:ext cx="54409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Berlin Sans FB Demi" pitchFamily="34" charset="0"/>
              </a:rPr>
              <a:t>Modal Mass participating ratios </a:t>
            </a:r>
            <a:r>
              <a:rPr lang="en-US" sz="2400" b="1" dirty="0" smtClean="0">
                <a:latin typeface="Berlin Sans FB Demi" pitchFamily="34" charset="0"/>
              </a:rPr>
              <a:t>check:</a:t>
            </a:r>
            <a:endParaRPr lang="en-US" sz="2400" b="1" dirty="0">
              <a:latin typeface="Berlin Sans FB Demi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81000" y="1428750"/>
            <a:ext cx="6096000" cy="28956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609600" y="1581150"/>
            <a:ext cx="5631180" cy="2540635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781800" y="2318067"/>
            <a:ext cx="2133600" cy="1066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/>
              <a:t>68 modes satisfy percentages higher than 90%.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2705100" y="4523267"/>
            <a:ext cx="14478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Block 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15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33350"/>
            <a:ext cx="36423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Berlin Sans FB Demi" pitchFamily="34" charset="0"/>
              </a:rPr>
              <a:t>4.5 Seismic Design: </a:t>
            </a:r>
            <a:endParaRPr lang="en-US" sz="3200" dirty="0">
              <a:latin typeface="Berlin Sans FB Dem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819149"/>
            <a:ext cx="54409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Berlin Sans FB Demi" pitchFamily="34" charset="0"/>
              </a:rPr>
              <a:t>Modal Mass participating ratios </a:t>
            </a:r>
            <a:r>
              <a:rPr lang="en-US" sz="2400" b="1" dirty="0" smtClean="0">
                <a:latin typeface="Berlin Sans FB Demi" pitchFamily="34" charset="0"/>
              </a:rPr>
              <a:t>check:</a:t>
            </a:r>
            <a:endParaRPr lang="en-US" sz="2400" b="1" dirty="0">
              <a:latin typeface="Berlin Sans FB Demi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81000" y="1428750"/>
            <a:ext cx="6096000" cy="2667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781800" y="2318067"/>
            <a:ext cx="2133600" cy="1066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 smtClean="0"/>
              <a:t>23 </a:t>
            </a:r>
            <a:r>
              <a:rPr lang="en-US" b="1" dirty="0"/>
              <a:t>modes satisfy percentages higher than 90%.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2705100" y="4332767"/>
            <a:ext cx="14478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Block two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 rotWithShape="1">
          <a:blip r:embed="rId2"/>
          <a:srcRect b="7478"/>
          <a:stretch/>
        </p:blipFill>
        <p:spPr bwMode="auto">
          <a:xfrm>
            <a:off x="544195" y="1581150"/>
            <a:ext cx="5769610" cy="23091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2367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33350"/>
            <a:ext cx="36423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Berlin Sans FB Demi" pitchFamily="34" charset="0"/>
              </a:rPr>
              <a:t>4.5 Seismic Design: </a:t>
            </a:r>
            <a:endParaRPr lang="en-US" sz="3200" dirty="0">
              <a:latin typeface="Berlin Sans FB Dem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819149"/>
            <a:ext cx="26452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Berlin Sans FB Demi" pitchFamily="34" charset="0"/>
              </a:rPr>
              <a:t>Base Shear </a:t>
            </a:r>
            <a:r>
              <a:rPr lang="en-US" sz="2400" b="1" dirty="0" smtClean="0">
                <a:latin typeface="Berlin Sans FB Demi" pitchFamily="34" charset="0"/>
              </a:rPr>
              <a:t>Check:</a:t>
            </a:r>
            <a:endParaRPr lang="en-US" sz="2400" b="1" dirty="0">
              <a:latin typeface="Berlin Sans FB Demi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5780"/>
              </p:ext>
            </p:extLst>
          </p:nvPr>
        </p:nvGraphicFramePr>
        <p:xfrm>
          <a:off x="2950076" y="2724150"/>
          <a:ext cx="3916771" cy="12717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55741"/>
                <a:gridCol w="1203232"/>
                <a:gridCol w="1157798"/>
              </a:tblGrid>
              <a:tr h="4030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Load Case / Combo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Fx (kN)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Fy (kN)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4343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EQx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1425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4343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EQy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1414.3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3352800" y="1428750"/>
            <a:ext cx="3124200" cy="9906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Manual Base Shear Values :</a:t>
            </a:r>
          </a:p>
          <a:p>
            <a:r>
              <a:rPr lang="en-US" dirty="0"/>
              <a:t>Base shear (</a:t>
            </a:r>
            <a:r>
              <a:rPr lang="en-US" dirty="0" err="1"/>
              <a:t>Vx</a:t>
            </a:r>
            <a:r>
              <a:rPr lang="en-US" dirty="0"/>
              <a:t>) = </a:t>
            </a:r>
            <a:r>
              <a:rPr lang="en-US" b="1" dirty="0" smtClean="0"/>
              <a:t>1425KN</a:t>
            </a:r>
            <a:r>
              <a:rPr lang="en-US" b="1" dirty="0"/>
              <a:t>.</a:t>
            </a:r>
            <a:endParaRPr lang="en-US" dirty="0"/>
          </a:p>
          <a:p>
            <a:r>
              <a:rPr lang="en-US" dirty="0"/>
              <a:t>Base shear (</a:t>
            </a:r>
            <a:r>
              <a:rPr lang="en-US" dirty="0" err="1"/>
              <a:t>Vy</a:t>
            </a:r>
            <a:r>
              <a:rPr lang="en-US" dirty="0"/>
              <a:t>) = </a:t>
            </a:r>
            <a:r>
              <a:rPr lang="en-US" b="1" dirty="0" smtClean="0"/>
              <a:t>1414.3KN.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191000" y="4254795"/>
            <a:ext cx="14478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Block 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7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581150"/>
            <a:ext cx="4434421" cy="2438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581150"/>
            <a:ext cx="4297738" cy="2438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Rectangle 1"/>
          <p:cNvSpPr/>
          <p:nvPr/>
        </p:nvSpPr>
        <p:spPr>
          <a:xfrm>
            <a:off x="152400" y="590550"/>
            <a:ext cx="50097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Berlin Sans FB Demi" pitchFamily="34" charset="0"/>
              </a:rPr>
              <a:t>Photos of the existing mosque:</a:t>
            </a:r>
            <a:endParaRPr lang="en-US" sz="2400" dirty="0"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25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33350"/>
            <a:ext cx="36423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Berlin Sans FB Demi" pitchFamily="34" charset="0"/>
              </a:rPr>
              <a:t>4.5 Seismic Design: </a:t>
            </a:r>
            <a:endParaRPr lang="en-US" sz="3200" dirty="0">
              <a:latin typeface="Berlin Sans FB Dem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819149"/>
            <a:ext cx="26452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Berlin Sans FB Demi" pitchFamily="34" charset="0"/>
              </a:rPr>
              <a:t>Base Shear </a:t>
            </a:r>
            <a:r>
              <a:rPr lang="en-US" sz="2400" b="1" dirty="0" smtClean="0">
                <a:latin typeface="Berlin Sans FB Demi" pitchFamily="34" charset="0"/>
              </a:rPr>
              <a:t>Check:</a:t>
            </a:r>
            <a:endParaRPr lang="en-US" sz="2400" b="1" dirty="0">
              <a:latin typeface="Berlin Sans FB Dem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6558909"/>
              </p:ext>
            </p:extLst>
          </p:nvPr>
        </p:nvGraphicFramePr>
        <p:xfrm>
          <a:off x="2667000" y="2724150"/>
          <a:ext cx="3916771" cy="12717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55741"/>
                <a:gridCol w="1203232"/>
                <a:gridCol w="1157798"/>
              </a:tblGrid>
              <a:tr h="4030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Load Case / Combo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Fx (kN)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Fy (kN)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4343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EQx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694.7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4343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EQy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695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3124200" y="1398181"/>
            <a:ext cx="3124200" cy="9906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Manual Base Shear Values :</a:t>
            </a:r>
          </a:p>
          <a:p>
            <a:r>
              <a:rPr lang="en-US" dirty="0"/>
              <a:t>Base shear (</a:t>
            </a:r>
            <a:r>
              <a:rPr lang="en-US" dirty="0" err="1"/>
              <a:t>Vx</a:t>
            </a:r>
            <a:r>
              <a:rPr lang="en-US" dirty="0"/>
              <a:t>) = </a:t>
            </a:r>
            <a:r>
              <a:rPr lang="en-US" b="1" dirty="0" smtClean="0"/>
              <a:t>694.7KN</a:t>
            </a:r>
            <a:r>
              <a:rPr lang="en-US" b="1" dirty="0"/>
              <a:t>.</a:t>
            </a:r>
            <a:endParaRPr lang="en-US" dirty="0"/>
          </a:p>
          <a:p>
            <a:r>
              <a:rPr lang="en-US" dirty="0"/>
              <a:t>Base shear (</a:t>
            </a:r>
            <a:r>
              <a:rPr lang="en-US" dirty="0" err="1"/>
              <a:t>Vy</a:t>
            </a:r>
            <a:r>
              <a:rPr lang="en-US" dirty="0"/>
              <a:t>) = </a:t>
            </a:r>
            <a:r>
              <a:rPr lang="en-US" b="1" dirty="0" smtClean="0"/>
              <a:t>695KN.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3850528" y="4369981"/>
            <a:ext cx="14478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Block two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81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33350"/>
            <a:ext cx="36423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Berlin Sans FB Demi" pitchFamily="34" charset="0"/>
              </a:rPr>
              <a:t>4.5 Seismic Design: </a:t>
            </a:r>
            <a:endParaRPr lang="en-US" sz="3200" dirty="0">
              <a:latin typeface="Berlin Sans FB Dem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819149"/>
            <a:ext cx="18197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Berlin Sans FB Demi" pitchFamily="34" charset="0"/>
              </a:rPr>
              <a:t>Drift Check: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ounded Rectangle 5"/>
              <p:cNvSpPr/>
              <p:nvPr/>
            </p:nvSpPr>
            <p:spPr>
              <a:xfrm>
                <a:off x="457200" y="1581150"/>
                <a:ext cx="5562600" cy="13716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n-US" b="1" dirty="0"/>
                  <a:t>Limitation= 2.5%*3.25=81.25mm</a:t>
                </a:r>
              </a:p>
              <a:p>
                <a:r>
                  <a:rPr lang="en-US" dirty="0" err="1"/>
                  <a:t>Δmx</a:t>
                </a:r>
                <a:r>
                  <a:rPr lang="en-US" dirty="0"/>
                  <a:t> </a:t>
                </a:r>
                <a:r>
                  <a:rPr lang="en-US" dirty="0" smtClean="0"/>
                  <a:t>=10.4 </a:t>
                </a:r>
                <a:r>
                  <a:rPr lang="en-US" dirty="0"/>
                  <a:t>mm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&lt;</m:t>
                    </m:r>
                  </m:oMath>
                </a14:m>
                <a:r>
                  <a:rPr lang="en-US" dirty="0"/>
                  <a:t> 81.25 mm</a:t>
                </a:r>
                <a:endParaRPr lang="en-US" b="1" dirty="0"/>
              </a:p>
              <a:p>
                <a:r>
                  <a:rPr lang="en-US" dirty="0" err="1"/>
                  <a:t>Δmy</a:t>
                </a:r>
                <a:r>
                  <a:rPr lang="en-US" dirty="0"/>
                  <a:t> </a:t>
                </a:r>
                <a:r>
                  <a:rPr lang="en-US" dirty="0" smtClean="0"/>
                  <a:t>= </a:t>
                </a:r>
                <a:r>
                  <a:rPr lang="en-US" dirty="0"/>
                  <a:t>9.24 mm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&lt;</m:t>
                    </m:r>
                  </m:oMath>
                </a14:m>
                <a:r>
                  <a:rPr lang="en-US" dirty="0"/>
                  <a:t> 81.25 mm</a:t>
                </a:r>
              </a:p>
              <a:p>
                <a:r>
                  <a:rPr lang="en-US" b="1" dirty="0"/>
                  <a:t>Since the drift values are less than limitation, check is </a:t>
                </a:r>
                <a:r>
                  <a:rPr lang="en-US" b="1" dirty="0">
                    <a:solidFill>
                      <a:srgbClr val="00B050"/>
                    </a:solidFill>
                  </a:rPr>
                  <a:t>OK.</a:t>
                </a:r>
              </a:p>
            </p:txBody>
          </p:sp>
        </mc:Choice>
        <mc:Fallback xmlns="">
          <p:sp>
            <p:nvSpPr>
              <p:cNvPr id="6" name="Rounded 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581150"/>
                <a:ext cx="5562600" cy="1371600"/>
              </a:xfrm>
              <a:prstGeom prst="round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ounded Rectangle 7"/>
          <p:cNvSpPr/>
          <p:nvPr/>
        </p:nvSpPr>
        <p:spPr>
          <a:xfrm>
            <a:off x="6629400" y="2076450"/>
            <a:ext cx="14478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Block one</a:t>
            </a:r>
            <a:endParaRPr lang="en-US" dirty="0"/>
          </a:p>
        </p:txBody>
      </p:sp>
      <p:cxnSp>
        <p:nvCxnSpPr>
          <p:cNvPr id="10" name="Straight Arrow Connector 9"/>
          <p:cNvCxnSpPr>
            <a:stCxn id="6" idx="3"/>
            <a:endCxn id="8" idx="1"/>
          </p:cNvCxnSpPr>
          <p:nvPr/>
        </p:nvCxnSpPr>
        <p:spPr>
          <a:xfrm>
            <a:off x="6019800" y="226695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ounded Rectangle 11"/>
              <p:cNvSpPr/>
              <p:nvPr/>
            </p:nvSpPr>
            <p:spPr>
              <a:xfrm>
                <a:off x="480237" y="3257550"/>
                <a:ext cx="5562600" cy="13716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n-US" b="1" dirty="0"/>
                  <a:t>Limitation= 2.5%*</a:t>
                </a:r>
                <a:r>
                  <a:rPr lang="en-US" b="1" dirty="0" smtClean="0"/>
                  <a:t>3.5=87. 5mm</a:t>
                </a:r>
                <a:endParaRPr lang="en-US" b="1" dirty="0"/>
              </a:p>
              <a:p>
                <a:r>
                  <a:rPr lang="en-US" dirty="0" err="1"/>
                  <a:t>Δmx</a:t>
                </a:r>
                <a:r>
                  <a:rPr lang="en-US" dirty="0"/>
                  <a:t> </a:t>
                </a:r>
                <a:r>
                  <a:rPr lang="en-US" dirty="0" smtClean="0"/>
                  <a:t>= 0.4 </a:t>
                </a:r>
                <a:r>
                  <a:rPr lang="en-US" dirty="0"/>
                  <a:t>mm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&lt;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87. 5 </a:t>
                </a:r>
                <a:r>
                  <a:rPr lang="en-US" dirty="0"/>
                  <a:t>mm</a:t>
                </a:r>
                <a:endParaRPr lang="en-US" b="1" dirty="0"/>
              </a:p>
              <a:p>
                <a:r>
                  <a:rPr lang="en-US" dirty="0" err="1"/>
                  <a:t>Δmy</a:t>
                </a:r>
                <a:r>
                  <a:rPr lang="en-US" dirty="0"/>
                  <a:t> </a:t>
                </a:r>
                <a:r>
                  <a:rPr lang="en-US" dirty="0" smtClean="0"/>
                  <a:t>= </a:t>
                </a:r>
                <a:r>
                  <a:rPr lang="en-US" dirty="0"/>
                  <a:t>2.4 mm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&lt;</m:t>
                    </m:r>
                  </m:oMath>
                </a14:m>
                <a:r>
                  <a:rPr lang="en-US" dirty="0"/>
                  <a:t> 87.5mm</a:t>
                </a:r>
                <a:endParaRPr lang="en-US" b="1" dirty="0"/>
              </a:p>
              <a:p>
                <a:r>
                  <a:rPr lang="en-US" b="1" dirty="0"/>
                  <a:t>Since the drift values are less than limitation, check is </a:t>
                </a:r>
                <a:r>
                  <a:rPr lang="en-US" b="1" dirty="0">
                    <a:solidFill>
                      <a:srgbClr val="00B050"/>
                    </a:solidFill>
                  </a:rPr>
                  <a:t>OK.</a:t>
                </a:r>
              </a:p>
            </p:txBody>
          </p:sp>
        </mc:Choice>
        <mc:Fallback xmlns="">
          <p:sp>
            <p:nvSpPr>
              <p:cNvPr id="12" name="Rounded 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237" y="3257550"/>
                <a:ext cx="5562600" cy="1371600"/>
              </a:xfrm>
              <a:prstGeom prst="round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ounded Rectangle 12"/>
          <p:cNvSpPr/>
          <p:nvPr/>
        </p:nvSpPr>
        <p:spPr>
          <a:xfrm>
            <a:off x="6652437" y="3752850"/>
            <a:ext cx="14478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Block two</a:t>
            </a:r>
            <a:endParaRPr lang="en-US" dirty="0"/>
          </a:p>
        </p:txBody>
      </p:sp>
      <p:cxnSp>
        <p:nvCxnSpPr>
          <p:cNvPr id="14" name="Straight Arrow Connector 13"/>
          <p:cNvCxnSpPr>
            <a:stCxn id="12" idx="3"/>
            <a:endCxn id="13" idx="1"/>
          </p:cNvCxnSpPr>
          <p:nvPr/>
        </p:nvCxnSpPr>
        <p:spPr>
          <a:xfrm>
            <a:off x="6042837" y="394335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658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0"/>
            <a:ext cx="49119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Berlin Sans FB Demi" pitchFamily="34" charset="0"/>
                <a:cs typeface="Times New Roman" panose="02020603050405020304" pitchFamily="18" charset="0"/>
              </a:rPr>
              <a:t>4.6 Reinforcement (</a:t>
            </a:r>
            <a:r>
              <a:rPr lang="en-US" sz="3200" b="1" dirty="0" smtClean="0">
                <a:latin typeface="Berlin Sans FB Demi" pitchFamily="34" charset="0"/>
              </a:rPr>
              <a:t>Slab)</a:t>
            </a:r>
            <a:r>
              <a:rPr lang="en-US" sz="3200" b="1" dirty="0" smtClean="0">
                <a:latin typeface="Berlin Sans FB Demi" pitchFamily="34" charset="0"/>
                <a:cs typeface="Times New Roman" panose="02020603050405020304" pitchFamily="18" charset="0"/>
              </a:rPr>
              <a:t>: </a:t>
            </a:r>
            <a:endParaRPr lang="en-US" sz="3200" dirty="0">
              <a:latin typeface="Berlin Sans FB Demi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090121" y="4778188"/>
            <a:ext cx="1447800" cy="27690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Block one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814021" y="737116"/>
            <a:ext cx="3585717" cy="395862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2" name="Picture 4" descr="C:\Users\mms\Desktop\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357" y="849287"/>
            <a:ext cx="2741043" cy="371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ounded Rectangle 16"/>
          <p:cNvSpPr/>
          <p:nvPr/>
        </p:nvSpPr>
        <p:spPr>
          <a:xfrm>
            <a:off x="657883" y="721609"/>
            <a:ext cx="4042917" cy="397413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3" descr="C:\Users\mms\Desktop\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451" y="869633"/>
            <a:ext cx="3490219" cy="367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895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0"/>
            <a:ext cx="49119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Berlin Sans FB Demi" pitchFamily="34" charset="0"/>
                <a:cs typeface="Times New Roman" panose="02020603050405020304" pitchFamily="18" charset="0"/>
              </a:rPr>
              <a:t>4.6 Reinforcement(</a:t>
            </a:r>
            <a:r>
              <a:rPr lang="en-US" sz="3200" b="1" dirty="0" smtClean="0">
                <a:latin typeface="Berlin Sans FB Demi" pitchFamily="34" charset="0"/>
              </a:rPr>
              <a:t>Slab)</a:t>
            </a:r>
            <a:r>
              <a:rPr lang="en-US" sz="3200" b="1" dirty="0" smtClean="0">
                <a:latin typeface="Berlin Sans FB Demi" pitchFamily="34" charset="0"/>
                <a:cs typeface="Times New Roman" panose="02020603050405020304" pitchFamily="18" charset="0"/>
              </a:rPr>
              <a:t>: </a:t>
            </a:r>
            <a:endParaRPr lang="en-US" sz="3200" dirty="0">
              <a:latin typeface="Berlin Sans FB Demi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419600" y="764260"/>
            <a:ext cx="4042917" cy="397413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56673" y="664319"/>
            <a:ext cx="3585717" cy="417401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3886200" y="4803547"/>
            <a:ext cx="1447800" cy="27690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Block two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5152" y="1706107"/>
            <a:ext cx="3802194" cy="2286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C:\Users\mms\Desktop\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395" y="826088"/>
            <a:ext cx="1900084" cy="3912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516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70456"/>
            <a:ext cx="7696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Berlin Sans FB Demi" pitchFamily="34" charset="0"/>
                <a:cs typeface="Times New Roman" panose="02020603050405020304" pitchFamily="18" charset="0"/>
              </a:rPr>
              <a:t>4.6 Reinforcement (</a:t>
            </a:r>
            <a:r>
              <a:rPr lang="en-US" sz="3200" b="1" dirty="0" smtClean="0">
                <a:latin typeface="Berlin Sans FB Demi" pitchFamily="34" charset="0"/>
              </a:rPr>
              <a:t>Beam</a:t>
            </a:r>
            <a:r>
              <a:rPr lang="en-US" sz="3200" b="1" dirty="0" smtClean="0">
                <a:latin typeface="Berlin Sans FB Demi" pitchFamily="34" charset="0"/>
                <a:cs typeface="Times New Roman" panose="02020603050405020304" pitchFamily="18" charset="0"/>
              </a:rPr>
              <a:t>): </a:t>
            </a:r>
            <a:endParaRPr lang="en-US" sz="3200" dirty="0">
              <a:latin typeface="Berlin Sans FB Demi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838200" y="836137"/>
            <a:ext cx="7467600" cy="397413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035" y="886062"/>
            <a:ext cx="6232129" cy="381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959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70456"/>
            <a:ext cx="56188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Berlin Sans FB Demi" pitchFamily="34" charset="0"/>
                <a:cs typeface="Times New Roman" panose="02020603050405020304" pitchFamily="18" charset="0"/>
              </a:rPr>
              <a:t>4.6 Reinforcement(</a:t>
            </a:r>
            <a:r>
              <a:rPr lang="en-US" sz="3200" b="1" dirty="0">
                <a:latin typeface="Berlin Sans FB Demi" pitchFamily="34" charset="0"/>
                <a:cs typeface="Times New Roman" panose="02020603050405020304" pitchFamily="18" charset="0"/>
              </a:rPr>
              <a:t>Columns</a:t>
            </a:r>
            <a:r>
              <a:rPr lang="en-US" sz="3200" b="1" dirty="0" smtClean="0">
                <a:latin typeface="Berlin Sans FB Demi" pitchFamily="34" charset="0"/>
                <a:cs typeface="Times New Roman" panose="02020603050405020304" pitchFamily="18" charset="0"/>
              </a:rPr>
              <a:t>): </a:t>
            </a:r>
            <a:endParaRPr lang="en-US" sz="3200" dirty="0">
              <a:latin typeface="Berlin Sans FB Demi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762000" y="742950"/>
            <a:ext cx="7391400" cy="4267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 descr="C:\Users\mms\Desktop\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100" y="905487"/>
            <a:ext cx="6553200" cy="3946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731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70456"/>
            <a:ext cx="56188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Berlin Sans FB Demi" pitchFamily="34" charset="0"/>
                <a:cs typeface="Times New Roman" panose="02020603050405020304" pitchFamily="18" charset="0"/>
              </a:rPr>
              <a:t>4.6 Reinforcement(</a:t>
            </a:r>
            <a:r>
              <a:rPr lang="en-US" sz="3200" b="1" dirty="0">
                <a:latin typeface="Berlin Sans FB Demi" pitchFamily="34" charset="0"/>
                <a:cs typeface="Times New Roman" panose="02020603050405020304" pitchFamily="18" charset="0"/>
              </a:rPr>
              <a:t>Columns</a:t>
            </a:r>
            <a:r>
              <a:rPr lang="en-US" sz="3200" b="1" dirty="0" smtClean="0">
                <a:latin typeface="Berlin Sans FB Demi" pitchFamily="34" charset="0"/>
                <a:cs typeface="Times New Roman" panose="02020603050405020304" pitchFamily="18" charset="0"/>
              </a:rPr>
              <a:t>): </a:t>
            </a:r>
            <a:endParaRPr lang="en-US" sz="3200" dirty="0">
              <a:latin typeface="Berlin Sans FB Demi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914400" y="655231"/>
            <a:ext cx="7391400" cy="435491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 descr="C:\Users\mms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725467"/>
            <a:ext cx="6400800" cy="423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054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0"/>
            <a:ext cx="54441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Berlin Sans FB Demi" pitchFamily="34" charset="0"/>
                <a:cs typeface="Times New Roman" panose="02020603050405020304" pitchFamily="18" charset="0"/>
              </a:rPr>
              <a:t>4.6 Reinforcement(Footing): </a:t>
            </a:r>
            <a:endParaRPr lang="en-US" sz="3200" dirty="0">
              <a:latin typeface="Berlin Sans FB Demi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321312" y="655226"/>
            <a:ext cx="4724400" cy="443111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4" name="Picture 2" descr="C:\Users\mms\Desktop\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4204" y="747957"/>
            <a:ext cx="3798420" cy="424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152400" y="747957"/>
            <a:ext cx="4038600" cy="410979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5" name="Picture 3" descr="C:\Users\mms\Desktop\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68" y="1069442"/>
            <a:ext cx="3674261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151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0"/>
            <a:ext cx="54441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Berlin Sans FB Demi" pitchFamily="34" charset="0"/>
                <a:cs typeface="Times New Roman" panose="02020603050405020304" pitchFamily="18" charset="0"/>
              </a:rPr>
              <a:t>4.6 Reinforcement(Footing): </a:t>
            </a:r>
            <a:endParaRPr lang="en-US" sz="3200" dirty="0">
              <a:latin typeface="Berlin Sans FB Demi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597788" y="1391093"/>
            <a:ext cx="4038600" cy="3124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 descr="C:\Users\mms\Desktop\f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04" y="1619693"/>
            <a:ext cx="3623513" cy="2652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5486400" y="133350"/>
            <a:ext cx="3505200" cy="4876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9" name="Picture 3" descr="C:\Users\mms\Desktop\f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2468" y="476250"/>
            <a:ext cx="3271684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973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0"/>
            <a:ext cx="67810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latin typeface="Berlin Sans FB Demi" pitchFamily="34" charset="0"/>
                <a:cs typeface="Times New Roman" panose="02020603050405020304" pitchFamily="18" charset="0"/>
              </a:rPr>
              <a:t>4.6 Reinforcement(Retaining Wall): </a:t>
            </a:r>
            <a:endParaRPr lang="en-US" sz="3200" dirty="0">
              <a:latin typeface="Berlin Sans FB Demi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667000" y="602059"/>
            <a:ext cx="3429000" cy="45015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42" name="Picture 2" descr="C:\Users\mms\Desktop\8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637" y="712831"/>
            <a:ext cx="2607726" cy="4314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810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946" y="285750"/>
            <a:ext cx="39469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Berlin Sans FB Demi" pitchFamily="34" charset="0"/>
              </a:rPr>
              <a:t>1.1 Site </a:t>
            </a:r>
            <a:r>
              <a:rPr lang="en-US" sz="3200" dirty="0">
                <a:latin typeface="Berlin Sans FB Demi" pitchFamily="34" charset="0"/>
              </a:rPr>
              <a:t>And Location</a:t>
            </a:r>
            <a:r>
              <a:rPr lang="en-US" sz="3200" dirty="0" smtClean="0">
                <a:latin typeface="Berlin Sans FB Demi" pitchFamily="34" charset="0"/>
              </a:rPr>
              <a:t>:</a:t>
            </a:r>
            <a:endParaRPr lang="en-US" sz="2800" dirty="0">
              <a:latin typeface="Berlin Sans FB Demi" pitchFamily="34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786" y="1049676"/>
            <a:ext cx="4807174" cy="1971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Rounded Rectangle 4"/>
          <p:cNvSpPr/>
          <p:nvPr/>
        </p:nvSpPr>
        <p:spPr>
          <a:xfrm>
            <a:off x="533400" y="3333750"/>
            <a:ext cx="7876854" cy="139227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85800" y="3409950"/>
            <a:ext cx="6934200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The site is located in (Bit </a:t>
            </a:r>
            <a:r>
              <a:rPr lang="en-US" sz="2400" b="1" dirty="0" err="1"/>
              <a:t>wazan</a:t>
            </a:r>
            <a:r>
              <a:rPr lang="en-US" sz="2400" b="1" dirty="0"/>
              <a:t>), west of Nablus near </a:t>
            </a:r>
            <a:r>
              <a:rPr lang="en-US" sz="2400" b="1" dirty="0" smtClean="0"/>
              <a:t>To </a:t>
            </a:r>
            <a:r>
              <a:rPr lang="en-US" sz="2400" b="1" dirty="0"/>
              <a:t>(</a:t>
            </a:r>
            <a:r>
              <a:rPr lang="en-US" sz="2400" b="1" dirty="0" err="1"/>
              <a:t>dawar</a:t>
            </a:r>
            <a:r>
              <a:rPr lang="en-US" sz="2400" b="1" dirty="0"/>
              <a:t> </a:t>
            </a:r>
            <a:r>
              <a:rPr lang="en-US" sz="2400" b="1" dirty="0" err="1"/>
              <a:t>zawata</a:t>
            </a:r>
            <a:r>
              <a:rPr lang="en-US" sz="2400" b="1" dirty="0"/>
              <a:t>) ,( </a:t>
            </a:r>
            <a:r>
              <a:rPr lang="en-US" sz="2400" b="1" dirty="0" err="1"/>
              <a:t>tulkarem</a:t>
            </a:r>
            <a:r>
              <a:rPr lang="en-US" sz="2400" b="1" dirty="0"/>
              <a:t> street) </a:t>
            </a:r>
            <a:r>
              <a:rPr lang="en-US" sz="2400" b="1" dirty="0" smtClean="0"/>
              <a:t>, about 496 </a:t>
            </a:r>
            <a:r>
              <a:rPr lang="en-US" sz="2400" b="1" dirty="0"/>
              <a:t>m </a:t>
            </a:r>
            <a:r>
              <a:rPr lang="en-US" sz="2400" b="1" dirty="0" smtClean="0"/>
              <a:t>Above </a:t>
            </a:r>
            <a:r>
              <a:rPr lang="en-US" sz="2400" b="1" dirty="0"/>
              <a:t>sea level, The  Site has a total area of  954 m2.</a:t>
            </a:r>
          </a:p>
          <a:p>
            <a:endParaRPr lang="en-US" sz="24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05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-95250"/>
            <a:ext cx="80057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latin typeface="Berlin Sans FB Demi" pitchFamily="34" charset="0"/>
                <a:cs typeface="Times New Roman" panose="02020603050405020304" pitchFamily="18" charset="0"/>
              </a:rPr>
              <a:t>4.6 Reinforcement(Shear walls &amp; Minaret): </a:t>
            </a:r>
            <a:endParaRPr lang="en-US" sz="3200" dirty="0">
              <a:latin typeface="Berlin Sans FB Demi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953000" y="584774"/>
            <a:ext cx="3505200" cy="44253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066800" y="583445"/>
            <a:ext cx="3505200" cy="442670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266" name="Picture 2" descr="C:\Users\mms\Desktop\m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898" y="646147"/>
            <a:ext cx="2577003" cy="4314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mms\Desktop\s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3975" y="775011"/>
            <a:ext cx="2403250" cy="4057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723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-95250"/>
            <a:ext cx="51315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latin typeface="Berlin Sans FB Demi" pitchFamily="34" charset="0"/>
                <a:cs typeface="Times New Roman" panose="02020603050405020304" pitchFamily="18" charset="0"/>
              </a:rPr>
              <a:t>4.6 </a:t>
            </a:r>
            <a:r>
              <a:rPr lang="en-US" sz="3200" b="1" dirty="0" smtClean="0">
                <a:latin typeface="Berlin Sans FB Demi" pitchFamily="34" charset="0"/>
                <a:cs typeface="Times New Roman" panose="02020603050405020304" pitchFamily="18" charset="0"/>
              </a:rPr>
              <a:t>Reinforcement(Stairs): </a:t>
            </a:r>
            <a:endParaRPr lang="en-US" sz="3200" dirty="0">
              <a:latin typeface="Berlin Sans FB Demi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85800" y="590550"/>
            <a:ext cx="7924800" cy="44196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291" name="Picture 3" descr="C:\Users\mms\Desktop\drgdrgdr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092" y="781050"/>
            <a:ext cx="7319963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mms\Desktop\gbhf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178548"/>
            <a:ext cx="1557337" cy="2668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507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295401" y="276760"/>
            <a:ext cx="7239000" cy="328559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1447800" y="3486150"/>
            <a:ext cx="1447800" cy="88935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531474" y="4140325"/>
            <a:ext cx="848902" cy="54592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609900" y="1012556"/>
            <a:ext cx="75341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sz="6600" dirty="0" smtClean="0">
                <a:latin typeface="Berlin Sans FB Demi" pitchFamily="34" charset="0"/>
              </a:rPr>
              <a:t>5. </a:t>
            </a:r>
            <a:r>
              <a:rPr lang="en-US" sz="6600" dirty="0" smtClean="0">
                <a:latin typeface="Berlin Sans FB Demi" pitchFamily="34" charset="0"/>
              </a:rPr>
              <a:t>Environmental </a:t>
            </a:r>
          </a:p>
          <a:p>
            <a:r>
              <a:rPr lang="en-US" sz="6600" dirty="0" smtClean="0">
                <a:latin typeface="Berlin Sans FB Demi" pitchFamily="34" charset="0"/>
              </a:rPr>
              <a:t>         Design:</a:t>
            </a:r>
            <a:endParaRPr lang="en-US" sz="6000" dirty="0"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672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209550"/>
            <a:ext cx="33393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Berlin Sans FB Demi" pitchFamily="34" charset="0"/>
              </a:rPr>
              <a:t>5.1 Solar Analysis:</a:t>
            </a:r>
            <a:endParaRPr lang="en-US" sz="2800" dirty="0">
              <a:latin typeface="Berlin Sans FB Dem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58574" y="916350"/>
            <a:ext cx="1965603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Berlin Sans FB Demi" pitchFamily="34" charset="0"/>
              </a:rPr>
              <a:t>In </a:t>
            </a:r>
            <a:r>
              <a:rPr lang="en-US" b="1" dirty="0" smtClean="0">
                <a:latin typeface="Berlin Sans FB Demi" pitchFamily="34" charset="0"/>
              </a:rPr>
              <a:t>a </a:t>
            </a:r>
            <a:r>
              <a:rPr lang="en-US" b="1" dirty="0">
                <a:latin typeface="Berlin Sans FB Demi" pitchFamily="34" charset="0"/>
              </a:rPr>
              <a:t>Summer Day: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81000" y="4328264"/>
            <a:ext cx="4038600" cy="58502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1800" dirty="0"/>
              <a:t>Building Shadow at 8:00 am on </a:t>
            </a:r>
            <a:r>
              <a:rPr lang="en-US" sz="1800" dirty="0" smtClean="0"/>
              <a:t>21/6</a:t>
            </a:r>
            <a:endParaRPr lang="ar-SA" sz="1800" dirty="0">
              <a:solidFill>
                <a:prstClr val="black"/>
              </a:solidFill>
            </a:endParaRPr>
          </a:p>
        </p:txBody>
      </p:sp>
      <p:pic>
        <p:nvPicPr>
          <p:cNvPr id="9" name="صورة 3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543" y="1383119"/>
            <a:ext cx="3789363" cy="27508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" name="صورة 3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371084"/>
            <a:ext cx="3962400" cy="27322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1" name="Rounded Rectangle 10"/>
          <p:cNvSpPr/>
          <p:nvPr/>
        </p:nvSpPr>
        <p:spPr>
          <a:xfrm>
            <a:off x="4838700" y="4338490"/>
            <a:ext cx="4038600" cy="58502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1800" dirty="0"/>
              <a:t>Building Shadow at </a:t>
            </a:r>
            <a:r>
              <a:rPr lang="en-US" sz="1800" dirty="0" smtClean="0"/>
              <a:t>2:00 pm </a:t>
            </a:r>
            <a:r>
              <a:rPr lang="en-US" sz="1800" dirty="0"/>
              <a:t>on </a:t>
            </a:r>
            <a:r>
              <a:rPr lang="en-US" sz="1800" dirty="0" smtClean="0"/>
              <a:t>21/6</a:t>
            </a:r>
            <a:endParaRPr lang="ar-SA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09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0874" y="93019"/>
            <a:ext cx="33393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Berlin Sans FB Demi" pitchFamily="34" charset="0"/>
              </a:rPr>
              <a:t>5.1 Solar Analysis:</a:t>
            </a:r>
            <a:endParaRPr lang="en-US" sz="2800" dirty="0">
              <a:latin typeface="Berlin Sans FB Dem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58574" y="806908"/>
            <a:ext cx="1837362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Berlin Sans FB Demi" pitchFamily="34" charset="0"/>
              </a:rPr>
              <a:t>In </a:t>
            </a:r>
            <a:r>
              <a:rPr lang="en-US" b="1" dirty="0" smtClean="0">
                <a:latin typeface="Berlin Sans FB Demi" pitchFamily="34" charset="0"/>
              </a:rPr>
              <a:t>a Winter Day</a:t>
            </a:r>
            <a:r>
              <a:rPr lang="en-US" b="1" dirty="0">
                <a:latin typeface="Berlin Sans FB Demi" pitchFamily="34" charset="0"/>
              </a:rPr>
              <a:t>: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350874" y="4338490"/>
            <a:ext cx="4038600" cy="58502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1800" dirty="0"/>
              <a:t>Building Shadow at 8:00 am on </a:t>
            </a:r>
            <a:r>
              <a:rPr lang="en-US" sz="1800" dirty="0" smtClean="0"/>
              <a:t>21/1</a:t>
            </a:r>
            <a:endParaRPr lang="ar-SA" sz="1800" dirty="0">
              <a:solidFill>
                <a:prstClr val="black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838700" y="4338490"/>
            <a:ext cx="4038600" cy="58502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1800" dirty="0"/>
              <a:t>Building Shadow at </a:t>
            </a:r>
            <a:r>
              <a:rPr lang="en-US" sz="1800" dirty="0" smtClean="0"/>
              <a:t>2:00 pm </a:t>
            </a:r>
            <a:r>
              <a:rPr lang="en-US" sz="1800" dirty="0"/>
              <a:t>on </a:t>
            </a:r>
            <a:r>
              <a:rPr lang="en-US" sz="1800" dirty="0" smtClean="0"/>
              <a:t>21/1</a:t>
            </a:r>
            <a:endParaRPr lang="ar-SA" sz="1800" dirty="0">
              <a:solidFill>
                <a:prstClr val="black"/>
              </a:solidFill>
            </a:endParaRPr>
          </a:p>
        </p:txBody>
      </p:sp>
      <p:pic>
        <p:nvPicPr>
          <p:cNvPr id="7" name="صورة 1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898" y="1416171"/>
            <a:ext cx="3801716" cy="267305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8" name="صورة 2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416171"/>
            <a:ext cx="3733800" cy="267305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24374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0874" y="93019"/>
            <a:ext cx="33393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Berlin Sans FB Demi" pitchFamily="34" charset="0"/>
              </a:rPr>
              <a:t>5.1 Solar Analysis:</a:t>
            </a:r>
            <a:endParaRPr lang="en-US" sz="2800" dirty="0">
              <a:latin typeface="Berlin Sans FB Dem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693818"/>
            <a:ext cx="38731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Berlin Sans FB Demi" pitchFamily="34" charset="0"/>
              </a:rPr>
              <a:t>Solar Chimney in</a:t>
            </a:r>
            <a:r>
              <a:rPr lang="en-US" sz="2400" b="1" dirty="0">
                <a:latin typeface="Berlin Sans FB Demi" pitchFamily="34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latin typeface="Berlin Sans FB Demi" pitchFamily="34" charset="0"/>
                <a:cs typeface="Times New Roman" panose="02020603050405020304" pitchFamily="18" charset="0"/>
              </a:rPr>
              <a:t>minaret</a:t>
            </a:r>
            <a:r>
              <a:rPr lang="en-US" sz="2400" dirty="0" smtClean="0">
                <a:latin typeface="Berlin Sans FB Demi" pitchFamily="34" charset="0"/>
              </a:rPr>
              <a:t> : </a:t>
            </a:r>
            <a:endParaRPr lang="en-US" sz="2000" dirty="0"/>
          </a:p>
        </p:txBody>
      </p:sp>
      <p:sp>
        <p:nvSpPr>
          <p:cNvPr id="5" name="Rounded Rectangle 4"/>
          <p:cNvSpPr/>
          <p:nvPr/>
        </p:nvSpPr>
        <p:spPr>
          <a:xfrm>
            <a:off x="1371600" y="1357866"/>
            <a:ext cx="6324600" cy="334748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صورة 1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0562" y="1483020"/>
            <a:ext cx="5218438" cy="3097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4483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50874" y="93019"/>
            <a:ext cx="37353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Berlin Sans FB Demi" pitchFamily="34" charset="0"/>
              </a:rPr>
              <a:t>5.2 </a:t>
            </a:r>
            <a:r>
              <a:rPr lang="en-US" sz="3200" dirty="0"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Daylight </a:t>
            </a:r>
            <a:r>
              <a:rPr lang="en-US" sz="3200" dirty="0" smtClean="0"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factor</a:t>
            </a:r>
            <a:r>
              <a:rPr lang="en-US" sz="3200" dirty="0" smtClean="0">
                <a:latin typeface="Berlin Sans FB Demi" pitchFamily="34" charset="0"/>
              </a:rPr>
              <a:t>:</a:t>
            </a:r>
            <a:endParaRPr lang="en-US" sz="2800" dirty="0">
              <a:latin typeface="Berlin Sans FB Demi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143000" y="819150"/>
            <a:ext cx="6400800" cy="40386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صورة 5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940117"/>
            <a:ext cx="5486400" cy="3796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2187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209550"/>
            <a:ext cx="69653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5.3 Heating </a:t>
            </a:r>
            <a:r>
              <a:rPr lang="en-US" sz="3200" dirty="0"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and cooling calculations: </a:t>
            </a:r>
            <a:endParaRPr lang="ar-SA" sz="3200" dirty="0">
              <a:solidFill>
                <a:prstClr val="black"/>
              </a:solidFill>
              <a:latin typeface="Berlin Sans FB Demi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3807288"/>
              </p:ext>
            </p:extLst>
          </p:nvPr>
        </p:nvGraphicFramePr>
        <p:xfrm>
          <a:off x="457200" y="1504950"/>
          <a:ext cx="4331970" cy="1981200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1462850"/>
                <a:gridCol w="1434560"/>
                <a:gridCol w="1434560"/>
              </a:tblGrid>
              <a:tr h="4720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 pitchFamily="18" charset="0"/>
                        </a:rPr>
                        <a:t>Part</a:t>
                      </a:r>
                      <a:endParaRPr lang="en-US" sz="1800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pattFill prst="pct5">
                      <a:fgClr>
                        <a:schemeClr val="accent5">
                          <a:tint val="2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500" dirty="0">
                          <a:latin typeface="+mn-lt"/>
                          <a:cs typeface="Times New Roman" pitchFamily="18" charset="0"/>
                        </a:rPr>
                        <a:t>U value before (W/m².K)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pattFill prst="pct5">
                      <a:fgClr>
                        <a:schemeClr val="accent5">
                          <a:tint val="2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500" dirty="0">
                          <a:latin typeface="+mn-lt"/>
                          <a:cs typeface="Times New Roman" pitchFamily="18" charset="0"/>
                        </a:rPr>
                        <a:t>U value after (W/m².K)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pattFill prst="pct5">
                      <a:fgClr>
                        <a:schemeClr val="accent5">
                          <a:tint val="2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3886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500" dirty="0">
                          <a:latin typeface="+mn-lt"/>
                          <a:cs typeface="Times New Roman" pitchFamily="18" charset="0"/>
                        </a:rPr>
                        <a:t>External walls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pattFill prst="pct5">
                      <a:fgClr>
                        <a:schemeClr val="accent5">
                          <a:tint val="2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2.435 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pattFill prst="pct5">
                      <a:fgClr>
                        <a:schemeClr val="accent5">
                          <a:tint val="2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0.445 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pattFill prst="pct5">
                      <a:fgClr>
                        <a:schemeClr val="accent5">
                          <a:tint val="2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500" dirty="0">
                          <a:latin typeface="+mn-lt"/>
                          <a:cs typeface="Times New Roman" pitchFamily="18" charset="0"/>
                        </a:rPr>
                        <a:t>Floor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pattFill prst="pct5">
                      <a:fgClr>
                        <a:schemeClr val="accent5">
                          <a:tint val="2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500" dirty="0" smtClean="0">
                          <a:latin typeface="+mn-lt"/>
                          <a:cs typeface="Times New Roman" pitchFamily="18" charset="0"/>
                        </a:rPr>
                        <a:t>1.042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pattFill prst="pct5">
                      <a:fgClr>
                        <a:schemeClr val="accent5">
                          <a:tint val="2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0.452 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pattFill prst="pct5">
                      <a:fgClr>
                        <a:schemeClr val="accent5">
                          <a:tint val="2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500" dirty="0">
                          <a:latin typeface="+mn-lt"/>
                          <a:cs typeface="Times New Roman" pitchFamily="18" charset="0"/>
                        </a:rPr>
                        <a:t>Roof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pattFill prst="pct5">
                      <a:fgClr>
                        <a:schemeClr val="accent5">
                          <a:tint val="2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500" dirty="0" smtClean="0">
                          <a:latin typeface="+mn-lt"/>
                          <a:cs typeface="Times New Roman" pitchFamily="18" charset="0"/>
                        </a:rPr>
                        <a:t>2.970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pattFill prst="pct5">
                      <a:fgClr>
                        <a:schemeClr val="accent5">
                          <a:tint val="2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500" dirty="0" smtClean="0">
                          <a:latin typeface="+mn-lt"/>
                          <a:cs typeface="Times New Roman" pitchFamily="18" charset="0"/>
                        </a:rPr>
                        <a:t>0.472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pattFill prst="pct5">
                      <a:fgClr>
                        <a:schemeClr val="accent5">
                          <a:tint val="2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500" dirty="0">
                          <a:latin typeface="+mn-lt"/>
                          <a:cs typeface="Times New Roman" pitchFamily="18" charset="0"/>
                        </a:rPr>
                        <a:t>Window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pattFill prst="pct5">
                      <a:fgClr>
                        <a:schemeClr val="accent5">
                          <a:tint val="2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500" dirty="0" smtClean="0">
                          <a:latin typeface="+mn-lt"/>
                          <a:cs typeface="Times New Roman" pitchFamily="18" charset="0"/>
                        </a:rPr>
                        <a:t>5.879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pattFill prst="pct5">
                      <a:fgClr>
                        <a:schemeClr val="accent5">
                          <a:tint val="2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500" dirty="0" smtClean="0">
                          <a:latin typeface="+mn-lt"/>
                          <a:cs typeface="Times New Roman" pitchFamily="18" charset="0"/>
                        </a:rPr>
                        <a:t>1.493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pattFill prst="pct5">
                      <a:fgClr>
                        <a:schemeClr val="accent5">
                          <a:tint val="2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</a:tr>
            </a:tbl>
          </a:graphicData>
        </a:graphic>
      </p:graphicFrame>
      <p:pic>
        <p:nvPicPr>
          <p:cNvPr id="7" name="صورة 1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5334000" y="1197049"/>
            <a:ext cx="3276600" cy="28956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8" name="Rounded Rectangle 7"/>
          <p:cNvSpPr/>
          <p:nvPr/>
        </p:nvSpPr>
        <p:spPr>
          <a:xfrm>
            <a:off x="5323367" y="4324350"/>
            <a:ext cx="3228753" cy="457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US" sz="1600" dirty="0" smtClean="0">
                <a:ea typeface="Calibri" pitchFamily="34" charset="0"/>
                <a:cs typeface="Times New Roman" pitchFamily="18" charset="0"/>
              </a:rPr>
              <a:t>External wall Section </a:t>
            </a:r>
            <a:r>
              <a:rPr lang="en-US" sz="1600" dirty="0">
                <a:ea typeface="Calibri" pitchFamily="34" charset="0"/>
                <a:cs typeface="Times New Roman" pitchFamily="18" charset="0"/>
              </a:rPr>
              <a:t>(Not to scale)</a:t>
            </a:r>
            <a:endParaRPr lang="ar-SA" sz="1600" dirty="0">
              <a:solidFill>
                <a:prstClr val="black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175331" y="3669562"/>
            <a:ext cx="2452244" cy="457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U-value Improvements:</a:t>
            </a:r>
          </a:p>
        </p:txBody>
      </p:sp>
    </p:spTree>
    <p:extLst>
      <p:ext uri="{BB962C8B-B14F-4D97-AF65-F5344CB8AC3E}">
        <p14:creationId xmlns:p14="http://schemas.microsoft.com/office/powerpoint/2010/main" val="110680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3905" y="209550"/>
            <a:ext cx="57182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>
                <a:solidFill>
                  <a:prstClr val="black"/>
                </a:solidFill>
                <a:latin typeface="Berlin Sans FB Demi" pitchFamily="34" charset="0"/>
                <a:cs typeface="Times New Roman" pitchFamily="18" charset="0"/>
              </a:rPr>
              <a:t>5.4 Heating </a:t>
            </a:r>
            <a:r>
              <a:rPr lang="en-US" sz="3200" dirty="0">
                <a:solidFill>
                  <a:prstClr val="black"/>
                </a:solidFill>
                <a:latin typeface="Berlin Sans FB Demi" pitchFamily="34" charset="0"/>
                <a:cs typeface="Times New Roman" pitchFamily="18" charset="0"/>
              </a:rPr>
              <a:t>and Cooling </a:t>
            </a:r>
            <a:r>
              <a:rPr lang="en-US" sz="3200" dirty="0" smtClean="0">
                <a:solidFill>
                  <a:prstClr val="black"/>
                </a:solidFill>
                <a:latin typeface="Berlin Sans FB Demi" pitchFamily="34" charset="0"/>
                <a:cs typeface="Times New Roman" pitchFamily="18" charset="0"/>
              </a:rPr>
              <a:t>Load:</a:t>
            </a:r>
            <a:endParaRPr lang="en-US" sz="3200" dirty="0">
              <a:solidFill>
                <a:prstClr val="black"/>
              </a:solidFill>
              <a:latin typeface="Berlin Sans FB Demi" pitchFamily="34" charset="0"/>
              <a:cs typeface="Times New Roman" pitchFamily="18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457199" y="1428750"/>
            <a:ext cx="7086599" cy="762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The prayer hall and mezzanine and Library have a </a:t>
            </a:r>
            <a:r>
              <a:rPr lang="en-US" b="1" dirty="0" smtClean="0"/>
              <a:t>Cooling capacity = 22.7 </a:t>
            </a:r>
            <a:r>
              <a:rPr lang="en-US" b="1" dirty="0"/>
              <a:t>kw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473148" y="2495550"/>
            <a:ext cx="7070651" cy="762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The prayer hall and mezzanine and Library have a </a:t>
            </a:r>
            <a:r>
              <a:rPr lang="en-US" b="1" dirty="0" smtClean="0"/>
              <a:t>Heating capacity = 21.1 </a:t>
            </a:r>
            <a:r>
              <a:rPr lang="en-US" b="1" dirty="0"/>
              <a:t>kw</a:t>
            </a:r>
          </a:p>
        </p:txBody>
      </p:sp>
    </p:spTree>
    <p:extLst>
      <p:ext uri="{BB962C8B-B14F-4D97-AF65-F5344CB8AC3E}">
        <p14:creationId xmlns:p14="http://schemas.microsoft.com/office/powerpoint/2010/main" val="216760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33350"/>
            <a:ext cx="40469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>
                <a:solidFill>
                  <a:prstClr val="black"/>
                </a:solidFill>
                <a:latin typeface="Berlin Sans FB Demi" pitchFamily="34" charset="0"/>
                <a:cs typeface="Times New Roman" pitchFamily="18" charset="0"/>
              </a:rPr>
              <a:t>5.5 Thermal Comfort:</a:t>
            </a:r>
            <a:endParaRPr lang="en-US" sz="3200" dirty="0">
              <a:solidFill>
                <a:prstClr val="black"/>
              </a:solidFill>
              <a:latin typeface="Berlin Sans FB Demi" pitchFamily="34" charset="0"/>
              <a:cs typeface="Times New Roman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914400" y="819150"/>
            <a:ext cx="7239000" cy="4114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صورة 4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69906" y="933450"/>
            <a:ext cx="6527987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3994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1000" y="209550"/>
            <a:ext cx="70455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Berlin Sans FB Demi" pitchFamily="34" charset="0"/>
              </a:rPr>
              <a:t>1.2 Site </a:t>
            </a:r>
            <a:r>
              <a:rPr lang="en-US" sz="3200" b="1" dirty="0" smtClean="0">
                <a:latin typeface="Berlin Sans FB Demi" pitchFamily="34" charset="0"/>
              </a:rPr>
              <a:t>advantage </a:t>
            </a:r>
            <a:r>
              <a:rPr lang="en-US" sz="3200" b="1" dirty="0">
                <a:latin typeface="Berlin Sans FB Demi" pitchFamily="34" charset="0"/>
              </a:rPr>
              <a:t>and </a:t>
            </a:r>
            <a:r>
              <a:rPr lang="en-US" sz="3200" b="1" dirty="0" smtClean="0">
                <a:latin typeface="Berlin Sans FB Demi" pitchFamily="34" charset="0"/>
              </a:rPr>
              <a:t>dis</a:t>
            </a:r>
            <a:r>
              <a:rPr lang="en-US" sz="3200" b="1" dirty="0" smtClean="0">
                <a:latin typeface="Berlin Sans FB Demi" pitchFamily="34" charset="0"/>
              </a:rPr>
              <a:t>advantage:</a:t>
            </a:r>
            <a:endParaRPr lang="en-US" sz="3200" b="1" dirty="0">
              <a:latin typeface="Berlin Sans FB Demi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533400" y="895350"/>
            <a:ext cx="7772400" cy="207050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533400" y="3105150"/>
            <a:ext cx="7772400" cy="1905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81384" y="930329"/>
            <a:ext cx="7676816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Pros: </a:t>
            </a:r>
          </a:p>
          <a:p>
            <a:r>
              <a:rPr lang="en-US" sz="2000" dirty="0" smtClean="0"/>
              <a:t>-Away </a:t>
            </a:r>
            <a:r>
              <a:rPr lang="en-US" sz="2000" dirty="0"/>
              <a:t>from traffic rush.</a:t>
            </a:r>
          </a:p>
          <a:p>
            <a:r>
              <a:rPr lang="en-US" sz="2000" dirty="0" smtClean="0"/>
              <a:t>-Has </a:t>
            </a:r>
            <a:r>
              <a:rPr lang="en-US" sz="2000" dirty="0"/>
              <a:t>a quiet surrounding environment.</a:t>
            </a:r>
          </a:p>
          <a:p>
            <a:r>
              <a:rPr lang="en-US" sz="2000" dirty="0" smtClean="0"/>
              <a:t>-Close </a:t>
            </a:r>
            <a:r>
              <a:rPr lang="en-US" sz="2000" dirty="0"/>
              <a:t>to the neighborhood </a:t>
            </a:r>
            <a:r>
              <a:rPr lang="en-US" sz="2000" dirty="0" smtClean="0"/>
              <a:t>residents.</a:t>
            </a:r>
          </a:p>
          <a:p>
            <a:r>
              <a:rPr lang="en-US" sz="2000" dirty="0" smtClean="0"/>
              <a:t>-There </a:t>
            </a:r>
            <a:r>
              <a:rPr lang="en-US" sz="2000" dirty="0"/>
              <a:t>is no  buildings impedes the building from sun and wind at </a:t>
            </a:r>
            <a:r>
              <a:rPr lang="en-US" sz="2000" dirty="0" smtClean="0"/>
              <a:t>an      exact </a:t>
            </a:r>
            <a:r>
              <a:rPr lang="en-US" sz="2000" dirty="0"/>
              <a:t>elevation.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1384" y="3270239"/>
            <a:ext cx="7143416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Cons:</a:t>
            </a:r>
          </a:p>
          <a:p>
            <a:r>
              <a:rPr lang="en-US" sz="2000" dirty="0" smtClean="0"/>
              <a:t>-The </a:t>
            </a:r>
            <a:r>
              <a:rPr lang="en-US" sz="2000" dirty="0"/>
              <a:t>total area </a:t>
            </a:r>
            <a:r>
              <a:rPr lang="en-US" sz="2000" dirty="0" smtClean="0"/>
              <a:t>were </a:t>
            </a:r>
            <a:r>
              <a:rPr lang="en-US" sz="2000" dirty="0"/>
              <a:t>challenging to </a:t>
            </a:r>
            <a:r>
              <a:rPr lang="en-US" sz="2000" dirty="0" smtClean="0"/>
              <a:t>redesign</a:t>
            </a:r>
            <a:r>
              <a:rPr lang="en-US" sz="2000" dirty="0"/>
              <a:t> </a:t>
            </a:r>
            <a:r>
              <a:rPr lang="en-US" sz="2000" dirty="0" smtClean="0"/>
              <a:t>the mosque with </a:t>
            </a:r>
            <a:r>
              <a:rPr lang="en-US" sz="2000" dirty="0"/>
              <a:t>full specifications required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- The slop of the land. </a:t>
            </a:r>
          </a:p>
          <a:p>
            <a:r>
              <a:rPr lang="en-US" sz="2000" dirty="0" smtClean="0"/>
              <a:t> 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97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0372" y="209550"/>
            <a:ext cx="7848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prstClr val="black"/>
                </a:solidFill>
                <a:latin typeface="Berlin Sans FB Demi" pitchFamily="34" charset="0"/>
                <a:cs typeface="Times New Roman" pitchFamily="18" charset="0"/>
              </a:rPr>
              <a:t>5.6 Energy Consumption(</a:t>
            </a:r>
            <a:r>
              <a:rPr lang="en-US" sz="3200" dirty="0"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Site Energy/ </a:t>
            </a:r>
            <a:r>
              <a:rPr lang="en-US" sz="3200" dirty="0" smtClean="0"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m2</a:t>
            </a:r>
            <a:r>
              <a:rPr lang="en-US" sz="3200" dirty="0" smtClean="0">
                <a:solidFill>
                  <a:prstClr val="black"/>
                </a:solidFill>
                <a:latin typeface="Berlin Sans FB Demi" pitchFamily="34" charset="0"/>
                <a:cs typeface="Times New Roman" pitchFamily="18" charset="0"/>
              </a:rPr>
              <a:t>):</a:t>
            </a:r>
            <a:endParaRPr lang="ar-SA" sz="3200" dirty="0">
              <a:latin typeface="Berlin Sans FB Demi" pitchFamily="34" charset="0"/>
            </a:endParaRPr>
          </a:p>
        </p:txBody>
      </p:sp>
      <p:pic>
        <p:nvPicPr>
          <p:cNvPr id="3" name="صورة 4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733" y="2180337"/>
            <a:ext cx="4991511" cy="1600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Rounded Rectangle 3"/>
          <p:cNvSpPr/>
          <p:nvPr/>
        </p:nvSpPr>
        <p:spPr>
          <a:xfrm>
            <a:off x="1685693" y="4076034"/>
            <a:ext cx="1498758" cy="31410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16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New Design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26682" y="1047750"/>
            <a:ext cx="4292917" cy="914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/>
              <a:t>Energy per Total Building </a:t>
            </a:r>
            <a:r>
              <a:rPr lang="en-US" sz="1600" dirty="0" smtClean="0"/>
              <a:t>Area in</a:t>
            </a:r>
            <a:r>
              <a:rPr lang="en-US" sz="1600" dirty="0"/>
              <a:t> in old one was </a:t>
            </a:r>
            <a:r>
              <a:rPr lang="en-US" sz="1600" dirty="0" smtClean="0"/>
              <a:t>136 while in new design </a:t>
            </a:r>
            <a:r>
              <a:rPr lang="en-US" sz="1600" dirty="0"/>
              <a:t>is 110.72  </a:t>
            </a:r>
            <a:r>
              <a:rPr lang="en-US" sz="1600" dirty="0" smtClean="0"/>
              <a:t>which </a:t>
            </a:r>
            <a:r>
              <a:rPr lang="en-US" sz="1600" dirty="0"/>
              <a:t>is </a:t>
            </a:r>
            <a:r>
              <a:rPr lang="en-US" sz="1600" dirty="0">
                <a:solidFill>
                  <a:srgbClr val="00B050"/>
                </a:solidFill>
              </a:rPr>
              <a:t>good</a:t>
            </a:r>
            <a:r>
              <a:rPr lang="en-US" sz="1600" dirty="0"/>
              <a:t> for worship building.</a:t>
            </a: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599" y="2180337"/>
            <a:ext cx="3876865" cy="1600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7" name="Rounded Rectangle 6"/>
          <p:cNvSpPr/>
          <p:nvPr/>
        </p:nvSpPr>
        <p:spPr>
          <a:xfrm>
            <a:off x="6242155" y="4097964"/>
            <a:ext cx="1514296" cy="31410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16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Old Design</a:t>
            </a:r>
            <a:endParaRPr lang="ar-SA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70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7079" y="169242"/>
            <a:ext cx="50658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Berlin Sans FB Demi" pitchFamily="34" charset="0"/>
              </a:rPr>
              <a:t>5.7 Total </a:t>
            </a:r>
            <a:r>
              <a:rPr lang="en-US" sz="3200" dirty="0">
                <a:latin typeface="Berlin Sans FB Demi" pitchFamily="34" charset="0"/>
              </a:rPr>
              <a:t>discomfort </a:t>
            </a:r>
            <a:r>
              <a:rPr lang="en-US" sz="3200" dirty="0" smtClean="0">
                <a:latin typeface="Berlin Sans FB Demi" pitchFamily="34" charset="0"/>
              </a:rPr>
              <a:t>hours: </a:t>
            </a:r>
            <a:endParaRPr lang="en-US" sz="3200" dirty="0">
              <a:latin typeface="Berlin Sans FB Demi" pitchFamily="34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898" y="2495550"/>
            <a:ext cx="4352925" cy="12910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4" name="صورة 4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716" y="2495550"/>
            <a:ext cx="4168140" cy="129109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Rounded Rectangle 4"/>
          <p:cNvSpPr/>
          <p:nvPr/>
        </p:nvSpPr>
        <p:spPr>
          <a:xfrm>
            <a:off x="1600200" y="4076034"/>
            <a:ext cx="1498758" cy="31410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16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New Design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156662" y="4097964"/>
            <a:ext cx="1514296" cy="31410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16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Old Design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26682" y="1200150"/>
            <a:ext cx="4292917" cy="762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The comfort in new design is </a:t>
            </a:r>
            <a:r>
              <a:rPr lang="en-US" sz="1600" dirty="0" smtClean="0">
                <a:solidFill>
                  <a:srgbClr val="00B050"/>
                </a:solidFill>
              </a:rPr>
              <a:t>Better</a:t>
            </a:r>
            <a:r>
              <a:rPr lang="en-US" sz="1600" dirty="0" smtClean="0"/>
              <a:t> than comfort in old one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0415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33350"/>
            <a:ext cx="57086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5.8 Acoustical </a:t>
            </a:r>
            <a:r>
              <a:rPr lang="en-US" sz="3200" dirty="0"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analysis (RT60):</a:t>
            </a:r>
            <a:endParaRPr lang="en-US" sz="3200" dirty="0">
              <a:latin typeface="Berlin Sans FB Demi" pitchFamily="34" charset="0"/>
              <a:cs typeface="Arial" pitchFamily="34" charset="0"/>
            </a:endParaRPr>
          </a:p>
        </p:txBody>
      </p:sp>
      <p:pic>
        <p:nvPicPr>
          <p:cNvPr id="5" name="صورة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1121" y="2495781"/>
            <a:ext cx="3276600" cy="1981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6" name="TextBox 5"/>
          <p:cNvSpPr txBox="1"/>
          <p:nvPr/>
        </p:nvSpPr>
        <p:spPr>
          <a:xfrm>
            <a:off x="838200" y="81915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</a:rPr>
              <a:t>Pray Hall:</a:t>
            </a:r>
            <a:endParaRPr lang="en-US" sz="2400" dirty="0">
              <a:latin typeface="Berlin Sans FB Demi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81000" y="1446505"/>
            <a:ext cx="3616842" cy="762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The recommended reverberation time (RT60) shall be from 1.2 to 2 seconds. </a:t>
            </a:r>
          </a:p>
        </p:txBody>
      </p:sp>
      <p:sp>
        <p:nvSpPr>
          <p:cNvPr id="8" name="Rounded Rectangle 10">
            <a:extLst>
              <a:ext uri="{FF2B5EF4-FFF2-40B4-BE49-F238E27FC236}">
                <a16:creationId xmlns:a16="http://schemas.microsoft.com/office/drawing/2014/main" xmlns="" id="{2731400E-B6FE-49F2-B597-0A2B0A832C4F}"/>
              </a:ext>
            </a:extLst>
          </p:cNvPr>
          <p:cNvSpPr/>
          <p:nvPr/>
        </p:nvSpPr>
        <p:spPr>
          <a:xfrm>
            <a:off x="5331508" y="2486847"/>
            <a:ext cx="2794920" cy="24233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RT60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at 1000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Hz=0.54 s 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مستطيل 4">
            <a:extLst>
              <a:ext uri="{FF2B5EF4-FFF2-40B4-BE49-F238E27FC236}">
                <a16:creationId xmlns:a16="http://schemas.microsoft.com/office/drawing/2014/main" xmlns="" id="{1093F8CA-8D2B-44B2-9376-2C9C438B1975}"/>
              </a:ext>
            </a:extLst>
          </p:cNvPr>
          <p:cNvSpPr/>
          <p:nvPr/>
        </p:nvSpPr>
        <p:spPr>
          <a:xfrm>
            <a:off x="5099376" y="1073066"/>
            <a:ext cx="381602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100" dirty="0">
                <a:latin typeface="Berlin Sans FB Demi" pitchFamily="34" charset="0"/>
                <a:cs typeface="Times New Roman" pitchFamily="18" charset="0"/>
              </a:rPr>
              <a:t>- </a:t>
            </a:r>
            <a:r>
              <a:rPr lang="en-US" sz="2100" dirty="0" smtClean="0">
                <a:latin typeface="Berlin Sans FB Demi" pitchFamily="34" charset="0"/>
                <a:cs typeface="Times New Roman" pitchFamily="18" charset="0"/>
              </a:rPr>
              <a:t>Old design (empty </a:t>
            </a:r>
            <a:r>
              <a:rPr lang="en-US" sz="2100" dirty="0">
                <a:latin typeface="Berlin Sans FB Demi" pitchFamily="34" charset="0"/>
                <a:cs typeface="Times New Roman" pitchFamily="18" charset="0"/>
              </a:rPr>
              <a:t>space) :</a:t>
            </a:r>
            <a:endParaRPr lang="en-US" sz="788" dirty="0">
              <a:latin typeface="Berlin Sans FB Demi" pitchFamily="34" charset="0"/>
              <a:cs typeface="Arial" pitchFamily="34" charset="0"/>
            </a:endParaRPr>
          </a:p>
        </p:txBody>
      </p:sp>
      <p:sp>
        <p:nvSpPr>
          <p:cNvPr id="12" name="مستطيل 4">
            <a:extLst>
              <a:ext uri="{FF2B5EF4-FFF2-40B4-BE49-F238E27FC236}">
                <a16:creationId xmlns:a16="http://schemas.microsoft.com/office/drawing/2014/main" xmlns="" id="{CD3C7BA2-BA0B-48B6-9294-CCA3DC61522E}"/>
              </a:ext>
            </a:extLst>
          </p:cNvPr>
          <p:cNvSpPr/>
          <p:nvPr/>
        </p:nvSpPr>
        <p:spPr>
          <a:xfrm>
            <a:off x="5099376" y="3015782"/>
            <a:ext cx="373982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100" dirty="0">
                <a:latin typeface="Berlin Sans FB Demi" pitchFamily="34" charset="0"/>
                <a:cs typeface="Times New Roman" pitchFamily="18" charset="0"/>
              </a:rPr>
              <a:t>- </a:t>
            </a:r>
            <a:r>
              <a:rPr lang="en-US" sz="2100" dirty="0" smtClean="0">
                <a:latin typeface="Berlin Sans FB Demi" pitchFamily="34" charset="0"/>
                <a:cs typeface="Times New Roman" pitchFamily="18" charset="0"/>
              </a:rPr>
              <a:t>New design (empty </a:t>
            </a:r>
            <a:r>
              <a:rPr lang="en-US" sz="2100" dirty="0">
                <a:latin typeface="Berlin Sans FB Demi" pitchFamily="34" charset="0"/>
                <a:cs typeface="Times New Roman" pitchFamily="18" charset="0"/>
              </a:rPr>
              <a:t>space):</a:t>
            </a:r>
            <a:endParaRPr lang="en-US" sz="788" dirty="0">
              <a:latin typeface="Berlin Sans FB Demi" pitchFamily="34" charset="0"/>
              <a:cs typeface="Arial" pitchFamily="34" charset="0"/>
            </a:endParaRPr>
          </a:p>
        </p:txBody>
      </p:sp>
      <p:sp>
        <p:nvSpPr>
          <p:cNvPr id="13" name="Rounded Rectangle 10">
            <a:extLst>
              <a:ext uri="{FF2B5EF4-FFF2-40B4-BE49-F238E27FC236}">
                <a16:creationId xmlns:a16="http://schemas.microsoft.com/office/drawing/2014/main" xmlns="" id="{CEEF5766-B7BD-4680-A46F-4354B1BDC709}"/>
              </a:ext>
            </a:extLst>
          </p:cNvPr>
          <p:cNvSpPr/>
          <p:nvPr/>
        </p:nvSpPr>
        <p:spPr>
          <a:xfrm>
            <a:off x="5329334" y="1585171"/>
            <a:ext cx="2797094" cy="24233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125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Hz=0.95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  </a:t>
            </a:r>
          </a:p>
        </p:txBody>
      </p:sp>
      <p:sp>
        <p:nvSpPr>
          <p:cNvPr id="14" name="Rounded Rectangle 10">
            <a:extLst>
              <a:ext uri="{FF2B5EF4-FFF2-40B4-BE49-F238E27FC236}">
                <a16:creationId xmlns:a16="http://schemas.microsoft.com/office/drawing/2014/main" xmlns="" id="{48C94984-E18A-460A-9BBE-D5444E39FE2D}"/>
              </a:ext>
            </a:extLst>
          </p:cNvPr>
          <p:cNvSpPr/>
          <p:nvPr/>
        </p:nvSpPr>
        <p:spPr>
          <a:xfrm>
            <a:off x="5329334" y="1885950"/>
            <a:ext cx="2797094" cy="24233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250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Hz=0.85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  </a:t>
            </a:r>
          </a:p>
        </p:txBody>
      </p:sp>
      <p:sp>
        <p:nvSpPr>
          <p:cNvPr id="26" name="Rounded Rectangle 10">
            <a:extLst>
              <a:ext uri="{FF2B5EF4-FFF2-40B4-BE49-F238E27FC236}">
                <a16:creationId xmlns:a16="http://schemas.microsoft.com/office/drawing/2014/main" xmlns="" id="{D71A7BD3-DC21-4A21-BEF1-88F4DCCFEF7C}"/>
              </a:ext>
            </a:extLst>
          </p:cNvPr>
          <p:cNvSpPr/>
          <p:nvPr/>
        </p:nvSpPr>
        <p:spPr>
          <a:xfrm>
            <a:off x="5329332" y="2190750"/>
            <a:ext cx="2797096" cy="24233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500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Hz=0.61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  </a:t>
            </a:r>
          </a:p>
        </p:txBody>
      </p:sp>
      <p:sp>
        <p:nvSpPr>
          <p:cNvPr id="27" name="Rounded Rectangle 10">
            <a:extLst>
              <a:ext uri="{FF2B5EF4-FFF2-40B4-BE49-F238E27FC236}">
                <a16:creationId xmlns:a16="http://schemas.microsoft.com/office/drawing/2014/main" xmlns="" id="{2731400E-B6FE-49F2-B597-0A2B0A832C4F}"/>
              </a:ext>
            </a:extLst>
          </p:cNvPr>
          <p:cNvSpPr/>
          <p:nvPr/>
        </p:nvSpPr>
        <p:spPr>
          <a:xfrm>
            <a:off x="5331508" y="4396966"/>
            <a:ext cx="2794920" cy="24233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RT60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at 1000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Hz=1.20 s 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Rounded Rectangle 10">
            <a:extLst>
              <a:ext uri="{FF2B5EF4-FFF2-40B4-BE49-F238E27FC236}">
                <a16:creationId xmlns:a16="http://schemas.microsoft.com/office/drawing/2014/main" xmlns="" id="{CEEF5766-B7BD-4680-A46F-4354B1BDC709}"/>
              </a:ext>
            </a:extLst>
          </p:cNvPr>
          <p:cNvSpPr/>
          <p:nvPr/>
        </p:nvSpPr>
        <p:spPr>
          <a:xfrm>
            <a:off x="5329334" y="3495290"/>
            <a:ext cx="2797094" cy="24233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125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Hz=2.10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  </a:t>
            </a:r>
          </a:p>
        </p:txBody>
      </p:sp>
      <p:sp>
        <p:nvSpPr>
          <p:cNvPr id="29" name="Rounded Rectangle 10">
            <a:extLst>
              <a:ext uri="{FF2B5EF4-FFF2-40B4-BE49-F238E27FC236}">
                <a16:creationId xmlns:a16="http://schemas.microsoft.com/office/drawing/2014/main" xmlns="" id="{48C94984-E18A-460A-9BBE-D5444E39FE2D}"/>
              </a:ext>
            </a:extLst>
          </p:cNvPr>
          <p:cNvSpPr/>
          <p:nvPr/>
        </p:nvSpPr>
        <p:spPr>
          <a:xfrm>
            <a:off x="5329334" y="3796069"/>
            <a:ext cx="2797094" cy="24233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250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Hz=1.97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  </a:t>
            </a:r>
          </a:p>
        </p:txBody>
      </p:sp>
      <p:sp>
        <p:nvSpPr>
          <p:cNvPr id="30" name="Rounded Rectangle 10">
            <a:extLst>
              <a:ext uri="{FF2B5EF4-FFF2-40B4-BE49-F238E27FC236}">
                <a16:creationId xmlns:a16="http://schemas.microsoft.com/office/drawing/2014/main" xmlns="" id="{D71A7BD3-DC21-4A21-BEF1-88F4DCCFEF7C}"/>
              </a:ext>
            </a:extLst>
          </p:cNvPr>
          <p:cNvSpPr/>
          <p:nvPr/>
        </p:nvSpPr>
        <p:spPr>
          <a:xfrm>
            <a:off x="5329332" y="4100869"/>
            <a:ext cx="2797096" cy="24233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500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Hz=1.65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  </a:t>
            </a:r>
          </a:p>
        </p:txBody>
      </p:sp>
    </p:spTree>
    <p:extLst>
      <p:ext uri="{BB962C8B-B14F-4D97-AF65-F5344CB8AC3E}">
        <p14:creationId xmlns:p14="http://schemas.microsoft.com/office/powerpoint/2010/main" val="183250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33350"/>
            <a:ext cx="57086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5.8 Acoustical </a:t>
            </a:r>
            <a:r>
              <a:rPr lang="en-US" sz="3200" dirty="0"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analysis (RT60):</a:t>
            </a:r>
            <a:endParaRPr lang="en-US" sz="3200" dirty="0">
              <a:latin typeface="Berlin Sans FB Demi" pitchFamily="34" charset="0"/>
              <a:cs typeface="Arial" pitchFamily="34" charset="0"/>
            </a:endParaRPr>
          </a:p>
        </p:txBody>
      </p:sp>
      <p:pic>
        <p:nvPicPr>
          <p:cNvPr id="3" name="صورة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1121" y="2495781"/>
            <a:ext cx="3276600" cy="1981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TextBox 3"/>
          <p:cNvSpPr txBox="1"/>
          <p:nvPr/>
        </p:nvSpPr>
        <p:spPr>
          <a:xfrm>
            <a:off x="838200" y="81915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</a:rPr>
              <a:t>Pray Hall:</a:t>
            </a:r>
            <a:endParaRPr lang="en-US" sz="2400" dirty="0">
              <a:latin typeface="Berlin Sans FB Demi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81000" y="1446505"/>
            <a:ext cx="3616842" cy="762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The recommended reverberation time (RT60) shall be from 1.2 to 2 seconds. </a:t>
            </a:r>
          </a:p>
        </p:txBody>
      </p:sp>
      <p:sp>
        <p:nvSpPr>
          <p:cNvPr id="6" name="Rounded Rectangle 10">
            <a:extLst>
              <a:ext uri="{FF2B5EF4-FFF2-40B4-BE49-F238E27FC236}">
                <a16:creationId xmlns:a16="http://schemas.microsoft.com/office/drawing/2014/main" xmlns="" id="{2731400E-B6FE-49F2-B597-0A2B0A832C4F}"/>
              </a:ext>
            </a:extLst>
          </p:cNvPr>
          <p:cNvSpPr/>
          <p:nvPr/>
        </p:nvSpPr>
        <p:spPr>
          <a:xfrm>
            <a:off x="5331508" y="2486847"/>
            <a:ext cx="2794920" cy="24233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RT60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at 1000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Hz=0.69 s 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4">
            <a:extLst>
              <a:ext uri="{FF2B5EF4-FFF2-40B4-BE49-F238E27FC236}">
                <a16:creationId xmlns:a16="http://schemas.microsoft.com/office/drawing/2014/main" xmlns="" id="{1093F8CA-8D2B-44B2-9376-2C9C438B1975}"/>
              </a:ext>
            </a:extLst>
          </p:cNvPr>
          <p:cNvSpPr/>
          <p:nvPr/>
        </p:nvSpPr>
        <p:spPr>
          <a:xfrm>
            <a:off x="5099376" y="1073066"/>
            <a:ext cx="381602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100" dirty="0">
                <a:latin typeface="Berlin Sans FB Demi" pitchFamily="34" charset="0"/>
                <a:cs typeface="Times New Roman" pitchFamily="18" charset="0"/>
              </a:rPr>
              <a:t>- </a:t>
            </a:r>
            <a:r>
              <a:rPr lang="en-US" sz="2100" dirty="0" smtClean="0">
                <a:latin typeface="Berlin Sans FB Demi" pitchFamily="34" charset="0"/>
                <a:cs typeface="Times New Roman" pitchFamily="18" charset="0"/>
              </a:rPr>
              <a:t>Old design (Full </a:t>
            </a:r>
            <a:r>
              <a:rPr lang="en-US" sz="2100" dirty="0">
                <a:latin typeface="Berlin Sans FB Demi" pitchFamily="34" charset="0"/>
                <a:cs typeface="Times New Roman" pitchFamily="18" charset="0"/>
              </a:rPr>
              <a:t>space) :</a:t>
            </a:r>
            <a:endParaRPr lang="en-US" sz="788" dirty="0">
              <a:latin typeface="Berlin Sans FB Demi" pitchFamily="34" charset="0"/>
              <a:cs typeface="Arial" pitchFamily="34" charset="0"/>
            </a:endParaRPr>
          </a:p>
        </p:txBody>
      </p:sp>
      <p:sp>
        <p:nvSpPr>
          <p:cNvPr id="8" name="مستطيل 4">
            <a:extLst>
              <a:ext uri="{FF2B5EF4-FFF2-40B4-BE49-F238E27FC236}">
                <a16:creationId xmlns:a16="http://schemas.microsoft.com/office/drawing/2014/main" xmlns="" id="{CD3C7BA2-BA0B-48B6-9294-CCA3DC61522E}"/>
              </a:ext>
            </a:extLst>
          </p:cNvPr>
          <p:cNvSpPr/>
          <p:nvPr/>
        </p:nvSpPr>
        <p:spPr>
          <a:xfrm>
            <a:off x="5099376" y="3015782"/>
            <a:ext cx="373982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100" dirty="0">
                <a:latin typeface="Berlin Sans FB Demi" pitchFamily="34" charset="0"/>
                <a:cs typeface="Times New Roman" pitchFamily="18" charset="0"/>
              </a:rPr>
              <a:t>- </a:t>
            </a:r>
            <a:r>
              <a:rPr lang="en-US" sz="2100" dirty="0" smtClean="0">
                <a:latin typeface="Berlin Sans FB Demi" pitchFamily="34" charset="0"/>
                <a:cs typeface="Times New Roman" pitchFamily="18" charset="0"/>
              </a:rPr>
              <a:t>New design (Full space</a:t>
            </a:r>
            <a:r>
              <a:rPr lang="en-US" sz="2100" dirty="0">
                <a:latin typeface="Berlin Sans FB Demi" pitchFamily="34" charset="0"/>
                <a:cs typeface="Times New Roman" pitchFamily="18" charset="0"/>
              </a:rPr>
              <a:t>):</a:t>
            </a:r>
            <a:endParaRPr lang="en-US" sz="788" dirty="0">
              <a:latin typeface="Berlin Sans FB Demi" pitchFamily="34" charset="0"/>
              <a:cs typeface="Arial" pitchFamily="34" charset="0"/>
            </a:endParaRPr>
          </a:p>
        </p:txBody>
      </p:sp>
      <p:sp>
        <p:nvSpPr>
          <p:cNvPr id="9" name="Rounded Rectangle 10">
            <a:extLst>
              <a:ext uri="{FF2B5EF4-FFF2-40B4-BE49-F238E27FC236}">
                <a16:creationId xmlns:a16="http://schemas.microsoft.com/office/drawing/2014/main" xmlns="" id="{CEEF5766-B7BD-4680-A46F-4354B1BDC709}"/>
              </a:ext>
            </a:extLst>
          </p:cNvPr>
          <p:cNvSpPr/>
          <p:nvPr/>
        </p:nvSpPr>
        <p:spPr>
          <a:xfrm>
            <a:off x="5329334" y="1585171"/>
            <a:ext cx="2797094" cy="24233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125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Hz=1.14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  </a:t>
            </a:r>
          </a:p>
        </p:txBody>
      </p:sp>
      <p:sp>
        <p:nvSpPr>
          <p:cNvPr id="10" name="Rounded Rectangle 10">
            <a:extLst>
              <a:ext uri="{FF2B5EF4-FFF2-40B4-BE49-F238E27FC236}">
                <a16:creationId xmlns:a16="http://schemas.microsoft.com/office/drawing/2014/main" xmlns="" id="{48C94984-E18A-460A-9BBE-D5444E39FE2D}"/>
              </a:ext>
            </a:extLst>
          </p:cNvPr>
          <p:cNvSpPr/>
          <p:nvPr/>
        </p:nvSpPr>
        <p:spPr>
          <a:xfrm>
            <a:off x="5329334" y="1885950"/>
            <a:ext cx="2797094" cy="24233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250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Hz=0.85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  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D71A7BD3-DC21-4A21-BEF1-88F4DCCFEF7C}"/>
              </a:ext>
            </a:extLst>
          </p:cNvPr>
          <p:cNvSpPr/>
          <p:nvPr/>
        </p:nvSpPr>
        <p:spPr>
          <a:xfrm>
            <a:off x="5329332" y="2190750"/>
            <a:ext cx="2797096" cy="24233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500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Hz=0.74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  </a:t>
            </a:r>
          </a:p>
        </p:txBody>
      </p:sp>
      <p:sp>
        <p:nvSpPr>
          <p:cNvPr id="12" name="Rounded Rectangle 10">
            <a:extLst>
              <a:ext uri="{FF2B5EF4-FFF2-40B4-BE49-F238E27FC236}">
                <a16:creationId xmlns:a16="http://schemas.microsoft.com/office/drawing/2014/main" xmlns="" id="{2731400E-B6FE-49F2-B597-0A2B0A832C4F}"/>
              </a:ext>
            </a:extLst>
          </p:cNvPr>
          <p:cNvSpPr/>
          <p:nvPr/>
        </p:nvSpPr>
        <p:spPr>
          <a:xfrm>
            <a:off x="5331508" y="4396966"/>
            <a:ext cx="2794920" cy="24233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RT60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at 1000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Hz=1.38 s 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ounded Rectangle 10">
            <a:extLst>
              <a:ext uri="{FF2B5EF4-FFF2-40B4-BE49-F238E27FC236}">
                <a16:creationId xmlns:a16="http://schemas.microsoft.com/office/drawing/2014/main" xmlns="" id="{CEEF5766-B7BD-4680-A46F-4354B1BDC709}"/>
              </a:ext>
            </a:extLst>
          </p:cNvPr>
          <p:cNvSpPr/>
          <p:nvPr/>
        </p:nvSpPr>
        <p:spPr>
          <a:xfrm>
            <a:off x="5329334" y="3495290"/>
            <a:ext cx="2797094" cy="24233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125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Hz=2.17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  </a:t>
            </a:r>
          </a:p>
        </p:txBody>
      </p:sp>
      <p:sp>
        <p:nvSpPr>
          <p:cNvPr id="14" name="Rounded Rectangle 10">
            <a:extLst>
              <a:ext uri="{FF2B5EF4-FFF2-40B4-BE49-F238E27FC236}">
                <a16:creationId xmlns:a16="http://schemas.microsoft.com/office/drawing/2014/main" xmlns="" id="{48C94984-E18A-460A-9BBE-D5444E39FE2D}"/>
              </a:ext>
            </a:extLst>
          </p:cNvPr>
          <p:cNvSpPr/>
          <p:nvPr/>
        </p:nvSpPr>
        <p:spPr>
          <a:xfrm>
            <a:off x="5329334" y="3796069"/>
            <a:ext cx="2797094" cy="24233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250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Hz=1.52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  </a:t>
            </a:r>
          </a:p>
        </p:txBody>
      </p:sp>
      <p:sp>
        <p:nvSpPr>
          <p:cNvPr id="15" name="Rounded Rectangle 10">
            <a:extLst>
              <a:ext uri="{FF2B5EF4-FFF2-40B4-BE49-F238E27FC236}">
                <a16:creationId xmlns:a16="http://schemas.microsoft.com/office/drawing/2014/main" xmlns="" id="{D71A7BD3-DC21-4A21-BEF1-88F4DCCFEF7C}"/>
              </a:ext>
            </a:extLst>
          </p:cNvPr>
          <p:cNvSpPr/>
          <p:nvPr/>
        </p:nvSpPr>
        <p:spPr>
          <a:xfrm>
            <a:off x="5329332" y="4100869"/>
            <a:ext cx="2797096" cy="24233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500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Hz=1.35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  </a:t>
            </a:r>
          </a:p>
        </p:txBody>
      </p:sp>
    </p:spTree>
    <p:extLst>
      <p:ext uri="{BB962C8B-B14F-4D97-AF65-F5344CB8AC3E}">
        <p14:creationId xmlns:p14="http://schemas.microsoft.com/office/powerpoint/2010/main" val="41724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33350"/>
            <a:ext cx="53880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5.9 Acoustical </a:t>
            </a:r>
            <a:r>
              <a:rPr lang="en-US" sz="3200" dirty="0"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analysis </a:t>
            </a:r>
            <a:r>
              <a:rPr lang="en-US" sz="3200" dirty="0" smtClean="0"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(STC):</a:t>
            </a:r>
            <a:endParaRPr lang="en-US" sz="3200" dirty="0">
              <a:latin typeface="Berlin Sans FB Demi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81915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</a:rPr>
              <a:t>Pray Hall:</a:t>
            </a:r>
            <a:endParaRPr lang="en-US" sz="2400" dirty="0">
              <a:latin typeface="Berlin Sans FB Demi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83658" y="1446505"/>
            <a:ext cx="2954079" cy="762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rtl="1" fontAlgn="base">
              <a:spcBef>
                <a:spcPct val="0"/>
              </a:spcBef>
              <a:spcAft>
                <a:spcPct val="0"/>
              </a:spcAft>
              <a:buClrTx/>
              <a:tabLst>
                <a:tab pos="2009775" algn="l"/>
              </a:tabLst>
            </a:pPr>
            <a:r>
              <a:rPr lang="en-US" sz="1600" dirty="0">
                <a:solidFill>
                  <a:srgbClr val="000000"/>
                </a:solidFill>
                <a:cs typeface="Times New Roman" pitchFamily="18" charset="0"/>
              </a:rPr>
              <a:t>STC shall be from45-55 dB </a:t>
            </a:r>
            <a:r>
              <a:rPr lang="en-US" sz="1600" dirty="0" smtClean="0">
                <a:solidFill>
                  <a:srgbClr val="000000"/>
                </a:solidFill>
                <a:cs typeface="Times New Roman" pitchFamily="18" charset="0"/>
              </a:rPr>
              <a:t>to </a:t>
            </a:r>
            <a:r>
              <a:rPr lang="en-US" sz="1600" dirty="0">
                <a:solidFill>
                  <a:srgbClr val="000000"/>
                </a:solidFill>
                <a:cs typeface="Times New Roman" pitchFamily="18" charset="0"/>
              </a:rPr>
              <a:t>avoid unwanted noise in space</a:t>
            </a:r>
            <a:endParaRPr lang="en-US" sz="1600" dirty="0">
              <a:cs typeface="Arial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00100" y="4171950"/>
            <a:ext cx="1981200" cy="685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00B050"/>
                </a:solidFill>
              </a:rPr>
              <a:t>STC = 51 </a:t>
            </a:r>
            <a:r>
              <a:rPr lang="en-US" sz="2800" dirty="0" err="1" smtClean="0">
                <a:solidFill>
                  <a:srgbClr val="00B050"/>
                </a:solidFill>
              </a:rPr>
              <a:t>db</a:t>
            </a:r>
            <a:endParaRPr lang="en-US" sz="2800" dirty="0">
              <a:solidFill>
                <a:srgbClr val="00B050"/>
              </a:solidFill>
            </a:endParaRPr>
          </a:p>
        </p:txBody>
      </p:sp>
      <p:pic>
        <p:nvPicPr>
          <p:cNvPr id="10" name="صورة 1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6920" y="2319226"/>
            <a:ext cx="1219200" cy="173484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1" name="صورة 1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1651042"/>
            <a:ext cx="5093497" cy="286380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98526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33350"/>
            <a:ext cx="52758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5.9 Acoustical </a:t>
            </a:r>
            <a:r>
              <a:rPr lang="en-US" sz="3200" dirty="0"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analysis </a:t>
            </a:r>
            <a:r>
              <a:rPr lang="en-US" sz="3200" dirty="0" smtClean="0"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(IIC):</a:t>
            </a:r>
            <a:endParaRPr lang="en-US" sz="3200" dirty="0">
              <a:latin typeface="Berlin Sans FB Demi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81915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</a:rPr>
              <a:t>Pray Hall:</a:t>
            </a:r>
            <a:endParaRPr lang="en-US" sz="2400" dirty="0">
              <a:latin typeface="Berlin Sans FB Demi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854078" y="1657350"/>
            <a:ext cx="2635243" cy="51564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rtl="1" fontAlgn="base">
              <a:spcBef>
                <a:spcPct val="0"/>
              </a:spcBef>
              <a:spcAft>
                <a:spcPct val="0"/>
              </a:spcAft>
              <a:buClrTx/>
              <a:tabLst>
                <a:tab pos="2009775" algn="l"/>
              </a:tabLst>
            </a:pPr>
            <a:r>
              <a:rPr lang="en-US" sz="1600" dirty="0">
                <a:solidFill>
                  <a:srgbClr val="000000"/>
                </a:solidFill>
                <a:cs typeface="Times New Roman" pitchFamily="18" charset="0"/>
              </a:rPr>
              <a:t>STC shall be </a:t>
            </a:r>
            <a:r>
              <a:rPr lang="en-US" sz="1600" dirty="0" smtClean="0">
                <a:solidFill>
                  <a:srgbClr val="000000"/>
                </a:solidFill>
                <a:cs typeface="Times New Roman" pitchFamily="18" charset="0"/>
              </a:rPr>
              <a:t>from</a:t>
            </a:r>
            <a:r>
              <a:rPr lang="en-US" sz="1600" dirty="0"/>
              <a:t>50-52 </a:t>
            </a:r>
            <a:r>
              <a:rPr lang="en-US" sz="1600" dirty="0" smtClean="0">
                <a:solidFill>
                  <a:srgbClr val="000000"/>
                </a:solidFill>
                <a:cs typeface="Times New Roman" pitchFamily="18" charset="0"/>
              </a:rPr>
              <a:t> dB</a:t>
            </a:r>
            <a:endParaRPr lang="en-US" sz="1600" dirty="0">
              <a:cs typeface="Arial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378688" y="3667773"/>
            <a:ext cx="1586023" cy="533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00B050"/>
                </a:solidFill>
              </a:rPr>
              <a:t>IIC = 50</a:t>
            </a:r>
            <a:endParaRPr lang="en-US" sz="2800" dirty="0">
              <a:solidFill>
                <a:srgbClr val="00B050"/>
              </a:solidFill>
            </a:endParaRPr>
          </a:p>
        </p:txBody>
      </p:sp>
      <p:pic>
        <p:nvPicPr>
          <p:cNvPr id="7" name="صورة 1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372373"/>
            <a:ext cx="2954079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صورة 2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428750"/>
            <a:ext cx="2934970" cy="30289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407740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799" y="209550"/>
            <a:ext cx="29065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 defTabSz="685800" rtl="1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3200" dirty="0"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Loudspeakers :</a:t>
            </a:r>
            <a:endParaRPr lang="en-US" sz="4400" dirty="0">
              <a:latin typeface="Berlin Sans FB Demi" pitchFamily="34" charset="0"/>
              <a:cs typeface="Arial" pitchFamily="34" charset="0"/>
            </a:endParaRPr>
          </a:p>
        </p:txBody>
      </p:sp>
      <p:pic>
        <p:nvPicPr>
          <p:cNvPr id="5" name="صورة 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6396" y="971550"/>
            <a:ext cx="3810000" cy="1524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6" name="صورة 2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168" y="2800350"/>
            <a:ext cx="4624832" cy="162687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7" name="Rounded Rectangle 6"/>
          <p:cNvSpPr/>
          <p:nvPr/>
        </p:nvSpPr>
        <p:spPr>
          <a:xfrm>
            <a:off x="5410200" y="635368"/>
            <a:ext cx="3352800" cy="3810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mms\Desktop\tyrtyrt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2119" y="935513"/>
            <a:ext cx="3128962" cy="3209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5410200" y="4615385"/>
            <a:ext cx="3352800" cy="32962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10 Loudspeaker in pray hall needed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02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/>
          <p:cNvSpPr/>
          <p:nvPr/>
        </p:nvSpPr>
        <p:spPr>
          <a:xfrm>
            <a:off x="1347459" y="276760"/>
            <a:ext cx="6950007" cy="340792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447800" y="3486150"/>
            <a:ext cx="1447800" cy="88935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31474" y="4140325"/>
            <a:ext cx="848902" cy="54592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057400" y="918893"/>
            <a:ext cx="75341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sz="6600" dirty="0" smtClean="0">
                <a:latin typeface="Berlin Sans FB Demi" pitchFamily="34" charset="0"/>
              </a:rPr>
              <a:t>5. </a:t>
            </a:r>
            <a:r>
              <a:rPr lang="en-US" sz="6600" dirty="0" smtClean="0">
                <a:latin typeface="Berlin Sans FB Demi" pitchFamily="34" charset="0"/>
              </a:rPr>
              <a:t>Mechanical </a:t>
            </a:r>
          </a:p>
          <a:p>
            <a:r>
              <a:rPr lang="en-US" sz="6600" dirty="0" smtClean="0">
                <a:latin typeface="Berlin Sans FB Demi" pitchFamily="34" charset="0"/>
              </a:rPr>
              <a:t>       Design:</a:t>
            </a:r>
            <a:endParaRPr lang="en-US" sz="6000" dirty="0"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82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0999" y="133350"/>
            <a:ext cx="47035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Berlin Sans FB Demi" pitchFamily="34" charset="0"/>
                <a:cs typeface="Times New Roman" pitchFamily="18" charset="0"/>
              </a:rPr>
              <a:t>6.1 </a:t>
            </a:r>
            <a:r>
              <a:rPr lang="en-US" sz="3200" dirty="0"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Water Supply System:</a:t>
            </a:r>
            <a:endParaRPr lang="en-US" sz="3200" dirty="0">
              <a:latin typeface="Berlin Sans FB Demi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535568" y="1200150"/>
            <a:ext cx="8077200" cy="350519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4" name="Picture 6" descr="C:\Users\mms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805" y="1258787"/>
            <a:ext cx="7116726" cy="3387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570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8525" y="133349"/>
            <a:ext cx="32752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 defTabSz="685800" rtl="1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3200" dirty="0" smtClean="0">
                <a:latin typeface="Berlin Sans FB Demi" pitchFamily="34" charset="0"/>
                <a:cs typeface="Times New Roman" pitchFamily="18" charset="0"/>
              </a:rPr>
              <a:t>6.2 </a:t>
            </a:r>
            <a:r>
              <a:rPr lang="en-US" sz="3200" dirty="0"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Water Tanks:</a:t>
            </a:r>
            <a:endParaRPr lang="en-US" sz="4400" dirty="0">
              <a:latin typeface="Berlin Sans FB Demi" pitchFamily="34" charset="0"/>
              <a:cs typeface="Arial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33400" y="1581150"/>
            <a:ext cx="3124200" cy="1676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lnSpc>
                <a:spcPct val="115000"/>
              </a:lnSpc>
              <a:spcAft>
                <a:spcPts val="1000"/>
              </a:spcAft>
              <a:buClr>
                <a:srgbClr val="244061"/>
              </a:buClr>
              <a:buFont typeface="Wingdings" panose="05000000000000000000" pitchFamily="2" charset="2"/>
              <a:buChar char=""/>
            </a:pPr>
            <a:r>
              <a:rPr lang="en-US" dirty="0">
                <a:solidFill>
                  <a:srgbClr val="0D0D0D"/>
                </a:solidFill>
                <a:latin typeface="Raleway" panose="020B0604020202020204" charset="0"/>
                <a:ea typeface="Calibri" panose="020F0502020204030204" pitchFamily="34" charset="0"/>
              </a:rPr>
              <a:t>Vertical = steel pipe</a:t>
            </a:r>
            <a:endParaRPr lang="en-US" dirty="0">
              <a:solidFill>
                <a:srgbClr val="0D0D0D"/>
              </a:solidFill>
              <a:latin typeface="Raleway" panose="020B0604020202020204" charset="0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Clr>
                <a:srgbClr val="244061"/>
              </a:buClr>
              <a:buFont typeface="Wingdings" panose="05000000000000000000" pitchFamily="2" charset="2"/>
              <a:buChar char=""/>
            </a:pPr>
            <a:r>
              <a:rPr lang="en-US" dirty="0">
                <a:solidFill>
                  <a:srgbClr val="0D0D0D"/>
                </a:solidFill>
                <a:latin typeface="Raleway" panose="020B0604020202020204" charset="0"/>
                <a:ea typeface="Calibri" panose="020F0502020204030204" pitchFamily="34" charset="0"/>
              </a:rPr>
              <a:t>Horizontal = UPVC pipe</a:t>
            </a:r>
            <a:endParaRPr lang="en-US" dirty="0">
              <a:solidFill>
                <a:srgbClr val="0D0D0D"/>
              </a:solidFill>
              <a:latin typeface="Raleway" panose="020B0604020202020204" charset="0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Clr>
                <a:srgbClr val="244061"/>
              </a:buClr>
              <a:buFont typeface="Wingdings" panose="05000000000000000000" pitchFamily="2" charset="2"/>
              <a:buChar char=""/>
            </a:pPr>
            <a:r>
              <a:rPr lang="en-US" dirty="0">
                <a:solidFill>
                  <a:srgbClr val="0D0D0D"/>
                </a:solidFill>
                <a:latin typeface="Raleway" panose="020B0604020202020204" charset="0"/>
                <a:ea typeface="Calibri" panose="020F0502020204030204" pitchFamily="34" charset="0"/>
              </a:rPr>
              <a:t>Branch = UPVC pipe</a:t>
            </a:r>
            <a:endParaRPr lang="en-US" dirty="0">
              <a:solidFill>
                <a:srgbClr val="0D0D0D"/>
              </a:solidFill>
              <a:latin typeface="Raleway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343400" y="895351"/>
            <a:ext cx="4343400" cy="4114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3" descr="C:\Users\mms\Desktop\525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666" y="1016850"/>
            <a:ext cx="3258867" cy="3871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6949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355793" y="230626"/>
            <a:ext cx="6950007" cy="340792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1447800" y="3486150"/>
            <a:ext cx="1447800" cy="88935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531474" y="4140325"/>
            <a:ext cx="848902" cy="54592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622743" y="1200150"/>
            <a:ext cx="75341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sz="6600" dirty="0">
                <a:latin typeface="Berlin Sans FB Demi" pitchFamily="34" charset="0"/>
              </a:rPr>
              <a:t>2. </a:t>
            </a:r>
            <a:r>
              <a:rPr lang="en-US" sz="6600" dirty="0">
                <a:latin typeface="Berlin Sans FB Demi" pitchFamily="34" charset="0"/>
              </a:rPr>
              <a:t>Earlier Studies:</a:t>
            </a:r>
            <a:endParaRPr lang="en-US" sz="6000" dirty="0"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36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0999" y="133350"/>
            <a:ext cx="54312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Berlin Sans FB Demi" pitchFamily="34" charset="0"/>
                <a:cs typeface="Times New Roman" pitchFamily="18" charset="0"/>
              </a:rPr>
              <a:t>6.3 </a:t>
            </a:r>
            <a:r>
              <a:rPr lang="en-US" sz="3200" dirty="0">
                <a:latin typeface="Berlin Sans FB Demi" pitchFamily="34" charset="0"/>
                <a:cs typeface="Times New Roman" pitchFamily="18" charset="0"/>
              </a:rPr>
              <a:t>Drainage Systems design: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58870" y="1163323"/>
            <a:ext cx="8534401" cy="3581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C:\Users\mms\Desktop\ثق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3" y="1322867"/>
            <a:ext cx="7817239" cy="3262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83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01" y="209550"/>
            <a:ext cx="47404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 defTabSz="685800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3200" dirty="0" smtClean="0"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6.4 HVAC </a:t>
            </a:r>
            <a:r>
              <a:rPr lang="en-US" sz="3200" dirty="0"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System Design:</a:t>
            </a:r>
            <a:endParaRPr lang="en-US" sz="4400" dirty="0">
              <a:latin typeface="Berlin Sans FB Demi" pitchFamily="34" charset="0"/>
              <a:cs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880950"/>
              </p:ext>
            </p:extLst>
          </p:nvPr>
        </p:nvGraphicFramePr>
        <p:xfrm>
          <a:off x="990600" y="3028950"/>
          <a:ext cx="3354140" cy="111577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677070"/>
                <a:gridCol w="1677070"/>
              </a:tblGrid>
              <a:tr h="685800">
                <a:tc>
                  <a:txBody>
                    <a:bodyPr/>
                    <a:lstStyle/>
                    <a:p>
                      <a:pPr rtl="1"/>
                      <a:r>
                        <a:rPr lang="en-US" sz="160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Design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 capacity </a:t>
                      </a: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Cooling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n-US" sz="16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Kw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ar-SA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Design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capacity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Heating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Kw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ar-SA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tint val="20000"/>
                        <a:alpha val="0"/>
                      </a:schemeClr>
                    </a:solidFill>
                  </a:tcPr>
                </a:tc>
              </a:tr>
              <a:tr h="429974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22.7</a:t>
                      </a:r>
                      <a:endParaRPr lang="ar-SA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21.1</a:t>
                      </a:r>
                      <a:endParaRPr lang="ar-SA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tint val="20000"/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497740" y="1428750"/>
            <a:ext cx="4074260" cy="127629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/>
              <a:t>In the new design there is a split air unit for HVAC system while in old design there was no HVAC system 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758301" y="595015"/>
            <a:ext cx="4038600" cy="128524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صورة 5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1494" y="666135"/>
            <a:ext cx="341220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ounded Rectangle 10"/>
          <p:cNvSpPr/>
          <p:nvPr/>
        </p:nvSpPr>
        <p:spPr>
          <a:xfrm>
            <a:off x="5105396" y="2443716"/>
            <a:ext cx="3505203" cy="9906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prayer hall and mezzanine and Library have a cooling capacity 22.7 kw/</a:t>
            </a:r>
            <a:r>
              <a:rPr lang="en-US" dirty="0" err="1" smtClean="0"/>
              <a:t>hr</a:t>
            </a:r>
            <a:r>
              <a:rPr lang="en-US" dirty="0" smtClean="0"/>
              <a:t> , Which equal 6 ton 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5139300" y="3714750"/>
            <a:ext cx="3547499" cy="9906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Use 4 </a:t>
            </a:r>
            <a:r>
              <a:rPr lang="en-US" dirty="0"/>
              <a:t>split unit each unit 2 ton in pray hall and </a:t>
            </a:r>
            <a:r>
              <a:rPr lang="en-US" dirty="0" smtClean="0"/>
              <a:t>2 ton </a:t>
            </a:r>
            <a:r>
              <a:rPr lang="en-US" dirty="0"/>
              <a:t>in the library 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54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8980" y="34122"/>
            <a:ext cx="42627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 defTabSz="685800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2800" dirty="0" smtClean="0"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6.5 HVAC </a:t>
            </a:r>
            <a:r>
              <a:rPr lang="en-US" sz="2800" dirty="0"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System </a:t>
            </a:r>
            <a:r>
              <a:rPr lang="en-US" sz="2800" dirty="0" smtClean="0"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Design :</a:t>
            </a:r>
            <a:endParaRPr lang="en-US" sz="4000" dirty="0">
              <a:latin typeface="Berlin Sans FB Demi" pitchFamily="34" charset="0"/>
              <a:cs typeface="Arial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78981" y="742950"/>
            <a:ext cx="8736419" cy="4267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7" name="Picture 3" descr="C:\Users\mms\Desktop\thytyh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590" y="900653"/>
            <a:ext cx="8077200" cy="3951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081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347459" y="276760"/>
            <a:ext cx="6950007" cy="340792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447800" y="3486150"/>
            <a:ext cx="1447800" cy="88935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31474" y="4140325"/>
            <a:ext cx="848902" cy="54592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057400" y="918893"/>
            <a:ext cx="75341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sz="6600" dirty="0" smtClean="0">
                <a:latin typeface="Berlin Sans FB Demi" pitchFamily="34" charset="0"/>
              </a:rPr>
              <a:t>7. </a:t>
            </a:r>
            <a:r>
              <a:rPr lang="en-US" sz="6600" dirty="0" smtClean="0">
                <a:latin typeface="Berlin Sans FB Demi" pitchFamily="34" charset="0"/>
              </a:rPr>
              <a:t>Electrical </a:t>
            </a:r>
          </a:p>
          <a:p>
            <a:r>
              <a:rPr lang="en-US" sz="6600" dirty="0" smtClean="0">
                <a:latin typeface="Berlin Sans FB Demi" pitchFamily="34" charset="0"/>
              </a:rPr>
              <a:t>      Design:</a:t>
            </a:r>
            <a:endParaRPr lang="en-US" sz="6000" dirty="0"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639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5530" y="-32776"/>
            <a:ext cx="42851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 defTabSz="685800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3200" dirty="0" smtClean="0">
                <a:latin typeface="Berlin Sans FB Demi" pitchFamily="34" charset="0"/>
                <a:cs typeface="Times New Roman" pitchFamily="18" charset="0"/>
              </a:rPr>
              <a:t>Basement floor socket:</a:t>
            </a:r>
            <a:endParaRPr lang="en-US" sz="4400" dirty="0">
              <a:latin typeface="Berlin Sans FB Demi" pitchFamily="34" charset="0"/>
              <a:cs typeface="Arial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676400" y="590550"/>
            <a:ext cx="5181600" cy="4343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C:\Users\mms\Desktop\fgfgf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742949"/>
            <a:ext cx="4267200" cy="403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622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126" y="-1"/>
            <a:ext cx="55194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 defTabSz="685800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3200" dirty="0" smtClean="0">
                <a:latin typeface="Berlin Sans FB Demi" pitchFamily="34" charset="0"/>
                <a:cs typeface="Times New Roman" pitchFamily="18" charset="0"/>
              </a:rPr>
              <a:t>Basement floor lighting Plan:</a:t>
            </a:r>
            <a:endParaRPr lang="en-US" sz="4400" dirty="0">
              <a:latin typeface="Berlin Sans FB Demi" pitchFamily="34" charset="0"/>
              <a:cs typeface="Arial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676400" y="590550"/>
            <a:ext cx="5181600" cy="4343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199" y="742950"/>
            <a:ext cx="4397727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452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" y="27007"/>
            <a:ext cx="33906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 defTabSz="685800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3200" dirty="0" smtClean="0">
                <a:latin typeface="Berlin Sans FB Demi" pitchFamily="34" charset="0"/>
                <a:cs typeface="Times New Roman" pitchFamily="18" charset="0"/>
              </a:rPr>
              <a:t>Pray Hall socket :</a:t>
            </a:r>
            <a:endParaRPr lang="en-US" sz="4400" dirty="0">
              <a:latin typeface="Berlin Sans FB Demi" pitchFamily="34" charset="0"/>
              <a:cs typeface="Arial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676400" y="590550"/>
            <a:ext cx="5181600" cy="4343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071" y="742950"/>
            <a:ext cx="4068257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877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7007"/>
            <a:ext cx="46249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 defTabSz="685800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3200" dirty="0" smtClean="0">
                <a:latin typeface="Berlin Sans FB Demi" pitchFamily="34" charset="0"/>
                <a:cs typeface="Times New Roman" pitchFamily="18" charset="0"/>
              </a:rPr>
              <a:t>Pray Hall </a:t>
            </a:r>
            <a:r>
              <a:rPr lang="en-US" sz="3200" dirty="0">
                <a:latin typeface="Berlin Sans FB Demi" pitchFamily="34" charset="0"/>
                <a:cs typeface="Times New Roman" pitchFamily="18" charset="0"/>
              </a:rPr>
              <a:t>lighting Plan </a:t>
            </a:r>
            <a:r>
              <a:rPr lang="en-US" sz="3200" dirty="0" smtClean="0">
                <a:latin typeface="Berlin Sans FB Demi" pitchFamily="34" charset="0"/>
                <a:cs typeface="Times New Roman" pitchFamily="18" charset="0"/>
              </a:rPr>
              <a:t>:</a:t>
            </a:r>
            <a:endParaRPr lang="en-US" sz="4400" dirty="0">
              <a:latin typeface="Berlin Sans FB Demi" pitchFamily="34" charset="0"/>
              <a:cs typeface="Arial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676400" y="590550"/>
            <a:ext cx="5181600" cy="4343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 descr="C:\Users\mms\Desktop\dfsefefeeeeee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678424"/>
            <a:ext cx="4114800" cy="4167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22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9978" y="133350"/>
            <a:ext cx="23166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 defTabSz="685800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3200" dirty="0" smtClean="0">
                <a:latin typeface="Berlin Sans FB Demi" pitchFamily="34" charset="0"/>
                <a:cs typeface="Times New Roman" pitchFamily="18" charset="0"/>
              </a:rPr>
              <a:t>Luminaires:</a:t>
            </a:r>
            <a:endParaRPr lang="en-US" sz="6600" dirty="0">
              <a:latin typeface="Berlin Sans FB Demi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79634" y="2387084"/>
            <a:ext cx="184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 defTabSz="685800" fontAlgn="base">
              <a:spcBef>
                <a:spcPct val="0"/>
              </a:spcBef>
              <a:spcAft>
                <a:spcPct val="0"/>
              </a:spcAft>
              <a:buClrTx/>
            </a:pPr>
            <a:endParaRPr lang="en-US" sz="2800" dirty="0">
              <a:latin typeface="Berlin Sans FB Demi" pitchFamily="34" charset="0"/>
              <a:cs typeface="Arial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18989" y="1434584"/>
            <a:ext cx="7315200" cy="1905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4" name="Picture 2" descr="C:\Users\mms\Desktop\48396876_585282938608582_2898353680640114688_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66" y="1620320"/>
            <a:ext cx="6905625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2743200" y="3486150"/>
            <a:ext cx="2895712" cy="457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dirty="0">
                <a:cs typeface="Times New Roman" panose="02020603050405020304" pitchFamily="18" charset="0"/>
              </a:rPr>
              <a:t>New </a:t>
            </a:r>
            <a:r>
              <a:rPr lang="en-US" sz="1600" b="1" dirty="0" smtClean="0">
                <a:cs typeface="Times New Roman" panose="02020603050405020304" pitchFamily="18" charset="0"/>
              </a:rPr>
              <a:t>main luminaire in parking</a:t>
            </a:r>
            <a:endParaRPr lang="en-US" sz="16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60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9978" y="133350"/>
            <a:ext cx="23166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 defTabSz="685800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3200" dirty="0" smtClean="0">
                <a:latin typeface="Berlin Sans FB Demi" pitchFamily="34" charset="0"/>
                <a:cs typeface="Times New Roman" pitchFamily="18" charset="0"/>
              </a:rPr>
              <a:t>Luminaires:</a:t>
            </a:r>
            <a:endParaRPr lang="en-US" sz="6600" dirty="0">
              <a:latin typeface="Berlin Sans FB Demi" pitchFamily="34" charset="0"/>
              <a:cs typeface="Arial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418989" y="895350"/>
            <a:ext cx="7315200" cy="1600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2743200" y="4552950"/>
            <a:ext cx="2971800" cy="457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dirty="0">
                <a:cs typeface="Times New Roman" panose="02020603050405020304" pitchFamily="18" charset="0"/>
              </a:rPr>
              <a:t>New </a:t>
            </a:r>
            <a:r>
              <a:rPr lang="en-US" sz="1600" b="1" dirty="0" smtClean="0">
                <a:cs typeface="Times New Roman" panose="02020603050405020304" pitchFamily="18" charset="0"/>
              </a:rPr>
              <a:t>main luminaire in pray hall</a:t>
            </a:r>
            <a:endParaRPr lang="en-US" sz="1600" b="1" dirty="0">
              <a:cs typeface="Times New Roman" panose="02020603050405020304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60856" y="2800350"/>
            <a:ext cx="7315200" cy="1600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 descr="C:\Users\mms\Desktop\49012462_408774559663552_5432864055817666560_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756" y="991375"/>
            <a:ext cx="6629400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mms\Desktop\49017821_303481073627109_5640140139595300864_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18" y="2852737"/>
            <a:ext cx="6924675" cy="149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776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285750"/>
            <a:ext cx="33393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Berlin Sans FB Demi" pitchFamily="34" charset="0"/>
              </a:rPr>
              <a:t>2.1 Solar Analysis:</a:t>
            </a:r>
            <a:endParaRPr lang="en-US" sz="2800" dirty="0">
              <a:latin typeface="Berlin Sans FB Demi" pitchFamily="34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575" y="1352550"/>
            <a:ext cx="3424238" cy="27066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352550"/>
            <a:ext cx="3545682" cy="26957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Rectangle 4"/>
          <p:cNvSpPr/>
          <p:nvPr/>
        </p:nvSpPr>
        <p:spPr>
          <a:xfrm>
            <a:off x="758575" y="992123"/>
            <a:ext cx="1965603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Berlin Sans FB Demi" pitchFamily="34" charset="0"/>
              </a:rPr>
              <a:t>In  a Summer Day:</a:t>
            </a:r>
          </a:p>
        </p:txBody>
      </p:sp>
      <p:sp>
        <p:nvSpPr>
          <p:cNvPr id="6" name="Rectangle 5"/>
          <p:cNvSpPr/>
          <p:nvPr/>
        </p:nvSpPr>
        <p:spPr>
          <a:xfrm>
            <a:off x="4800600" y="992122"/>
            <a:ext cx="1782860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Berlin Sans FB Demi" pitchFamily="34" charset="0"/>
              </a:rPr>
              <a:t>In a Winter Day: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758575" y="4348921"/>
            <a:ext cx="3424238" cy="58502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/>
              <a:t>The Site is fully exposed to sun.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800600" y="4348920"/>
            <a:ext cx="3810000" cy="58502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/>
              <a:t>I</a:t>
            </a:r>
            <a:r>
              <a:rPr lang="en-US" b="1" dirty="0" smtClean="0"/>
              <a:t>n </a:t>
            </a:r>
            <a:r>
              <a:rPr lang="en-US" b="1" dirty="0"/>
              <a:t>the </a:t>
            </a:r>
            <a:r>
              <a:rPr lang="en-US" b="1" dirty="0" smtClean="0"/>
              <a:t>midday, it </a:t>
            </a:r>
            <a:r>
              <a:rPr lang="en-US" b="1" dirty="0"/>
              <a:t>is fully exposed to sun.</a:t>
            </a:r>
          </a:p>
        </p:txBody>
      </p:sp>
    </p:spTree>
    <p:extLst>
      <p:ext uri="{BB962C8B-B14F-4D97-AF65-F5344CB8AC3E}">
        <p14:creationId xmlns:p14="http://schemas.microsoft.com/office/powerpoint/2010/main" val="199960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209549"/>
            <a:ext cx="38667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atin typeface="Berlin Sans FB Demi" pitchFamily="34" charset="0"/>
                <a:cs typeface="Times New Roman" pitchFamily="18" charset="0"/>
              </a:rPr>
              <a:t>3D</a:t>
            </a:r>
            <a:r>
              <a:rPr lang="en-US" sz="3200" dirty="0">
                <a:latin typeface="Berlin Sans FB" pitchFamily="34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Berlin Sans FB Demi" pitchFamily="34" charset="0"/>
                <a:cs typeface="Times New Roman" pitchFamily="18" charset="0"/>
              </a:rPr>
              <a:t>Rendering</a:t>
            </a:r>
            <a:r>
              <a:rPr lang="en-US" sz="3200" dirty="0">
                <a:latin typeface="Berlin Sans FB" pitchFamily="34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Berlin Sans FB Demi" pitchFamily="34" charset="0"/>
                <a:cs typeface="Times New Roman" pitchFamily="18" charset="0"/>
              </a:rPr>
              <a:t>View:</a:t>
            </a:r>
            <a:r>
              <a:rPr lang="en-US" sz="3200" dirty="0" smtClean="0">
                <a:latin typeface="Berlin Sans FB" pitchFamily="34" charset="0"/>
                <a:cs typeface="Times New Roman" panose="02020603050405020304" pitchFamily="18" charset="0"/>
              </a:rPr>
              <a:t> </a:t>
            </a:r>
            <a:endParaRPr lang="en-US" sz="2800" dirty="0">
              <a:latin typeface="Berlin Sans FB" pitchFamily="34" charset="0"/>
            </a:endParaRPr>
          </a:p>
        </p:txBody>
      </p:sp>
      <p:pic>
        <p:nvPicPr>
          <p:cNvPr id="10242" name="Picture 2" descr="C:\Users\mms\Desktop\48420870_1961579707260349_3853349460021084160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971550"/>
            <a:ext cx="5167928" cy="38759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72911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799" y="57150"/>
            <a:ext cx="42498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atin typeface="Berlin Sans FB Demi" pitchFamily="34" charset="0"/>
                <a:cs typeface="Times New Roman" pitchFamily="18" charset="0"/>
              </a:rPr>
              <a:t>Pray </a:t>
            </a:r>
            <a:r>
              <a:rPr lang="en-US" sz="3200" dirty="0" smtClean="0">
                <a:latin typeface="Berlin Sans FB Demi" pitchFamily="34" charset="0"/>
                <a:cs typeface="Times New Roman" pitchFamily="18" charset="0"/>
              </a:rPr>
              <a:t>Hall calculation :</a:t>
            </a:r>
            <a:endParaRPr lang="en-US" sz="2800" dirty="0"/>
          </a:p>
        </p:txBody>
      </p:sp>
      <p:pic>
        <p:nvPicPr>
          <p:cNvPr id="11267" name="Picture 3" descr="C:\Users\mms\Desktop\48426636_2388159354588886_2717177271306682368_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0" y="514350"/>
            <a:ext cx="2286000" cy="203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1269" name="Picture 5" descr="C:\Users\mms\Desktop\49165559_1441269736003778_8898645000011644928_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927468"/>
            <a:ext cx="3733800" cy="34580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Rounded Rectangle 4"/>
          <p:cNvSpPr/>
          <p:nvPr/>
        </p:nvSpPr>
        <p:spPr>
          <a:xfrm>
            <a:off x="5600700" y="2691364"/>
            <a:ext cx="21336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UGR = 16.3&lt;19 OK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066800" y="4476750"/>
            <a:ext cx="2971800" cy="381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Average </a:t>
            </a:r>
            <a:r>
              <a:rPr lang="en-US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Illuminance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582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Lux </a:t>
            </a:r>
            <a:endParaRPr lang="en-US" b="1" dirty="0"/>
          </a:p>
        </p:txBody>
      </p:sp>
      <p:sp>
        <p:nvSpPr>
          <p:cNvPr id="9" name="Rounded Rectangle 8"/>
          <p:cNvSpPr/>
          <p:nvPr/>
        </p:nvSpPr>
        <p:spPr>
          <a:xfrm>
            <a:off x="5467350" y="3531781"/>
            <a:ext cx="2400300" cy="11049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Required 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illuminance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400 lux</a:t>
            </a:r>
          </a:p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Required uniformity </a:t>
            </a:r>
          </a:p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(&gt;0.60)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2667000" y="4248151"/>
            <a:ext cx="533400" cy="22859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799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217090"/>
              </p:ext>
            </p:extLst>
          </p:nvPr>
        </p:nvGraphicFramePr>
        <p:xfrm>
          <a:off x="4800600" y="1352550"/>
          <a:ext cx="4038600" cy="1600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400"/>
                <a:gridCol w="1143000"/>
                <a:gridCol w="914400"/>
                <a:gridCol w="1066800"/>
              </a:tblGrid>
              <a:tr h="5046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Type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consumption </a:t>
                      </a:r>
                      <a:endParaRPr lang="en-US" sz="14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Kw/day 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cost </a:t>
                      </a:r>
                      <a:endParaRPr lang="en-US" sz="14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Nis/day 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Cost (Nis/month)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2477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lighting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46.12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33.21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996.3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3143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appliance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13.54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9.748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292.46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2477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AC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32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23.04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691.2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2856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91.665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65.9988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1979.964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002127"/>
              </p:ext>
            </p:extLst>
          </p:nvPr>
        </p:nvGraphicFramePr>
        <p:xfrm>
          <a:off x="381000" y="1352550"/>
          <a:ext cx="4038600" cy="1600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400"/>
                <a:gridCol w="1143000"/>
                <a:gridCol w="914400"/>
                <a:gridCol w="1066800"/>
              </a:tblGrid>
              <a:tr h="5046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Type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consumption </a:t>
                      </a:r>
                      <a:endParaRPr lang="en-US" sz="14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Kw/day 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cost </a:t>
                      </a:r>
                      <a:endParaRPr lang="en-US" sz="14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Nis/day 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Cost (Nis/month)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2477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lighting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47.60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34.27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1030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3143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appliance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8.64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259.2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2477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AC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2856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59.60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42.91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1289.2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609600" y="3283688"/>
            <a:ext cx="3581400" cy="533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Old Electricity Consumption Estimation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073502" y="3257550"/>
            <a:ext cx="3657600" cy="533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New Electricity </a:t>
            </a:r>
            <a:r>
              <a:rPr lang="en-US" sz="1600" b="1" dirty="0"/>
              <a:t>Consumption Estimation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152400" y="285750"/>
            <a:ext cx="60260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atin typeface="Berlin Sans FB Demi" pitchFamily="34" charset="0"/>
                <a:cs typeface="Times New Roman" pitchFamily="18" charset="0"/>
              </a:rPr>
              <a:t>Power Consumption </a:t>
            </a:r>
            <a:r>
              <a:rPr lang="en-US" sz="3200" dirty="0" smtClean="0">
                <a:latin typeface="Berlin Sans FB Demi" pitchFamily="34" charset="0"/>
                <a:cs typeface="Times New Roman" pitchFamily="18" charset="0"/>
              </a:rPr>
              <a:t>Estimation:</a:t>
            </a:r>
            <a:endParaRPr lang="en-US" sz="3200" dirty="0">
              <a:latin typeface="Berlin Sans FB Dem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68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" y="133350"/>
            <a:ext cx="66880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latin typeface="Berlin Sans FB Demi" pitchFamily="34" charset="0"/>
                <a:cs typeface="Times New Roman" panose="02020603050405020304" pitchFamily="18" charset="0"/>
              </a:rPr>
              <a:t>Emergency Fire Protection </a:t>
            </a:r>
            <a:r>
              <a:rPr lang="en-US" sz="3200" b="1" dirty="0" smtClean="0">
                <a:latin typeface="Berlin Sans FB Demi" pitchFamily="34" charset="0"/>
                <a:cs typeface="Times New Roman" panose="02020603050405020304" pitchFamily="18" charset="0"/>
              </a:rPr>
              <a:t>System</a:t>
            </a:r>
            <a:r>
              <a:rPr lang="en-US" sz="3200" b="1" dirty="0">
                <a:latin typeface="Berlin Sans FB Demi" pitchFamily="34" charset="0"/>
                <a:cs typeface="Times New Roman" panose="02020603050405020304" pitchFamily="18" charset="0"/>
              </a:rPr>
              <a:t>:</a:t>
            </a:r>
            <a:r>
              <a:rPr lang="en-US" sz="3200" b="1" dirty="0" smtClean="0">
                <a:latin typeface="Berlin Sans FB Demi" pitchFamily="34" charset="0"/>
                <a:cs typeface="Times New Roman" panose="02020603050405020304" pitchFamily="18" charset="0"/>
              </a:rPr>
              <a:t> </a:t>
            </a:r>
            <a:endParaRPr lang="en-US" sz="3200" b="1" dirty="0">
              <a:latin typeface="Berlin Sans FB Demi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904359" y="895350"/>
            <a:ext cx="4648200" cy="4114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mms\Desktop\fthrty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627" y="1085850"/>
            <a:ext cx="3773663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533400" y="890477"/>
            <a:ext cx="3048000" cy="4114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 descr="C:\Users\mms\Desktop\51FYD5JqX3L._SL1000_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490096"/>
            <a:ext cx="2590800" cy="2925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>
            <a:off x="2971800" y="1962150"/>
            <a:ext cx="3868649" cy="609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041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55925" y="276760"/>
            <a:ext cx="7502275" cy="340792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1447800" y="3486150"/>
            <a:ext cx="1447800" cy="88935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531474" y="4140325"/>
            <a:ext cx="848902" cy="54592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91374" y="1047750"/>
            <a:ext cx="708659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dirty="0">
                <a:latin typeface="Berlin Sans FB Demi" pitchFamily="34" charset="0"/>
              </a:rPr>
              <a:t>8.Quantity &amp; </a:t>
            </a:r>
            <a:r>
              <a:rPr lang="en-US" sz="6600" dirty="0" smtClean="0">
                <a:latin typeface="Berlin Sans FB Demi" pitchFamily="34" charset="0"/>
              </a:rPr>
              <a:t>Cost</a:t>
            </a:r>
            <a:endParaRPr lang="en-US" sz="6000" dirty="0">
              <a:latin typeface="Berlin Sans FB Dem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67000" y="2266950"/>
            <a:ext cx="405591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 smtClean="0">
                <a:latin typeface="Berlin Sans FB Demi" pitchFamily="34" charset="0"/>
              </a:rPr>
              <a:t>Estimation: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86408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374777"/>
              </p:ext>
            </p:extLst>
          </p:nvPr>
        </p:nvGraphicFramePr>
        <p:xfrm>
          <a:off x="2362200" y="819150"/>
          <a:ext cx="4191000" cy="3048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95500"/>
                <a:gridCol w="2095500"/>
              </a:tblGrid>
              <a:tr h="508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>
                          <a:solidFill>
                            <a:schemeClr val="tx1"/>
                          </a:solidFill>
                          <a:effectLst/>
                        </a:rPr>
                        <a:t>Al-Qassas Mosque</a:t>
                      </a:r>
                      <a:endParaRPr lang="en-US" sz="1800" b="1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</a:rPr>
                        <a:t>Total Cost</a:t>
                      </a:r>
                      <a:endParaRPr lang="en-US" sz="1600" b="1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</a:rPr>
                        <a:t>Total project cost</a:t>
                      </a:r>
                      <a:endParaRPr lang="en-US" sz="1600" b="1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solidFill>
                            <a:schemeClr val="tx1"/>
                          </a:solidFill>
                          <a:effectLst/>
                        </a:rPr>
                        <a:t>ILS1,691,141</a:t>
                      </a:r>
                      <a:endParaRPr lang="en-US" sz="14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</a:rPr>
                        <a:t>Structure work</a:t>
                      </a:r>
                      <a:endParaRPr lang="en-US" sz="1600" b="1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solidFill>
                            <a:schemeClr val="tx1"/>
                          </a:solidFill>
                          <a:effectLst/>
                        </a:rPr>
                        <a:t>ILS1,346,833</a:t>
                      </a:r>
                      <a:endParaRPr lang="en-US" sz="14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</a:rPr>
                        <a:t>Mechanical Work</a:t>
                      </a:r>
                      <a:endParaRPr lang="en-US" sz="1600" b="1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solidFill>
                            <a:schemeClr val="tx1"/>
                          </a:solidFill>
                          <a:effectLst/>
                        </a:rPr>
                        <a:t>ILS 78,821</a:t>
                      </a:r>
                      <a:endParaRPr lang="en-US" sz="14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</a:rPr>
                        <a:t>Finishing Work</a:t>
                      </a:r>
                      <a:endParaRPr lang="en-US" sz="1600" b="1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solidFill>
                            <a:schemeClr val="tx1"/>
                          </a:solidFill>
                          <a:effectLst/>
                        </a:rPr>
                        <a:t>ILS150,868</a:t>
                      </a:r>
                      <a:endParaRPr lang="en-US" sz="14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</a:rPr>
                        <a:t>Electrical Work</a:t>
                      </a:r>
                      <a:endParaRPr lang="en-US" sz="1600" b="1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ILS114,620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sp>
        <p:nvSpPr>
          <p:cNvPr id="4" name="Rounded Rectangle 3"/>
          <p:cNvSpPr/>
          <p:nvPr/>
        </p:nvSpPr>
        <p:spPr>
          <a:xfrm>
            <a:off x="1065028" y="4095750"/>
            <a:ext cx="7010400" cy="685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The total cost of the project is 331,597 JD, And the unit cost is 390 JD/M2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4800" y="133350"/>
            <a:ext cx="28536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Berlin Sans FB Demi" pitchFamily="34" charset="0"/>
                <a:cs typeface="Times New Roman" panose="02020603050405020304" pitchFamily="18" charset="0"/>
              </a:rPr>
              <a:t>Cost </a:t>
            </a:r>
            <a:r>
              <a:rPr lang="en-US" sz="2800" b="1" dirty="0" smtClean="0">
                <a:latin typeface="Berlin Sans FB Demi" pitchFamily="34" charset="0"/>
                <a:cs typeface="Times New Roman" panose="02020603050405020304" pitchFamily="18" charset="0"/>
              </a:rPr>
              <a:t>Estimation: </a:t>
            </a:r>
            <a:endParaRPr lang="en-US" sz="2800" b="1" dirty="0">
              <a:latin typeface="Berlin Sans FB Demi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61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81200" y="1733550"/>
            <a:ext cx="563808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800" b="1" dirty="0">
                <a:latin typeface="Berlin Sans FB Demi" pitchFamily="34" charset="0"/>
                <a:cs typeface="Times New Roman" panose="02020603050405020304" pitchFamily="18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75492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285750"/>
            <a:ext cx="36134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3200" b="1" dirty="0">
                <a:latin typeface="Berlin Sans FB Demi" pitchFamily="34" charset="0"/>
              </a:rPr>
              <a:t> </a:t>
            </a:r>
            <a:r>
              <a:rPr lang="en" sz="3200" b="1" dirty="0" smtClean="0">
                <a:latin typeface="Berlin Sans FB Demi" pitchFamily="34" charset="0"/>
              </a:rPr>
              <a:t>2.2 </a:t>
            </a:r>
            <a:r>
              <a:rPr lang="en-US" sz="3200" b="1" dirty="0" smtClean="0">
                <a:latin typeface="Berlin Sans FB Demi" pitchFamily="34" charset="0"/>
              </a:rPr>
              <a:t>Noise Analysis:</a:t>
            </a:r>
            <a:endParaRPr lang="en-US" sz="3200" b="1" dirty="0">
              <a:latin typeface="Berlin Sans FB Demi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403690" y="971550"/>
            <a:ext cx="4387510" cy="71212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b="1" dirty="0" smtClean="0"/>
              <a:t>Manual </a:t>
            </a:r>
            <a:r>
              <a:rPr lang="en-US" sz="1800" b="1" dirty="0"/>
              <a:t>measured For Back Ground </a:t>
            </a:r>
            <a:r>
              <a:rPr lang="en-US" sz="1800" b="1" dirty="0" smtClean="0"/>
              <a:t>Noise:</a:t>
            </a:r>
          </a:p>
          <a:p>
            <a:pPr algn="ctr"/>
            <a:r>
              <a:rPr lang="en-US" sz="1800" b="1" dirty="0"/>
              <a:t>Highest value doesn’t exceed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52db</a:t>
            </a:r>
            <a:r>
              <a:rPr lang="en-US" sz="1800" b="1" dirty="0" smtClean="0"/>
              <a:t>.</a:t>
            </a:r>
            <a:endParaRPr lang="en-US" sz="1800" b="1" dirty="0"/>
          </a:p>
        </p:txBody>
      </p:sp>
      <p:sp>
        <p:nvSpPr>
          <p:cNvPr id="7" name="Rounded Rectangle 6"/>
          <p:cNvSpPr/>
          <p:nvPr/>
        </p:nvSpPr>
        <p:spPr>
          <a:xfrm>
            <a:off x="4419600" y="1885950"/>
            <a:ext cx="3048000" cy="3124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صورة 1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22482" y="2016125"/>
            <a:ext cx="2642235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1066800" y="1900570"/>
            <a:ext cx="3048000" cy="3124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صورة 19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2062389"/>
            <a:ext cx="2590800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629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2812</TotalTime>
  <Words>1944</Words>
  <Application>Microsoft Office PowerPoint</Application>
  <PresentationFormat>On-screen Show (16:9)</PresentationFormat>
  <Paragraphs>526</Paragraphs>
  <Slides>86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86</vt:i4>
      </vt:variant>
    </vt:vector>
  </HeadingPairs>
  <TitlesOfParts>
    <vt:vector size="8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TAYSEER</dc:creator>
  <cp:lastModifiedBy>mms</cp:lastModifiedBy>
  <cp:revision>145</cp:revision>
  <dcterms:created xsi:type="dcterms:W3CDTF">2006-08-16T00:00:00Z</dcterms:created>
  <dcterms:modified xsi:type="dcterms:W3CDTF">2018-12-24T07:52:55Z</dcterms:modified>
</cp:coreProperties>
</file>