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jpg&amp;ehk=VaMmFj7VncZ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1"/>
  </p:notesMasterIdLst>
  <p:handoutMasterIdLst>
    <p:handoutMasterId r:id="rId82"/>
  </p:handoutMasterIdLst>
  <p:sldIdLst>
    <p:sldId id="257" r:id="rId2"/>
    <p:sldId id="259" r:id="rId3"/>
    <p:sldId id="260" r:id="rId4"/>
    <p:sldId id="261" r:id="rId5"/>
    <p:sldId id="262" r:id="rId6"/>
    <p:sldId id="263" r:id="rId7"/>
    <p:sldId id="279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3" r:id="rId16"/>
    <p:sldId id="274" r:id="rId17"/>
    <p:sldId id="306" r:id="rId18"/>
    <p:sldId id="307" r:id="rId19"/>
    <p:sldId id="314" r:id="rId20"/>
    <p:sldId id="316" r:id="rId21"/>
    <p:sldId id="309" r:id="rId22"/>
    <p:sldId id="313" r:id="rId23"/>
    <p:sldId id="311" r:id="rId24"/>
    <p:sldId id="310" r:id="rId25"/>
    <p:sldId id="312" r:id="rId26"/>
    <p:sldId id="277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1" r:id="rId37"/>
    <p:sldId id="292" r:id="rId38"/>
    <p:sldId id="293" r:id="rId39"/>
    <p:sldId id="278" r:id="rId40"/>
    <p:sldId id="294" r:id="rId41"/>
    <p:sldId id="296" r:id="rId42"/>
    <p:sldId id="280" r:id="rId43"/>
    <p:sldId id="297" r:id="rId44"/>
    <p:sldId id="299" r:id="rId45"/>
    <p:sldId id="301" r:id="rId46"/>
    <p:sldId id="303" r:id="rId47"/>
    <p:sldId id="304" r:id="rId48"/>
    <p:sldId id="305" r:id="rId49"/>
    <p:sldId id="302" r:id="rId50"/>
    <p:sldId id="317" r:id="rId51"/>
    <p:sldId id="318" r:id="rId52"/>
    <p:sldId id="319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327" r:id="rId61"/>
    <p:sldId id="328" r:id="rId62"/>
    <p:sldId id="329" r:id="rId63"/>
    <p:sldId id="330" r:id="rId64"/>
    <p:sldId id="331" r:id="rId65"/>
    <p:sldId id="333" r:id="rId66"/>
    <p:sldId id="338" r:id="rId67"/>
    <p:sldId id="337" r:id="rId68"/>
    <p:sldId id="334" r:id="rId69"/>
    <p:sldId id="335" r:id="rId70"/>
    <p:sldId id="336" r:id="rId71"/>
    <p:sldId id="339" r:id="rId72"/>
    <p:sldId id="340" r:id="rId73"/>
    <p:sldId id="341" r:id="rId74"/>
    <p:sldId id="342" r:id="rId75"/>
    <p:sldId id="343" r:id="rId76"/>
    <p:sldId id="344" r:id="rId77"/>
    <p:sldId id="345" r:id="rId78"/>
    <p:sldId id="346" r:id="rId79"/>
    <p:sldId id="348" r:id="rId80"/>
  </p:sldIdLst>
  <p:sldSz cx="11055350" cy="62182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9" userDrawn="1">
          <p15:clr>
            <a:srgbClr val="A4A3A4"/>
          </p15:clr>
        </p15:guide>
        <p15:guide id="2" pos="34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D4"/>
    <a:srgbClr val="003217"/>
    <a:srgbClr val="9D6213"/>
    <a:srgbClr val="92F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88" autoAdjust="0"/>
    <p:restoredTop sz="94662" autoAdjust="0"/>
  </p:normalViewPr>
  <p:slideViewPr>
    <p:cSldViewPr>
      <p:cViewPr varScale="1">
        <p:scale>
          <a:sx n="95" d="100"/>
          <a:sy n="95" d="100"/>
        </p:scale>
        <p:origin x="470" y="77"/>
      </p:cViewPr>
      <p:guideLst>
        <p:guide orient="horz" pos="1959"/>
        <p:guide pos="3483"/>
      </p:guideLst>
    </p:cSldViewPr>
  </p:slideViewPr>
  <p:outlineViewPr>
    <p:cViewPr>
      <p:scale>
        <a:sx n="33" d="100"/>
        <a:sy n="33" d="100"/>
      </p:scale>
      <p:origin x="0" y="28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C7DB84-367F-46BD-884E-76B205D6C174}" type="doc">
      <dgm:prSet loTypeId="urn:microsoft.com/office/officeart/2005/8/layout/radial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747811-7788-498C-8AC1-A74C851AF792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Computer programs</a:t>
          </a:r>
        </a:p>
      </dgm:t>
    </dgm:pt>
    <dgm:pt modelId="{D3B0DCEC-B765-4924-8257-036D1B5E12AD}" type="parTrans" cxnId="{0768E54B-7DF5-4DFB-8B6A-8A0E0133F45E}">
      <dgm:prSet/>
      <dgm:spPr/>
      <dgm:t>
        <a:bodyPr/>
        <a:lstStyle/>
        <a:p>
          <a:endParaRPr lang="en-US"/>
        </a:p>
      </dgm:t>
    </dgm:pt>
    <dgm:pt modelId="{5D2E82D1-0BCE-431F-80B7-2B46F75902BC}" type="sibTrans" cxnId="{0768E54B-7DF5-4DFB-8B6A-8A0E0133F45E}">
      <dgm:prSet/>
      <dgm:spPr/>
      <dgm:t>
        <a:bodyPr/>
        <a:lstStyle/>
        <a:p>
          <a:endParaRPr lang="en-US"/>
        </a:p>
      </dgm:t>
    </dgm:pt>
    <dgm:pt modelId="{7457D036-7B4E-4017-B7EB-BFCBFC57CE35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ETABS</a:t>
          </a:r>
        </a:p>
      </dgm:t>
    </dgm:pt>
    <dgm:pt modelId="{2B9C4D0D-4AE3-46D3-BAF7-FD437B0905C1}" type="parTrans" cxnId="{FE109075-1771-43F5-B4A3-119C27B63DCA}">
      <dgm:prSet/>
      <dgm:spPr/>
      <dgm:t>
        <a:bodyPr/>
        <a:lstStyle/>
        <a:p>
          <a:endParaRPr lang="en-US"/>
        </a:p>
      </dgm:t>
    </dgm:pt>
    <dgm:pt modelId="{1B615436-222E-49A9-BA4F-27479C6B05DC}" type="sibTrans" cxnId="{FE109075-1771-43F5-B4A3-119C27B63DC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BC77C127-49F4-4BA2-BFEB-4692C6DF69C0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Word and Excel</a:t>
          </a:r>
        </a:p>
      </dgm:t>
    </dgm:pt>
    <dgm:pt modelId="{9F952C85-56F6-448A-A95A-D5D4340D7A59}" type="parTrans" cxnId="{2177C6F4-7431-4ADF-92CB-BBD593C9D9EF}">
      <dgm:prSet/>
      <dgm:spPr/>
      <dgm:t>
        <a:bodyPr/>
        <a:lstStyle/>
        <a:p>
          <a:endParaRPr lang="en-US"/>
        </a:p>
      </dgm:t>
    </dgm:pt>
    <dgm:pt modelId="{9C8BA356-B93A-4655-9605-D70873E56359}" type="sibTrans" cxnId="{2177C6F4-7431-4ADF-92CB-BBD593C9D9EF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406C8846-9657-4EEE-8232-AAE6C100DB09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AutoCAD</a:t>
          </a:r>
        </a:p>
      </dgm:t>
    </dgm:pt>
    <dgm:pt modelId="{B83D31C5-8A95-499A-9781-F39703FF16D0}" type="parTrans" cxnId="{C395160E-D5C8-4B82-BB3C-9AD59A49320A}">
      <dgm:prSet/>
      <dgm:spPr/>
      <dgm:t>
        <a:bodyPr/>
        <a:lstStyle/>
        <a:p>
          <a:endParaRPr lang="en-US"/>
        </a:p>
      </dgm:t>
    </dgm:pt>
    <dgm:pt modelId="{7F55A762-BD9E-470D-97BE-3CDC98CF623F}" type="sibTrans" cxnId="{C395160E-D5C8-4B82-BB3C-9AD59A49320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83834224-6D3A-47B6-BEE7-F2A9C741E43A}">
      <dgm:prSet/>
      <dgm:spPr/>
      <dgm:t>
        <a:bodyPr/>
        <a:lstStyle/>
        <a:p>
          <a:endParaRPr lang="en-US" sz="2000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7A745F6C-31B5-4049-A70B-AD85ACCF4156}" type="parTrans" cxnId="{F7934105-AD47-46A3-9016-5D1ADA3E1A34}">
      <dgm:prSet/>
      <dgm:spPr/>
      <dgm:t>
        <a:bodyPr/>
        <a:lstStyle/>
        <a:p>
          <a:endParaRPr lang="en-US"/>
        </a:p>
      </dgm:t>
    </dgm:pt>
    <dgm:pt modelId="{DFDC5E09-CBC0-462F-BDF0-88C416413C1E}" type="sibTrans" cxnId="{F7934105-AD47-46A3-9016-5D1ADA3E1A34}">
      <dgm:prSet/>
      <dgm:spPr/>
      <dgm:t>
        <a:bodyPr/>
        <a:lstStyle/>
        <a:p>
          <a:endParaRPr lang="en-US"/>
        </a:p>
      </dgm:t>
    </dgm:pt>
    <dgm:pt modelId="{1F410D9B-C425-4C03-960E-6A421826EC3C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SAFE</a:t>
          </a:r>
        </a:p>
      </dgm:t>
    </dgm:pt>
    <dgm:pt modelId="{031FF7BD-1C01-49B6-92BC-94004C33538B}" type="parTrans" cxnId="{32BC3604-923D-4A22-8241-C389CCFF455A}">
      <dgm:prSet/>
      <dgm:spPr/>
      <dgm:t>
        <a:bodyPr/>
        <a:lstStyle/>
        <a:p>
          <a:endParaRPr lang="en-US"/>
        </a:p>
      </dgm:t>
    </dgm:pt>
    <dgm:pt modelId="{E4F09F82-34D5-4518-A581-92A5CC337D3D}" type="sibTrans" cxnId="{32BC3604-923D-4A22-8241-C389CCFF455A}">
      <dgm:prSet/>
      <dgm:spPr/>
      <dgm:t>
        <a:bodyPr/>
        <a:lstStyle/>
        <a:p>
          <a:endParaRPr lang="en-US"/>
        </a:p>
      </dgm:t>
    </dgm:pt>
    <dgm:pt modelId="{3A9B73D5-9EBA-46C5-907D-C86D5B20011F}" type="pres">
      <dgm:prSet presAssocID="{B7C7DB84-367F-46BD-884E-76B205D6C17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4128D70-E0E3-431E-BEF7-B1386CB50DD5}" type="pres">
      <dgm:prSet presAssocID="{CE747811-7788-498C-8AC1-A74C851AF792}" presName="centerShape" presStyleLbl="node0" presStyleIdx="0" presStyleCnt="1" custScaleX="130186"/>
      <dgm:spPr/>
    </dgm:pt>
    <dgm:pt modelId="{A9917E01-5DB5-414B-9919-FE244632EE68}" type="pres">
      <dgm:prSet presAssocID="{7457D036-7B4E-4017-B7EB-BFCBFC57CE35}" presName="node" presStyleLbl="node1" presStyleIdx="0" presStyleCnt="4" custScaleX="118339">
        <dgm:presLayoutVars>
          <dgm:bulletEnabled val="1"/>
        </dgm:presLayoutVars>
      </dgm:prSet>
      <dgm:spPr/>
    </dgm:pt>
    <dgm:pt modelId="{FE980E52-6789-4D08-ADE1-42172CE84BA2}" type="pres">
      <dgm:prSet presAssocID="{7457D036-7B4E-4017-B7EB-BFCBFC57CE35}" presName="dummy" presStyleCnt="0"/>
      <dgm:spPr/>
    </dgm:pt>
    <dgm:pt modelId="{E4588A1F-F462-447B-BCF7-689CEB0FAE52}" type="pres">
      <dgm:prSet presAssocID="{1B615436-222E-49A9-BA4F-27479C6B05DC}" presName="sibTrans" presStyleLbl="sibTrans2D1" presStyleIdx="0" presStyleCnt="4"/>
      <dgm:spPr/>
    </dgm:pt>
    <dgm:pt modelId="{8D32B0F0-565C-4CC3-BB56-2ED824A365DF}" type="pres">
      <dgm:prSet presAssocID="{BC77C127-49F4-4BA2-BFEB-4692C6DF69C0}" presName="node" presStyleLbl="node1" presStyleIdx="1" presStyleCnt="4">
        <dgm:presLayoutVars>
          <dgm:bulletEnabled val="1"/>
        </dgm:presLayoutVars>
      </dgm:prSet>
      <dgm:spPr/>
    </dgm:pt>
    <dgm:pt modelId="{58B8D1FE-26E2-4282-8DDE-E1B57B76AE68}" type="pres">
      <dgm:prSet presAssocID="{BC77C127-49F4-4BA2-BFEB-4692C6DF69C0}" presName="dummy" presStyleCnt="0"/>
      <dgm:spPr/>
    </dgm:pt>
    <dgm:pt modelId="{7C2241FC-11F5-4295-89EB-116363829B74}" type="pres">
      <dgm:prSet presAssocID="{9C8BA356-B93A-4655-9605-D70873E56359}" presName="sibTrans" presStyleLbl="sibTrans2D1" presStyleIdx="1" presStyleCnt="4"/>
      <dgm:spPr/>
    </dgm:pt>
    <dgm:pt modelId="{C91E4E5D-14CB-44A7-A3F5-5E35DDC1B19D}" type="pres">
      <dgm:prSet presAssocID="{406C8846-9657-4EEE-8232-AAE6C100DB09}" presName="node" presStyleLbl="node1" presStyleIdx="2" presStyleCnt="4" custScaleX="112960">
        <dgm:presLayoutVars>
          <dgm:bulletEnabled val="1"/>
        </dgm:presLayoutVars>
      </dgm:prSet>
      <dgm:spPr/>
    </dgm:pt>
    <dgm:pt modelId="{B71F8170-4FBD-4066-BCD7-538806203964}" type="pres">
      <dgm:prSet presAssocID="{406C8846-9657-4EEE-8232-AAE6C100DB09}" presName="dummy" presStyleCnt="0"/>
      <dgm:spPr/>
    </dgm:pt>
    <dgm:pt modelId="{A600B494-49A7-46F3-8FA6-2E60645EBEB6}" type="pres">
      <dgm:prSet presAssocID="{7F55A762-BD9E-470D-97BE-3CDC98CF623F}" presName="sibTrans" presStyleLbl="sibTrans2D1" presStyleIdx="2" presStyleCnt="4"/>
      <dgm:spPr/>
    </dgm:pt>
    <dgm:pt modelId="{1E5562BA-EC22-4ABC-92A0-4B57361292AB}" type="pres">
      <dgm:prSet presAssocID="{1F410D9B-C425-4C03-960E-6A421826EC3C}" presName="node" presStyleLbl="node1" presStyleIdx="3" presStyleCnt="4">
        <dgm:presLayoutVars>
          <dgm:bulletEnabled val="1"/>
        </dgm:presLayoutVars>
      </dgm:prSet>
      <dgm:spPr/>
    </dgm:pt>
    <dgm:pt modelId="{9B830151-E949-49AB-BD08-36DECA49910A}" type="pres">
      <dgm:prSet presAssocID="{1F410D9B-C425-4C03-960E-6A421826EC3C}" presName="dummy" presStyleCnt="0"/>
      <dgm:spPr/>
    </dgm:pt>
    <dgm:pt modelId="{947FDB3C-698C-4CEC-B338-A4C3C854B067}" type="pres">
      <dgm:prSet presAssocID="{E4F09F82-34D5-4518-A581-92A5CC337D3D}" presName="sibTrans" presStyleLbl="sibTrans2D1" presStyleIdx="3" presStyleCnt="4"/>
      <dgm:spPr/>
    </dgm:pt>
  </dgm:ptLst>
  <dgm:cxnLst>
    <dgm:cxn modelId="{32BC3604-923D-4A22-8241-C389CCFF455A}" srcId="{CE747811-7788-498C-8AC1-A74C851AF792}" destId="{1F410D9B-C425-4C03-960E-6A421826EC3C}" srcOrd="3" destOrd="0" parTransId="{031FF7BD-1C01-49B6-92BC-94004C33538B}" sibTransId="{E4F09F82-34D5-4518-A581-92A5CC337D3D}"/>
    <dgm:cxn modelId="{F7934105-AD47-46A3-9016-5D1ADA3E1A34}" srcId="{B7C7DB84-367F-46BD-884E-76B205D6C174}" destId="{83834224-6D3A-47B6-BEE7-F2A9C741E43A}" srcOrd="1" destOrd="0" parTransId="{7A745F6C-31B5-4049-A70B-AD85ACCF4156}" sibTransId="{DFDC5E09-CBC0-462F-BDF0-88C416413C1E}"/>
    <dgm:cxn modelId="{C395160E-D5C8-4B82-BB3C-9AD59A49320A}" srcId="{CE747811-7788-498C-8AC1-A74C851AF792}" destId="{406C8846-9657-4EEE-8232-AAE6C100DB09}" srcOrd="2" destOrd="0" parTransId="{B83D31C5-8A95-499A-9781-F39703FF16D0}" sibTransId="{7F55A762-BD9E-470D-97BE-3CDC98CF623F}"/>
    <dgm:cxn modelId="{BBD5C00E-FD87-48CE-98D1-4D937F1B7E7B}" type="presOf" srcId="{E4F09F82-34D5-4518-A581-92A5CC337D3D}" destId="{947FDB3C-698C-4CEC-B338-A4C3C854B067}" srcOrd="0" destOrd="0" presId="urn:microsoft.com/office/officeart/2005/8/layout/radial6"/>
    <dgm:cxn modelId="{746F1F3E-5CD7-4BDD-88A2-17518CADED55}" type="presOf" srcId="{7457D036-7B4E-4017-B7EB-BFCBFC57CE35}" destId="{A9917E01-5DB5-414B-9919-FE244632EE68}" srcOrd="0" destOrd="0" presId="urn:microsoft.com/office/officeart/2005/8/layout/radial6"/>
    <dgm:cxn modelId="{8EFE0940-3BFF-4C9E-B6DE-FF8D1840C6C0}" type="presOf" srcId="{7F55A762-BD9E-470D-97BE-3CDC98CF623F}" destId="{A600B494-49A7-46F3-8FA6-2E60645EBEB6}" srcOrd="0" destOrd="0" presId="urn:microsoft.com/office/officeart/2005/8/layout/radial6"/>
    <dgm:cxn modelId="{3A85C35E-11C5-4073-A4EF-C46987C5EC66}" type="presOf" srcId="{406C8846-9657-4EEE-8232-AAE6C100DB09}" destId="{C91E4E5D-14CB-44A7-A3F5-5E35DDC1B19D}" srcOrd="0" destOrd="0" presId="urn:microsoft.com/office/officeart/2005/8/layout/radial6"/>
    <dgm:cxn modelId="{0768E54B-7DF5-4DFB-8B6A-8A0E0133F45E}" srcId="{B7C7DB84-367F-46BD-884E-76B205D6C174}" destId="{CE747811-7788-498C-8AC1-A74C851AF792}" srcOrd="0" destOrd="0" parTransId="{D3B0DCEC-B765-4924-8257-036D1B5E12AD}" sibTransId="{5D2E82D1-0BCE-431F-80B7-2B46F75902BC}"/>
    <dgm:cxn modelId="{6F91DB6F-3A74-42B2-A21D-97A9B671BA73}" type="presOf" srcId="{1B615436-222E-49A9-BA4F-27479C6B05DC}" destId="{E4588A1F-F462-447B-BCF7-689CEB0FAE52}" srcOrd="0" destOrd="0" presId="urn:microsoft.com/office/officeart/2005/8/layout/radial6"/>
    <dgm:cxn modelId="{82863853-4EAC-44E0-A205-DFF632DA227D}" type="presOf" srcId="{B7C7DB84-367F-46BD-884E-76B205D6C174}" destId="{3A9B73D5-9EBA-46C5-907D-C86D5B20011F}" srcOrd="0" destOrd="0" presId="urn:microsoft.com/office/officeart/2005/8/layout/radial6"/>
    <dgm:cxn modelId="{FE109075-1771-43F5-B4A3-119C27B63DCA}" srcId="{CE747811-7788-498C-8AC1-A74C851AF792}" destId="{7457D036-7B4E-4017-B7EB-BFCBFC57CE35}" srcOrd="0" destOrd="0" parTransId="{2B9C4D0D-4AE3-46D3-BAF7-FD437B0905C1}" sibTransId="{1B615436-222E-49A9-BA4F-27479C6B05DC}"/>
    <dgm:cxn modelId="{D6E51793-7C5D-4FE6-B171-D53BF404D628}" type="presOf" srcId="{9C8BA356-B93A-4655-9605-D70873E56359}" destId="{7C2241FC-11F5-4295-89EB-116363829B74}" srcOrd="0" destOrd="0" presId="urn:microsoft.com/office/officeart/2005/8/layout/radial6"/>
    <dgm:cxn modelId="{62ADA3AA-B009-47BE-BD16-B5A03CA53BBC}" type="presOf" srcId="{CE747811-7788-498C-8AC1-A74C851AF792}" destId="{A4128D70-E0E3-431E-BEF7-B1386CB50DD5}" srcOrd="0" destOrd="0" presId="urn:microsoft.com/office/officeart/2005/8/layout/radial6"/>
    <dgm:cxn modelId="{BF0A70B0-4A78-4D98-9A53-4B49FC54EF46}" type="presOf" srcId="{1F410D9B-C425-4C03-960E-6A421826EC3C}" destId="{1E5562BA-EC22-4ABC-92A0-4B57361292AB}" srcOrd="0" destOrd="0" presId="urn:microsoft.com/office/officeart/2005/8/layout/radial6"/>
    <dgm:cxn modelId="{DFE925D6-C9DF-4272-AC94-EEC84633BCB4}" type="presOf" srcId="{BC77C127-49F4-4BA2-BFEB-4692C6DF69C0}" destId="{8D32B0F0-565C-4CC3-BB56-2ED824A365DF}" srcOrd="0" destOrd="0" presId="urn:microsoft.com/office/officeart/2005/8/layout/radial6"/>
    <dgm:cxn modelId="{2177C6F4-7431-4ADF-92CB-BBD593C9D9EF}" srcId="{CE747811-7788-498C-8AC1-A74C851AF792}" destId="{BC77C127-49F4-4BA2-BFEB-4692C6DF69C0}" srcOrd="1" destOrd="0" parTransId="{9F952C85-56F6-448A-A95A-D5D4340D7A59}" sibTransId="{9C8BA356-B93A-4655-9605-D70873E56359}"/>
    <dgm:cxn modelId="{2C5F2129-FC39-433E-991C-4210978C8EE7}" type="presParOf" srcId="{3A9B73D5-9EBA-46C5-907D-C86D5B20011F}" destId="{A4128D70-E0E3-431E-BEF7-B1386CB50DD5}" srcOrd="0" destOrd="0" presId="urn:microsoft.com/office/officeart/2005/8/layout/radial6"/>
    <dgm:cxn modelId="{C1825D04-C350-4B0A-A8F6-C054DE34F228}" type="presParOf" srcId="{3A9B73D5-9EBA-46C5-907D-C86D5B20011F}" destId="{A9917E01-5DB5-414B-9919-FE244632EE68}" srcOrd="1" destOrd="0" presId="urn:microsoft.com/office/officeart/2005/8/layout/radial6"/>
    <dgm:cxn modelId="{47786D9A-D4D0-43C5-A37E-104E0B74789A}" type="presParOf" srcId="{3A9B73D5-9EBA-46C5-907D-C86D5B20011F}" destId="{FE980E52-6789-4D08-ADE1-42172CE84BA2}" srcOrd="2" destOrd="0" presId="urn:microsoft.com/office/officeart/2005/8/layout/radial6"/>
    <dgm:cxn modelId="{97CB2C7F-491B-4D3E-9C0B-3046593DE3DC}" type="presParOf" srcId="{3A9B73D5-9EBA-46C5-907D-C86D5B20011F}" destId="{E4588A1F-F462-447B-BCF7-689CEB0FAE52}" srcOrd="3" destOrd="0" presId="urn:microsoft.com/office/officeart/2005/8/layout/radial6"/>
    <dgm:cxn modelId="{F14A1DC6-08DB-4A92-9E68-2AD0466B89C7}" type="presParOf" srcId="{3A9B73D5-9EBA-46C5-907D-C86D5B20011F}" destId="{8D32B0F0-565C-4CC3-BB56-2ED824A365DF}" srcOrd="4" destOrd="0" presId="urn:microsoft.com/office/officeart/2005/8/layout/radial6"/>
    <dgm:cxn modelId="{DAFD943C-AF38-4CD8-A7BE-698A1BA49551}" type="presParOf" srcId="{3A9B73D5-9EBA-46C5-907D-C86D5B20011F}" destId="{58B8D1FE-26E2-4282-8DDE-E1B57B76AE68}" srcOrd="5" destOrd="0" presId="urn:microsoft.com/office/officeart/2005/8/layout/radial6"/>
    <dgm:cxn modelId="{3A0AC375-12DC-410F-92CD-1236A3667CDB}" type="presParOf" srcId="{3A9B73D5-9EBA-46C5-907D-C86D5B20011F}" destId="{7C2241FC-11F5-4295-89EB-116363829B74}" srcOrd="6" destOrd="0" presId="urn:microsoft.com/office/officeart/2005/8/layout/radial6"/>
    <dgm:cxn modelId="{8194A46D-D74D-41B4-A9A2-5CDBFECACCA4}" type="presParOf" srcId="{3A9B73D5-9EBA-46C5-907D-C86D5B20011F}" destId="{C91E4E5D-14CB-44A7-A3F5-5E35DDC1B19D}" srcOrd="7" destOrd="0" presId="urn:microsoft.com/office/officeart/2005/8/layout/radial6"/>
    <dgm:cxn modelId="{9A0D4A48-5592-4396-9D45-820057F400CD}" type="presParOf" srcId="{3A9B73D5-9EBA-46C5-907D-C86D5B20011F}" destId="{B71F8170-4FBD-4066-BCD7-538806203964}" srcOrd="8" destOrd="0" presId="urn:microsoft.com/office/officeart/2005/8/layout/radial6"/>
    <dgm:cxn modelId="{644B4AA2-4119-4689-94EE-AD54860AA630}" type="presParOf" srcId="{3A9B73D5-9EBA-46C5-907D-C86D5B20011F}" destId="{A600B494-49A7-46F3-8FA6-2E60645EBEB6}" srcOrd="9" destOrd="0" presId="urn:microsoft.com/office/officeart/2005/8/layout/radial6"/>
    <dgm:cxn modelId="{62A220B8-3D57-4C3E-A6D3-FD3B79C524E6}" type="presParOf" srcId="{3A9B73D5-9EBA-46C5-907D-C86D5B20011F}" destId="{1E5562BA-EC22-4ABC-92A0-4B57361292AB}" srcOrd="10" destOrd="0" presId="urn:microsoft.com/office/officeart/2005/8/layout/radial6"/>
    <dgm:cxn modelId="{FB03D30E-A4FB-46BC-9CFA-1A3892D26E2B}" type="presParOf" srcId="{3A9B73D5-9EBA-46C5-907D-C86D5B20011F}" destId="{9B830151-E949-49AB-BD08-36DECA49910A}" srcOrd="11" destOrd="0" presId="urn:microsoft.com/office/officeart/2005/8/layout/radial6"/>
    <dgm:cxn modelId="{6BDC73C0-596C-4AE7-8C57-C4200D519653}" type="presParOf" srcId="{3A9B73D5-9EBA-46C5-907D-C86D5B20011F}" destId="{947FDB3C-698C-4CEC-B338-A4C3C854B06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D2F614-A204-414F-93F6-23B0FCA00BE9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CA06572B-A482-40F1-AA11-C0DAEC5B9F4F}">
      <dgm:prSet phldrT="[Text]"/>
      <dgm:spPr>
        <a:solidFill>
          <a:srgbClr val="92FF50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Loads</a:t>
          </a:r>
        </a:p>
      </dgm:t>
    </dgm:pt>
    <dgm:pt modelId="{96626C0D-9EFE-4B05-9D4D-585DDCCCDA34}" type="parTrans" cxnId="{5D9F7EB4-1F66-4366-915A-5DE45D820188}">
      <dgm:prSet/>
      <dgm:spPr/>
      <dgm:t>
        <a:bodyPr/>
        <a:lstStyle/>
        <a:p>
          <a:endParaRPr lang="en-US"/>
        </a:p>
      </dgm:t>
    </dgm:pt>
    <dgm:pt modelId="{83E7C627-7106-42D7-A375-1546B3DA4DD7}" type="sibTrans" cxnId="{5D9F7EB4-1F66-4366-915A-5DE45D820188}">
      <dgm:prSet/>
      <dgm:spPr/>
      <dgm:t>
        <a:bodyPr/>
        <a:lstStyle/>
        <a:p>
          <a:endParaRPr lang="en-US"/>
        </a:p>
      </dgm:t>
    </dgm:pt>
    <dgm:pt modelId="{1B90D0DA-339B-4294-981C-F86D9C7599F6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Gravity </a:t>
          </a:r>
        </a:p>
      </dgm:t>
    </dgm:pt>
    <dgm:pt modelId="{1D77983D-6DB5-404B-8A13-79BB0F6D1C9A}" type="parTrans" cxnId="{7E35C789-7D90-4F39-AB64-A62EB76030E3}">
      <dgm:prSet/>
      <dgm:spPr/>
      <dgm:t>
        <a:bodyPr/>
        <a:lstStyle/>
        <a:p>
          <a:endParaRPr lang="en-US"/>
        </a:p>
      </dgm:t>
    </dgm:pt>
    <dgm:pt modelId="{4C5B3907-D338-4B8E-91E3-C390BF25F76F}" type="sibTrans" cxnId="{7E35C789-7D90-4F39-AB64-A62EB76030E3}">
      <dgm:prSet/>
      <dgm:spPr/>
      <dgm:t>
        <a:bodyPr/>
        <a:lstStyle/>
        <a:p>
          <a:endParaRPr lang="en-US"/>
        </a:p>
      </dgm:t>
    </dgm:pt>
    <dgm:pt modelId="{F67A0D0E-9017-409C-B711-ADFB42B4EE0C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Dead </a:t>
          </a:r>
        </a:p>
      </dgm:t>
    </dgm:pt>
    <dgm:pt modelId="{DF561A09-E321-41AD-99B6-32937AA26250}" type="parTrans" cxnId="{DC2948AE-7172-47A3-BD0A-3735E4A5E4A2}">
      <dgm:prSet/>
      <dgm:spPr/>
      <dgm:t>
        <a:bodyPr/>
        <a:lstStyle/>
        <a:p>
          <a:endParaRPr lang="en-US"/>
        </a:p>
      </dgm:t>
    </dgm:pt>
    <dgm:pt modelId="{2884476B-A828-404D-ADFE-A1368DF38197}" type="sibTrans" cxnId="{DC2948AE-7172-47A3-BD0A-3735E4A5E4A2}">
      <dgm:prSet/>
      <dgm:spPr/>
      <dgm:t>
        <a:bodyPr/>
        <a:lstStyle/>
        <a:p>
          <a:endParaRPr lang="en-US"/>
        </a:p>
      </dgm:t>
    </dgm:pt>
    <dgm:pt modelId="{0C08C2BB-9A9A-4A8C-8B9A-8FEE17480634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Live</a:t>
          </a:r>
        </a:p>
      </dgm:t>
    </dgm:pt>
    <dgm:pt modelId="{962ABE78-9CE6-4096-97D8-531A98820960}" type="parTrans" cxnId="{377F2C7B-EED8-4DBB-8AE7-257C5CF43F09}">
      <dgm:prSet/>
      <dgm:spPr/>
      <dgm:t>
        <a:bodyPr/>
        <a:lstStyle/>
        <a:p>
          <a:endParaRPr lang="en-US"/>
        </a:p>
      </dgm:t>
    </dgm:pt>
    <dgm:pt modelId="{C36A38AA-20AA-49E0-A32E-806676D260B7}" type="sibTrans" cxnId="{377F2C7B-EED8-4DBB-8AE7-257C5CF43F09}">
      <dgm:prSet/>
      <dgm:spPr/>
      <dgm:t>
        <a:bodyPr/>
        <a:lstStyle/>
        <a:p>
          <a:endParaRPr lang="en-US"/>
        </a:p>
      </dgm:t>
    </dgm:pt>
    <dgm:pt modelId="{BC92E671-D04D-472A-8DB9-3205C786B886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Lateral </a:t>
          </a:r>
        </a:p>
      </dgm:t>
    </dgm:pt>
    <dgm:pt modelId="{25E0A481-3302-453B-8B05-8ACFE0A01E29}" type="parTrans" cxnId="{2E4BD1DF-02D8-40CB-AE53-629FF60AE723}">
      <dgm:prSet/>
      <dgm:spPr/>
      <dgm:t>
        <a:bodyPr/>
        <a:lstStyle/>
        <a:p>
          <a:endParaRPr lang="en-US"/>
        </a:p>
      </dgm:t>
    </dgm:pt>
    <dgm:pt modelId="{ABC375E2-A572-46CF-B19B-0B8A2A961895}" type="sibTrans" cxnId="{2E4BD1DF-02D8-40CB-AE53-629FF60AE723}">
      <dgm:prSet/>
      <dgm:spPr/>
      <dgm:t>
        <a:bodyPr/>
        <a:lstStyle/>
        <a:p>
          <a:endParaRPr lang="en-US"/>
        </a:p>
      </dgm:t>
    </dgm:pt>
    <dgm:pt modelId="{519985B1-1699-43DA-9093-9E1BADC0A8EC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Snow</a:t>
          </a:r>
        </a:p>
      </dgm:t>
    </dgm:pt>
    <dgm:pt modelId="{EA6DBF01-4FAD-4593-B62F-544D60AFA2F3}" type="parTrans" cxnId="{82EBA18F-D6EA-4CDE-AEDD-EAC49D522C16}">
      <dgm:prSet/>
      <dgm:spPr/>
      <dgm:t>
        <a:bodyPr/>
        <a:lstStyle/>
        <a:p>
          <a:endParaRPr lang="en-US"/>
        </a:p>
      </dgm:t>
    </dgm:pt>
    <dgm:pt modelId="{FD6B66E0-DA52-4CD9-898C-13C9B7C1D3C1}" type="sibTrans" cxnId="{82EBA18F-D6EA-4CDE-AEDD-EAC49D522C16}">
      <dgm:prSet/>
      <dgm:spPr/>
      <dgm:t>
        <a:bodyPr/>
        <a:lstStyle/>
        <a:p>
          <a:endParaRPr lang="en-US"/>
        </a:p>
      </dgm:t>
    </dgm:pt>
    <dgm:pt modelId="{893A9227-CDFC-4661-9225-CEDEDB7E6A4A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Seismic</a:t>
          </a:r>
        </a:p>
      </dgm:t>
    </dgm:pt>
    <dgm:pt modelId="{026991D0-F193-4F3C-8F64-975D9451CEB0}" type="sibTrans" cxnId="{86EF2E87-556C-4D18-BEEF-0DB43119688B}">
      <dgm:prSet/>
      <dgm:spPr/>
      <dgm:t>
        <a:bodyPr/>
        <a:lstStyle/>
        <a:p>
          <a:endParaRPr lang="en-US"/>
        </a:p>
      </dgm:t>
    </dgm:pt>
    <dgm:pt modelId="{D9EA8577-5076-44BA-BFCA-42970C43969A}" type="parTrans" cxnId="{86EF2E87-556C-4D18-BEEF-0DB43119688B}">
      <dgm:prSet/>
      <dgm:spPr/>
      <dgm:t>
        <a:bodyPr/>
        <a:lstStyle/>
        <a:p>
          <a:endParaRPr lang="en-US"/>
        </a:p>
      </dgm:t>
    </dgm:pt>
    <dgm:pt modelId="{A0F8ED00-98E2-47F8-95F6-1C02F208CC51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Soil</a:t>
          </a:r>
        </a:p>
      </dgm:t>
    </dgm:pt>
    <dgm:pt modelId="{4D2598E4-B053-4FAF-9A2B-2F6056A49491}" type="sibTrans" cxnId="{B3E4029B-02BB-4A3A-9804-9BFBE5CB2540}">
      <dgm:prSet/>
      <dgm:spPr/>
      <dgm:t>
        <a:bodyPr/>
        <a:lstStyle/>
        <a:p>
          <a:endParaRPr lang="en-US"/>
        </a:p>
      </dgm:t>
    </dgm:pt>
    <dgm:pt modelId="{245ABFF1-DA93-465C-8B72-7587418E3DFE}" type="parTrans" cxnId="{B3E4029B-02BB-4A3A-9804-9BFBE5CB2540}">
      <dgm:prSet/>
      <dgm:spPr/>
      <dgm:t>
        <a:bodyPr/>
        <a:lstStyle/>
        <a:p>
          <a:endParaRPr lang="en-US"/>
        </a:p>
      </dgm:t>
    </dgm:pt>
    <dgm:pt modelId="{51DB2D68-8D5F-4D8F-ABF7-621AC63FBB8F}">
      <dgm:prSet phldrT="[Text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Temperature </a:t>
          </a:r>
        </a:p>
      </dgm:t>
    </dgm:pt>
    <dgm:pt modelId="{727F1288-1D2E-4CBB-9078-CC5E6B051BFF}" type="parTrans" cxnId="{B2D91F3D-4712-4473-99C9-3A8070300319}">
      <dgm:prSet/>
      <dgm:spPr/>
      <dgm:t>
        <a:bodyPr/>
        <a:lstStyle/>
        <a:p>
          <a:endParaRPr lang="en-US"/>
        </a:p>
      </dgm:t>
    </dgm:pt>
    <dgm:pt modelId="{16EFB07C-5966-4041-AEFD-6FB5E01AC248}" type="sibTrans" cxnId="{B2D91F3D-4712-4473-99C9-3A8070300319}">
      <dgm:prSet/>
      <dgm:spPr/>
      <dgm:t>
        <a:bodyPr/>
        <a:lstStyle/>
        <a:p>
          <a:endParaRPr lang="en-US"/>
        </a:p>
      </dgm:t>
    </dgm:pt>
    <dgm:pt modelId="{EC3D14DF-A7AF-408A-BCCC-D21A7E7A5D34}" type="pres">
      <dgm:prSet presAssocID="{17D2F614-A204-414F-93F6-23B0FCA00BE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52DA874-92D6-48F7-84B3-18D1E405D55A}" type="pres">
      <dgm:prSet presAssocID="{CA06572B-A482-40F1-AA11-C0DAEC5B9F4F}" presName="root1" presStyleCnt="0"/>
      <dgm:spPr/>
    </dgm:pt>
    <dgm:pt modelId="{843C0371-DE28-4474-858A-3382E80C1CAA}" type="pres">
      <dgm:prSet presAssocID="{CA06572B-A482-40F1-AA11-C0DAEC5B9F4F}" presName="LevelOneTextNode" presStyleLbl="node0" presStyleIdx="0" presStyleCnt="1">
        <dgm:presLayoutVars>
          <dgm:chPref val="3"/>
        </dgm:presLayoutVars>
      </dgm:prSet>
      <dgm:spPr/>
    </dgm:pt>
    <dgm:pt modelId="{68353A80-06D4-49AC-ACF7-8EDAA9E79F0E}" type="pres">
      <dgm:prSet presAssocID="{CA06572B-A482-40F1-AA11-C0DAEC5B9F4F}" presName="level2hierChild" presStyleCnt="0"/>
      <dgm:spPr/>
    </dgm:pt>
    <dgm:pt modelId="{ECD5C05D-E6C2-4E41-B136-9E3D685BC207}" type="pres">
      <dgm:prSet presAssocID="{1D77983D-6DB5-404B-8A13-79BB0F6D1C9A}" presName="conn2-1" presStyleLbl="parChTrans1D2" presStyleIdx="0" presStyleCnt="3"/>
      <dgm:spPr/>
    </dgm:pt>
    <dgm:pt modelId="{C8972D75-EDC9-4856-973E-55B73AB387BA}" type="pres">
      <dgm:prSet presAssocID="{1D77983D-6DB5-404B-8A13-79BB0F6D1C9A}" presName="connTx" presStyleLbl="parChTrans1D2" presStyleIdx="0" presStyleCnt="3"/>
      <dgm:spPr/>
    </dgm:pt>
    <dgm:pt modelId="{70224D10-3F85-4562-8CC9-1C3809EB92E7}" type="pres">
      <dgm:prSet presAssocID="{1B90D0DA-339B-4294-981C-F86D9C7599F6}" presName="root2" presStyleCnt="0"/>
      <dgm:spPr/>
    </dgm:pt>
    <dgm:pt modelId="{16E07721-3ABE-42AC-A619-2250F714276C}" type="pres">
      <dgm:prSet presAssocID="{1B90D0DA-339B-4294-981C-F86D9C7599F6}" presName="LevelTwoTextNode" presStyleLbl="node2" presStyleIdx="0" presStyleCnt="3">
        <dgm:presLayoutVars>
          <dgm:chPref val="3"/>
        </dgm:presLayoutVars>
      </dgm:prSet>
      <dgm:spPr/>
    </dgm:pt>
    <dgm:pt modelId="{AC6DEE52-D094-4624-8D6A-21BE0B4967F6}" type="pres">
      <dgm:prSet presAssocID="{1B90D0DA-339B-4294-981C-F86D9C7599F6}" presName="level3hierChild" presStyleCnt="0"/>
      <dgm:spPr/>
    </dgm:pt>
    <dgm:pt modelId="{59C217A1-D7A2-4847-A012-F56B1F16D4B5}" type="pres">
      <dgm:prSet presAssocID="{DF561A09-E321-41AD-99B6-32937AA26250}" presName="conn2-1" presStyleLbl="parChTrans1D3" presStyleIdx="0" presStyleCnt="5"/>
      <dgm:spPr/>
    </dgm:pt>
    <dgm:pt modelId="{E73AF7B4-6B91-436D-A600-A24A6451341E}" type="pres">
      <dgm:prSet presAssocID="{DF561A09-E321-41AD-99B6-32937AA26250}" presName="connTx" presStyleLbl="parChTrans1D3" presStyleIdx="0" presStyleCnt="5"/>
      <dgm:spPr/>
    </dgm:pt>
    <dgm:pt modelId="{83FDA690-6AC2-4F8E-BD0E-1BEF3C0EC2DD}" type="pres">
      <dgm:prSet presAssocID="{F67A0D0E-9017-409C-B711-ADFB42B4EE0C}" presName="root2" presStyleCnt="0"/>
      <dgm:spPr/>
    </dgm:pt>
    <dgm:pt modelId="{7175C554-3EF2-4DE6-99B5-844829F250C1}" type="pres">
      <dgm:prSet presAssocID="{F67A0D0E-9017-409C-B711-ADFB42B4EE0C}" presName="LevelTwoTextNode" presStyleLbl="node3" presStyleIdx="0" presStyleCnt="5">
        <dgm:presLayoutVars>
          <dgm:chPref val="3"/>
        </dgm:presLayoutVars>
      </dgm:prSet>
      <dgm:spPr/>
    </dgm:pt>
    <dgm:pt modelId="{9F3C912D-0156-4A3B-92FC-98A9182B8A46}" type="pres">
      <dgm:prSet presAssocID="{F67A0D0E-9017-409C-B711-ADFB42B4EE0C}" presName="level3hierChild" presStyleCnt="0"/>
      <dgm:spPr/>
    </dgm:pt>
    <dgm:pt modelId="{08C15969-996F-48DE-98C5-5C9F6AD8203C}" type="pres">
      <dgm:prSet presAssocID="{962ABE78-9CE6-4096-97D8-531A98820960}" presName="conn2-1" presStyleLbl="parChTrans1D3" presStyleIdx="1" presStyleCnt="5"/>
      <dgm:spPr/>
    </dgm:pt>
    <dgm:pt modelId="{A96C15B2-3BC8-4001-B027-3C2431062232}" type="pres">
      <dgm:prSet presAssocID="{962ABE78-9CE6-4096-97D8-531A98820960}" presName="connTx" presStyleLbl="parChTrans1D3" presStyleIdx="1" presStyleCnt="5"/>
      <dgm:spPr/>
    </dgm:pt>
    <dgm:pt modelId="{CE612634-96BF-4EE4-8E97-13121B8A6666}" type="pres">
      <dgm:prSet presAssocID="{0C08C2BB-9A9A-4A8C-8B9A-8FEE17480634}" presName="root2" presStyleCnt="0"/>
      <dgm:spPr/>
    </dgm:pt>
    <dgm:pt modelId="{4C66137E-096C-4289-B816-8847DB1B5242}" type="pres">
      <dgm:prSet presAssocID="{0C08C2BB-9A9A-4A8C-8B9A-8FEE17480634}" presName="LevelTwoTextNode" presStyleLbl="node3" presStyleIdx="1" presStyleCnt="5">
        <dgm:presLayoutVars>
          <dgm:chPref val="3"/>
        </dgm:presLayoutVars>
      </dgm:prSet>
      <dgm:spPr/>
    </dgm:pt>
    <dgm:pt modelId="{E241BFE3-D431-4797-A8B3-E0AFC2F26455}" type="pres">
      <dgm:prSet presAssocID="{0C08C2BB-9A9A-4A8C-8B9A-8FEE17480634}" presName="level3hierChild" presStyleCnt="0"/>
      <dgm:spPr/>
    </dgm:pt>
    <dgm:pt modelId="{873367D4-E63F-42EF-A5C1-3B1EE2ED7485}" type="pres">
      <dgm:prSet presAssocID="{EA6DBF01-4FAD-4593-B62F-544D60AFA2F3}" presName="conn2-1" presStyleLbl="parChTrans1D3" presStyleIdx="2" presStyleCnt="5"/>
      <dgm:spPr/>
    </dgm:pt>
    <dgm:pt modelId="{F2D7E934-CAD3-4BBD-B353-432D07A18CE0}" type="pres">
      <dgm:prSet presAssocID="{EA6DBF01-4FAD-4593-B62F-544D60AFA2F3}" presName="connTx" presStyleLbl="parChTrans1D3" presStyleIdx="2" presStyleCnt="5"/>
      <dgm:spPr/>
    </dgm:pt>
    <dgm:pt modelId="{D8201EC0-F6D6-4F1F-8FE6-86DB242B8716}" type="pres">
      <dgm:prSet presAssocID="{519985B1-1699-43DA-9093-9E1BADC0A8EC}" presName="root2" presStyleCnt="0"/>
      <dgm:spPr/>
    </dgm:pt>
    <dgm:pt modelId="{148618C9-598C-44C4-9853-CF9D1EFD47E5}" type="pres">
      <dgm:prSet presAssocID="{519985B1-1699-43DA-9093-9E1BADC0A8EC}" presName="LevelTwoTextNode" presStyleLbl="node3" presStyleIdx="2" presStyleCnt="5">
        <dgm:presLayoutVars>
          <dgm:chPref val="3"/>
        </dgm:presLayoutVars>
      </dgm:prSet>
      <dgm:spPr/>
    </dgm:pt>
    <dgm:pt modelId="{D3C94D52-CE26-4A22-B9E0-FBC083D04A9B}" type="pres">
      <dgm:prSet presAssocID="{519985B1-1699-43DA-9093-9E1BADC0A8EC}" presName="level3hierChild" presStyleCnt="0"/>
      <dgm:spPr/>
    </dgm:pt>
    <dgm:pt modelId="{851A584A-750A-40AF-A62F-E3505D2DBF52}" type="pres">
      <dgm:prSet presAssocID="{25E0A481-3302-453B-8B05-8ACFE0A01E29}" presName="conn2-1" presStyleLbl="parChTrans1D2" presStyleIdx="1" presStyleCnt="3"/>
      <dgm:spPr/>
    </dgm:pt>
    <dgm:pt modelId="{55CA6F17-6F48-41D9-B8C2-778F442886A5}" type="pres">
      <dgm:prSet presAssocID="{25E0A481-3302-453B-8B05-8ACFE0A01E29}" presName="connTx" presStyleLbl="parChTrans1D2" presStyleIdx="1" presStyleCnt="3"/>
      <dgm:spPr/>
    </dgm:pt>
    <dgm:pt modelId="{3BD02D71-9F2F-442A-9C86-017D106F867B}" type="pres">
      <dgm:prSet presAssocID="{BC92E671-D04D-472A-8DB9-3205C786B886}" presName="root2" presStyleCnt="0"/>
      <dgm:spPr/>
    </dgm:pt>
    <dgm:pt modelId="{A51BD616-6204-4050-BFF4-AA843881F33D}" type="pres">
      <dgm:prSet presAssocID="{BC92E671-D04D-472A-8DB9-3205C786B886}" presName="LevelTwoTextNode" presStyleLbl="node2" presStyleIdx="1" presStyleCnt="3">
        <dgm:presLayoutVars>
          <dgm:chPref val="3"/>
        </dgm:presLayoutVars>
      </dgm:prSet>
      <dgm:spPr/>
    </dgm:pt>
    <dgm:pt modelId="{672765A9-14CD-43DD-A9B4-E3EBB66AEE91}" type="pres">
      <dgm:prSet presAssocID="{BC92E671-D04D-472A-8DB9-3205C786B886}" presName="level3hierChild" presStyleCnt="0"/>
      <dgm:spPr/>
    </dgm:pt>
    <dgm:pt modelId="{E69E9C4F-61FB-4EEF-BFB0-D476C1E9AA78}" type="pres">
      <dgm:prSet presAssocID="{245ABFF1-DA93-465C-8B72-7587418E3DFE}" presName="conn2-1" presStyleLbl="parChTrans1D3" presStyleIdx="3" presStyleCnt="5"/>
      <dgm:spPr/>
    </dgm:pt>
    <dgm:pt modelId="{90F6858F-98E1-430C-AB7E-171860A9605D}" type="pres">
      <dgm:prSet presAssocID="{245ABFF1-DA93-465C-8B72-7587418E3DFE}" presName="connTx" presStyleLbl="parChTrans1D3" presStyleIdx="3" presStyleCnt="5"/>
      <dgm:spPr/>
    </dgm:pt>
    <dgm:pt modelId="{3E4A4768-4055-4B62-95FA-04248E0C99D7}" type="pres">
      <dgm:prSet presAssocID="{A0F8ED00-98E2-47F8-95F6-1C02F208CC51}" presName="root2" presStyleCnt="0"/>
      <dgm:spPr/>
    </dgm:pt>
    <dgm:pt modelId="{C3691401-B40A-496C-90C4-146BD8863203}" type="pres">
      <dgm:prSet presAssocID="{A0F8ED00-98E2-47F8-95F6-1C02F208CC51}" presName="LevelTwoTextNode" presStyleLbl="node3" presStyleIdx="3" presStyleCnt="5">
        <dgm:presLayoutVars>
          <dgm:chPref val="3"/>
        </dgm:presLayoutVars>
      </dgm:prSet>
      <dgm:spPr/>
    </dgm:pt>
    <dgm:pt modelId="{ADC90F4A-A0C3-4278-AAA0-3A4C2E97778E}" type="pres">
      <dgm:prSet presAssocID="{A0F8ED00-98E2-47F8-95F6-1C02F208CC51}" presName="level3hierChild" presStyleCnt="0"/>
      <dgm:spPr/>
    </dgm:pt>
    <dgm:pt modelId="{5AD6B741-8C93-44D6-817E-699C51C1466B}" type="pres">
      <dgm:prSet presAssocID="{D9EA8577-5076-44BA-BFCA-42970C43969A}" presName="conn2-1" presStyleLbl="parChTrans1D3" presStyleIdx="4" presStyleCnt="5"/>
      <dgm:spPr/>
    </dgm:pt>
    <dgm:pt modelId="{38ABCBAC-ACD3-4EEF-9F17-D0B94CEE537E}" type="pres">
      <dgm:prSet presAssocID="{D9EA8577-5076-44BA-BFCA-42970C43969A}" presName="connTx" presStyleLbl="parChTrans1D3" presStyleIdx="4" presStyleCnt="5"/>
      <dgm:spPr/>
    </dgm:pt>
    <dgm:pt modelId="{AA647CD8-C836-4BB2-90A4-5FD3DA95CED5}" type="pres">
      <dgm:prSet presAssocID="{893A9227-CDFC-4661-9225-CEDEDB7E6A4A}" presName="root2" presStyleCnt="0"/>
      <dgm:spPr/>
    </dgm:pt>
    <dgm:pt modelId="{955FAE01-E065-4591-82AD-4D9540331ADF}" type="pres">
      <dgm:prSet presAssocID="{893A9227-CDFC-4661-9225-CEDEDB7E6A4A}" presName="LevelTwoTextNode" presStyleLbl="node3" presStyleIdx="4" presStyleCnt="5">
        <dgm:presLayoutVars>
          <dgm:chPref val="3"/>
        </dgm:presLayoutVars>
      </dgm:prSet>
      <dgm:spPr/>
    </dgm:pt>
    <dgm:pt modelId="{5812FF0C-6298-419D-9B60-D7814FF8CD7E}" type="pres">
      <dgm:prSet presAssocID="{893A9227-CDFC-4661-9225-CEDEDB7E6A4A}" presName="level3hierChild" presStyleCnt="0"/>
      <dgm:spPr/>
    </dgm:pt>
    <dgm:pt modelId="{D2D93B52-797B-4C78-A5A2-EC609839836C}" type="pres">
      <dgm:prSet presAssocID="{727F1288-1D2E-4CBB-9078-CC5E6B051BFF}" presName="conn2-1" presStyleLbl="parChTrans1D2" presStyleIdx="2" presStyleCnt="3"/>
      <dgm:spPr/>
    </dgm:pt>
    <dgm:pt modelId="{1359D4A7-2BBD-4FF5-969F-EDA2B69C021C}" type="pres">
      <dgm:prSet presAssocID="{727F1288-1D2E-4CBB-9078-CC5E6B051BFF}" presName="connTx" presStyleLbl="parChTrans1D2" presStyleIdx="2" presStyleCnt="3"/>
      <dgm:spPr/>
    </dgm:pt>
    <dgm:pt modelId="{C8602254-B04F-4780-8E57-4332DCFC55F0}" type="pres">
      <dgm:prSet presAssocID="{51DB2D68-8D5F-4D8F-ABF7-621AC63FBB8F}" presName="root2" presStyleCnt="0"/>
      <dgm:spPr/>
    </dgm:pt>
    <dgm:pt modelId="{6467AE88-4202-4266-BFBF-595E7215D68C}" type="pres">
      <dgm:prSet presAssocID="{51DB2D68-8D5F-4D8F-ABF7-621AC63FBB8F}" presName="LevelTwoTextNode" presStyleLbl="node2" presStyleIdx="2" presStyleCnt="3">
        <dgm:presLayoutVars>
          <dgm:chPref val="3"/>
        </dgm:presLayoutVars>
      </dgm:prSet>
      <dgm:spPr/>
    </dgm:pt>
    <dgm:pt modelId="{A14FA762-281F-469A-AA57-673858DC34E2}" type="pres">
      <dgm:prSet presAssocID="{51DB2D68-8D5F-4D8F-ABF7-621AC63FBB8F}" presName="level3hierChild" presStyleCnt="0"/>
      <dgm:spPr/>
    </dgm:pt>
  </dgm:ptLst>
  <dgm:cxnLst>
    <dgm:cxn modelId="{24BEE814-3538-409C-88B4-BDAF8BAF6299}" type="presOf" srcId="{519985B1-1699-43DA-9093-9E1BADC0A8EC}" destId="{148618C9-598C-44C4-9853-CF9D1EFD47E5}" srcOrd="0" destOrd="0" presId="urn:microsoft.com/office/officeart/2008/layout/HorizontalMultiLevelHierarchy"/>
    <dgm:cxn modelId="{A9E36E1C-B678-4817-939D-6F3CEEDFC9DE}" type="presOf" srcId="{A0F8ED00-98E2-47F8-95F6-1C02F208CC51}" destId="{C3691401-B40A-496C-90C4-146BD8863203}" srcOrd="0" destOrd="0" presId="urn:microsoft.com/office/officeart/2008/layout/HorizontalMultiLevelHierarchy"/>
    <dgm:cxn modelId="{085E7025-BC3D-4918-803A-94550EC27BFE}" type="presOf" srcId="{727F1288-1D2E-4CBB-9078-CC5E6B051BFF}" destId="{D2D93B52-797B-4C78-A5A2-EC609839836C}" srcOrd="0" destOrd="0" presId="urn:microsoft.com/office/officeart/2008/layout/HorizontalMultiLevelHierarchy"/>
    <dgm:cxn modelId="{CCD1A93B-4EB1-41E9-9F0C-04890924CD08}" type="presOf" srcId="{51DB2D68-8D5F-4D8F-ABF7-621AC63FBB8F}" destId="{6467AE88-4202-4266-BFBF-595E7215D68C}" srcOrd="0" destOrd="0" presId="urn:microsoft.com/office/officeart/2008/layout/HorizontalMultiLevelHierarchy"/>
    <dgm:cxn modelId="{B2D91F3D-4712-4473-99C9-3A8070300319}" srcId="{CA06572B-A482-40F1-AA11-C0DAEC5B9F4F}" destId="{51DB2D68-8D5F-4D8F-ABF7-621AC63FBB8F}" srcOrd="2" destOrd="0" parTransId="{727F1288-1D2E-4CBB-9078-CC5E6B051BFF}" sibTransId="{16EFB07C-5966-4041-AEFD-6FB5E01AC248}"/>
    <dgm:cxn modelId="{0F751763-2FEB-430E-B1EC-E2DDD0EAE13B}" type="presOf" srcId="{DF561A09-E321-41AD-99B6-32937AA26250}" destId="{E73AF7B4-6B91-436D-A600-A24A6451341E}" srcOrd="1" destOrd="0" presId="urn:microsoft.com/office/officeart/2008/layout/HorizontalMultiLevelHierarchy"/>
    <dgm:cxn modelId="{F1097745-6B65-4668-8D99-F037D77C20C4}" type="presOf" srcId="{F67A0D0E-9017-409C-B711-ADFB42B4EE0C}" destId="{7175C554-3EF2-4DE6-99B5-844829F250C1}" srcOrd="0" destOrd="0" presId="urn:microsoft.com/office/officeart/2008/layout/HorizontalMultiLevelHierarchy"/>
    <dgm:cxn modelId="{98167F65-4D83-4F4C-85B8-F1760E114481}" type="presOf" srcId="{245ABFF1-DA93-465C-8B72-7587418E3DFE}" destId="{E69E9C4F-61FB-4EEF-BFB0-D476C1E9AA78}" srcOrd="0" destOrd="0" presId="urn:microsoft.com/office/officeart/2008/layout/HorizontalMultiLevelHierarchy"/>
    <dgm:cxn modelId="{1DAFBA6D-55F8-4315-BBA3-FADD2EA82FD1}" type="presOf" srcId="{DF561A09-E321-41AD-99B6-32937AA26250}" destId="{59C217A1-D7A2-4847-A012-F56B1F16D4B5}" srcOrd="0" destOrd="0" presId="urn:microsoft.com/office/officeart/2008/layout/HorizontalMultiLevelHierarchy"/>
    <dgm:cxn modelId="{7FC6EA4F-219E-4804-B183-6744ADE15B08}" type="presOf" srcId="{1B90D0DA-339B-4294-981C-F86D9C7599F6}" destId="{16E07721-3ABE-42AC-A619-2250F714276C}" srcOrd="0" destOrd="0" presId="urn:microsoft.com/office/officeart/2008/layout/HorizontalMultiLevelHierarchy"/>
    <dgm:cxn modelId="{E12CB051-9340-40DC-9FAB-1E55C4D9230C}" type="presOf" srcId="{1D77983D-6DB5-404B-8A13-79BB0F6D1C9A}" destId="{ECD5C05D-E6C2-4E41-B136-9E3D685BC207}" srcOrd="0" destOrd="0" presId="urn:microsoft.com/office/officeart/2008/layout/HorizontalMultiLevelHierarchy"/>
    <dgm:cxn modelId="{687B5372-6D46-403B-A873-8320AFBAE701}" type="presOf" srcId="{BC92E671-D04D-472A-8DB9-3205C786B886}" destId="{A51BD616-6204-4050-BFF4-AA843881F33D}" srcOrd="0" destOrd="0" presId="urn:microsoft.com/office/officeart/2008/layout/HorizontalMultiLevelHierarchy"/>
    <dgm:cxn modelId="{CB4F6D56-D074-44EA-921D-6FC44420C6C0}" type="presOf" srcId="{EA6DBF01-4FAD-4593-B62F-544D60AFA2F3}" destId="{873367D4-E63F-42EF-A5C1-3B1EE2ED7485}" srcOrd="0" destOrd="0" presId="urn:microsoft.com/office/officeart/2008/layout/HorizontalMultiLevelHierarchy"/>
    <dgm:cxn modelId="{B5282077-FD63-45D6-842F-0054BF0B0BA1}" type="presOf" srcId="{1D77983D-6DB5-404B-8A13-79BB0F6D1C9A}" destId="{C8972D75-EDC9-4856-973E-55B73AB387BA}" srcOrd="1" destOrd="0" presId="urn:microsoft.com/office/officeart/2008/layout/HorizontalMultiLevelHierarchy"/>
    <dgm:cxn modelId="{5197AD57-099B-41C3-A328-C4A44E2DBCEE}" type="presOf" srcId="{962ABE78-9CE6-4096-97D8-531A98820960}" destId="{08C15969-996F-48DE-98C5-5C9F6AD8203C}" srcOrd="0" destOrd="0" presId="urn:microsoft.com/office/officeart/2008/layout/HorizontalMultiLevelHierarchy"/>
    <dgm:cxn modelId="{377F2C7B-EED8-4DBB-8AE7-257C5CF43F09}" srcId="{1B90D0DA-339B-4294-981C-F86D9C7599F6}" destId="{0C08C2BB-9A9A-4A8C-8B9A-8FEE17480634}" srcOrd="1" destOrd="0" parTransId="{962ABE78-9CE6-4096-97D8-531A98820960}" sibTransId="{C36A38AA-20AA-49E0-A32E-806676D260B7}"/>
    <dgm:cxn modelId="{0AB57E83-2326-426B-A7B5-899089A84A4D}" type="presOf" srcId="{17D2F614-A204-414F-93F6-23B0FCA00BE9}" destId="{EC3D14DF-A7AF-408A-BCCC-D21A7E7A5D34}" srcOrd="0" destOrd="0" presId="urn:microsoft.com/office/officeart/2008/layout/HorizontalMultiLevelHierarchy"/>
    <dgm:cxn modelId="{86EF2E87-556C-4D18-BEEF-0DB43119688B}" srcId="{BC92E671-D04D-472A-8DB9-3205C786B886}" destId="{893A9227-CDFC-4661-9225-CEDEDB7E6A4A}" srcOrd="1" destOrd="0" parTransId="{D9EA8577-5076-44BA-BFCA-42970C43969A}" sibTransId="{026991D0-F193-4F3C-8F64-975D9451CEB0}"/>
    <dgm:cxn modelId="{7E35C789-7D90-4F39-AB64-A62EB76030E3}" srcId="{CA06572B-A482-40F1-AA11-C0DAEC5B9F4F}" destId="{1B90D0DA-339B-4294-981C-F86D9C7599F6}" srcOrd="0" destOrd="0" parTransId="{1D77983D-6DB5-404B-8A13-79BB0F6D1C9A}" sibTransId="{4C5B3907-D338-4B8E-91E3-C390BF25F76F}"/>
    <dgm:cxn modelId="{0B835F8D-3A1A-4083-82BB-DA1399F08455}" type="presOf" srcId="{25E0A481-3302-453B-8B05-8ACFE0A01E29}" destId="{55CA6F17-6F48-41D9-B8C2-778F442886A5}" srcOrd="1" destOrd="0" presId="urn:microsoft.com/office/officeart/2008/layout/HorizontalMultiLevelHierarchy"/>
    <dgm:cxn modelId="{82EBA18F-D6EA-4CDE-AEDD-EAC49D522C16}" srcId="{1B90D0DA-339B-4294-981C-F86D9C7599F6}" destId="{519985B1-1699-43DA-9093-9E1BADC0A8EC}" srcOrd="2" destOrd="0" parTransId="{EA6DBF01-4FAD-4593-B62F-544D60AFA2F3}" sibTransId="{FD6B66E0-DA52-4CD9-898C-13C9B7C1D3C1}"/>
    <dgm:cxn modelId="{BA010F95-113F-4AF6-BC48-1A7F5F5D0519}" type="presOf" srcId="{893A9227-CDFC-4661-9225-CEDEDB7E6A4A}" destId="{955FAE01-E065-4591-82AD-4D9540331ADF}" srcOrd="0" destOrd="0" presId="urn:microsoft.com/office/officeart/2008/layout/HorizontalMultiLevelHierarchy"/>
    <dgm:cxn modelId="{A56BCB97-DBF7-45A8-AF3E-98D8981F06FB}" type="presOf" srcId="{D9EA8577-5076-44BA-BFCA-42970C43969A}" destId="{38ABCBAC-ACD3-4EEF-9F17-D0B94CEE537E}" srcOrd="1" destOrd="0" presId="urn:microsoft.com/office/officeart/2008/layout/HorizontalMultiLevelHierarchy"/>
    <dgm:cxn modelId="{91133799-0E17-4C2A-9755-17018A2EEA4F}" type="presOf" srcId="{962ABE78-9CE6-4096-97D8-531A98820960}" destId="{A96C15B2-3BC8-4001-B027-3C2431062232}" srcOrd="1" destOrd="0" presId="urn:microsoft.com/office/officeart/2008/layout/HorizontalMultiLevelHierarchy"/>
    <dgm:cxn modelId="{B3E4029B-02BB-4A3A-9804-9BFBE5CB2540}" srcId="{BC92E671-D04D-472A-8DB9-3205C786B886}" destId="{A0F8ED00-98E2-47F8-95F6-1C02F208CC51}" srcOrd="0" destOrd="0" parTransId="{245ABFF1-DA93-465C-8B72-7587418E3DFE}" sibTransId="{4D2598E4-B053-4FAF-9A2B-2F6056A49491}"/>
    <dgm:cxn modelId="{3762C1AC-EB32-4374-8ABD-448CC13E026D}" type="presOf" srcId="{CA06572B-A482-40F1-AA11-C0DAEC5B9F4F}" destId="{843C0371-DE28-4474-858A-3382E80C1CAA}" srcOrd="0" destOrd="0" presId="urn:microsoft.com/office/officeart/2008/layout/HorizontalMultiLevelHierarchy"/>
    <dgm:cxn modelId="{DC2948AE-7172-47A3-BD0A-3735E4A5E4A2}" srcId="{1B90D0DA-339B-4294-981C-F86D9C7599F6}" destId="{F67A0D0E-9017-409C-B711-ADFB42B4EE0C}" srcOrd="0" destOrd="0" parTransId="{DF561A09-E321-41AD-99B6-32937AA26250}" sibTransId="{2884476B-A828-404D-ADFE-A1368DF38197}"/>
    <dgm:cxn modelId="{5D9F7EB4-1F66-4366-915A-5DE45D820188}" srcId="{17D2F614-A204-414F-93F6-23B0FCA00BE9}" destId="{CA06572B-A482-40F1-AA11-C0DAEC5B9F4F}" srcOrd="0" destOrd="0" parTransId="{96626C0D-9EFE-4B05-9D4D-585DDCCCDA34}" sibTransId="{83E7C627-7106-42D7-A375-1546B3DA4DD7}"/>
    <dgm:cxn modelId="{E42BCFBB-0261-4B58-8E66-EACF2FB68DF5}" type="presOf" srcId="{727F1288-1D2E-4CBB-9078-CC5E6B051BFF}" destId="{1359D4A7-2BBD-4FF5-969F-EDA2B69C021C}" srcOrd="1" destOrd="0" presId="urn:microsoft.com/office/officeart/2008/layout/HorizontalMultiLevelHierarchy"/>
    <dgm:cxn modelId="{17BF70BD-6C43-4763-B0BB-AB88E73350C7}" type="presOf" srcId="{245ABFF1-DA93-465C-8B72-7587418E3DFE}" destId="{90F6858F-98E1-430C-AB7E-171860A9605D}" srcOrd="1" destOrd="0" presId="urn:microsoft.com/office/officeart/2008/layout/HorizontalMultiLevelHierarchy"/>
    <dgm:cxn modelId="{1C2560CA-BBB9-4F3D-953E-4CBBF05BE4B7}" type="presOf" srcId="{D9EA8577-5076-44BA-BFCA-42970C43969A}" destId="{5AD6B741-8C93-44D6-817E-699C51C1466B}" srcOrd="0" destOrd="0" presId="urn:microsoft.com/office/officeart/2008/layout/HorizontalMultiLevelHierarchy"/>
    <dgm:cxn modelId="{7454C7CE-4C47-420F-9055-C98E5B080381}" type="presOf" srcId="{0C08C2BB-9A9A-4A8C-8B9A-8FEE17480634}" destId="{4C66137E-096C-4289-B816-8847DB1B5242}" srcOrd="0" destOrd="0" presId="urn:microsoft.com/office/officeart/2008/layout/HorizontalMultiLevelHierarchy"/>
    <dgm:cxn modelId="{2E4BD1DF-02D8-40CB-AE53-629FF60AE723}" srcId="{CA06572B-A482-40F1-AA11-C0DAEC5B9F4F}" destId="{BC92E671-D04D-472A-8DB9-3205C786B886}" srcOrd="1" destOrd="0" parTransId="{25E0A481-3302-453B-8B05-8ACFE0A01E29}" sibTransId="{ABC375E2-A572-46CF-B19B-0B8A2A961895}"/>
    <dgm:cxn modelId="{B1D201EE-4EBB-4F48-9317-D1A3CAAFB9CF}" type="presOf" srcId="{25E0A481-3302-453B-8B05-8ACFE0A01E29}" destId="{851A584A-750A-40AF-A62F-E3505D2DBF52}" srcOrd="0" destOrd="0" presId="urn:microsoft.com/office/officeart/2008/layout/HorizontalMultiLevelHierarchy"/>
    <dgm:cxn modelId="{426ADCF3-A0E1-4355-8E6C-CA6D12BDEB1E}" type="presOf" srcId="{EA6DBF01-4FAD-4593-B62F-544D60AFA2F3}" destId="{F2D7E934-CAD3-4BBD-B353-432D07A18CE0}" srcOrd="1" destOrd="0" presId="urn:microsoft.com/office/officeart/2008/layout/HorizontalMultiLevelHierarchy"/>
    <dgm:cxn modelId="{42C79E12-B6B5-434F-9989-A89D26824690}" type="presParOf" srcId="{EC3D14DF-A7AF-408A-BCCC-D21A7E7A5D34}" destId="{652DA874-92D6-48F7-84B3-18D1E405D55A}" srcOrd="0" destOrd="0" presId="urn:microsoft.com/office/officeart/2008/layout/HorizontalMultiLevelHierarchy"/>
    <dgm:cxn modelId="{C8731706-5211-49CF-9B19-752CC4678F5E}" type="presParOf" srcId="{652DA874-92D6-48F7-84B3-18D1E405D55A}" destId="{843C0371-DE28-4474-858A-3382E80C1CAA}" srcOrd="0" destOrd="0" presId="urn:microsoft.com/office/officeart/2008/layout/HorizontalMultiLevelHierarchy"/>
    <dgm:cxn modelId="{7BEC2A52-A6C1-41E4-8E24-0568EEE8AB9A}" type="presParOf" srcId="{652DA874-92D6-48F7-84B3-18D1E405D55A}" destId="{68353A80-06D4-49AC-ACF7-8EDAA9E79F0E}" srcOrd="1" destOrd="0" presId="urn:microsoft.com/office/officeart/2008/layout/HorizontalMultiLevelHierarchy"/>
    <dgm:cxn modelId="{A7B36DBD-BE06-43B6-9FF8-A1FB16DE3C37}" type="presParOf" srcId="{68353A80-06D4-49AC-ACF7-8EDAA9E79F0E}" destId="{ECD5C05D-E6C2-4E41-B136-9E3D685BC207}" srcOrd="0" destOrd="0" presId="urn:microsoft.com/office/officeart/2008/layout/HorizontalMultiLevelHierarchy"/>
    <dgm:cxn modelId="{E494226F-EBB4-4501-84BD-674C0096994B}" type="presParOf" srcId="{ECD5C05D-E6C2-4E41-B136-9E3D685BC207}" destId="{C8972D75-EDC9-4856-973E-55B73AB387BA}" srcOrd="0" destOrd="0" presId="urn:microsoft.com/office/officeart/2008/layout/HorizontalMultiLevelHierarchy"/>
    <dgm:cxn modelId="{8A639C4F-6619-4246-98B3-87C3ADAB9DE3}" type="presParOf" srcId="{68353A80-06D4-49AC-ACF7-8EDAA9E79F0E}" destId="{70224D10-3F85-4562-8CC9-1C3809EB92E7}" srcOrd="1" destOrd="0" presId="urn:microsoft.com/office/officeart/2008/layout/HorizontalMultiLevelHierarchy"/>
    <dgm:cxn modelId="{C56FFEE7-8851-4339-AE35-2D75C2EA9A7D}" type="presParOf" srcId="{70224D10-3F85-4562-8CC9-1C3809EB92E7}" destId="{16E07721-3ABE-42AC-A619-2250F714276C}" srcOrd="0" destOrd="0" presId="urn:microsoft.com/office/officeart/2008/layout/HorizontalMultiLevelHierarchy"/>
    <dgm:cxn modelId="{B248EC05-C568-449E-96F5-FF7B20B935AC}" type="presParOf" srcId="{70224D10-3F85-4562-8CC9-1C3809EB92E7}" destId="{AC6DEE52-D094-4624-8D6A-21BE0B4967F6}" srcOrd="1" destOrd="0" presId="urn:microsoft.com/office/officeart/2008/layout/HorizontalMultiLevelHierarchy"/>
    <dgm:cxn modelId="{1069274D-D2D9-4441-8357-20961C8AB76C}" type="presParOf" srcId="{AC6DEE52-D094-4624-8D6A-21BE0B4967F6}" destId="{59C217A1-D7A2-4847-A012-F56B1F16D4B5}" srcOrd="0" destOrd="0" presId="urn:microsoft.com/office/officeart/2008/layout/HorizontalMultiLevelHierarchy"/>
    <dgm:cxn modelId="{7E68322C-0AE2-4163-B558-76418C84CDFE}" type="presParOf" srcId="{59C217A1-D7A2-4847-A012-F56B1F16D4B5}" destId="{E73AF7B4-6B91-436D-A600-A24A6451341E}" srcOrd="0" destOrd="0" presId="urn:microsoft.com/office/officeart/2008/layout/HorizontalMultiLevelHierarchy"/>
    <dgm:cxn modelId="{42A1B87E-58B7-4A3B-BEB0-E75F9F191DB7}" type="presParOf" srcId="{AC6DEE52-D094-4624-8D6A-21BE0B4967F6}" destId="{83FDA690-6AC2-4F8E-BD0E-1BEF3C0EC2DD}" srcOrd="1" destOrd="0" presId="urn:microsoft.com/office/officeart/2008/layout/HorizontalMultiLevelHierarchy"/>
    <dgm:cxn modelId="{9D10348C-4CB7-49C4-A239-3CDFEB85558D}" type="presParOf" srcId="{83FDA690-6AC2-4F8E-BD0E-1BEF3C0EC2DD}" destId="{7175C554-3EF2-4DE6-99B5-844829F250C1}" srcOrd="0" destOrd="0" presId="urn:microsoft.com/office/officeart/2008/layout/HorizontalMultiLevelHierarchy"/>
    <dgm:cxn modelId="{F7180806-D053-4B04-BC0D-94C4DB747F3A}" type="presParOf" srcId="{83FDA690-6AC2-4F8E-BD0E-1BEF3C0EC2DD}" destId="{9F3C912D-0156-4A3B-92FC-98A9182B8A46}" srcOrd="1" destOrd="0" presId="urn:microsoft.com/office/officeart/2008/layout/HorizontalMultiLevelHierarchy"/>
    <dgm:cxn modelId="{59E81037-6CD7-4B2E-84AC-9E155C533793}" type="presParOf" srcId="{AC6DEE52-D094-4624-8D6A-21BE0B4967F6}" destId="{08C15969-996F-48DE-98C5-5C9F6AD8203C}" srcOrd="2" destOrd="0" presId="urn:microsoft.com/office/officeart/2008/layout/HorizontalMultiLevelHierarchy"/>
    <dgm:cxn modelId="{53E263A2-7E9F-4E2E-9DB3-4907F65E51B3}" type="presParOf" srcId="{08C15969-996F-48DE-98C5-5C9F6AD8203C}" destId="{A96C15B2-3BC8-4001-B027-3C2431062232}" srcOrd="0" destOrd="0" presId="urn:microsoft.com/office/officeart/2008/layout/HorizontalMultiLevelHierarchy"/>
    <dgm:cxn modelId="{4BD11B48-D7C7-415B-8381-BD41F2241088}" type="presParOf" srcId="{AC6DEE52-D094-4624-8D6A-21BE0B4967F6}" destId="{CE612634-96BF-4EE4-8E97-13121B8A6666}" srcOrd="3" destOrd="0" presId="urn:microsoft.com/office/officeart/2008/layout/HorizontalMultiLevelHierarchy"/>
    <dgm:cxn modelId="{E54CCDCA-2E55-4037-8B4D-0B3CF1FE27B5}" type="presParOf" srcId="{CE612634-96BF-4EE4-8E97-13121B8A6666}" destId="{4C66137E-096C-4289-B816-8847DB1B5242}" srcOrd="0" destOrd="0" presId="urn:microsoft.com/office/officeart/2008/layout/HorizontalMultiLevelHierarchy"/>
    <dgm:cxn modelId="{7270D14B-82EB-4DA7-82F8-C7BE46BF842D}" type="presParOf" srcId="{CE612634-96BF-4EE4-8E97-13121B8A6666}" destId="{E241BFE3-D431-4797-A8B3-E0AFC2F26455}" srcOrd="1" destOrd="0" presId="urn:microsoft.com/office/officeart/2008/layout/HorizontalMultiLevelHierarchy"/>
    <dgm:cxn modelId="{F82272C0-B964-4CC0-9C7B-2163D5EDD136}" type="presParOf" srcId="{AC6DEE52-D094-4624-8D6A-21BE0B4967F6}" destId="{873367D4-E63F-42EF-A5C1-3B1EE2ED7485}" srcOrd="4" destOrd="0" presId="urn:microsoft.com/office/officeart/2008/layout/HorizontalMultiLevelHierarchy"/>
    <dgm:cxn modelId="{F199AF77-2E48-458D-98EC-BAEDCBF38826}" type="presParOf" srcId="{873367D4-E63F-42EF-A5C1-3B1EE2ED7485}" destId="{F2D7E934-CAD3-4BBD-B353-432D07A18CE0}" srcOrd="0" destOrd="0" presId="urn:microsoft.com/office/officeart/2008/layout/HorizontalMultiLevelHierarchy"/>
    <dgm:cxn modelId="{6B4D4416-28FD-43B8-B5F5-076EEC2335C3}" type="presParOf" srcId="{AC6DEE52-D094-4624-8D6A-21BE0B4967F6}" destId="{D8201EC0-F6D6-4F1F-8FE6-86DB242B8716}" srcOrd="5" destOrd="0" presId="urn:microsoft.com/office/officeart/2008/layout/HorizontalMultiLevelHierarchy"/>
    <dgm:cxn modelId="{4264F566-53F9-4D83-96E6-77003C936836}" type="presParOf" srcId="{D8201EC0-F6D6-4F1F-8FE6-86DB242B8716}" destId="{148618C9-598C-44C4-9853-CF9D1EFD47E5}" srcOrd="0" destOrd="0" presId="urn:microsoft.com/office/officeart/2008/layout/HorizontalMultiLevelHierarchy"/>
    <dgm:cxn modelId="{FC196B15-3DCD-4154-A8BE-72A73EE1130C}" type="presParOf" srcId="{D8201EC0-F6D6-4F1F-8FE6-86DB242B8716}" destId="{D3C94D52-CE26-4A22-B9E0-FBC083D04A9B}" srcOrd="1" destOrd="0" presId="urn:microsoft.com/office/officeart/2008/layout/HorizontalMultiLevelHierarchy"/>
    <dgm:cxn modelId="{58149B41-66B3-44F9-B3A3-8AFF439A8EA1}" type="presParOf" srcId="{68353A80-06D4-49AC-ACF7-8EDAA9E79F0E}" destId="{851A584A-750A-40AF-A62F-E3505D2DBF52}" srcOrd="2" destOrd="0" presId="urn:microsoft.com/office/officeart/2008/layout/HorizontalMultiLevelHierarchy"/>
    <dgm:cxn modelId="{86367C72-4287-4B65-A378-8F5025274AA4}" type="presParOf" srcId="{851A584A-750A-40AF-A62F-E3505D2DBF52}" destId="{55CA6F17-6F48-41D9-B8C2-778F442886A5}" srcOrd="0" destOrd="0" presId="urn:microsoft.com/office/officeart/2008/layout/HorizontalMultiLevelHierarchy"/>
    <dgm:cxn modelId="{99912934-DC33-4430-9FE7-C175E4E98CB6}" type="presParOf" srcId="{68353A80-06D4-49AC-ACF7-8EDAA9E79F0E}" destId="{3BD02D71-9F2F-442A-9C86-017D106F867B}" srcOrd="3" destOrd="0" presId="urn:microsoft.com/office/officeart/2008/layout/HorizontalMultiLevelHierarchy"/>
    <dgm:cxn modelId="{4363B276-8B2B-4429-A2EF-C3FCA891B628}" type="presParOf" srcId="{3BD02D71-9F2F-442A-9C86-017D106F867B}" destId="{A51BD616-6204-4050-BFF4-AA843881F33D}" srcOrd="0" destOrd="0" presId="urn:microsoft.com/office/officeart/2008/layout/HorizontalMultiLevelHierarchy"/>
    <dgm:cxn modelId="{CCA704D5-C6CE-4A5B-BF4E-7AB38D401180}" type="presParOf" srcId="{3BD02D71-9F2F-442A-9C86-017D106F867B}" destId="{672765A9-14CD-43DD-A9B4-E3EBB66AEE91}" srcOrd="1" destOrd="0" presId="urn:microsoft.com/office/officeart/2008/layout/HorizontalMultiLevelHierarchy"/>
    <dgm:cxn modelId="{71F15327-198A-4CFF-A051-2F95B601B4F3}" type="presParOf" srcId="{672765A9-14CD-43DD-A9B4-E3EBB66AEE91}" destId="{E69E9C4F-61FB-4EEF-BFB0-D476C1E9AA78}" srcOrd="0" destOrd="0" presId="urn:microsoft.com/office/officeart/2008/layout/HorizontalMultiLevelHierarchy"/>
    <dgm:cxn modelId="{80DEA2C5-E215-400B-B5E7-2B87EFD9AFC6}" type="presParOf" srcId="{E69E9C4F-61FB-4EEF-BFB0-D476C1E9AA78}" destId="{90F6858F-98E1-430C-AB7E-171860A9605D}" srcOrd="0" destOrd="0" presId="urn:microsoft.com/office/officeart/2008/layout/HorizontalMultiLevelHierarchy"/>
    <dgm:cxn modelId="{7E3EA736-F853-497D-B696-6A0F1CA7892F}" type="presParOf" srcId="{672765A9-14CD-43DD-A9B4-E3EBB66AEE91}" destId="{3E4A4768-4055-4B62-95FA-04248E0C99D7}" srcOrd="1" destOrd="0" presId="urn:microsoft.com/office/officeart/2008/layout/HorizontalMultiLevelHierarchy"/>
    <dgm:cxn modelId="{72EE44C8-A9D7-44DE-987A-193C4566BF68}" type="presParOf" srcId="{3E4A4768-4055-4B62-95FA-04248E0C99D7}" destId="{C3691401-B40A-496C-90C4-146BD8863203}" srcOrd="0" destOrd="0" presId="urn:microsoft.com/office/officeart/2008/layout/HorizontalMultiLevelHierarchy"/>
    <dgm:cxn modelId="{9EF1688B-BC54-46A6-8592-852DBF4BE2B5}" type="presParOf" srcId="{3E4A4768-4055-4B62-95FA-04248E0C99D7}" destId="{ADC90F4A-A0C3-4278-AAA0-3A4C2E97778E}" srcOrd="1" destOrd="0" presId="urn:microsoft.com/office/officeart/2008/layout/HorizontalMultiLevelHierarchy"/>
    <dgm:cxn modelId="{8DC30394-425C-46A6-B1DD-1EB664618950}" type="presParOf" srcId="{672765A9-14CD-43DD-A9B4-E3EBB66AEE91}" destId="{5AD6B741-8C93-44D6-817E-699C51C1466B}" srcOrd="2" destOrd="0" presId="urn:microsoft.com/office/officeart/2008/layout/HorizontalMultiLevelHierarchy"/>
    <dgm:cxn modelId="{ED7ED24D-1C93-4A24-936C-1CEE75EA9C79}" type="presParOf" srcId="{5AD6B741-8C93-44D6-817E-699C51C1466B}" destId="{38ABCBAC-ACD3-4EEF-9F17-D0B94CEE537E}" srcOrd="0" destOrd="0" presId="urn:microsoft.com/office/officeart/2008/layout/HorizontalMultiLevelHierarchy"/>
    <dgm:cxn modelId="{E4FABCA2-B895-40E9-A9D4-1147BA5A3824}" type="presParOf" srcId="{672765A9-14CD-43DD-A9B4-E3EBB66AEE91}" destId="{AA647CD8-C836-4BB2-90A4-5FD3DA95CED5}" srcOrd="3" destOrd="0" presId="urn:microsoft.com/office/officeart/2008/layout/HorizontalMultiLevelHierarchy"/>
    <dgm:cxn modelId="{19C449D9-1F0F-41F8-99E6-8D18DC1C7B45}" type="presParOf" srcId="{AA647CD8-C836-4BB2-90A4-5FD3DA95CED5}" destId="{955FAE01-E065-4591-82AD-4D9540331ADF}" srcOrd="0" destOrd="0" presId="urn:microsoft.com/office/officeart/2008/layout/HorizontalMultiLevelHierarchy"/>
    <dgm:cxn modelId="{5A625A0D-3B56-48A3-9736-C75B4F8EDC2D}" type="presParOf" srcId="{AA647CD8-C836-4BB2-90A4-5FD3DA95CED5}" destId="{5812FF0C-6298-419D-9B60-D7814FF8CD7E}" srcOrd="1" destOrd="0" presId="urn:microsoft.com/office/officeart/2008/layout/HorizontalMultiLevelHierarchy"/>
    <dgm:cxn modelId="{DA036723-F0F9-486C-BBC1-64FF8ACCA632}" type="presParOf" srcId="{68353A80-06D4-49AC-ACF7-8EDAA9E79F0E}" destId="{D2D93B52-797B-4C78-A5A2-EC609839836C}" srcOrd="4" destOrd="0" presId="urn:microsoft.com/office/officeart/2008/layout/HorizontalMultiLevelHierarchy"/>
    <dgm:cxn modelId="{AB87D514-BE22-4FF3-A60F-B0E9BEB7BC0F}" type="presParOf" srcId="{D2D93B52-797B-4C78-A5A2-EC609839836C}" destId="{1359D4A7-2BBD-4FF5-969F-EDA2B69C021C}" srcOrd="0" destOrd="0" presId="urn:microsoft.com/office/officeart/2008/layout/HorizontalMultiLevelHierarchy"/>
    <dgm:cxn modelId="{5367D8A5-B80A-42BE-BEEE-C8AABAC4E02F}" type="presParOf" srcId="{68353A80-06D4-49AC-ACF7-8EDAA9E79F0E}" destId="{C8602254-B04F-4780-8E57-4332DCFC55F0}" srcOrd="5" destOrd="0" presId="urn:microsoft.com/office/officeart/2008/layout/HorizontalMultiLevelHierarchy"/>
    <dgm:cxn modelId="{D3588464-EA97-4F0C-B79D-FA02FAAF778A}" type="presParOf" srcId="{C8602254-B04F-4780-8E57-4332DCFC55F0}" destId="{6467AE88-4202-4266-BFBF-595E7215D68C}" srcOrd="0" destOrd="0" presId="urn:microsoft.com/office/officeart/2008/layout/HorizontalMultiLevelHierarchy"/>
    <dgm:cxn modelId="{C87A6AA0-455A-45AA-9959-E7F38767A342}" type="presParOf" srcId="{C8602254-B04F-4780-8E57-4332DCFC55F0}" destId="{A14FA762-281F-469A-AA57-673858DC34E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FDB3C-698C-4CEC-B338-A4C3C854B067}">
      <dsp:nvSpPr>
        <dsp:cNvPr id="0" name=""/>
        <dsp:cNvSpPr/>
      </dsp:nvSpPr>
      <dsp:spPr>
        <a:xfrm>
          <a:off x="1953485" y="658086"/>
          <a:ext cx="4398828" cy="4398828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600B494-49A7-46F3-8FA6-2E60645EBEB6}">
      <dsp:nvSpPr>
        <dsp:cNvPr id="0" name=""/>
        <dsp:cNvSpPr/>
      </dsp:nvSpPr>
      <dsp:spPr>
        <a:xfrm>
          <a:off x="1953485" y="658086"/>
          <a:ext cx="4398828" cy="4398828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2241FC-11F5-4295-89EB-116363829B74}">
      <dsp:nvSpPr>
        <dsp:cNvPr id="0" name=""/>
        <dsp:cNvSpPr/>
      </dsp:nvSpPr>
      <dsp:spPr>
        <a:xfrm>
          <a:off x="1953485" y="658086"/>
          <a:ext cx="4398828" cy="4398828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4588A1F-F462-447B-BCF7-689CEB0FAE52}">
      <dsp:nvSpPr>
        <dsp:cNvPr id="0" name=""/>
        <dsp:cNvSpPr/>
      </dsp:nvSpPr>
      <dsp:spPr>
        <a:xfrm>
          <a:off x="1953485" y="658086"/>
          <a:ext cx="4398828" cy="4398828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4128D70-E0E3-431E-BEF7-B1386CB50DD5}">
      <dsp:nvSpPr>
        <dsp:cNvPr id="0" name=""/>
        <dsp:cNvSpPr/>
      </dsp:nvSpPr>
      <dsp:spPr>
        <a:xfrm>
          <a:off x="2835594" y="1845636"/>
          <a:ext cx="2634610" cy="2023727"/>
        </a:xfrm>
        <a:prstGeom prst="ellipse">
          <a:avLst/>
        </a:prstGeom>
        <a:solidFill>
          <a:schemeClr val="tx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Computer programs</a:t>
          </a:r>
        </a:p>
      </dsp:txBody>
      <dsp:txXfrm>
        <a:off x="3221424" y="2142004"/>
        <a:ext cx="1862950" cy="1430991"/>
      </dsp:txXfrm>
    </dsp:sp>
    <dsp:sp modelId="{A9917E01-5DB5-414B-9919-FE244632EE68}">
      <dsp:nvSpPr>
        <dsp:cNvPr id="0" name=""/>
        <dsp:cNvSpPr/>
      </dsp:nvSpPr>
      <dsp:spPr>
        <a:xfrm>
          <a:off x="3314699" y="779"/>
          <a:ext cx="1676401" cy="1416609"/>
        </a:xfrm>
        <a:prstGeom prst="ellipse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ETABS</a:t>
          </a:r>
        </a:p>
      </dsp:txBody>
      <dsp:txXfrm>
        <a:off x="3560202" y="208237"/>
        <a:ext cx="1185395" cy="1001693"/>
      </dsp:txXfrm>
    </dsp:sp>
    <dsp:sp modelId="{8D32B0F0-565C-4CC3-BB56-2ED824A365DF}">
      <dsp:nvSpPr>
        <dsp:cNvPr id="0" name=""/>
        <dsp:cNvSpPr/>
      </dsp:nvSpPr>
      <dsp:spPr>
        <a:xfrm>
          <a:off x="5593011" y="2149195"/>
          <a:ext cx="1416609" cy="1416609"/>
        </a:xfrm>
        <a:prstGeom prst="ellipse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Word and Excel</a:t>
          </a:r>
        </a:p>
      </dsp:txBody>
      <dsp:txXfrm>
        <a:off x="5800469" y="2356653"/>
        <a:ext cx="1001693" cy="1001693"/>
      </dsp:txXfrm>
    </dsp:sp>
    <dsp:sp modelId="{C91E4E5D-14CB-44A7-A3F5-5E35DDC1B19D}">
      <dsp:nvSpPr>
        <dsp:cNvPr id="0" name=""/>
        <dsp:cNvSpPr/>
      </dsp:nvSpPr>
      <dsp:spPr>
        <a:xfrm>
          <a:off x="3352799" y="4297612"/>
          <a:ext cx="1600201" cy="1416609"/>
        </a:xfrm>
        <a:prstGeom prst="ellipse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AutoCAD</a:t>
          </a:r>
        </a:p>
      </dsp:txBody>
      <dsp:txXfrm>
        <a:off x="3587143" y="4505070"/>
        <a:ext cx="1131513" cy="1001693"/>
      </dsp:txXfrm>
    </dsp:sp>
    <dsp:sp modelId="{1E5562BA-EC22-4ABC-92A0-4B57361292AB}">
      <dsp:nvSpPr>
        <dsp:cNvPr id="0" name=""/>
        <dsp:cNvSpPr/>
      </dsp:nvSpPr>
      <dsp:spPr>
        <a:xfrm>
          <a:off x="1296179" y="2149195"/>
          <a:ext cx="1416609" cy="1416609"/>
        </a:xfrm>
        <a:prstGeom prst="ellipse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SAFE</a:t>
          </a:r>
        </a:p>
      </dsp:txBody>
      <dsp:txXfrm>
        <a:off x="1503637" y="2356653"/>
        <a:ext cx="1001693" cy="1001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93B52-797B-4C78-A5A2-EC609839836C}">
      <dsp:nvSpPr>
        <dsp:cNvPr id="0" name=""/>
        <dsp:cNvSpPr/>
      </dsp:nvSpPr>
      <dsp:spPr>
        <a:xfrm>
          <a:off x="920912" y="3622030"/>
          <a:ext cx="602501" cy="2009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250" y="0"/>
              </a:lnTo>
              <a:lnTo>
                <a:pt x="301250" y="2009105"/>
              </a:lnTo>
              <a:lnTo>
                <a:pt x="602501" y="200910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169725" y="4574145"/>
        <a:ext cx="104875" cy="104875"/>
      </dsp:txXfrm>
    </dsp:sp>
    <dsp:sp modelId="{5AD6B741-8C93-44D6-817E-699C51C1466B}">
      <dsp:nvSpPr>
        <dsp:cNvPr id="0" name=""/>
        <dsp:cNvSpPr/>
      </dsp:nvSpPr>
      <dsp:spPr>
        <a:xfrm>
          <a:off x="4535924" y="4483075"/>
          <a:ext cx="602501" cy="574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250" y="0"/>
              </a:lnTo>
              <a:lnTo>
                <a:pt x="301250" y="574030"/>
              </a:lnTo>
              <a:lnTo>
                <a:pt x="602501" y="57403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16370" y="4749285"/>
        <a:ext cx="41608" cy="41608"/>
      </dsp:txXfrm>
    </dsp:sp>
    <dsp:sp modelId="{E69E9C4F-61FB-4EEF-BFB0-D476C1E9AA78}">
      <dsp:nvSpPr>
        <dsp:cNvPr id="0" name=""/>
        <dsp:cNvSpPr/>
      </dsp:nvSpPr>
      <dsp:spPr>
        <a:xfrm>
          <a:off x="4535924" y="3909045"/>
          <a:ext cx="602501" cy="574030"/>
        </a:xfrm>
        <a:custGeom>
          <a:avLst/>
          <a:gdLst/>
          <a:ahLst/>
          <a:cxnLst/>
          <a:rect l="0" t="0" r="0" b="0"/>
          <a:pathLst>
            <a:path>
              <a:moveTo>
                <a:pt x="0" y="574030"/>
              </a:moveTo>
              <a:lnTo>
                <a:pt x="301250" y="574030"/>
              </a:lnTo>
              <a:lnTo>
                <a:pt x="301250" y="0"/>
              </a:lnTo>
              <a:lnTo>
                <a:pt x="602501" y="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16370" y="4175255"/>
        <a:ext cx="41608" cy="41608"/>
      </dsp:txXfrm>
    </dsp:sp>
    <dsp:sp modelId="{851A584A-750A-40AF-A62F-E3505D2DBF52}">
      <dsp:nvSpPr>
        <dsp:cNvPr id="0" name=""/>
        <dsp:cNvSpPr/>
      </dsp:nvSpPr>
      <dsp:spPr>
        <a:xfrm>
          <a:off x="920912" y="3622030"/>
          <a:ext cx="602501" cy="861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250" y="0"/>
              </a:lnTo>
              <a:lnTo>
                <a:pt x="301250" y="861045"/>
              </a:lnTo>
              <a:lnTo>
                <a:pt x="602501" y="86104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195890" y="4026279"/>
        <a:ext cx="52545" cy="52545"/>
      </dsp:txXfrm>
    </dsp:sp>
    <dsp:sp modelId="{873367D4-E63F-42EF-A5C1-3B1EE2ED7485}">
      <dsp:nvSpPr>
        <dsp:cNvPr id="0" name=""/>
        <dsp:cNvSpPr/>
      </dsp:nvSpPr>
      <dsp:spPr>
        <a:xfrm>
          <a:off x="4535924" y="1612924"/>
          <a:ext cx="602501" cy="1148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1250" y="0"/>
              </a:lnTo>
              <a:lnTo>
                <a:pt x="301250" y="1148060"/>
              </a:lnTo>
              <a:lnTo>
                <a:pt x="602501" y="11480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04761" y="2154541"/>
        <a:ext cx="64827" cy="64827"/>
      </dsp:txXfrm>
    </dsp:sp>
    <dsp:sp modelId="{08C15969-996F-48DE-98C5-5C9F6AD8203C}">
      <dsp:nvSpPr>
        <dsp:cNvPr id="0" name=""/>
        <dsp:cNvSpPr/>
      </dsp:nvSpPr>
      <dsp:spPr>
        <a:xfrm>
          <a:off x="4535924" y="1567204"/>
          <a:ext cx="6025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2501" y="4572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22112" y="1597862"/>
        <a:ext cx="30125" cy="30125"/>
      </dsp:txXfrm>
    </dsp:sp>
    <dsp:sp modelId="{59C217A1-D7A2-4847-A012-F56B1F16D4B5}">
      <dsp:nvSpPr>
        <dsp:cNvPr id="0" name=""/>
        <dsp:cNvSpPr/>
      </dsp:nvSpPr>
      <dsp:spPr>
        <a:xfrm>
          <a:off x="4535924" y="464864"/>
          <a:ext cx="602501" cy="1148060"/>
        </a:xfrm>
        <a:custGeom>
          <a:avLst/>
          <a:gdLst/>
          <a:ahLst/>
          <a:cxnLst/>
          <a:rect l="0" t="0" r="0" b="0"/>
          <a:pathLst>
            <a:path>
              <a:moveTo>
                <a:pt x="0" y="1148060"/>
              </a:moveTo>
              <a:lnTo>
                <a:pt x="301250" y="1148060"/>
              </a:lnTo>
              <a:lnTo>
                <a:pt x="301250" y="0"/>
              </a:lnTo>
              <a:lnTo>
                <a:pt x="602501" y="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804761" y="1006480"/>
        <a:ext cx="64827" cy="64827"/>
      </dsp:txXfrm>
    </dsp:sp>
    <dsp:sp modelId="{ECD5C05D-E6C2-4E41-B136-9E3D685BC207}">
      <dsp:nvSpPr>
        <dsp:cNvPr id="0" name=""/>
        <dsp:cNvSpPr/>
      </dsp:nvSpPr>
      <dsp:spPr>
        <a:xfrm>
          <a:off x="920912" y="1612924"/>
          <a:ext cx="602501" cy="2009105"/>
        </a:xfrm>
        <a:custGeom>
          <a:avLst/>
          <a:gdLst/>
          <a:ahLst/>
          <a:cxnLst/>
          <a:rect l="0" t="0" r="0" b="0"/>
          <a:pathLst>
            <a:path>
              <a:moveTo>
                <a:pt x="0" y="2009105"/>
              </a:moveTo>
              <a:lnTo>
                <a:pt x="301250" y="2009105"/>
              </a:lnTo>
              <a:lnTo>
                <a:pt x="301250" y="0"/>
              </a:lnTo>
              <a:lnTo>
                <a:pt x="602501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169725" y="2565039"/>
        <a:ext cx="104875" cy="104875"/>
      </dsp:txXfrm>
    </dsp:sp>
    <dsp:sp modelId="{843C0371-DE28-4474-858A-3382E80C1CAA}">
      <dsp:nvSpPr>
        <dsp:cNvPr id="0" name=""/>
        <dsp:cNvSpPr/>
      </dsp:nvSpPr>
      <dsp:spPr>
        <a:xfrm rot="16200000">
          <a:off x="-1955280" y="3162806"/>
          <a:ext cx="4833937" cy="918448"/>
        </a:xfrm>
        <a:prstGeom prst="rect">
          <a:avLst/>
        </a:prstGeom>
        <a:solidFill>
          <a:srgbClr val="92FF50"/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Loads</a:t>
          </a:r>
        </a:p>
      </dsp:txBody>
      <dsp:txXfrm>
        <a:off x="-1955280" y="3162806"/>
        <a:ext cx="4833937" cy="918448"/>
      </dsp:txXfrm>
    </dsp:sp>
    <dsp:sp modelId="{16E07721-3ABE-42AC-A619-2250F714276C}">
      <dsp:nvSpPr>
        <dsp:cNvPr id="0" name=""/>
        <dsp:cNvSpPr/>
      </dsp:nvSpPr>
      <dsp:spPr>
        <a:xfrm>
          <a:off x="1523414" y="1153700"/>
          <a:ext cx="3012509" cy="91844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Gravity </a:t>
          </a:r>
        </a:p>
      </dsp:txBody>
      <dsp:txXfrm>
        <a:off x="1523414" y="1153700"/>
        <a:ext cx="3012509" cy="918448"/>
      </dsp:txXfrm>
    </dsp:sp>
    <dsp:sp modelId="{7175C554-3EF2-4DE6-99B5-844829F250C1}">
      <dsp:nvSpPr>
        <dsp:cNvPr id="0" name=""/>
        <dsp:cNvSpPr/>
      </dsp:nvSpPr>
      <dsp:spPr>
        <a:xfrm>
          <a:off x="5138426" y="5640"/>
          <a:ext cx="3012509" cy="91844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Dead </a:t>
          </a:r>
        </a:p>
      </dsp:txBody>
      <dsp:txXfrm>
        <a:off x="5138426" y="5640"/>
        <a:ext cx="3012509" cy="918448"/>
      </dsp:txXfrm>
    </dsp:sp>
    <dsp:sp modelId="{4C66137E-096C-4289-B816-8847DB1B5242}">
      <dsp:nvSpPr>
        <dsp:cNvPr id="0" name=""/>
        <dsp:cNvSpPr/>
      </dsp:nvSpPr>
      <dsp:spPr>
        <a:xfrm>
          <a:off x="5138426" y="1153700"/>
          <a:ext cx="3012509" cy="91844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Live</a:t>
          </a:r>
        </a:p>
      </dsp:txBody>
      <dsp:txXfrm>
        <a:off x="5138426" y="1153700"/>
        <a:ext cx="3012509" cy="918448"/>
      </dsp:txXfrm>
    </dsp:sp>
    <dsp:sp modelId="{148618C9-598C-44C4-9853-CF9D1EFD47E5}">
      <dsp:nvSpPr>
        <dsp:cNvPr id="0" name=""/>
        <dsp:cNvSpPr/>
      </dsp:nvSpPr>
      <dsp:spPr>
        <a:xfrm>
          <a:off x="5138426" y="2301760"/>
          <a:ext cx="3012509" cy="91844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Snow</a:t>
          </a:r>
        </a:p>
      </dsp:txBody>
      <dsp:txXfrm>
        <a:off x="5138426" y="2301760"/>
        <a:ext cx="3012509" cy="918448"/>
      </dsp:txXfrm>
    </dsp:sp>
    <dsp:sp modelId="{A51BD616-6204-4050-BFF4-AA843881F33D}">
      <dsp:nvSpPr>
        <dsp:cNvPr id="0" name=""/>
        <dsp:cNvSpPr/>
      </dsp:nvSpPr>
      <dsp:spPr>
        <a:xfrm>
          <a:off x="1523414" y="4023851"/>
          <a:ext cx="3012509" cy="91844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Lateral </a:t>
          </a:r>
        </a:p>
      </dsp:txBody>
      <dsp:txXfrm>
        <a:off x="1523414" y="4023851"/>
        <a:ext cx="3012509" cy="918448"/>
      </dsp:txXfrm>
    </dsp:sp>
    <dsp:sp modelId="{C3691401-B40A-496C-90C4-146BD8863203}">
      <dsp:nvSpPr>
        <dsp:cNvPr id="0" name=""/>
        <dsp:cNvSpPr/>
      </dsp:nvSpPr>
      <dsp:spPr>
        <a:xfrm>
          <a:off x="5138426" y="3449821"/>
          <a:ext cx="3012509" cy="91844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Soil</a:t>
          </a:r>
        </a:p>
      </dsp:txBody>
      <dsp:txXfrm>
        <a:off x="5138426" y="3449821"/>
        <a:ext cx="3012509" cy="918448"/>
      </dsp:txXfrm>
    </dsp:sp>
    <dsp:sp modelId="{955FAE01-E065-4591-82AD-4D9540331ADF}">
      <dsp:nvSpPr>
        <dsp:cNvPr id="0" name=""/>
        <dsp:cNvSpPr/>
      </dsp:nvSpPr>
      <dsp:spPr>
        <a:xfrm>
          <a:off x="5138426" y="4597881"/>
          <a:ext cx="3012509" cy="91844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Seismic</a:t>
          </a:r>
        </a:p>
      </dsp:txBody>
      <dsp:txXfrm>
        <a:off x="5138426" y="4597881"/>
        <a:ext cx="3012509" cy="918448"/>
      </dsp:txXfrm>
    </dsp:sp>
    <dsp:sp modelId="{6467AE88-4202-4266-BFBF-595E7215D68C}">
      <dsp:nvSpPr>
        <dsp:cNvPr id="0" name=""/>
        <dsp:cNvSpPr/>
      </dsp:nvSpPr>
      <dsp:spPr>
        <a:xfrm>
          <a:off x="1523414" y="5171911"/>
          <a:ext cx="3012509" cy="91844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tx1"/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Temperature </a:t>
          </a:r>
        </a:p>
      </dsp:txBody>
      <dsp:txXfrm>
        <a:off x="1523414" y="5171911"/>
        <a:ext cx="3012509" cy="918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9EF9F9-AEE4-459E-AEE7-DD33BB8BC7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7C617-755A-4103-936F-8C1340ECC0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F13CB-7E72-4CE9-9C3F-D7EDE957BC81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02CDDD-515A-426C-AF44-376108662D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FB8D9-C173-4C74-BF24-0761E70097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D3878-9173-4BB3-9F61-0367A99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062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A936D8-CBB9-49A5-A3CB-798DD3D990C9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7B9764-DEE8-4FDE-A4A1-63DB78BCB2AF}" type="slidenum">
              <a:rPr lang="ar-JO" smtClean="0"/>
              <a:pPr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40540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53453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Preliminary Design is the first phase of the design process. In this stage of the project a preliminary dimensions was selected in order to build the 3-D model. To check the validity of 3D model, three verification checks will be made which are compatibility, equilibrium and stress-strain relationships. After studying the 3D model and results, a change of these dimensions could be occurred to get the most suitable dimension that will achieve the strength needs.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75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2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4896" y="1243653"/>
            <a:ext cx="9492861" cy="1658197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599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4895" y="2927361"/>
            <a:ext cx="9496546" cy="1589105"/>
          </a:xfrm>
        </p:spPr>
        <p:txBody>
          <a:bodyPr lIns="0" rIns="18288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72" indent="0" algn="ctr">
              <a:buNone/>
            </a:lvl2pPr>
            <a:lvl3pPr marL="914345" indent="0" algn="ctr">
              <a:buNone/>
            </a:lvl3pPr>
            <a:lvl4pPr marL="1371516" indent="0" algn="ctr">
              <a:buNone/>
            </a:lvl4pPr>
            <a:lvl5pPr marL="1828687" indent="0" algn="ctr">
              <a:buNone/>
            </a:lvl5pPr>
            <a:lvl6pPr marL="2285861" indent="0" algn="ctr">
              <a:buNone/>
            </a:lvl6pPr>
            <a:lvl7pPr marL="2743032" indent="0" algn="ctr">
              <a:buNone/>
            </a:lvl7pPr>
            <a:lvl8pPr marL="3200205" indent="0" algn="ctr">
              <a:buNone/>
            </a:lvl8pPr>
            <a:lvl9pPr marL="3657377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6BDD-4F1D-416F-ABDD-540CA43F8A6A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974E-3D4C-412C-A377-611C805D97F0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15131" y="829105"/>
            <a:ext cx="2487455" cy="4725573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769" y="829105"/>
            <a:ext cx="7278105" cy="4725573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E8A8-8AFB-4B26-99CB-FF689A84C581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A8C3F-4583-416C-81D7-16BF61DE874C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11" y="1193906"/>
            <a:ext cx="9397048" cy="123535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599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211" y="2452355"/>
            <a:ext cx="9397048" cy="1368876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034B8-A9F5-4A89-8F0A-D470BCBEACDB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767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9804" y="1740969"/>
            <a:ext cx="4882780" cy="4021127"/>
          </a:xfrm>
        </p:spPr>
        <p:txBody>
          <a:bodyPr/>
          <a:lstStyle>
            <a:lvl1pPr>
              <a:defRPr sz="2600"/>
            </a:lvl1pPr>
            <a:lvl2pPr>
              <a:defRPr sz="2401"/>
            </a:lvl2pPr>
            <a:lvl3pPr>
              <a:defRPr sz="2001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2F9FE-9B1A-40A7-876D-29282058848F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767" y="1682183"/>
            <a:ext cx="4884700" cy="597843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615967" y="1686272"/>
            <a:ext cx="4886618" cy="593755"/>
          </a:xfrm>
        </p:spPr>
        <p:txBody>
          <a:bodyPr lIns="45720" tIns="0" rIns="45720" bIns="0" anchor="ctr"/>
          <a:lstStyle>
            <a:lvl1pPr marL="0" indent="0">
              <a:buNone/>
              <a:defRPr sz="2401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1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52767" y="2280026"/>
            <a:ext cx="4884700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5967" y="2280026"/>
            <a:ext cx="4886618" cy="3486965"/>
          </a:xfrm>
        </p:spPr>
        <p:txBody>
          <a:bodyPr tIns="0"/>
          <a:lstStyle>
            <a:lvl1pPr>
              <a:defRPr sz="2200"/>
            </a:lvl1pPr>
            <a:lvl2pPr>
              <a:defRPr sz="2001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719A-ED7F-4ECD-A1EE-C853A0073FF8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9" y="638411"/>
            <a:ext cx="10041943" cy="1036373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B6DA-D15C-4DA6-9265-F41AB8E382F3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4654-B822-4A74-BE34-440CB9D6713C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152" y="466370"/>
            <a:ext cx="3316605" cy="105364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9152" y="1520014"/>
            <a:ext cx="3316605" cy="4145492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322336" y="1520014"/>
            <a:ext cx="6180248" cy="4145492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1"/>
            </a:lvl3pPr>
            <a:lvl4pPr>
              <a:defRPr sz="2001"/>
            </a:lvl4pPr>
            <a:lvl5pPr>
              <a:defRPr sz="1800"/>
            </a:lvl5pPr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70AB-5470-4E3F-BE08-D25CD2840863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827483" y="1004713"/>
            <a:ext cx="6356826" cy="373094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77222" y="4859778"/>
            <a:ext cx="187941" cy="140947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24" y="1067199"/>
            <a:ext cx="2675395" cy="1434983"/>
          </a:xfrm>
        </p:spPr>
        <p:txBody>
          <a:bodyPr vert="horz" lIns="45720" tIns="45720" rIns="45720" bIns="45720" anchor="b"/>
          <a:lstStyle>
            <a:lvl1pPr algn="l">
              <a:buNone/>
              <a:defRPr sz="2001" b="1">
                <a:solidFill>
                  <a:schemeClr val="tx2"/>
                </a:solidFill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24" y="2564896"/>
            <a:ext cx="2671711" cy="1976018"/>
          </a:xfrm>
        </p:spPr>
        <p:txBody>
          <a:bodyPr lIns="64008" rIns="45720" bIns="45720" anchor="t"/>
          <a:lstStyle>
            <a:lvl1pPr marL="0" indent="0" algn="l">
              <a:spcBef>
                <a:spcPts val="251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F3A3-1FF5-40F8-944E-F03F6833DF23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765561" y="5763392"/>
            <a:ext cx="737023" cy="331063"/>
          </a:xfrm>
        </p:spPr>
        <p:txBody>
          <a:bodyPr/>
          <a:lstStyle/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214420" y="1087623"/>
            <a:ext cx="5582952" cy="356512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515" y="5273993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97357" y="5639596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515" y="-6478"/>
            <a:ext cx="11078382" cy="9442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97357" y="-6477"/>
            <a:ext cx="5757996" cy="57864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1" tIns="45720" rIns="91441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52769" y="638411"/>
            <a:ext cx="9949815" cy="1036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52769" y="1754925"/>
            <a:ext cx="9949815" cy="39796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52768" y="5763392"/>
            <a:ext cx="2579583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BBE5CA-334C-4090-94E3-5A2A25E74A9A}" type="datetime1">
              <a:rPr lang="en-US" smtClean="0"/>
              <a:t>5/15/2018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24478" y="5763392"/>
            <a:ext cx="4053628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81305" y="5763392"/>
            <a:ext cx="921279" cy="33106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CB99E8-1E78-4F16-A0DD-690E724F71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2992" y="183531"/>
            <a:ext cx="11099538" cy="58865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04" indent="-27430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41" indent="-246874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indent="-246874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48" indent="-21029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4pPr>
      <a:lvl5pPr marL="1462950" indent="-21029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1" kern="1200">
          <a:solidFill>
            <a:schemeClr val="tx1"/>
          </a:solidFill>
          <a:latin typeface="+mn-lt"/>
          <a:ea typeface="+mn-ea"/>
          <a:cs typeface="+mn-cs"/>
        </a:defRPr>
      </a:lvl5pPr>
      <a:lvl6pPr marL="1737253" indent="-21029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23" indent="-18286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425" indent="-182869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729" indent="-18286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&amp;ehk=VaMmFj7VncZ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9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8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1684340" y="3195267"/>
            <a:ext cx="7616952" cy="198120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900" i="1" spc="-300" dirty="0">
                <a:solidFill>
                  <a:schemeClr val="accent6">
                    <a:lumMod val="75000"/>
                  </a:schemeClr>
                </a:solidFill>
              </a:rPr>
              <a:t>Structural </a:t>
            </a:r>
            <a:r>
              <a:rPr lang="ar-SA" sz="3900" i="1" spc="-3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900" i="1" spc="-300" dirty="0">
                <a:solidFill>
                  <a:schemeClr val="accent6">
                    <a:lumMod val="75000"/>
                  </a:schemeClr>
                </a:solidFill>
              </a:rPr>
              <a:t>Design for </a:t>
            </a:r>
            <a:br>
              <a:rPr lang="ar-SA" sz="3900" i="1" spc="-3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900" i="1" spc="-300" dirty="0">
                <a:solidFill>
                  <a:schemeClr val="accent6">
                    <a:lumMod val="75000"/>
                  </a:schemeClr>
                </a:solidFill>
              </a:rPr>
              <a:t>International Hotel Building in Nablus </a:t>
            </a: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5400" i="1" spc="-3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1652254" y="1159849"/>
            <a:ext cx="7772400" cy="838200"/>
          </a:xfrm>
        </p:spPr>
        <p:txBody>
          <a:bodyPr>
            <a:noAutofit/>
          </a:bodyPr>
          <a:lstStyle/>
          <a:p>
            <a:pPr algn="ctr"/>
            <a:r>
              <a:rPr lang="en-US" altLang="en-US" sz="2001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An-Najah National University</a:t>
            </a:r>
          </a:p>
          <a:p>
            <a:pPr algn="ctr"/>
            <a:r>
              <a:rPr lang="en-US" altLang="en-US" sz="2001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 Faculty of Engineering</a:t>
            </a:r>
          </a:p>
          <a:p>
            <a:pPr algn="ctr"/>
            <a:r>
              <a:rPr lang="en-US" altLang="en-US" sz="2001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Civil Engineering Department</a:t>
            </a:r>
          </a:p>
          <a:p>
            <a:pPr algn="ctr"/>
            <a:r>
              <a:rPr lang="en-US" altLang="ar-SA" sz="2001" b="1" dirty="0">
                <a:solidFill>
                  <a:schemeClr val="bg1"/>
                </a:solidFill>
              </a:rPr>
              <a:t>Graduation </a:t>
            </a:r>
            <a:r>
              <a:rPr lang="en-US" altLang="ar-SA" sz="2001" b="1" dirty="0">
                <a:solidFill>
                  <a:schemeClr val="bg1"/>
                </a:solidFill>
                <a:latin typeface="Cambria" panose="02040503050406030204" pitchFamily="18" charset="0"/>
              </a:rPr>
              <a:t>Project</a:t>
            </a:r>
            <a:r>
              <a:rPr lang="en-US" altLang="ar-SA" sz="2001" b="1" dirty="0">
                <a:solidFill>
                  <a:schemeClr val="bg1"/>
                </a:solidFill>
              </a:rPr>
              <a:t> II</a:t>
            </a:r>
            <a:endParaRPr lang="en-US" altLang="en-US" sz="2001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  <a:p>
            <a:pPr algn="ctr"/>
            <a:endParaRPr lang="en-US" altLang="en-US" sz="1600" b="1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6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6" y="-37370"/>
            <a:ext cx="1618619" cy="124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عنصر نائب للنص 6"/>
          <p:cNvSpPr txBox="1">
            <a:spLocks/>
          </p:cNvSpPr>
          <p:nvPr/>
        </p:nvSpPr>
        <p:spPr>
          <a:xfrm>
            <a:off x="955676" y="3871121"/>
            <a:ext cx="9269604" cy="86523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txBody>
          <a:bodyPr vert="horz" lIns="45720" rIns="4572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10298"/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Prepared by :   </a:t>
            </a:r>
          </a:p>
          <a:p>
            <a:pPr indent="-210298"/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Abdul-Rahman </a:t>
            </a:r>
            <a:r>
              <a:rPr lang="en-US" altLang="en-US" sz="30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Sedih</a:t>
            </a:r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                                                  </a:t>
            </a:r>
          </a:p>
          <a:p>
            <a:pPr indent="-210298"/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Ihsan </a:t>
            </a:r>
            <a:r>
              <a:rPr lang="en-US" altLang="en-US" sz="3000" b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Taweel</a:t>
            </a:r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                                                Supervisor:</a:t>
            </a:r>
          </a:p>
          <a:p>
            <a:pPr indent="-210298"/>
            <a:r>
              <a:rPr lang="en-US" altLang="en-US" sz="3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</a:rPr>
              <a:t>Yazan Asia                                                  Ibrahim Arman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B5154D-3EA0-4607-B2C5-8696A314F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7064" y="5623719"/>
            <a:ext cx="876431" cy="320394"/>
          </a:xfrm>
          <a:noFill/>
          <a:effectLst>
            <a:outerShdw blurRad="63500" dist="50800" dir="5400000" sx="1000" sy="1000" algn="ctr" rotWithShape="0">
              <a:srgbClr val="000000">
                <a:alpha val="48000"/>
              </a:srgbClr>
            </a:outerShdw>
          </a:effectLst>
        </p:spPr>
        <p:txBody>
          <a:bodyPr>
            <a:noAutofit/>
          </a:bodyPr>
          <a:lstStyle/>
          <a:p>
            <a:pPr algn="ctr"/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 algn="ctr"/>
              <a:t>1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10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46386441"/>
              </p:ext>
            </p:extLst>
          </p:nvPr>
        </p:nvGraphicFramePr>
        <p:xfrm>
          <a:off x="1717675" y="8586"/>
          <a:ext cx="8153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B40D03-6871-4EB7-B85A-EB594D47D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10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82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006292"/>
            <a:ext cx="9144001" cy="4541228"/>
          </a:xfrm>
        </p:spPr>
        <p:txBody>
          <a:bodyPr/>
          <a:lstStyle/>
          <a:p>
            <a:pPr marL="800051" lvl="1" indent="-342879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superimposed dead load= 4.3 KN/m²</a:t>
            </a:r>
          </a:p>
          <a:p>
            <a:pPr marL="800051" lvl="1" indent="-342879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of external walls = 4.4  KN/</a:t>
            </a:r>
            <a:r>
              <a:rPr lang="en-US" sz="2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m²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1" dirty="0"/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value of the live load which was obtained from table 4-1 in ASCE7-10 is </a:t>
            </a: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4.8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KN/m², But we used a live load value of </a:t>
            </a:r>
            <a:r>
              <a:rPr lang="en-US" sz="2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KN/m².</a:t>
            </a:r>
          </a:p>
          <a:p>
            <a:pPr marL="393168" lvl="1" indent="0">
              <a:buClr>
                <a:srgbClr val="0070C0"/>
              </a:buClr>
              <a:buNone/>
            </a:pPr>
            <a:endParaRPr lang="en-US" sz="20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3168" lvl="1" indent="0">
              <a:buClr>
                <a:srgbClr val="0070C0"/>
              </a:buClr>
              <a:buNone/>
            </a:pPr>
            <a:endParaRPr lang="en-US" sz="20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Jordanian Code  we found the value of snow load equals 1 KN/m².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6677" y="-91281"/>
            <a:ext cx="7238998" cy="1036373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100" b="1" i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</a:t>
            </a:r>
            <a:r>
              <a:rPr lang="en-US" sz="47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Gravity</a:t>
            </a:r>
            <a:r>
              <a:rPr lang="en-US" sz="31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47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Loads</a:t>
            </a: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6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Dead Load:</a:t>
            </a:r>
            <a:endParaRPr lang="en-US" sz="2600" dirty="0">
              <a:solidFill>
                <a:srgbClr val="003217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37978" y="1498455"/>
            <a:ext cx="8229600" cy="914400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34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Live Load:</a:t>
            </a:r>
            <a:endParaRPr lang="en-US" sz="3400" dirty="0">
              <a:solidFill>
                <a:srgbClr val="003217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37978" y="2844901"/>
            <a:ext cx="8229600" cy="914400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34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Snow Load:</a:t>
            </a:r>
            <a:endParaRPr lang="en-US" sz="3400" dirty="0">
              <a:solidFill>
                <a:srgbClr val="003217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36677" y="4257218"/>
            <a:ext cx="8229600" cy="2194719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901" b="1" i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</a:t>
            </a:r>
            <a: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Temperature Load: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Jordanian Code the expected value of temperature changes is 25 C˚.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en-US" sz="2600" dirty="0">
              <a:solidFill>
                <a:srgbClr val="0032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3F946F-AEF4-4E72-84A5-FBEB8DE10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5468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11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8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501" y="899319"/>
            <a:ext cx="9144001" cy="43780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1" b="1" dirty="0">
              <a:solidFill>
                <a:srgbClr val="9D62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1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Mapped Spectral Response Acceleration Parameters: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 and S1 parameters were obtained from Spectral Response Acceleration maps from Israeli code to be (Ss=</a:t>
            </a:r>
            <a:r>
              <a:rPr lang="en-US" sz="20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S1 = </a:t>
            </a:r>
            <a:r>
              <a:rPr lang="en-US" sz="20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0.14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).</a:t>
            </a:r>
            <a:endParaRPr lang="en-US" sz="2401" dirty="0"/>
          </a:p>
          <a:p>
            <a:pPr marL="0" indent="0">
              <a:buNone/>
            </a:pPr>
            <a:endParaRPr lang="en-US" sz="2200" b="1" dirty="0">
              <a:solidFill>
                <a:srgbClr val="9D62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84275" y="137320"/>
            <a:ext cx="8229600" cy="1036373"/>
          </a:xfrm>
          <a:prstGeom prst="rect">
            <a:avLst/>
          </a:prstGeom>
        </p:spPr>
        <p:txBody>
          <a:bodyPr vert="horz" lIns="0" rIns="0" bIns="0" anchor="b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</a:t>
            </a:r>
            <a:r>
              <a:rPr lang="en-US" sz="69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Lateral Load</a:t>
            </a:r>
            <a:br>
              <a:rPr lang="en-US" sz="61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6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Loads:</a:t>
            </a:r>
            <a:endParaRPr lang="en-US" sz="2600" dirty="0">
              <a:solidFill>
                <a:srgbClr val="003217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08077" y="2861739"/>
            <a:ext cx="8991598" cy="1036373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Site Coefficients and Adjusted Maximum Considered Earthquake (MCEᴿ) Spectral Response Accelerations(SMS &amp; SM1):</a:t>
            </a:r>
            <a:br>
              <a:rPr lang="en-US" sz="5400" b="1" dirty="0">
                <a:solidFill>
                  <a:srgbClr val="9D62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7"/>
              <p:cNvSpPr txBox="1">
                <a:spLocks/>
              </p:cNvSpPr>
              <p:nvPr/>
            </p:nvSpPr>
            <p:spPr>
              <a:xfrm>
                <a:off x="974501" y="3277269"/>
                <a:ext cx="9311643" cy="265946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Tx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SMS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Ss</m:t>
                    </m:r>
                  </m:oMath>
                </a14:m>
                <a:endParaRPr lang="en-US" sz="200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SM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1=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Fv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ClrTx/>
                  <a:buNone/>
                </a:pP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assuming Site Class is B, we obtained values of Fa and Fv from tables 11.4-1 and  11.4-2 in ASCE 7-10 where both coefficients equal </a:t>
                </a:r>
                <a:r>
                  <a:rPr lang="en-US" sz="2001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SDs = SMS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Fa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Ss</m:t>
                    </m:r>
                  </m:oMath>
                </a14:m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 × 0.6 = 0.6  </a:t>
                </a:r>
              </a:p>
              <a:p>
                <a:pPr>
                  <a:buClrTx/>
                  <a:buFont typeface="Arial" panose="020B0604020202020204" pitchFamily="34" charset="0"/>
                  <a:buChar char="•"/>
                </a:pP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SD1 = SM1 =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Fv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001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 × 0.14 = 0.14 </a:t>
                </a:r>
              </a:p>
              <a:p>
                <a:pPr marL="0" indent="0">
                  <a:buClrTx/>
                  <a:buNone/>
                </a:pPr>
                <a:endParaRPr lang="en-US" sz="200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ontent Placeholder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501" y="3277269"/>
                <a:ext cx="9311643" cy="2659460"/>
              </a:xfrm>
              <a:prstGeom prst="rect">
                <a:avLst/>
              </a:prstGeom>
              <a:blipFill rotWithShape="0">
                <a:blip r:embed="rId2"/>
                <a:stretch>
                  <a:fillRect l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23805B-F934-47FA-BFA5-3D5D900FB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4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94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527" y="916528"/>
            <a:ext cx="8610600" cy="1036373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Importance Factor and Risk Category(Ie):</a:t>
            </a:r>
            <a:br>
              <a:rPr lang="en-US" sz="4900" b="1" dirty="0">
                <a:solidFill>
                  <a:srgbClr val="9D62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548018"/>
            <a:ext cx="9144001" cy="11430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risk Category was decided to be Ш from table 1.5-1 in ASCE7-10, so the Importance Factor is equal </a:t>
            </a:r>
            <a:r>
              <a:rPr lang="en-US" sz="2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1.25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according to table 1.5-2 in ASCE7-10.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95527" y="2804321"/>
            <a:ext cx="8229600" cy="655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1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Seismic Design Category:</a:t>
            </a:r>
            <a:endParaRPr lang="en-US" sz="240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55675" y="3686303"/>
            <a:ext cx="9190617" cy="25319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tables 11.6-1 and 11.6-2 in ASCE7-10, Since the value of SDs= 0.6, and the Risk Category is Ш. So, it’s found that the seismic design category is </a:t>
            </a:r>
            <a:r>
              <a:rPr lang="en-US" sz="2001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F70EA-5E23-4E4C-B8B5-0353673DD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13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832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55675" y="3871121"/>
                <a:ext cx="9144001" cy="491147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1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1" i="1">
                          <a:latin typeface="Cambria Math" panose="02040503050406030204" pitchFamily="18" charset="0"/>
                        </a:rPr>
                        <m:t>𝐶𝑡</m:t>
                      </m:r>
                      <m:r>
                        <a:rPr lang="en-US" sz="200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1" i="1">
                              <a:latin typeface="Cambria Math" panose="02040503050406030204" pitchFamily="18" charset="0"/>
                            </a:rPr>
                            <m:t>h𝑛</m:t>
                          </m:r>
                        </m:e>
                        <m:sup>
                          <m:r>
                            <a:rPr lang="en-US" sz="2001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00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table 12.8-2 below, it’s found that values of Ct and x equals 0.0488 and 0.75, respectively.</a:t>
                </a:r>
              </a:p>
              <a:p>
                <a:pPr marL="0" indent="0">
                  <a:buNone/>
                </a:pPr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sz="2001" i="1">
                        <a:latin typeface="Cambria Math" panose="02040503050406030204" pitchFamily="18" charset="0"/>
                      </a:rPr>
                      <m:t>h𝑛</m:t>
                    </m:r>
                  </m:oMath>
                </a14:m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25 m, then T= </a:t>
                </a:r>
                <a14:m>
                  <m:oMath xmlns:m="http://schemas.openxmlformats.org/officeDocument/2006/math">
                    <m:r>
                      <a:rPr lang="en-US" sz="2001" i="1">
                        <a:latin typeface="Cambria Math" panose="02040503050406030204" pitchFamily="18" charset="0"/>
                      </a:rPr>
                      <m:t>0.0488 ×</m:t>
                    </m:r>
                  </m:oMath>
                </a14:m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1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  <m:sup>
                        <m:r>
                          <a:rPr lang="en-US" sz="2001" i="1">
                            <a:latin typeface="Cambria Math" panose="02040503050406030204" pitchFamily="18" charset="0"/>
                          </a:rPr>
                          <m:t>0.75 </m:t>
                        </m:r>
                      </m:sup>
                    </m:sSup>
                  </m:oMath>
                </a14:m>
                <a:r>
                  <a:rPr lang="en-US" sz="200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 545 sec.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55675" y="3871121"/>
                <a:ext cx="9144001" cy="4911478"/>
              </a:xfrm>
              <a:blipFill>
                <a:blip r:embed="rId2"/>
                <a:stretch>
                  <a:fillRect l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125109" y="2948944"/>
            <a:ext cx="8229600" cy="65537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1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Structure Fundamental Period:</a:t>
            </a:r>
            <a:endParaRPr lang="en-US" sz="240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09059" y="1101801"/>
            <a:ext cx="9190616" cy="50638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 Seismic Design Category is </a:t>
            </a:r>
            <a:r>
              <a:rPr lang="en-US" sz="20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considering the type of Seismic Force-Resisting System is </a:t>
            </a:r>
            <a:r>
              <a:rPr lang="en-US" sz="20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Frame System with Special reinforced concrete shear walls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from table 12.2-1 it’s found that the response modification coefficient (R=6)and overstrength factor (Ωo=2.5) and deflection amplification factor(Cd=5).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08077" y="598830"/>
            <a:ext cx="8991601" cy="655373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50" b="1" dirty="0">
                <a:solidFill>
                  <a:srgbClr val="9D62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Design Coefficients and Factors for Seismic Force-Resisting Systems:</a:t>
            </a:r>
            <a:endParaRPr lang="en-US" sz="235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A6C800-ECF3-4D89-97EB-1DC2703D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14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80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127920"/>
            <a:ext cx="9144001" cy="4626560"/>
          </a:xfrm>
        </p:spPr>
        <p:txBody>
          <a:bodyPr/>
          <a:lstStyle/>
          <a:p>
            <a:pPr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Ɣ = 20 kN/m³  </a:t>
            </a:r>
          </a:p>
          <a:p>
            <a:pPr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Ø = 35˚</a:t>
            </a:r>
          </a:p>
          <a:p>
            <a:pPr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=1-sin (Ø) =1-sin (35) =0.43     </a:t>
            </a:r>
          </a:p>
          <a:p>
            <a:pPr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 of the surcharge live load (w) = 12 KN/m²</a:t>
            </a:r>
          </a:p>
          <a:p>
            <a:pPr>
              <a:buClrTx/>
              <a:buFont typeface="Wingdings 2" panose="05020102010507070707" pitchFamily="18" charset="2"/>
              <a:buChar char="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figure below shows the total earth pressure on the basement shear wall including seismic earth pressure 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08075" y="-15081"/>
            <a:ext cx="8229600" cy="1036373"/>
          </a:xfrm>
          <a:prstGeom prst="rect">
            <a:avLst/>
          </a:prstGeom>
        </p:spPr>
        <p:txBody>
          <a:bodyPr vert="horz" lIns="0" rIns="0" bIns="0" anchor="b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</a:t>
            </a:r>
            <a:r>
              <a:rPr lang="en-US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Lateral Loads</a:t>
            </a:r>
            <a:br>
              <a:rPr lang="en-US" sz="2901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6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Soil Load:</a:t>
            </a:r>
            <a:endParaRPr lang="en-US" sz="2600" dirty="0">
              <a:solidFill>
                <a:srgbClr val="003217"/>
              </a:solidFill>
            </a:endParaRPr>
          </a:p>
        </p:txBody>
      </p:sp>
      <p:pic>
        <p:nvPicPr>
          <p:cNvPr id="6" name="Picture 5" descr="D:\Users\Diaa\Desktop\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190" y="3008315"/>
            <a:ext cx="2466975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FE0E2-D390-4C5B-AE35-F564343C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15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2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875" y="450696"/>
            <a:ext cx="8229600" cy="10363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Combinations.</a:t>
            </a:r>
            <a:br>
              <a:rPr lang="en-US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487071"/>
            <a:ext cx="9144001" cy="4731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Load Combinations                      Service Load Combinations</a:t>
            </a: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285" y="2042320"/>
            <a:ext cx="4687644" cy="3514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780" y="2042320"/>
            <a:ext cx="4459941" cy="35147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519200-0655-4231-8634-6D0B24056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071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3675" y="207275"/>
            <a:ext cx="3260642" cy="670454"/>
          </a:xfrm>
        </p:spPr>
        <p:txBody>
          <a:bodyPr>
            <a:normAutofit/>
          </a:bodyPr>
          <a:lstStyle/>
          <a:p>
            <a:pPr defTabSz="829086"/>
            <a:r>
              <a:rPr lang="en-US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Design</a:t>
            </a:r>
            <a:endParaRPr lang="en-US" sz="3200" b="1" u="sng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915" y="1036373"/>
            <a:ext cx="7627705" cy="49745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049763-9407-4D45-A156-E0D19EC6A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242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574675" y="663236"/>
            <a:ext cx="7467600" cy="822324"/>
          </a:xfrm>
          <a:prstGeom prst="rect">
            <a:avLst/>
          </a:prstGeom>
        </p:spPr>
        <p:txBody>
          <a:bodyPr vert="horz" lIns="91441" tIns="45720" rIns="91441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buNone/>
            </a:pPr>
            <a:endParaRPr lang="en-US" sz="2401" dirty="0"/>
          </a:p>
          <a:p>
            <a:pPr hangingPunct="0">
              <a:buFont typeface="Wingdings" panose="05000000000000000000" pitchFamily="2" charset="2"/>
              <a:buChar char="ü"/>
            </a:pPr>
            <a:r>
              <a:rPr lang="en-US" sz="2401" dirty="0">
                <a:latin typeface="Cambria" panose="02040503050406030204" pitchFamily="18" charset="0"/>
              </a:rPr>
              <a:t>The structural system used is two way solid slab</a:t>
            </a:r>
          </a:p>
          <a:p>
            <a:pPr marL="0" indent="0" hangingPunct="0">
              <a:buNone/>
            </a:pP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746885" y="1970327"/>
                <a:ext cx="9929623" cy="3063876"/>
              </a:xfrm>
              <a:prstGeom prst="rect">
                <a:avLst/>
              </a:prstGeom>
            </p:spPr>
            <p:txBody>
              <a:bodyPr vert="horz" lIns="0" rIns="0" bIns="0" anchor="b">
                <a:norm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hangingPunct="0"/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smtClean="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smtClean="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sz="2400" i="1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rgbClr val="0032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>
                                <a:solidFill>
                                  <a:srgbClr val="003217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>
                                <a:solidFill>
                                  <a:srgbClr val="003217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>
                                <a:solidFill>
                                  <a:srgbClr val="003217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sz="2400">
                                <a:solidFill>
                                  <a:srgbClr val="00321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n-US" sz="2400" i="1">
                                    <a:solidFill>
                                      <a:srgbClr val="00321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003217"/>
                                    </a:solidFill>
                                    <a:latin typeface="Cambria Math" panose="02040503050406030204" pitchFamily="18" charset="0"/>
                                  </a:rPr>
                                  <m:t>fy</m:t>
                                </m:r>
                              </m:num>
                              <m:den>
                                <m:r>
                                  <a:rPr lang="en-US" sz="2400">
                                    <a:solidFill>
                                      <a:srgbClr val="003217"/>
                                    </a:solidFill>
                                    <a:latin typeface="Cambria Math" panose="02040503050406030204" pitchFamily="18" charset="0"/>
                                  </a:rPr>
                                  <m:t>1400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400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  <m:r>
                          <a:rPr lang="en-US" sz="2400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400" i="1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>
                            <a:solidFill>
                              <a:srgbClr val="003217"/>
                            </a:solidFill>
                            <a:latin typeface="Cambria Math" panose="02040503050406030204" pitchFamily="18" charset="0"/>
                          </a:rPr>
                          <m:t>ẞ</m:t>
                        </m:r>
                      </m:den>
                    </m:f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            ⩾</m:t>
                    </m:r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              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if</m:t>
                    </m:r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αfm</m:t>
                    </m:r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 ⩾ </m:t>
                    </m:r>
                    <m:r>
                      <a:rPr lang="en-US" sz="2400">
                        <a:solidFill>
                          <a:srgbClr val="003217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>
                  <a:solidFill>
                    <a:srgbClr val="003217"/>
                  </a:solidFill>
                </a:endParaRPr>
              </a:p>
              <a:p>
                <a:pPr hangingPunct="0"/>
                <a:endParaRPr lang="en-US" sz="2400" dirty="0">
                  <a:solidFill>
                    <a:srgbClr val="00321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000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sz="2000" i="1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fy</m:t>
                                  </m:r>
                                </m:num>
                                <m:den>
                                  <m:r>
                                    <a:rPr lang="en-US" sz="2000">
                                      <a:solidFill>
                                        <a:srgbClr val="003217"/>
                                      </a:solidFill>
                                      <a:latin typeface="Cambria Math" panose="02040503050406030204" pitchFamily="18" charset="0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000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36</m:t>
                          </m:r>
                          <m:r>
                            <a:rPr lang="en-US" sz="2000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2000" i="1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2000">
                              <a:solidFill>
                                <a:srgbClr val="003217"/>
                              </a:solidFill>
                              <a:latin typeface="Cambria Math" panose="02040503050406030204" pitchFamily="18" charset="0"/>
                            </a:rPr>
                            <m:t>ẞ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αfm</m:t>
                              </m:r>
                              <m:r>
                                <a:rPr lang="en-US" sz="2000" i="1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2000">
                                  <a:solidFill>
                                    <a:srgbClr val="00321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den>
                      </m:f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⩾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125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ar-JO" sz="2000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αfm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ar-JO" sz="2000" i="1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>
                          <a:solidFill>
                            <a:srgbClr val="00321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000" dirty="0">
                  <a:solidFill>
                    <a:srgbClr val="003217"/>
                  </a:solidFill>
                </a:endParaRPr>
              </a:p>
              <a:p>
                <a:pPr hangingPunct="0"/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885" y="1970327"/>
                <a:ext cx="9929623" cy="30638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مستطيل 2"/>
          <p:cNvSpPr/>
          <p:nvPr/>
        </p:nvSpPr>
        <p:spPr>
          <a:xfrm>
            <a:off x="746885" y="1889919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  <a:latin typeface="Cambria" panose="02040503050406030204" pitchFamily="18" charset="0"/>
              </a:rPr>
              <a:t>Slab thickness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0242A-01C7-44D4-B5F7-6D59086B7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latin typeface="Arial Black" panose="020B0A04020102020204" pitchFamily="34" charset="0"/>
              </a:rPr>
              <a:pPr/>
              <a:t>18</a:t>
            </a:fld>
            <a:endParaRPr lang="en-US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151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52769" y="442119"/>
            <a:ext cx="9949815" cy="5292478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sz="2000" dirty="0">
                <a:latin typeface="Cambria" panose="02040503050406030204" pitchFamily="18" charset="0"/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Critical Panels</a:t>
            </a:r>
            <a:endParaRPr lang="en-US" sz="1800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endParaRPr lang="en-US" sz="18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r>
              <a:rPr lang="en-US" sz="1800" dirty="0">
                <a:latin typeface="Cambria" panose="02040503050406030204" pitchFamily="18" charset="0"/>
              </a:rPr>
              <a:t>Panel 1 dimensions </a:t>
            </a:r>
          </a:p>
          <a:p>
            <a:pPr marL="0" indent="0" hangingPunct="0">
              <a:buNone/>
            </a:pPr>
            <a:r>
              <a:rPr lang="en-US" sz="1800" dirty="0">
                <a:latin typeface="Cambria" panose="02040503050406030204" pitchFamily="18" charset="0"/>
              </a:rPr>
              <a:t>(12.96m x 8.11m)</a:t>
            </a:r>
          </a:p>
          <a:p>
            <a:pPr marL="0" indent="0" hangingPunct="0">
              <a:buNone/>
            </a:pPr>
            <a:endParaRPr lang="en-US" sz="18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r>
              <a:rPr lang="en-US" sz="1800" dirty="0">
                <a:latin typeface="Cambria" panose="02040503050406030204" pitchFamily="18" charset="0"/>
              </a:rPr>
              <a:t>Panel 2 dimensions</a:t>
            </a:r>
          </a:p>
          <a:p>
            <a:pPr marL="0" indent="0" hangingPunct="0">
              <a:buNone/>
            </a:pPr>
            <a:r>
              <a:rPr lang="en-US" sz="1800" dirty="0">
                <a:latin typeface="Cambria" panose="02040503050406030204" pitchFamily="18" charset="0"/>
              </a:rPr>
              <a:t> (9.50m*7.90m)</a:t>
            </a:r>
          </a:p>
          <a:p>
            <a:pPr marL="0" indent="0" hangingPunct="0">
              <a:buNone/>
            </a:pPr>
            <a:endParaRPr lang="en-US" sz="18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endParaRPr lang="en-US" sz="18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endParaRPr lang="en-US" sz="20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endParaRPr lang="en-US" sz="2000" dirty="0">
              <a:latin typeface="Cambria" panose="02040503050406030204" pitchFamily="18" charset="0"/>
            </a:endParaRPr>
          </a:p>
          <a:p>
            <a:pPr marL="0" indent="0" hangingPunct="0">
              <a:buNone/>
            </a:pPr>
            <a:endParaRPr lang="en-US" sz="17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675" y="500644"/>
            <a:ext cx="7086600" cy="46947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A7626B-2AAF-49EA-8F0C-48CFDFD5F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19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0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2875" y="1"/>
            <a:ext cx="8229600" cy="975519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/>
            </a:br>
            <a:r>
              <a:rPr lang="en-US" sz="6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xplosion 1 8"/>
          <p:cNvSpPr/>
          <p:nvPr/>
        </p:nvSpPr>
        <p:spPr>
          <a:xfrm>
            <a:off x="2848643" y="2942600"/>
            <a:ext cx="457200" cy="68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1870075" y="1658271"/>
            <a:ext cx="7924800" cy="2995780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5">
              <a:lnSpc>
                <a:spcPct val="150000"/>
              </a:lnSpc>
            </a:pPr>
            <a:r>
              <a:rPr lang="en-US" sz="4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Introduction</a:t>
            </a:r>
            <a:br>
              <a:rPr lang="en-US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Preliminary Design</a:t>
            </a:r>
          </a:p>
          <a:p>
            <a:pPr algn="ctr">
              <a:lnSpc>
                <a:spcPct val="150000"/>
              </a:lnSpc>
            </a:pPr>
            <a:r>
              <a:rPr lang="en-US" sz="4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3-D</a:t>
            </a:r>
            <a:r>
              <a:rPr lang="en-US" sz="4600" b="1" i="1" dirty="0">
                <a:solidFill>
                  <a:srgbClr val="002060"/>
                </a:solidFill>
              </a:rPr>
              <a:t> </a:t>
            </a:r>
            <a:r>
              <a:rPr lang="en-US" sz="4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</a:t>
            </a:r>
          </a:p>
        </p:txBody>
      </p:sp>
      <p:sp>
        <p:nvSpPr>
          <p:cNvPr id="14" name="Explosion 1 13"/>
          <p:cNvSpPr/>
          <p:nvPr/>
        </p:nvSpPr>
        <p:spPr>
          <a:xfrm>
            <a:off x="2860674" y="3968251"/>
            <a:ext cx="457200" cy="68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1 14"/>
          <p:cNvSpPr/>
          <p:nvPr/>
        </p:nvSpPr>
        <p:spPr>
          <a:xfrm>
            <a:off x="2841470" y="1916950"/>
            <a:ext cx="457200" cy="68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BF6089-21BC-42FA-AA60-D409740D3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b="1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</a:t>
            </a:fld>
            <a:endParaRPr lang="en-US" sz="20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1055350" cy="62182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BFEA51-25BD-4E08-800B-679038998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20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402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5349" y="2133519"/>
            <a:ext cx="3810001" cy="2650332"/>
          </a:xfrm>
          <a:prstGeom prst="rect">
            <a:avLst/>
          </a:prstGeom>
        </p:spPr>
      </p:pic>
      <p:pic>
        <p:nvPicPr>
          <p:cNvPr id="5" name="Picture 51"/>
          <p:cNvPicPr/>
          <p:nvPr/>
        </p:nvPicPr>
        <p:blipFill>
          <a:blip r:embed="rId3"/>
          <a:stretch>
            <a:fillRect/>
          </a:stretch>
        </p:blipFill>
        <p:spPr>
          <a:xfrm>
            <a:off x="3968749" y="2133520"/>
            <a:ext cx="3276600" cy="2650331"/>
          </a:xfrm>
          <a:prstGeom prst="rect">
            <a:avLst/>
          </a:prstGeom>
        </p:spPr>
      </p:pic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371394"/>
              </p:ext>
            </p:extLst>
          </p:nvPr>
        </p:nvGraphicFramePr>
        <p:xfrm>
          <a:off x="346075" y="1966119"/>
          <a:ext cx="3204796" cy="3488850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942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2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Beam 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Dimensions (mm)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B1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250*500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B2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250*600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B3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250*800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B4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300*600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B5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300*800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989589323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B6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400*800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830921675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B7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500*1000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4286270381"/>
                  </a:ext>
                </a:extLst>
              </a:tr>
              <a:tr h="38765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B8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500*1200</a:t>
                      </a: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70688608"/>
                  </a:ext>
                </a:extLst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7309" y="427988"/>
            <a:ext cx="2079306" cy="623065"/>
          </a:xfrm>
        </p:spPr>
        <p:txBody>
          <a:bodyPr>
            <a:noAutofit/>
          </a:bodyPr>
          <a:lstStyle/>
          <a:p>
            <a:r>
              <a:rPr lang="en-US" sz="2800" b="1" i="1" u="sng" dirty="0">
                <a:solidFill>
                  <a:srgbClr val="C00000"/>
                </a:solidFill>
                <a:latin typeface="Cambria" panose="02040503050406030204" pitchFamily="18" charset="0"/>
              </a:rPr>
              <a:t>Beams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2275" y="1122371"/>
            <a:ext cx="4548681" cy="460898"/>
          </a:xfrm>
          <a:prstGeom prst="rect">
            <a:avLst/>
          </a:prstGeom>
        </p:spPr>
        <p:txBody>
          <a:bodyPr vert="horz" lIns="82910" tIns="41455" rIns="82910" bIns="4145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hangingPunct="0">
              <a:spcBef>
                <a:spcPct val="20000"/>
              </a:spcBef>
            </a:pPr>
            <a:r>
              <a:rPr lang="en-US" sz="1995" dirty="0">
                <a:latin typeface="Cambria" panose="02040503050406030204" pitchFamily="18" charset="0"/>
                <a:ea typeface="+mn-ea"/>
                <a:cs typeface="+mn-cs"/>
              </a:rPr>
              <a:t>The preliminary sections of beams: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B541F0-5EE4-44CF-8E78-77AE8CA8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21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144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1055350" cy="62182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DC4EFE-A48D-4780-95FF-640B53A3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22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331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291391"/>
              </p:ext>
            </p:extLst>
          </p:nvPr>
        </p:nvGraphicFramePr>
        <p:xfrm>
          <a:off x="1870075" y="1661319"/>
          <a:ext cx="6356420" cy="268904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12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0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432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Preliminary Dimensions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 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 Dimensions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0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500*500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500*500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336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500*500</a:t>
                      </a: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600*600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88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500*500</a:t>
                      </a:r>
                    </a:p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800*800</a:t>
                      </a:r>
                      <a:endParaRPr 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2251075" y="746919"/>
            <a:ext cx="7461885" cy="483352"/>
          </a:xfrm>
          <a:prstGeom prst="rect">
            <a:avLst/>
          </a:prstGeom>
        </p:spPr>
        <p:txBody>
          <a:bodyPr vert="horz" lIns="82910" tIns="41455" rIns="82910" bIns="41455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hangingPunct="0">
              <a:spcBef>
                <a:spcPct val="20000"/>
              </a:spcBef>
            </a:pPr>
            <a:r>
              <a:rPr lang="en-US" sz="2539" dirty="0">
                <a:latin typeface="Cambria" panose="02040503050406030204" pitchFamily="18" charset="0"/>
                <a:ea typeface="+mn-ea"/>
                <a:cs typeface="+mn-cs"/>
              </a:rPr>
              <a:t>Columns  dimensions are shown in table: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493519-F699-48D7-9C33-A729CB597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23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05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69875" y="365919"/>
            <a:ext cx="2514600" cy="670719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lvl="2" algn="ctr" rtl="0">
              <a:spcBef>
                <a:spcPct val="0"/>
              </a:spcBef>
            </a:pPr>
            <a:r>
              <a:rPr lang="en-US" sz="2800" b="1" i="1" u="sng" kern="1200" dirty="0">
                <a:ln w="3175" cmpd="sng">
                  <a:noFill/>
                </a:ln>
                <a:solidFill>
                  <a:srgbClr val="FF0000"/>
                </a:solidFill>
                <a:latin typeface="Cambria" panose="02040503050406030204" pitchFamily="18" charset="0"/>
                <a:ea typeface="+mj-ea"/>
                <a:cs typeface="+mj-cs"/>
              </a:rPr>
              <a:t>Columns</a:t>
            </a:r>
            <a:br>
              <a:rPr lang="en-US" sz="1200" b="1" i="1" u="sng" kern="0" dirty="0">
                <a:solidFill>
                  <a:srgbClr val="FF0000"/>
                </a:solidFill>
              </a:rPr>
            </a:br>
            <a:endParaRPr lang="en-US" b="1" i="1" u="sng" kern="0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6075" y="1352011"/>
            <a:ext cx="2540605" cy="3514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lnSpc>
                <a:spcPct val="150000"/>
              </a:lnSpc>
              <a:buNone/>
            </a:pPr>
            <a:r>
              <a:rPr lang="en-US" sz="1400" dirty="0">
                <a:latin typeface="Cambria" panose="02040503050406030204" pitchFamily="18" charset="0"/>
              </a:rPr>
              <a:t>By using tributary area method, we found the ultimate load and determine the dimensions of columns. </a:t>
            </a:r>
          </a:p>
          <a:p>
            <a:pPr marL="0" indent="0" hangingPunct="0">
              <a:buNone/>
            </a:pPr>
            <a:endParaRPr lang="en-US" sz="2600" b="1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39FF5D-6EFE-47DB-860D-2C4BC608E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075" y="701278"/>
            <a:ext cx="7239000" cy="508300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AC39BB-BA68-4673-A7B5-E07E4DC99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24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38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250562"/>
              </p:ext>
            </p:extLst>
          </p:nvPr>
        </p:nvGraphicFramePr>
        <p:xfrm>
          <a:off x="3394075" y="1381828"/>
          <a:ext cx="4698224" cy="172729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727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0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54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8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1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8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2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2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182" marR="6218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9875" y="518319"/>
            <a:ext cx="2763661" cy="718264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2400" b="1" i="1" u="sng" kern="1200" dirty="0">
                <a:ln w="3175" cmpd="sng">
                  <a:noFill/>
                </a:ln>
                <a:solidFill>
                  <a:srgbClr val="C00000"/>
                </a:solidFill>
                <a:latin typeface="Cambria" panose="02040503050406030204" pitchFamily="18" charset="0"/>
                <a:ea typeface="+mj-ea"/>
                <a:cs typeface="+mj-cs"/>
              </a:rPr>
              <a:t>Shear Walls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4E8E75-8FA6-40B8-9A8C-6DD4FE4F5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6" descr="D:\Users\Diaa\Desktop\Capture..PNG">
            <a:extLst>
              <a:ext uri="{FF2B5EF4-FFF2-40B4-BE49-F238E27FC236}">
                <a16:creationId xmlns:a16="http://schemas.microsoft.com/office/drawing/2014/main" id="{C03B517D-FBB6-45CE-AA83-7F96A4502F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75" y="3563270"/>
            <a:ext cx="5479415" cy="2524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1341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875" y="1"/>
            <a:ext cx="8229600" cy="823119"/>
          </a:xfrm>
        </p:spPr>
        <p:txBody>
          <a:bodyPr>
            <a:normAutofit/>
          </a:bodyPr>
          <a:lstStyle/>
          <a:p>
            <a:pPr algn="ctr"/>
            <a:r>
              <a:rPr lang="en-US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3-D Modeling</a:t>
            </a:r>
            <a:endParaRPr lang="en-US" sz="3200" u="sng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87281" y="647835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Modeling in Etabs.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808A73-5F34-4BC6-AA8D-BD4617850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594" y="1459884"/>
            <a:ext cx="8397030" cy="470948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7C29D3-F33F-46AD-9736-DBE3F16D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7034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78087" y="-91281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loading data according to Equivalent Static Method </a:t>
            </a:r>
            <a:br>
              <a:rPr lang="en-US" sz="25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500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AA66EC28-1722-428D-91A6-76F3964B474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675" y="741568"/>
            <a:ext cx="9144001" cy="54766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4DDFBA-EE3B-4A75-92A6-25C67DD83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4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830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78087" y="13732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Load Combinations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7240"/>
            <a:ext cx="5222875" cy="42049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074" y="2027239"/>
            <a:ext cx="5375275" cy="4191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9875" y="1487071"/>
            <a:ext cx="10287000" cy="4731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Ultimate Load Combinations                                Service Load Combinations</a:t>
            </a: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46CE6-58C6-472B-8CF4-80DB4A91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5044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0157" y="36592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 Assignments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6075" y="1661320"/>
            <a:ext cx="9753601" cy="45569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Temperature Load Assignment                                 Soil Load Assignment</a:t>
            </a: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2DA9146B-EE7D-4B80-AFD5-6BB6F98770B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270920"/>
            <a:ext cx="5375276" cy="3947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275" y="2270920"/>
            <a:ext cx="5299077" cy="39473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BABC41-2F3E-4EF7-8745-F40A03130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29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875" y="25261"/>
            <a:ext cx="8229600" cy="6454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6" y="908023"/>
            <a:ext cx="8229600" cy="1049394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: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5E1C5-BD35-4D0B-863F-FE65FDD9C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42475" y="55475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b="1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</a:t>
            </a:fld>
            <a:endParaRPr lang="en-US" sz="20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E38545-A292-475E-AA49-8B2A982F9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74" y="1571612"/>
            <a:ext cx="7311111" cy="439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83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6881" y="213519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Function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53CA69D6-B5AF-45EE-A20B-16E13D1E892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875" y="1051719"/>
            <a:ext cx="9125423" cy="51665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242937-4B20-4426-8364-D956F3B0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30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279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6881" y="213519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6" name="Content Placeholder 3" descr="D:\Users\Diaa\Desktop\checks\compatability\compatability-1.PNG">
            <a:extLst>
              <a:ext uri="{FF2B5EF4-FFF2-40B4-BE49-F238E27FC236}">
                <a16:creationId xmlns:a16="http://schemas.microsoft.com/office/drawing/2014/main" id="{7E9CD8E1-DBB7-4202-9B3A-FFD75DB0C4D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1127919"/>
            <a:ext cx="8335861" cy="50903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BBBD66-CDC9-465A-BCE6-5ABF8FAB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4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31</a:t>
            </a:fld>
            <a:endParaRPr lang="en-US" sz="24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992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0157" y="36592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u="sng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57" y="2042319"/>
            <a:ext cx="9215718" cy="2743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D14A8D-8E15-4EE2-B280-2D8874D4D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15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0156" y="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 method</a:t>
            </a:r>
            <a:endParaRPr lang="en-US" sz="2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198C42-ADC6-4DC0-9BA8-7EED09532C5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0897" y="1585119"/>
            <a:ext cx="8620107" cy="43513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0BEED0-5580-47BC-A81B-BCE2B55E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33</a:t>
            </a:fld>
            <a:endParaRPr lang="en-US" sz="11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008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78088" y="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Base Shear Equilibrium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204120"/>
                <a:ext cx="7204076" cy="3048000"/>
              </a:xfrm>
            </p:spPr>
            <p:txBody>
              <a:bodyPr>
                <a:normAutofit/>
              </a:bodyPr>
              <a:lstStyle/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𝑆𝐷𝑠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𝐼𝑒</m:t>
                            </m:r>
                          </m:den>
                        </m:f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0.6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1.25</m:t>
                            </m:r>
                          </m:den>
                        </m:f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0.125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X-direction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0.14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0.282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num>
                              <m:den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1.25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0.1034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𝑚𝑎𝑥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Y-direction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0.14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0.338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num>
                              <m:den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1.25</m:t>
                                </m:r>
                              </m:den>
                            </m:f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0.0863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𝐶𝑠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𝑚𝑖𝑛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=0.044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𝑆𝐷𝑠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𝐼𝑒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=0.044 ×0.6 ×1.25=0.033</m:t>
                    </m:r>
                    <m:r>
                      <a:rPr lang="en-US" sz="2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Vx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0.1034 × 179857 = 18597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m:rPr>
                        <m:nor/>
                      </m:rPr>
                      <a:rPr lang="en-US" sz="20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Cs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×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W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= 0.0863 × 179857 = 15519.8 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04120"/>
                <a:ext cx="7204076" cy="3048000"/>
              </a:xfrm>
              <a:blipFill>
                <a:blip r:embed="rId2"/>
                <a:stretch>
                  <a:fillRect l="-5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03C6C0D-7B0A-4A01-AD35-447565AB82F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18275" y="1356519"/>
            <a:ext cx="4537075" cy="2667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0" y="4709319"/>
                <a:ext cx="10556875" cy="114300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04" indent="-274304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41" indent="-246874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45" indent="-246874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648" indent="-210298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2950" indent="-210298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253" indent="-210298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123" indent="-182869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425" indent="-182869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729" indent="-182869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Tx/>
                  <a:buFont typeface="Wingdings 2" panose="05020102010507070707" pitchFamily="18" charset="2"/>
                  <a:buChar char="P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percentage for V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18597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18031.8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18597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100% = 3% → OK.</a:t>
                </a:r>
              </a:p>
              <a:p>
                <a:pPr>
                  <a:buClrTx/>
                  <a:buFont typeface="Wingdings 2" panose="05020102010507070707" pitchFamily="18" charset="2"/>
                  <a:buChar char="P"/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percentage for V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15519.8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15023.5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15519.8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100% = 3.1%→ OK</a:t>
                </a: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09319"/>
                <a:ext cx="10556875" cy="1143000"/>
              </a:xfrm>
              <a:prstGeom prst="rect">
                <a:avLst/>
              </a:prstGeom>
              <a:blipFill rotWithShape="0">
                <a:blip r:embed="rId4"/>
                <a:stretch>
                  <a:fillRect l="-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371896-3055-4CE6-B6EA-AD0AE2F3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34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032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78088" y="0"/>
            <a:ext cx="9121588" cy="1036373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Checking for Dynamic Response Spectrum Analysis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23119"/>
                <a:ext cx="11055350" cy="3429001"/>
              </a:xfrm>
            </p:spPr>
            <p:txBody>
              <a:bodyPr>
                <a:normAutofit/>
              </a:bodyPr>
              <a:lstStyle/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= (𝑔 𝐼)/𝑅 = (9810 × 1.25)/6 = 2043.05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𝑃𝑒𝑟𝑐𝑒𝑛𝑡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𝑑𝑦𝑛𝑎𝑚𝑖𝑐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𝑒𝑞𝑢𝑖𝑣𝑎𝑙𝑒𝑛𝑡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𝑏𝑎𝑠𝑒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𝑠h𝑒𝑎𝑟𝑠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13079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18031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× 100%=72.53%&lt;85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in Etabs shall be multiplied by 0.85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𝑉𝑡</m:t>
                        </m:r>
                      </m:den>
                    </m:f>
                  </m:oMath>
                </a14:m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18031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13079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1.18 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scale factor will become 1.1718 × 2043 = 2410</a:t>
                </a:r>
              </a:p>
              <a:p>
                <a:pPr>
                  <a:buClrTx/>
                  <a:buFont typeface="Wingdings" panose="05000000000000000000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Percent of dynamic to equivalent base shears after modifying: In X-direction: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15351.59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18031.85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100% =85 %</a:t>
                </a:r>
              </a:p>
              <a:p>
                <a:pPr marL="0" indent="0">
                  <a:buClrTx/>
                  <a:buNone/>
                </a:pPr>
                <a:endParaRPr lang="en-US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3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23119"/>
                <a:ext cx="11055350" cy="3429001"/>
              </a:xfrm>
              <a:blipFill rotWithShape="0">
                <a:blip r:embed="rId2"/>
                <a:stretch>
                  <a:fillRect l="-386" t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F22640B-14CB-48BB-BC70-443EE913C76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7719"/>
            <a:ext cx="5654101" cy="28805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5B5A4A-880D-45DD-829A-5DD1147440B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56752" y="3318627"/>
            <a:ext cx="5070475" cy="28805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BE1F46-CC0C-48FE-A354-20C210A1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94875" y="57761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98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66881" y="188249"/>
            <a:ext cx="9121588" cy="871388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Period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475" y="1737519"/>
            <a:ext cx="8534400" cy="23978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4A4502-1679-44E3-8E04-BC67461F2B41}"/>
              </a:ext>
            </a:extLst>
          </p:cNvPr>
          <p:cNvSpPr/>
          <p:nvPr/>
        </p:nvSpPr>
        <p:spPr>
          <a:xfrm>
            <a:off x="0" y="970649"/>
            <a:ext cx="636918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/>
              <a:t>Displacement values for each story of the structure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66CA5CB6-0A67-4801-93D2-B8D50877C8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19550" y="4587676"/>
                <a:ext cx="3929975" cy="15518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π</m:t>
                      </m:r>
                      <m:rad>
                        <m:ra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g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𝐹𝑖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</m:e>
                              </m:nary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6CA5CB6-0A67-4801-93D2-B8D50877C8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9550" y="4587676"/>
                <a:ext cx="3929975" cy="1551812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BD1C747-67CD-4CC8-9BA4-CD1946D66EC3}"/>
              </a:ext>
            </a:extLst>
          </p:cNvPr>
          <p:cNvSpPr/>
          <p:nvPr/>
        </p:nvSpPr>
        <p:spPr>
          <a:xfrm>
            <a:off x="5070475" y="4468188"/>
            <a:ext cx="5201056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applying Rayleigh equation, T = 0.387 sec.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 in Y-direction from Etabs = 0.339 sec.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difference between the two values is acceptable.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06F410-2893-4EDF-8048-37C1E4760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36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3699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79475" y="0"/>
            <a:ext cx="9121588" cy="1356519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1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Checking Type of Lateral Force Structural System</a:t>
            </a:r>
            <a:br>
              <a:rPr lang="en-US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B0CDEC89-C8EE-4AAA-B4FA-B7452DAF61C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823119"/>
            <a:ext cx="10594164" cy="3566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DDCE793-0BCF-422C-B817-5005FFBEA6E5}"/>
                  </a:ext>
                </a:extLst>
              </p:cNvPr>
              <p:cNvSpPr/>
              <p:nvPr/>
            </p:nvSpPr>
            <p:spPr>
              <a:xfrm>
                <a:off x="0" y="4490538"/>
                <a:ext cx="11055350" cy="7060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Percent of base shear in shear walls=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𝑏𝑎𝑠𝑒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𝑠h𝑒𝑎𝑟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𝑠h𝑒𝑎𝑟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𝑤𝑎𝑙𝑙𝑠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𝑡𝑜𝑡𝑎𝑙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𝑏𝑎𝑠𝑒</m:t>
                        </m:r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𝑠h𝑒𝑎𝑟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15126.465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15351.6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×100%= </a:t>
                </a:r>
                <a:r>
                  <a:rPr lang="en-US" sz="2000" b="1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98.5%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DDCE793-0BCF-422C-B817-5005FFBEA6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90538"/>
                <a:ext cx="11055350" cy="706091"/>
              </a:xfrm>
              <a:prstGeom prst="rect">
                <a:avLst/>
              </a:prstGeom>
              <a:blipFill>
                <a:blip r:embed="rId3"/>
                <a:stretch>
                  <a:fillRect l="-551" b="-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FB8E85-F570-453C-820C-490117AB7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044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20356" y="-71170"/>
            <a:ext cx="9121588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Structural Regularity Check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69B56F-3EDE-4CCC-9255-08200EE58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65" y="1127919"/>
            <a:ext cx="11017885" cy="162769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1a (Torsional Irregularity):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story drift &gt;1.2 times the average of the story drifts of the two ends of the structure.</a:t>
            </a:r>
          </a:p>
          <a:p>
            <a:pPr>
              <a:buClrTx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1b (Extreme Torsional Irregularity):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story drift &gt;1.4 times the average of the story drifts of the two ends of the structure.</a:t>
            </a:r>
            <a:endParaRPr lang="en-US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507" y="2575719"/>
            <a:ext cx="8305800" cy="333771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0782F0-062C-4C19-98B4-D6BF2DE4F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619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23178FC-7EC0-4CD9-8017-55692E02C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65472"/>
            <a:ext cx="11242674" cy="1283951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2 (Reentrant Corner Irregularity):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Projections of the structure beyond these reentrant corner &gt;15% plan dimension of the structure in the direction considered.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75684-93E0-4836-B0EF-747864E933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751829" y="1051719"/>
            <a:ext cx="6966846" cy="3367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E89A308-CF8D-4A4F-87F0-472A7545DC1E}"/>
                  </a:ext>
                </a:extLst>
              </p:cNvPr>
              <p:cNvSpPr/>
              <p:nvPr/>
            </p:nvSpPr>
            <p:spPr>
              <a:xfrm>
                <a:off x="269875" y="4175919"/>
                <a:ext cx="7597140" cy="1817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Y- direction:</a:t>
                </a:r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The projection beyond the re-entrant corner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9.8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24.3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40% &gt; 15%.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X- direction:</a:t>
                </a:r>
                <a:endParaRPr 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projection beyond the re-entrant corner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15.8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30.3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= 52% &gt; 15%.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E89A308-CF8D-4A4F-87F0-472A7545DC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75" y="4175919"/>
                <a:ext cx="7597140" cy="1817164"/>
              </a:xfrm>
              <a:prstGeom prst="rect">
                <a:avLst/>
              </a:prstGeom>
              <a:blipFill rotWithShape="0">
                <a:blip r:embed="rId3"/>
                <a:stretch>
                  <a:fillRect l="-802" t="-1678" b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985E4B-D56D-4A8F-9C54-96FD01EC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39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57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11055350" cy="62182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FE66A6-39B1-4751-B8BB-840B099AC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18675" y="5623719"/>
            <a:ext cx="921279" cy="331063"/>
          </a:xfrm>
        </p:spPr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91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23178FC-7EC0-4CD9-8017-55692E02C3B7}"/>
              </a:ext>
            </a:extLst>
          </p:cNvPr>
          <p:cNvSpPr txBox="1">
            <a:spLocks/>
          </p:cNvSpPr>
          <p:nvPr/>
        </p:nvSpPr>
        <p:spPr>
          <a:xfrm>
            <a:off x="0" y="28743"/>
            <a:ext cx="11055350" cy="128395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04" indent="-27430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41" indent="-246874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45" indent="-246874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648" indent="-210298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950" indent="-210298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253" indent="-210298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23" indent="-18286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425" indent="-182869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729" indent="-182869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ü"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3 (Diaphragm discontinuity irregularity):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or roof has a large open area comprising &gt;50 % of the gross enclosed area of the diaphragm</a:t>
            </a:r>
          </a:p>
          <a:p>
            <a:pPr marL="0" indent="0">
              <a:buFont typeface="Wingdings 2"/>
              <a:buNone/>
            </a:pP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56412DE-584E-499A-A4E4-BEFEEF856C72}"/>
                  </a:ext>
                </a:extLst>
              </p:cNvPr>
              <p:cNvSpPr/>
              <p:nvPr/>
            </p:nvSpPr>
            <p:spPr>
              <a:xfrm>
                <a:off x="-63184" y="536679"/>
                <a:ext cx="11055350" cy="1190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We find from Etabs that the Stiffness ratio in X-direction of story 5 to story 4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4083430</m:t>
                        </m:r>
                      </m:num>
                      <m:den>
                        <m:r>
                          <a:rPr lang="en-US" sz="20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7333049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0.55 ×100 % =55 % &gt;50%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6412DE-584E-499A-A4E4-BEFEEF856C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3184" y="536679"/>
                <a:ext cx="11055350" cy="1190775"/>
              </a:xfrm>
              <a:prstGeom prst="rect">
                <a:avLst/>
              </a:prstGeom>
              <a:blipFill rotWithShape="0">
                <a:blip r:embed="rId2"/>
                <a:stretch>
                  <a:fillRect l="-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id="{1EA9E94C-7E47-4AD7-B9E1-06127F11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78950"/>
            <a:ext cx="10404475" cy="132556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4 (Out-of-plane offset irregularity):</a:t>
            </a:r>
            <a:r>
              <a:rPr lang="en-US" sz="2000" dirty="0">
                <a:solidFill>
                  <a:schemeClr val="tx1"/>
                </a:solidFill>
              </a:rPr>
              <a:t>Exists when there are discontinuities in a lateral force path (diaphragms) </a:t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1BF5D922-7672-46FF-BA04-54311F9FB39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90681" y="1859685"/>
            <a:ext cx="5947621" cy="379618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FA22778-E498-4405-BDAD-B7852DA482AB}"/>
              </a:ext>
            </a:extLst>
          </p:cNvPr>
          <p:cNvSpPr/>
          <p:nvPr/>
        </p:nvSpPr>
        <p:spPr>
          <a:xfrm>
            <a:off x="2644300" y="5655865"/>
            <a:ext cx="535082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So, this type of irregularity is existing in this project.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BB741B-EBD2-4DCC-9BDF-272701566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40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096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89442" y="61119"/>
            <a:ext cx="9121588" cy="9144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Structural Regularity Check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69B56F-3EDE-4CCC-9255-08200EE58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65" y="1127919"/>
            <a:ext cx="11017885" cy="1219200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1a (Stiffness – soft story Irregularity):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in which the lateral stiffness is less than 70% of that in the story above or less than 80% of the average stiffness of the three stories above.</a:t>
            </a:r>
          </a:p>
          <a:p>
            <a:pPr>
              <a:buClrTx/>
            </a:pP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1b (Stiffness – Extreme soft story Irregularity):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story in which the lateral stiffness is less than 60% of that in the story above or less than 70% of the average stiffness of the three stories above.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275" y="2347119"/>
            <a:ext cx="6541994" cy="36662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DBD085-0985-41D4-A29D-978FD539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41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8883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13" y="442119"/>
            <a:ext cx="9949815" cy="1036373"/>
          </a:xfrm>
        </p:spPr>
        <p:txBody>
          <a:bodyPr>
            <a:normAutofit/>
          </a:bodyPr>
          <a:lstStyle/>
          <a:p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2 (Weight (Mass) Irregularity):</a:t>
            </a:r>
            <a:r>
              <a:rPr lang="en-US" sz="2000" dirty="0">
                <a:solidFill>
                  <a:schemeClr val="tx1"/>
                </a:solidFill>
              </a:rPr>
              <a:t>effective mass of any story is more than 150 percent of the effective mass of an adjacent story.</a:t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13" y="1990408"/>
            <a:ext cx="10116817" cy="30451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-23495" y="5242719"/>
                <a:ext cx="11353800" cy="7550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mass ratios of story 4 to story 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2905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1833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× 100 % =159 % &gt; 150 %. So, this type of irregularity is existing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495" y="5242719"/>
                <a:ext cx="11353800" cy="755015"/>
              </a:xfrm>
              <a:prstGeom prst="rect">
                <a:avLst/>
              </a:prstGeom>
              <a:blipFill rotWithShape="0">
                <a:blip r:embed="rId3"/>
                <a:stretch>
                  <a:fillRect l="-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C1D155-A31F-430C-A388-DC1D0645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284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670719"/>
            <a:ext cx="9949815" cy="1036373"/>
          </a:xfrm>
        </p:spPr>
        <p:txBody>
          <a:bodyPr>
            <a:noAutofit/>
          </a:bodyPr>
          <a:lstStyle/>
          <a:p>
            <a:r>
              <a:rPr lang="en-US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3 (Vertical Geometric Irregularity):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horizontal dimension of the seismic force-resisting system in any story is more than 130% of that in an adjacent story.</a:t>
            </a:r>
            <a:br>
              <a:rPr lang="en-US" sz="2000" dirty="0">
                <a:solidFill>
                  <a:schemeClr val="tx1"/>
                </a:solidFill>
              </a:rPr>
            </a:br>
            <a:b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2275" y="1493705"/>
            <a:ext cx="9950450" cy="39381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22275" y="5547519"/>
                <a:ext cx="3308919" cy="529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64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30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× 100 % = 212 % &gt; 130 %. 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5" y="5547519"/>
                <a:ext cx="3308919" cy="529504"/>
              </a:xfrm>
              <a:prstGeom prst="rect">
                <a:avLst/>
              </a:prstGeom>
              <a:blipFill rotWithShape="0">
                <a:blip r:embed="rId4"/>
                <a:stretch>
                  <a:fillRect r="-921" b="-8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7D7836-73F9-4539-B627-D1159AC35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43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097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692049"/>
              </p:ext>
            </p:extLst>
          </p:nvPr>
        </p:nvGraphicFramePr>
        <p:xfrm>
          <a:off x="540069" y="1356519"/>
          <a:ext cx="10080308" cy="3096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3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49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55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5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49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49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49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949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83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Story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9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Point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0.527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1.698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2.101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3.464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1.997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2.304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Mid-Point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1.436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2.283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3.036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1.122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1.581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4.205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4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Point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3.292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3.700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0.561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2.49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9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Avg(first+second)×2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1.107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2.733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4.21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5.393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7.164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2.73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4.28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5.83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4.80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Rigid/Flexible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rigid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40069" y="4708572"/>
                <a:ext cx="9984740" cy="506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X, midpoint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0.588 mm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&lt;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𝑈𝑥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𝑓𝑖𝑟𝑠𝑡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𝑈𝑥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𝑙𝑎𝑠𝑡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2×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0.527+0.580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=1.107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mm.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69" y="4708572"/>
                <a:ext cx="9984740" cy="506870"/>
              </a:xfrm>
              <a:prstGeom prst="rect">
                <a:avLst/>
              </a:prstGeom>
              <a:blipFill rotWithShape="0">
                <a:blip r:embed="rId2"/>
                <a:stretch>
                  <a:fillRect l="-549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40069" y="5217883"/>
                <a:ext cx="7883206" cy="506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Y, midpoint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0.522 mm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&lt;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𝑌</m:t>
                                </m:r>
                              </m:sub>
                            </m:sSub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𝑓𝑖𝑟𝑠𝑡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𝑌</m:t>
                                </m:r>
                              </m:sub>
                            </m:sSub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𝑙𝑎𝑠𝑡</m:t>
                            </m:r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=2</m:t>
                    </m:r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0.439+0.561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=1.00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mm.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69" y="5217883"/>
                <a:ext cx="7883206" cy="506870"/>
              </a:xfrm>
              <a:prstGeom prst="rect">
                <a:avLst/>
              </a:prstGeom>
              <a:blipFill rotWithShape="0">
                <a:blip r:embed="rId3"/>
                <a:stretch>
                  <a:fillRect l="-696" b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 txBox="1">
            <a:spLocks/>
          </p:cNvSpPr>
          <p:nvPr/>
        </p:nvSpPr>
        <p:spPr>
          <a:xfrm>
            <a:off x="920356" y="161781"/>
            <a:ext cx="9121588" cy="10668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of Diaphragm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D9EFA7-27C4-4E51-BAC7-6EA1479E3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44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6386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5944" y="1356519"/>
                <a:ext cx="389324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44" y="1356519"/>
                <a:ext cx="3893245" cy="400110"/>
              </a:xfrm>
              <a:prstGeom prst="rect">
                <a:avLst/>
              </a:prstGeom>
              <a:blipFill rotWithShape="0">
                <a:blip r:embed="rId2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AAF3E0-C12D-45DE-B58A-BCA70D9FE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816578"/>
              </p:ext>
            </p:extLst>
          </p:nvPr>
        </p:nvGraphicFramePr>
        <p:xfrm>
          <a:off x="287759" y="2093386"/>
          <a:ext cx="10479833" cy="1738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4442">
                  <a:extLst>
                    <a:ext uri="{9D8B030D-6E8A-4147-A177-3AD203B41FA5}">
                      <a16:colId xmlns:a16="http://schemas.microsoft.com/office/drawing/2014/main" val="3839737038"/>
                    </a:ext>
                  </a:extLst>
                </a:gridCol>
                <a:gridCol w="2385653">
                  <a:extLst>
                    <a:ext uri="{9D8B030D-6E8A-4147-A177-3AD203B41FA5}">
                      <a16:colId xmlns:a16="http://schemas.microsoft.com/office/drawing/2014/main" val="167901083"/>
                    </a:ext>
                  </a:extLst>
                </a:gridCol>
                <a:gridCol w="3443103">
                  <a:extLst>
                    <a:ext uri="{9D8B030D-6E8A-4147-A177-3AD203B41FA5}">
                      <a16:colId xmlns:a16="http://schemas.microsoft.com/office/drawing/2014/main" val="2451572150"/>
                    </a:ext>
                  </a:extLst>
                </a:gridCol>
                <a:gridCol w="2776635">
                  <a:extLst>
                    <a:ext uri="{9D8B030D-6E8A-4147-A177-3AD203B41FA5}">
                      <a16:colId xmlns:a16="http://schemas.microsoft.com/office/drawing/2014/main" val="1673436153"/>
                    </a:ext>
                  </a:extLst>
                </a:gridCol>
              </a:tblGrid>
              <a:tr h="417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 Case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defelction(mm)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beams deflections 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Relative deflection* 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1585214"/>
                  </a:ext>
                </a:extLst>
              </a:tr>
              <a:tr h="417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12.593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2.032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10.561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8747292"/>
                  </a:ext>
                </a:extLst>
              </a:tr>
              <a:tr h="417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+ L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20.054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3.262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16.792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17571331"/>
                  </a:ext>
                </a:extLst>
              </a:tr>
              <a:tr h="4857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 + 0.25 L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14.490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2.913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11.577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2446387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920356" y="213318"/>
            <a:ext cx="9121588" cy="9144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Immediate and Long Term Deflection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7EA2BF-0A5E-4E29-B475-DF3F20CF2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369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0356" y="154356"/>
            <a:ext cx="9121588" cy="9906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 and Plastic Deflections and Story Drift</a:t>
            </a:r>
            <a:b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51B8799-69B6-4C28-8861-41188D34F2FC}"/>
                  </a:ext>
                </a:extLst>
              </p:cNvPr>
              <p:cNvSpPr/>
              <p:nvPr/>
            </p:nvSpPr>
            <p:spPr>
              <a:xfrm>
                <a:off x="269875" y="1182519"/>
                <a:ext cx="1460015" cy="681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δ</a:t>
                </a:r>
                <a:r>
                  <a:rPr lang="en-US" sz="2400" i="1" baseline="-2500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2400" baseline="-25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𝑥𝑒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51B8799-69B6-4C28-8861-41188D34F2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75" y="1182519"/>
                <a:ext cx="1460015" cy="681084"/>
              </a:xfrm>
              <a:prstGeom prst="rect">
                <a:avLst/>
              </a:prstGeom>
              <a:blipFill rotWithShape="0">
                <a:blip r:embed="rId2"/>
                <a:stretch>
                  <a:fillRect l="-6250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93675" y="1938730"/>
            <a:ext cx="383130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allowable drift is equal to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</a:t>
            </a:r>
            <a:r>
              <a:rPr lang="ar-SA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015</a:t>
            </a:r>
            <a:r>
              <a:rPr lang="ar-SA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i="1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SX</a:t>
            </a:r>
            <a:endParaRPr lang="en-US" i="1" baseline="-25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93675" y="2551144"/>
                <a:ext cx="24585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sub>
                    </m:sSub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0.015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×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 = 0.075m 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2551144"/>
                <a:ext cx="2458558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r="-99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3">
                <a:extLst>
                  <a:ext uri="{FF2B5EF4-FFF2-40B4-BE49-F238E27FC236}">
                    <a16:creationId xmlns:a16="http://schemas.microsoft.com/office/drawing/2014/main" id="{2B716572-97F2-4323-BF63-4198452F19E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72640552"/>
                  </p:ext>
                </p:extLst>
              </p:nvPr>
            </p:nvGraphicFramePr>
            <p:xfrm>
              <a:off x="4634580" y="1155406"/>
              <a:ext cx="6279503" cy="348585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8689">
                      <a:extLst>
                        <a:ext uri="{9D8B030D-6E8A-4147-A177-3AD203B41FA5}">
                          <a16:colId xmlns:a16="http://schemas.microsoft.com/office/drawing/2014/main" val="1735156260"/>
                        </a:ext>
                      </a:extLst>
                    </a:gridCol>
                    <a:gridCol w="1809482">
                      <a:extLst>
                        <a:ext uri="{9D8B030D-6E8A-4147-A177-3AD203B41FA5}">
                          <a16:colId xmlns:a16="http://schemas.microsoft.com/office/drawing/2014/main" val="540971052"/>
                        </a:ext>
                      </a:extLst>
                    </a:gridCol>
                    <a:gridCol w="2277642">
                      <a:extLst>
                        <a:ext uri="{9D8B030D-6E8A-4147-A177-3AD203B41FA5}">
                          <a16:colId xmlns:a16="http://schemas.microsoft.com/office/drawing/2014/main" val="2362914794"/>
                        </a:ext>
                      </a:extLst>
                    </a:gridCol>
                    <a:gridCol w="1253690">
                      <a:extLst>
                        <a:ext uri="{9D8B030D-6E8A-4147-A177-3AD203B41FA5}">
                          <a16:colId xmlns:a16="http://schemas.microsoft.com/office/drawing/2014/main" val="915349642"/>
                        </a:ext>
                      </a:extLst>
                    </a:gridCol>
                  </a:tblGrid>
                  <a:tr h="5758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Story No.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Displacement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𝜹</m:t>
                                  </m:r>
                                </m:e>
                                <m:sub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𝒙𝒆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Inelastic displacement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𝜹</m:t>
                                  </m:r>
                                </m:e>
                                <m:sub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Drift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73351443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0.624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2.496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0.4992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13237885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1.566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6.264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57343024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2.59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0.8192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4623092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3.884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15.536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1.0352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54174369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4.584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18.336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73146423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5.08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20.32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0.3968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686605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3">
                <a:extLst>
                  <a:ext uri="{FF2B5EF4-FFF2-40B4-BE49-F238E27FC236}">
                    <a16:creationId xmlns:a16="http://schemas.microsoft.com/office/drawing/2014/main" id="{2B716572-97F2-4323-BF63-4198452F19E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72640552"/>
                  </p:ext>
                </p:extLst>
              </p:nvPr>
            </p:nvGraphicFramePr>
            <p:xfrm>
              <a:off x="4634580" y="1155406"/>
              <a:ext cx="6279503" cy="348585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38689">
                      <a:extLst>
                        <a:ext uri="{9D8B030D-6E8A-4147-A177-3AD203B41FA5}">
                          <a16:colId xmlns:a16="http://schemas.microsoft.com/office/drawing/2014/main" val="1735156260"/>
                        </a:ext>
                      </a:extLst>
                    </a:gridCol>
                    <a:gridCol w="1809482">
                      <a:extLst>
                        <a:ext uri="{9D8B030D-6E8A-4147-A177-3AD203B41FA5}">
                          <a16:colId xmlns:a16="http://schemas.microsoft.com/office/drawing/2014/main" val="540971052"/>
                        </a:ext>
                      </a:extLst>
                    </a:gridCol>
                    <a:gridCol w="2277642">
                      <a:extLst>
                        <a:ext uri="{9D8B030D-6E8A-4147-A177-3AD203B41FA5}">
                          <a16:colId xmlns:a16="http://schemas.microsoft.com/office/drawing/2014/main" val="2362914794"/>
                        </a:ext>
                      </a:extLst>
                    </a:gridCol>
                    <a:gridCol w="1253690">
                      <a:extLst>
                        <a:ext uri="{9D8B030D-6E8A-4147-A177-3AD203B41FA5}">
                          <a16:colId xmlns:a16="http://schemas.microsoft.com/office/drawing/2014/main" val="915349642"/>
                        </a:ext>
                      </a:extLst>
                    </a:gridCol>
                  </a:tblGrid>
                  <a:tr h="58045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Story No.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52189" t="-10526" r="-196633" b="-50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120856" t="-10526" r="-56150" b="-50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Drift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73351443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0.624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2.496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0.4992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13237885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1.566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6.264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57343024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2.59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10.36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0.8192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4623092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3.884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15.536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1.0352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54174369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4.584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18.336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73146423"/>
                      </a:ext>
                    </a:extLst>
                  </a:tr>
                  <a:tr h="4842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5.08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20.32</a:t>
                          </a:r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0.3968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686605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6959A-7950-4391-B0F5-4F61F870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29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79475" y="0"/>
            <a:ext cx="9121588" cy="1356519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1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Structural Design for Beam</a:t>
            </a:r>
            <a:br>
              <a:rPr lang="en-US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3">
                <a:extLst>
                  <a:ext uri="{FF2B5EF4-FFF2-40B4-BE49-F238E27FC236}">
                    <a16:creationId xmlns:a16="http://schemas.microsoft.com/office/drawing/2014/main" id="{8B0BF770-7500-40D7-9E77-D6EC14CBB7F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96064791"/>
                  </p:ext>
                </p:extLst>
              </p:nvPr>
            </p:nvGraphicFramePr>
            <p:xfrm>
              <a:off x="1412875" y="1127919"/>
              <a:ext cx="7643326" cy="26480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59251">
                      <a:extLst>
                        <a:ext uri="{9D8B030D-6E8A-4147-A177-3AD203B41FA5}">
                          <a16:colId xmlns:a16="http://schemas.microsoft.com/office/drawing/2014/main" val="4223552490"/>
                        </a:ext>
                      </a:extLst>
                    </a:gridCol>
                    <a:gridCol w="1872806">
                      <a:extLst>
                        <a:ext uri="{9D8B030D-6E8A-4147-A177-3AD203B41FA5}">
                          <a16:colId xmlns:a16="http://schemas.microsoft.com/office/drawing/2014/main" val="2546095920"/>
                        </a:ext>
                      </a:extLst>
                    </a:gridCol>
                    <a:gridCol w="2351695">
                      <a:extLst>
                        <a:ext uri="{9D8B030D-6E8A-4147-A177-3AD203B41FA5}">
                          <a16:colId xmlns:a16="http://schemas.microsoft.com/office/drawing/2014/main" val="2133251853"/>
                        </a:ext>
                      </a:extLst>
                    </a:gridCol>
                    <a:gridCol w="2359574">
                      <a:extLst>
                        <a:ext uri="{9D8B030D-6E8A-4147-A177-3AD203B41FA5}">
                          <a16:colId xmlns:a16="http://schemas.microsoft.com/office/drawing/2014/main" val="693067369"/>
                        </a:ext>
                      </a:extLst>
                    </a:gridCol>
                  </a:tblGrid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ETABS Result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 of Steel From ETABS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Hand Cal. For </a:t>
                          </a: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12598661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729.43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2039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1866.66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20638878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Torsion 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53.06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2552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𝟐𝟓𝟏𝟕</m:t>
                                </m:r>
                                <m:r>
                                  <a:rPr lang="en-US" sz="1600" b="1">
                                    <a:effectLst/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i="1">
                                    <a:effectLst/>
                                    <a:latin typeface="Cambria Math" panose="02040503050406030204" pitchFamily="18" charset="0"/>
                                  </a:rPr>
                                  <m:t>𝟑𝟖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38591247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Shear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396.11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𝟒𝟏𝟔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584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184321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B0BF770-7500-40D7-9E77-D6EC14CBB7F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96064791"/>
                  </p:ext>
                </p:extLst>
              </p:nvPr>
            </p:nvGraphicFramePr>
            <p:xfrm>
              <a:off x="1412875" y="1127919"/>
              <a:ext cx="7643326" cy="26480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5925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4223552490"/>
                        </a:ext>
                      </a:extLst>
                    </a:gridCol>
                    <a:gridCol w="187280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546095920"/>
                        </a:ext>
                      </a:extLst>
                    </a:gridCol>
                    <a:gridCol w="2351695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133251853"/>
                        </a:ext>
                      </a:extLst>
                    </a:gridCol>
                    <a:gridCol w="235957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693067369"/>
                        </a:ext>
                      </a:extLst>
                    </a:gridCol>
                  </a:tblGrid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ETABS Result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Area of Steel From ETABS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Hand Cal. For </a:t>
                          </a: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012598661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729.43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2039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1866.66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120638878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Torsion 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53.06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2552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224548" t="-203704" r="-1034" b="-10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938591247"/>
                      </a:ext>
                    </a:extLst>
                  </a:tr>
                  <a:tr h="66201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Shear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396.11</a:t>
                          </a:r>
                          <a:endParaRPr lang="en-US" sz="1600" b="1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24548" t="-300917" r="-101034" b="-18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584</a:t>
                          </a:r>
                          <a:endParaRPr lang="en-US" sz="16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11843217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E9BE37D-7FD3-4924-AE6F-8AA5CA400F82}"/>
                  </a:ext>
                </a:extLst>
              </p:cNvPr>
              <p:cNvSpPr/>
              <p:nvPr/>
            </p:nvSpPr>
            <p:spPr>
              <a:xfrm>
                <a:off x="674541" y="4281493"/>
                <a:ext cx="5340821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Vc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=0.75×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×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28 </m:t>
                          </m:r>
                        </m:e>
                      </m:rad>
                      <m:r>
                        <a:rPr lang="en-US" i="0">
                          <a:latin typeface="Cambria Math" panose="02040503050406030204" pitchFamily="18" charset="0"/>
                        </a:rPr>
                        <m:t> × 500×1120=370.4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KN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E9BE37D-7FD3-4924-AE6F-8AA5CA400F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41" y="4281493"/>
                <a:ext cx="5340821" cy="6127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0FC553-5C6E-4589-8812-936A1C96B7C1}"/>
                  </a:ext>
                </a:extLst>
              </p:cNvPr>
              <p:cNvSpPr/>
              <p:nvPr/>
            </p:nvSpPr>
            <p:spPr>
              <a:xfrm>
                <a:off x="683281" y="4894225"/>
                <a:ext cx="5015732" cy="7936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ØT</a:t>
                </a:r>
                <a:r>
                  <a:rPr lang="en-US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0.75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e>
                    </m:ra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(500 ×1200)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(500+1200)×2</m:t>
                            </m:r>
                          </m:den>
                        </m:f>
                      </m:e>
                    </m:d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=35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KN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40FC553-5C6E-4589-8812-936A1C96B7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81" y="4894225"/>
                <a:ext cx="5015732" cy="793679"/>
              </a:xfrm>
              <a:prstGeom prst="rect">
                <a:avLst/>
              </a:prstGeom>
              <a:blipFill rotWithShape="0">
                <a:blip r:embed="rId4"/>
                <a:stretch>
                  <a:fillRect l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2D208F-C236-4132-A9A1-8A3A0AD3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57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79475" y="0"/>
            <a:ext cx="9121588" cy="1356519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Structural Design for Columns</a:t>
            </a:r>
            <a:br>
              <a:rPr lang="en-US" sz="4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743088-7BEF-4417-AF45-2081212D40EE}"/>
              </a:ext>
            </a:extLst>
          </p:cNvPr>
          <p:cNvSpPr/>
          <p:nvPr/>
        </p:nvSpPr>
        <p:spPr>
          <a:xfrm>
            <a:off x="650875" y="5470521"/>
            <a:ext cx="1206759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2275" y="941619"/>
            <a:ext cx="402071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Ultimate Axial Force on C10 = 2740 KN.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9306" y="1818103"/>
            <a:ext cx="7640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ØPn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0.65x 0.8 ((0.85 x 28 (500x500</a:t>
            </a:r>
            <a:r>
              <a:rPr lang="en-US" dirty="0"/>
              <a:t> – </a:t>
            </a:r>
            <a:r>
              <a:rPr lang="en-US" dirty="0" err="1"/>
              <a:t>A</a:t>
            </a:r>
            <a:r>
              <a:rPr lang="en-US" baseline="-25000" dirty="0" err="1"/>
              <a:t>st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+</a:t>
            </a:r>
            <a:r>
              <a:rPr lang="en-US" dirty="0" err="1"/>
              <a:t>A</a:t>
            </a:r>
            <a:r>
              <a:rPr lang="en-US" baseline="-25000" dirty="0" err="1"/>
              <a:t>st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420</a:t>
            </a:r>
            <a:r>
              <a:rPr lang="ar-SA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2740000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2275" y="2214822"/>
            <a:ext cx="109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</a:t>
            </a:r>
            <a:endParaRPr lang="en-US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47" y="3185319"/>
            <a:ext cx="495621" cy="215310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E7FA2-D64C-49EB-9376-194F9FD6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43014F-7FA6-443E-A6D0-B1E60BF45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075" y="3151793"/>
            <a:ext cx="6768835" cy="294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749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67" y="177116"/>
            <a:ext cx="9949815" cy="457200"/>
          </a:xfrm>
        </p:spPr>
        <p:txBody>
          <a:bodyPr>
            <a:noAutofit/>
          </a:bodyPr>
          <a:lstStyle/>
          <a:p>
            <a:pPr algn="ctr"/>
            <a:r>
              <a:rPr lang="en-US" sz="2800" b="1" i="1" u="sng" dirty="0">
                <a:solidFill>
                  <a:srgbClr val="C00000"/>
                </a:solidFill>
              </a:rPr>
              <a:t>Design of Beams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BE9DF2-98DD-4CAE-93F5-257B9F523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875" y="1329826"/>
            <a:ext cx="7162800" cy="47323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F67FA69-44C1-48F9-8E57-7042A8ED5F55}"/>
              </a:ext>
            </a:extLst>
          </p:cNvPr>
          <p:cNvSpPr/>
          <p:nvPr/>
        </p:nvSpPr>
        <p:spPr>
          <a:xfrm>
            <a:off x="1815097" y="753034"/>
            <a:ext cx="893730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shows the location of </a:t>
            </a:r>
            <a:r>
              <a:rPr lang="en-US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B9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that used as a sample in design of beams.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6165E3-2BC0-4E29-9AC7-827E6865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49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938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365919"/>
            <a:ext cx="9144000" cy="36300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  <a:buFont typeface="Wingdings 2" panose="05020102010507070707" pitchFamily="18" charset="2"/>
              <a:buChar char="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is about structural analysis and design for the International Hotel Building which is located in Nablus city - Rafedia , and it rises around 400m above mean sea level (AMSL).</a:t>
            </a:r>
          </a:p>
          <a:p>
            <a:pPr>
              <a:lnSpc>
                <a:spcPct val="150000"/>
              </a:lnSpc>
              <a:buClrTx/>
              <a:buFont typeface="Wingdings 2" panose="05020102010507070707" pitchFamily="18" charset="2"/>
              <a:buChar char="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is five floors concrete structure</a:t>
            </a:r>
            <a:r>
              <a:rPr lang="ar-SA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A14E5-8396-4ED3-943A-FDAB990B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237A0A8-2ACE-4BDC-9B81-9721B3589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72473"/>
              </p:ext>
            </p:extLst>
          </p:nvPr>
        </p:nvGraphicFramePr>
        <p:xfrm>
          <a:off x="2708275" y="2558533"/>
          <a:ext cx="5410200" cy="3512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400">
                  <a:extLst>
                    <a:ext uri="{9D8B030D-6E8A-4147-A177-3AD203B41FA5}">
                      <a16:colId xmlns:a16="http://schemas.microsoft.com/office/drawing/2014/main" val="205495770"/>
                    </a:ext>
                  </a:extLst>
                </a:gridCol>
                <a:gridCol w="1803400">
                  <a:extLst>
                    <a:ext uri="{9D8B030D-6E8A-4147-A177-3AD203B41FA5}">
                      <a16:colId xmlns:a16="http://schemas.microsoft.com/office/drawing/2014/main" val="1766315194"/>
                    </a:ext>
                  </a:extLst>
                </a:gridCol>
                <a:gridCol w="1803400">
                  <a:extLst>
                    <a:ext uri="{9D8B030D-6E8A-4147-A177-3AD203B41FA5}">
                      <a16:colId xmlns:a16="http://schemas.microsoft.com/office/drawing/2014/main" val="1943055103"/>
                    </a:ext>
                  </a:extLst>
                </a:gridCol>
              </a:tblGrid>
              <a:tr h="1104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Floor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Height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Area of Part (m</a:t>
                      </a:r>
                      <a:r>
                        <a:rPr lang="en-US" sz="1600" u="none" strike="noStrike" baseline="30000">
                          <a:effectLst/>
                        </a:rPr>
                        <a:t>2</a:t>
                      </a:r>
                      <a:r>
                        <a:rPr lang="en-US" sz="1600" u="none" strike="noStrike">
                          <a:effectLst/>
                        </a:rPr>
                        <a:t>)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43377845"/>
                  </a:ext>
                </a:extLst>
              </a:tr>
              <a:tr h="5410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Basement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2100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9247213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Ground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2100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7039512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First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2100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1491522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Second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1025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46534689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Third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650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onstantia" panose="02030602050306030303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95645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60113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AA7A529-269A-4BB9-A111-243529F4FD7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11" y="988246"/>
            <a:ext cx="9047163" cy="47116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F7935A-C1C5-45D8-9E15-F4CCB9AD7EE9}"/>
              </a:ext>
            </a:extLst>
          </p:cNvPr>
          <p:cNvSpPr/>
          <p:nvPr/>
        </p:nvSpPr>
        <p:spPr>
          <a:xfrm>
            <a:off x="2327275" y="594519"/>
            <a:ext cx="708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General Key for reinforcement distribution of simple beams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D23FF1-E4C6-45F2-9C6E-E78489136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50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645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144D1-9357-405A-9A27-30B32D852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0275" y="270254"/>
            <a:ext cx="4320023" cy="426773"/>
          </a:xfrm>
        </p:spPr>
        <p:txBody>
          <a:bodyPr>
            <a:noAutofit/>
          </a:bodyPr>
          <a:lstStyle/>
          <a:p>
            <a:pPr algn="ctr"/>
            <a:r>
              <a:rPr lang="en-US" sz="2400" b="1" i="1" u="sng" dirty="0">
                <a:solidFill>
                  <a:srgbClr val="C00000"/>
                </a:solidFill>
              </a:rPr>
              <a:t>Flexural Design for Beams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0B68D-B3B0-4472-9488-0300B9CF388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213" y="1280319"/>
            <a:ext cx="5732145" cy="8242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1856030-0737-4CAD-AEF7-EB3EDB1BB215}"/>
              </a:ext>
            </a:extLst>
          </p:cNvPr>
          <p:cNvSpPr/>
          <p:nvPr/>
        </p:nvSpPr>
        <p:spPr>
          <a:xfrm>
            <a:off x="1336675" y="2194719"/>
            <a:ext cx="88598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Shows Area of Longitudinal Reinforcement for B9 in the first floor from </a:t>
            </a:r>
            <a:r>
              <a:rPr lang="en-US" dirty="0" err="1"/>
              <a:t>Etabs</a:t>
            </a:r>
            <a:r>
              <a:rPr lang="en-US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9D25E2B-ABC5-4291-9538-E3D4055FE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213" y="2690938"/>
            <a:ext cx="5732145" cy="7991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8C0CC72-F52E-4660-8BE4-C0E986DC9C83}"/>
              </a:ext>
            </a:extLst>
          </p:cNvPr>
          <p:cNvSpPr/>
          <p:nvPr/>
        </p:nvSpPr>
        <p:spPr>
          <a:xfrm>
            <a:off x="1336675" y="3730387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Shows Torsional Longitudinal Reinforcement for B9 from </a:t>
            </a:r>
            <a:r>
              <a:rPr lang="en-US" dirty="0" err="1"/>
              <a:t>Etabs</a:t>
            </a:r>
            <a:r>
              <a:rPr lang="en-US" dirty="0"/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C62F63-73CE-45C4-93BB-EF29CDA6A671}"/>
              </a:ext>
            </a:extLst>
          </p:cNvPr>
          <p:cNvSpPr/>
          <p:nvPr/>
        </p:nvSpPr>
        <p:spPr>
          <a:xfrm>
            <a:off x="574675" y="4328319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Note</a:t>
            </a:r>
            <a:r>
              <a:rPr lang="en-US" dirty="0"/>
              <a:t>: For torsional reinforcement, area of steel equals 1044 mm2, the torsional reinforcement shall be distributed along the perimeter of section of beam, in such a way that the torsional reinforcement will be divided into three parts, the first part will be added to </a:t>
            </a:r>
            <a:r>
              <a:rPr lang="en-US" dirty="0">
                <a:solidFill>
                  <a:srgbClr val="C00000"/>
                </a:solidFill>
              </a:rPr>
              <a:t>(BARS C) </a:t>
            </a:r>
            <a:r>
              <a:rPr lang="en-US" dirty="0"/>
              <a:t>and the second part will be added </a:t>
            </a:r>
            <a:r>
              <a:rPr lang="en-US" dirty="0">
                <a:solidFill>
                  <a:srgbClr val="C00000"/>
                </a:solidFill>
              </a:rPr>
              <a:t>(BARS A) </a:t>
            </a:r>
            <a:r>
              <a:rPr lang="en-US" dirty="0"/>
              <a:t>and the last will be put at the middle of the beam </a:t>
            </a:r>
            <a:r>
              <a:rPr lang="en-US" dirty="0">
                <a:solidFill>
                  <a:srgbClr val="C00000"/>
                </a:solidFill>
              </a:rPr>
              <a:t>(BARS F).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6683B9-F88A-48ED-8990-F59B7F6CB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51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80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6F4AFD-AB56-485B-B1D5-678A23502360}"/>
              </a:ext>
            </a:extLst>
          </p:cNvPr>
          <p:cNvSpPr/>
          <p:nvPr/>
        </p:nvSpPr>
        <p:spPr>
          <a:xfrm>
            <a:off x="498475" y="365919"/>
            <a:ext cx="9240837" cy="6172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A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3283 + 1/3 × 1044 = 3631 mm².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8 Ø 25 mm = 491 x 8 = 3920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B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0, because the amount of reinforcement for the bottom middle of the span is covered by BARS A.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C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1681 + 1/3 × 1044 = 2029 mm².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7 Ø 20 mm = 314 x 7 = 2198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0, because the amount of reinforcement for the top left joint is covered by BARS C.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4517-1681 = 2836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4 Ø 32 mm = 804 x 4 = 3216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 of steel for BARS F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1/3 × 1044 = 348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4 Ø 14 mm = 154 x 4 = 616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(Two layers)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ar-SA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032914-4843-4AEC-9D63-A4A9BCEB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111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A82834-5CE6-4A3C-9A8A-0C94A65E578C}"/>
              </a:ext>
            </a:extLst>
          </p:cNvPr>
          <p:cNvSpPr/>
          <p:nvPr/>
        </p:nvSpPr>
        <p:spPr>
          <a:xfrm>
            <a:off x="727075" y="899319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FF0000"/>
                </a:solidFill>
              </a:rPr>
              <a:t>Length of BARS A, C and F </a:t>
            </a:r>
            <a:r>
              <a:rPr lang="en-US" dirty="0"/>
              <a:t>= Ln + SA + SB – 0.08 + 2 (16 </a:t>
            </a:r>
            <a:r>
              <a:rPr lang="en-US" dirty="0" err="1"/>
              <a:t>db</a:t>
            </a:r>
            <a:r>
              <a:rPr lang="en-US" dirty="0"/>
              <a:t> /1000) 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FF0000"/>
                </a:solidFill>
              </a:rPr>
              <a:t>Length of BARS B </a:t>
            </a:r>
            <a:r>
              <a:rPr lang="en-US" dirty="0"/>
              <a:t>= Ln – (2 Ln / 8) = 3 Ln / 4 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FF0000"/>
                </a:solidFill>
              </a:rPr>
              <a:t>Length of BARS D </a:t>
            </a:r>
            <a:r>
              <a:rPr lang="en-US" dirty="0"/>
              <a:t>= Ln / 4 + SA – 0.04 + (16 </a:t>
            </a:r>
            <a:r>
              <a:rPr lang="en-US" dirty="0" err="1"/>
              <a:t>db</a:t>
            </a:r>
            <a:r>
              <a:rPr lang="en-US" dirty="0"/>
              <a:t> /1000) 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FF0000"/>
                </a:solidFill>
              </a:rPr>
              <a:t>Length of BARS E </a:t>
            </a:r>
            <a:r>
              <a:rPr lang="en-US" dirty="0"/>
              <a:t>= Ln / 4 + SB – 0.04 + (16 </a:t>
            </a:r>
            <a:r>
              <a:rPr lang="en-US" dirty="0" err="1"/>
              <a:t>db</a:t>
            </a:r>
            <a:r>
              <a:rPr lang="en-US" dirty="0"/>
              <a:t> /1000)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C4953E-CD41-4891-B67A-4CE859CF28F6}"/>
              </a:ext>
            </a:extLst>
          </p:cNvPr>
          <p:cNvSpPr/>
          <p:nvPr/>
        </p:nvSpPr>
        <p:spPr>
          <a:xfrm>
            <a:off x="727075" y="2651919"/>
            <a:ext cx="5986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u="sng" dirty="0">
                <a:solidFill>
                  <a:srgbClr val="FF0000"/>
                </a:solidFill>
              </a:rPr>
              <a:t>Seismic Requirements of Longitudinal Bars: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8243DB-7A6B-4960-93B5-6F6F0BB4192D}"/>
              </a:ext>
            </a:extLst>
          </p:cNvPr>
          <p:cNvSpPr/>
          <p:nvPr/>
        </p:nvSpPr>
        <p:spPr>
          <a:xfrm>
            <a:off x="727075" y="3241428"/>
            <a:ext cx="1005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 All beams have more than two continuous bars at both top and bottom faces. And at any section the reinforcement ratio ρ is less than 0.025</a:t>
            </a:r>
          </a:p>
          <a:p>
            <a:r>
              <a:rPr lang="en-US" dirty="0"/>
              <a:t>2. Positive moment strength at joint face is not to be less than 1/2 of the negative moment strength provided at the face of the joint.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766A8A-DFCE-4BB7-A8C8-489A3A44D8A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675" y="4573887"/>
            <a:ext cx="5810250" cy="10096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EBEDB5-4E49-4477-9CAB-6FD0F71394D7}"/>
              </a:ext>
            </a:extLst>
          </p:cNvPr>
          <p:cNvSpPr/>
          <p:nvPr/>
        </p:nvSpPr>
        <p:spPr>
          <a:xfrm>
            <a:off x="1870075" y="5676446"/>
            <a:ext cx="952500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shows that the ultimate negative moment at the face of joint = 768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2682A0-913C-4A48-8D35-D91FBF578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53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3456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6AE453-2AD2-44B3-A60D-35CD4181FE3B}"/>
                  </a:ext>
                </a:extLst>
              </p:cNvPr>
              <p:cNvSpPr/>
              <p:nvPr/>
            </p:nvSpPr>
            <p:spPr>
              <a:xfrm>
                <a:off x="727075" y="365919"/>
                <a:ext cx="9677400" cy="3130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𝜌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61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×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768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×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28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×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</m:t>
                                </m:r>
                                <m:r>
                                  <a:rPr lang="en-US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720</m:t>
                                    </m:r>
                                  </m:e>
                                  <m:sup>
                                    <m:r>
                                      <a:rPr lang="en-US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0.015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One-half of moment equal 768 x 0.5 = 384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the reinforcement ratio (ρ) equal 0.015 / 2 = 0.0075,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But the minimum (ρ) equal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𝑐𝑎𝑙𝑐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0075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01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area of steel equal A</a:t>
                </a:r>
                <a:r>
                  <a:rPr lang="en-US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0.01 x 300 x 720 = 2160 mm</a:t>
                </a:r>
                <a:r>
                  <a:rPr lang="en-US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3283 mm</a:t>
                </a:r>
                <a:r>
                  <a:rPr lang="en-US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from figure 3.58, OK 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6AE453-2AD2-44B3-A60D-35CD4181FE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75" y="365919"/>
                <a:ext cx="9677400" cy="3130472"/>
              </a:xfrm>
              <a:prstGeom prst="rect">
                <a:avLst/>
              </a:prstGeom>
              <a:blipFill>
                <a:blip r:embed="rId2"/>
                <a:stretch>
                  <a:fillRect l="-504" b="-2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B018FF3F-6D04-41BC-A567-760647F21129}"/>
              </a:ext>
            </a:extLst>
          </p:cNvPr>
          <p:cNvSpPr/>
          <p:nvPr/>
        </p:nvSpPr>
        <p:spPr>
          <a:xfrm>
            <a:off x="460375" y="3566319"/>
            <a:ext cx="1021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3. The negative or positive moment at any section along the member is not to be less than 1/4 the maximum moment strength provided at the face of either joint.</a:t>
            </a:r>
          </a:p>
          <a:p>
            <a:r>
              <a:rPr lang="en-US" dirty="0"/>
              <a:t>Ultimate negative moment at the face of joint = 768 </a:t>
            </a:r>
            <a:r>
              <a:rPr lang="en-US" dirty="0" err="1"/>
              <a:t>KN.m</a:t>
            </a:r>
            <a:r>
              <a:rPr lang="en-US" dirty="0"/>
              <a:t>.</a:t>
            </a:r>
          </a:p>
          <a:p>
            <a:r>
              <a:rPr lang="en-US" dirty="0"/>
              <a:t>One-fourth of moment equal 768 x 0.25 = 192 </a:t>
            </a:r>
            <a:r>
              <a:rPr lang="en-US" dirty="0" err="1"/>
              <a:t>KN.m</a:t>
            </a:r>
            <a:r>
              <a:rPr lang="en-US" dirty="0"/>
              <a:t>.</a:t>
            </a:r>
          </a:p>
          <a:p>
            <a:r>
              <a:rPr lang="en-US" dirty="0"/>
              <a:t>So, the reinforcement ratio (ρ) equal 0.015 /4 = 0.00375,</a:t>
            </a:r>
          </a:p>
          <a:p>
            <a:r>
              <a:rPr lang="en-US" dirty="0"/>
              <a:t> But the minimum (ρ) equals  4/3  </a:t>
            </a:r>
            <a:r>
              <a:rPr lang="en-US" dirty="0" err="1"/>
              <a:t>ρ_calc</a:t>
            </a:r>
            <a:r>
              <a:rPr lang="en-US" dirty="0"/>
              <a:t>=(4 ×0.00375)/3=0.005,</a:t>
            </a:r>
          </a:p>
          <a:p>
            <a:r>
              <a:rPr lang="en-US" dirty="0"/>
              <a:t>The area of steel equal As = 0.005 x 300 x 720 = 1080 mm2 &lt;1681 mm2 from figure 3.58, </a:t>
            </a:r>
            <a:r>
              <a:rPr lang="en-US" b="1" u="sng" dirty="0">
                <a:solidFill>
                  <a:srgbClr val="FF0000"/>
                </a:solidFill>
              </a:rPr>
              <a:t>OK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15E944-B07A-4C53-8634-70C2D0A3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54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5790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4D3E0F9-2F40-447E-9575-C5509F5EA359}"/>
              </a:ext>
            </a:extLst>
          </p:cNvPr>
          <p:cNvSpPr/>
          <p:nvPr/>
        </p:nvSpPr>
        <p:spPr>
          <a:xfrm>
            <a:off x="3775075" y="213519"/>
            <a:ext cx="3289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Design for Beams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4E7708-0D34-4560-AC2C-0CC1D5D7522C}"/>
              </a:ext>
            </a:extLst>
          </p:cNvPr>
          <p:cNvSpPr/>
          <p:nvPr/>
        </p:nvSpPr>
        <p:spPr>
          <a:xfrm>
            <a:off x="955675" y="975519"/>
            <a:ext cx="7467600" cy="3905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Stirrups Ø 10 mm will be used, with area of steel 78.5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Zone 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 min is: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d/4 = 720 x 0.25 = 180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6 x 20 = 120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d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24 x 10 = 240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150 mm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S min = 100 mm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Zone B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least S = d/2 = 720/2 = 360 mm, Use S = 350 mm.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AFF3CB-646C-4C25-9BCA-50A6499A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173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5AA473-8A7D-4AC2-8958-E38C72A00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1055350" cy="621823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F3AC94-73FA-48AF-B976-609DE1035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81306" y="5763392"/>
            <a:ext cx="899370" cy="331063"/>
          </a:xfrm>
        </p:spPr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5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60285AD-C845-4D04-9447-C230437C153C}"/>
              </a:ext>
            </a:extLst>
          </p:cNvPr>
          <p:cNvSpPr/>
          <p:nvPr/>
        </p:nvSpPr>
        <p:spPr>
          <a:xfrm>
            <a:off x="4156075" y="213519"/>
            <a:ext cx="2630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Columns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0DC67-D36A-451C-985A-2B030A3AB226}"/>
              </a:ext>
            </a:extLst>
          </p:cNvPr>
          <p:cNvSpPr/>
          <p:nvPr/>
        </p:nvSpPr>
        <p:spPr>
          <a:xfrm>
            <a:off x="727075" y="1127919"/>
            <a:ext cx="7031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Seismic Requirements for Columns of Special Moment Frames: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CD304FA-B69A-4A6D-86F1-2828FDDDF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318" y="1497251"/>
            <a:ext cx="5915916" cy="4642865"/>
          </a:xfrm>
          <a:prstGeom prst="rect">
            <a:avLst/>
          </a:prstGeom>
        </p:spPr>
      </p:pic>
      <p:pic>
        <p:nvPicPr>
          <p:cNvPr id="14" name="Picture 13" descr="C:\Users\i n t e l Dell\AppData\Local\Microsoft\Windows\INetCache\Content.Word\Ash.png">
            <a:extLst>
              <a:ext uri="{FF2B5EF4-FFF2-40B4-BE49-F238E27FC236}">
                <a16:creationId xmlns:a16="http://schemas.microsoft.com/office/drawing/2014/main" id="{56523B53-3F7B-4E8D-B5D2-0A147E88012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2118519"/>
            <a:ext cx="3495474" cy="336254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96CE8-1B5F-4370-B9DA-4CDA8799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572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40E77E8-3301-4C55-85F9-806E08A5D8BD}"/>
                  </a:ext>
                </a:extLst>
              </p:cNvPr>
              <p:cNvSpPr/>
              <p:nvPr/>
            </p:nvSpPr>
            <p:spPr>
              <a:xfrm>
                <a:off x="234950" y="424281"/>
                <a:ext cx="10820400" cy="5369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1800"/>
                  </a:spcBef>
                  <a:spcAft>
                    <a:spcPts val="600"/>
                  </a:spcAft>
                </a:pPr>
                <a:br>
                  <a:rPr lang="en-US" sz="1400" b="1" dirty="0">
                    <a:solidFill>
                      <a:srgbClr val="4472C4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required areas for reinforcement for all floors are 4230, 4266, 4295, 4327 and 4399 mm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in order from the first floor to the fifth floor.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uniformity issues the required area for reinforcement is the maximum which is equal       4399 mm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use 12Ø 22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ρ =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 ×380</m:t>
                        </m:r>
                      </m:num>
                      <m:den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500×500</m:t>
                        </m:r>
                      </m:den>
                    </m:f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=0.0183&lt;0.06 →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𝑂𝑘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Lap Splice for longitudinal bars shall be extended the value of 1.3 development length: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1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dt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0.59 ×420×22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28</m:t>
                            </m:r>
                          </m:e>
                        </m:rad>
                      </m:den>
                    </m:f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=1030 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Lap splice = 1.3 x 1030 = 1339 mm, use 1.4 m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Distance</a:t>
                </a:r>
                <a:r>
                  <a:rPr lang="en-US" sz="1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(Lo­):</a:t>
                </a:r>
                <a:endParaRPr lang="en-US" sz="14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max.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0.5 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40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×4.5=0.75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e>
                            <m:r>
                              <a:rPr lang="en-US" sz="1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0.45 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1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en-US" sz="14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Assume L</a:t>
                </a:r>
                <a:r>
                  <a:rPr lang="en-US" sz="1400" baseline="-25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equal 0.8 </a:t>
                </a:r>
                <a:endParaRPr lang="en-US" sz="14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40E77E8-3301-4C55-85F9-806E08A5D8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50" y="424281"/>
                <a:ext cx="10820400" cy="5369675"/>
              </a:xfrm>
              <a:prstGeom prst="rect">
                <a:avLst/>
              </a:prstGeom>
              <a:blipFill>
                <a:blip r:embed="rId2"/>
                <a:stretch>
                  <a:fillRect l="-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AA08EDE8-0F7A-4D9B-B44E-82CEB6893C4B}"/>
              </a:ext>
            </a:extLst>
          </p:cNvPr>
          <p:cNvSpPr/>
          <p:nvPr/>
        </p:nvSpPr>
        <p:spPr>
          <a:xfrm>
            <a:off x="234950" y="289719"/>
            <a:ext cx="4082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</a:rPr>
              <a:t>Sample Detailing of Column C34</a:t>
            </a:r>
          </a:p>
        </p:txBody>
      </p:sp>
      <p:pic>
        <p:nvPicPr>
          <p:cNvPr id="7" name="Picture 6" descr="D:\Users\Diaa\Desktop\Capture.PNG">
            <a:extLst>
              <a:ext uri="{FF2B5EF4-FFF2-40B4-BE49-F238E27FC236}">
                <a16:creationId xmlns:a16="http://schemas.microsoft.com/office/drawing/2014/main" id="{54D95E0C-7066-4907-8816-F0384BFA66E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275" y="1080336"/>
            <a:ext cx="1600200" cy="50141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90E8C6-D2AE-4550-A333-3F1622DB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1742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95D51D-C38B-4530-AF94-191B528E87C0}"/>
              </a:ext>
            </a:extLst>
          </p:cNvPr>
          <p:cNvSpPr/>
          <p:nvPr/>
        </p:nvSpPr>
        <p:spPr>
          <a:xfrm>
            <a:off x="422275" y="61119"/>
            <a:ext cx="3350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>
                <a:solidFill>
                  <a:srgbClr val="C00000"/>
                </a:solidFill>
              </a:rPr>
              <a:t>Transverse Reinforcement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EFF265D-209D-42BE-BA9A-CC0638A602AC}"/>
                  </a:ext>
                </a:extLst>
              </p:cNvPr>
              <p:cNvSpPr/>
              <p:nvPr/>
            </p:nvSpPr>
            <p:spPr>
              <a:xfrm>
                <a:off x="269875" y="492824"/>
                <a:ext cx="8859837" cy="5393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Stirrups of a diameter Ø12 mm will be used for this column.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100</m:t>
                    </m:r>
                    <m:r>
                      <a:rPr lang="en-US" sz="1400" b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350−350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sz="1400" b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Note: h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(distance between legs) = 500 – (50+50) = 400 mm, but use h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350 mm because by code h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≤ 350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Stirrups spacing within the distance L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o, 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= min.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0.25 ×500=125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 ×22=132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100 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	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100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Stirrups spacing beyond the distance L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(S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min.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  <m:r>
                              <a:rPr lang="en-US" sz="1400" b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22</m:t>
                            </m:r>
                            <m:r>
                              <a:rPr lang="en-US" sz="1400" b="0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132 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150 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	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100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equation: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𝑠h</m:t>
                        </m:r>
                      </m:sub>
                    </m:sSub>
                    <m:func>
                      <m:func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a:rPr lang="en-US" sz="1400" b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fName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𝑜𝑓</m:t>
                        </m:r>
                        <m:r>
                          <a:rPr lang="en-US" sz="1400" b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500</m:t>
                                        </m:r>
                                        <m:r>
                                          <a:rPr lang="en-US" sz="1400" b="0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×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500</m:t>
                                        </m:r>
                                      </m:num>
                                      <m:den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400</m:t>
                                        </m:r>
                                        <m:r>
                                          <a:rPr lang="en-US" sz="1400" b="0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×</m:t>
                                        </m:r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400</m:t>
                                        </m:r>
                                      </m:den>
                                    </m:f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f>
                                  <m:f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28</m:t>
                                    </m:r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420</m:t>
                                    </m:r>
                                  </m:den>
                                </m:f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400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450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09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× </m:t>
                                </m:r>
                                <m:f>
                                  <m:f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28</m:t>
                                    </m:r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420</m:t>
                                    </m:r>
                                  </m:den>
                                </m:f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400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240</m:t>
                                </m:r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sz="1400" b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eqArr>
                          </m:e>
                        </m:d>
                      </m:e>
                    </m:func>
                  </m:oMath>
                </a14:m>
                <a:endParaRPr lang="en-US" sz="14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EFF265D-209D-42BE-BA9A-CC0638A602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75" y="492824"/>
                <a:ext cx="8859837" cy="5393977"/>
              </a:xfrm>
              <a:prstGeom prst="rect">
                <a:avLst/>
              </a:prstGeom>
              <a:blipFill>
                <a:blip r:embed="rId2"/>
                <a:stretch>
                  <a:fillRect l="-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F666CA7-519A-46EC-BD15-3801916EB6C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051675" y="2194719"/>
            <a:ext cx="3469005" cy="22713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1CA08F-3E26-4C38-87B3-19D9EC897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59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981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3627">
              <a:srgbClr val="B9EFEF"/>
            </a:gs>
            <a:gs pos="100000">
              <a:srgbClr val="A0D2D4"/>
            </a:gs>
            <a:gs pos="13000">
              <a:schemeClr val="bg2">
                <a:tint val="80000"/>
                <a:satMod val="400000"/>
              </a:schemeClr>
            </a:gs>
            <a:gs pos="89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127920"/>
            <a:ext cx="9144001" cy="460667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Tx/>
              <a:buFont typeface="Wingdings 2" panose="05020102010507070707" pitchFamily="18" charset="2"/>
              <a:buChar char="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(ACI 318- 2014).</a:t>
            </a:r>
          </a:p>
          <a:p>
            <a:pPr lvl="0">
              <a:lnSpc>
                <a:spcPct val="150000"/>
              </a:lnSpc>
              <a:buClrTx/>
              <a:buFont typeface="Wingdings 2" panose="05020102010507070707" pitchFamily="18" charset="2"/>
              <a:buChar char="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for Civil Engineering – Minimum Design Loads for Buildings and Other Structures (ASCE 7-2010). </a:t>
            </a:r>
          </a:p>
          <a:p>
            <a:pPr lvl="0">
              <a:lnSpc>
                <a:spcPct val="150000"/>
              </a:lnSpc>
              <a:buClrTx/>
              <a:buFont typeface="Wingdings 2" panose="05020102010507070707" pitchFamily="18" charset="2"/>
              <a:buChar char="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Building Code (IBC- 2012).</a:t>
            </a:r>
          </a:p>
          <a:p>
            <a:pPr lvl="0">
              <a:lnSpc>
                <a:spcPct val="150000"/>
              </a:lnSpc>
              <a:buClrTx/>
              <a:buFont typeface="Wingdings 2" panose="05020102010507070707" pitchFamily="18" charset="2"/>
              <a:buChar char="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Jordanian Code for Loads and Forces.</a:t>
            </a:r>
          </a:p>
          <a:p>
            <a:pPr lvl="0">
              <a:lnSpc>
                <a:spcPct val="150000"/>
              </a:lnSpc>
              <a:buClrTx/>
              <a:buFont typeface="Wingdings 2" panose="05020102010507070707" pitchFamily="18" charset="2"/>
              <a:buChar char=""/>
            </a:pPr>
            <a:r>
              <a:rPr lang="en-US" sz="20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Facilities Criteria (UFC).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55675" y="213519"/>
            <a:ext cx="8229600" cy="10493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C57B86-15E1-46BC-9D37-793C0D3A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ADC86B-A8EF-4559-B9EC-4D6BAA3FD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806" y="2651919"/>
            <a:ext cx="4550778" cy="220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931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9B3F477-B705-4ADD-922C-3EE0865694ED}"/>
              </a:ext>
            </a:extLst>
          </p:cNvPr>
          <p:cNvSpPr/>
          <p:nvPr/>
        </p:nvSpPr>
        <p:spPr>
          <a:xfrm>
            <a:off x="3600865" y="289719"/>
            <a:ext cx="3089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</a:rPr>
              <a:t>Design of Tie Beams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12F9C6-FCBF-4BE6-A611-9FCD38F02D00}"/>
              </a:ext>
            </a:extLst>
          </p:cNvPr>
          <p:cNvSpPr/>
          <p:nvPr/>
        </p:nvSpPr>
        <p:spPr>
          <a:xfrm>
            <a:off x="422275" y="843717"/>
            <a:ext cx="35990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</a:rPr>
              <a:t>Longitudinal Reinforcement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664DA3B-8022-4305-8F81-D98CF5009DB0}"/>
                  </a:ext>
                </a:extLst>
              </p:cNvPr>
              <p:cNvSpPr/>
              <p:nvPr/>
            </p:nvSpPr>
            <p:spPr>
              <a:xfrm>
                <a:off x="422275" y="1356519"/>
                <a:ext cx="8428957" cy="4275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Design strength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𝑀𝑎𝑥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𝐷𝑆</m:t>
                            </m:r>
                          </m:sub>
                        </m:sSub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3397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×0.6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204</m:t>
                    </m:r>
                  </m:oMath>
                </a14:m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KN</a:t>
                </a:r>
                <a:endParaRPr lang="ar-SA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𝐴𝑠</m:t>
                      </m:r>
                      <m:r>
                        <a:rPr lang="en-US" sz="16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16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∅ 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𝐹𝑦</m:t>
                          </m:r>
                        </m:den>
                      </m:f>
                      <m:r>
                        <a:rPr lang="en-US" sz="16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204×10</m:t>
                              </m:r>
                            </m:e>
                            <m:sup>
                              <m:r>
                                <a:rPr lang="en-US" sz="16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sz="16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0.9×420</m:t>
                          </m:r>
                        </m:den>
                      </m:f>
                      <m:r>
                        <a:rPr lang="en-US" sz="16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=441 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6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m:t>
                          </m:r>
                        </m:sup>
                      </m:sSup>
                    </m:oMath>
                  </m:oMathPara>
                </a14:m>
                <a:endPara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But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ρ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min 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0.00333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r>
                  <a:rPr lang="en-US" sz="16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min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0.00333 x b x d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 all tie beams has a cross section with b = 600 mm and h = 900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</a:t>
                </a:r>
                <a:r>
                  <a:rPr lang="en-US" sz="16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Asmin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0.00333 × 600 × 820 =1639 mm2.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6Ø20 at top and bottom of the tie beams.</a:t>
                </a:r>
              </a:p>
              <a:p>
                <a:r>
                  <a:rPr lang="en-US" sz="16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At the middle of the tie beams cross section, skin reinforcement were used at 3 layers (each layer has 2Ø12 as shown in figure).</a:t>
                </a:r>
                <a:endParaRPr lang="en-US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664DA3B-8022-4305-8F81-D98CF5009D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5" y="1356519"/>
                <a:ext cx="8428957" cy="4275209"/>
              </a:xfrm>
              <a:prstGeom prst="rect">
                <a:avLst/>
              </a:prstGeom>
              <a:blipFill>
                <a:blip r:embed="rId2"/>
                <a:stretch>
                  <a:fillRect l="-362" b="-9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9977F9C-44D5-409C-8115-FA1CB28BA34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559" y="1280319"/>
            <a:ext cx="2926080" cy="2956560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8B4601-A1B1-42CC-BC17-5EE1D732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60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37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EE1FB2-E423-4BCC-9010-C43D3A23D174}"/>
              </a:ext>
            </a:extLst>
          </p:cNvPr>
          <p:cNvSpPr/>
          <p:nvPr/>
        </p:nvSpPr>
        <p:spPr>
          <a:xfrm>
            <a:off x="193675" y="137319"/>
            <a:ext cx="8291512" cy="57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Transverse Reinforcement</a:t>
            </a:r>
            <a:r>
              <a:rPr lang="ar-SA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i="1" u="sng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first hoop shall be located at a distance not more than 50 mm from the face of the supporting member. Maximum hoop spacing is not to exceed the smallest of: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(a): </a:t>
            </a:r>
            <a:r>
              <a:rPr lang="en-US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d/4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(b): </a:t>
            </a:r>
            <a:r>
              <a:rPr lang="en-US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4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b="1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14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b="1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the diameter of the smallest longitudinal bar</a:t>
            </a:r>
            <a:r>
              <a:rPr lang="ar-S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(c): 150 mm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Stirrups Ø 10 mm will be used, with area of steel 78.5 mm</a:t>
            </a:r>
            <a:r>
              <a:rPr lang="en-US" sz="14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d/4 = 820 x 0.25 = 205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6 x 20 = 120 mm.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150 mm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Use S min = 100 mm </a:t>
            </a:r>
            <a:endParaRPr lang="ar-SA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Transverse reinforcement spacing shall not exceed </a:t>
            </a:r>
            <a:r>
              <a:rPr lang="en-US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/2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throughout the length of the beam.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d/2 = 820 / 2 = 410 mm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S min = 400 mm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C1FA8F-94CC-4A79-8C54-0BC65154C5F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5" y="1204119"/>
            <a:ext cx="5638800" cy="3581400"/>
          </a:xfrm>
          <a:prstGeom prst="rect">
            <a:avLst/>
          </a:prstGeo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063A34-4B6B-41B3-AC4D-626645F2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61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279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5AD3F6-2BC0-4E5C-9ED9-6129B2F0D916}"/>
              </a:ext>
            </a:extLst>
          </p:cNvPr>
          <p:cNvSpPr/>
          <p:nvPr/>
        </p:nvSpPr>
        <p:spPr>
          <a:xfrm>
            <a:off x="3927475" y="137319"/>
            <a:ext cx="2385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</a:rPr>
              <a:t>Design of Slabs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F23B55-A0AC-44BB-B305-BF319F93554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32075" y="2118519"/>
            <a:ext cx="5989955" cy="38561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7B05BEC-23FF-4389-BD1B-CDA1D54F78EA}"/>
                  </a:ext>
                </a:extLst>
              </p:cNvPr>
              <p:cNvSpPr/>
              <p:nvPr/>
            </p:nvSpPr>
            <p:spPr>
              <a:xfrm>
                <a:off x="297656" y="819986"/>
                <a:ext cx="7287419" cy="16164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shear reinforcement, by applying equation 3-12: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∅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𝜆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𝑏𝑤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b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en-US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0.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75×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×220×1000</m:t>
                    </m:r>
                  </m:oMath>
                </a14:m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145 KN.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7B05BEC-23FF-4389-BD1B-CDA1D54F78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56" y="819986"/>
                <a:ext cx="7287419" cy="1616468"/>
              </a:xfrm>
              <a:prstGeom prst="rect">
                <a:avLst/>
              </a:prstGeom>
              <a:blipFill>
                <a:blip r:embed="rId3"/>
                <a:stretch>
                  <a:fillRect l="-753" b="-5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EB4FC-3D72-49FB-B514-12130489E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1920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BF2127-40CE-405F-8668-154C90F74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319"/>
            <a:ext cx="11055350" cy="58523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AF8036-E835-4654-9D54-256E8A8E7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63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6980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FAE9122-85C4-47FE-B4A9-5609D732D87E}"/>
                  </a:ext>
                </a:extLst>
              </p:cNvPr>
              <p:cNvSpPr/>
              <p:nvPr/>
            </p:nvSpPr>
            <p:spPr>
              <a:xfrm>
                <a:off x="422275" y="975519"/>
                <a:ext cx="3867084" cy="984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85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̀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61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85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∅</m:t>
                                  </m:r>
                                  <m:acc>
                                    <m:accPr>
                                      <m:chr m:val="̀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FAE9122-85C4-47FE-B4A9-5609D732D8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75" y="975519"/>
                <a:ext cx="3867084" cy="9840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6068DF0-43FB-4329-8514-B23089388A27}"/>
                  </a:ext>
                </a:extLst>
              </p:cNvPr>
              <p:cNvSpPr/>
              <p:nvPr/>
            </p:nvSpPr>
            <p:spPr>
              <a:xfrm>
                <a:off x="4689475" y="1127919"/>
                <a:ext cx="533107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𝐹𝑜𝑟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0014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6068DF0-43FB-4329-8514-B23089388A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475" y="1127919"/>
                <a:ext cx="5331075" cy="461665"/>
              </a:xfrm>
              <a:prstGeom prst="rect">
                <a:avLst/>
              </a:prstGeom>
              <a:blipFill>
                <a:blip r:embed="rId3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9325743-F98F-44F8-AD30-221DA6E34B66}"/>
              </a:ext>
            </a:extLst>
          </p:cNvPr>
          <p:cNvSpPr/>
          <p:nvPr/>
        </p:nvSpPr>
        <p:spPr>
          <a:xfrm>
            <a:off x="346075" y="1972564"/>
            <a:ext cx="8291512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flexural design in both direction X and Y: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 of rib (b) = 1000mm.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Effective depth (d):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= 220mm. (for slab of thickness = 250 mm)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So, minimum area of steel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US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for slab of thickness = 250 mm: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= 0.0018 x 200 x 1000 = 396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Use 4 Ø 12 mm / 1000mm. (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en-US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</a:t>
            </a:r>
            <a:r>
              <a:rPr lang="en-US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452 mm</a:t>
            </a:r>
            <a:r>
              <a:rPr lang="en-US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534D-28AF-4389-B338-2BD49BFDE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64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107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55F912-E8ED-4B69-851A-3EB52ACEE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2974"/>
            <a:ext cx="11055350" cy="5486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5507C7-33A4-4223-9EBA-0D53BDB7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1446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49E98D-C427-4691-837B-0D030E63D982}"/>
              </a:ext>
            </a:extLst>
          </p:cNvPr>
          <p:cNvSpPr/>
          <p:nvPr/>
        </p:nvSpPr>
        <p:spPr>
          <a:xfrm>
            <a:off x="3698875" y="137319"/>
            <a:ext cx="330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</a:rPr>
              <a:t>Design of Shear Walls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3A6E5E-A829-47A4-BCDE-A75C0E69EFA7}"/>
              </a:ext>
            </a:extLst>
          </p:cNvPr>
          <p:cNvSpPr/>
          <p:nvPr/>
        </p:nvSpPr>
        <p:spPr>
          <a:xfrm>
            <a:off x="422275" y="975519"/>
            <a:ext cx="5046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Sample Design and Detailing for Shear Wall (SW1):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pic>
        <p:nvPicPr>
          <p:cNvPr id="5" name="Picture 4" descr="D:\Users\Diaa\Desktop\Capture12.PNG">
            <a:extLst>
              <a:ext uri="{FF2B5EF4-FFF2-40B4-BE49-F238E27FC236}">
                <a16:creationId xmlns:a16="http://schemas.microsoft.com/office/drawing/2014/main" id="{C5596981-4C78-4F6E-BB32-CE2B176A348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04" y="1280319"/>
            <a:ext cx="4891171" cy="2224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DF62B3-5FE8-4AD0-B0D6-F680FAB16C31}"/>
              </a:ext>
            </a:extLst>
          </p:cNvPr>
          <p:cNvSpPr/>
          <p:nvPr/>
        </p:nvSpPr>
        <p:spPr>
          <a:xfrm>
            <a:off x="193675" y="1615114"/>
            <a:ext cx="8172132" cy="4397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Dimensions of shear wall: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 per story = 5 m. (this shear wall extends for 3 stories)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Thickness of first floor shear wall (basement) = 0.3 m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Thickness of the second and third floors shear wall = 0.25 m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Length = 10.45 m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Effective depth of shear wall (d) = 0.8 L = 0.8 x 10450 = 8360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Internal forces in shear wall in first floor.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(Major)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2561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M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(Minor)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210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V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1955 KN.			P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6660 KN.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DA4840-BC21-4188-BA67-1E5B45A54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8094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56E2910-27EE-405A-AD98-CB500B83E898}"/>
                  </a:ext>
                </a:extLst>
              </p:cNvPr>
              <p:cNvSpPr/>
              <p:nvPr/>
            </p:nvSpPr>
            <p:spPr>
              <a:xfrm>
                <a:off x="346075" y="137319"/>
                <a:ext cx="8783637" cy="44678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2000" b="1" i="1" u="sng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horizontal shear reinforcement: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=0.0025 ×300=0.75 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But, S from section 3.5.2.4.1, the maximum spacing for horizontal reinforcement: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=3×300=900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𝐿𝑤</m:t>
                                </m:r>
                              </m:num>
                              <m:den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 </m:t>
                            </m:r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10450</m:t>
                                </m:r>
                              </m:num>
                              <m:den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=3484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450 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</a:t>
                </a: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450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two curtains (layers) of reinforcement with Ø 10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 ×78.5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=0.75 ⟹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=210 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&lt; 450 mm </a:t>
                </a:r>
                <a:r>
                  <a:rPr lang="en-US" sz="14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⟹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Ok.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2 Ø10 / 200 mm.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56E2910-27EE-405A-AD98-CB500B83E8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5" y="137319"/>
                <a:ext cx="8783637" cy="4467826"/>
              </a:xfrm>
              <a:prstGeom prst="rect">
                <a:avLst/>
              </a:prstGeom>
              <a:blipFill>
                <a:blip r:embed="rId2"/>
                <a:stretch>
                  <a:fillRect l="-763" b="-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033C09-5F23-49AB-A436-D6AC8B04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BFCE87-161C-41E5-8FEE-9E4A3958A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050" y="1647031"/>
            <a:ext cx="463522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836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473885C-A26C-4DDF-95BA-62F759154D3A}"/>
                  </a:ext>
                </a:extLst>
              </p:cNvPr>
              <p:cNvSpPr/>
              <p:nvPr/>
            </p:nvSpPr>
            <p:spPr>
              <a:xfrm>
                <a:off x="193675" y="102109"/>
                <a:ext cx="9677400" cy="6154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2400" b="1" i="1" u="sng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vertical shear reinforcement: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0025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0025</m:t>
                        </m: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≥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0025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So,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1600" i="1" baseline="-25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 baseline="-25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 baseline="-25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 baseline="-250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0025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</m:sub>
                        </m:sSub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0025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300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75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The maximum spacing for vertical reinforcement: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300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600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𝐿𝑤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 </m:t>
                            </m:r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10450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3484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450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So,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450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For two (layers) of reinforcement with Ø 10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78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75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⟹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210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450 mm </a:t>
                </a: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⟹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Ok.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Use 2 Ø10 / 200 mm.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473885C-A26C-4DDF-95BA-62F759154D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102109"/>
                <a:ext cx="9677400" cy="6154442"/>
              </a:xfrm>
              <a:prstGeom prst="rect">
                <a:avLst/>
              </a:prstGeom>
              <a:blipFill>
                <a:blip r:embed="rId2"/>
                <a:stretch>
                  <a:fillRect l="-1008" b="-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13993AC-0ED8-41F3-895A-4880AA7E125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171" y="2956719"/>
            <a:ext cx="5943600" cy="1371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A0A8F9-3DED-4534-A005-97930E966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00399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F9FE77C-41B8-470E-8707-7D462EED38CF}"/>
                  </a:ext>
                </a:extLst>
              </p:cNvPr>
              <p:cNvSpPr/>
              <p:nvPr/>
            </p:nvSpPr>
            <p:spPr>
              <a:xfrm>
                <a:off x="193675" y="289719"/>
                <a:ext cx="7259637" cy="30757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b="1" i="1" u="sng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Concrete shear capacity of the wall as shown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=0.27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h𝑑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𝑁𝑢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𝐿𝑤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=0.27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×300×8360+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6660×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×8360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4×10450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4915 KN.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∅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𝑉𝑐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=0.6 ×  4915   =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2950 KN.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Vu (from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Etabs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= 1955 KN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V</a:t>
                </a:r>
                <a:r>
                  <a:rPr lang="en-US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ØV</a:t>
                </a:r>
                <a:r>
                  <a:rPr lang="en-US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⟹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Ok. 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F9FE77C-41B8-470E-8707-7D462EED38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675" y="289719"/>
                <a:ext cx="7259637" cy="3075714"/>
              </a:xfrm>
              <a:prstGeom prst="rect">
                <a:avLst/>
              </a:prstGeom>
              <a:blipFill>
                <a:blip r:embed="rId2"/>
                <a:stretch>
                  <a:fillRect l="-756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D:\Users\Diaa\Desktop\kj.PNG">
            <a:extLst>
              <a:ext uri="{FF2B5EF4-FFF2-40B4-BE49-F238E27FC236}">
                <a16:creationId xmlns:a16="http://schemas.microsoft.com/office/drawing/2014/main" id="{6FA66583-7FB2-49D4-A790-CA9799E92E7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401" y="1827576"/>
            <a:ext cx="6784349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9DDCD33-7041-4B90-9041-A4EAD98A6044}"/>
              </a:ext>
            </a:extLst>
          </p:cNvPr>
          <p:cNvSpPr/>
          <p:nvPr/>
        </p:nvSpPr>
        <p:spPr>
          <a:xfrm>
            <a:off x="193675" y="3794919"/>
            <a:ext cx="3693640" cy="873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As,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provided =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 x 2 x 78.5 = 785 mm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⟹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Ok.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1E5F18-1BFC-426E-AEDA-B7B81EBD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69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9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17600739"/>
              </p:ext>
            </p:extLst>
          </p:nvPr>
        </p:nvGraphicFramePr>
        <p:xfrm>
          <a:off x="1374775" y="594519"/>
          <a:ext cx="8305800" cy="5715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1184275" y="-32273"/>
            <a:ext cx="8229600" cy="10493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Programs Used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C89843-5F82-4A63-BCC9-F0034371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91755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95EA934-CB73-4BE4-9328-025CD3536FE5}"/>
                  </a:ext>
                </a:extLst>
              </p:cNvPr>
              <p:cNvSpPr/>
              <p:nvPr/>
            </p:nvSpPr>
            <p:spPr>
              <a:xfrm>
                <a:off x="346075" y="594519"/>
                <a:ext cx="7031037" cy="54625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b="1" u="sng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2000" b="1" i="1" u="sng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Special boundary elements check:</a:t>
                </a:r>
                <a:endParaRPr lang="en-US" sz="1600" b="1" i="1" u="sng" dirty="0">
                  <a:solidFill>
                    <a:srgbClr val="C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Special boundary elements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are needed if the stress </a:t>
                </a: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&gt; 0.2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f'c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0.2 x 28 = 5.6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Mpa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To compute stress from equation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					                 	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Where: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I: Moment of inertia equal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sSup>
                          <m:sSupPr>
                            <m:ctrlP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10450</m:t>
                            </m:r>
                          </m:e>
                          <m:sup>
                            <m:r>
                              <a:rPr lang="en-US" sz="16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85</m:t>
                    </m:r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</m:t>
                    </m:r>
                    <m:sSup>
                      <m:sSup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mm</a:t>
                </a:r>
                <a:r>
                  <a:rPr lang="en-US" sz="16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C: Equal 0.5 x 10450 = 5225 mm.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</a:t>
                </a: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6660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300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10450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2561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5225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13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59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Mpa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&lt; 5.6 </a:t>
                </a:r>
                <a:r>
                  <a:rPr lang="en-US" sz="16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Mpa</a:t>
                </a: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there is no need for boundary elements.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95EA934-CB73-4BE4-9328-025CD3536F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5" y="594519"/>
                <a:ext cx="7031037" cy="5462521"/>
              </a:xfrm>
              <a:prstGeom prst="rect">
                <a:avLst/>
              </a:prstGeom>
              <a:blipFill>
                <a:blip r:embed="rId2"/>
                <a:stretch>
                  <a:fillRect l="-520" b="-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5C2389-3EEE-43C1-85A2-6D13EE8E8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70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696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914C785-680C-4110-90D8-AA29D107493C}"/>
              </a:ext>
            </a:extLst>
          </p:cNvPr>
          <p:cNvSpPr/>
          <p:nvPr/>
        </p:nvSpPr>
        <p:spPr>
          <a:xfrm>
            <a:off x="346075" y="594519"/>
            <a:ext cx="2180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u="sng" dirty="0">
                <a:solidFill>
                  <a:srgbClr val="C00000"/>
                </a:solidFill>
              </a:rPr>
              <a:t>Wall pier design:</a:t>
            </a:r>
          </a:p>
        </p:txBody>
      </p:sp>
      <p:pic>
        <p:nvPicPr>
          <p:cNvPr id="6" name="Picture 5" descr="D:\Users\Diaa\Desktop\Capture..PNG">
            <a:extLst>
              <a:ext uri="{FF2B5EF4-FFF2-40B4-BE49-F238E27FC236}">
                <a16:creationId xmlns:a16="http://schemas.microsoft.com/office/drawing/2014/main" id="{568D5635-00FE-46EC-BB13-87751EE3768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031" y="746919"/>
            <a:ext cx="5479415" cy="25241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DBBEBC4-486C-4F9F-814A-7C24C0233DE8}"/>
              </a:ext>
            </a:extLst>
          </p:cNvPr>
          <p:cNvSpPr/>
          <p:nvPr/>
        </p:nvSpPr>
        <p:spPr>
          <a:xfrm>
            <a:off x="69416" y="994629"/>
            <a:ext cx="5527675" cy="1900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dimensions for wall pier are: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 = 965 mm. 		Thickness = 300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 = 1500 mm.		Effective depth (d) = 0.8 x 965 = 772 mm.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Since,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965 </a:t>
            </a:r>
            <a:r>
              <a:rPr lang="ar-J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÷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300 = 3.2 &gt; 2.5, so the piece can be as pier.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F115AB7-2E40-47ED-8AE7-DD61F3482CBC}"/>
                  </a:ext>
                </a:extLst>
              </p:cNvPr>
              <p:cNvSpPr/>
              <p:nvPr/>
            </p:nvSpPr>
            <p:spPr>
              <a:xfrm>
                <a:off x="117475" y="2874600"/>
                <a:ext cx="8555037" cy="29583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Ultimate shear force (V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= 32 KN.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Pu = 232 KN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Capacity of concrete for shear (</a:t>
                </a: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0.27 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</m:e>
                    </m:rad>
                    <m:r>
                      <a:rPr lang="en-US" sz="1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×300×772+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232×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×772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4×965</m:t>
                        </m:r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377 KN.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Ø </a:t>
                </a: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400" baseline="-250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0.6 x  377   = 266 KN &gt; 32 KN. </a:t>
                </a:r>
                <a:r>
                  <a:rPr lang="en-US" sz="14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⟹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Ok.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As = 0.0025 x 1000 x 300 = 750 mm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2 Ø 10 mm / 200 mm, in both directions (horizontal and vertical).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As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provided 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5 x 2 x 78.5 = 785 mm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&gt; 750 mm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⟹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Ok.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F115AB7-2E40-47ED-8AE7-DD61F3482C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75" y="2874600"/>
                <a:ext cx="8555037" cy="2958374"/>
              </a:xfrm>
              <a:prstGeom prst="rect">
                <a:avLst/>
              </a:prstGeom>
              <a:blipFill>
                <a:blip r:embed="rId3"/>
                <a:stretch>
                  <a:fillRect l="-214" b="-1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A980955-554F-48EA-BA04-C0B71A719B9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474" y="3701286"/>
            <a:ext cx="4410075" cy="159258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96D11-A611-4682-BDCA-BE47053E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71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2101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BF76A7-E40C-4B95-99EE-1EFB5F08A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62" y="0"/>
            <a:ext cx="11055350" cy="63095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728CFC-37E5-4F99-A1A9-A5C27AA5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72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87495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8DAAB7A-5F8A-4D4A-BC97-C189C2E0BF76}"/>
              </a:ext>
            </a:extLst>
          </p:cNvPr>
          <p:cNvSpPr/>
          <p:nvPr/>
        </p:nvSpPr>
        <p:spPr>
          <a:xfrm>
            <a:off x="4156075" y="213519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of Footings</a:t>
            </a:r>
            <a:endParaRPr lang="en-US" sz="24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82579E-3415-4FEF-AAC2-EE94E3D8F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73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2A5FC4-4B9B-4CD3-8801-2F732D3A9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75" y="1051719"/>
            <a:ext cx="7456272" cy="46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150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6828E1-CCD8-4E1C-8A1D-3F953D79FA3C}"/>
              </a:ext>
            </a:extLst>
          </p:cNvPr>
          <p:cNvSpPr/>
          <p:nvPr/>
        </p:nvSpPr>
        <p:spPr>
          <a:xfrm>
            <a:off x="135066" y="823119"/>
            <a:ext cx="1085850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assumed width of wall footing equal to 3.0 m, and with depth equal to 0.8 m, with effective depth equal 0.7 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003A53-5F5C-4DE8-9A5B-90FC9DA575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23470" y="1909379"/>
            <a:ext cx="5396814" cy="40953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A528222-B68A-4BA9-A7BB-751884EAF0EE}"/>
              </a:ext>
            </a:extLst>
          </p:cNvPr>
          <p:cNvSpPr/>
          <p:nvPr/>
        </p:nvSpPr>
        <p:spPr>
          <a:xfrm>
            <a:off x="135066" y="1410620"/>
            <a:ext cx="4469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of soil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450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KN/m</a:t>
            </a:r>
            <a:r>
              <a:rPr lang="en-US" baseline="30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4470CE-B694-496D-B2D7-EFAC82E635A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5066" y="1909379"/>
            <a:ext cx="5299074" cy="40953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ABE00A-39C5-4158-8EA2-744226852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74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1643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4393D5-FC88-44F1-8130-80BD070E107D}"/>
              </a:ext>
            </a:extLst>
          </p:cNvPr>
          <p:cNvSpPr/>
          <p:nvPr/>
        </p:nvSpPr>
        <p:spPr>
          <a:xfrm>
            <a:off x="346075" y="594519"/>
            <a:ext cx="3327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</a:rPr>
              <a:t>- Design of Single Footing: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B6B4E6-4745-4A7B-A6A6-2C9B0B0B56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41875" y="164213"/>
            <a:ext cx="5943600" cy="371538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ADBAEEB-E345-4B74-A1AF-115424B88F5A}"/>
              </a:ext>
            </a:extLst>
          </p:cNvPr>
          <p:cNvSpPr/>
          <p:nvPr/>
        </p:nvSpPr>
        <p:spPr>
          <a:xfrm>
            <a:off x="593959" y="1051719"/>
            <a:ext cx="5527675" cy="6898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2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 service=4900 KN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2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allowable= 450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5406D6-CE6C-4640-A2DB-71A71527E00F}"/>
                  </a:ext>
                </a:extLst>
              </p:cNvPr>
              <p:cNvSpPr/>
              <p:nvPr/>
            </p:nvSpPr>
            <p:spPr>
              <a:xfrm>
                <a:off x="820556" y="1722067"/>
                <a:ext cx="2297680" cy="4667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𝑃𝑠𝑒𝑟𝑣𝑖𝑐𝑒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𝑄𝑎𝑙𝑙</m:t>
                          </m:r>
                        </m:den>
                      </m:f>
                      <m:r>
                        <a:rPr 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4900</m:t>
                          </m:r>
                        </m:num>
                        <m:den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450</m:t>
                          </m:r>
                        </m:den>
                      </m:f>
                      <m:r>
                        <a:rPr lang="en-US" sz="1200" i="0">
                          <a:latin typeface="Cambria Math" panose="02040503050406030204" pitchFamily="18" charset="0"/>
                        </a:rPr>
                        <m:t>=10.89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5406D6-CE6C-4640-A2DB-71A71527E0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56" y="1722067"/>
                <a:ext cx="2297680" cy="466731"/>
              </a:xfrm>
              <a:prstGeom prst="rect">
                <a:avLst/>
              </a:prstGeom>
              <a:blipFill>
                <a:blip r:embed="rId3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8BE4C000-8BAD-485F-BA93-40B8AE7AC0C3}"/>
              </a:ext>
            </a:extLst>
          </p:cNvPr>
          <p:cNvSpPr/>
          <p:nvPr/>
        </p:nvSpPr>
        <p:spPr>
          <a:xfrm>
            <a:off x="593959" y="1816934"/>
            <a:ext cx="4118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</a:t>
            </a:r>
            <a:r>
              <a:rPr lang="en-US" sz="12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502F914-6733-4790-BCC8-BCAFEC95155F}"/>
                  </a:ext>
                </a:extLst>
              </p:cNvPr>
              <p:cNvSpPr/>
              <p:nvPr/>
            </p:nvSpPr>
            <p:spPr>
              <a:xfrm>
                <a:off x="550882" y="2236047"/>
                <a:ext cx="4111906" cy="592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footing is square </a:t>
                </a:r>
                <a:r>
                  <a:rPr lang="en-US" sz="12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  <a:r>
                  <a:rPr lang="en-US" sz="12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B=L=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𝐴𝑓</m:t>
                        </m:r>
                      </m:e>
                    </m:rad>
                    <m:r>
                      <a:rPr lang="en-US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10.89</m:t>
                        </m:r>
                      </m:e>
                    </m:rad>
                    <m:r>
                      <a:rPr lang="en-US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=3.3 </m:t>
                    </m:r>
                    <m:r>
                      <a:rPr lang="en-US" sz="1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r>
                  <a:rPr lang="en-US" sz="12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br>
                  <a:rPr lang="en-US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502F914-6733-4790-BCC8-BCAFEC9515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82" y="2236047"/>
                <a:ext cx="4111906" cy="5929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5D5B9CFE-5094-4604-9FD3-5D136DADA9F9}"/>
              </a:ext>
            </a:extLst>
          </p:cNvPr>
          <p:cNvSpPr/>
          <p:nvPr/>
        </p:nvSpPr>
        <p:spPr>
          <a:xfrm>
            <a:off x="553183" y="2599280"/>
            <a:ext cx="12987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B=L = 3.5 m</a:t>
            </a:r>
            <a:endParaRPr lang="en-US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73C78E-58DA-4B02-A92F-2DEA6C9DDBC1}"/>
              </a:ext>
            </a:extLst>
          </p:cNvPr>
          <p:cNvSpPr/>
          <p:nvPr/>
        </p:nvSpPr>
        <p:spPr>
          <a:xfrm>
            <a:off x="538008" y="2834057"/>
            <a:ext cx="1537600" cy="376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b="1" u="sng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Wide beam shear: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F307257-A695-4E13-901B-F058F189AA93}"/>
                  </a:ext>
                </a:extLst>
              </p:cNvPr>
              <p:cNvSpPr/>
              <p:nvPr/>
            </p:nvSpPr>
            <p:spPr>
              <a:xfrm>
                <a:off x="498475" y="3874626"/>
                <a:ext cx="5527675" cy="4147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𝑉𝑐</m:t>
                        </m:r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𝑓𝑐</m:t>
                            </m:r>
                          </m:e>
                        </m:rad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𝑏𝑤</m:t>
                        </m:r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=0.75 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28</m:t>
                            </m:r>
                          </m:e>
                        </m:rad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1000</m:t>
                            </m:r>
                          </m:e>
                        </m:d>
                        <m:r>
                          <a:rPr lang="en-US" sz="1400" i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×1000</m:t>
                            </m:r>
                          </m:num>
                          <m:den>
                            <m:r>
                              <a:rPr lang="en-US" sz="1400" i="0">
                                <a:latin typeface="Cambria Math" panose="02040503050406030204" pitchFamily="18" charset="0"/>
                              </a:rPr>
                              <m:t>1000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400" dirty="0"/>
                  <a:t> = Vu=400(1.5-d)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F307257-A695-4E13-901B-F058F189AA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75" y="3874626"/>
                <a:ext cx="5527675" cy="414729"/>
              </a:xfrm>
              <a:prstGeom prst="rect">
                <a:avLst/>
              </a:prstGeom>
              <a:blipFill>
                <a:blip r:embed="rId5"/>
                <a:stretch>
                  <a:fillRect t="-158824" b="-236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36F2315-B4EF-4ABF-B6CB-022EF9BDBD96}"/>
                  </a:ext>
                </a:extLst>
              </p:cNvPr>
              <p:cNvSpPr/>
              <p:nvPr/>
            </p:nvSpPr>
            <p:spPr>
              <a:xfrm>
                <a:off x="550882" y="3254133"/>
                <a:ext cx="2603085" cy="471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𝑞𝑢</m:t>
                      </m:r>
                      <m:r>
                        <a:rPr 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𝑃𝑢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𝐴𝑓</m:t>
                          </m:r>
                        </m:den>
                      </m:f>
                      <m:r>
                        <a:rPr lang="en-US" sz="1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4900</m:t>
                          </m:r>
                        </m:num>
                        <m:den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3.5×3.5</m:t>
                          </m:r>
                        </m:den>
                      </m:f>
                      <m:r>
                        <a:rPr lang="en-US" sz="1200" i="0">
                          <a:latin typeface="Cambria Math" panose="02040503050406030204" pitchFamily="18" charset="0"/>
                        </a:rPr>
                        <m:t>=400 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𝐾</m:t>
                      </m:r>
                      <m:f>
                        <m:fPr>
                          <m:type m:val="lin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1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36F2315-B4EF-4ABF-B6CB-022EF9BDBD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82" y="3254133"/>
                <a:ext cx="2603085" cy="471604"/>
              </a:xfrm>
              <a:prstGeom prst="rect">
                <a:avLst/>
              </a:prstGeom>
              <a:blipFill>
                <a:blip r:embed="rId6"/>
                <a:stretch>
                  <a:fillRect t="-35065" r="-7026" b="-66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EF284853-1E3B-46A7-9E57-D662CB4BBE83}"/>
              </a:ext>
            </a:extLst>
          </p:cNvPr>
          <p:cNvSpPr/>
          <p:nvPr/>
        </p:nvSpPr>
        <p:spPr>
          <a:xfrm>
            <a:off x="486807" y="4358377"/>
            <a:ext cx="5527675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After solve two equations we found the value of  d=0.565 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560B96-50FF-43F6-A644-65C078CA8F99}"/>
              </a:ext>
            </a:extLst>
          </p:cNvPr>
          <p:cNvSpPr/>
          <p:nvPr/>
        </p:nvSpPr>
        <p:spPr>
          <a:xfrm>
            <a:off x="563521" y="4673574"/>
            <a:ext cx="1861407" cy="376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b="1" u="sng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Punching shear check: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1E8F36F-CF20-4590-A0B9-54463DA8F526}"/>
                  </a:ext>
                </a:extLst>
              </p:cNvPr>
              <p:cNvSpPr/>
              <p:nvPr/>
            </p:nvSpPr>
            <p:spPr>
              <a:xfrm>
                <a:off x="550882" y="5136114"/>
                <a:ext cx="177016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𝑃𝑢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𝑞𝑢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≤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𝑉𝑐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1E8F36F-CF20-4590-A0B9-54463DA8F5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82" y="5136114"/>
                <a:ext cx="1770165" cy="307777"/>
              </a:xfrm>
              <a:prstGeom prst="rect">
                <a:avLst/>
              </a:prstGeom>
              <a:blipFill>
                <a:blip r:embed="rId7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6304CDE5-1443-42F8-B8D1-CA93EB082068}"/>
              </a:ext>
            </a:extLst>
          </p:cNvPr>
          <p:cNvSpPr/>
          <p:nvPr/>
        </p:nvSpPr>
        <p:spPr>
          <a:xfrm>
            <a:off x="593958" y="5529853"/>
            <a:ext cx="5527675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err="1"/>
              <a:t>ϕVc,p</a:t>
            </a:r>
            <a:r>
              <a:rPr lang="en-US" sz="1400" dirty="0"/>
              <a:t>=3180 KN&lt;</a:t>
            </a:r>
            <a:r>
              <a:rPr lang="en-US" sz="1400" dirty="0" err="1"/>
              <a:t>Vu,p→Not</a:t>
            </a:r>
            <a:r>
              <a:rPr lang="en-US" sz="1400" dirty="0"/>
              <a:t> </a:t>
            </a:r>
            <a:r>
              <a:rPr lang="en-US" sz="1400" dirty="0" err="1"/>
              <a:t>O.K→Increse</a:t>
            </a:r>
            <a:r>
              <a:rPr lang="en-US" sz="1400" dirty="0"/>
              <a:t> depth of footing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1C55996-D9A1-4657-B4E0-952E4D7E2F2F}"/>
                  </a:ext>
                </a:extLst>
              </p:cNvPr>
              <p:cNvSpPr/>
              <p:nvPr/>
            </p:nvSpPr>
            <p:spPr>
              <a:xfrm>
                <a:off x="5616146" y="5075223"/>
                <a:ext cx="5439204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600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Try d=0.7m </a:t>
                </a:r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𝑉𝑢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=4324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𝜙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𝑉𝑐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=4440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𝑂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1C55996-D9A1-4657-B4E0-952E4D7E2F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146" y="5075223"/>
                <a:ext cx="5439204" cy="83099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7BA83-9E6B-4E5F-9454-18B044999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75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392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E3AAD4-C33C-43E9-8D94-ADAD7A062240}"/>
              </a:ext>
            </a:extLst>
          </p:cNvPr>
          <p:cNvSpPr/>
          <p:nvPr/>
        </p:nvSpPr>
        <p:spPr>
          <a:xfrm>
            <a:off x="498475" y="365919"/>
            <a:ext cx="2281522" cy="4983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1" i="1" u="sng" dirty="0">
                <a:solidFill>
                  <a:srgbClr val="FF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for flexural :</a:t>
            </a:r>
            <a:endParaRPr lang="en-US" sz="2000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30A674-2451-421C-876A-B0AD89B3EFAE}"/>
              </a:ext>
            </a:extLst>
          </p:cNvPr>
          <p:cNvSpPr/>
          <p:nvPr/>
        </p:nvSpPr>
        <p:spPr>
          <a:xfrm>
            <a:off x="422275" y="1204119"/>
            <a:ext cx="6248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Mu=(W l^2)/2=(400×〖1.5〗^2)/2=450 </a:t>
            </a:r>
            <a:r>
              <a:rPr lang="en-US" dirty="0" err="1"/>
              <a:t>KN.m</a:t>
            </a:r>
            <a:endParaRPr lang="en-US" dirty="0"/>
          </a:p>
          <a:p>
            <a:r>
              <a:rPr lang="el-GR" dirty="0"/>
              <a:t>ρ=(0.85 </a:t>
            </a:r>
            <a:r>
              <a:rPr lang="en-US" dirty="0"/>
              <a:t>fc)/</a:t>
            </a:r>
            <a:r>
              <a:rPr lang="en-US" dirty="0" err="1"/>
              <a:t>fy</a:t>
            </a:r>
            <a:r>
              <a:rPr lang="en-US" dirty="0"/>
              <a:t>  (1-√(1-(2.61 Mu)/(</a:t>
            </a:r>
            <a:r>
              <a:rPr lang="en-US" dirty="0" err="1"/>
              <a:t>bw</a:t>
            </a:r>
            <a:r>
              <a:rPr lang="en-US" dirty="0"/>
              <a:t> d^2 fc))=0.0025</a:t>
            </a:r>
          </a:p>
          <a:p>
            <a:r>
              <a:rPr lang="en-US" dirty="0"/>
              <a:t>As= </a:t>
            </a:r>
            <a:r>
              <a:rPr lang="el-GR" dirty="0"/>
              <a:t>ρ </a:t>
            </a:r>
            <a:r>
              <a:rPr lang="en-US" dirty="0"/>
              <a:t>b d=1750 〖mm〗^2→4</a:t>
            </a:r>
            <a:r>
              <a:rPr lang="el-GR" dirty="0"/>
              <a:t>ϕ25/</a:t>
            </a:r>
            <a:r>
              <a:rPr lang="en-US" dirty="0"/>
              <a:t>m</a:t>
            </a:r>
          </a:p>
          <a:p>
            <a:r>
              <a:rPr lang="en-US" dirty="0" err="1"/>
              <a:t>As,min</a:t>
            </a:r>
            <a:r>
              <a:rPr lang="en-US" dirty="0"/>
              <a:t>=</a:t>
            </a:r>
            <a:r>
              <a:rPr lang="en-US" dirty="0" err="1"/>
              <a:t>As,shrinkage</a:t>
            </a:r>
            <a:r>
              <a:rPr lang="en-US" dirty="0"/>
              <a:t>=0.0018 </a:t>
            </a:r>
            <a:r>
              <a:rPr lang="en-US" dirty="0" err="1"/>
              <a:t>bh</a:t>
            </a:r>
            <a:r>
              <a:rPr lang="en-US" dirty="0"/>
              <a:t>=1440 〖mm〗^2&lt;</a:t>
            </a:r>
            <a:r>
              <a:rPr lang="en-US" dirty="0" err="1"/>
              <a:t>As→O.K</a:t>
            </a:r>
            <a:endParaRPr lang="en-US" dirty="0"/>
          </a:p>
          <a:p>
            <a:r>
              <a:rPr lang="en-US" dirty="0"/>
              <a:t>Use As=1341.13 〖mm〗^2→1</a:t>
            </a:r>
            <a:r>
              <a:rPr lang="el-GR" dirty="0"/>
              <a:t>ϕ2</a:t>
            </a:r>
            <a:r>
              <a:rPr lang="en-US" dirty="0"/>
              <a:t>5</a:t>
            </a:r>
            <a:r>
              <a:rPr lang="el-GR" dirty="0"/>
              <a:t>/2</a:t>
            </a:r>
            <a:r>
              <a:rPr lang="en-US" dirty="0"/>
              <a:t>50mm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1ABFEE2-2E35-459A-B1A7-F81800EA5E2E}"/>
                  </a:ext>
                </a:extLst>
              </p:cNvPr>
              <p:cNvSpPr/>
              <p:nvPr/>
            </p:nvSpPr>
            <p:spPr>
              <a:xfrm>
                <a:off x="269875" y="2940129"/>
                <a:ext cx="3892183" cy="706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𝑈𝑠𝑒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𝑠h𝑟𝑖𝑛𝑘𝑎𝑔𝑒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𝑠𝑡𝑒𝑒𝑙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𝑡𝑜𝑝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𝑏𝑜𝑡𝑡𝑜𝑚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,</m:t>
                      </m:r>
                    </m:oMath>
                    <m:oMath xmlns:m="http://schemas.openxmlformats.org/officeDocument/2006/math"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𝐴𝑠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0.0018</m:t>
                          </m:r>
                        </m:num>
                        <m:den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 ×1000×450=405 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p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1ABFEE2-2E35-459A-B1A7-F81800EA5E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75" y="2940129"/>
                <a:ext cx="3892183" cy="706155"/>
              </a:xfrm>
              <a:prstGeom prst="rect">
                <a:avLst/>
              </a:prstGeom>
              <a:blipFill>
                <a:blip r:embed="rId2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C2D3AB5-ADEB-43DF-A636-B3C58D70926A}"/>
                  </a:ext>
                </a:extLst>
              </p:cNvPr>
              <p:cNvSpPr/>
              <p:nvPr/>
            </p:nvSpPr>
            <p:spPr>
              <a:xfrm>
                <a:off x="-568325" y="3904966"/>
                <a:ext cx="5496719" cy="706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𝑈𝑠𝑒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𝑠h𝑟𝑖𝑛𝑘𝑎𝑔𝑒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𝑠𝑡𝑒𝑒𝑙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𝑡𝑜𝑝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𝑏𝑜𝑡𝑡𝑜𝑚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 , </m:t>
                      </m:r>
                    </m:oMath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𝐴𝑠</m:t>
                      </m:r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0.0018</m:t>
                          </m:r>
                        </m:num>
                        <m:den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i="0">
                          <a:latin typeface="Cambria Math" panose="02040503050406030204" pitchFamily="18" charset="0"/>
                        </a:rPr>
                        <m:t> ×1000×450=405 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p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C2D3AB5-ADEB-43DF-A636-B3C58D7092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68325" y="3904966"/>
                <a:ext cx="5496719" cy="706155"/>
              </a:xfrm>
              <a:prstGeom prst="rect">
                <a:avLst/>
              </a:prstGeom>
              <a:blipFill>
                <a:blip r:embed="rId3"/>
                <a:stretch>
                  <a:fillRect b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B93412E-2F02-4179-9012-5BC7C3B9CC5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204794" y="2606358"/>
            <a:ext cx="5847715" cy="36118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EFDB4EE-6926-4AED-909B-68C38B995AE9}"/>
                  </a:ext>
                </a:extLst>
              </p:cNvPr>
              <p:cNvSpPr/>
              <p:nvPr/>
            </p:nvSpPr>
            <p:spPr>
              <a:xfrm>
                <a:off x="451518" y="4922353"/>
                <a:ext cx="116397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Use </a:t>
                </a:r>
                <a14:m>
                  <m:oMath xmlns:m="http://schemas.openxmlformats.org/officeDocument/2006/math">
                    <m:r>
                      <a:rPr lang="en-US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4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𝜙</m:t>
                    </m:r>
                    <m:r>
                      <a:rPr lang="en-US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12/</m:t>
                    </m:r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𝑚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EFDB4EE-6926-4AED-909B-68C38B995A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518" y="4922353"/>
                <a:ext cx="1163973" cy="307777"/>
              </a:xfrm>
              <a:prstGeom prst="rect">
                <a:avLst/>
              </a:prstGeom>
              <a:blipFill>
                <a:blip r:embed="rId5"/>
                <a:stretch>
                  <a:fillRect l="-1571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BEEC6A-5320-45A4-8FF2-CEAE9191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76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14613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A2D9EA-8197-4906-A015-EBB4C7696630}"/>
              </a:ext>
            </a:extLst>
          </p:cNvPr>
          <p:cNvSpPr/>
          <p:nvPr/>
        </p:nvSpPr>
        <p:spPr>
          <a:xfrm>
            <a:off x="3775075" y="365919"/>
            <a:ext cx="3814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u="sng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of Stairs</a:t>
            </a:r>
            <a:endParaRPr lang="en-US" sz="2400" b="1" i="1" u="sng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CA1626-EE6B-4461-9C33-24C0EE1DFDC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450" y="932150"/>
            <a:ext cx="3554095" cy="3072765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69E26AE-E057-4CFD-A116-FB88C1FB1BC0}"/>
              </a:ext>
            </a:extLst>
          </p:cNvPr>
          <p:cNvSpPr/>
          <p:nvPr/>
        </p:nvSpPr>
        <p:spPr>
          <a:xfrm>
            <a:off x="269875" y="916868"/>
            <a:ext cx="6324600" cy="3516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first and second stairs: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Dimensions of stairs: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have the following dimensions as shown in the architectural plans in Appendix A: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Riser: 0.165 m. 		- Going: 0.30 m.	- Landing length: 1.6 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Step width: 1.5 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-span length= 1.5m.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Assume the thickness of slab equal to 0.1m, d= 0.07m.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0B4B76-CA95-41E6-A3F6-2E09C1CDE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77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79304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E9A2C039-701E-44E9-A793-F8066506B0FA}"/>
                  </a:ext>
                </a:extLst>
              </p:cNvPr>
              <p:cNvSpPr/>
              <p:nvPr/>
            </p:nvSpPr>
            <p:spPr>
              <a:xfrm>
                <a:off x="346076" y="594519"/>
                <a:ext cx="4953000" cy="45694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2) Loads on stairs: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Live load: 5 KN/m		- Super imposed dead load: 4.4 KN/m.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Dead load: 0.1 x 25 = 2.5 KN/m.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3) Design of stairs: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Ultimate loads on slab equal (1.2D + 1.6L) = (1.2x (4.4+2.5) + 1.6x(5)) = 16.28 KN/m2.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(W L²)/8=  (16.28 ×</a:t>
                </a:r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(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1.5</a:t>
                </a:r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)²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)/8=4.58  </a:t>
                </a: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 Longitudinal reinforcement ratio (ρ) from equation: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×</m:t>
                          </m:r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61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58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×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6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28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1000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70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rad>
                        </m:e>
                      </m:d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0025</m:t>
                      </m:r>
                    </m:oMath>
                  </m:oMathPara>
                </a14:m>
                <a:endParaRPr lang="en-US" sz="14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E9A2C039-701E-44E9-A793-F8066506B0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6" y="594519"/>
                <a:ext cx="4953000" cy="4569456"/>
              </a:xfrm>
              <a:prstGeom prst="rect">
                <a:avLst/>
              </a:prstGeom>
              <a:blipFill>
                <a:blip r:embed="rId2"/>
                <a:stretch>
                  <a:fillRect l="-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8D1C9F7-84B2-442C-ABCB-75C8286E1847}"/>
                  </a:ext>
                </a:extLst>
              </p:cNvPr>
              <p:cNvSpPr/>
              <p:nvPr/>
            </p:nvSpPr>
            <p:spPr>
              <a:xfrm>
                <a:off x="5299076" y="594519"/>
                <a:ext cx="5527675" cy="471058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So, the longitudinal area of steel As = 0.0026 x 1000 x 70 = 182 mm2.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As, Shrinkage = 0.0018 x 100 x 1000 = 180 mm2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To control crack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Smax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≤ 450mm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≤3h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≤250mm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1Ø10 /250mm in each direction 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𝑊𝑢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12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21</m:t>
                    </m:r>
                    <m:r>
                      <a:rPr lang="en-US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Ø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Vc</m:t>
                    </m:r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=Ø 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f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</m:rad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bw</m:t>
                    </m:r>
                    <m: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d</m:t>
                    </m:r>
                  </m:oMath>
                </a14:m>
                <a:r>
                  <a:rPr lang="en-US" sz="1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Ø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Vc</m:t>
                      </m:r>
                      <m:r>
                        <a:rPr lang="en-US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75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 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×</m:t>
                          </m:r>
                          <m:rad>
                            <m:radPr>
                              <m:degHide m:val="on"/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28</m:t>
                              </m:r>
                              <m:r>
                                <a:rPr lang="en-US" sz="14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e>
                          </m:rad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 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1000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70</m:t>
                          </m:r>
                        </m:num>
                        <m:den>
                          <m:r>
                            <a:rPr lang="en-US" sz="14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46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˃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21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KN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⇒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OK</m:t>
                      </m:r>
                      <m:r>
                        <a:rPr lang="en-US" sz="14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4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8D1C9F7-84B2-442C-ABCB-75C8286E18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076" y="594519"/>
                <a:ext cx="5527675" cy="4710585"/>
              </a:xfrm>
              <a:prstGeom prst="rect">
                <a:avLst/>
              </a:prstGeom>
              <a:blipFill>
                <a:blip r:embed="rId3"/>
                <a:stretch>
                  <a:fillRect l="-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DA458-0253-4F37-98B5-8F3DF9A42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78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7971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72F3B20-735C-4249-A24F-A8CC9D6AFD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055350" cy="6218238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026C3D4-113A-4C6E-85E2-0478B80E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79</a:t>
            </a:fld>
            <a:endParaRPr lang="en-US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7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4826817"/>
                  </p:ext>
                </p:extLst>
              </p:nvPr>
            </p:nvGraphicFramePr>
            <p:xfrm>
              <a:off x="2936877" y="1585120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894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065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 </a:t>
                          </a:r>
                        </a:p>
                      </a:txBody>
                      <a:tcPr marL="91441" marR="91441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 MPa</a:t>
                          </a: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23 𝑘𝑁/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25 𝑘𝑁/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kumimoji="0"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4826817"/>
                  </p:ext>
                </p:extLst>
              </p:nvPr>
            </p:nvGraphicFramePr>
            <p:xfrm>
              <a:off x="1981200" y="1585119"/>
              <a:ext cx="6096000" cy="1879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89468"/>
                    <a:gridCol w="2506532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Property </a:t>
                          </a:r>
                          <a:endParaRPr lang="en-US" sz="2000" dirty="0">
                            <a:solidFill>
                              <a:srgbClr val="92FF5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 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rgbClr val="92D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Compressive strength of concrete, (fʹϲ)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 MPa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Modulus of elasticity, (Eϲ)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24.87×10³ 𝑀𝑝𝑎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Unit weight of plain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3796" t="-314754" r="-1217" b="-11147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 weight of reinforced concrete, 𝜸</a:t>
                          </a:r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43796" t="-414754" r="-1217" b="-1147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Content Placeholder 2"/>
          <p:cNvSpPr txBox="1">
            <a:spLocks/>
          </p:cNvSpPr>
          <p:nvPr/>
        </p:nvSpPr>
        <p:spPr>
          <a:xfrm>
            <a:off x="924299" y="1737519"/>
            <a:ext cx="8229600" cy="10493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680102"/>
              </p:ext>
            </p:extLst>
          </p:nvPr>
        </p:nvGraphicFramePr>
        <p:xfrm>
          <a:off x="2947635" y="3871120"/>
          <a:ext cx="60960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Property 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 </a:t>
                      </a:r>
                    </a:p>
                  </a:txBody>
                  <a:tcPr marL="91441" marR="91441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Steel Grade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 60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Yield strength (Fy)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Ultimate strength (Fu)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620 𝑀𝑝𝑎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955676" y="3850747"/>
            <a:ext cx="8229600" cy="10493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27711" y="137320"/>
            <a:ext cx="8229600" cy="103637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Materials</a:t>
            </a: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6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Structural Materials:</a:t>
            </a:r>
            <a:endParaRPr lang="en-US" sz="2600" dirty="0">
              <a:solidFill>
                <a:srgbClr val="0032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88E5A3-FFC8-4DF2-862A-734F98347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8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551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27711" y="137320"/>
            <a:ext cx="8229600" cy="103637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Materials</a:t>
            </a:r>
            <a:br>
              <a:rPr lang="en-US" sz="2901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600" b="1" u="sng" dirty="0">
                <a:solidFill>
                  <a:srgbClr val="003217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Nonstructural Materials:</a:t>
            </a:r>
            <a:endParaRPr lang="en-US" sz="2600" dirty="0">
              <a:solidFill>
                <a:srgbClr val="003217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915110"/>
              </p:ext>
            </p:extLst>
          </p:nvPr>
        </p:nvGraphicFramePr>
        <p:xfrm>
          <a:off x="2327277" y="1585120"/>
          <a:ext cx="6781801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9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2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2000" dirty="0">
                        <a:solidFill>
                          <a:srgbClr val="92FF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weight, 𝜸 in KN\m³ </a:t>
                      </a:r>
                    </a:p>
                  </a:txBody>
                  <a:tcPr marL="91441" marR="91441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Tiles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Aggregate, fill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Masonry stone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Brick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Concrete mortar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A9CBC0-B804-46AA-90CD-2313E2FD7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99E8-1E78-4F16-A0DD-690E724F7180}" type="slidenum">
              <a:rPr lang="en-US" sz="2000" smtClean="0">
                <a:solidFill>
                  <a:srgbClr val="00B050"/>
                </a:solidFill>
                <a:latin typeface="Arial Black" panose="020B0A04020102020204" pitchFamily="34" charset="0"/>
              </a:rPr>
              <a:pPr/>
              <a:t>9</a:t>
            </a:fld>
            <a:endParaRPr lang="en-US" sz="2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83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3034</TotalTime>
  <Words>3991</Words>
  <Application>Microsoft Office PowerPoint</Application>
  <PresentationFormat>Custom</PresentationFormat>
  <Paragraphs>731</Paragraphs>
  <Slides>79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91" baseType="lpstr">
      <vt:lpstr>Arial</vt:lpstr>
      <vt:lpstr>Arial Black</vt:lpstr>
      <vt:lpstr>Calibri</vt:lpstr>
      <vt:lpstr>Cambria</vt:lpstr>
      <vt:lpstr>Cambria Math</vt:lpstr>
      <vt:lpstr>Constantia</vt:lpstr>
      <vt:lpstr>Majalla UI</vt:lpstr>
      <vt:lpstr>Times New Roman</vt:lpstr>
      <vt:lpstr>Traditional Arabic</vt:lpstr>
      <vt:lpstr>Wingdings</vt:lpstr>
      <vt:lpstr>Wingdings 2</vt:lpstr>
      <vt:lpstr>تدفق</vt:lpstr>
      <vt:lpstr>           Structural  Design for  International Hotel Building in Nablus    </vt:lpstr>
      <vt:lpstr>    Outline</vt:lpstr>
      <vt:lpstr>Introduction</vt:lpstr>
      <vt:lpstr>PowerPoint Presentation</vt:lpstr>
      <vt:lpstr>PowerPoint Presentation</vt:lpstr>
      <vt:lpstr>PowerPoint Presentation</vt:lpstr>
      <vt:lpstr>PowerPoint Presentation</vt:lpstr>
      <vt:lpstr>Materials Structural Materials:</vt:lpstr>
      <vt:lpstr>Materials Nonstructural Materials:</vt:lpstr>
      <vt:lpstr>PowerPoint Presentation</vt:lpstr>
      <vt:lpstr>PowerPoint Presentation</vt:lpstr>
      <vt:lpstr>2. Site Coefficients and Adjusted Maximum Considered Earthquake (MCEᴿ) Spectral Response Accelerations(SMS &amp; SM1): </vt:lpstr>
      <vt:lpstr>3. Importance Factor and Risk Category(Ie): </vt:lpstr>
      <vt:lpstr>PowerPoint Presentation</vt:lpstr>
      <vt:lpstr>PowerPoint Presentation</vt:lpstr>
      <vt:lpstr>Load Combinations. </vt:lpstr>
      <vt:lpstr>Preliminary Design</vt:lpstr>
      <vt:lpstr>PowerPoint Presentation</vt:lpstr>
      <vt:lpstr>PowerPoint Presentation</vt:lpstr>
      <vt:lpstr>PowerPoint Presentation</vt:lpstr>
      <vt:lpstr>Beams</vt:lpstr>
      <vt:lpstr>PowerPoint Presentation</vt:lpstr>
      <vt:lpstr>PowerPoint Presentation</vt:lpstr>
      <vt:lpstr>PowerPoint Presentation</vt:lpstr>
      <vt:lpstr>Shear Walls</vt:lpstr>
      <vt:lpstr>3-D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 4 (Out-of-plane offset irregularity):Exists when there are discontinuities in a lateral force path (diaphragms)  </vt:lpstr>
      <vt:lpstr>PowerPoint Presentation</vt:lpstr>
      <vt:lpstr>Type 2 (Weight (Mass) Irregularity):effective mass of any story is more than 150 percent of the effective mass of an adjacent story. </vt:lpstr>
      <vt:lpstr>Type 3 (Vertical Geometric Irregularity):horizontal dimension of the seismic force-resisting system in any story is more than 130% of that in an adjacent story.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of Beams</vt:lpstr>
      <vt:lpstr>PowerPoint Presentation</vt:lpstr>
      <vt:lpstr>Flexural Design for Beams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toshibaa</dc:creator>
  <cp:lastModifiedBy>yazan asia</cp:lastModifiedBy>
  <cp:revision>402</cp:revision>
  <dcterms:created xsi:type="dcterms:W3CDTF">2014-07-08T05:57:11Z</dcterms:created>
  <dcterms:modified xsi:type="dcterms:W3CDTF">2018-05-16T05:31:09Z</dcterms:modified>
</cp:coreProperties>
</file>