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8" r:id="rId1"/>
  </p:sldMasterIdLst>
  <p:notesMasterIdLst>
    <p:notesMasterId r:id="rId45"/>
  </p:notesMasterIdLst>
  <p:sldIdLst>
    <p:sldId id="256" r:id="rId2"/>
    <p:sldId id="257" r:id="rId3"/>
    <p:sldId id="453" r:id="rId4"/>
    <p:sldId id="360" r:id="rId5"/>
    <p:sldId id="260" r:id="rId6"/>
    <p:sldId id="261" r:id="rId7"/>
    <p:sldId id="262" r:id="rId8"/>
    <p:sldId id="265" r:id="rId9"/>
    <p:sldId id="383" r:id="rId10"/>
    <p:sldId id="266" r:id="rId11"/>
    <p:sldId id="267" r:id="rId12"/>
    <p:sldId id="454" r:id="rId13"/>
    <p:sldId id="269" r:id="rId14"/>
    <p:sldId id="362" r:id="rId15"/>
    <p:sldId id="364" r:id="rId16"/>
    <p:sldId id="365" r:id="rId17"/>
    <p:sldId id="274" r:id="rId18"/>
    <p:sldId id="368" r:id="rId19"/>
    <p:sldId id="371" r:id="rId20"/>
    <p:sldId id="455" r:id="rId21"/>
    <p:sldId id="437" r:id="rId22"/>
    <p:sldId id="456" r:id="rId23"/>
    <p:sldId id="439" r:id="rId24"/>
    <p:sldId id="441" r:id="rId25"/>
    <p:sldId id="442" r:id="rId26"/>
    <p:sldId id="433" r:id="rId27"/>
    <p:sldId id="434" r:id="rId28"/>
    <p:sldId id="457" r:id="rId29"/>
    <p:sldId id="458" r:id="rId30"/>
    <p:sldId id="407" r:id="rId31"/>
    <p:sldId id="408" r:id="rId32"/>
    <p:sldId id="409" r:id="rId33"/>
    <p:sldId id="410" r:id="rId34"/>
    <p:sldId id="412" r:id="rId35"/>
    <p:sldId id="424" r:id="rId36"/>
    <p:sldId id="459" r:id="rId37"/>
    <p:sldId id="460" r:id="rId38"/>
    <p:sldId id="461" r:id="rId39"/>
    <p:sldId id="462" r:id="rId40"/>
    <p:sldId id="463" r:id="rId41"/>
    <p:sldId id="431" r:id="rId42"/>
    <p:sldId id="432" r:id="rId43"/>
    <p:sldId id="46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87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84909" autoAdjust="0"/>
  </p:normalViewPr>
  <p:slideViewPr>
    <p:cSldViewPr>
      <p:cViewPr varScale="1">
        <p:scale>
          <a:sx n="63" d="100"/>
          <a:sy n="63" d="100"/>
        </p:scale>
        <p:origin x="1698" y="72"/>
      </p:cViewPr>
      <p:guideLst>
        <p:guide orient="horz" pos="2160"/>
        <p:guide pos="2880"/>
      </p:guideLst>
    </p:cSldViewPr>
  </p:slideViewPr>
  <p:outlineViewPr>
    <p:cViewPr>
      <p:scale>
        <a:sx n="33" d="100"/>
        <a:sy n="33" d="100"/>
      </p:scale>
      <p:origin x="0" y="-9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E0ACE-5C7C-44B1-8D4A-95D35A5EBC51}" type="datetimeFigureOut">
              <a:rPr lang="en-US" smtClean="0"/>
              <a:pPr/>
              <a:t>5/14/2018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380C84-627F-4A98-B80E-351ED8D299F0}" type="slidenum">
              <a:rPr lang="en-US" smtClean="0"/>
              <a:pPr/>
              <a:t>‹#›</a:t>
            </a:fld>
            <a:endParaRPr lang="en-US"/>
          </a:p>
        </p:txBody>
      </p:sp>
    </p:spTree>
    <p:extLst>
      <p:ext uri="{BB962C8B-B14F-4D97-AF65-F5344CB8AC3E}">
        <p14:creationId xmlns:p14="http://schemas.microsoft.com/office/powerpoint/2010/main" val="941098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site plan speaks</a:t>
            </a:r>
            <a:r>
              <a:rPr lang="en-US" baseline="0" dirty="0"/>
              <a:t> for itself and it mainly shows how the building behaves with the surroundings. Total site land is approx. 2000 and the building area is 500</a:t>
            </a:r>
          </a:p>
          <a:p>
            <a:r>
              <a:rPr lang="en-US" baseline="0" dirty="0"/>
              <a:t>The basement garage ramp is shown here, building main entrance, parking spaces in front of the building.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4</a:t>
            </a:fld>
            <a:endParaRPr lang="en-US"/>
          </a:p>
        </p:txBody>
      </p:sp>
    </p:spTree>
    <p:extLst>
      <p:ext uri="{BB962C8B-B14F-4D97-AF65-F5344CB8AC3E}">
        <p14:creationId xmlns:p14="http://schemas.microsoft.com/office/powerpoint/2010/main" val="992552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extruded 3D Model presented is taken from </a:t>
            </a:r>
            <a:r>
              <a:rPr lang="en-US" baseline="0" dirty="0" err="1"/>
              <a:t>etabs</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13</a:t>
            </a:fld>
            <a:endParaRPr lang="en-US"/>
          </a:p>
        </p:txBody>
      </p:sp>
    </p:spTree>
    <p:extLst>
      <p:ext uri="{BB962C8B-B14F-4D97-AF65-F5344CB8AC3E}">
        <p14:creationId xmlns:p14="http://schemas.microsoft.com/office/powerpoint/2010/main" val="821465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design codes used</a:t>
            </a:r>
            <a:r>
              <a:rPr lang="en-US" baseline="0" dirty="0"/>
              <a:t> in the design are 1 2 ..</a:t>
            </a:r>
          </a:p>
          <a:p>
            <a:r>
              <a:rPr lang="en-US" baseline="0" dirty="0"/>
              <a:t>Design data shows the used concrete in all structural elements which is the b350 with compressive strength of 28. </a:t>
            </a:r>
            <a:r>
              <a:rPr lang="en-US" baseline="0" dirty="0" err="1"/>
              <a:t>Qall</a:t>
            </a:r>
            <a:r>
              <a:rPr lang="en-US" baseline="0" dirty="0"/>
              <a:t> = 175</a:t>
            </a:r>
          </a:p>
          <a:p>
            <a:r>
              <a:rPr lang="en-US" baseline="0" dirty="0"/>
              <a:t>The SD load = 4 and the LL=3</a:t>
            </a:r>
          </a:p>
        </p:txBody>
      </p:sp>
      <p:sp>
        <p:nvSpPr>
          <p:cNvPr id="4" name="Slide Number Placeholder 3"/>
          <p:cNvSpPr>
            <a:spLocks noGrp="1"/>
          </p:cNvSpPr>
          <p:nvPr>
            <p:ph type="sldNum" sz="quarter" idx="10"/>
          </p:nvPr>
        </p:nvSpPr>
        <p:spPr/>
        <p:txBody>
          <a:bodyPr/>
          <a:lstStyle/>
          <a:p>
            <a:fld id="{18380C84-627F-4A98-B80E-351ED8D299F0}" type="slidenum">
              <a:rPr lang="en-US" smtClean="0"/>
              <a:pPr/>
              <a:t>14</a:t>
            </a:fld>
            <a:endParaRPr lang="en-US"/>
          </a:p>
        </p:txBody>
      </p:sp>
    </p:spTree>
    <p:extLst>
      <p:ext uri="{BB962C8B-B14F-4D97-AF65-F5344CB8AC3E}">
        <p14:creationId xmlns:p14="http://schemas.microsoft.com/office/powerpoint/2010/main" val="2036219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building was structurally modelled using ETABs and </a:t>
            </a:r>
            <a:r>
              <a:rPr lang="en-US" dirty="0"/>
              <a:t>This</a:t>
            </a:r>
            <a:r>
              <a:rPr lang="en-US" baseline="0" dirty="0"/>
              <a:t> shows the structure’s deformed shape after running the model</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15</a:t>
            </a:fld>
            <a:endParaRPr lang="en-US"/>
          </a:p>
        </p:txBody>
      </p:sp>
    </p:spTree>
    <p:extLst>
      <p:ext uri="{BB962C8B-B14F-4D97-AF65-F5344CB8AC3E}">
        <p14:creationId xmlns:p14="http://schemas.microsoft.com/office/powerpoint/2010/main" val="3439833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 checks</a:t>
            </a:r>
            <a:r>
              <a:rPr lang="en-US" baseline="0" dirty="0"/>
              <a:t> were conducted and the model is valid for compatibility, </a:t>
            </a:r>
            <a:r>
              <a:rPr lang="en-US" baseline="0" dirty="0" err="1"/>
              <a:t>equil</a:t>
            </a:r>
            <a:r>
              <a:rPr lang="en-US" baseline="0" dirty="0"/>
              <a:t> and the internal reactions are okay</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16</a:t>
            </a:fld>
            <a:endParaRPr lang="en-US"/>
          </a:p>
        </p:txBody>
      </p:sp>
    </p:spTree>
    <p:extLst>
      <p:ext uri="{BB962C8B-B14F-4D97-AF65-F5344CB8AC3E}">
        <p14:creationId xmlns:p14="http://schemas.microsoft.com/office/powerpoint/2010/main" val="662352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four main </a:t>
            </a:r>
            <a:r>
              <a:rPr lang="en-US" baseline="0" dirty="0"/>
              <a:t>dynamic checks were also obtained. The time period and base shear check are shown as a sample here.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17</a:t>
            </a:fld>
            <a:endParaRPr lang="en-US"/>
          </a:p>
        </p:txBody>
      </p:sp>
    </p:spTree>
    <p:extLst>
      <p:ext uri="{BB962C8B-B14F-4D97-AF65-F5344CB8AC3E}">
        <p14:creationId xmlns:p14="http://schemas.microsoft.com/office/powerpoint/2010/main" val="1584408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to the fina</a:t>
            </a:r>
            <a:r>
              <a:rPr lang="en-US" baseline="0" dirty="0"/>
              <a:t>l stage of the structural design, results and elements reinforcement. The slab design section is shown here.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18</a:t>
            </a:fld>
            <a:endParaRPr lang="en-US"/>
          </a:p>
        </p:txBody>
      </p:sp>
    </p:spTree>
    <p:extLst>
      <p:ext uri="{BB962C8B-B14F-4D97-AF65-F5344CB8AC3E}">
        <p14:creationId xmlns:p14="http://schemas.microsoft.com/office/powerpoint/2010/main" val="286470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Sample</a:t>
            </a:r>
            <a:r>
              <a:rPr lang="en-US" baseline="0" dirty="0"/>
              <a:t> footing section and detailing here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19</a:t>
            </a:fld>
            <a:endParaRPr lang="en-US"/>
          </a:p>
        </p:txBody>
      </p:sp>
    </p:spTree>
    <p:extLst>
      <p:ext uri="{BB962C8B-B14F-4D97-AF65-F5344CB8AC3E}">
        <p14:creationId xmlns:p14="http://schemas.microsoft.com/office/powerpoint/2010/main" val="4491188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Sample</a:t>
            </a:r>
            <a:r>
              <a:rPr lang="en-US" baseline="0" dirty="0"/>
              <a:t> footing section and detailing here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20</a:t>
            </a:fld>
            <a:endParaRPr lang="en-US"/>
          </a:p>
        </p:txBody>
      </p:sp>
    </p:spTree>
    <p:extLst>
      <p:ext uri="{BB962C8B-B14F-4D97-AF65-F5344CB8AC3E}">
        <p14:creationId xmlns:p14="http://schemas.microsoft.com/office/powerpoint/2010/main" val="4491188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These</a:t>
            </a:r>
            <a:r>
              <a:rPr lang="en-US" baseline="0" dirty="0"/>
              <a:t> plans show the water system in the building, and here are two samples of the water piping system in ground floor and basement.</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30</a:t>
            </a:fld>
            <a:endParaRPr lang="en-US"/>
          </a:p>
        </p:txBody>
      </p:sp>
    </p:spTree>
    <p:extLst>
      <p:ext uri="{BB962C8B-B14F-4D97-AF65-F5344CB8AC3E}">
        <p14:creationId xmlns:p14="http://schemas.microsoft.com/office/powerpoint/2010/main" val="41615664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Moving</a:t>
            </a:r>
            <a:r>
              <a:rPr lang="en-US" baseline="0" dirty="0"/>
              <a:t> to the sanitation system, </a:t>
            </a:r>
            <a:r>
              <a:rPr lang="en-US" dirty="0"/>
              <a:t>These plans are showing a sample of the sanitation</a:t>
            </a:r>
            <a:r>
              <a:rPr lang="en-US" baseline="0" dirty="0"/>
              <a:t> system of grey, black and storm water in the building.</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31</a:t>
            </a:fld>
            <a:endParaRPr lang="en-US"/>
          </a:p>
        </p:txBody>
      </p:sp>
    </p:spTree>
    <p:extLst>
      <p:ext uri="{BB962C8B-B14F-4D97-AF65-F5344CB8AC3E}">
        <p14:creationId xmlns:p14="http://schemas.microsoft.com/office/powerpoint/2010/main" val="1179185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a:t>
            </a:r>
            <a:r>
              <a:rPr lang="en-US" baseline="0" dirty="0"/>
              <a:t> on to the first design phase, this slide shows a 3D shot of the building entrance modelled by 3D Max</a:t>
            </a:r>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5</a:t>
            </a:fld>
            <a:endParaRPr lang="en-US"/>
          </a:p>
        </p:txBody>
      </p:sp>
    </p:spTree>
    <p:extLst>
      <p:ext uri="{BB962C8B-B14F-4D97-AF65-F5344CB8AC3E}">
        <p14:creationId xmlns:p14="http://schemas.microsoft.com/office/powerpoint/2010/main" val="3357059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Talking about the HVAC system used in our design, VRF with split units were used in our building, here is the split units distribution in the ground floor.</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32</a:t>
            </a:fld>
            <a:endParaRPr lang="en-US"/>
          </a:p>
        </p:txBody>
      </p:sp>
    </p:spTree>
    <p:extLst>
      <p:ext uri="{BB962C8B-B14F-4D97-AF65-F5344CB8AC3E}">
        <p14:creationId xmlns:p14="http://schemas.microsoft.com/office/powerpoint/2010/main" val="30815270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 sample of the capacities of indoor units for each zone in basement and ground floor displayed</a:t>
            </a:r>
            <a:r>
              <a:rPr lang="en-US" baseline="0" dirty="0"/>
              <a:t> as shown.</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33</a:t>
            </a:fld>
            <a:endParaRPr lang="en-US"/>
          </a:p>
        </p:txBody>
      </p:sp>
    </p:spTree>
    <p:extLst>
      <p:ext uri="{BB962C8B-B14F-4D97-AF65-F5344CB8AC3E}">
        <p14:creationId xmlns:p14="http://schemas.microsoft.com/office/powerpoint/2010/main" val="39193261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fire fighting</a:t>
            </a:r>
            <a:r>
              <a:rPr lang="en-US" baseline="0" dirty="0"/>
              <a:t> system used in our design is a dry riser, it includes an inlet at street level on the outside face of the building that can be used by the fire department trucks and an outlet in each floor which helps in delivering water as quickly as possible in case of fire.</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34</a:t>
            </a:fld>
            <a:endParaRPr lang="en-US"/>
          </a:p>
        </p:txBody>
      </p:sp>
    </p:spTree>
    <p:extLst>
      <p:ext uri="{BB962C8B-B14F-4D97-AF65-F5344CB8AC3E}">
        <p14:creationId xmlns:p14="http://schemas.microsoft.com/office/powerpoint/2010/main" val="2230876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a:t>
            </a:r>
            <a:r>
              <a:rPr lang="en-US" baseline="0" dirty="0" err="1"/>
              <a:t>Dialux</a:t>
            </a:r>
            <a:r>
              <a:rPr lang="en-US" baseline="0" dirty="0"/>
              <a:t> </a:t>
            </a:r>
            <a:r>
              <a:rPr lang="en-US" baseline="0" dirty="0" err="1"/>
              <a:t>evo</a:t>
            </a:r>
            <a:r>
              <a:rPr lang="en-US" baseline="0" dirty="0"/>
              <a:t> were used for these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We have 3 rooms samples starting with the </a:t>
            </a:r>
            <a:r>
              <a:rPr lang="en-US" dirty="0"/>
              <a:t>Kitchen results we used 7 concentric recessed lamps</a:t>
            </a:r>
            <a:r>
              <a:rPr lang="en-US" baseline="0" dirty="0"/>
              <a:t> and we have got a 518 lux Illuminance and uniformity of 0.62 and the Max UGR = 14 and its all in its ranges and acceptable.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35</a:t>
            </a:fld>
            <a:endParaRPr lang="en-US"/>
          </a:p>
        </p:txBody>
      </p:sp>
    </p:spTree>
    <p:extLst>
      <p:ext uri="{BB962C8B-B14F-4D97-AF65-F5344CB8AC3E}">
        <p14:creationId xmlns:p14="http://schemas.microsoft.com/office/powerpoint/2010/main" val="3457677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a:t>
            </a:r>
            <a:r>
              <a:rPr lang="en-US" baseline="0" dirty="0" err="1"/>
              <a:t>Dialux</a:t>
            </a:r>
            <a:r>
              <a:rPr lang="en-US" baseline="0" dirty="0"/>
              <a:t> </a:t>
            </a:r>
            <a:r>
              <a:rPr lang="en-US" baseline="0" dirty="0" err="1"/>
              <a:t>evo</a:t>
            </a:r>
            <a:r>
              <a:rPr lang="en-US" baseline="0" dirty="0"/>
              <a:t> were used for these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We have 3 rooms samples starting with the </a:t>
            </a:r>
            <a:r>
              <a:rPr lang="en-US" dirty="0"/>
              <a:t>Kitchen results we used 7 concentric recessed lamps</a:t>
            </a:r>
            <a:r>
              <a:rPr lang="en-US" baseline="0" dirty="0"/>
              <a:t> and we have got a 518 lux Illuminance and uniformity of 0.62 and the Max UGR = 14 and its all in its ranges and acceptable.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36</a:t>
            </a:fld>
            <a:endParaRPr lang="en-US"/>
          </a:p>
        </p:txBody>
      </p:sp>
    </p:spTree>
    <p:extLst>
      <p:ext uri="{BB962C8B-B14F-4D97-AF65-F5344CB8AC3E}">
        <p14:creationId xmlns:p14="http://schemas.microsoft.com/office/powerpoint/2010/main" val="345767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a:t>
            </a:r>
            <a:r>
              <a:rPr lang="en-US" baseline="0" dirty="0" err="1"/>
              <a:t>Dialux</a:t>
            </a:r>
            <a:r>
              <a:rPr lang="en-US" baseline="0" dirty="0"/>
              <a:t> </a:t>
            </a:r>
            <a:r>
              <a:rPr lang="en-US" baseline="0" dirty="0" err="1"/>
              <a:t>evo</a:t>
            </a:r>
            <a:r>
              <a:rPr lang="en-US" baseline="0" dirty="0"/>
              <a:t> were used for these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We have 3 rooms samples starting with the </a:t>
            </a:r>
            <a:r>
              <a:rPr lang="en-US" dirty="0"/>
              <a:t>Kitchen results we used 7 concentric recessed lamps</a:t>
            </a:r>
            <a:r>
              <a:rPr lang="en-US" baseline="0" dirty="0"/>
              <a:t> and we have got a 518 lux Illuminance and uniformity of 0.62 and the Max UGR = 14 and its all in its ranges and acceptable.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37</a:t>
            </a:fld>
            <a:endParaRPr lang="en-US"/>
          </a:p>
        </p:txBody>
      </p:sp>
    </p:spTree>
    <p:extLst>
      <p:ext uri="{BB962C8B-B14F-4D97-AF65-F5344CB8AC3E}">
        <p14:creationId xmlns:p14="http://schemas.microsoft.com/office/powerpoint/2010/main" val="3457677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a:t>
            </a:r>
            <a:r>
              <a:rPr lang="en-US" baseline="0" dirty="0" err="1"/>
              <a:t>Dialux</a:t>
            </a:r>
            <a:r>
              <a:rPr lang="en-US" baseline="0" dirty="0"/>
              <a:t> </a:t>
            </a:r>
            <a:r>
              <a:rPr lang="en-US" baseline="0" dirty="0" err="1"/>
              <a:t>evo</a:t>
            </a:r>
            <a:r>
              <a:rPr lang="en-US" baseline="0" dirty="0"/>
              <a:t> were used for these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We have 3 rooms samples starting with the </a:t>
            </a:r>
            <a:r>
              <a:rPr lang="en-US" dirty="0"/>
              <a:t>Kitchen results we used 7 concentric recessed lamps</a:t>
            </a:r>
            <a:r>
              <a:rPr lang="en-US" baseline="0" dirty="0"/>
              <a:t> and we have got a 518 lux Illuminance and uniformity of 0.62 and the Max UGR = 14 and its all in its ranges and acceptable.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38</a:t>
            </a:fld>
            <a:endParaRPr lang="en-US"/>
          </a:p>
        </p:txBody>
      </p:sp>
    </p:spTree>
    <p:extLst>
      <p:ext uri="{BB962C8B-B14F-4D97-AF65-F5344CB8AC3E}">
        <p14:creationId xmlns:p14="http://schemas.microsoft.com/office/powerpoint/2010/main" val="3457677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a:t>
            </a:r>
            <a:r>
              <a:rPr lang="en-US" baseline="0" dirty="0" err="1"/>
              <a:t>Dialux</a:t>
            </a:r>
            <a:r>
              <a:rPr lang="en-US" baseline="0" dirty="0"/>
              <a:t> </a:t>
            </a:r>
            <a:r>
              <a:rPr lang="en-US" baseline="0" dirty="0" err="1"/>
              <a:t>evo</a:t>
            </a:r>
            <a:r>
              <a:rPr lang="en-US" baseline="0" dirty="0"/>
              <a:t> were used for these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We have 3 rooms samples starting with the </a:t>
            </a:r>
            <a:r>
              <a:rPr lang="en-US" dirty="0"/>
              <a:t>Kitchen results we used 7 concentric recessed lamps</a:t>
            </a:r>
            <a:r>
              <a:rPr lang="en-US" baseline="0" dirty="0"/>
              <a:t> and we have got a 518 lux Illuminance and uniformity of 0.62 and the Max UGR = 14 and its all in its ranges and acceptable.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39</a:t>
            </a:fld>
            <a:endParaRPr lang="en-US"/>
          </a:p>
        </p:txBody>
      </p:sp>
    </p:spTree>
    <p:extLst>
      <p:ext uri="{BB962C8B-B14F-4D97-AF65-F5344CB8AC3E}">
        <p14:creationId xmlns:p14="http://schemas.microsoft.com/office/powerpoint/2010/main" val="3457677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a:t>
            </a:r>
            <a:r>
              <a:rPr lang="en-US" baseline="0" dirty="0" err="1"/>
              <a:t>Dialux</a:t>
            </a:r>
            <a:r>
              <a:rPr lang="en-US" baseline="0" dirty="0"/>
              <a:t> </a:t>
            </a:r>
            <a:r>
              <a:rPr lang="en-US" baseline="0" dirty="0" err="1"/>
              <a:t>evo</a:t>
            </a:r>
            <a:r>
              <a:rPr lang="en-US" baseline="0" dirty="0"/>
              <a:t> were used for these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We have 3 rooms samples starting with the </a:t>
            </a:r>
            <a:r>
              <a:rPr lang="en-US" dirty="0"/>
              <a:t>Kitchen results we used 7 concentric recessed lamps</a:t>
            </a:r>
            <a:r>
              <a:rPr lang="en-US" baseline="0" dirty="0"/>
              <a:t> and we have got a 518 lux Illuminance and uniformity of 0.62 and the Max UGR = 14 and its all in its ranges and acceptable.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40</a:t>
            </a:fld>
            <a:endParaRPr lang="en-US"/>
          </a:p>
        </p:txBody>
      </p:sp>
    </p:spTree>
    <p:extLst>
      <p:ext uri="{BB962C8B-B14F-4D97-AF65-F5344CB8AC3E}">
        <p14:creationId xmlns:p14="http://schemas.microsoft.com/office/powerpoint/2010/main" val="3457677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photo shows the luminaires distribution and its wiring in GF</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41</a:t>
            </a:fld>
            <a:endParaRPr lang="en-US"/>
          </a:p>
        </p:txBody>
      </p:sp>
    </p:spTree>
    <p:extLst>
      <p:ext uri="{BB962C8B-B14F-4D97-AF65-F5344CB8AC3E}">
        <p14:creationId xmlns:p14="http://schemas.microsoft.com/office/powerpoint/2010/main" val="4214205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upcoming slides will present the main architectural drawings. This shows furnished basement floor plan</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6</a:t>
            </a:fld>
            <a:endParaRPr lang="en-US"/>
          </a:p>
        </p:txBody>
      </p:sp>
    </p:spTree>
    <p:extLst>
      <p:ext uri="{BB962C8B-B14F-4D97-AF65-F5344CB8AC3E}">
        <p14:creationId xmlns:p14="http://schemas.microsoft.com/office/powerpoint/2010/main" val="2840824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Ending up with this</a:t>
            </a:r>
            <a:r>
              <a:rPr lang="en-US" baseline="0" dirty="0"/>
              <a:t> photo showing the sockets distribution and its wiring in GF, and you can find all the other plans in the drawing sheets.</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42</a:t>
            </a:fld>
            <a:endParaRPr lang="en-US"/>
          </a:p>
        </p:txBody>
      </p:sp>
    </p:spTree>
    <p:extLst>
      <p:ext uri="{BB962C8B-B14F-4D97-AF65-F5344CB8AC3E}">
        <p14:creationId xmlns:p14="http://schemas.microsoft.com/office/powerpoint/2010/main" val="6977250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Ending up with this</a:t>
            </a:r>
            <a:r>
              <a:rPr lang="en-US" baseline="0" dirty="0"/>
              <a:t> photo showing the sockets distribution and its wiring in GF, and you can find all the other plans in the drawing sheets.</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43</a:t>
            </a:fld>
            <a:endParaRPr lang="en-US"/>
          </a:p>
        </p:txBody>
      </p:sp>
    </p:spTree>
    <p:extLst>
      <p:ext uri="{BB962C8B-B14F-4D97-AF65-F5344CB8AC3E}">
        <p14:creationId xmlns:p14="http://schemas.microsoft.com/office/powerpoint/2010/main" val="697725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Ground</a:t>
            </a:r>
            <a:r>
              <a:rPr lang="en-US" baseline="0" dirty="0"/>
              <a:t> floor plan</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7</a:t>
            </a:fld>
            <a:endParaRPr lang="en-US"/>
          </a:p>
        </p:txBody>
      </p:sp>
    </p:spTree>
    <p:extLst>
      <p:ext uri="{BB962C8B-B14F-4D97-AF65-F5344CB8AC3E}">
        <p14:creationId xmlns:p14="http://schemas.microsoft.com/office/powerpoint/2010/main" val="553464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floor plan. Section</a:t>
            </a:r>
            <a:r>
              <a:rPr lang="en-US" baseline="0" dirty="0"/>
              <a:t> B-B is taken in the floor plans here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pPr/>
              <a:t>8</a:t>
            </a:fld>
            <a:endParaRPr lang="en-US"/>
          </a:p>
        </p:txBody>
      </p:sp>
    </p:spTree>
    <p:extLst>
      <p:ext uri="{BB962C8B-B14F-4D97-AF65-F5344CB8AC3E}">
        <p14:creationId xmlns:p14="http://schemas.microsoft.com/office/powerpoint/2010/main" val="3730530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b-b in </a:t>
            </a:r>
          </a:p>
        </p:txBody>
      </p:sp>
      <p:sp>
        <p:nvSpPr>
          <p:cNvPr id="4" name="Slide Number Placeholder 3"/>
          <p:cNvSpPr>
            <a:spLocks noGrp="1"/>
          </p:cNvSpPr>
          <p:nvPr>
            <p:ph type="sldNum" sz="quarter" idx="10"/>
          </p:nvPr>
        </p:nvSpPr>
        <p:spPr/>
        <p:txBody>
          <a:bodyPr/>
          <a:lstStyle/>
          <a:p>
            <a:fld id="{18380C84-627F-4A98-B80E-351ED8D299F0}" type="slidenum">
              <a:rPr lang="en-US" smtClean="0"/>
              <a:pPr/>
              <a:t>9</a:t>
            </a:fld>
            <a:endParaRPr lang="en-US"/>
          </a:p>
        </p:txBody>
      </p:sp>
    </p:spTree>
    <p:extLst>
      <p:ext uri="{BB962C8B-B14F-4D97-AF65-F5344CB8AC3E}">
        <p14:creationId xmlns:p14="http://schemas.microsoft.com/office/powerpoint/2010/main" val="638786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 Elevation </a:t>
            </a:r>
          </a:p>
        </p:txBody>
      </p:sp>
      <p:sp>
        <p:nvSpPr>
          <p:cNvPr id="4" name="Slide Number Placeholder 3"/>
          <p:cNvSpPr>
            <a:spLocks noGrp="1"/>
          </p:cNvSpPr>
          <p:nvPr>
            <p:ph type="sldNum" sz="quarter" idx="10"/>
          </p:nvPr>
        </p:nvSpPr>
        <p:spPr/>
        <p:txBody>
          <a:bodyPr/>
          <a:lstStyle/>
          <a:p>
            <a:fld id="{18380C84-627F-4A98-B80E-351ED8D299F0}" type="slidenum">
              <a:rPr lang="en-US" smtClean="0"/>
              <a:pPr/>
              <a:t>10</a:t>
            </a:fld>
            <a:endParaRPr lang="en-US"/>
          </a:p>
        </p:txBody>
      </p:sp>
    </p:spTree>
    <p:extLst>
      <p:ext uri="{BB962C8B-B14F-4D97-AF65-F5344CB8AC3E}">
        <p14:creationId xmlns:p14="http://schemas.microsoft.com/office/powerpoint/2010/main" val="3757394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NW Elevation </a:t>
            </a:r>
          </a:p>
        </p:txBody>
      </p:sp>
      <p:sp>
        <p:nvSpPr>
          <p:cNvPr id="4" name="Slide Number Placeholder 3"/>
          <p:cNvSpPr>
            <a:spLocks noGrp="1"/>
          </p:cNvSpPr>
          <p:nvPr>
            <p:ph type="sldNum" sz="quarter" idx="10"/>
          </p:nvPr>
        </p:nvSpPr>
        <p:spPr/>
        <p:txBody>
          <a:bodyPr/>
          <a:lstStyle/>
          <a:p>
            <a:fld id="{18380C84-627F-4A98-B80E-351ED8D299F0}" type="slidenum">
              <a:rPr lang="en-US" smtClean="0"/>
              <a:pPr/>
              <a:t>11</a:t>
            </a:fld>
            <a:endParaRPr lang="en-US"/>
          </a:p>
        </p:txBody>
      </p:sp>
    </p:spTree>
    <p:extLst>
      <p:ext uri="{BB962C8B-B14F-4D97-AF65-F5344CB8AC3E}">
        <p14:creationId xmlns:p14="http://schemas.microsoft.com/office/powerpoint/2010/main" val="1364466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NW Elevation </a:t>
            </a:r>
          </a:p>
        </p:txBody>
      </p:sp>
      <p:sp>
        <p:nvSpPr>
          <p:cNvPr id="4" name="Slide Number Placeholder 3"/>
          <p:cNvSpPr>
            <a:spLocks noGrp="1"/>
          </p:cNvSpPr>
          <p:nvPr>
            <p:ph type="sldNum" sz="quarter" idx="10"/>
          </p:nvPr>
        </p:nvSpPr>
        <p:spPr/>
        <p:txBody>
          <a:bodyPr/>
          <a:lstStyle/>
          <a:p>
            <a:fld id="{18380C84-627F-4A98-B80E-351ED8D299F0}" type="slidenum">
              <a:rPr lang="en-US" smtClean="0"/>
              <a:pPr/>
              <a:t>12</a:t>
            </a:fld>
            <a:endParaRPr lang="en-US"/>
          </a:p>
        </p:txBody>
      </p:sp>
    </p:spTree>
    <p:extLst>
      <p:ext uri="{BB962C8B-B14F-4D97-AF65-F5344CB8AC3E}">
        <p14:creationId xmlns:p14="http://schemas.microsoft.com/office/powerpoint/2010/main" val="1364466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0DFB74-86A5-47A4-9942-1F4779114F28}" type="datetime1">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3246979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1B66CA-A778-4CEC-8459-1E3FA517E23F}" type="datetime1">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3193714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0CD8703-9C5F-4AEA-8919-F1CB94FD14A4}" type="datetime1">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59D4852-C39A-4383-9590-8D833D1A3BCF}"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11341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86F836EE-5E8C-45A9-972A-509F1A84D176}" type="datetime1">
              <a:rPr lang="en-US" smtClean="0"/>
              <a:pPr/>
              <a:t>5/14/2018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3796218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D11AFB7E-C7FB-489C-BB3D-897A34DF8818}" type="datetime1">
              <a:rPr lang="en-US" smtClean="0"/>
              <a:pPr/>
              <a:t>5/14/2018</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03898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1DF4397-FC19-40C0-A4F9-AF1AE3F3EFA3}" type="datetime1">
              <a:rPr lang="en-US" smtClean="0"/>
              <a:pPr/>
              <a:t>5/14/2018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3357765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3C4E64-9F67-4837-9E62-2A9477C8CA22}" type="datetime1">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1063143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6D2729-8000-4F3B-ACEC-300AF2E0E42E}" type="datetime1">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427390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D7B643-7219-4EC3-9C3B-B2868F592947}" type="datetime1">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3921815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4CF849-2030-4202-912A-C5B093BE4E4C}" type="datetime1">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59848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C6D4E5A-D8CC-4210-AE96-D8E453BF6930}" type="datetime1">
              <a:rPr lang="en-US" smtClean="0"/>
              <a:pPr/>
              <a:t>5/14/2018</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3" name="Slide Number Placeholder 5"/>
          <p:cNvSpPr>
            <a:spLocks noGrp="1"/>
          </p:cNvSpPr>
          <p:nvPr>
            <p:ph type="sldNum" sz="quarter" idx="12"/>
          </p:nvPr>
        </p:nvSpPr>
        <p:spPr>
          <a:xfrm>
            <a:off x="511228" y="787783"/>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1796538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3357F00-EDEB-4EEA-A271-93DD7BCEAB37}" type="datetime1">
              <a:rPr lang="en-US" smtClean="0"/>
              <a:pPr/>
              <a:t>5/14/2018</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2137885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8B46123-B6F9-4682-94BB-A7ABC704F8E8}" type="datetime1">
              <a:rPr lang="en-US" smtClean="0"/>
              <a:pPr/>
              <a:t>5/14/2018</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1775026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42D40-837C-45E7-8E39-B34431E1168C}" type="datetime1">
              <a:rPr lang="en-US" smtClean="0"/>
              <a:pPr/>
              <a:t>5/14/2018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3710455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4609382-D93D-4079-83AD-15570CB25ADD}" type="datetime1">
              <a:rPr lang="en-US" smtClean="0"/>
              <a:pPr/>
              <a:t>5/14/2018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2480932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3B9CDFF-3628-4A19-AE17-93F5922F5A9F}" type="datetime1">
              <a:rPr lang="en-US" smtClean="0"/>
              <a:pPr/>
              <a:t>5/14/2018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pPr/>
              <a:t>‹#›</a:t>
            </a:fld>
            <a:endParaRPr lang="en-US"/>
          </a:p>
        </p:txBody>
      </p:sp>
    </p:spTree>
    <p:extLst>
      <p:ext uri="{BB962C8B-B14F-4D97-AF65-F5344CB8AC3E}">
        <p14:creationId xmlns:p14="http://schemas.microsoft.com/office/powerpoint/2010/main" val="743384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04"/>
            <a:ext cx="1952272" cy="6853049"/>
            <a:chOff x="6627813" y="195650"/>
            <a:chExt cx="1952625" cy="5678101"/>
          </a:xfrm>
        </p:grpSpPr>
        <p:sp>
          <p:nvSpPr>
            <p:cNvPr id="50" name="Freeform 27"/>
            <p:cNvSpPr/>
            <p:nvPr/>
          </p:nvSpPr>
          <p:spPr bwMode="auto">
            <a:xfrm>
              <a:off x="6627813" y="19565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69BA47D-EF62-4713-91AD-8E63DE9EC8CD}" type="datetime1">
              <a:rPr lang="en-US" smtClean="0"/>
              <a:pPr/>
              <a:t>5/14/2018</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659D4852-C39A-4383-9590-8D833D1A3BCF}" type="slidenum">
              <a:rPr lang="en-US" smtClean="0"/>
              <a:pPr/>
              <a:t>‹#›</a:t>
            </a:fld>
            <a:endParaRPr lang="en-US"/>
          </a:p>
        </p:txBody>
      </p:sp>
    </p:spTree>
    <p:extLst>
      <p:ext uri="{BB962C8B-B14F-4D97-AF65-F5344CB8AC3E}">
        <p14:creationId xmlns:p14="http://schemas.microsoft.com/office/powerpoint/2010/main" val="2365420610"/>
      </p:ext>
    </p:extLst>
  </p:cSld>
  <p:clrMap bg1="lt1" tx1="dk1" bg2="lt2" tx2="dk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 id="2147484060" r:id="rId12"/>
    <p:sldLayoutId id="2147484061" r:id="rId13"/>
    <p:sldLayoutId id="2147484062" r:id="rId14"/>
    <p:sldLayoutId id="2147484063" r:id="rId15"/>
    <p:sldLayoutId id="2147484064"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7968" y="3572179"/>
            <a:ext cx="6600451" cy="1043581"/>
          </a:xfrm>
        </p:spPr>
        <p:txBody>
          <a:bodyPr>
            <a:normAutofit/>
          </a:bodyPr>
          <a:lstStyle/>
          <a:p>
            <a:pPr algn="ctr"/>
            <a:r>
              <a:rPr lang="en-US" sz="2800" b="1" dirty="0" smtClean="0">
                <a:solidFill>
                  <a:schemeClr val="tx1"/>
                </a:solidFill>
              </a:rPr>
              <a:t>Design of Businessmen Forum Building</a:t>
            </a:r>
            <a:endParaRPr lang="en-US" sz="2800" b="1" dirty="0">
              <a:solidFill>
                <a:schemeClr val="tx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19492" y="1532617"/>
            <a:ext cx="2057401" cy="2039562"/>
          </a:xfrm>
          <a:prstGeom prst="ellipse">
            <a:avLst/>
          </a:prstGeom>
          <a:ln>
            <a:noFill/>
          </a:ln>
          <a:effectLst>
            <a:softEdge rad="112500"/>
          </a:effectLst>
        </p:spPr>
      </p:pic>
      <p:sp>
        <p:nvSpPr>
          <p:cNvPr id="5" name="TextBox 4"/>
          <p:cNvSpPr txBox="1"/>
          <p:nvPr/>
        </p:nvSpPr>
        <p:spPr>
          <a:xfrm>
            <a:off x="1070802" y="500287"/>
            <a:ext cx="7154779" cy="923330"/>
          </a:xfrm>
          <a:prstGeom prst="rect">
            <a:avLst/>
          </a:prstGeom>
          <a:noFill/>
        </p:spPr>
        <p:txBody>
          <a:bodyPr wrap="square" rtlCol="0">
            <a:spAutoFit/>
          </a:bodyPr>
          <a:lstStyle/>
          <a:p>
            <a:pPr algn="ctr"/>
            <a:r>
              <a:rPr lang="en-US" dirty="0">
                <a:latin typeface="+mj-lt"/>
                <a:cs typeface="Times New Roman" panose="02020603050405020304" pitchFamily="18" charset="0"/>
              </a:rPr>
              <a:t> </a:t>
            </a:r>
            <a:r>
              <a:rPr lang="en-US" b="1" dirty="0">
                <a:latin typeface="+mj-lt"/>
                <a:cs typeface="Times New Roman" panose="02020603050405020304" pitchFamily="18" charset="0"/>
              </a:rPr>
              <a:t>An-Najah National University </a:t>
            </a:r>
            <a:endParaRPr lang="en-US" dirty="0">
              <a:latin typeface="+mj-lt"/>
              <a:cs typeface="Times New Roman" panose="02020603050405020304" pitchFamily="18" charset="0"/>
            </a:endParaRPr>
          </a:p>
          <a:p>
            <a:pPr algn="ctr"/>
            <a:r>
              <a:rPr lang="en-US" b="1" dirty="0">
                <a:latin typeface="+mj-lt"/>
                <a:cs typeface="Times New Roman" panose="02020603050405020304" pitchFamily="18" charset="0"/>
              </a:rPr>
              <a:t>Faculty of Engineering &amp; Information Technology </a:t>
            </a:r>
            <a:endParaRPr lang="en-US" dirty="0">
              <a:latin typeface="+mj-lt"/>
              <a:cs typeface="Times New Roman" panose="02020603050405020304" pitchFamily="18" charset="0"/>
            </a:endParaRPr>
          </a:p>
          <a:p>
            <a:pPr algn="ctr"/>
            <a:r>
              <a:rPr lang="en-US" b="1" dirty="0">
                <a:latin typeface="+mj-lt"/>
                <a:cs typeface="Times New Roman" panose="02020603050405020304" pitchFamily="18" charset="0"/>
              </a:rPr>
              <a:t>Department of Building Engineering </a:t>
            </a:r>
            <a:endParaRPr lang="en-US" dirty="0">
              <a:latin typeface="+mj-lt"/>
              <a:cs typeface="Times New Roman" panose="02020603050405020304" pitchFamily="18" charset="0"/>
            </a:endParaRPr>
          </a:p>
        </p:txBody>
      </p:sp>
      <p:sp>
        <p:nvSpPr>
          <p:cNvPr id="7" name="Title 1"/>
          <p:cNvSpPr txBox="1">
            <a:spLocks/>
          </p:cNvSpPr>
          <p:nvPr/>
        </p:nvSpPr>
        <p:spPr>
          <a:xfrm>
            <a:off x="34636" y="4413548"/>
            <a:ext cx="1295399" cy="525011"/>
          </a:xfrm>
          <a:prstGeom prst="rect">
            <a:avLst/>
          </a:prstGeom>
        </p:spPr>
        <p:txBody>
          <a:bodyPr vert="horz" lIns="91440" tIns="45720" rIns="91440" bIns="45720" rtlCol="0" anchor="b">
            <a:normAutofit fontScale="92500" lnSpcReduction="10000"/>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tx1"/>
                </a:solidFill>
                <a:latin typeface="Calibri (body)"/>
              </a:rPr>
              <a:t>Graduation Project ll</a:t>
            </a:r>
          </a:p>
        </p:txBody>
      </p:sp>
      <p:sp>
        <p:nvSpPr>
          <p:cNvPr id="10" name="Subtitle 2"/>
          <p:cNvSpPr>
            <a:spLocks noGrp="1"/>
          </p:cNvSpPr>
          <p:nvPr>
            <p:ph type="subTitle" idx="1"/>
          </p:nvPr>
        </p:nvSpPr>
        <p:spPr>
          <a:xfrm>
            <a:off x="1734831" y="4812834"/>
            <a:ext cx="6490750" cy="2045166"/>
          </a:xfrm>
        </p:spPr>
        <p:txBody>
          <a:bodyPr>
            <a:normAutofit/>
          </a:bodyPr>
          <a:lstStyle/>
          <a:p>
            <a:pPr algn="l"/>
            <a:r>
              <a:rPr lang="en-US" b="1" dirty="0">
                <a:solidFill>
                  <a:schemeClr val="tx1"/>
                </a:solidFill>
                <a:latin typeface="Calibri" panose="020F0502020204030204" pitchFamily="34" charset="0"/>
                <a:cs typeface="Calibri" panose="020F0502020204030204" pitchFamily="34" charset="0"/>
              </a:rPr>
              <a:t>Prepared by:                                                                   Supervisor:</a:t>
            </a:r>
          </a:p>
          <a:p>
            <a:pPr algn="l"/>
            <a:r>
              <a:rPr lang="en-US" b="1" dirty="0" smtClean="0">
                <a:solidFill>
                  <a:schemeClr val="tx1"/>
                </a:solidFill>
                <a:latin typeface="Calibri" panose="020F0502020204030204" pitchFamily="34" charset="0"/>
                <a:cs typeface="Calibri" panose="020F0502020204030204" pitchFamily="34" charset="0"/>
              </a:rPr>
              <a:t>Raya </a:t>
            </a:r>
            <a:r>
              <a:rPr lang="en-US" b="1" dirty="0" err="1" smtClean="0">
                <a:solidFill>
                  <a:schemeClr val="tx1"/>
                </a:solidFill>
                <a:latin typeface="Calibri" panose="020F0502020204030204" pitchFamily="34" charset="0"/>
                <a:cs typeface="Calibri" panose="020F0502020204030204" pitchFamily="34" charset="0"/>
              </a:rPr>
              <a:t>Blawneh</a:t>
            </a:r>
            <a:r>
              <a:rPr lang="en-US" b="1" dirty="0" smtClean="0">
                <a:solidFill>
                  <a:schemeClr val="tx1"/>
                </a:solidFill>
                <a:latin typeface="Calibri" panose="020F0502020204030204" pitchFamily="34" charset="0"/>
                <a:cs typeface="Calibri" panose="020F0502020204030204" pitchFamily="34" charset="0"/>
              </a:rPr>
              <a:t>                                                           Dr</a:t>
            </a:r>
            <a:r>
              <a:rPr lang="en-US" b="1" dirty="0">
                <a:solidFill>
                  <a:schemeClr val="tx1"/>
                </a:solidFill>
                <a:latin typeface="Calibri" panose="020F0502020204030204" pitchFamily="34" charset="0"/>
                <a:cs typeface="Calibri" panose="020F0502020204030204" pitchFamily="34" charset="0"/>
              </a:rPr>
              <a:t>. </a:t>
            </a:r>
            <a:r>
              <a:rPr lang="en-US" b="1" dirty="0" err="1" smtClean="0">
                <a:solidFill>
                  <a:schemeClr val="tx1"/>
                </a:solidFill>
                <a:latin typeface="Calibri" panose="020F0502020204030204" pitchFamily="34" charset="0"/>
                <a:cs typeface="Calibri" panose="020F0502020204030204" pitchFamily="34" charset="0"/>
              </a:rPr>
              <a:t>Narmin</a:t>
            </a:r>
            <a:r>
              <a:rPr lang="en-US" b="1" dirty="0" smtClean="0">
                <a:solidFill>
                  <a:schemeClr val="tx1"/>
                </a:solidFill>
                <a:latin typeface="Calibri" panose="020F0502020204030204" pitchFamily="34" charset="0"/>
                <a:cs typeface="Calibri" panose="020F0502020204030204" pitchFamily="34" charset="0"/>
              </a:rPr>
              <a:t> Al </a:t>
            </a:r>
            <a:r>
              <a:rPr lang="en-US" b="1" dirty="0" err="1" smtClean="0">
                <a:solidFill>
                  <a:schemeClr val="tx1"/>
                </a:solidFill>
                <a:latin typeface="Calibri" panose="020F0502020204030204" pitchFamily="34" charset="0"/>
                <a:cs typeface="Calibri" panose="020F0502020204030204" pitchFamily="34" charset="0"/>
              </a:rPr>
              <a:t>Barq</a:t>
            </a:r>
            <a:endParaRPr lang="en-US" b="1" dirty="0">
              <a:solidFill>
                <a:schemeClr val="tx1"/>
              </a:solidFill>
              <a:latin typeface="Calibri" panose="020F0502020204030204" pitchFamily="34" charset="0"/>
              <a:cs typeface="Calibri" panose="020F0502020204030204" pitchFamily="34" charset="0"/>
            </a:endParaRPr>
          </a:p>
          <a:p>
            <a:pPr algn="l"/>
            <a:r>
              <a:rPr lang="en-US" b="1" dirty="0" err="1" smtClean="0">
                <a:solidFill>
                  <a:schemeClr val="tx1"/>
                </a:solidFill>
                <a:latin typeface="Calibri" panose="020F0502020204030204" pitchFamily="34" charset="0"/>
                <a:cs typeface="Calibri" panose="020F0502020204030204" pitchFamily="34" charset="0"/>
              </a:rPr>
              <a:t>Wardah</a:t>
            </a:r>
            <a:r>
              <a:rPr lang="en-US" b="1" dirty="0" smtClean="0">
                <a:solidFill>
                  <a:schemeClr val="tx1"/>
                </a:solidFill>
                <a:latin typeface="Calibri" panose="020F0502020204030204" pitchFamily="34" charset="0"/>
                <a:cs typeface="Calibri" panose="020F0502020204030204" pitchFamily="34" charset="0"/>
              </a:rPr>
              <a:t> </a:t>
            </a:r>
            <a:r>
              <a:rPr lang="en-US" b="1" dirty="0" err="1" smtClean="0">
                <a:solidFill>
                  <a:schemeClr val="tx1"/>
                </a:solidFill>
                <a:latin typeface="Calibri" panose="020F0502020204030204" pitchFamily="34" charset="0"/>
                <a:cs typeface="Calibri" panose="020F0502020204030204" pitchFamily="34" charset="0"/>
              </a:rPr>
              <a:t>Bsharat</a:t>
            </a:r>
            <a:endParaRPr lang="en-US" b="1" dirty="0">
              <a:solidFill>
                <a:schemeClr val="tx1"/>
              </a:solidFill>
              <a:latin typeface="Calibri" panose="020F050202020403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27445"/>
            <a:ext cx="6347713" cy="685800"/>
          </a:xfrm>
        </p:spPr>
        <p:txBody>
          <a:bodyPr>
            <a:normAutofit/>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10</a:t>
            </a:fld>
            <a:endParaRPr lang="en-US"/>
          </a:p>
        </p:txBody>
      </p:sp>
      <p:sp>
        <p:nvSpPr>
          <p:cNvPr id="6"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solidFill>
                  <a:schemeClr val="tx1"/>
                </a:solidFill>
                <a:latin typeface="Calibri" panose="020F0502020204030204" pitchFamily="34" charset="0"/>
                <a:cs typeface="Calibri" panose="020F0502020204030204" pitchFamily="34" charset="0"/>
              </a:rPr>
              <a:t>3D Model</a:t>
            </a:r>
            <a:endParaRPr lang="en-US" dirty="0">
              <a:solidFill>
                <a:schemeClr val="tx1"/>
              </a:solidFill>
              <a:latin typeface="Calibri" panose="020F0502020204030204" pitchFamily="34" charset="0"/>
              <a:cs typeface="Calibri" panose="020F0502020204030204" pitchFamily="34" charset="0"/>
            </a:endParaRPr>
          </a:p>
        </p:txBody>
      </p:sp>
      <p:pic>
        <p:nvPicPr>
          <p:cNvPr id="8" name="صورة 7" descr="C:\Users\CRC\Downloads\مشروع تخرج 2\final render\3333.jpg"/>
          <p:cNvPicPr/>
          <p:nvPr/>
        </p:nvPicPr>
        <p:blipFill>
          <a:blip r:embed="rId3" cstate="print"/>
          <a:srcRect/>
          <a:stretch>
            <a:fillRect/>
          </a:stretch>
        </p:blipFill>
        <p:spPr bwMode="auto">
          <a:xfrm>
            <a:off x="1357290" y="2000240"/>
            <a:ext cx="7000924" cy="42164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11</a:t>
            </a:fld>
            <a:endParaRPr lang="en-US"/>
          </a:p>
        </p:txBody>
      </p:sp>
      <p:sp>
        <p:nvSpPr>
          <p:cNvPr id="6"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solidFill>
                  <a:schemeClr val="tx1"/>
                </a:solidFill>
                <a:latin typeface="Calibri" panose="020F0502020204030204" pitchFamily="34" charset="0"/>
                <a:cs typeface="Calibri" panose="020F0502020204030204" pitchFamily="34" charset="0"/>
              </a:rPr>
              <a:t>3D Model</a:t>
            </a:r>
            <a:endParaRPr lang="en-US" dirty="0">
              <a:solidFill>
                <a:schemeClr val="tx1"/>
              </a:solidFill>
              <a:latin typeface="Calibri" panose="020F0502020204030204" pitchFamily="34" charset="0"/>
              <a:cs typeface="Calibri" panose="020F0502020204030204" pitchFamily="34" charset="0"/>
            </a:endParaRPr>
          </a:p>
        </p:txBody>
      </p:sp>
      <p:pic>
        <p:nvPicPr>
          <p:cNvPr id="8" name="صورة 7" descr="C:\Users\CRC\Downloads\مشروع تخرج 2\final render\2222.jpg"/>
          <p:cNvPicPr/>
          <p:nvPr/>
        </p:nvPicPr>
        <p:blipFill>
          <a:blip r:embed="rId3" cstate="print"/>
          <a:srcRect/>
          <a:stretch>
            <a:fillRect/>
          </a:stretch>
        </p:blipFill>
        <p:spPr bwMode="auto">
          <a:xfrm>
            <a:off x="1285852" y="2071678"/>
            <a:ext cx="7072362" cy="41434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12</a:t>
            </a:fld>
            <a:endParaRPr lang="en-US"/>
          </a:p>
        </p:txBody>
      </p:sp>
      <p:sp>
        <p:nvSpPr>
          <p:cNvPr id="6"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solidFill>
                  <a:schemeClr val="tx1"/>
                </a:solidFill>
                <a:latin typeface="Calibri" panose="020F0502020204030204" pitchFamily="34" charset="0"/>
                <a:cs typeface="Calibri" panose="020F0502020204030204" pitchFamily="34" charset="0"/>
              </a:rPr>
              <a:t>3D Model</a:t>
            </a:r>
            <a:endParaRPr lang="en-US" dirty="0">
              <a:solidFill>
                <a:schemeClr val="tx1"/>
              </a:solidFill>
              <a:latin typeface="Calibri" panose="020F0502020204030204" pitchFamily="34" charset="0"/>
              <a:cs typeface="Calibri" panose="020F0502020204030204" pitchFamily="34" charset="0"/>
            </a:endParaRPr>
          </a:p>
        </p:txBody>
      </p:sp>
      <p:pic>
        <p:nvPicPr>
          <p:cNvPr id="7" name="عنصر نائب للمحتوى 4" descr="C:\Users\CRC\Downloads\مشروع تخرج 2\final render\1111.jpg"/>
          <p:cNvPicPr>
            <a:picLocks noGrp="1"/>
          </p:cNvPicPr>
          <p:nvPr>
            <p:ph idx="1"/>
          </p:nvPr>
        </p:nvPicPr>
        <p:blipFill>
          <a:blip r:embed="rId3" cstate="print"/>
          <a:srcRect/>
          <a:stretch>
            <a:fillRect/>
          </a:stretch>
        </p:blipFill>
        <p:spPr bwMode="auto">
          <a:xfrm>
            <a:off x="1357290" y="1928802"/>
            <a:ext cx="7000924" cy="4286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3777622"/>
          </a:xfrm>
        </p:spPr>
        <p:txBody>
          <a:bodyPr/>
          <a:lstStyle/>
          <a:p>
            <a:r>
              <a:rPr lang="en-US" dirty="0">
                <a:solidFill>
                  <a:schemeClr val="tx1"/>
                </a:solidFill>
                <a:latin typeface="Calibri" panose="020F0502020204030204" pitchFamily="34" charset="0"/>
                <a:cs typeface="Calibri" panose="020F0502020204030204" pitchFamily="34" charset="0"/>
              </a:rPr>
              <a:t>3D Structural Model</a:t>
            </a: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pPr/>
              <a:t>13</a:t>
            </a:fld>
            <a:endParaRPr lang="en-US"/>
          </a:p>
        </p:txBody>
      </p:sp>
      <p:pic>
        <p:nvPicPr>
          <p:cNvPr id="6" name="صورة 5"/>
          <p:cNvPicPr/>
          <p:nvPr/>
        </p:nvPicPr>
        <p:blipFill>
          <a:blip r:embed="rId3"/>
          <a:srcRect/>
          <a:stretch>
            <a:fillRect/>
          </a:stretch>
        </p:blipFill>
        <p:spPr bwMode="auto">
          <a:xfrm>
            <a:off x="2000232" y="2071678"/>
            <a:ext cx="5357850" cy="4357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5257800"/>
          </a:xfrm>
        </p:spPr>
        <p:txBody>
          <a:bodyPr/>
          <a:lstStyle/>
          <a:p>
            <a:r>
              <a:rPr lang="en-US" sz="2000" dirty="0">
                <a:solidFill>
                  <a:schemeClr val="tx1"/>
                </a:solidFill>
                <a:latin typeface="Calibri" panose="020F0502020204030204" pitchFamily="34" charset="0"/>
                <a:cs typeface="Calibri" panose="020F0502020204030204" pitchFamily="34" charset="0"/>
              </a:rPr>
              <a:t>Design Codes</a:t>
            </a:r>
          </a:p>
          <a:p>
            <a:pPr marL="0" lvl="0" indent="0">
              <a:buNone/>
            </a:pPr>
            <a:r>
              <a:rPr lang="en-GB" dirty="0">
                <a:solidFill>
                  <a:schemeClr val="tx1"/>
                </a:solidFill>
                <a:latin typeface="Calibri" panose="020F0502020204030204" pitchFamily="34" charset="0"/>
                <a:cs typeface="Calibri" panose="020F0502020204030204" pitchFamily="34" charset="0"/>
              </a:rPr>
              <a:t>ACI -318-14 for Reinforced Concrete Structural Design</a:t>
            </a:r>
            <a:endParaRPr lang="en-US" dirty="0">
              <a:solidFill>
                <a:schemeClr val="tx1"/>
              </a:solidFill>
              <a:latin typeface="Calibri" panose="020F0502020204030204" pitchFamily="34" charset="0"/>
              <a:cs typeface="Calibri" panose="020F0502020204030204" pitchFamily="34" charset="0"/>
            </a:endParaRPr>
          </a:p>
          <a:p>
            <a:pPr marL="0" lvl="0" indent="0">
              <a:buNone/>
            </a:pPr>
            <a:r>
              <a:rPr lang="en-GB" dirty="0">
                <a:solidFill>
                  <a:schemeClr val="tx1"/>
                </a:solidFill>
                <a:latin typeface="Calibri" panose="020F0502020204030204" pitchFamily="34" charset="0"/>
                <a:cs typeface="Calibri" panose="020F0502020204030204" pitchFamily="34" charset="0"/>
              </a:rPr>
              <a:t>UBC -97 for Seismic Load Calculation Design</a:t>
            </a:r>
            <a:endParaRPr lang="en-US" dirty="0">
              <a:solidFill>
                <a:schemeClr val="tx1"/>
              </a:solidFill>
              <a:latin typeface="Calibri" panose="020F0502020204030204" pitchFamily="34" charset="0"/>
              <a:cs typeface="Calibri" panose="020F0502020204030204" pitchFamily="34" charset="0"/>
            </a:endParaRPr>
          </a:p>
          <a:p>
            <a:pPr marL="0" indent="0">
              <a:buNone/>
            </a:pPr>
            <a:endParaRPr lang="en-US" sz="2000" dirty="0">
              <a:solidFill>
                <a:schemeClr val="tx1"/>
              </a:solidFill>
              <a:latin typeface="Calibri" panose="020F0502020204030204" pitchFamily="34" charset="0"/>
              <a:cs typeface="Calibri" panose="020F0502020204030204" pitchFamily="34" charset="0"/>
            </a:endParaRPr>
          </a:p>
          <a:p>
            <a:r>
              <a:rPr lang="en-US" sz="2000" dirty="0">
                <a:solidFill>
                  <a:schemeClr val="tx1"/>
                </a:solidFill>
                <a:latin typeface="Calibri" panose="020F0502020204030204" pitchFamily="34" charset="0"/>
                <a:cs typeface="Calibri" panose="020F0502020204030204" pitchFamily="34" charset="0"/>
              </a:rPr>
              <a:t>Design Data</a:t>
            </a:r>
          </a:p>
          <a:p>
            <a:pPr marL="0" indent="0">
              <a:buNone/>
            </a:pPr>
            <a:r>
              <a:rPr lang="en-US" dirty="0">
                <a:solidFill>
                  <a:schemeClr val="tx1"/>
                </a:solidFill>
                <a:latin typeface="Calibri" panose="020F0502020204030204" pitchFamily="34" charset="0"/>
                <a:cs typeface="Calibri" panose="020F0502020204030204" pitchFamily="34" charset="0"/>
              </a:rPr>
              <a:t>Concrete B350 with </a:t>
            </a:r>
            <a:r>
              <a:rPr lang="en-US" dirty="0" err="1">
                <a:solidFill>
                  <a:schemeClr val="tx1">
                    <a:lumMod val="95000"/>
                    <a:lumOff val="5000"/>
                  </a:schemeClr>
                </a:solidFill>
                <a:latin typeface="Calibri" panose="020F0502020204030204" pitchFamily="34" charset="0"/>
                <a:cs typeface="Calibri" panose="020F0502020204030204" pitchFamily="34" charset="0"/>
              </a:rPr>
              <a:t>fʹ</a:t>
            </a:r>
            <a:r>
              <a:rPr lang="en-US" baseline="-25000" dirty="0" err="1">
                <a:solidFill>
                  <a:schemeClr val="tx1">
                    <a:lumMod val="95000"/>
                    <a:lumOff val="5000"/>
                  </a:schemeClr>
                </a:solidFill>
                <a:latin typeface="Calibri" panose="020F0502020204030204" pitchFamily="34" charset="0"/>
                <a:cs typeface="Calibri" panose="020F0502020204030204" pitchFamily="34" charset="0"/>
              </a:rPr>
              <a:t>c</a:t>
            </a:r>
            <a:r>
              <a:rPr lang="en-US" dirty="0">
                <a:solidFill>
                  <a:schemeClr val="tx1">
                    <a:lumMod val="95000"/>
                    <a:lumOff val="5000"/>
                  </a:schemeClr>
                </a:solidFill>
                <a:latin typeface="Calibri" panose="020F0502020204030204" pitchFamily="34" charset="0"/>
                <a:cs typeface="Calibri" panose="020F0502020204030204" pitchFamily="34" charset="0"/>
              </a:rPr>
              <a:t> = 28 MPa for All Structural Elements</a:t>
            </a:r>
            <a:endParaRPr lang="en-US" dirty="0">
              <a:solidFill>
                <a:schemeClr val="tx1"/>
              </a:solidFill>
              <a:latin typeface="Calibri" panose="020F0502020204030204" pitchFamily="34" charset="0"/>
              <a:cs typeface="Calibri" panose="020F0502020204030204" pitchFamily="34" charset="0"/>
            </a:endParaRPr>
          </a:p>
          <a:p>
            <a:pPr>
              <a:buNone/>
            </a:pPr>
            <a:r>
              <a:rPr lang="en-US" dirty="0">
                <a:solidFill>
                  <a:schemeClr val="tx1">
                    <a:lumMod val="95000"/>
                    <a:lumOff val="5000"/>
                  </a:schemeClr>
                </a:solidFill>
                <a:latin typeface="Calibri" panose="020F0502020204030204" pitchFamily="34" charset="0"/>
                <a:cs typeface="Calibri" panose="020F0502020204030204" pitchFamily="34" charset="0"/>
              </a:rPr>
              <a:t>Allowable Bearing Capacity of Soil = </a:t>
            </a:r>
            <a:r>
              <a:rPr lang="en-US" dirty="0" smtClean="0">
                <a:solidFill>
                  <a:schemeClr val="tx1">
                    <a:lumMod val="95000"/>
                    <a:lumOff val="5000"/>
                  </a:schemeClr>
                </a:solidFill>
                <a:latin typeface="Calibri" panose="020F0502020204030204" pitchFamily="34" charset="0"/>
                <a:cs typeface="Calibri" panose="020F0502020204030204" pitchFamily="34" charset="0"/>
              </a:rPr>
              <a:t>250 </a:t>
            </a:r>
            <a:r>
              <a:rPr lang="en-US" dirty="0">
                <a:solidFill>
                  <a:schemeClr val="tx1">
                    <a:lumMod val="95000"/>
                    <a:lumOff val="5000"/>
                  </a:schemeClr>
                </a:solidFill>
                <a:latin typeface="Calibri" panose="020F0502020204030204" pitchFamily="34" charset="0"/>
                <a:cs typeface="Calibri" panose="020F0502020204030204" pitchFamily="34" charset="0"/>
              </a:rPr>
              <a:t>KN/m²</a:t>
            </a:r>
          </a:p>
          <a:p>
            <a:pPr>
              <a:buNone/>
            </a:pPr>
            <a:endParaRPr lang="en-US" dirty="0">
              <a:solidFill>
                <a:schemeClr val="tx1">
                  <a:lumMod val="95000"/>
                  <a:lumOff val="5000"/>
                </a:schemeClr>
              </a:solidFill>
              <a:latin typeface="Calibri" panose="020F0502020204030204" pitchFamily="34" charset="0"/>
              <a:cs typeface="Calibri" panose="020F0502020204030204" pitchFamily="34" charset="0"/>
            </a:endParaRPr>
          </a:p>
          <a:p>
            <a:r>
              <a:rPr lang="en-US" sz="2000" dirty="0">
                <a:solidFill>
                  <a:schemeClr val="tx1"/>
                </a:solidFill>
                <a:latin typeface="Calibri" panose="020F0502020204030204" pitchFamily="34" charset="0"/>
                <a:cs typeface="Calibri" panose="020F0502020204030204" pitchFamily="34" charset="0"/>
              </a:rPr>
              <a:t>Design Loads</a:t>
            </a:r>
          </a:p>
          <a:p>
            <a:pPr marL="0" indent="0">
              <a:buNone/>
            </a:pPr>
            <a:r>
              <a:rPr lang="en-US" dirty="0">
                <a:solidFill>
                  <a:schemeClr val="tx1"/>
                </a:solidFill>
                <a:latin typeface="Calibri" panose="020F0502020204030204" pitchFamily="34" charset="0"/>
                <a:cs typeface="Calibri" panose="020F0502020204030204" pitchFamily="34" charset="0"/>
              </a:rPr>
              <a:t>Super Imposed Load = 4 KN/m²</a:t>
            </a:r>
          </a:p>
          <a:p>
            <a:pPr marL="0" indent="0">
              <a:buNone/>
            </a:pPr>
            <a:r>
              <a:rPr lang="en-US" dirty="0">
                <a:solidFill>
                  <a:schemeClr val="tx1"/>
                </a:solidFill>
                <a:latin typeface="Calibri" panose="020F0502020204030204" pitchFamily="34" charset="0"/>
                <a:cs typeface="Calibri" panose="020F0502020204030204" pitchFamily="34" charset="0"/>
              </a:rPr>
              <a:t>Live Load = </a:t>
            </a:r>
            <a:r>
              <a:rPr lang="en-US" dirty="0" smtClean="0">
                <a:solidFill>
                  <a:schemeClr val="tx1"/>
                </a:solidFill>
                <a:latin typeface="Calibri" panose="020F0502020204030204" pitchFamily="34" charset="0"/>
                <a:cs typeface="Calibri" panose="020F0502020204030204" pitchFamily="34" charset="0"/>
              </a:rPr>
              <a:t>5 </a:t>
            </a:r>
            <a:r>
              <a:rPr lang="en-US" dirty="0">
                <a:solidFill>
                  <a:schemeClr val="tx1"/>
                </a:solidFill>
                <a:latin typeface="Calibri" panose="020F0502020204030204" pitchFamily="34" charset="0"/>
                <a:cs typeface="Calibri" panose="020F0502020204030204" pitchFamily="34" charset="0"/>
              </a:rPr>
              <a:t>KN/m²</a:t>
            </a:r>
          </a:p>
        </p:txBody>
      </p:sp>
      <p:sp>
        <p:nvSpPr>
          <p:cNvPr id="4" name="Slide Number Placeholder 3"/>
          <p:cNvSpPr>
            <a:spLocks noGrp="1"/>
          </p:cNvSpPr>
          <p:nvPr>
            <p:ph type="sldNum" sz="quarter" idx="12"/>
          </p:nvPr>
        </p:nvSpPr>
        <p:spPr/>
        <p:txBody>
          <a:bodyPr/>
          <a:lstStyle/>
          <a:p>
            <a:fld id="{659D4852-C39A-4383-9590-8D833D1A3BCF}" type="slidenum">
              <a:rPr lang="en-US" smtClean="0"/>
              <a:pPr/>
              <a:t>14</a:t>
            </a:fld>
            <a:endParaRPr lang="en-US"/>
          </a:p>
        </p:txBody>
      </p:sp>
    </p:spTree>
    <p:extLst>
      <p:ext uri="{BB962C8B-B14F-4D97-AF65-F5344CB8AC3E}">
        <p14:creationId xmlns:p14="http://schemas.microsoft.com/office/powerpoint/2010/main" val="897608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3777622"/>
          </a:xfrm>
        </p:spPr>
        <p:txBody>
          <a:bodyPr/>
          <a:lstStyle/>
          <a:p>
            <a:r>
              <a:rPr lang="en-US" dirty="0">
                <a:solidFill>
                  <a:schemeClr val="tx1"/>
                </a:solidFill>
                <a:latin typeface="Calibri" panose="020F0502020204030204" pitchFamily="34" charset="0"/>
                <a:cs typeface="Calibri" panose="020F0502020204030204" pitchFamily="34" charset="0"/>
              </a:rPr>
              <a:t>3D ETABs Deformed Model </a:t>
            </a:r>
          </a:p>
          <a:p>
            <a:pPr marL="0" indent="0">
              <a:buNone/>
            </a:pPr>
            <a:endParaRPr lang="en-US" dirty="0">
              <a:solidFill>
                <a:schemeClr val="tx1"/>
              </a:solidFill>
              <a:latin typeface="Calibri" panose="020F0502020204030204" pitchFamily="34" charset="0"/>
              <a:cs typeface="Calibri" panose="020F0502020204030204" pitchFamily="34" charset="0"/>
            </a:endParaRP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pPr/>
              <a:t>15</a:t>
            </a:fld>
            <a:endParaRPr lang="en-US"/>
          </a:p>
        </p:txBody>
      </p:sp>
      <p:pic>
        <p:nvPicPr>
          <p:cNvPr id="6" name="صورة 5" descr="Equlibrium.PNG"/>
          <p:cNvPicPr/>
          <p:nvPr/>
        </p:nvPicPr>
        <p:blipFill>
          <a:blip r:embed="rId3"/>
          <a:stretch>
            <a:fillRect/>
          </a:stretch>
        </p:blipFill>
        <p:spPr>
          <a:xfrm>
            <a:off x="1785918" y="2000240"/>
            <a:ext cx="5929354" cy="40719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0858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3777622"/>
          </a:xfrm>
        </p:spPr>
        <p:txBody>
          <a:bodyPr/>
          <a:lstStyle/>
          <a:p>
            <a:r>
              <a:rPr lang="en-US" sz="2000" dirty="0">
                <a:solidFill>
                  <a:schemeClr val="tx1"/>
                </a:solidFill>
                <a:latin typeface="Calibri" panose="020F0502020204030204" pitchFamily="34" charset="0"/>
                <a:cs typeface="Calibri" panose="020F0502020204030204" pitchFamily="34" charset="0"/>
              </a:rPr>
              <a:t>Model Primary Checks </a:t>
            </a:r>
          </a:p>
          <a:p>
            <a:pPr marL="0" indent="0">
              <a:buNone/>
            </a:pPr>
            <a:r>
              <a:rPr lang="en-US" dirty="0">
                <a:solidFill>
                  <a:schemeClr val="tx1"/>
                </a:solidFill>
                <a:latin typeface="Calibri" panose="020F0502020204030204" pitchFamily="34" charset="0"/>
                <a:cs typeface="Calibri" panose="020F0502020204030204" pitchFamily="34" charset="0"/>
              </a:rPr>
              <a:t>Model was checked and is valid for:</a:t>
            </a:r>
          </a:p>
          <a:p>
            <a:pPr>
              <a:buAutoNum type="arabicPeriod"/>
            </a:pPr>
            <a:r>
              <a:rPr lang="en-US" dirty="0">
                <a:solidFill>
                  <a:schemeClr val="tx1"/>
                </a:solidFill>
                <a:latin typeface="Calibri" panose="020F0502020204030204" pitchFamily="34" charset="0"/>
                <a:cs typeface="Calibri" panose="020F0502020204030204" pitchFamily="34" charset="0"/>
              </a:rPr>
              <a:t>Compatibility </a:t>
            </a:r>
          </a:p>
          <a:p>
            <a:pPr>
              <a:buAutoNum type="arabicPeriod"/>
            </a:pPr>
            <a:r>
              <a:rPr lang="en-US" dirty="0">
                <a:solidFill>
                  <a:schemeClr val="tx1"/>
                </a:solidFill>
                <a:latin typeface="Calibri" panose="020F0502020204030204" pitchFamily="34" charset="0"/>
                <a:cs typeface="Calibri" panose="020F0502020204030204" pitchFamily="34" charset="0"/>
              </a:rPr>
              <a:t>Equilibrium </a:t>
            </a:r>
          </a:p>
          <a:p>
            <a:pPr>
              <a:buAutoNum type="arabicPeriod"/>
            </a:pPr>
            <a:r>
              <a:rPr lang="en-US" dirty="0">
                <a:solidFill>
                  <a:schemeClr val="tx1"/>
                </a:solidFill>
                <a:latin typeface="Calibri" panose="020F0502020204030204" pitchFamily="34" charset="0"/>
                <a:cs typeface="Calibri" panose="020F0502020204030204" pitchFamily="34" charset="0"/>
              </a:rPr>
              <a:t>Internal Stress-Strain Interaction</a:t>
            </a: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pPr/>
              <a:t>16</a:t>
            </a:fld>
            <a:endParaRPr lang="en-US"/>
          </a:p>
        </p:txBody>
      </p:sp>
    </p:spTree>
    <p:extLst>
      <p:ext uri="{BB962C8B-B14F-4D97-AF65-F5344CB8AC3E}">
        <p14:creationId xmlns:p14="http://schemas.microsoft.com/office/powerpoint/2010/main" val="625592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17</a:t>
            </a:fld>
            <a:endParaRPr lang="en-US"/>
          </a:p>
        </p:txBody>
      </p:sp>
      <p:sp>
        <p:nvSpPr>
          <p:cNvPr id="7" name="Content Placeholder 2"/>
          <p:cNvSpPr>
            <a:spLocks noGrp="1"/>
          </p:cNvSpPr>
          <p:nvPr>
            <p:ph idx="1"/>
          </p:nvPr>
        </p:nvSpPr>
        <p:spPr>
          <a:xfrm>
            <a:off x="1942415" y="1447800"/>
            <a:ext cx="6591985" cy="3777622"/>
          </a:xfrm>
        </p:spPr>
        <p:txBody>
          <a:bodyPr/>
          <a:lstStyle/>
          <a:p>
            <a:r>
              <a:rPr lang="en-US" sz="2000" dirty="0">
                <a:solidFill>
                  <a:schemeClr val="tx1"/>
                </a:solidFill>
                <a:latin typeface="Calibri" panose="020F0502020204030204" pitchFamily="34" charset="0"/>
                <a:cs typeface="Calibri" panose="020F0502020204030204" pitchFamily="34" charset="0"/>
              </a:rPr>
              <a:t>Model Dynamic Checks </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Building Time Period Check</a:t>
            </a:r>
          </a:p>
          <a:p>
            <a:pPr marL="0" indent="0">
              <a:buNone/>
            </a:pPr>
            <a:r>
              <a:rPr lang="en-US" dirty="0">
                <a:solidFill>
                  <a:schemeClr val="tx1"/>
                </a:solidFill>
                <a:latin typeface="Calibri" panose="020F0502020204030204" pitchFamily="34" charset="0"/>
                <a:cs typeface="Calibri" panose="020F0502020204030204" pitchFamily="34" charset="0"/>
              </a:rPr>
              <a:t>T</a:t>
            </a:r>
            <a:r>
              <a:rPr lang="en-US" baseline="-25000" dirty="0">
                <a:solidFill>
                  <a:schemeClr val="tx1"/>
                </a:solidFill>
                <a:latin typeface="Calibri" panose="020F0502020204030204" pitchFamily="34" charset="0"/>
                <a:cs typeface="Calibri" panose="020F0502020204030204" pitchFamily="34" charset="0"/>
              </a:rPr>
              <a:t>manual</a:t>
            </a:r>
            <a:r>
              <a:rPr lang="en-US" dirty="0">
                <a:solidFill>
                  <a:schemeClr val="tx1"/>
                </a:solidFill>
                <a:latin typeface="Calibri" panose="020F0502020204030204" pitchFamily="34" charset="0"/>
                <a:cs typeface="Calibri" panose="020F0502020204030204" pitchFamily="34" charset="0"/>
              </a:rPr>
              <a:t> = </a:t>
            </a:r>
            <a:r>
              <a:rPr lang="en-GB" dirty="0" smtClean="0">
                <a:solidFill>
                  <a:schemeClr val="tx1"/>
                </a:solidFill>
                <a:latin typeface="Calibri" panose="020F0502020204030204" pitchFamily="34" charset="0"/>
                <a:cs typeface="Calibri" panose="020F0502020204030204" pitchFamily="34" charset="0"/>
              </a:rPr>
              <a:t>0.763 </a:t>
            </a:r>
            <a:r>
              <a:rPr lang="en-GB" dirty="0">
                <a:solidFill>
                  <a:schemeClr val="tx1"/>
                </a:solidFill>
                <a:latin typeface="Calibri" panose="020F0502020204030204" pitchFamily="34" charset="0"/>
                <a:cs typeface="Calibri" panose="020F0502020204030204" pitchFamily="34" charset="0"/>
              </a:rPr>
              <a:t>sec</a:t>
            </a:r>
            <a:endParaRPr lang="en-US" dirty="0">
              <a:solidFill>
                <a:schemeClr val="tx1"/>
              </a:solidFill>
              <a:latin typeface="Calibri" panose="020F0502020204030204" pitchFamily="34" charset="0"/>
              <a:cs typeface="Calibri" panose="020F0502020204030204" pitchFamily="34" charset="0"/>
            </a:endParaRPr>
          </a:p>
          <a:p>
            <a:pPr marL="0" indent="0">
              <a:buNone/>
            </a:pPr>
            <a:r>
              <a:rPr lang="en-US" dirty="0">
                <a:solidFill>
                  <a:schemeClr val="tx1"/>
                </a:solidFill>
                <a:latin typeface="Calibri" panose="020F0502020204030204" pitchFamily="34" charset="0"/>
                <a:cs typeface="Calibri" panose="020F0502020204030204" pitchFamily="34" charset="0"/>
              </a:rPr>
              <a:t>T</a:t>
            </a:r>
            <a:r>
              <a:rPr lang="en-US" baseline="-25000" dirty="0">
                <a:solidFill>
                  <a:schemeClr val="tx1"/>
                </a:solidFill>
                <a:latin typeface="Calibri" panose="020F0502020204030204" pitchFamily="34" charset="0"/>
                <a:cs typeface="Calibri" panose="020F0502020204030204" pitchFamily="34" charset="0"/>
              </a:rPr>
              <a:t>ETABs</a:t>
            </a:r>
            <a:r>
              <a:rPr lang="en-US" dirty="0">
                <a:solidFill>
                  <a:schemeClr val="tx1"/>
                </a:solidFill>
                <a:latin typeface="Calibri" panose="020F0502020204030204" pitchFamily="34" charset="0"/>
                <a:cs typeface="Calibri" panose="020F0502020204030204" pitchFamily="34" charset="0"/>
              </a:rPr>
              <a:t> = </a:t>
            </a:r>
            <a:r>
              <a:rPr lang="en-US" dirty="0" smtClean="0">
                <a:solidFill>
                  <a:schemeClr val="tx1"/>
                </a:solidFill>
                <a:latin typeface="Calibri" panose="020F0502020204030204" pitchFamily="34" charset="0"/>
                <a:cs typeface="Calibri" panose="020F0502020204030204" pitchFamily="34" charset="0"/>
              </a:rPr>
              <a:t>0.777 </a:t>
            </a:r>
            <a:r>
              <a:rPr lang="en-US" dirty="0">
                <a:solidFill>
                  <a:schemeClr val="tx1"/>
                </a:solidFill>
                <a:latin typeface="Calibri" panose="020F0502020204030204" pitchFamily="34" charset="0"/>
                <a:cs typeface="Calibri" panose="020F0502020204030204" pitchFamily="34" charset="0"/>
              </a:rPr>
              <a:t>sec</a:t>
            </a:r>
            <a:endParaRPr lang="en-US" dirty="0"/>
          </a:p>
          <a:p>
            <a:endParaRPr lang="en-US" dirty="0"/>
          </a:p>
        </p:txBody>
      </p:sp>
      <p:pic>
        <p:nvPicPr>
          <p:cNvPr id="6146" name="Picture 2"/>
          <p:cNvPicPr>
            <a:picLocks noChangeAspect="1" noChangeArrowheads="1"/>
          </p:cNvPicPr>
          <p:nvPr/>
        </p:nvPicPr>
        <p:blipFill>
          <a:blip r:embed="rId3"/>
          <a:srcRect/>
          <a:stretch>
            <a:fillRect/>
          </a:stretch>
        </p:blipFill>
        <p:spPr bwMode="auto">
          <a:xfrm>
            <a:off x="2214546" y="3429000"/>
            <a:ext cx="4548189" cy="16906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pPr/>
              <a:t>18</a:t>
            </a:fld>
            <a:endParaRPr lang="en-US"/>
          </a:p>
        </p:txBody>
      </p:sp>
      <p:sp>
        <p:nvSpPr>
          <p:cNvPr id="8" name="عنصر نائب للمحتوى 7"/>
          <p:cNvSpPr>
            <a:spLocks noGrp="1"/>
          </p:cNvSpPr>
          <p:nvPr>
            <p:ph idx="1"/>
          </p:nvPr>
        </p:nvSpPr>
        <p:spPr>
          <a:xfrm>
            <a:off x="1942415" y="1714488"/>
            <a:ext cx="6591985" cy="4196734"/>
          </a:xfrm>
        </p:spPr>
        <p:txBody>
          <a:bodyPr/>
          <a:lstStyle/>
          <a:p>
            <a:r>
              <a:rPr lang="en-US" dirty="0" smtClean="0">
                <a:solidFill>
                  <a:sysClr val="windowText" lastClr="000000"/>
                </a:solidFill>
              </a:rPr>
              <a:t>Results and Reinforcement</a:t>
            </a:r>
          </a:p>
          <a:p>
            <a:pPr>
              <a:buAutoNum type="arabicPeriod"/>
            </a:pPr>
            <a:r>
              <a:rPr lang="en-US" dirty="0" smtClean="0">
                <a:solidFill>
                  <a:sysClr val="windowText" lastClr="000000"/>
                </a:solidFill>
              </a:rPr>
              <a:t>Slab Design</a:t>
            </a:r>
          </a:p>
          <a:p>
            <a:pPr>
              <a:buNone/>
            </a:pPr>
            <a:r>
              <a:rPr lang="en-US" dirty="0" smtClean="0">
                <a:solidFill>
                  <a:sysClr val="windowText" lastClr="000000"/>
                </a:solidFill>
              </a:rPr>
              <a:t>Voided Slab Thickness=50cm</a:t>
            </a:r>
          </a:p>
          <a:p>
            <a:pPr>
              <a:buNone/>
            </a:pPr>
            <a:r>
              <a:rPr lang="en-US" dirty="0" smtClean="0">
                <a:solidFill>
                  <a:sysClr val="windowText" lastClr="000000"/>
                </a:solidFill>
              </a:rPr>
              <a:t>U-boot height= 40cm</a:t>
            </a:r>
          </a:p>
          <a:p>
            <a:pPr>
              <a:buNone/>
            </a:pPr>
            <a:endParaRPr lang="ar-SA" dirty="0">
              <a:solidFill>
                <a:sysClr val="windowText" lastClr="000000"/>
              </a:solidFill>
            </a:endParaRPr>
          </a:p>
        </p:txBody>
      </p:sp>
      <p:pic>
        <p:nvPicPr>
          <p:cNvPr id="7171" name="Picture 3"/>
          <p:cNvPicPr>
            <a:picLocks noChangeAspect="1" noChangeArrowheads="1"/>
          </p:cNvPicPr>
          <p:nvPr/>
        </p:nvPicPr>
        <p:blipFill>
          <a:blip r:embed="rId3"/>
          <a:srcRect/>
          <a:stretch>
            <a:fillRect/>
          </a:stretch>
        </p:blipFill>
        <p:spPr bwMode="auto">
          <a:xfrm>
            <a:off x="1357290" y="3429000"/>
            <a:ext cx="7058023" cy="29194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056101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pPr/>
              <a:t>19</a:t>
            </a:fld>
            <a:endParaRPr lang="en-US"/>
          </a:p>
        </p:txBody>
      </p:sp>
      <p:sp>
        <p:nvSpPr>
          <p:cNvPr id="7" name="Content Placeholder 2"/>
          <p:cNvSpPr>
            <a:spLocks noGrp="1"/>
          </p:cNvSpPr>
          <p:nvPr>
            <p:ph idx="1"/>
          </p:nvPr>
        </p:nvSpPr>
        <p:spPr>
          <a:xfrm>
            <a:off x="1942415" y="1447800"/>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Results and Reinforcement </a:t>
            </a:r>
          </a:p>
          <a:p>
            <a:pPr marL="0" indent="0">
              <a:buNone/>
            </a:pPr>
            <a:r>
              <a:rPr lang="en-US" dirty="0" smtClean="0">
                <a:solidFill>
                  <a:srgbClr val="E78712"/>
                </a:solidFill>
                <a:latin typeface="Calibri" panose="020F0502020204030204" pitchFamily="34" charset="0"/>
                <a:cs typeface="Calibri" panose="020F0502020204030204" pitchFamily="34" charset="0"/>
              </a:rPr>
              <a:t>2.    </a:t>
            </a:r>
            <a:r>
              <a:rPr lang="en-US" dirty="0" smtClean="0">
                <a:solidFill>
                  <a:schemeClr val="tx1"/>
                </a:solidFill>
                <a:latin typeface="Calibri" panose="020F0502020204030204" pitchFamily="34" charset="0"/>
                <a:cs typeface="Calibri" panose="020F0502020204030204" pitchFamily="34" charset="0"/>
              </a:rPr>
              <a:t>Column and Stair </a:t>
            </a:r>
            <a:r>
              <a:rPr lang="en-US" dirty="0">
                <a:solidFill>
                  <a:schemeClr val="tx1"/>
                </a:solidFill>
                <a:latin typeface="Calibri" panose="020F0502020204030204" pitchFamily="34" charset="0"/>
                <a:cs typeface="Calibri" panose="020F0502020204030204" pitchFamily="34" charset="0"/>
              </a:rPr>
              <a:t>Design</a:t>
            </a:r>
          </a:p>
          <a:p>
            <a:pPr>
              <a:buFont typeface="Arial" panose="020B0604020202020204" pitchFamily="34" charset="0"/>
              <a:buChar char="•"/>
            </a:pPr>
            <a:endParaRPr lang="en-US" sz="1600" dirty="0">
              <a:solidFill>
                <a:schemeClr val="tx1"/>
              </a:solidFill>
              <a:latin typeface="Calibri" panose="020F0502020204030204" pitchFamily="34" charset="0"/>
              <a:cs typeface="Calibri" panose="020F0502020204030204" pitchFamily="34" charset="0"/>
            </a:endParaRPr>
          </a:p>
        </p:txBody>
      </p:sp>
      <p:pic>
        <p:nvPicPr>
          <p:cNvPr id="8194" name="Picture 2"/>
          <p:cNvPicPr>
            <a:picLocks noChangeAspect="1" noChangeArrowheads="1"/>
          </p:cNvPicPr>
          <p:nvPr/>
        </p:nvPicPr>
        <p:blipFill>
          <a:blip r:embed="rId3"/>
          <a:srcRect/>
          <a:stretch>
            <a:fillRect/>
          </a:stretch>
        </p:blipFill>
        <p:spPr bwMode="auto">
          <a:xfrm>
            <a:off x="357159" y="2285992"/>
            <a:ext cx="3714775" cy="35004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195" name="Picture 3"/>
          <p:cNvPicPr>
            <a:picLocks noChangeAspect="1" noChangeArrowheads="1"/>
          </p:cNvPicPr>
          <p:nvPr/>
        </p:nvPicPr>
        <p:blipFill>
          <a:blip r:embed="rId4"/>
          <a:srcRect/>
          <a:stretch>
            <a:fillRect/>
          </a:stretch>
        </p:blipFill>
        <p:spPr bwMode="auto">
          <a:xfrm>
            <a:off x="4214810" y="2285992"/>
            <a:ext cx="4786346" cy="35591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50923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Contents of Presentation</a:t>
            </a:r>
          </a:p>
        </p:txBody>
      </p:sp>
      <p:sp>
        <p:nvSpPr>
          <p:cNvPr id="3" name="Content Placeholder 2"/>
          <p:cNvSpPr>
            <a:spLocks noGrp="1"/>
          </p:cNvSpPr>
          <p:nvPr>
            <p:ph idx="1"/>
          </p:nvPr>
        </p:nvSpPr>
        <p:spPr>
          <a:xfrm>
            <a:off x="1942415" y="1600200"/>
            <a:ext cx="6591985" cy="4648200"/>
          </a:xfrm>
        </p:spPr>
        <p:txBody>
          <a:bodyPr>
            <a:normAutofit/>
          </a:bodyPr>
          <a:lstStyle/>
          <a:p>
            <a:r>
              <a:rPr lang="en-US" dirty="0" smtClean="0">
                <a:solidFill>
                  <a:schemeClr val="tx1"/>
                </a:solidFill>
                <a:latin typeface="Calibri" panose="020F0502020204030204" pitchFamily="34" charset="0"/>
                <a:cs typeface="Calibri" panose="020F0502020204030204" pitchFamily="34" charset="0"/>
              </a:rPr>
              <a:t>Site Analysis</a:t>
            </a:r>
            <a:endParaRPr lang="en-US" dirty="0">
              <a:solidFill>
                <a:schemeClr val="tx1"/>
              </a:solidFill>
              <a:latin typeface="Calibri" panose="020F0502020204030204" pitchFamily="34" charset="0"/>
              <a:cs typeface="Calibri" panose="020F0502020204030204" pitchFamily="34" charset="0"/>
            </a:endParaRPr>
          </a:p>
          <a:p>
            <a:r>
              <a:rPr lang="en-US" dirty="0" smtClean="0">
                <a:solidFill>
                  <a:schemeClr val="tx1"/>
                </a:solidFill>
                <a:latin typeface="Calibri" panose="020F0502020204030204" pitchFamily="34" charset="0"/>
                <a:cs typeface="Calibri" panose="020F0502020204030204" pitchFamily="34" charset="0"/>
              </a:rPr>
              <a:t>Architectural </a:t>
            </a:r>
            <a:r>
              <a:rPr lang="en-US" dirty="0">
                <a:solidFill>
                  <a:schemeClr val="tx1"/>
                </a:solidFill>
                <a:latin typeface="Calibri" panose="020F0502020204030204" pitchFamily="34" charset="0"/>
                <a:cs typeface="Calibri" panose="020F0502020204030204" pitchFamily="34" charset="0"/>
              </a:rPr>
              <a:t>Design</a:t>
            </a:r>
          </a:p>
          <a:p>
            <a:r>
              <a:rPr lang="en-US" dirty="0">
                <a:solidFill>
                  <a:schemeClr val="tx1"/>
                </a:solidFill>
                <a:latin typeface="Calibri" panose="020F0502020204030204" pitchFamily="34" charset="0"/>
                <a:cs typeface="Calibri" panose="020F0502020204030204" pitchFamily="34" charset="0"/>
              </a:rPr>
              <a:t>Structural Design </a:t>
            </a:r>
          </a:p>
          <a:p>
            <a:r>
              <a:rPr lang="en-US" dirty="0">
                <a:solidFill>
                  <a:schemeClr val="tx1"/>
                </a:solidFill>
                <a:latin typeface="Calibri" panose="020F0502020204030204" pitchFamily="34" charset="0"/>
                <a:cs typeface="Calibri" panose="020F0502020204030204" pitchFamily="34" charset="0"/>
              </a:rPr>
              <a:t>Environmental Design </a:t>
            </a:r>
          </a:p>
          <a:p>
            <a:r>
              <a:rPr lang="en-US" dirty="0">
                <a:solidFill>
                  <a:schemeClr val="tx1"/>
                </a:solidFill>
                <a:latin typeface="Calibri" panose="020F0502020204030204" pitchFamily="34" charset="0"/>
                <a:cs typeface="Calibri" panose="020F0502020204030204" pitchFamily="34" charset="0"/>
              </a:rPr>
              <a:t>Electro – Mechanical </a:t>
            </a:r>
            <a:r>
              <a:rPr lang="en-US" dirty="0" smtClean="0">
                <a:solidFill>
                  <a:schemeClr val="tx1"/>
                </a:solidFill>
                <a:latin typeface="Calibri" panose="020F0502020204030204" pitchFamily="34" charset="0"/>
                <a:cs typeface="Calibri" panose="020F0502020204030204" pitchFamily="34" charset="0"/>
              </a:rPr>
              <a:t>Design</a:t>
            </a:r>
          </a:p>
          <a:p>
            <a:r>
              <a:rPr lang="en-US" dirty="0" smtClean="0">
                <a:solidFill>
                  <a:schemeClr val="tx1"/>
                </a:solidFill>
                <a:latin typeface="Calibri" panose="020F0502020204030204" pitchFamily="34" charset="0"/>
                <a:cs typeface="Calibri" panose="020F0502020204030204" pitchFamily="34" charset="0"/>
              </a:rPr>
              <a:t>Quantity Surveying</a:t>
            </a:r>
            <a:endParaRPr lang="en-US" dirty="0">
              <a:solidFill>
                <a:schemeClr val="tx1"/>
              </a:solidFill>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659D4852-C39A-4383-9590-8D833D1A3BCF}" type="slidenum">
              <a:rPr lang="en-US" smtClean="0">
                <a:solidFill>
                  <a:schemeClr val="bg1"/>
                </a:solidFill>
              </a:rPr>
              <a:pPr/>
              <a:t>2</a:t>
            </a:fld>
            <a:endParaRPr lang="en-US"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pPr/>
              <a:t>20</a:t>
            </a:fld>
            <a:endParaRPr lang="en-US"/>
          </a:p>
        </p:txBody>
      </p:sp>
      <p:sp>
        <p:nvSpPr>
          <p:cNvPr id="7" name="Content Placeholder 2"/>
          <p:cNvSpPr>
            <a:spLocks noGrp="1"/>
          </p:cNvSpPr>
          <p:nvPr>
            <p:ph idx="1"/>
          </p:nvPr>
        </p:nvSpPr>
        <p:spPr>
          <a:xfrm>
            <a:off x="1942415" y="1447800"/>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Results and Reinforcement </a:t>
            </a:r>
          </a:p>
          <a:p>
            <a:pPr marL="0" indent="0">
              <a:buNone/>
            </a:pPr>
            <a:r>
              <a:rPr lang="en-US" dirty="0" smtClean="0">
                <a:solidFill>
                  <a:srgbClr val="E78712"/>
                </a:solidFill>
                <a:latin typeface="Calibri" panose="020F0502020204030204" pitchFamily="34" charset="0"/>
                <a:cs typeface="Calibri" panose="020F0502020204030204" pitchFamily="34" charset="0"/>
              </a:rPr>
              <a:t>2.    </a:t>
            </a:r>
            <a:r>
              <a:rPr lang="en-US" dirty="0" smtClean="0">
                <a:solidFill>
                  <a:schemeClr val="tx1"/>
                </a:solidFill>
                <a:latin typeface="Calibri" panose="020F0502020204030204" pitchFamily="34" charset="0"/>
                <a:cs typeface="Calibri" panose="020F0502020204030204" pitchFamily="34" charset="0"/>
              </a:rPr>
              <a:t>Footing Design</a:t>
            </a:r>
            <a:endParaRPr lang="en-US" dirty="0">
              <a:solidFill>
                <a:schemeClr val="tx1"/>
              </a:solidFill>
              <a:latin typeface="Calibri" panose="020F0502020204030204" pitchFamily="34" charset="0"/>
              <a:cs typeface="Calibri" panose="020F0502020204030204" pitchFamily="34" charset="0"/>
            </a:endParaRPr>
          </a:p>
          <a:p>
            <a:pPr>
              <a:buFont typeface="Arial" panose="020B0604020202020204" pitchFamily="34" charset="0"/>
              <a:buChar char="•"/>
            </a:pPr>
            <a:endParaRPr lang="en-US" sz="1600" dirty="0">
              <a:solidFill>
                <a:schemeClr val="tx1"/>
              </a:solidFill>
              <a:latin typeface="Calibri" panose="020F0502020204030204" pitchFamily="34" charset="0"/>
              <a:cs typeface="Calibri" panose="020F0502020204030204" pitchFamily="34" charset="0"/>
            </a:endParaRPr>
          </a:p>
        </p:txBody>
      </p:sp>
      <p:pic>
        <p:nvPicPr>
          <p:cNvPr id="9219" name="Picture 3"/>
          <p:cNvPicPr>
            <a:picLocks noChangeAspect="1" noChangeArrowheads="1"/>
          </p:cNvPicPr>
          <p:nvPr/>
        </p:nvPicPr>
        <p:blipFill>
          <a:blip r:embed="rId3"/>
          <a:srcRect/>
          <a:stretch>
            <a:fillRect/>
          </a:stretch>
        </p:blipFill>
        <p:spPr bwMode="auto">
          <a:xfrm>
            <a:off x="4071934" y="2357430"/>
            <a:ext cx="5072066"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220" name="Picture 4"/>
          <p:cNvPicPr>
            <a:picLocks noChangeAspect="1" noChangeArrowheads="1"/>
          </p:cNvPicPr>
          <p:nvPr/>
        </p:nvPicPr>
        <p:blipFill>
          <a:blip r:embed="rId4"/>
          <a:srcRect/>
          <a:stretch>
            <a:fillRect/>
          </a:stretch>
        </p:blipFill>
        <p:spPr bwMode="auto">
          <a:xfrm>
            <a:off x="571472" y="2214554"/>
            <a:ext cx="3357586" cy="45005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50923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Times New Roman" panose="02020603050405020304" pitchFamily="18" charset="0"/>
              </a:rPr>
              <a:t>Environmental Design</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pPr/>
              <a:t>21</a:t>
            </a:fld>
            <a:endParaRPr lang="en-US"/>
          </a:p>
        </p:txBody>
      </p:sp>
      <p:sp>
        <p:nvSpPr>
          <p:cNvPr id="3" name="Content Placeholder 2"/>
          <p:cNvSpPr>
            <a:spLocks noGrp="1"/>
          </p:cNvSpPr>
          <p:nvPr>
            <p:ph idx="1"/>
          </p:nvPr>
        </p:nvSpPr>
        <p:spPr>
          <a:xfrm>
            <a:off x="498528" y="1629512"/>
            <a:ext cx="6591985" cy="3777622"/>
          </a:xfrm>
        </p:spPr>
        <p:txBody>
          <a:bodyPr>
            <a:normAutofit/>
          </a:bodyPr>
          <a:lstStyle/>
          <a:p>
            <a:r>
              <a:rPr lang="en-US" sz="2000" dirty="0" smtClean="0">
                <a:solidFill>
                  <a:schemeClr val="tx1"/>
                </a:solidFill>
                <a:latin typeface="Calibri" panose="020F0502020204030204" pitchFamily="34" charset="0"/>
                <a:cs typeface="Calibri" panose="020F0502020204030204" pitchFamily="34" charset="0"/>
              </a:rPr>
              <a:t>External </a:t>
            </a:r>
            <a:r>
              <a:rPr lang="en-US" sz="2000" dirty="0">
                <a:solidFill>
                  <a:schemeClr val="tx1"/>
                </a:solidFill>
                <a:latin typeface="Calibri" panose="020F0502020204030204" pitchFamily="34" charset="0"/>
                <a:cs typeface="Calibri" panose="020F0502020204030204" pitchFamily="34" charset="0"/>
              </a:rPr>
              <a:t>Wall</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U-Value = </a:t>
            </a:r>
            <a:r>
              <a:rPr lang="en-US" dirty="0" smtClean="0">
                <a:solidFill>
                  <a:schemeClr val="tx1"/>
                </a:solidFill>
                <a:latin typeface="Calibri" panose="020F0502020204030204" pitchFamily="34" charset="0"/>
                <a:cs typeface="Calibri" panose="020F0502020204030204" pitchFamily="34" charset="0"/>
              </a:rPr>
              <a:t>0.521 </a:t>
            </a:r>
            <a:r>
              <a:rPr lang="en-US" dirty="0">
                <a:solidFill>
                  <a:schemeClr val="tx1"/>
                </a:solidFill>
                <a:latin typeface="Calibri" panose="020F0502020204030204" pitchFamily="34" charset="0"/>
                <a:cs typeface="Calibri" panose="020F0502020204030204" pitchFamily="34" charset="0"/>
              </a:rPr>
              <a:t>W/m</a:t>
            </a:r>
            <a:r>
              <a:rPr lang="en-US" baseline="30000" dirty="0">
                <a:solidFill>
                  <a:schemeClr val="tx1"/>
                </a:solidFill>
                <a:latin typeface="Calibri" panose="020F0502020204030204" pitchFamily="34" charset="0"/>
                <a:cs typeface="Calibri" panose="020F0502020204030204" pitchFamily="34" charset="0"/>
              </a:rPr>
              <a:t>2</a:t>
            </a:r>
            <a:r>
              <a:rPr lang="en-US" dirty="0">
                <a:solidFill>
                  <a:schemeClr val="tx1"/>
                </a:solidFill>
                <a:latin typeface="Calibri" panose="020F0502020204030204" pitchFamily="34" charset="0"/>
                <a:cs typeface="Calibri" panose="020F0502020204030204" pitchFamily="34" charset="0"/>
              </a:rPr>
              <a:t>.k</a:t>
            </a:r>
          </a:p>
          <a:p>
            <a:pPr>
              <a:buNone/>
            </a:pPr>
            <a:endParaRPr lang="en-US" sz="2000" dirty="0">
              <a:solidFill>
                <a:schemeClr val="tx1"/>
              </a:solidFill>
              <a:latin typeface="Calibri" panose="020F0502020204030204" pitchFamily="34" charset="0"/>
              <a:cs typeface="Calibri" panose="020F0502020204030204" pitchFamily="34" charset="0"/>
            </a:endParaRPr>
          </a:p>
        </p:txBody>
      </p:sp>
      <p:pic>
        <p:nvPicPr>
          <p:cNvPr id="7" name="صورة 6"/>
          <p:cNvPicPr/>
          <p:nvPr/>
        </p:nvPicPr>
        <p:blipFill>
          <a:blip r:embed="rId2"/>
          <a:srcRect/>
          <a:stretch>
            <a:fillRect/>
          </a:stretch>
        </p:blipFill>
        <p:spPr bwMode="auto">
          <a:xfrm>
            <a:off x="4429124" y="2071678"/>
            <a:ext cx="3429024" cy="3236927"/>
          </a:xfrm>
          <a:prstGeom prst="rect">
            <a:avLst/>
          </a:prstGeom>
          <a:noFill/>
          <a:ln w="9525">
            <a:noFill/>
            <a:miter lim="800000"/>
            <a:headEnd/>
            <a:tailEnd/>
          </a:ln>
        </p:spPr>
      </p:pic>
    </p:spTree>
    <p:extLst>
      <p:ext uri="{BB962C8B-B14F-4D97-AF65-F5344CB8AC3E}">
        <p14:creationId xmlns:p14="http://schemas.microsoft.com/office/powerpoint/2010/main" val="2156257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Times New Roman" panose="02020603050405020304" pitchFamily="18" charset="0"/>
              </a:rPr>
              <a:t>Environmental Design</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pPr/>
              <a:t>22</a:t>
            </a:fld>
            <a:endParaRPr lang="en-US"/>
          </a:p>
        </p:txBody>
      </p:sp>
      <p:sp>
        <p:nvSpPr>
          <p:cNvPr id="3" name="Content Placeholder 2"/>
          <p:cNvSpPr>
            <a:spLocks noGrp="1"/>
          </p:cNvSpPr>
          <p:nvPr>
            <p:ph idx="1"/>
          </p:nvPr>
        </p:nvSpPr>
        <p:spPr>
          <a:xfrm>
            <a:off x="498528" y="1629512"/>
            <a:ext cx="6591985" cy="3777622"/>
          </a:xfrm>
        </p:spPr>
        <p:txBody>
          <a:bodyPr>
            <a:normAutofit/>
          </a:bodyPr>
          <a:lstStyle/>
          <a:p>
            <a:r>
              <a:rPr lang="en-US" sz="2000" dirty="0" smtClean="0">
                <a:solidFill>
                  <a:schemeClr val="tx1"/>
                </a:solidFill>
                <a:latin typeface="Calibri" panose="020F0502020204030204" pitchFamily="34" charset="0"/>
                <a:cs typeface="Calibri" panose="020F0502020204030204" pitchFamily="34" charset="0"/>
              </a:rPr>
              <a:t>Flat Slab</a:t>
            </a:r>
            <a:endParaRPr lang="en-US" sz="2000" dirty="0">
              <a:solidFill>
                <a:schemeClr val="tx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U-Value = </a:t>
            </a:r>
            <a:r>
              <a:rPr lang="en-US" dirty="0" smtClean="0">
                <a:solidFill>
                  <a:schemeClr val="tx1"/>
                </a:solidFill>
                <a:latin typeface="Calibri" panose="020F0502020204030204" pitchFamily="34" charset="0"/>
                <a:cs typeface="Calibri" panose="020F0502020204030204" pitchFamily="34" charset="0"/>
              </a:rPr>
              <a:t>0.30 </a:t>
            </a:r>
            <a:r>
              <a:rPr lang="en-US" dirty="0">
                <a:solidFill>
                  <a:schemeClr val="tx1"/>
                </a:solidFill>
                <a:latin typeface="Calibri" panose="020F0502020204030204" pitchFamily="34" charset="0"/>
                <a:cs typeface="Calibri" panose="020F0502020204030204" pitchFamily="34" charset="0"/>
              </a:rPr>
              <a:t>W/m</a:t>
            </a:r>
            <a:r>
              <a:rPr lang="en-US" baseline="30000" dirty="0">
                <a:solidFill>
                  <a:schemeClr val="tx1"/>
                </a:solidFill>
                <a:latin typeface="Calibri" panose="020F0502020204030204" pitchFamily="34" charset="0"/>
                <a:cs typeface="Calibri" panose="020F0502020204030204" pitchFamily="34" charset="0"/>
              </a:rPr>
              <a:t>2</a:t>
            </a:r>
            <a:r>
              <a:rPr lang="en-US" dirty="0">
                <a:solidFill>
                  <a:schemeClr val="tx1"/>
                </a:solidFill>
                <a:latin typeface="Calibri" panose="020F0502020204030204" pitchFamily="34" charset="0"/>
                <a:cs typeface="Calibri" panose="020F0502020204030204" pitchFamily="34" charset="0"/>
              </a:rPr>
              <a:t>.k</a:t>
            </a:r>
          </a:p>
          <a:p>
            <a:pPr>
              <a:buNone/>
            </a:pPr>
            <a:endParaRPr lang="en-US" sz="2000" dirty="0">
              <a:solidFill>
                <a:schemeClr val="tx1"/>
              </a:solidFill>
              <a:latin typeface="Calibri" panose="020F0502020204030204" pitchFamily="34" charset="0"/>
              <a:cs typeface="Calibri" panose="020F0502020204030204" pitchFamily="34" charset="0"/>
            </a:endParaRPr>
          </a:p>
        </p:txBody>
      </p:sp>
      <p:pic>
        <p:nvPicPr>
          <p:cNvPr id="6" name="صورة 5"/>
          <p:cNvPicPr/>
          <p:nvPr/>
        </p:nvPicPr>
        <p:blipFill>
          <a:blip r:embed="rId2"/>
          <a:srcRect/>
          <a:stretch>
            <a:fillRect/>
          </a:stretch>
        </p:blipFill>
        <p:spPr bwMode="auto">
          <a:xfrm>
            <a:off x="4500562" y="2000240"/>
            <a:ext cx="3429024" cy="3143272"/>
          </a:xfrm>
          <a:prstGeom prst="rect">
            <a:avLst/>
          </a:prstGeom>
          <a:noFill/>
          <a:ln w="9525">
            <a:noFill/>
            <a:miter lim="800000"/>
            <a:headEnd/>
            <a:tailEnd/>
          </a:ln>
        </p:spPr>
      </p:pic>
    </p:spTree>
    <p:extLst>
      <p:ext uri="{BB962C8B-B14F-4D97-AF65-F5344CB8AC3E}">
        <p14:creationId xmlns:p14="http://schemas.microsoft.com/office/powerpoint/2010/main" val="2156257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458199" cy="5181600"/>
          </a:xfrm>
        </p:spPr>
        <p:txBody>
          <a:bodyPr/>
          <a:lstStyle/>
          <a:p>
            <a:r>
              <a:rPr lang="en-GB" sz="2000" dirty="0">
                <a:solidFill>
                  <a:schemeClr val="tx1"/>
                </a:solidFill>
                <a:latin typeface="Calibri" panose="020F0502020204030204" pitchFamily="34" charset="0"/>
                <a:cs typeface="Calibri" panose="020F0502020204030204" pitchFamily="34" charset="0"/>
              </a:rPr>
              <a:t>3D Shot in Design Builder show shading on the building</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727235" y="5623857"/>
            <a:ext cx="1300357" cy="646331"/>
          </a:xfrm>
          <a:prstGeom prst="rect">
            <a:avLst/>
          </a:prstGeom>
          <a:noFill/>
        </p:spPr>
        <p:txBody>
          <a:bodyPr wrap="none" rtlCol="0">
            <a:spAutoFit/>
          </a:bodyPr>
          <a:lstStyle/>
          <a:p>
            <a:pPr algn="ctr"/>
            <a:r>
              <a:rPr lang="en-GB" b="1" dirty="0" smtClean="0">
                <a:latin typeface="Calibri" panose="020F0502020204030204" pitchFamily="34" charset="0"/>
                <a:cs typeface="Calibri" panose="020F0502020204030204" pitchFamily="34" charset="0"/>
              </a:rPr>
              <a:t>21</a:t>
            </a:r>
            <a:r>
              <a:rPr lang="en-GB" b="1" baseline="30000" dirty="0" smtClean="0">
                <a:latin typeface="Calibri" panose="020F0502020204030204" pitchFamily="34" charset="0"/>
                <a:cs typeface="Calibri" panose="020F0502020204030204" pitchFamily="34" charset="0"/>
              </a:rPr>
              <a:t>st</a:t>
            </a:r>
            <a:r>
              <a:rPr lang="en-GB" b="1" dirty="0" smtClean="0">
                <a:latin typeface="Calibri" panose="020F0502020204030204" pitchFamily="34" charset="0"/>
                <a:cs typeface="Calibri" panose="020F0502020204030204" pitchFamily="34" charset="0"/>
              </a:rPr>
              <a:t> Dec</a:t>
            </a:r>
            <a:endParaRPr lang="en-GB" b="1" dirty="0">
              <a:latin typeface="Calibri" panose="020F0502020204030204" pitchFamily="34" charset="0"/>
              <a:cs typeface="Calibri" panose="020F0502020204030204" pitchFamily="34" charset="0"/>
            </a:endParaRPr>
          </a:p>
          <a:p>
            <a:pPr algn="ctr"/>
            <a:r>
              <a:rPr lang="en-GB" b="1" dirty="0">
                <a:latin typeface="Calibri" panose="020F0502020204030204" pitchFamily="34" charset="0"/>
                <a:cs typeface="Calibri" panose="020F0502020204030204" pitchFamily="34" charset="0"/>
              </a:rPr>
              <a:t>    </a:t>
            </a:r>
            <a:r>
              <a:rPr lang="en-GB" b="1" dirty="0" smtClean="0">
                <a:latin typeface="Calibri" panose="020F0502020204030204" pitchFamily="34" charset="0"/>
                <a:cs typeface="Calibri" panose="020F0502020204030204" pitchFamily="34" charset="0"/>
              </a:rPr>
              <a:t>12:00p.m</a:t>
            </a:r>
            <a:endParaRPr lang="en-US" dirty="0">
              <a:latin typeface="Calibri" panose="020F0502020204030204" pitchFamily="34" charset="0"/>
              <a:cs typeface="Calibri" panose="020F0502020204030204" pitchFamily="34" charset="0"/>
            </a:endParaRPr>
          </a:p>
        </p:txBody>
      </p:sp>
      <p:sp>
        <p:nvSpPr>
          <p:cNvPr id="8" name="TextBox 7"/>
          <p:cNvSpPr txBox="1"/>
          <p:nvPr/>
        </p:nvSpPr>
        <p:spPr>
          <a:xfrm>
            <a:off x="5985301" y="5649258"/>
            <a:ext cx="1467068" cy="923330"/>
          </a:xfrm>
          <a:prstGeom prst="rect">
            <a:avLst/>
          </a:prstGeom>
          <a:noFill/>
        </p:spPr>
        <p:txBody>
          <a:bodyPr wrap="square" rtlCol="0">
            <a:spAutoFit/>
          </a:bodyPr>
          <a:lstStyle/>
          <a:p>
            <a:pPr algn="ctr"/>
            <a:endParaRPr lang="en-GB" b="1" dirty="0">
              <a:latin typeface="Calibri" panose="020F0502020204030204" pitchFamily="34" charset="0"/>
              <a:cs typeface="Calibri" panose="020F0502020204030204" pitchFamily="34" charset="0"/>
            </a:endParaRPr>
          </a:p>
          <a:p>
            <a:pPr algn="ctr"/>
            <a:r>
              <a:rPr lang="en-GB" b="1" dirty="0">
                <a:latin typeface="Calibri" panose="020F0502020204030204" pitchFamily="34" charset="0"/>
                <a:cs typeface="Calibri" panose="020F0502020204030204" pitchFamily="34" charset="0"/>
              </a:rPr>
              <a:t>    21</a:t>
            </a:r>
            <a:r>
              <a:rPr lang="en-GB" b="1" baseline="30000" dirty="0">
                <a:latin typeface="Calibri" panose="020F0502020204030204" pitchFamily="34" charset="0"/>
                <a:cs typeface="Calibri" panose="020F0502020204030204" pitchFamily="34" charset="0"/>
              </a:rPr>
              <a:t>st</a:t>
            </a:r>
            <a:r>
              <a:rPr lang="en-GB" b="1" dirty="0">
                <a:latin typeface="Calibri" panose="020F0502020204030204" pitchFamily="34" charset="0"/>
                <a:cs typeface="Calibri" panose="020F0502020204030204" pitchFamily="34" charset="0"/>
              </a:rPr>
              <a:t> </a:t>
            </a:r>
            <a:r>
              <a:rPr lang="en-GB" b="1" dirty="0" smtClean="0">
                <a:latin typeface="Calibri" panose="020F0502020204030204" pitchFamily="34" charset="0"/>
                <a:cs typeface="Calibri" panose="020F0502020204030204" pitchFamily="34" charset="0"/>
              </a:rPr>
              <a:t>June</a:t>
            </a:r>
            <a:endParaRPr lang="en-GB" b="1" dirty="0">
              <a:latin typeface="Calibri" panose="020F0502020204030204" pitchFamily="34" charset="0"/>
              <a:cs typeface="Calibri" panose="020F0502020204030204" pitchFamily="34" charset="0"/>
            </a:endParaRPr>
          </a:p>
          <a:p>
            <a:pPr algn="ctr"/>
            <a:r>
              <a:rPr lang="en-GB" b="1" dirty="0">
                <a:latin typeface="Calibri" panose="020F0502020204030204" pitchFamily="34" charset="0"/>
                <a:cs typeface="Calibri" panose="020F0502020204030204" pitchFamily="34" charset="0"/>
              </a:rPr>
              <a:t>     </a:t>
            </a:r>
            <a:r>
              <a:rPr lang="en-GB" b="1" dirty="0" smtClean="0">
                <a:latin typeface="Calibri" panose="020F0502020204030204" pitchFamily="34" charset="0"/>
                <a:cs typeface="Calibri" panose="020F0502020204030204" pitchFamily="34" charset="0"/>
              </a:rPr>
              <a:t>12:00 </a:t>
            </a:r>
            <a:r>
              <a:rPr lang="en-GB" b="1" dirty="0">
                <a:latin typeface="Calibri" panose="020F0502020204030204" pitchFamily="34" charset="0"/>
                <a:cs typeface="Calibri" panose="020F0502020204030204" pitchFamily="34" charset="0"/>
              </a:rPr>
              <a:t>p</a:t>
            </a:r>
            <a:r>
              <a:rPr lang="en-GB" b="1" dirty="0" smtClean="0">
                <a:latin typeface="Calibri" panose="020F0502020204030204" pitchFamily="34" charset="0"/>
                <a:cs typeface="Calibri" panose="020F0502020204030204" pitchFamily="34" charset="0"/>
              </a:rPr>
              <a:t>.m</a:t>
            </a:r>
            <a:r>
              <a:rPr lang="en-GB" b="1"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p:txBody>
      </p:sp>
      <p:sp>
        <p:nvSpPr>
          <p:cNvPr id="6" name="Slide Number Placeholder 5"/>
          <p:cNvSpPr>
            <a:spLocks noGrp="1"/>
          </p:cNvSpPr>
          <p:nvPr>
            <p:ph type="sldNum" sz="quarter" idx="12"/>
          </p:nvPr>
        </p:nvSpPr>
        <p:spPr/>
        <p:txBody>
          <a:bodyPr/>
          <a:lstStyle/>
          <a:p>
            <a:fld id="{659D4852-C39A-4383-9590-8D833D1A3BCF}" type="slidenum">
              <a:rPr lang="en-US" smtClean="0"/>
              <a:pPr/>
              <a:t>23</a:t>
            </a:fld>
            <a:endParaRPr lang="en-US"/>
          </a:p>
        </p:txBody>
      </p:sp>
      <p:sp>
        <p:nvSpPr>
          <p:cNvPr id="10"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pic>
        <p:nvPicPr>
          <p:cNvPr id="12" name="صورة 11"/>
          <p:cNvPicPr/>
          <p:nvPr/>
        </p:nvPicPr>
        <p:blipFill>
          <a:blip r:embed="rId2"/>
          <a:srcRect/>
          <a:stretch>
            <a:fillRect/>
          </a:stretch>
        </p:blipFill>
        <p:spPr bwMode="auto">
          <a:xfrm>
            <a:off x="4786314" y="2000240"/>
            <a:ext cx="4133850" cy="35004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صورة 12"/>
          <p:cNvPicPr/>
          <p:nvPr/>
        </p:nvPicPr>
        <p:blipFill>
          <a:blip r:embed="rId3"/>
          <a:srcRect/>
          <a:stretch>
            <a:fillRect/>
          </a:stretch>
        </p:blipFill>
        <p:spPr bwMode="auto">
          <a:xfrm>
            <a:off x="500034" y="2000240"/>
            <a:ext cx="4184650" cy="35258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859209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95401" y="1600200"/>
            <a:ext cx="7239000" cy="4311022"/>
          </a:xfrm>
        </p:spPr>
        <p:txBody>
          <a:bodyPr>
            <a:normAutofit/>
          </a:bodyPr>
          <a:lstStyle/>
          <a:p>
            <a:r>
              <a:rPr lang="en-GB" sz="2000" dirty="0">
                <a:solidFill>
                  <a:schemeClr val="tx1"/>
                </a:solidFill>
                <a:latin typeface="Calibri" panose="020F0502020204030204" pitchFamily="34" charset="0"/>
                <a:cs typeface="Calibri" panose="020F0502020204030204" pitchFamily="34" charset="0"/>
              </a:rPr>
              <a:t>Total heating load is </a:t>
            </a:r>
            <a:r>
              <a:rPr lang="en-GB" sz="2000" b="1" dirty="0" smtClean="0">
                <a:solidFill>
                  <a:schemeClr val="tx1"/>
                </a:solidFill>
                <a:latin typeface="Calibri" panose="020F0502020204030204" pitchFamily="34" charset="0"/>
                <a:cs typeface="Calibri" panose="020F0502020204030204" pitchFamily="34" charset="0"/>
              </a:rPr>
              <a:t>70 </a:t>
            </a:r>
            <a:r>
              <a:rPr lang="en-GB" sz="2000" b="1" dirty="0">
                <a:solidFill>
                  <a:schemeClr val="tx1"/>
                </a:solidFill>
                <a:latin typeface="Calibri" panose="020F0502020204030204" pitchFamily="34" charset="0"/>
                <a:cs typeface="Calibri" panose="020F0502020204030204" pitchFamily="34" charset="0"/>
              </a:rPr>
              <a:t>kWh </a:t>
            </a:r>
          </a:p>
          <a:p>
            <a:r>
              <a:rPr lang="en-GB" sz="2000" dirty="0">
                <a:solidFill>
                  <a:schemeClr val="tx1"/>
                </a:solidFill>
                <a:latin typeface="Calibri" panose="020F0502020204030204" pitchFamily="34" charset="0"/>
                <a:cs typeface="Calibri" panose="020F0502020204030204" pitchFamily="34" charset="0"/>
              </a:rPr>
              <a:t>Total cooling load is </a:t>
            </a:r>
            <a:r>
              <a:rPr lang="en-GB" sz="2000" b="1" dirty="0" smtClean="0">
                <a:solidFill>
                  <a:schemeClr val="tx1"/>
                </a:solidFill>
                <a:latin typeface="Calibri" panose="020F0502020204030204" pitchFamily="34" charset="0"/>
                <a:cs typeface="Calibri" panose="020F0502020204030204" pitchFamily="34" charset="0"/>
              </a:rPr>
              <a:t>151.77kWh</a:t>
            </a:r>
          </a:p>
          <a:p>
            <a:pPr marL="0" indent="0">
              <a:buNone/>
            </a:pPr>
            <a:r>
              <a:rPr lang="en-GB" sz="2000" dirty="0" smtClean="0">
                <a:solidFill>
                  <a:schemeClr val="tx1"/>
                </a:solidFill>
                <a:latin typeface="Calibri" panose="020F0502020204030204" pitchFamily="34" charset="0"/>
                <a:cs typeface="Calibri" panose="020F0502020204030204" pitchFamily="34" charset="0"/>
              </a:rPr>
              <a:t>Pierce PMV SET values nearly ranges within the limit (-0.5 and 0.5) throughout the year</a:t>
            </a:r>
            <a:endParaRPr lang="en-US" sz="2000" dirty="0" smtClean="0">
              <a:solidFill>
                <a:schemeClr val="tx1"/>
              </a:solidFill>
              <a:latin typeface="Calibri" panose="020F0502020204030204" pitchFamily="34" charset="0"/>
              <a:cs typeface="Calibri" panose="020F0502020204030204" pitchFamily="34" charset="0"/>
            </a:endParaRPr>
          </a:p>
          <a:p>
            <a:endParaRPr lang="en-US" sz="2000" b="1" dirty="0">
              <a:solidFill>
                <a:schemeClr val="tx1"/>
              </a:solidFill>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p:txBody>
          <a:bodyPr/>
          <a:lstStyle/>
          <a:p>
            <a:fld id="{659D4852-C39A-4383-9590-8D833D1A3BCF}" type="slidenum">
              <a:rPr lang="en-US" smtClean="0">
                <a:solidFill>
                  <a:schemeClr val="bg1"/>
                </a:solidFill>
              </a:rPr>
              <a:pPr/>
              <a:t>24</a:t>
            </a:fld>
            <a:endParaRPr lang="en-US" dirty="0">
              <a:solidFill>
                <a:schemeClr val="bg1"/>
              </a:solidFill>
            </a:endParaRPr>
          </a:p>
        </p:txBody>
      </p:sp>
      <p:sp>
        <p:nvSpPr>
          <p:cNvPr id="12" name="Title 1"/>
          <p:cNvSpPr>
            <a:spLocks noGrp="1"/>
          </p:cNvSpPr>
          <p:nvPr>
            <p:ph type="title"/>
          </p:nvPr>
        </p:nvSpPr>
        <p:spPr>
          <a:xfrm>
            <a:off x="1945201" y="624110"/>
            <a:ext cx="6589199" cy="856068"/>
          </a:xfrm>
        </p:spPr>
        <p:txBody>
          <a:bodyPr/>
          <a:lstStyle/>
          <a:p>
            <a:r>
              <a:rPr lang="en-US" dirty="0">
                <a:solidFill>
                  <a:schemeClr val="tx1"/>
                </a:solidFill>
                <a:cs typeface="Times New Roman" panose="02020603050405020304" pitchFamily="18" charset="0"/>
              </a:rPr>
              <a:t>Environmental Design</a:t>
            </a:r>
          </a:p>
        </p:txBody>
      </p:sp>
      <p:pic>
        <p:nvPicPr>
          <p:cNvPr id="10242" name="Picture 2"/>
          <p:cNvPicPr>
            <a:picLocks noChangeAspect="1" noChangeArrowheads="1"/>
          </p:cNvPicPr>
          <p:nvPr/>
        </p:nvPicPr>
        <p:blipFill>
          <a:blip r:embed="rId2"/>
          <a:srcRect/>
          <a:stretch>
            <a:fillRect/>
          </a:stretch>
        </p:blipFill>
        <p:spPr bwMode="auto">
          <a:xfrm>
            <a:off x="1071538" y="3500438"/>
            <a:ext cx="7786742" cy="22145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28776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1" y="1524000"/>
            <a:ext cx="7543800" cy="4387222"/>
          </a:xfrm>
        </p:spPr>
        <p:txBody>
          <a:bodyPr/>
          <a:lstStyle/>
          <a:p>
            <a:r>
              <a:rPr lang="en-US" sz="2000" dirty="0">
                <a:solidFill>
                  <a:schemeClr val="tx1"/>
                </a:solidFill>
                <a:latin typeface="Calibri" panose="020F0502020204030204" pitchFamily="34" charset="0"/>
                <a:cs typeface="Calibri" panose="020F0502020204030204" pitchFamily="34" charset="0"/>
              </a:rPr>
              <a:t>Energy Consumption</a:t>
            </a:r>
          </a:p>
          <a:p>
            <a:pPr marL="0" indent="0">
              <a:buNone/>
            </a:pPr>
            <a:r>
              <a:rPr lang="en-US" dirty="0">
                <a:solidFill>
                  <a:schemeClr val="tx1"/>
                </a:solidFill>
                <a:latin typeface="Calibri" panose="020F0502020204030204" pitchFamily="34" charset="0"/>
                <a:cs typeface="Calibri" panose="020F0502020204030204" pitchFamily="34" charset="0"/>
              </a:rPr>
              <a:t>The total energy consumption per </a:t>
            </a:r>
            <a:r>
              <a:rPr lang="en-US" dirty="0" smtClean="0">
                <a:solidFill>
                  <a:schemeClr val="tx1"/>
                </a:solidFill>
                <a:latin typeface="Calibri" panose="020F0502020204030204" pitchFamily="34" charset="0"/>
                <a:cs typeface="Calibri" panose="020F0502020204030204" pitchFamily="34" charset="0"/>
              </a:rPr>
              <a:t>meter square is </a:t>
            </a:r>
            <a:r>
              <a:rPr lang="en-US" dirty="0">
                <a:solidFill>
                  <a:schemeClr val="tx1"/>
                </a:solidFill>
                <a:latin typeface="Calibri" panose="020F0502020204030204" pitchFamily="34" charset="0"/>
                <a:cs typeface="Calibri" panose="020F0502020204030204" pitchFamily="34" charset="0"/>
              </a:rPr>
              <a:t>equal</a:t>
            </a:r>
          </a:p>
          <a:p>
            <a:pPr marL="0" indent="0">
              <a:buNone/>
            </a:pPr>
            <a:r>
              <a:rPr lang="en-US" dirty="0">
                <a:solidFill>
                  <a:schemeClr val="tx1"/>
                </a:solidFill>
                <a:latin typeface="Calibri" panose="020F0502020204030204" pitchFamily="34" charset="0"/>
                <a:cs typeface="Calibri" panose="020F0502020204030204" pitchFamily="34" charset="0"/>
              </a:rPr>
              <a:t>       </a:t>
            </a:r>
            <a:r>
              <a:rPr lang="en-US" b="1" dirty="0" smtClean="0">
                <a:solidFill>
                  <a:schemeClr val="tx1"/>
                </a:solidFill>
                <a:latin typeface="Calibri" panose="020F0502020204030204" pitchFamily="34" charset="0"/>
                <a:cs typeface="Calibri" panose="020F0502020204030204" pitchFamily="34" charset="0"/>
              </a:rPr>
              <a:t>64.96 </a:t>
            </a:r>
            <a:r>
              <a:rPr lang="en-US" b="1" dirty="0">
                <a:solidFill>
                  <a:schemeClr val="tx1"/>
                </a:solidFill>
                <a:latin typeface="Calibri" panose="020F0502020204030204" pitchFamily="34" charset="0"/>
                <a:cs typeface="Calibri" panose="020F0502020204030204" pitchFamily="34" charset="0"/>
              </a:rPr>
              <a:t>kWh/m²</a:t>
            </a:r>
          </a:p>
          <a:p>
            <a:pPr marL="0" indent="0">
              <a:buNone/>
            </a:pPr>
            <a:r>
              <a:rPr lang="en-US" dirty="0">
                <a:latin typeface="Times New Roman" panose="02020603050405020304" pitchFamily="18" charset="0"/>
                <a:cs typeface="Times New Roman" panose="02020603050405020304" pitchFamily="18" charset="0"/>
              </a:rPr>
              <a:t> </a:t>
            </a:r>
          </a:p>
        </p:txBody>
      </p:sp>
      <p:sp>
        <p:nvSpPr>
          <p:cNvPr id="5" name="Rounded Rectangle 4"/>
          <p:cNvSpPr/>
          <p:nvPr/>
        </p:nvSpPr>
        <p:spPr>
          <a:xfrm>
            <a:off x="7543801" y="3742734"/>
            <a:ext cx="914400" cy="776510"/>
          </a:xfrm>
          <a:prstGeom prst="roundRect">
            <a:avLst/>
          </a:prstGeom>
          <a:noFill/>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659D4852-C39A-4383-9590-8D833D1A3BCF}" type="slidenum">
              <a:rPr lang="en-US" smtClean="0">
                <a:ln w="0"/>
                <a:solidFill>
                  <a:schemeClr val="bg1"/>
                </a:solidFill>
                <a:effectLst>
                  <a:outerShdw blurRad="38100" dist="19050" dir="2700000" algn="tl" rotWithShape="0">
                    <a:schemeClr val="dk1">
                      <a:alpha val="40000"/>
                    </a:schemeClr>
                  </a:outerShdw>
                </a:effectLst>
              </a:rPr>
              <a:pPr/>
              <a:t>25</a:t>
            </a:fld>
            <a:endParaRPr lang="en-US" dirty="0">
              <a:solidFill>
                <a:schemeClr val="bg1"/>
              </a:solidFill>
            </a:endParaRPr>
          </a:p>
        </p:txBody>
      </p:sp>
      <p:sp>
        <p:nvSpPr>
          <p:cNvPr id="9"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pic>
        <p:nvPicPr>
          <p:cNvPr id="8" name="صورة 7"/>
          <p:cNvPicPr/>
          <p:nvPr/>
        </p:nvPicPr>
        <p:blipFill>
          <a:blip r:embed="rId2"/>
          <a:srcRect/>
          <a:stretch>
            <a:fillRect/>
          </a:stretch>
        </p:blipFill>
        <p:spPr bwMode="auto">
          <a:xfrm>
            <a:off x="1571604" y="3143248"/>
            <a:ext cx="6929486" cy="2428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3" name="رابط كسهم مستقيم 12"/>
          <p:cNvCxnSpPr>
            <a:endCxn id="17" idx="1"/>
          </p:cNvCxnSpPr>
          <p:nvPr/>
        </p:nvCxnSpPr>
        <p:spPr>
          <a:xfrm>
            <a:off x="2928926" y="2643182"/>
            <a:ext cx="2428892" cy="125016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7" name="إطار 16"/>
          <p:cNvSpPr/>
          <p:nvPr/>
        </p:nvSpPr>
        <p:spPr>
          <a:xfrm>
            <a:off x="5357818" y="3643314"/>
            <a:ext cx="914400" cy="500066"/>
          </a:xfrm>
          <a:prstGeom prst="frame">
            <a:avLst/>
          </a:prstGeom>
        </p:spPr>
        <p:style>
          <a:lnRef idx="3">
            <a:schemeClr val="lt1"/>
          </a:lnRef>
          <a:fillRef idx="1">
            <a:schemeClr val="accent5"/>
          </a:fillRef>
          <a:effectRef idx="1">
            <a:schemeClr val="accent5"/>
          </a:effectRef>
          <a:fontRef idx="minor">
            <a:schemeClr val="lt1"/>
          </a:fontRef>
        </p:style>
        <p:txBody>
          <a:bodyPr rtlCol="1" anchor="ctr"/>
          <a:lstStyle/>
          <a:p>
            <a:pPr algn="ctr"/>
            <a:endParaRPr lang="ar-SA">
              <a:solidFill>
                <a:schemeClr val="tx1"/>
              </a:solidFill>
            </a:endParaRPr>
          </a:p>
        </p:txBody>
      </p:sp>
    </p:spTree>
    <p:extLst>
      <p:ext uri="{BB962C8B-B14F-4D97-AF65-F5344CB8AC3E}">
        <p14:creationId xmlns:p14="http://schemas.microsoft.com/office/powerpoint/2010/main" val="40266067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Times New Roman" panose="02020603050405020304" pitchFamily="18" charset="0"/>
              </a:rPr>
              <a:t>Environmental Design</a:t>
            </a:r>
          </a:p>
        </p:txBody>
      </p:sp>
      <p:sp>
        <p:nvSpPr>
          <p:cNvPr id="3" name="Content Placeholder 2"/>
          <p:cNvSpPr>
            <a:spLocks noGrp="1"/>
          </p:cNvSpPr>
          <p:nvPr>
            <p:ph idx="1"/>
          </p:nvPr>
        </p:nvSpPr>
        <p:spPr>
          <a:xfrm>
            <a:off x="533401" y="1447800"/>
            <a:ext cx="8001000" cy="4463422"/>
          </a:xfrm>
        </p:spPr>
        <p:txBody>
          <a:bodyPr/>
          <a:lstStyle/>
          <a:p>
            <a:r>
              <a:rPr lang="en-US" sz="2000" b="1" dirty="0">
                <a:solidFill>
                  <a:schemeClr val="tx1"/>
                </a:solidFill>
                <a:latin typeface="Calibri" panose="020F0502020204030204" pitchFamily="34" charset="0"/>
                <a:cs typeface="Calibri" panose="020F0502020204030204" pitchFamily="34" charset="0"/>
              </a:rPr>
              <a:t>Acoustical Design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Reverberation time (RT60)</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RT60 Range Should be </a:t>
            </a:r>
            <a:r>
              <a:rPr lang="en-US" dirty="0" smtClean="0">
                <a:solidFill>
                  <a:schemeClr val="tx1"/>
                </a:solidFill>
                <a:latin typeface="Calibri" panose="020F0502020204030204" pitchFamily="34" charset="0"/>
                <a:cs typeface="Calibri" panose="020F0502020204030204" pitchFamily="34" charset="0"/>
              </a:rPr>
              <a:t>(1.4-1.9)</a:t>
            </a:r>
            <a:endParaRPr lang="en-US" dirty="0">
              <a:solidFill>
                <a:schemeClr val="tx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From table and figure, the RT60 of </a:t>
            </a:r>
          </a:p>
          <a:p>
            <a:pPr marL="0" indent="0">
              <a:buNone/>
            </a:pPr>
            <a:r>
              <a:rPr lang="en-US" dirty="0" smtClean="0">
                <a:solidFill>
                  <a:schemeClr val="tx1"/>
                </a:solidFill>
                <a:latin typeface="Calibri" panose="020F0502020204030204" pitchFamily="34" charset="0"/>
                <a:cs typeface="Calibri" panose="020F0502020204030204" pitchFamily="34" charset="0"/>
              </a:rPr>
              <a:t>Multipurpose hall between the </a:t>
            </a:r>
            <a:r>
              <a:rPr lang="en-US" dirty="0">
                <a:solidFill>
                  <a:schemeClr val="tx1"/>
                </a:solidFill>
                <a:latin typeface="Calibri" panose="020F0502020204030204" pitchFamily="34" charset="0"/>
                <a:cs typeface="Calibri" panose="020F0502020204030204" pitchFamily="34" charset="0"/>
              </a:rPr>
              <a:t>range.</a:t>
            </a:r>
          </a:p>
          <a:p>
            <a:endParaRPr lang="en-US" dirty="0">
              <a:latin typeface="Times New Roman" panose="02020603050405020304" pitchFamily="18" charset="0"/>
              <a:cs typeface="Times New Roman" panose="02020603050405020304" pitchFamily="18" charset="0"/>
            </a:endParaRPr>
          </a:p>
        </p:txBody>
      </p:sp>
      <p:sp>
        <p:nvSpPr>
          <p:cNvPr id="16" name="Rectangle 15"/>
          <p:cNvSpPr/>
          <p:nvPr/>
        </p:nvSpPr>
        <p:spPr>
          <a:xfrm>
            <a:off x="7896223" y="2910386"/>
            <a:ext cx="711202" cy="3284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659D4852-C39A-4383-9590-8D833D1A3BCF}" type="slidenum">
              <a:rPr lang="en-US" smtClean="0"/>
              <a:pPr/>
              <a:t>26</a:t>
            </a:fld>
            <a:endParaRPr lang="en-US"/>
          </a:p>
        </p:txBody>
      </p:sp>
      <p:pic>
        <p:nvPicPr>
          <p:cNvPr id="9" name="Picture 6"/>
          <p:cNvPicPr/>
          <p:nvPr/>
        </p:nvPicPr>
        <p:blipFill>
          <a:blip r:embed="rId2">
            <a:extLst>
              <a:ext uri="{28A0092B-C50C-407E-A947-70E740481C1C}">
                <a14:useLocalDpi xmlns:a14="http://schemas.microsoft.com/office/drawing/2010/main" val="0"/>
              </a:ext>
            </a:extLst>
          </a:blip>
          <a:stretch>
            <a:fillRect/>
          </a:stretch>
        </p:blipFill>
        <p:spPr>
          <a:xfrm>
            <a:off x="571472" y="4214818"/>
            <a:ext cx="5760085" cy="24930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266" name="Picture 2"/>
          <p:cNvPicPr>
            <a:picLocks noChangeAspect="1" noChangeArrowheads="1"/>
          </p:cNvPicPr>
          <p:nvPr/>
        </p:nvPicPr>
        <p:blipFill>
          <a:blip r:embed="rId3"/>
          <a:srcRect/>
          <a:stretch>
            <a:fillRect/>
          </a:stretch>
        </p:blipFill>
        <p:spPr bwMode="auto">
          <a:xfrm>
            <a:off x="4286248" y="1357298"/>
            <a:ext cx="4857752" cy="2714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إطار 11"/>
          <p:cNvSpPr/>
          <p:nvPr/>
        </p:nvSpPr>
        <p:spPr>
          <a:xfrm>
            <a:off x="6572264" y="2071678"/>
            <a:ext cx="285752" cy="1214446"/>
          </a:xfrm>
          <a:prstGeom prst="frame">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a:solidFill>
                <a:schemeClr val="tx1"/>
              </a:solidFill>
            </a:endParaRPr>
          </a:p>
        </p:txBody>
      </p:sp>
      <p:cxnSp>
        <p:nvCxnSpPr>
          <p:cNvPr id="17" name="رابط كسهم مستقيم 16"/>
          <p:cNvCxnSpPr/>
          <p:nvPr/>
        </p:nvCxnSpPr>
        <p:spPr>
          <a:xfrm rot="5400000" flipH="1" flipV="1">
            <a:off x="5072066" y="3357562"/>
            <a:ext cx="1500198" cy="135732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029083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0"/>
            <a:ext cx="8305799" cy="5181600"/>
          </a:xfrm>
        </p:spPr>
        <p:txBody>
          <a:bodyPr/>
          <a:lstStyle/>
          <a:p>
            <a:r>
              <a:rPr lang="en-US" sz="2000" b="1" dirty="0">
                <a:solidFill>
                  <a:schemeClr val="tx1"/>
                </a:solidFill>
                <a:latin typeface="Calibri" panose="020F0502020204030204" pitchFamily="34" charset="0"/>
                <a:cs typeface="Calibri" panose="020F0502020204030204" pitchFamily="34" charset="0"/>
              </a:rPr>
              <a:t>Acoustical Design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Sound Transmission Class (STC)</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For the internal partition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From Insul software, the</a:t>
            </a:r>
          </a:p>
          <a:p>
            <a:pPr marL="0" indent="0">
              <a:buNone/>
            </a:pPr>
            <a:r>
              <a:rPr lang="en-US" dirty="0">
                <a:solidFill>
                  <a:schemeClr val="tx1"/>
                </a:solidFill>
                <a:latin typeface="Calibri" panose="020F0502020204030204" pitchFamily="34" charset="0"/>
                <a:cs typeface="Calibri" panose="020F0502020204030204" pitchFamily="34" charset="0"/>
              </a:rPr>
              <a:t>STC value </a:t>
            </a:r>
            <a:r>
              <a:rPr lang="en-US" dirty="0" smtClean="0">
                <a:solidFill>
                  <a:schemeClr val="tx1"/>
                </a:solidFill>
                <a:latin typeface="Calibri" panose="020F0502020204030204" pitchFamily="34" charset="0"/>
                <a:cs typeface="Calibri" panose="020F0502020204030204" pitchFamily="34" charset="0"/>
              </a:rPr>
              <a:t>between Multipurpose</a:t>
            </a:r>
          </a:p>
          <a:p>
            <a:pPr marL="0" indent="0">
              <a:buNone/>
            </a:pPr>
            <a:r>
              <a:rPr lang="en-US" dirty="0" smtClean="0">
                <a:solidFill>
                  <a:schemeClr val="tx1"/>
                </a:solidFill>
                <a:latin typeface="Calibri" panose="020F0502020204030204" pitchFamily="34" charset="0"/>
                <a:cs typeface="Calibri" panose="020F0502020204030204" pitchFamily="34" charset="0"/>
              </a:rPr>
              <a:t>Hall and interior equals </a:t>
            </a:r>
            <a:r>
              <a:rPr lang="en-US" dirty="0" smtClean="0">
                <a:solidFill>
                  <a:schemeClr val="tx1"/>
                </a:solidFill>
                <a:latin typeface="Calibri" panose="020F0502020204030204" pitchFamily="34" charset="0"/>
                <a:cs typeface="Calibri" panose="020F0502020204030204" pitchFamily="34" charset="0"/>
              </a:rPr>
              <a:t>38 </a:t>
            </a:r>
            <a:r>
              <a:rPr lang="en-US" dirty="0" err="1" smtClean="0">
                <a:solidFill>
                  <a:schemeClr val="tx1"/>
                </a:solidFill>
                <a:latin typeface="Calibri" panose="020F0502020204030204" pitchFamily="34" charset="0"/>
                <a:cs typeface="Calibri" panose="020F0502020204030204" pitchFamily="34" charset="0"/>
              </a:rPr>
              <a:t>db</a:t>
            </a:r>
            <a:r>
              <a:rPr lang="en-US" dirty="0" smtClean="0">
                <a:solidFill>
                  <a:schemeClr val="tx1"/>
                </a:solidFill>
                <a:latin typeface="Calibri" panose="020F0502020204030204" pitchFamily="34" charset="0"/>
                <a:cs typeface="Calibri" panose="020F0502020204030204" pitchFamily="34" charset="0"/>
              </a:rPr>
              <a:t> </a:t>
            </a:r>
            <a:r>
              <a:rPr lang="en-US" dirty="0" smtClean="0">
                <a:solidFill>
                  <a:schemeClr val="tx1"/>
                </a:solidFill>
                <a:latin typeface="Calibri" panose="020F0502020204030204" pitchFamily="34" charset="0"/>
                <a:cs typeface="Calibri" panose="020F0502020204030204" pitchFamily="34" charset="0"/>
              </a:rPr>
              <a:t>is </a:t>
            </a:r>
          </a:p>
          <a:p>
            <a:pPr marL="0" indent="0">
              <a:buNone/>
            </a:pPr>
            <a:r>
              <a:rPr lang="en-US" dirty="0" smtClean="0">
                <a:solidFill>
                  <a:schemeClr val="tx1"/>
                </a:solidFill>
                <a:latin typeface="Calibri" panose="020F0502020204030204" pitchFamily="34" charset="0"/>
                <a:cs typeface="Calibri" panose="020F0502020204030204" pitchFamily="34" charset="0"/>
              </a:rPr>
              <a:t>Less than 40db</a:t>
            </a:r>
            <a:endParaRPr lang="en-US" dirty="0">
              <a:solidFill>
                <a:schemeClr val="tx1"/>
              </a:solidFill>
              <a:latin typeface="Calibri" panose="020F0502020204030204" pitchFamily="34" charset="0"/>
              <a:cs typeface="Calibri" panose="020F0502020204030204" pitchFamily="34"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pPr/>
              <a:t>27</a:t>
            </a:fld>
            <a:endParaRPr lang="en-US"/>
          </a:p>
        </p:txBody>
      </p:sp>
      <p:sp>
        <p:nvSpPr>
          <p:cNvPr id="8" name="Title 1"/>
          <p:cNvSpPr>
            <a:spLocks noGrp="1"/>
          </p:cNvSpPr>
          <p:nvPr>
            <p:ph type="title"/>
          </p:nvPr>
        </p:nvSpPr>
        <p:spPr>
          <a:xfrm>
            <a:off x="1945201" y="624110"/>
            <a:ext cx="6589199" cy="671290"/>
          </a:xfrm>
        </p:spPr>
        <p:txBody>
          <a:bodyPr/>
          <a:lstStyle/>
          <a:p>
            <a:r>
              <a:rPr lang="en-US" dirty="0">
                <a:solidFill>
                  <a:schemeClr val="tx1"/>
                </a:solidFill>
                <a:cs typeface="Times New Roman" panose="02020603050405020304" pitchFamily="18" charset="0"/>
              </a:rPr>
              <a:t>Environmental Design</a:t>
            </a:r>
          </a:p>
        </p:txBody>
      </p:sp>
      <p:pic>
        <p:nvPicPr>
          <p:cNvPr id="10" name="صورة 9"/>
          <p:cNvPicPr/>
          <p:nvPr/>
        </p:nvPicPr>
        <p:blipFill>
          <a:blip r:embed="rId2"/>
          <a:srcRect/>
          <a:stretch>
            <a:fillRect/>
          </a:stretch>
        </p:blipFill>
        <p:spPr bwMode="auto">
          <a:xfrm rot="5400000">
            <a:off x="805231" y="3838183"/>
            <a:ext cx="2279650" cy="31757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34"/>
          <p:cNvPicPr/>
          <p:nvPr/>
        </p:nvPicPr>
        <p:blipFill>
          <a:blip r:embed="rId3">
            <a:extLst>
              <a:ext uri="{28A0092B-C50C-407E-A947-70E740481C1C}">
                <a14:useLocalDpi xmlns:a14="http://schemas.microsoft.com/office/drawing/2010/main" val="0"/>
              </a:ext>
            </a:extLst>
          </a:blip>
          <a:stretch>
            <a:fillRect/>
          </a:stretch>
        </p:blipFill>
        <p:spPr>
          <a:xfrm>
            <a:off x="5643570" y="1785926"/>
            <a:ext cx="1785668" cy="2532058"/>
          </a:xfrm>
          <a:prstGeom prst="rect">
            <a:avLst/>
          </a:prstGeom>
          <a:ln w="88900" cap="sq" cmpd="thickThin">
            <a:solidFill>
              <a:srgbClr val="000000"/>
            </a:solidFill>
            <a:prstDash val="solid"/>
            <a:miter lim="800000"/>
          </a:ln>
          <a:effectLst>
            <a:innerShdw blurRad="76200">
              <a:srgbClr val="000000"/>
            </a:innerShdw>
          </a:effectLst>
        </p:spPr>
      </p:pic>
      <p:pic>
        <p:nvPicPr>
          <p:cNvPr id="13" name="Picture 47"/>
          <p:cNvPicPr/>
          <p:nvPr/>
        </p:nvPicPr>
        <p:blipFill>
          <a:blip r:embed="rId4">
            <a:extLst>
              <a:ext uri="{28A0092B-C50C-407E-A947-70E740481C1C}">
                <a14:useLocalDpi xmlns:a14="http://schemas.microsoft.com/office/drawing/2010/main" val="0"/>
              </a:ext>
            </a:extLst>
          </a:blip>
          <a:stretch>
            <a:fillRect/>
          </a:stretch>
        </p:blipFill>
        <p:spPr>
          <a:xfrm>
            <a:off x="3714744" y="4714884"/>
            <a:ext cx="5214974" cy="12144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0" name="رابط كسهم مستقيم 19"/>
          <p:cNvCxnSpPr/>
          <p:nvPr/>
        </p:nvCxnSpPr>
        <p:spPr>
          <a:xfrm flipV="1">
            <a:off x="6429388" y="5715016"/>
            <a:ext cx="1928826" cy="8572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1" name="إطار 20"/>
          <p:cNvSpPr/>
          <p:nvPr/>
        </p:nvSpPr>
        <p:spPr>
          <a:xfrm>
            <a:off x="8358214" y="5286388"/>
            <a:ext cx="357190" cy="500066"/>
          </a:xfrm>
          <a:prstGeom prst="fram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solidFill>
                <a:schemeClr val="tx1"/>
              </a:solidFill>
            </a:endParaRPr>
          </a:p>
        </p:txBody>
      </p:sp>
    </p:spTree>
    <p:extLst>
      <p:ext uri="{BB962C8B-B14F-4D97-AF65-F5344CB8AC3E}">
        <p14:creationId xmlns:p14="http://schemas.microsoft.com/office/powerpoint/2010/main" val="10714322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0"/>
            <a:ext cx="8305799" cy="5181600"/>
          </a:xfrm>
        </p:spPr>
        <p:txBody>
          <a:bodyPr/>
          <a:lstStyle/>
          <a:p>
            <a:r>
              <a:rPr lang="en-US" sz="2000" b="1" dirty="0">
                <a:solidFill>
                  <a:schemeClr val="tx1"/>
                </a:solidFill>
                <a:latin typeface="Calibri" panose="020F0502020204030204" pitchFamily="34" charset="0"/>
                <a:cs typeface="Calibri" panose="020F0502020204030204" pitchFamily="34" charset="0"/>
              </a:rPr>
              <a:t>Acoustical Design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Sound Transmission Class (STC)</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For the </a:t>
            </a:r>
            <a:r>
              <a:rPr lang="en-US" dirty="0" smtClean="0">
                <a:solidFill>
                  <a:schemeClr val="tx1"/>
                </a:solidFill>
                <a:latin typeface="Calibri" panose="020F0502020204030204" pitchFamily="34" charset="0"/>
                <a:cs typeface="Calibri" panose="020F0502020204030204" pitchFamily="34" charset="0"/>
              </a:rPr>
              <a:t>exterior </a:t>
            </a:r>
            <a:r>
              <a:rPr lang="en-US" dirty="0">
                <a:solidFill>
                  <a:schemeClr val="tx1"/>
                </a:solidFill>
                <a:latin typeface="Calibri" panose="020F0502020204030204" pitchFamily="34" charset="0"/>
                <a:cs typeface="Calibri" panose="020F0502020204030204" pitchFamily="34" charset="0"/>
              </a:rPr>
              <a:t>partition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From Insul software, the</a:t>
            </a:r>
          </a:p>
          <a:p>
            <a:pPr marL="0" indent="0">
              <a:buNone/>
            </a:pPr>
            <a:r>
              <a:rPr lang="en-US" dirty="0">
                <a:solidFill>
                  <a:schemeClr val="tx1"/>
                </a:solidFill>
                <a:latin typeface="Calibri" panose="020F0502020204030204" pitchFamily="34" charset="0"/>
                <a:cs typeface="Calibri" panose="020F0502020204030204" pitchFamily="34" charset="0"/>
              </a:rPr>
              <a:t>STC value </a:t>
            </a:r>
            <a:r>
              <a:rPr lang="en-US" dirty="0" smtClean="0">
                <a:solidFill>
                  <a:schemeClr val="tx1"/>
                </a:solidFill>
                <a:latin typeface="Calibri" panose="020F0502020204030204" pitchFamily="34" charset="0"/>
                <a:cs typeface="Calibri" panose="020F0502020204030204" pitchFamily="34" charset="0"/>
              </a:rPr>
              <a:t>between Multipurpose</a:t>
            </a:r>
          </a:p>
          <a:p>
            <a:pPr marL="0" indent="0">
              <a:buNone/>
            </a:pPr>
            <a:r>
              <a:rPr lang="en-US" dirty="0" smtClean="0">
                <a:solidFill>
                  <a:schemeClr val="tx1"/>
                </a:solidFill>
                <a:latin typeface="Calibri" panose="020F0502020204030204" pitchFamily="34" charset="0"/>
                <a:cs typeface="Calibri" panose="020F0502020204030204" pitchFamily="34" charset="0"/>
              </a:rPr>
              <a:t>Hall and interior equals </a:t>
            </a:r>
            <a:r>
              <a:rPr lang="en-US" dirty="0" smtClean="0">
                <a:solidFill>
                  <a:schemeClr val="tx1"/>
                </a:solidFill>
                <a:latin typeface="Calibri" panose="020F0502020204030204" pitchFamily="34" charset="0"/>
                <a:cs typeface="Calibri" panose="020F0502020204030204" pitchFamily="34" charset="0"/>
              </a:rPr>
              <a:t>39</a:t>
            </a:r>
            <a:r>
              <a:rPr lang="en-US" dirty="0" smtClean="0">
                <a:solidFill>
                  <a:schemeClr val="tx1"/>
                </a:solidFill>
                <a:latin typeface="Calibri" panose="020F0502020204030204" pitchFamily="34" charset="0"/>
                <a:cs typeface="Calibri" panose="020F0502020204030204" pitchFamily="34" charset="0"/>
              </a:rPr>
              <a:t>db </a:t>
            </a:r>
            <a:r>
              <a:rPr lang="en-US" dirty="0" smtClean="0">
                <a:solidFill>
                  <a:schemeClr val="tx1"/>
                </a:solidFill>
                <a:latin typeface="Calibri" panose="020F0502020204030204" pitchFamily="34" charset="0"/>
                <a:cs typeface="Calibri" panose="020F0502020204030204" pitchFamily="34" charset="0"/>
              </a:rPr>
              <a:t>is </a:t>
            </a:r>
          </a:p>
          <a:p>
            <a:pPr marL="0" indent="0">
              <a:buNone/>
            </a:pPr>
            <a:r>
              <a:rPr lang="en-US" dirty="0" smtClean="0">
                <a:solidFill>
                  <a:schemeClr val="tx1"/>
                </a:solidFill>
                <a:latin typeface="Calibri" panose="020F0502020204030204" pitchFamily="34" charset="0"/>
                <a:cs typeface="Calibri" panose="020F0502020204030204" pitchFamily="34" charset="0"/>
              </a:rPr>
              <a:t>more than 38db</a:t>
            </a:r>
            <a:endParaRPr lang="en-US" dirty="0">
              <a:solidFill>
                <a:schemeClr val="tx1"/>
              </a:solidFill>
              <a:latin typeface="Calibri" panose="020F0502020204030204" pitchFamily="34" charset="0"/>
              <a:cs typeface="Calibri" panose="020F0502020204030204" pitchFamily="34"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pPr/>
              <a:t>28</a:t>
            </a:fld>
            <a:endParaRPr lang="en-US"/>
          </a:p>
        </p:txBody>
      </p:sp>
      <p:sp>
        <p:nvSpPr>
          <p:cNvPr id="8" name="Title 1"/>
          <p:cNvSpPr>
            <a:spLocks noGrp="1"/>
          </p:cNvSpPr>
          <p:nvPr>
            <p:ph type="title"/>
          </p:nvPr>
        </p:nvSpPr>
        <p:spPr>
          <a:xfrm>
            <a:off x="1945201" y="624110"/>
            <a:ext cx="6589199" cy="671290"/>
          </a:xfrm>
        </p:spPr>
        <p:txBody>
          <a:bodyPr/>
          <a:lstStyle/>
          <a:p>
            <a:r>
              <a:rPr lang="en-US" dirty="0">
                <a:solidFill>
                  <a:schemeClr val="tx1"/>
                </a:solidFill>
                <a:cs typeface="Times New Roman" panose="02020603050405020304" pitchFamily="18" charset="0"/>
              </a:rPr>
              <a:t>Environmental Design</a:t>
            </a:r>
          </a:p>
        </p:txBody>
      </p:sp>
      <p:sp>
        <p:nvSpPr>
          <p:cNvPr id="21" name="إطار 20"/>
          <p:cNvSpPr/>
          <p:nvPr/>
        </p:nvSpPr>
        <p:spPr>
          <a:xfrm>
            <a:off x="8358214" y="5286388"/>
            <a:ext cx="357190" cy="500066"/>
          </a:xfrm>
          <a:prstGeom prst="fram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solidFill>
                <a:schemeClr val="tx1"/>
              </a:solidFill>
            </a:endParaRPr>
          </a:p>
        </p:txBody>
      </p:sp>
      <p:pic>
        <p:nvPicPr>
          <p:cNvPr id="12" name="صورة 11"/>
          <p:cNvPicPr/>
          <p:nvPr/>
        </p:nvPicPr>
        <p:blipFill>
          <a:blip r:embed="rId2"/>
          <a:srcRect/>
          <a:stretch>
            <a:fillRect/>
          </a:stretch>
        </p:blipFill>
        <p:spPr bwMode="auto">
          <a:xfrm>
            <a:off x="857224" y="4214818"/>
            <a:ext cx="2336802" cy="25003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10"/>
          <p:cNvPicPr/>
          <p:nvPr/>
        </p:nvPicPr>
        <p:blipFill>
          <a:blip r:embed="rId3">
            <a:extLst>
              <a:ext uri="{28A0092B-C50C-407E-A947-70E740481C1C}">
                <a14:useLocalDpi xmlns:a14="http://schemas.microsoft.com/office/drawing/2010/main" val="0"/>
              </a:ext>
            </a:extLst>
          </a:blip>
          <a:stretch>
            <a:fillRect/>
          </a:stretch>
        </p:blipFill>
        <p:spPr>
          <a:xfrm>
            <a:off x="5429256" y="1643050"/>
            <a:ext cx="1928826" cy="27403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11"/>
          <p:cNvPicPr/>
          <p:nvPr/>
        </p:nvPicPr>
        <p:blipFill>
          <a:blip r:embed="rId4">
            <a:extLst>
              <a:ext uri="{28A0092B-C50C-407E-A947-70E740481C1C}">
                <a14:useLocalDpi xmlns:a14="http://schemas.microsoft.com/office/drawing/2010/main" val="0"/>
              </a:ext>
            </a:extLst>
          </a:blip>
          <a:stretch>
            <a:fillRect/>
          </a:stretch>
        </p:blipFill>
        <p:spPr>
          <a:xfrm>
            <a:off x="3500430" y="4643446"/>
            <a:ext cx="5500726" cy="15716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7" name="رابط كسهم مستقيم 16"/>
          <p:cNvCxnSpPr/>
          <p:nvPr/>
        </p:nvCxnSpPr>
        <p:spPr>
          <a:xfrm flipV="1">
            <a:off x="6000760" y="5429264"/>
            <a:ext cx="2357454" cy="121444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إطار 18"/>
          <p:cNvSpPr/>
          <p:nvPr/>
        </p:nvSpPr>
        <p:spPr>
          <a:xfrm>
            <a:off x="8358214" y="5072074"/>
            <a:ext cx="357190" cy="35719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Tree>
    <p:extLst>
      <p:ext uri="{BB962C8B-B14F-4D97-AF65-F5344CB8AC3E}">
        <p14:creationId xmlns:p14="http://schemas.microsoft.com/office/powerpoint/2010/main" val="10714322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0"/>
            <a:ext cx="8305799" cy="5181600"/>
          </a:xfrm>
        </p:spPr>
        <p:txBody>
          <a:bodyPr/>
          <a:lstStyle/>
          <a:p>
            <a:r>
              <a:rPr lang="en-US" sz="2000" b="1" dirty="0">
                <a:solidFill>
                  <a:schemeClr val="tx1"/>
                </a:solidFill>
                <a:latin typeface="Calibri" panose="020F0502020204030204" pitchFamily="34" charset="0"/>
                <a:cs typeface="Calibri" panose="020F0502020204030204" pitchFamily="34" charset="0"/>
              </a:rPr>
              <a:t>Acoustical Design</a:t>
            </a:r>
          </a:p>
          <a:p>
            <a:pPr>
              <a:buFont typeface="Arial" panose="020B0604020202020204" pitchFamily="34" charset="0"/>
              <a:buChar char="•"/>
            </a:pPr>
            <a:r>
              <a:rPr lang="en-US" dirty="0" smtClean="0">
                <a:solidFill>
                  <a:schemeClr val="tx1"/>
                </a:solidFill>
                <a:latin typeface="Calibri" panose="020F0502020204030204" pitchFamily="34" charset="0"/>
                <a:cs typeface="Calibri" panose="020F0502020204030204" pitchFamily="34" charset="0"/>
              </a:rPr>
              <a:t>Distribution of speakers</a:t>
            </a:r>
            <a:endParaRPr lang="en-US" dirty="0">
              <a:solidFill>
                <a:schemeClr val="tx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US" dirty="0" smtClean="0">
                <a:solidFill>
                  <a:schemeClr val="tx1"/>
                </a:solidFill>
                <a:latin typeface="Calibri" panose="020F0502020204030204" pitchFamily="34" charset="0"/>
                <a:cs typeface="Calibri" panose="020F0502020204030204" pitchFamily="34" charset="0"/>
              </a:rPr>
              <a:t>Number of speaker which was used equals 5 speaker.</a:t>
            </a:r>
            <a:endParaRPr lang="en-US" dirty="0">
              <a:solidFill>
                <a:schemeClr val="tx1"/>
              </a:solidFill>
              <a:latin typeface="Calibri" panose="020F0502020204030204" pitchFamily="34" charset="0"/>
              <a:cs typeface="Calibri" panose="020F0502020204030204" pitchFamily="34" charset="0"/>
            </a:endParaRPr>
          </a:p>
          <a:p>
            <a:pPr>
              <a:buNone/>
            </a:pPr>
            <a:endParaRPr lang="en-US" dirty="0" smtClean="0">
              <a:solidFill>
                <a:schemeClr val="tx1"/>
              </a:solidFill>
              <a:latin typeface="Calibri" panose="020F0502020204030204" pitchFamily="34" charset="0"/>
              <a:cs typeface="Calibri" panose="020F0502020204030204" pitchFamily="34" charset="0"/>
            </a:endParaRPr>
          </a:p>
          <a:p>
            <a:pPr>
              <a:buNone/>
            </a:pPr>
            <a:endParaRPr lang="en-US"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pPr/>
              <a:t>29</a:t>
            </a:fld>
            <a:endParaRPr lang="en-US"/>
          </a:p>
        </p:txBody>
      </p:sp>
      <p:sp>
        <p:nvSpPr>
          <p:cNvPr id="8" name="Title 1"/>
          <p:cNvSpPr>
            <a:spLocks noGrp="1"/>
          </p:cNvSpPr>
          <p:nvPr>
            <p:ph type="title"/>
          </p:nvPr>
        </p:nvSpPr>
        <p:spPr>
          <a:xfrm>
            <a:off x="1945201" y="624110"/>
            <a:ext cx="6589199" cy="671290"/>
          </a:xfrm>
        </p:spPr>
        <p:txBody>
          <a:bodyPr/>
          <a:lstStyle/>
          <a:p>
            <a:r>
              <a:rPr lang="en-US" dirty="0">
                <a:solidFill>
                  <a:schemeClr val="tx1"/>
                </a:solidFill>
                <a:cs typeface="Times New Roman" panose="02020603050405020304" pitchFamily="18" charset="0"/>
              </a:rPr>
              <a:t>Environmental Design</a:t>
            </a:r>
          </a:p>
        </p:txBody>
      </p:sp>
      <p:pic>
        <p:nvPicPr>
          <p:cNvPr id="11" name="صورة 10"/>
          <p:cNvPicPr/>
          <p:nvPr/>
        </p:nvPicPr>
        <p:blipFill>
          <a:blip r:embed="rId2"/>
          <a:srcRect/>
          <a:stretch>
            <a:fillRect/>
          </a:stretch>
        </p:blipFill>
        <p:spPr bwMode="auto">
          <a:xfrm>
            <a:off x="3143240" y="2714620"/>
            <a:ext cx="5357850" cy="33464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71432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Site Analysis</a:t>
            </a:r>
            <a:endParaRPr lang="ar-SA" dirty="0"/>
          </a:p>
        </p:txBody>
      </p:sp>
      <p:sp>
        <p:nvSpPr>
          <p:cNvPr id="4" name="عنصر نائب لرقم الشريحة 3"/>
          <p:cNvSpPr>
            <a:spLocks noGrp="1"/>
          </p:cNvSpPr>
          <p:nvPr>
            <p:ph type="sldNum" sz="quarter" idx="12"/>
          </p:nvPr>
        </p:nvSpPr>
        <p:spPr/>
        <p:txBody>
          <a:bodyPr/>
          <a:lstStyle/>
          <a:p>
            <a:fld id="{659D4852-C39A-4383-9590-8D833D1A3BCF}" type="slidenum">
              <a:rPr lang="en-US" smtClean="0"/>
              <a:pPr/>
              <a:t>3</a:t>
            </a:fld>
            <a:endParaRPr lang="en-US"/>
          </a:p>
        </p:txBody>
      </p:sp>
      <p:pic>
        <p:nvPicPr>
          <p:cNvPr id="6" name="عنصر نائب للمحتوى 5" descr="Location 22.PNG"/>
          <p:cNvPicPr>
            <a:picLocks noGrp="1"/>
          </p:cNvPicPr>
          <p:nvPr>
            <p:ph idx="1"/>
          </p:nvPr>
        </p:nvPicPr>
        <p:blipFill>
          <a:blip r:embed="rId2"/>
          <a:stretch>
            <a:fillRect/>
          </a:stretch>
        </p:blipFill>
        <p:spPr>
          <a:xfrm>
            <a:off x="1357290" y="1785926"/>
            <a:ext cx="7177110" cy="41434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59D4852-C39A-4383-9590-8D833D1A3BCF}" type="slidenum">
              <a:rPr lang="en-US" smtClean="0"/>
              <a:pPr/>
              <a:t>30</a:t>
            </a:fld>
            <a:endParaRPr lang="en-US"/>
          </a:p>
        </p:txBody>
      </p:sp>
      <p:sp>
        <p:nvSpPr>
          <p:cNvPr id="13"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pic>
        <p:nvPicPr>
          <p:cNvPr id="12290" name="Picture 2"/>
          <p:cNvPicPr>
            <a:picLocks noChangeAspect="1" noChangeArrowheads="1"/>
          </p:cNvPicPr>
          <p:nvPr/>
        </p:nvPicPr>
        <p:blipFill>
          <a:blip r:embed="rId3"/>
          <a:srcRect/>
          <a:stretch>
            <a:fillRect/>
          </a:stretch>
        </p:blipFill>
        <p:spPr bwMode="auto">
          <a:xfrm>
            <a:off x="4857752" y="1428736"/>
            <a:ext cx="3929090" cy="40719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291" name="Picture 3"/>
          <p:cNvPicPr>
            <a:picLocks noGrp="1" noChangeAspect="1" noChangeArrowheads="1"/>
          </p:cNvPicPr>
          <p:nvPr>
            <p:ph idx="1"/>
          </p:nvPr>
        </p:nvPicPr>
        <p:blipFill>
          <a:blip r:embed="rId4"/>
          <a:srcRect/>
          <a:stretch>
            <a:fillRect/>
          </a:stretch>
        </p:blipFill>
        <p:spPr bwMode="auto">
          <a:xfrm>
            <a:off x="1000100" y="1500174"/>
            <a:ext cx="3643338" cy="40005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مربع نص 9"/>
          <p:cNvSpPr txBox="1"/>
          <p:nvPr/>
        </p:nvSpPr>
        <p:spPr>
          <a:xfrm>
            <a:off x="3143240" y="5929330"/>
            <a:ext cx="3357586" cy="400110"/>
          </a:xfrm>
          <a:prstGeom prst="rect">
            <a:avLst/>
          </a:prstGeom>
          <a:noFill/>
        </p:spPr>
        <p:txBody>
          <a:bodyPr wrap="square" rtlCol="1">
            <a:spAutoFit/>
          </a:bodyPr>
          <a:lstStyle/>
          <a:p>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Water supply demand</a:t>
            </a:r>
            <a:endParaRPr lang="ar-SA"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1476492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077199" cy="52578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Sanitation System</a:t>
            </a:r>
            <a:endParaRPr lang="en-US" sz="2000" dirty="0">
              <a:latin typeface="Calibri" panose="020F0502020204030204" pitchFamily="34" charset="0"/>
              <a:cs typeface="Calibri" panose="020F0502020204030204" pitchFamily="34" charset="0"/>
            </a:endParaRPr>
          </a:p>
        </p:txBody>
      </p:sp>
      <p:sp>
        <p:nvSpPr>
          <p:cNvPr id="6" name="Slide Number Placeholder 5"/>
          <p:cNvSpPr>
            <a:spLocks noGrp="1"/>
          </p:cNvSpPr>
          <p:nvPr>
            <p:ph type="sldNum" sz="quarter" idx="12"/>
          </p:nvPr>
        </p:nvSpPr>
        <p:spPr/>
        <p:txBody>
          <a:bodyPr/>
          <a:lstStyle/>
          <a:p>
            <a:fld id="{659D4852-C39A-4383-9590-8D833D1A3BCF}" type="slidenum">
              <a:rPr lang="en-US" smtClean="0"/>
              <a:pPr/>
              <a:t>31</a:t>
            </a:fld>
            <a:endParaRPr lang="en-US"/>
          </a:p>
        </p:txBody>
      </p:sp>
      <p:sp>
        <p:nvSpPr>
          <p:cNvPr id="10"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pic>
        <p:nvPicPr>
          <p:cNvPr id="13314" name="Picture 2"/>
          <p:cNvPicPr>
            <a:picLocks noChangeAspect="1" noChangeArrowheads="1"/>
          </p:cNvPicPr>
          <p:nvPr/>
        </p:nvPicPr>
        <p:blipFill>
          <a:blip r:embed="rId3"/>
          <a:srcRect/>
          <a:stretch>
            <a:fillRect/>
          </a:stretch>
        </p:blipFill>
        <p:spPr bwMode="auto">
          <a:xfrm>
            <a:off x="4857752" y="1857364"/>
            <a:ext cx="3929090"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315" name="Picture 3"/>
          <p:cNvPicPr>
            <a:picLocks noChangeAspect="1" noChangeArrowheads="1"/>
          </p:cNvPicPr>
          <p:nvPr/>
        </p:nvPicPr>
        <p:blipFill>
          <a:blip r:embed="rId4"/>
          <a:srcRect/>
          <a:stretch>
            <a:fillRect/>
          </a:stretch>
        </p:blipFill>
        <p:spPr bwMode="auto">
          <a:xfrm>
            <a:off x="714348" y="1857364"/>
            <a:ext cx="3938588"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492313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447800"/>
            <a:ext cx="8077200" cy="4463422"/>
          </a:xfrm>
        </p:spPr>
        <p:txBody>
          <a:bodyPr/>
          <a:lstStyle/>
          <a:p>
            <a:r>
              <a:rPr lang="en-US" sz="2000" dirty="0">
                <a:solidFill>
                  <a:schemeClr val="tx1"/>
                </a:solidFill>
                <a:latin typeface="Calibri" panose="020F0502020204030204" pitchFamily="34" charset="0"/>
                <a:cs typeface="Calibri" panose="020F0502020204030204" pitchFamily="34" charset="0"/>
              </a:rPr>
              <a:t>HVAC System</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VRF with </a:t>
            </a:r>
            <a:r>
              <a:rPr lang="en-US" dirty="0" smtClean="0">
                <a:solidFill>
                  <a:schemeClr val="tx1"/>
                </a:solidFill>
                <a:latin typeface="Calibri" panose="020F0502020204030204" pitchFamily="34" charset="0"/>
                <a:cs typeface="Calibri" panose="020F0502020204030204" pitchFamily="34" charset="0"/>
              </a:rPr>
              <a:t>diffuser was </a:t>
            </a:r>
            <a:r>
              <a:rPr lang="en-US" dirty="0">
                <a:solidFill>
                  <a:schemeClr val="tx1"/>
                </a:solidFill>
                <a:latin typeface="Calibri" panose="020F0502020204030204" pitchFamily="34" charset="0"/>
                <a:cs typeface="Calibri" panose="020F0502020204030204" pitchFamily="34" charset="0"/>
              </a:rPr>
              <a:t>used in the building. </a:t>
            </a:r>
          </a:p>
          <a:p>
            <a:pPr marL="0" indent="0">
              <a:buNone/>
            </a:pPr>
            <a:endParaRPr lang="en-US" dirty="0">
              <a:latin typeface="Times New Roman" panose="02020603050405020304" pitchFamily="18" charset="0"/>
              <a:cs typeface="Times New Roman" panose="02020603050405020304" pitchFamily="18" charset="0"/>
            </a:endParaRPr>
          </a:p>
        </p:txBody>
      </p:sp>
      <p:cxnSp>
        <p:nvCxnSpPr>
          <p:cNvPr id="13" name="Straight Arrow Connector 12"/>
          <p:cNvCxnSpPr/>
          <p:nvPr/>
        </p:nvCxnSpPr>
        <p:spPr>
          <a:xfrm flipH="1" flipV="1">
            <a:off x="5763896" y="5972497"/>
            <a:ext cx="351336" cy="84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659D4852-C39A-4383-9590-8D833D1A3BCF}" type="slidenum">
              <a:rPr lang="en-US" smtClean="0"/>
              <a:pPr/>
              <a:t>32</a:t>
            </a:fld>
            <a:endParaRPr lang="en-US"/>
          </a:p>
        </p:txBody>
      </p:sp>
      <p:sp>
        <p:nvSpPr>
          <p:cNvPr id="18"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sp>
        <p:nvSpPr>
          <p:cNvPr id="11" name="Oval 10"/>
          <p:cNvSpPr/>
          <p:nvPr/>
        </p:nvSpPr>
        <p:spPr>
          <a:xfrm>
            <a:off x="2981416" y="3733800"/>
            <a:ext cx="2286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Curved Connector 19"/>
          <p:cNvCxnSpPr>
            <a:stCxn id="11" idx="4"/>
          </p:cNvCxnSpPr>
          <p:nvPr/>
        </p:nvCxnSpPr>
        <p:spPr>
          <a:xfrm>
            <a:off x="3095716" y="4038600"/>
            <a:ext cx="914400" cy="9144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338" name="Picture 2"/>
          <p:cNvPicPr>
            <a:picLocks noChangeAspect="1" noChangeArrowheads="1"/>
          </p:cNvPicPr>
          <p:nvPr/>
        </p:nvPicPr>
        <p:blipFill>
          <a:blip r:embed="rId3"/>
          <a:srcRect/>
          <a:stretch>
            <a:fillRect/>
          </a:stretch>
        </p:blipFill>
        <p:spPr bwMode="auto">
          <a:xfrm>
            <a:off x="642910" y="2357430"/>
            <a:ext cx="5248275" cy="3929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5"/>
          <p:cNvPicPr/>
          <p:nvPr/>
        </p:nvPicPr>
        <p:blipFill>
          <a:blip r:embed="rId4">
            <a:extLst>
              <a:ext uri="{28A0092B-C50C-407E-A947-70E740481C1C}">
                <a14:useLocalDpi xmlns:a14="http://schemas.microsoft.com/office/drawing/2010/main" val="0"/>
              </a:ext>
            </a:extLst>
          </a:blip>
          <a:stretch>
            <a:fillRect/>
          </a:stretch>
        </p:blipFill>
        <p:spPr>
          <a:xfrm>
            <a:off x="6429388" y="1571612"/>
            <a:ext cx="2247900" cy="26974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مربع نص 14"/>
          <p:cNvSpPr txBox="1"/>
          <p:nvPr/>
        </p:nvSpPr>
        <p:spPr>
          <a:xfrm>
            <a:off x="6715140" y="4429132"/>
            <a:ext cx="2143140" cy="400110"/>
          </a:xfrm>
          <a:prstGeom prst="rect">
            <a:avLst/>
          </a:prstGeom>
          <a:noFill/>
        </p:spPr>
        <p:txBody>
          <a:bodyPr wrap="square" rtlCol="1">
            <a:spAutoFit/>
          </a:bodyPr>
          <a:lstStyle/>
          <a:p>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Outdoor Unit</a:t>
            </a:r>
            <a:endParaRPr lang="ar-SA"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17" name="Picture 4"/>
          <p:cNvPicPr/>
          <p:nvPr/>
        </p:nvPicPr>
        <p:blipFill>
          <a:blip r:embed="rId5">
            <a:extLst>
              <a:ext uri="{28A0092B-C50C-407E-A947-70E740481C1C}">
                <a14:useLocalDpi xmlns:a14="http://schemas.microsoft.com/office/drawing/2010/main" val="0"/>
              </a:ext>
            </a:extLst>
          </a:blip>
          <a:stretch>
            <a:fillRect/>
          </a:stretch>
        </p:blipFill>
        <p:spPr>
          <a:xfrm>
            <a:off x="6357950" y="5000636"/>
            <a:ext cx="2543175" cy="1546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1" name="مربع نص 20"/>
          <p:cNvSpPr txBox="1"/>
          <p:nvPr/>
        </p:nvSpPr>
        <p:spPr>
          <a:xfrm>
            <a:off x="4857752" y="6286520"/>
            <a:ext cx="1428760" cy="461665"/>
          </a:xfrm>
          <a:prstGeom prst="rect">
            <a:avLst/>
          </a:prstGeom>
          <a:noFill/>
        </p:spPr>
        <p:txBody>
          <a:bodyPr wrap="square" rtlCol="1">
            <a:spAutoFit/>
          </a:bodyPr>
          <a:lstStyle/>
          <a:p>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Diffuser</a:t>
            </a:r>
            <a:endParaRPr lang="ar-SA" sz="2400" dirty="0"/>
          </a:p>
        </p:txBody>
      </p:sp>
    </p:spTree>
    <p:extLst>
      <p:ext uri="{BB962C8B-B14F-4D97-AF65-F5344CB8AC3E}">
        <p14:creationId xmlns:p14="http://schemas.microsoft.com/office/powerpoint/2010/main" val="12076045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914401" y="1371600"/>
            <a:ext cx="7620000" cy="4539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VRF System</a:t>
            </a:r>
          </a:p>
        </p:txBody>
      </p:sp>
      <p:sp>
        <p:nvSpPr>
          <p:cNvPr id="3" name="Slide Number Placeholder 2"/>
          <p:cNvSpPr>
            <a:spLocks noGrp="1"/>
          </p:cNvSpPr>
          <p:nvPr>
            <p:ph type="sldNum" sz="quarter" idx="12"/>
          </p:nvPr>
        </p:nvSpPr>
        <p:spPr/>
        <p:txBody>
          <a:bodyPr/>
          <a:lstStyle/>
          <a:p>
            <a:fld id="{659D4852-C39A-4383-9590-8D833D1A3BCF}" type="slidenum">
              <a:rPr lang="en-US" smtClean="0"/>
              <a:pPr/>
              <a:t>33</a:t>
            </a:fld>
            <a:endParaRPr lang="en-US"/>
          </a:p>
        </p:txBody>
      </p:sp>
      <p:sp>
        <p:nvSpPr>
          <p:cNvPr id="9"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pic>
        <p:nvPicPr>
          <p:cNvPr id="15362" name="Picture 2"/>
          <p:cNvPicPr>
            <a:picLocks noChangeAspect="1" noChangeArrowheads="1"/>
          </p:cNvPicPr>
          <p:nvPr/>
        </p:nvPicPr>
        <p:blipFill>
          <a:blip r:embed="rId3"/>
          <a:srcRect/>
          <a:stretch>
            <a:fillRect/>
          </a:stretch>
        </p:blipFill>
        <p:spPr bwMode="auto">
          <a:xfrm>
            <a:off x="1071538" y="2071678"/>
            <a:ext cx="7615261" cy="4076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60919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1" y="1371600"/>
            <a:ext cx="8077200" cy="5105400"/>
          </a:xfrm>
        </p:spPr>
        <p:txBody>
          <a:bodyPr/>
          <a:lstStyle/>
          <a:p>
            <a:r>
              <a:rPr lang="en-US" sz="2000" dirty="0">
                <a:solidFill>
                  <a:schemeClr val="tx1"/>
                </a:solidFill>
                <a:latin typeface="Calibri" panose="020F0502020204030204" pitchFamily="34" charset="0"/>
                <a:cs typeface="Calibri" panose="020F0502020204030204" pitchFamily="34" charset="0"/>
              </a:rPr>
              <a:t>Fire Protection</a:t>
            </a:r>
          </a:p>
          <a:p>
            <a:pPr>
              <a:buNone/>
            </a:pPr>
            <a:r>
              <a:rPr lang="en-US" dirty="0" smtClean="0"/>
              <a:t>Hose Station</a:t>
            </a:r>
            <a:endParaRPr lang="ar-SA" dirty="0" smtClean="0"/>
          </a:p>
          <a:p>
            <a:pPr>
              <a:buNone/>
            </a:pPr>
            <a:endParaRPr lang="en-US" dirty="0">
              <a:latin typeface="Times New Roman" panose="02020603050405020304" pitchFamily="18" charset="0"/>
              <a:cs typeface="Times New Roman" panose="02020603050405020304" pitchFamily="18" charset="0"/>
            </a:endParaRPr>
          </a:p>
        </p:txBody>
      </p:sp>
      <p:sp>
        <p:nvSpPr>
          <p:cNvPr id="5" name="Oval 4"/>
          <p:cNvSpPr/>
          <p:nvPr/>
        </p:nvSpPr>
        <p:spPr>
          <a:xfrm>
            <a:off x="4794246" y="4114800"/>
            <a:ext cx="381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urved Connector 6"/>
          <p:cNvCxnSpPr>
            <a:stCxn id="5" idx="0"/>
          </p:cNvCxnSpPr>
          <p:nvPr/>
        </p:nvCxnSpPr>
        <p:spPr>
          <a:xfrm rot="5400000" flipH="1" flipV="1">
            <a:off x="5045073" y="3444873"/>
            <a:ext cx="609600" cy="730254"/>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659D4852-C39A-4383-9590-8D833D1A3BCF}" type="slidenum">
              <a:rPr lang="en-US" smtClean="0"/>
              <a:pPr/>
              <a:t>34</a:t>
            </a:fld>
            <a:endParaRPr lang="en-US"/>
          </a:p>
        </p:txBody>
      </p:sp>
      <p:sp>
        <p:nvSpPr>
          <p:cNvPr id="10" name="Title 1"/>
          <p:cNvSpPr>
            <a:spLocks noGrp="1"/>
          </p:cNvSpPr>
          <p:nvPr>
            <p:ph type="title"/>
          </p:nvPr>
        </p:nvSpPr>
        <p:spPr>
          <a:xfrm>
            <a:off x="1945201" y="624110"/>
            <a:ext cx="6589199" cy="747490"/>
          </a:xfrm>
        </p:spPr>
        <p:txBody>
          <a:bodyPr/>
          <a:lstStyle/>
          <a:p>
            <a:r>
              <a:rPr lang="en-US" dirty="0"/>
              <a:t>Electro-Mechanical Design</a:t>
            </a:r>
            <a:endParaRPr lang="en-US" dirty="0">
              <a:solidFill>
                <a:schemeClr val="tx1"/>
              </a:solidFill>
              <a:cs typeface="Times New Roman" panose="02020603050405020304" pitchFamily="18" charset="0"/>
            </a:endParaRPr>
          </a:p>
        </p:txBody>
      </p:sp>
      <p:pic>
        <p:nvPicPr>
          <p:cNvPr id="16386" name="Picture 2"/>
          <p:cNvPicPr>
            <a:picLocks noChangeAspect="1" noChangeArrowheads="1"/>
          </p:cNvPicPr>
          <p:nvPr/>
        </p:nvPicPr>
        <p:blipFill>
          <a:blip r:embed="rId3"/>
          <a:srcRect/>
          <a:stretch>
            <a:fillRect/>
          </a:stretch>
        </p:blipFill>
        <p:spPr bwMode="auto">
          <a:xfrm>
            <a:off x="714348" y="1928802"/>
            <a:ext cx="5195888" cy="45720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6"/>
          <p:cNvPicPr/>
          <p:nvPr/>
        </p:nvPicPr>
        <p:blipFill>
          <a:blip r:embed="rId4" cstate="print">
            <a:extLst>
              <a:ext uri="{28A0092B-C50C-407E-A947-70E740481C1C}">
                <a14:useLocalDpi xmlns:a14="http://schemas.microsoft.com/office/drawing/2010/main" val="0"/>
              </a:ext>
            </a:extLst>
          </a:blip>
          <a:stretch>
            <a:fillRect/>
          </a:stretch>
        </p:blipFill>
        <p:spPr>
          <a:xfrm>
            <a:off x="6500826" y="1785926"/>
            <a:ext cx="1857388" cy="16866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7"/>
          <p:cNvPicPr/>
          <p:nvPr/>
        </p:nvPicPr>
        <p:blipFill>
          <a:blip r:embed="rId5" cstate="print">
            <a:extLst>
              <a:ext uri="{28A0092B-C50C-407E-A947-70E740481C1C}">
                <a14:useLocalDpi xmlns:a14="http://schemas.microsoft.com/office/drawing/2010/main" val="0"/>
              </a:ext>
            </a:extLst>
          </a:blip>
          <a:stretch>
            <a:fillRect/>
          </a:stretch>
        </p:blipFill>
        <p:spPr>
          <a:xfrm>
            <a:off x="6429388" y="4286256"/>
            <a:ext cx="2165230" cy="1714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مربع نص 12"/>
          <p:cNvSpPr txBox="1"/>
          <p:nvPr/>
        </p:nvSpPr>
        <p:spPr>
          <a:xfrm>
            <a:off x="6500826" y="3643314"/>
            <a:ext cx="2000264" cy="400110"/>
          </a:xfrm>
          <a:prstGeom prst="rect">
            <a:avLst/>
          </a:prstGeom>
          <a:noFill/>
        </p:spPr>
        <p:txBody>
          <a:bodyPr wrap="square" rtlCol="1">
            <a:spAutoFit/>
          </a:bodyPr>
          <a:lstStyle/>
          <a:p>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Hose Station</a:t>
            </a:r>
            <a:endParaRPr lang="ar-SA"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4" name="مستطيل 13"/>
          <p:cNvSpPr/>
          <p:nvPr/>
        </p:nvSpPr>
        <p:spPr>
          <a:xfrm>
            <a:off x="6643702" y="6072206"/>
            <a:ext cx="1136850" cy="369332"/>
          </a:xfrm>
          <a:prstGeom prst="rect">
            <a:avLst/>
          </a:prstGeom>
        </p:spPr>
        <p:txBody>
          <a:bodyPr wrap="none">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Sprinkler</a:t>
            </a:r>
            <a:endParaRPr lang="ar-SA"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21804638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142976" y="2000240"/>
            <a:ext cx="4943989" cy="4171950"/>
          </a:xfrm>
        </p:spPr>
        <p:txBody>
          <a:bodyPr/>
          <a:lstStyle/>
          <a:p>
            <a:r>
              <a:rPr lang="en-GB" sz="2000" dirty="0" smtClean="0">
                <a:solidFill>
                  <a:schemeClr val="tx1"/>
                </a:solidFill>
                <a:latin typeface="Calibri" panose="020F0502020204030204" pitchFamily="34" charset="0"/>
                <a:cs typeface="Calibri" panose="020F0502020204030204" pitchFamily="34" charset="0"/>
              </a:rPr>
              <a:t>Multipurpose hall </a:t>
            </a:r>
            <a:r>
              <a:rPr lang="en-GB" sz="2000" dirty="0">
                <a:solidFill>
                  <a:schemeClr val="tx1"/>
                </a:solidFill>
                <a:latin typeface="Calibri" panose="020F0502020204030204" pitchFamily="34" charset="0"/>
                <a:cs typeface="Calibri" panose="020F0502020204030204" pitchFamily="34" charset="0"/>
              </a:rPr>
              <a:t>Results </a:t>
            </a:r>
          </a:p>
          <a:p>
            <a:endParaRPr lang="en-US" dirty="0"/>
          </a:p>
        </p:txBody>
      </p:sp>
      <p:sp>
        <p:nvSpPr>
          <p:cNvPr id="10" name="TextBox 9"/>
          <p:cNvSpPr txBox="1"/>
          <p:nvPr/>
        </p:nvSpPr>
        <p:spPr>
          <a:xfrm>
            <a:off x="6411103" y="3043356"/>
            <a:ext cx="1943100" cy="369332"/>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 Eavg = </a:t>
            </a:r>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566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lux</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6411103" y="2215326"/>
            <a:ext cx="1994935" cy="646331"/>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7 Concentric Recessed Lamps</a:t>
            </a:r>
          </a:p>
        </p:txBody>
      </p:sp>
      <p:sp>
        <p:nvSpPr>
          <p:cNvPr id="4" name="Slide Number Placeholder 3"/>
          <p:cNvSpPr>
            <a:spLocks noGrp="1"/>
          </p:cNvSpPr>
          <p:nvPr>
            <p:ph type="sldNum" sz="quarter" idx="12"/>
          </p:nvPr>
        </p:nvSpPr>
        <p:spPr/>
        <p:txBody>
          <a:bodyPr/>
          <a:lstStyle/>
          <a:p>
            <a:fld id="{659D4852-C39A-4383-9590-8D833D1A3BCF}" type="slidenum">
              <a:rPr lang="en-US" smtClean="0"/>
              <a:pPr/>
              <a:t>35</a:t>
            </a:fld>
            <a:endParaRPr lang="en-US"/>
          </a:p>
        </p:txBody>
      </p:sp>
      <p:sp>
        <p:nvSpPr>
          <p:cNvPr id="13" name="Content Placeholder 2">
            <a:extLst>
              <a:ext uri="{FF2B5EF4-FFF2-40B4-BE49-F238E27FC236}">
                <a16:creationId xmlns="" xmlns:a16="http://schemas.microsoft.com/office/drawing/2014/main" id="{FA0F05AC-E433-4BC1-B637-3B6F3C8B6F0B}"/>
              </a:ext>
            </a:extLst>
          </p:cNvPr>
          <p:cNvSpPr txBox="1">
            <a:spLocks/>
          </p:cNvSpPr>
          <p:nvPr/>
        </p:nvSpPr>
        <p:spPr>
          <a:xfrm>
            <a:off x="1219200" y="1506352"/>
            <a:ext cx="4943989" cy="4745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GB" sz="2000" b="1" dirty="0">
                <a:solidFill>
                  <a:schemeClr val="tx1"/>
                </a:solidFill>
                <a:latin typeface="Calibri" panose="020F0502020204030204" pitchFamily="34" charset="0"/>
                <a:cs typeface="Calibri" panose="020F0502020204030204" pitchFamily="34" charset="0"/>
              </a:rPr>
              <a:t>Artificial Lighting Design</a:t>
            </a:r>
            <a:endParaRPr lang="en-US" sz="2000" b="1" dirty="0">
              <a:solidFill>
                <a:schemeClr val="tx1"/>
              </a:solidFill>
              <a:latin typeface="Calibri" panose="020F0502020204030204" pitchFamily="34" charset="0"/>
              <a:cs typeface="Calibri" panose="020F0502020204030204" pitchFamily="34" charset="0"/>
            </a:endParaRPr>
          </a:p>
        </p:txBody>
      </p:sp>
      <p:pic>
        <p:nvPicPr>
          <p:cNvPr id="14" name="صورة 13"/>
          <p:cNvPicPr/>
          <p:nvPr/>
        </p:nvPicPr>
        <p:blipFill>
          <a:blip r:embed="rId3"/>
          <a:srcRect/>
          <a:stretch>
            <a:fillRect/>
          </a:stretch>
        </p:blipFill>
        <p:spPr bwMode="auto">
          <a:xfrm>
            <a:off x="928662" y="2928934"/>
            <a:ext cx="4500594" cy="32226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مستطيل 14"/>
          <p:cNvSpPr/>
          <p:nvPr/>
        </p:nvSpPr>
        <p:spPr>
          <a:xfrm>
            <a:off x="6357950" y="3643314"/>
            <a:ext cx="1725152"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Emax</a:t>
            </a:r>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 696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lux</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6" name="مستطيل 15"/>
          <p:cNvSpPr/>
          <p:nvPr/>
        </p:nvSpPr>
        <p:spPr>
          <a:xfrm>
            <a:off x="6429388" y="4143380"/>
            <a:ext cx="1686680"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Emin</a:t>
            </a:r>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 408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lux</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7" name="مستطيل 16"/>
          <p:cNvSpPr/>
          <p:nvPr/>
        </p:nvSpPr>
        <p:spPr>
          <a:xfrm>
            <a:off x="6500826" y="4714884"/>
            <a:ext cx="1077539"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U = 72%</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6466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10" name="TextBox 9"/>
          <p:cNvSpPr txBox="1"/>
          <p:nvPr/>
        </p:nvSpPr>
        <p:spPr>
          <a:xfrm>
            <a:off x="6411103" y="3043356"/>
            <a:ext cx="1943100" cy="369332"/>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fld id="{659D4852-C39A-4383-9590-8D833D1A3BCF}" type="slidenum">
              <a:rPr lang="en-US" smtClean="0"/>
              <a:pPr/>
              <a:t>36</a:t>
            </a:fld>
            <a:endParaRPr lang="en-US"/>
          </a:p>
        </p:txBody>
      </p:sp>
      <p:sp>
        <p:nvSpPr>
          <p:cNvPr id="13" name="Content Placeholder 2">
            <a:extLst>
              <a:ext uri="{FF2B5EF4-FFF2-40B4-BE49-F238E27FC236}">
                <a16:creationId xmlns="" xmlns:a16="http://schemas.microsoft.com/office/drawing/2014/main" id="{FA0F05AC-E433-4BC1-B637-3B6F3C8B6F0B}"/>
              </a:ext>
            </a:extLst>
          </p:cNvPr>
          <p:cNvSpPr txBox="1">
            <a:spLocks/>
          </p:cNvSpPr>
          <p:nvPr/>
        </p:nvSpPr>
        <p:spPr>
          <a:xfrm>
            <a:off x="1219200" y="1506352"/>
            <a:ext cx="4943989" cy="4745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None/>
            </a:pPr>
            <a:endParaRPr lang="en-US" sz="2000" b="1" dirty="0">
              <a:solidFill>
                <a:schemeClr val="tx1"/>
              </a:solidFill>
              <a:latin typeface="Calibri" panose="020F0502020204030204" pitchFamily="34" charset="0"/>
              <a:cs typeface="Calibri" panose="020F0502020204030204" pitchFamily="34" charset="0"/>
            </a:endParaRPr>
          </a:p>
        </p:txBody>
      </p:sp>
      <p:sp>
        <p:nvSpPr>
          <p:cNvPr id="16" name="مستطيل 15"/>
          <p:cNvSpPr/>
          <p:nvPr/>
        </p:nvSpPr>
        <p:spPr>
          <a:xfrm>
            <a:off x="6429388" y="4143380"/>
            <a:ext cx="242374"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17410" name="Picture 2"/>
          <p:cNvPicPr>
            <a:picLocks noChangeAspect="1" noChangeArrowheads="1"/>
          </p:cNvPicPr>
          <p:nvPr/>
        </p:nvPicPr>
        <p:blipFill>
          <a:blip r:embed="rId3"/>
          <a:srcRect/>
          <a:stretch>
            <a:fillRect/>
          </a:stretch>
        </p:blipFill>
        <p:spPr bwMode="auto">
          <a:xfrm>
            <a:off x="214282" y="1357298"/>
            <a:ext cx="4429156" cy="2714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411" name="Picture 3"/>
          <p:cNvPicPr>
            <a:picLocks noGrp="1" noChangeAspect="1" noChangeArrowheads="1"/>
          </p:cNvPicPr>
          <p:nvPr>
            <p:ph idx="1"/>
          </p:nvPr>
        </p:nvPicPr>
        <p:blipFill>
          <a:blip r:embed="rId4"/>
          <a:srcRect/>
          <a:stretch>
            <a:fillRect/>
          </a:stretch>
        </p:blipFill>
        <p:spPr bwMode="auto">
          <a:xfrm>
            <a:off x="4786314" y="1357298"/>
            <a:ext cx="4214842" cy="27860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412" name="Picture 4"/>
          <p:cNvPicPr>
            <a:picLocks noChangeAspect="1" noChangeArrowheads="1"/>
          </p:cNvPicPr>
          <p:nvPr/>
        </p:nvPicPr>
        <p:blipFill>
          <a:blip r:embed="rId5"/>
          <a:srcRect/>
          <a:stretch>
            <a:fillRect/>
          </a:stretch>
        </p:blipFill>
        <p:spPr bwMode="auto">
          <a:xfrm>
            <a:off x="2000232" y="4214818"/>
            <a:ext cx="5143536" cy="24288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96466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10" name="TextBox 9"/>
          <p:cNvSpPr txBox="1"/>
          <p:nvPr/>
        </p:nvSpPr>
        <p:spPr>
          <a:xfrm>
            <a:off x="6411103" y="3043356"/>
            <a:ext cx="1943100" cy="369332"/>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fld id="{659D4852-C39A-4383-9590-8D833D1A3BCF}" type="slidenum">
              <a:rPr lang="en-US" smtClean="0"/>
              <a:pPr/>
              <a:t>37</a:t>
            </a:fld>
            <a:endParaRPr lang="en-US"/>
          </a:p>
        </p:txBody>
      </p:sp>
      <p:sp>
        <p:nvSpPr>
          <p:cNvPr id="13" name="Content Placeholder 2">
            <a:extLst>
              <a:ext uri="{FF2B5EF4-FFF2-40B4-BE49-F238E27FC236}">
                <a16:creationId xmlns="" xmlns:a16="http://schemas.microsoft.com/office/drawing/2014/main" id="{FA0F05AC-E433-4BC1-B637-3B6F3C8B6F0B}"/>
              </a:ext>
            </a:extLst>
          </p:cNvPr>
          <p:cNvSpPr txBox="1">
            <a:spLocks/>
          </p:cNvSpPr>
          <p:nvPr/>
        </p:nvSpPr>
        <p:spPr>
          <a:xfrm>
            <a:off x="1219200" y="1506352"/>
            <a:ext cx="4943989" cy="4745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None/>
            </a:pPr>
            <a:endParaRPr lang="en-US" sz="2000" b="1" dirty="0">
              <a:solidFill>
                <a:schemeClr val="tx1"/>
              </a:solidFill>
              <a:latin typeface="Calibri" panose="020F0502020204030204" pitchFamily="34" charset="0"/>
              <a:cs typeface="Calibri" panose="020F0502020204030204" pitchFamily="34" charset="0"/>
            </a:endParaRPr>
          </a:p>
        </p:txBody>
      </p:sp>
      <p:sp>
        <p:nvSpPr>
          <p:cNvPr id="16" name="مستطيل 15"/>
          <p:cNvSpPr/>
          <p:nvPr/>
        </p:nvSpPr>
        <p:spPr>
          <a:xfrm>
            <a:off x="6429388" y="4143380"/>
            <a:ext cx="242374"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12" name="عنصر نائب للمحتوى 11" descr="C:\Users\CRC\Downloads\مشروع تخرج 2\Multi Hall.jpg"/>
          <p:cNvPicPr>
            <a:picLocks noGrp="1"/>
          </p:cNvPicPr>
          <p:nvPr>
            <p:ph idx="1"/>
          </p:nvPr>
        </p:nvPicPr>
        <p:blipFill>
          <a:blip r:embed="rId3" cstate="print"/>
          <a:srcRect/>
          <a:stretch>
            <a:fillRect/>
          </a:stretch>
        </p:blipFill>
        <p:spPr bwMode="auto">
          <a:xfrm>
            <a:off x="1643042" y="1714488"/>
            <a:ext cx="6643734"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96466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142976" y="2000240"/>
            <a:ext cx="4943989" cy="4171950"/>
          </a:xfrm>
        </p:spPr>
        <p:txBody>
          <a:bodyPr/>
          <a:lstStyle/>
          <a:p>
            <a:r>
              <a:rPr lang="en-GB" sz="2000" dirty="0" smtClean="0">
                <a:solidFill>
                  <a:schemeClr val="tx1"/>
                </a:solidFill>
                <a:latin typeface="Calibri" panose="020F0502020204030204" pitchFamily="34" charset="0"/>
                <a:cs typeface="Calibri" panose="020F0502020204030204" pitchFamily="34" charset="0"/>
              </a:rPr>
              <a:t>Meeting room </a:t>
            </a:r>
            <a:r>
              <a:rPr lang="en-GB" sz="2000" dirty="0">
                <a:solidFill>
                  <a:schemeClr val="tx1"/>
                </a:solidFill>
                <a:latin typeface="Calibri" panose="020F0502020204030204" pitchFamily="34" charset="0"/>
                <a:cs typeface="Calibri" panose="020F0502020204030204" pitchFamily="34" charset="0"/>
              </a:rPr>
              <a:t>Results </a:t>
            </a:r>
          </a:p>
          <a:p>
            <a:endParaRPr lang="en-US" dirty="0"/>
          </a:p>
        </p:txBody>
      </p:sp>
      <p:sp>
        <p:nvSpPr>
          <p:cNvPr id="10" name="TextBox 9"/>
          <p:cNvSpPr txBox="1"/>
          <p:nvPr/>
        </p:nvSpPr>
        <p:spPr>
          <a:xfrm>
            <a:off x="6143636" y="3043356"/>
            <a:ext cx="2210567" cy="369332"/>
          </a:xfrm>
          <a:prstGeom prst="rect">
            <a:avLst/>
          </a:prstGeom>
          <a:noFill/>
        </p:spPr>
        <p:txBody>
          <a:bodyPr wrap="square" rtlCol="0">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Visual task= 609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lux</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pPr/>
              <a:t>38</a:t>
            </a:fld>
            <a:endParaRPr lang="en-US"/>
          </a:p>
        </p:txBody>
      </p:sp>
      <p:sp>
        <p:nvSpPr>
          <p:cNvPr id="13" name="Content Placeholder 2">
            <a:extLst>
              <a:ext uri="{FF2B5EF4-FFF2-40B4-BE49-F238E27FC236}">
                <a16:creationId xmlns="" xmlns:a16="http://schemas.microsoft.com/office/drawing/2014/main" id="{FA0F05AC-E433-4BC1-B637-3B6F3C8B6F0B}"/>
              </a:ext>
            </a:extLst>
          </p:cNvPr>
          <p:cNvSpPr txBox="1">
            <a:spLocks/>
          </p:cNvSpPr>
          <p:nvPr/>
        </p:nvSpPr>
        <p:spPr>
          <a:xfrm>
            <a:off x="1219200" y="1506352"/>
            <a:ext cx="4943989" cy="4745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GB" sz="2000" b="1" dirty="0">
                <a:solidFill>
                  <a:schemeClr val="tx1"/>
                </a:solidFill>
                <a:latin typeface="Calibri" panose="020F0502020204030204" pitchFamily="34" charset="0"/>
                <a:cs typeface="Calibri" panose="020F0502020204030204" pitchFamily="34" charset="0"/>
              </a:rPr>
              <a:t>Artificial Lighting Design</a:t>
            </a:r>
            <a:endParaRPr lang="en-US" sz="2000" b="1" dirty="0">
              <a:solidFill>
                <a:schemeClr val="tx1"/>
              </a:solidFill>
              <a:latin typeface="Calibri" panose="020F0502020204030204" pitchFamily="34" charset="0"/>
              <a:cs typeface="Calibri" panose="020F0502020204030204" pitchFamily="34" charset="0"/>
            </a:endParaRPr>
          </a:p>
        </p:txBody>
      </p:sp>
      <p:sp>
        <p:nvSpPr>
          <p:cNvPr id="15" name="مستطيل 14"/>
          <p:cNvSpPr/>
          <p:nvPr/>
        </p:nvSpPr>
        <p:spPr>
          <a:xfrm>
            <a:off x="6215074" y="3643314"/>
            <a:ext cx="2786082" cy="369332"/>
          </a:xfrm>
          <a:prstGeom prst="rect">
            <a:avLst/>
          </a:prstGeom>
        </p:spPr>
        <p:txBody>
          <a:bodyPr wrap="squar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Surrounding area= 299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lux</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6" name="مستطيل 15"/>
          <p:cNvSpPr/>
          <p:nvPr/>
        </p:nvSpPr>
        <p:spPr>
          <a:xfrm>
            <a:off x="6286513" y="4143380"/>
            <a:ext cx="2357454" cy="369332"/>
          </a:xfrm>
          <a:prstGeom prst="rect">
            <a:avLst/>
          </a:prstGeom>
        </p:spPr>
        <p:txBody>
          <a:bodyPr wrap="squar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Background = 388 </a:t>
            </a:r>
            <a:r>
              <a:rPr lang="en-US" dirty="0" err="1" smtClean="0">
                <a:solidFill>
                  <a:schemeClr val="tx1">
                    <a:lumMod val="95000"/>
                    <a:lumOff val="5000"/>
                  </a:schemeClr>
                </a:solidFill>
                <a:latin typeface="Times New Roman" panose="02020603050405020304" pitchFamily="18" charset="0"/>
                <a:cs typeface="Times New Roman" panose="02020603050405020304" pitchFamily="18" charset="0"/>
              </a:rPr>
              <a:t>lux</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7" name="مستطيل 16"/>
          <p:cNvSpPr/>
          <p:nvPr/>
        </p:nvSpPr>
        <p:spPr>
          <a:xfrm>
            <a:off x="6500826" y="4714884"/>
            <a:ext cx="242374"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18" name="صورة 17" descr="C:\Users\CRC\Downloads\مشروع تخرج 2\ديلوكس\Meeting room 3.PNG"/>
          <p:cNvPicPr/>
          <p:nvPr/>
        </p:nvPicPr>
        <p:blipFill>
          <a:blip r:embed="rId3"/>
          <a:srcRect/>
          <a:stretch>
            <a:fillRect/>
          </a:stretch>
        </p:blipFill>
        <p:spPr bwMode="auto">
          <a:xfrm>
            <a:off x="785786" y="2714620"/>
            <a:ext cx="5072098" cy="3714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9646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39</a:t>
            </a:fld>
            <a:endParaRPr lang="en-US"/>
          </a:p>
        </p:txBody>
      </p:sp>
      <p:sp>
        <p:nvSpPr>
          <p:cNvPr id="13" name="Content Placeholder 2">
            <a:extLst>
              <a:ext uri="{FF2B5EF4-FFF2-40B4-BE49-F238E27FC236}">
                <a16:creationId xmlns="" xmlns:a16="http://schemas.microsoft.com/office/drawing/2014/main" id="{FA0F05AC-E433-4BC1-B637-3B6F3C8B6F0B}"/>
              </a:ext>
            </a:extLst>
          </p:cNvPr>
          <p:cNvSpPr txBox="1">
            <a:spLocks/>
          </p:cNvSpPr>
          <p:nvPr/>
        </p:nvSpPr>
        <p:spPr>
          <a:xfrm>
            <a:off x="1219200" y="1506352"/>
            <a:ext cx="4943989" cy="4745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GB" sz="2000" b="1" dirty="0">
                <a:solidFill>
                  <a:schemeClr val="tx1"/>
                </a:solidFill>
                <a:latin typeface="Calibri" panose="020F0502020204030204" pitchFamily="34" charset="0"/>
                <a:cs typeface="Calibri" panose="020F0502020204030204" pitchFamily="34" charset="0"/>
              </a:rPr>
              <a:t>Artificial Lighting Design</a:t>
            </a:r>
            <a:endParaRPr lang="en-US" sz="2000" b="1" dirty="0">
              <a:solidFill>
                <a:schemeClr val="tx1"/>
              </a:solidFill>
              <a:latin typeface="Calibri" panose="020F0502020204030204" pitchFamily="34" charset="0"/>
              <a:cs typeface="Calibri" panose="020F0502020204030204" pitchFamily="34" charset="0"/>
            </a:endParaRPr>
          </a:p>
        </p:txBody>
      </p:sp>
      <p:sp>
        <p:nvSpPr>
          <p:cNvPr id="17" name="مستطيل 16"/>
          <p:cNvSpPr/>
          <p:nvPr/>
        </p:nvSpPr>
        <p:spPr>
          <a:xfrm>
            <a:off x="6500826" y="4714884"/>
            <a:ext cx="242374"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11" name="عنصر نائب للمحتوى 10" descr="C:\Users\CRC\Downloads\مشروع تخرج 2\ديلوكس\Meeting room.PNG"/>
          <p:cNvPicPr>
            <a:picLocks noGrp="1"/>
          </p:cNvPicPr>
          <p:nvPr>
            <p:ph idx="1"/>
          </p:nvPr>
        </p:nvPicPr>
        <p:blipFill>
          <a:blip r:embed="rId3"/>
          <a:srcRect/>
          <a:stretch>
            <a:fillRect/>
          </a:stretch>
        </p:blipFill>
        <p:spPr bwMode="auto">
          <a:xfrm>
            <a:off x="4643438" y="1714488"/>
            <a:ext cx="4357718" cy="2714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434" name="Picture 2"/>
          <p:cNvPicPr>
            <a:picLocks noChangeAspect="1" noChangeArrowheads="1"/>
          </p:cNvPicPr>
          <p:nvPr/>
        </p:nvPicPr>
        <p:blipFill>
          <a:blip r:embed="rId4"/>
          <a:srcRect/>
          <a:stretch>
            <a:fillRect/>
          </a:stretch>
        </p:blipFill>
        <p:spPr bwMode="auto">
          <a:xfrm>
            <a:off x="285720" y="3929066"/>
            <a:ext cx="464347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9646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Site Analysis </a:t>
            </a:r>
          </a:p>
        </p:txBody>
      </p:sp>
      <p:sp>
        <p:nvSpPr>
          <p:cNvPr id="4" name="Slide Number Placeholder 3"/>
          <p:cNvSpPr>
            <a:spLocks noGrp="1"/>
          </p:cNvSpPr>
          <p:nvPr>
            <p:ph type="sldNum" sz="quarter" idx="12"/>
          </p:nvPr>
        </p:nvSpPr>
        <p:spPr/>
        <p:txBody>
          <a:bodyPr/>
          <a:lstStyle/>
          <a:p>
            <a:fld id="{659D4852-C39A-4383-9590-8D833D1A3BCF}" type="slidenum">
              <a:rPr lang="en-US" smtClean="0"/>
              <a:pPr/>
              <a:t>4</a:t>
            </a:fld>
            <a:endParaRPr lang="en-US"/>
          </a:p>
        </p:txBody>
      </p:sp>
      <p:sp>
        <p:nvSpPr>
          <p:cNvPr id="7" name="Rectangle 6"/>
          <p:cNvSpPr/>
          <p:nvPr/>
        </p:nvSpPr>
        <p:spPr>
          <a:xfrm>
            <a:off x="1295400" y="6096000"/>
            <a:ext cx="4572000" cy="646331"/>
          </a:xfrm>
          <a:prstGeom prst="rect">
            <a:avLst/>
          </a:prstGeom>
        </p:spPr>
        <p:txBody>
          <a:bodyPr>
            <a:spAutoFit/>
          </a:bodyPr>
          <a:lstStyle/>
          <a:p>
            <a:r>
              <a:rPr lang="en-GB" dirty="0">
                <a:latin typeface="Calibri" panose="020F0502020204030204" pitchFamily="34" charset="0"/>
                <a:cs typeface="Calibri" panose="020F0502020204030204" pitchFamily="34" charset="0"/>
              </a:rPr>
              <a:t>Total site area = </a:t>
            </a:r>
            <a:r>
              <a:rPr lang="en-GB" dirty="0" smtClean="0">
                <a:latin typeface="Calibri" panose="020F0502020204030204" pitchFamily="34" charset="0"/>
                <a:cs typeface="Calibri" panose="020F0502020204030204" pitchFamily="34" charset="0"/>
              </a:rPr>
              <a:t>1000 </a:t>
            </a:r>
            <a:r>
              <a:rPr lang="en-GB" dirty="0">
                <a:latin typeface="Calibri" panose="020F0502020204030204" pitchFamily="34" charset="0"/>
                <a:cs typeface="Calibri" panose="020F0502020204030204" pitchFamily="34" charset="0"/>
              </a:rPr>
              <a:t>m</a:t>
            </a:r>
            <a:r>
              <a:rPr lang="en-GB" baseline="30000" dirty="0">
                <a:latin typeface="Calibri" panose="020F0502020204030204" pitchFamily="34" charset="0"/>
                <a:cs typeface="Calibri" panose="020F0502020204030204" pitchFamily="34" charset="0"/>
              </a:rPr>
              <a:t>2</a:t>
            </a:r>
            <a:endParaRPr lang="en-US"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Building area = 500 m</a:t>
            </a:r>
            <a:r>
              <a:rPr lang="en-GB" baseline="30000" dirty="0">
                <a:latin typeface="Calibri" panose="020F0502020204030204" pitchFamily="34" charset="0"/>
                <a:cs typeface="Calibri" panose="020F0502020204030204" pitchFamily="34" charset="0"/>
              </a:rPr>
              <a:t>2</a:t>
            </a:r>
            <a:endParaRPr lang="en-US" dirty="0">
              <a:latin typeface="Calibri" panose="020F0502020204030204" pitchFamily="34" charset="0"/>
              <a:cs typeface="Calibri" panose="020F0502020204030204" pitchFamily="34" charset="0"/>
            </a:endParaRPr>
          </a:p>
        </p:txBody>
      </p:sp>
      <p:pic>
        <p:nvPicPr>
          <p:cNvPr id="9" name="Picture 2"/>
          <p:cNvPicPr>
            <a:picLocks noGrp="1" noChangeAspect="1" noChangeArrowheads="1"/>
          </p:cNvPicPr>
          <p:nvPr>
            <p:ph idx="1"/>
          </p:nvPr>
        </p:nvPicPr>
        <p:blipFill>
          <a:blip r:embed="rId3"/>
          <a:srcRect/>
          <a:stretch>
            <a:fillRect/>
          </a:stretch>
        </p:blipFill>
        <p:spPr bwMode="auto">
          <a:xfrm>
            <a:off x="1285852" y="1571612"/>
            <a:ext cx="7215238" cy="4357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43883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40</a:t>
            </a:fld>
            <a:endParaRPr lang="en-US"/>
          </a:p>
        </p:txBody>
      </p:sp>
      <p:sp>
        <p:nvSpPr>
          <p:cNvPr id="13" name="Content Placeholder 2">
            <a:extLst>
              <a:ext uri="{FF2B5EF4-FFF2-40B4-BE49-F238E27FC236}">
                <a16:creationId xmlns="" xmlns:a16="http://schemas.microsoft.com/office/drawing/2014/main" id="{FA0F05AC-E433-4BC1-B637-3B6F3C8B6F0B}"/>
              </a:ext>
            </a:extLst>
          </p:cNvPr>
          <p:cNvSpPr txBox="1">
            <a:spLocks/>
          </p:cNvSpPr>
          <p:nvPr/>
        </p:nvSpPr>
        <p:spPr>
          <a:xfrm>
            <a:off x="1219200" y="1506352"/>
            <a:ext cx="4943989" cy="4745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GB" sz="2000" b="1" dirty="0">
                <a:solidFill>
                  <a:schemeClr val="tx1"/>
                </a:solidFill>
                <a:latin typeface="Calibri" panose="020F0502020204030204" pitchFamily="34" charset="0"/>
                <a:cs typeface="Calibri" panose="020F0502020204030204" pitchFamily="34" charset="0"/>
              </a:rPr>
              <a:t>Artificial Lighting Design</a:t>
            </a:r>
            <a:endParaRPr lang="en-US" sz="2000" b="1" dirty="0">
              <a:solidFill>
                <a:schemeClr val="tx1"/>
              </a:solidFill>
              <a:latin typeface="Calibri" panose="020F0502020204030204" pitchFamily="34" charset="0"/>
              <a:cs typeface="Calibri" panose="020F0502020204030204" pitchFamily="34" charset="0"/>
            </a:endParaRPr>
          </a:p>
        </p:txBody>
      </p:sp>
      <p:sp>
        <p:nvSpPr>
          <p:cNvPr id="17" name="مستطيل 16"/>
          <p:cNvSpPr/>
          <p:nvPr/>
        </p:nvSpPr>
        <p:spPr>
          <a:xfrm>
            <a:off x="6500826" y="4714884"/>
            <a:ext cx="242374" cy="369332"/>
          </a:xfrm>
          <a:prstGeom prst="rect">
            <a:avLst/>
          </a:prstGeom>
        </p:spPr>
        <p:txBody>
          <a:bodyPr wrap="none">
            <a:spAutoFit/>
          </a:bodyPr>
          <a:lstStyle/>
          <a:p>
            <a:r>
              <a:rPr lang="en-US" dirty="0" smtClean="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9" name="عنصر نائب للمحتوى 8" descr="C:\Users\CRC\Downloads\مشروع تخرج 2\Meeting.jpg"/>
          <p:cNvPicPr>
            <a:picLocks noGrp="1"/>
          </p:cNvPicPr>
          <p:nvPr>
            <p:ph idx="1"/>
          </p:nvPr>
        </p:nvPicPr>
        <p:blipFill>
          <a:blip r:embed="rId3" cstate="print"/>
          <a:srcRect/>
          <a:stretch>
            <a:fillRect/>
          </a:stretch>
        </p:blipFill>
        <p:spPr bwMode="auto">
          <a:xfrm>
            <a:off x="1428728" y="2071678"/>
            <a:ext cx="6858048" cy="4357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96466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143000" y="1524000"/>
            <a:ext cx="6057900" cy="6858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Luminaires Distribution Sample in </a:t>
            </a:r>
            <a:r>
              <a:rPr lang="en-US" sz="2000" dirty="0" smtClean="0">
                <a:solidFill>
                  <a:schemeClr val="tx1"/>
                </a:solidFill>
                <a:latin typeface="Calibri" panose="020F0502020204030204" pitchFamily="34" charset="0"/>
                <a:cs typeface="Calibri" panose="020F0502020204030204" pitchFamily="34" charset="0"/>
              </a:rPr>
              <a:t>second floor</a:t>
            </a:r>
            <a:endParaRPr lang="en-US" sz="2000" dirty="0">
              <a:solidFill>
                <a:schemeClr val="tx1"/>
              </a:solidFill>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659D4852-C39A-4383-9590-8D833D1A3BCF}" type="slidenum">
              <a:rPr lang="en-US" smtClean="0"/>
              <a:pPr/>
              <a:t>41</a:t>
            </a:fld>
            <a:endParaRPr lang="en-US"/>
          </a:p>
        </p:txBody>
      </p:sp>
      <p:pic>
        <p:nvPicPr>
          <p:cNvPr id="19458" name="Picture 2"/>
          <p:cNvPicPr>
            <a:picLocks noChangeAspect="1" noChangeArrowheads="1"/>
          </p:cNvPicPr>
          <p:nvPr/>
        </p:nvPicPr>
        <p:blipFill>
          <a:blip r:embed="rId3"/>
          <a:srcRect/>
          <a:stretch>
            <a:fillRect/>
          </a:stretch>
        </p:blipFill>
        <p:spPr bwMode="auto">
          <a:xfrm>
            <a:off x="2285984" y="2000240"/>
            <a:ext cx="5276850"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921782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7" name="Content Placeholder 2"/>
          <p:cNvSpPr txBox="1">
            <a:spLocks/>
          </p:cNvSpPr>
          <p:nvPr/>
        </p:nvSpPr>
        <p:spPr>
          <a:xfrm>
            <a:off x="1143000" y="1524000"/>
            <a:ext cx="6057900" cy="6858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000" dirty="0">
                <a:solidFill>
                  <a:schemeClr val="tx1"/>
                </a:solidFill>
                <a:latin typeface="Calibri" panose="020F0502020204030204" pitchFamily="34" charset="0"/>
                <a:cs typeface="Calibri" panose="020F0502020204030204" pitchFamily="34" charset="0"/>
              </a:rPr>
              <a:t>Sockets Distribution Sample in </a:t>
            </a:r>
            <a:r>
              <a:rPr lang="en-US" sz="2000" dirty="0" smtClean="0">
                <a:solidFill>
                  <a:schemeClr val="tx1"/>
                </a:solidFill>
                <a:latin typeface="Calibri" panose="020F0502020204030204" pitchFamily="34" charset="0"/>
                <a:cs typeface="Calibri" panose="020F0502020204030204" pitchFamily="34" charset="0"/>
              </a:rPr>
              <a:t>basement Floor</a:t>
            </a:r>
            <a:endParaRPr lang="en-US" sz="2000" dirty="0">
              <a:solidFill>
                <a:schemeClr val="tx1"/>
              </a:solidFill>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p:txBody>
          <a:bodyPr/>
          <a:lstStyle/>
          <a:p>
            <a:fld id="{659D4852-C39A-4383-9590-8D833D1A3BCF}" type="slidenum">
              <a:rPr lang="en-US" smtClean="0"/>
              <a:pPr/>
              <a:t>42</a:t>
            </a:fld>
            <a:endParaRPr lang="en-US"/>
          </a:p>
        </p:txBody>
      </p:sp>
      <p:pic>
        <p:nvPicPr>
          <p:cNvPr id="20482" name="Picture 2"/>
          <p:cNvPicPr>
            <a:picLocks noChangeAspect="1" noChangeArrowheads="1"/>
          </p:cNvPicPr>
          <p:nvPr/>
        </p:nvPicPr>
        <p:blipFill>
          <a:blip r:embed="rId3"/>
          <a:srcRect/>
          <a:stretch>
            <a:fillRect/>
          </a:stretch>
        </p:blipFill>
        <p:spPr bwMode="auto">
          <a:xfrm>
            <a:off x="1643042" y="2000240"/>
            <a:ext cx="5500726"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596337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7" name="Content Placeholder 2"/>
          <p:cNvSpPr txBox="1">
            <a:spLocks/>
          </p:cNvSpPr>
          <p:nvPr/>
        </p:nvSpPr>
        <p:spPr>
          <a:xfrm>
            <a:off x="1143000" y="1524000"/>
            <a:ext cx="6057900" cy="6858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400" dirty="0" smtClean="0">
                <a:solidFill>
                  <a:schemeClr val="tx1"/>
                </a:solidFill>
                <a:latin typeface="Calibri" panose="020F0502020204030204" pitchFamily="34" charset="0"/>
                <a:cs typeface="Calibri" panose="020F0502020204030204" pitchFamily="34" charset="0"/>
              </a:rPr>
              <a:t>Total project cost= 4441046 NIS</a:t>
            </a:r>
            <a:endParaRPr lang="en-US" sz="2400" dirty="0">
              <a:solidFill>
                <a:schemeClr val="tx1"/>
              </a:solidFill>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p:txBody>
          <a:bodyPr/>
          <a:lstStyle/>
          <a:p>
            <a:fld id="{659D4852-C39A-4383-9590-8D833D1A3BCF}" type="slidenum">
              <a:rPr lang="en-US" smtClean="0"/>
              <a:pPr/>
              <a:t>43</a:t>
            </a:fld>
            <a:endParaRPr lang="en-US"/>
          </a:p>
        </p:txBody>
      </p:sp>
    </p:spTree>
    <p:extLst>
      <p:ext uri="{BB962C8B-B14F-4D97-AF65-F5344CB8AC3E}">
        <p14:creationId xmlns:p14="http://schemas.microsoft.com/office/powerpoint/2010/main" val="3759633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a:t>
            </a:r>
            <a:r>
              <a:rPr lang="en-US" dirty="0">
                <a:solidFill>
                  <a:schemeClr val="tx1"/>
                </a:solidFill>
              </a:rPr>
              <a:t>Design</a:t>
            </a:r>
            <a:endParaRPr lang="en-US" dirty="0"/>
          </a:p>
        </p:txBody>
      </p:sp>
      <p:sp>
        <p:nvSpPr>
          <p:cNvPr id="3" name="Content Placeholder 2"/>
          <p:cNvSpPr>
            <a:spLocks noGrp="1"/>
          </p:cNvSpPr>
          <p:nvPr>
            <p:ph idx="1"/>
          </p:nvPr>
        </p:nvSpPr>
        <p:spPr>
          <a:xfrm>
            <a:off x="1519310" y="1447800"/>
            <a:ext cx="6591985" cy="3777622"/>
          </a:xfrm>
        </p:spPr>
        <p:txBody>
          <a:bodyPr/>
          <a:lstStyle/>
          <a:p>
            <a:r>
              <a:rPr lang="en-US" dirty="0" smtClean="0">
                <a:solidFill>
                  <a:schemeClr val="tx1"/>
                </a:solidFill>
                <a:latin typeface="Calibri" panose="020F0502020204030204" pitchFamily="34" charset="0"/>
                <a:cs typeface="Calibri" panose="020F0502020204030204" pitchFamily="34" charset="0"/>
              </a:rPr>
              <a:t>Southern Elevation</a:t>
            </a:r>
            <a:endParaRPr lang="en-US" dirty="0">
              <a:solidFill>
                <a:schemeClr val="tx1"/>
              </a:solidFill>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659D4852-C39A-4383-9590-8D833D1A3BCF}" type="slidenum">
              <a:rPr lang="en-US" smtClean="0"/>
              <a:pPr/>
              <a:t>5</a:t>
            </a:fld>
            <a:endParaRPr lang="en-US" dirty="0"/>
          </a:p>
        </p:txBody>
      </p:sp>
      <p:pic>
        <p:nvPicPr>
          <p:cNvPr id="2050" name="Picture 2"/>
          <p:cNvPicPr>
            <a:picLocks noChangeAspect="1" noChangeArrowheads="1"/>
          </p:cNvPicPr>
          <p:nvPr/>
        </p:nvPicPr>
        <p:blipFill>
          <a:blip r:embed="rId3"/>
          <a:srcRect/>
          <a:stretch>
            <a:fillRect/>
          </a:stretch>
        </p:blipFill>
        <p:spPr bwMode="auto">
          <a:xfrm>
            <a:off x="1000100" y="1857364"/>
            <a:ext cx="7500990" cy="4400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6</a:t>
            </a:fld>
            <a:endParaRPr lang="en-US" dirty="0"/>
          </a:p>
        </p:txBody>
      </p:sp>
      <p:sp>
        <p:nvSpPr>
          <p:cNvPr id="5"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solidFill>
                  <a:schemeClr val="tx1"/>
                </a:solidFill>
                <a:latin typeface="Calibri" panose="020F0502020204030204" pitchFamily="34" charset="0"/>
                <a:cs typeface="Calibri" panose="020F0502020204030204" pitchFamily="34" charset="0"/>
              </a:rPr>
              <a:t>Western Elevation</a:t>
            </a:r>
            <a:endParaRPr lang="en-US" dirty="0">
              <a:solidFill>
                <a:schemeClr val="tx1"/>
              </a:solidFill>
              <a:latin typeface="Calibri" panose="020F0502020204030204" pitchFamily="34" charset="0"/>
              <a:cs typeface="Calibri" panose="020F0502020204030204" pitchFamily="34" charset="0"/>
            </a:endParaRPr>
          </a:p>
        </p:txBody>
      </p:sp>
      <p:pic>
        <p:nvPicPr>
          <p:cNvPr id="3074" name="Picture 2"/>
          <p:cNvPicPr>
            <a:picLocks noChangeAspect="1" noChangeArrowheads="1"/>
          </p:cNvPicPr>
          <p:nvPr/>
        </p:nvPicPr>
        <p:blipFill>
          <a:blip r:embed="rId3"/>
          <a:srcRect/>
          <a:stretch>
            <a:fillRect/>
          </a:stretch>
        </p:blipFill>
        <p:spPr bwMode="auto">
          <a:xfrm>
            <a:off x="1071538" y="2071678"/>
            <a:ext cx="7215238" cy="42481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7</a:t>
            </a:fld>
            <a:endParaRPr lang="en-US"/>
          </a:p>
        </p:txBody>
      </p:sp>
      <p:sp>
        <p:nvSpPr>
          <p:cNvPr id="5"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solidFill>
                  <a:schemeClr val="tx1"/>
                </a:solidFill>
                <a:latin typeface="Calibri" panose="020F0502020204030204" pitchFamily="34" charset="0"/>
                <a:cs typeface="Calibri" panose="020F0502020204030204" pitchFamily="34" charset="0"/>
              </a:rPr>
              <a:t>Section A-A</a:t>
            </a:r>
            <a:endParaRPr lang="en-US" dirty="0">
              <a:solidFill>
                <a:schemeClr val="tx1"/>
              </a:solidFill>
              <a:latin typeface="Calibri" panose="020F0502020204030204" pitchFamily="34" charset="0"/>
              <a:cs typeface="Calibri" panose="020F0502020204030204" pitchFamily="34" charset="0"/>
            </a:endParaRPr>
          </a:p>
        </p:txBody>
      </p:sp>
      <p:pic>
        <p:nvPicPr>
          <p:cNvPr id="4098" name="Picture 2"/>
          <p:cNvPicPr>
            <a:picLocks noChangeAspect="1" noChangeArrowheads="1"/>
          </p:cNvPicPr>
          <p:nvPr/>
        </p:nvPicPr>
        <p:blipFill>
          <a:blip r:embed="rId3"/>
          <a:srcRect/>
          <a:stretch>
            <a:fillRect/>
          </a:stretch>
        </p:blipFill>
        <p:spPr bwMode="auto">
          <a:xfrm>
            <a:off x="1142976" y="1857364"/>
            <a:ext cx="750099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1"/>
            <a:ext cx="6589199" cy="12808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8</a:t>
            </a:fld>
            <a:endParaRPr lang="en-US"/>
          </a:p>
        </p:txBody>
      </p:sp>
      <p:sp>
        <p:nvSpPr>
          <p:cNvPr id="6" name="Content Placeholder 2"/>
          <p:cNvSpPr txBox="1">
            <a:spLocks/>
          </p:cNvSpPr>
          <p:nvPr/>
        </p:nvSpPr>
        <p:spPr>
          <a:xfrm>
            <a:off x="1519311" y="1447800"/>
            <a:ext cx="4500490" cy="6096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solidFill>
                  <a:schemeClr val="tx1"/>
                </a:solidFill>
                <a:latin typeface="Calibri" panose="020F0502020204030204" pitchFamily="34" charset="0"/>
                <a:cs typeface="Calibri" panose="020F0502020204030204" pitchFamily="34" charset="0"/>
              </a:rPr>
              <a:t>Section B-B</a:t>
            </a:r>
            <a:endParaRPr lang="en-US" dirty="0">
              <a:solidFill>
                <a:schemeClr val="tx1"/>
              </a:solidFill>
              <a:latin typeface="Calibri" panose="020F0502020204030204" pitchFamily="34" charset="0"/>
              <a:cs typeface="Calibri" panose="020F0502020204030204" pitchFamily="34" charset="0"/>
            </a:endParaRPr>
          </a:p>
        </p:txBody>
      </p:sp>
      <p:pic>
        <p:nvPicPr>
          <p:cNvPr id="5122" name="Picture 2"/>
          <p:cNvPicPr>
            <a:picLocks noChangeAspect="1" noChangeArrowheads="1"/>
          </p:cNvPicPr>
          <p:nvPr/>
        </p:nvPicPr>
        <p:blipFill>
          <a:blip r:embed="rId3"/>
          <a:srcRect/>
          <a:stretch>
            <a:fillRect/>
          </a:stretch>
        </p:blipFill>
        <p:spPr bwMode="auto">
          <a:xfrm>
            <a:off x="1214414" y="1928802"/>
            <a:ext cx="7286676" cy="43433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pPr/>
              <a:t>9</a:t>
            </a:fld>
            <a:endParaRPr lang="en-US"/>
          </a:p>
        </p:txBody>
      </p:sp>
      <p:sp>
        <p:nvSpPr>
          <p:cNvPr id="6" name="Content Placeholder 2"/>
          <p:cNvSpPr txBox="1">
            <a:spLocks/>
          </p:cNvSpPr>
          <p:nvPr/>
        </p:nvSpPr>
        <p:spPr>
          <a:xfrm>
            <a:off x="1447800" y="12954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smtClean="0">
                <a:solidFill>
                  <a:schemeClr val="tx1"/>
                </a:solidFill>
                <a:latin typeface="Calibri" panose="020F0502020204030204" pitchFamily="34" charset="0"/>
                <a:cs typeface="Calibri" panose="020F0502020204030204" pitchFamily="34" charset="0"/>
              </a:rPr>
              <a:t>3D Model</a:t>
            </a:r>
            <a:endParaRPr lang="en-US" dirty="0">
              <a:solidFill>
                <a:schemeClr val="tx1"/>
              </a:solidFill>
              <a:latin typeface="Calibri" panose="020F0502020204030204" pitchFamily="34" charset="0"/>
              <a:cs typeface="Calibri" panose="020F0502020204030204" pitchFamily="34" charset="0"/>
            </a:endParaRPr>
          </a:p>
        </p:txBody>
      </p:sp>
      <p:pic>
        <p:nvPicPr>
          <p:cNvPr id="8" name="صورة 7" descr="C:\Users\CRC\Downloads\مشروع تخرج 2\final render\4444.jpg"/>
          <p:cNvPicPr/>
          <p:nvPr/>
        </p:nvPicPr>
        <p:blipFill>
          <a:blip r:embed="rId3" cstate="print"/>
          <a:srcRect/>
          <a:stretch>
            <a:fillRect/>
          </a:stretch>
        </p:blipFill>
        <p:spPr bwMode="auto">
          <a:xfrm>
            <a:off x="1214414" y="1857364"/>
            <a:ext cx="7286676" cy="44545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6307135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4623</TotalTime>
  <Words>1487</Words>
  <Application>Microsoft Office PowerPoint</Application>
  <PresentationFormat>On-screen Show (4:3)</PresentationFormat>
  <Paragraphs>284</Paragraphs>
  <Slides>43</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Calibri</vt:lpstr>
      <vt:lpstr>Calibri (body)</vt:lpstr>
      <vt:lpstr>Century Gothic</vt:lpstr>
      <vt:lpstr>Tahoma</vt:lpstr>
      <vt:lpstr>Times New Roman</vt:lpstr>
      <vt:lpstr>Wingdings 3</vt:lpstr>
      <vt:lpstr>Wisp</vt:lpstr>
      <vt:lpstr>Design of Businessmen Forum Building</vt:lpstr>
      <vt:lpstr>Contents of Presentation</vt:lpstr>
      <vt:lpstr>Site Analysis</vt:lpstr>
      <vt:lpstr>Site Analysis </vt:lpstr>
      <vt:lpstr>Architectural Design</vt:lpstr>
      <vt:lpstr>Architectural Design</vt:lpstr>
      <vt:lpstr>Architectural Design</vt:lpstr>
      <vt:lpstr>Architectural Design</vt:lpstr>
      <vt:lpstr>Architectural Design</vt:lpstr>
      <vt:lpstr>Architectural Design</vt:lpstr>
      <vt:lpstr>Architectural Design</vt:lpstr>
      <vt:lpstr>Architectural Design</vt:lpstr>
      <vt:lpstr>Structural Design</vt:lpstr>
      <vt:lpstr>Structural Design</vt:lpstr>
      <vt:lpstr>Structural Design</vt:lpstr>
      <vt:lpstr>Structural Design</vt:lpstr>
      <vt:lpstr>Structural Design</vt:lpstr>
      <vt:lpstr>Structural Design </vt:lpstr>
      <vt:lpstr>Structural Design </vt:lpstr>
      <vt:lpstr>Structural Design </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Building Design in Nablus Al-Jadeeda</dc:title>
  <dc:creator>William</dc:creator>
  <cp:lastModifiedBy>Windows User</cp:lastModifiedBy>
  <cp:revision>265</cp:revision>
  <dcterms:created xsi:type="dcterms:W3CDTF">2017-12-16T19:51:03Z</dcterms:created>
  <dcterms:modified xsi:type="dcterms:W3CDTF">2018-05-14T04:28:46Z</dcterms:modified>
</cp:coreProperties>
</file>