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18288000" cy="10287000"/>
  <p:notesSz cx="6858000" cy="9144000"/>
  <p:embeddedFontLst>
    <p:embeddedFont>
      <p:font typeface="Blogger Bold" panose="020B0604020202020204" charset="0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oppins" panose="00000500000000000000" pitchFamily="2" charset="0"/>
      <p:regular r:id="rId19"/>
      <p:bold r:id="rId20"/>
      <p:italic r:id="rId21"/>
      <p:boldItalic r:id="rId22"/>
    </p:embeddedFont>
    <p:embeddedFont>
      <p:font typeface="Poppins Bold" panose="00000800000000000000" charset="0"/>
      <p:regular r:id="rId23"/>
    </p:embeddedFont>
    <p:embeddedFont>
      <p:font typeface="Source Sans Pro" panose="020B050303040302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94622" autoAdjust="0"/>
  </p:normalViewPr>
  <p:slideViewPr>
    <p:cSldViewPr>
      <p:cViewPr varScale="1">
        <p:scale>
          <a:sx n="55" d="100"/>
          <a:sy n="55" d="100"/>
        </p:scale>
        <p:origin x="662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68828-A558-44C5-84DB-2E8C04E44029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69D5C-6B20-4A5C-96A8-ADE9C822D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8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769D5C-6B20-4A5C-96A8-ADE9C822D3F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9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sv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2906308" y="962025"/>
            <a:ext cx="4352992" cy="8613143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1028700" y="533400"/>
            <a:ext cx="7563278" cy="26362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711"/>
              </a:lnSpc>
              <a:spcBef>
                <a:spcPct val="0"/>
              </a:spcBef>
            </a:pPr>
            <a:r>
              <a:rPr lang="en-US" sz="14794">
                <a:solidFill>
                  <a:srgbClr val="FFFFFF"/>
                </a:solidFill>
                <a:latin typeface="Poppins"/>
              </a:rPr>
              <a:t>BidEase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28700" y="2121600"/>
            <a:ext cx="11633032" cy="2681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711"/>
              </a:lnSpc>
              <a:spcBef>
                <a:spcPct val="0"/>
              </a:spcBef>
            </a:pPr>
            <a:r>
              <a:rPr lang="en-US" sz="14794">
                <a:solidFill>
                  <a:srgbClr val="FFAD5A"/>
                </a:solidFill>
                <a:latin typeface="Poppins Bold"/>
              </a:rPr>
              <a:t>Application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5438399"/>
            <a:ext cx="11471753" cy="355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Poppins Bold"/>
              </a:rPr>
              <a:t>Proudly presented by:</a:t>
            </a:r>
          </a:p>
          <a:p>
            <a:pPr algn="ctr">
              <a:lnSpc>
                <a:spcPts val="7000"/>
              </a:lnSpc>
            </a:pPr>
            <a:endParaRPr lang="en-US" sz="5000">
              <a:solidFill>
                <a:srgbClr val="FFFFFF"/>
              </a:solidFill>
              <a:latin typeface="Poppins Bold"/>
            </a:endParaRPr>
          </a:p>
          <a:p>
            <a:pPr algn="ctr">
              <a:lnSpc>
                <a:spcPts val="7000"/>
              </a:lnSpc>
            </a:pPr>
            <a:r>
              <a:rPr lang="en-US" sz="5000">
                <a:solidFill>
                  <a:srgbClr val="FFFFFF"/>
                </a:solidFill>
                <a:latin typeface="Poppins Bold"/>
              </a:rPr>
              <a:t>Zain Awadeh          Amal Dawod</a:t>
            </a:r>
          </a:p>
          <a:p>
            <a:pPr algn="ctr">
              <a:lnSpc>
                <a:spcPts val="7000"/>
              </a:lnSpc>
              <a:spcBef>
                <a:spcPct val="0"/>
              </a:spcBef>
            </a:pPr>
            <a:r>
              <a:rPr lang="en-US" sz="5000">
                <a:solidFill>
                  <a:srgbClr val="FFAD5A"/>
                </a:solidFill>
                <a:latin typeface="Poppins Bold"/>
              </a:rPr>
              <a:t>12028410                    12011229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394733" y="5238750"/>
            <a:ext cx="3457869" cy="6841988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140090" r="-140090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5408288" y="5238750"/>
            <a:ext cx="3457869" cy="6841988"/>
            <a:chOff x="0" y="0"/>
            <a:chExt cx="2620010" cy="5184140"/>
          </a:xfrm>
        </p:grpSpPr>
        <p:sp>
          <p:nvSpPr>
            <p:cNvPr id="13" name="Freeform 1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-112628" r="-112628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>
            <a:off x="9421843" y="5238750"/>
            <a:ext cx="3457869" cy="6841988"/>
            <a:chOff x="0" y="0"/>
            <a:chExt cx="2620010" cy="5184140"/>
          </a:xfrm>
        </p:grpSpPr>
        <p:sp>
          <p:nvSpPr>
            <p:cNvPr id="23" name="Freeform 2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123676" r="-74197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2" name="Group 32"/>
          <p:cNvGrpSpPr>
            <a:grpSpLocks noChangeAspect="1"/>
          </p:cNvGrpSpPr>
          <p:nvPr/>
        </p:nvGrpSpPr>
        <p:grpSpPr>
          <a:xfrm>
            <a:off x="13435398" y="5238750"/>
            <a:ext cx="3457869" cy="6841988"/>
            <a:chOff x="0" y="0"/>
            <a:chExt cx="2620010" cy="5184140"/>
          </a:xfrm>
        </p:grpSpPr>
        <p:sp>
          <p:nvSpPr>
            <p:cNvPr id="33" name="Freeform 3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-140090" r="-140090"/>
              </a:stretch>
            </a:blipFill>
          </p:spPr>
        </p:sp>
        <p:sp>
          <p:nvSpPr>
            <p:cNvPr id="35" name="Freeform 3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6" name="Freeform 3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7" name="Freeform 3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8" name="Freeform 3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9" name="Freeform 3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0" name="Freeform 4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1" name="Freeform 4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42" name="Group 42"/>
          <p:cNvGrpSpPr/>
          <p:nvPr/>
        </p:nvGrpSpPr>
        <p:grpSpPr>
          <a:xfrm>
            <a:off x="8622731" y="2686080"/>
            <a:ext cx="1042538" cy="47625"/>
            <a:chOff x="0" y="0"/>
            <a:chExt cx="274578" cy="12543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74578" cy="12543"/>
            </a:xfrm>
            <a:custGeom>
              <a:avLst/>
              <a:gdLst/>
              <a:ahLst/>
              <a:cxnLst/>
              <a:rect l="l" t="t" r="r" b="b"/>
              <a:pathLst>
                <a:path w="274578" h="12543">
                  <a:moveTo>
                    <a:pt x="6272" y="0"/>
                  </a:moveTo>
                  <a:lnTo>
                    <a:pt x="268306" y="0"/>
                  </a:lnTo>
                  <a:cubicBezTo>
                    <a:pt x="269970" y="0"/>
                    <a:pt x="271565" y="661"/>
                    <a:pt x="272741" y="1837"/>
                  </a:cubicBezTo>
                  <a:cubicBezTo>
                    <a:pt x="273917" y="3013"/>
                    <a:pt x="274578" y="4608"/>
                    <a:pt x="274578" y="6272"/>
                  </a:cubicBezTo>
                  <a:lnTo>
                    <a:pt x="274578" y="6272"/>
                  </a:lnTo>
                  <a:cubicBezTo>
                    <a:pt x="274578" y="7935"/>
                    <a:pt x="273917" y="9530"/>
                    <a:pt x="272741" y="10706"/>
                  </a:cubicBezTo>
                  <a:cubicBezTo>
                    <a:pt x="271565" y="11882"/>
                    <a:pt x="269970" y="12543"/>
                    <a:pt x="268306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4" name="TextBox 44"/>
            <p:cNvSpPr txBox="1"/>
            <p:nvPr/>
          </p:nvSpPr>
          <p:spPr>
            <a:xfrm>
              <a:off x="0" y="-57150"/>
              <a:ext cx="274578" cy="696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5478839" y="1633453"/>
            <a:ext cx="7330322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36"/>
              </a:lnSpc>
            </a:pPr>
            <a:r>
              <a:rPr lang="en-US" sz="4560" dirty="0">
                <a:solidFill>
                  <a:srgbClr val="FFFFFF"/>
                </a:solidFill>
                <a:latin typeface="Poppins Bold"/>
              </a:rPr>
              <a:t>Future Work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342021" y="3405269"/>
            <a:ext cx="2510581" cy="1416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dirty="0">
                <a:solidFill>
                  <a:srgbClr val="FFFFFF"/>
                </a:solidFill>
                <a:latin typeface="Poppins"/>
              </a:rPr>
              <a:t>Transactions using debit, credit and online payment methods </a:t>
            </a:r>
          </a:p>
        </p:txBody>
      </p:sp>
      <p:grpSp>
        <p:nvGrpSpPr>
          <p:cNvPr id="47" name="Group 47"/>
          <p:cNvGrpSpPr/>
          <p:nvPr/>
        </p:nvGrpSpPr>
        <p:grpSpPr>
          <a:xfrm>
            <a:off x="1394733" y="3422406"/>
            <a:ext cx="677751" cy="677751"/>
            <a:chOff x="0" y="0"/>
            <a:chExt cx="903667" cy="903667"/>
          </a:xfrm>
        </p:grpSpPr>
        <p:grpSp>
          <p:nvGrpSpPr>
            <p:cNvPr id="48" name="Group 48"/>
            <p:cNvGrpSpPr/>
            <p:nvPr/>
          </p:nvGrpSpPr>
          <p:grpSpPr>
            <a:xfrm>
              <a:off x="0" y="0"/>
              <a:ext cx="903667" cy="903667"/>
              <a:chOff x="0" y="0"/>
              <a:chExt cx="812800" cy="812800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DE59">
                      <a:alpha val="100000"/>
                    </a:srgbClr>
                  </a:gs>
                  <a:gs pos="100000">
                    <a:srgbClr val="FF914D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id="50" name="TextBox 50"/>
              <p:cNvSpPr txBox="1"/>
              <p:nvPr/>
            </p:nvSpPr>
            <p:spPr>
              <a:xfrm>
                <a:off x="76200" y="19050"/>
                <a:ext cx="660400" cy="7175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9"/>
                  </a:lnSpc>
                </a:pPr>
                <a:endParaRPr/>
              </a:p>
            </p:txBody>
          </p:sp>
        </p:grpSp>
        <p:sp>
          <p:nvSpPr>
            <p:cNvPr id="51" name="TextBox 51"/>
            <p:cNvSpPr txBox="1"/>
            <p:nvPr/>
          </p:nvSpPr>
          <p:spPr>
            <a:xfrm>
              <a:off x="121094" y="215614"/>
              <a:ext cx="661480" cy="4152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9"/>
                </a:lnSpc>
                <a:spcBef>
                  <a:spcPct val="0"/>
                </a:spcBef>
              </a:pPr>
              <a:r>
                <a:rPr lang="en-US" sz="1799">
                  <a:solidFill>
                    <a:srgbClr val="FFFFFF"/>
                  </a:solidFill>
                  <a:latin typeface="Poppins Bold"/>
                </a:rPr>
                <a:t>01</a:t>
              </a:r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5408288" y="3398079"/>
            <a:ext cx="677751" cy="677751"/>
            <a:chOff x="0" y="0"/>
            <a:chExt cx="903667" cy="903667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0"/>
              <a:ext cx="903667" cy="903667"/>
              <a:chOff x="0" y="0"/>
              <a:chExt cx="812800" cy="812800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DE59">
                      <a:alpha val="100000"/>
                    </a:srgbClr>
                  </a:gs>
                  <a:gs pos="100000">
                    <a:srgbClr val="FF914D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id="55" name="TextBox 55"/>
              <p:cNvSpPr txBox="1"/>
              <p:nvPr/>
            </p:nvSpPr>
            <p:spPr>
              <a:xfrm>
                <a:off x="76200" y="19050"/>
                <a:ext cx="660400" cy="7175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9"/>
                  </a:lnSpc>
                </a:pPr>
                <a:endParaRPr/>
              </a:p>
            </p:txBody>
          </p:sp>
        </p:grpSp>
        <p:sp>
          <p:nvSpPr>
            <p:cNvPr id="56" name="TextBox 56"/>
            <p:cNvSpPr txBox="1"/>
            <p:nvPr/>
          </p:nvSpPr>
          <p:spPr>
            <a:xfrm>
              <a:off x="121094" y="215614"/>
              <a:ext cx="661480" cy="4152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9"/>
                </a:lnSpc>
                <a:spcBef>
                  <a:spcPct val="0"/>
                </a:spcBef>
              </a:pPr>
              <a:r>
                <a:rPr lang="en-US" sz="1799" dirty="0">
                  <a:solidFill>
                    <a:srgbClr val="FFFFFF"/>
                  </a:solidFill>
                  <a:latin typeface="Poppins Bold"/>
                </a:rPr>
                <a:t>02</a:t>
              </a:r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9421843" y="3398079"/>
            <a:ext cx="677751" cy="677751"/>
            <a:chOff x="0" y="0"/>
            <a:chExt cx="903667" cy="903667"/>
          </a:xfrm>
        </p:grpSpPr>
        <p:grpSp>
          <p:nvGrpSpPr>
            <p:cNvPr id="58" name="Group 58"/>
            <p:cNvGrpSpPr/>
            <p:nvPr/>
          </p:nvGrpSpPr>
          <p:grpSpPr>
            <a:xfrm>
              <a:off x="0" y="0"/>
              <a:ext cx="903667" cy="903667"/>
              <a:chOff x="0" y="0"/>
              <a:chExt cx="812800" cy="812800"/>
            </a:xfrm>
          </p:grpSpPr>
          <p:sp>
            <p:nvSpPr>
              <p:cNvPr id="59" name="Freeform 5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DE59">
                      <a:alpha val="100000"/>
                    </a:srgbClr>
                  </a:gs>
                  <a:gs pos="100000">
                    <a:srgbClr val="FF914D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id="60" name="TextBox 60"/>
              <p:cNvSpPr txBox="1"/>
              <p:nvPr/>
            </p:nvSpPr>
            <p:spPr>
              <a:xfrm>
                <a:off x="76200" y="19050"/>
                <a:ext cx="660400" cy="7175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9"/>
                  </a:lnSpc>
                </a:pPr>
                <a:endParaRPr/>
              </a:p>
            </p:txBody>
          </p:sp>
        </p:grpSp>
        <p:sp>
          <p:nvSpPr>
            <p:cNvPr id="61" name="TextBox 61"/>
            <p:cNvSpPr txBox="1"/>
            <p:nvPr/>
          </p:nvSpPr>
          <p:spPr>
            <a:xfrm>
              <a:off x="121094" y="215614"/>
              <a:ext cx="661480" cy="4152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9"/>
                </a:lnSpc>
                <a:spcBef>
                  <a:spcPct val="0"/>
                </a:spcBef>
              </a:pPr>
              <a:r>
                <a:rPr lang="en-US" sz="1799" dirty="0">
                  <a:solidFill>
                    <a:srgbClr val="FFFFFF"/>
                  </a:solidFill>
                  <a:latin typeface="Poppins Bold"/>
                </a:rPr>
                <a:t>03</a:t>
              </a:r>
            </a:p>
          </p:txBody>
        </p:sp>
      </p:grpSp>
      <p:grpSp>
        <p:nvGrpSpPr>
          <p:cNvPr id="62" name="Group 62"/>
          <p:cNvGrpSpPr/>
          <p:nvPr/>
        </p:nvGrpSpPr>
        <p:grpSpPr>
          <a:xfrm>
            <a:off x="13435398" y="3398079"/>
            <a:ext cx="677751" cy="677751"/>
            <a:chOff x="0" y="0"/>
            <a:chExt cx="903667" cy="903667"/>
          </a:xfrm>
        </p:grpSpPr>
        <p:grpSp>
          <p:nvGrpSpPr>
            <p:cNvPr id="63" name="Group 63"/>
            <p:cNvGrpSpPr/>
            <p:nvPr/>
          </p:nvGrpSpPr>
          <p:grpSpPr>
            <a:xfrm>
              <a:off x="0" y="0"/>
              <a:ext cx="903667" cy="903667"/>
              <a:chOff x="0" y="0"/>
              <a:chExt cx="812800" cy="812800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DE59">
                      <a:alpha val="100000"/>
                    </a:srgbClr>
                  </a:gs>
                  <a:gs pos="100000">
                    <a:srgbClr val="FF914D">
                      <a:alpha val="100000"/>
                    </a:srgbClr>
                  </a:gs>
                </a:gsLst>
                <a:lin ang="0"/>
              </a:gradFill>
            </p:spPr>
          </p:sp>
          <p:sp>
            <p:nvSpPr>
              <p:cNvPr id="65" name="TextBox 65"/>
              <p:cNvSpPr txBox="1"/>
              <p:nvPr/>
            </p:nvSpPr>
            <p:spPr>
              <a:xfrm>
                <a:off x="76200" y="19050"/>
                <a:ext cx="660400" cy="7175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79"/>
                  </a:lnSpc>
                </a:pPr>
                <a:endParaRPr/>
              </a:p>
            </p:txBody>
          </p:sp>
        </p:grpSp>
        <p:sp>
          <p:nvSpPr>
            <p:cNvPr id="66" name="TextBox 66"/>
            <p:cNvSpPr txBox="1"/>
            <p:nvPr/>
          </p:nvSpPr>
          <p:spPr>
            <a:xfrm>
              <a:off x="121094" y="215614"/>
              <a:ext cx="661480" cy="4152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19"/>
                </a:lnSpc>
                <a:spcBef>
                  <a:spcPct val="0"/>
                </a:spcBef>
              </a:pPr>
              <a:r>
                <a:rPr lang="en-US" sz="1799" dirty="0">
                  <a:solidFill>
                    <a:srgbClr val="FFFFFF"/>
                  </a:solidFill>
                  <a:latin typeface="Poppins Bold"/>
                </a:rPr>
                <a:t>04</a:t>
              </a:r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6355576" y="3405269"/>
            <a:ext cx="2510581" cy="1063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dirty="0">
                <a:solidFill>
                  <a:srgbClr val="FFFFFF"/>
                </a:solidFill>
                <a:latin typeface="Poppins"/>
              </a:rPr>
              <a:t>App notifications in-app and outside of it 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0369131" y="3405269"/>
            <a:ext cx="2510581" cy="1416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dirty="0">
                <a:solidFill>
                  <a:srgbClr val="FFFFFF"/>
                </a:solidFill>
                <a:latin typeface="Poppins"/>
              </a:rPr>
              <a:t>Expansion to Other Platforms and reach a larger audience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4254777" y="3405269"/>
            <a:ext cx="2510581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  <a:spcBef>
                <a:spcPct val="0"/>
              </a:spcBef>
            </a:pPr>
            <a:r>
              <a:rPr lang="en-US" sz="1999" dirty="0">
                <a:solidFill>
                  <a:srgbClr val="FFFFFF"/>
                </a:solidFill>
                <a:latin typeface="Poppins"/>
              </a:rPr>
              <a:t>Enhancements and Updates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 rot="-2462652">
            <a:off x="5075227" y="-1306951"/>
            <a:ext cx="3127859" cy="6189006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 rot="-2462652">
            <a:off x="2299117" y="1081774"/>
            <a:ext cx="3127859" cy="6189006"/>
            <a:chOff x="0" y="0"/>
            <a:chExt cx="2620010" cy="5184140"/>
          </a:xfrm>
        </p:grpSpPr>
        <p:sp>
          <p:nvSpPr>
            <p:cNvPr id="13" name="Freeform 1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t="-22" b="-22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 rot="-2462652">
            <a:off x="-258867" y="3490655"/>
            <a:ext cx="3127859" cy="6189006"/>
            <a:chOff x="0" y="0"/>
            <a:chExt cx="2620010" cy="5184140"/>
          </a:xfrm>
        </p:grpSpPr>
        <p:sp>
          <p:nvSpPr>
            <p:cNvPr id="23" name="Freeform 2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t="-22" b="-22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2" name="Group 32"/>
          <p:cNvGrpSpPr>
            <a:grpSpLocks noChangeAspect="1"/>
          </p:cNvGrpSpPr>
          <p:nvPr/>
        </p:nvGrpSpPr>
        <p:grpSpPr>
          <a:xfrm rot="-2462652">
            <a:off x="9609617" y="3764994"/>
            <a:ext cx="3127859" cy="6189006"/>
            <a:chOff x="0" y="0"/>
            <a:chExt cx="2620010" cy="5184140"/>
          </a:xfrm>
        </p:grpSpPr>
        <p:sp>
          <p:nvSpPr>
            <p:cNvPr id="33" name="Freeform 3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t="-1167" b="-1167"/>
              </a:stretch>
            </a:blipFill>
          </p:spPr>
        </p:sp>
        <p:sp>
          <p:nvSpPr>
            <p:cNvPr id="35" name="Freeform 3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6" name="Freeform 3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7" name="Freeform 3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8" name="Freeform 3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9" name="Freeform 3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0" name="Freeform 4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1" name="Freeform 4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42" name="Group 42"/>
          <p:cNvGrpSpPr>
            <a:grpSpLocks noChangeAspect="1"/>
          </p:cNvGrpSpPr>
          <p:nvPr/>
        </p:nvGrpSpPr>
        <p:grpSpPr>
          <a:xfrm rot="-2462652">
            <a:off x="6833507" y="6153719"/>
            <a:ext cx="3127859" cy="6189006"/>
            <a:chOff x="0" y="0"/>
            <a:chExt cx="2620010" cy="5184140"/>
          </a:xfrm>
        </p:grpSpPr>
        <p:sp>
          <p:nvSpPr>
            <p:cNvPr id="43" name="Freeform 4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4" name="Freeform 4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l="-764" r="-764"/>
              </a:stretch>
            </a:blipFill>
          </p:spPr>
        </p:sp>
        <p:sp>
          <p:nvSpPr>
            <p:cNvPr id="45" name="Freeform 4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6" name="Freeform 4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47" name="Freeform 4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8" name="Freeform 4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49" name="Freeform 4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0" name="Freeform 5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1" name="Freeform 5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52" name="Group 52"/>
          <p:cNvGrpSpPr>
            <a:grpSpLocks noChangeAspect="1"/>
          </p:cNvGrpSpPr>
          <p:nvPr/>
        </p:nvGrpSpPr>
        <p:grpSpPr>
          <a:xfrm rot="-2462652">
            <a:off x="4275524" y="8562599"/>
            <a:ext cx="3127859" cy="6189006"/>
            <a:chOff x="0" y="0"/>
            <a:chExt cx="2620010" cy="5184140"/>
          </a:xfrm>
        </p:grpSpPr>
        <p:sp>
          <p:nvSpPr>
            <p:cNvPr id="53" name="Freeform 5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54" name="Freeform 5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-7389" r="-7389"/>
              </a:stretch>
            </a:blipFill>
          </p:spPr>
        </p:sp>
        <p:sp>
          <p:nvSpPr>
            <p:cNvPr id="55" name="Freeform 5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56" name="Freeform 5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57" name="Freeform 5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8" name="Freeform 5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59" name="Freeform 5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0" name="Freeform 6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61" name="Freeform 6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62" name="TextBox 62"/>
          <p:cNvSpPr txBox="1"/>
          <p:nvPr/>
        </p:nvSpPr>
        <p:spPr>
          <a:xfrm>
            <a:off x="12546970" y="1671901"/>
            <a:ext cx="5035654" cy="38645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63"/>
              </a:lnSpc>
            </a:pPr>
            <a:r>
              <a:rPr lang="en-US" sz="4327">
                <a:solidFill>
                  <a:srgbClr val="FFFFFF"/>
                </a:solidFill>
                <a:latin typeface="Poppins Bold"/>
              </a:rPr>
              <a:t>Thanks for</a:t>
            </a:r>
          </a:p>
          <a:p>
            <a:pPr algn="ctr">
              <a:lnSpc>
                <a:spcPts val="5063"/>
              </a:lnSpc>
            </a:pPr>
            <a:r>
              <a:rPr lang="en-US" sz="4327">
                <a:solidFill>
                  <a:srgbClr val="FFFFFF"/>
                </a:solidFill>
                <a:latin typeface="Poppins Bold"/>
              </a:rPr>
              <a:t>your attention!!</a:t>
            </a:r>
          </a:p>
          <a:p>
            <a:pPr algn="ctr">
              <a:lnSpc>
                <a:spcPts val="5063"/>
              </a:lnSpc>
            </a:pPr>
            <a:endParaRPr lang="en-US" sz="4327">
              <a:solidFill>
                <a:srgbClr val="FFFFFF"/>
              </a:solidFill>
              <a:latin typeface="Poppins Bold"/>
            </a:endParaRPr>
          </a:p>
          <a:p>
            <a:pPr algn="ctr">
              <a:lnSpc>
                <a:spcPts val="5063"/>
              </a:lnSpc>
            </a:pPr>
            <a:r>
              <a:rPr lang="en-US" sz="4327">
                <a:solidFill>
                  <a:srgbClr val="FFFFFF"/>
                </a:solidFill>
                <a:latin typeface="Poppins Bold"/>
              </a:rPr>
              <a:t>We are ready for all your questions</a:t>
            </a:r>
          </a:p>
          <a:p>
            <a:pPr algn="ctr">
              <a:lnSpc>
                <a:spcPts val="5063"/>
              </a:lnSpc>
            </a:pPr>
            <a:endParaRPr lang="en-US" sz="4327">
              <a:solidFill>
                <a:srgbClr val="FFFFFF"/>
              </a:solidFill>
              <a:latin typeface="Poppins Bold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409047" y="1205544"/>
            <a:ext cx="10863257" cy="1304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00"/>
              </a:lnSpc>
              <a:spcBef>
                <a:spcPct val="0"/>
              </a:spcBef>
            </a:pPr>
            <a:r>
              <a:rPr lang="en-US" sz="8000">
                <a:solidFill>
                  <a:srgbClr val="FFFFFF"/>
                </a:solidFill>
                <a:latin typeface="Poppins Bold"/>
              </a:rPr>
              <a:t>Contents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65211" y="5209859"/>
            <a:ext cx="4580058" cy="1796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4200">
                <a:solidFill>
                  <a:srgbClr val="FFFFFF"/>
                </a:solidFill>
                <a:latin typeface="Poppins"/>
              </a:rPr>
              <a:t>Introduction &amp; About The Application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260618" y="8175878"/>
            <a:ext cx="4580058" cy="1215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20"/>
              </a:lnSpc>
              <a:spcBef>
                <a:spcPct val="0"/>
              </a:spcBef>
            </a:pPr>
            <a:r>
              <a:rPr lang="en-US" sz="4200">
                <a:solidFill>
                  <a:srgbClr val="FFFFFF"/>
                </a:solidFill>
                <a:latin typeface="Poppins"/>
              </a:rPr>
              <a:t>Development Of The Project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840675" y="5209859"/>
            <a:ext cx="4580058" cy="1215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20"/>
              </a:lnSpc>
              <a:spcBef>
                <a:spcPct val="0"/>
              </a:spcBef>
            </a:pPr>
            <a:r>
              <a:rPr lang="en-US" sz="4200">
                <a:solidFill>
                  <a:srgbClr val="FFFFFF"/>
                </a:solidFill>
                <a:latin typeface="Poppins"/>
              </a:rPr>
              <a:t>Features &amp; Added Values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835608" y="3571238"/>
            <a:ext cx="1239263" cy="1239263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F8C4F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826693" y="3558662"/>
            <a:ext cx="1239263" cy="12518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 dirty="0">
                <a:solidFill>
                  <a:srgbClr val="FFFFFF"/>
                </a:solidFill>
                <a:latin typeface="Poppins Bold"/>
              </a:rPr>
              <a:t>1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5931015" y="6639626"/>
            <a:ext cx="1239263" cy="1239263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F8C4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5931015" y="6566599"/>
            <a:ext cx="1239263" cy="12518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u="none">
                <a:solidFill>
                  <a:srgbClr val="FFFFFF"/>
                </a:solidFill>
                <a:latin typeface="Poppins Bold"/>
              </a:rPr>
              <a:t>2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0511073" y="3571238"/>
            <a:ext cx="1239263" cy="1239263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F8C4F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10504249" y="3494861"/>
            <a:ext cx="1239263" cy="12518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dirty="0">
                <a:solidFill>
                  <a:srgbClr val="FFFFFF"/>
                </a:solidFill>
                <a:latin typeface="Poppins Bold"/>
              </a:rPr>
              <a:t>4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182600" y="8175878"/>
            <a:ext cx="4580058" cy="1215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20"/>
              </a:lnSpc>
              <a:spcBef>
                <a:spcPct val="0"/>
              </a:spcBef>
            </a:pPr>
            <a:r>
              <a:rPr lang="en-US" sz="4200" dirty="0">
                <a:solidFill>
                  <a:srgbClr val="FFFFFF"/>
                </a:solidFill>
                <a:latin typeface="Poppins"/>
              </a:rPr>
              <a:t>Problems Faced &amp; Future work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5240000" y="6566599"/>
            <a:ext cx="1239263" cy="1239263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F8C4F"/>
            </a:solidFill>
          </p:spPr>
        </p:sp>
      </p:grpSp>
      <p:sp>
        <p:nvSpPr>
          <p:cNvPr id="18" name="TextBox 18"/>
          <p:cNvSpPr txBox="1"/>
          <p:nvPr/>
        </p:nvSpPr>
        <p:spPr>
          <a:xfrm>
            <a:off x="15240000" y="6560310"/>
            <a:ext cx="1239263" cy="12518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10047"/>
              </a:lnSpc>
              <a:spcBef>
                <a:spcPct val="0"/>
              </a:spcBef>
            </a:pPr>
            <a:r>
              <a:rPr lang="en-US" sz="6399" dirty="0">
                <a:solidFill>
                  <a:srgbClr val="FFFFFF"/>
                </a:solidFill>
                <a:latin typeface="Poppins Bold"/>
              </a:rPr>
              <a:t>5</a:t>
            </a:r>
          </a:p>
        </p:txBody>
      </p:sp>
      <p:sp>
        <p:nvSpPr>
          <p:cNvPr id="19" name="AutoShape 19"/>
          <p:cNvSpPr/>
          <p:nvPr/>
        </p:nvSpPr>
        <p:spPr>
          <a:xfrm>
            <a:off x="3990544" y="4190870"/>
            <a:ext cx="1940471" cy="1917197"/>
          </a:xfrm>
          <a:prstGeom prst="line">
            <a:avLst/>
          </a:prstGeom>
          <a:ln w="66675" cap="flat">
            <a:solidFill>
              <a:srgbClr val="FFFFFF"/>
            </a:solidFill>
            <a:prstDash val="sysDash"/>
            <a:headEnd type="none" w="sm" len="sm"/>
            <a:tailEnd type="triangle" w="lg" len="med"/>
          </a:ln>
        </p:spPr>
      </p:sp>
      <p:sp>
        <p:nvSpPr>
          <p:cNvPr id="20" name="AutoShape 20"/>
          <p:cNvSpPr/>
          <p:nvPr/>
        </p:nvSpPr>
        <p:spPr>
          <a:xfrm flipV="1">
            <a:off x="7170278" y="4190870"/>
            <a:ext cx="2305693" cy="1917197"/>
          </a:xfrm>
          <a:prstGeom prst="line">
            <a:avLst/>
          </a:prstGeom>
          <a:ln w="66675" cap="flat">
            <a:solidFill>
              <a:srgbClr val="FFFFFF"/>
            </a:solidFill>
            <a:prstDash val="sysDash"/>
            <a:headEnd type="none" w="sm" len="sm"/>
            <a:tailEnd type="triangle" w="lg" len="med"/>
          </a:ln>
        </p:spPr>
      </p:sp>
      <p:sp>
        <p:nvSpPr>
          <p:cNvPr id="21" name="AutoShape 21"/>
          <p:cNvSpPr/>
          <p:nvPr/>
        </p:nvSpPr>
        <p:spPr>
          <a:xfrm>
            <a:off x="12564410" y="4190870"/>
            <a:ext cx="2827990" cy="2234379"/>
          </a:xfrm>
          <a:prstGeom prst="line">
            <a:avLst/>
          </a:prstGeom>
          <a:ln w="66675" cap="flat">
            <a:solidFill>
              <a:srgbClr val="FFFFFF"/>
            </a:solidFill>
            <a:prstDash val="sysDash"/>
            <a:headEnd type="none" w="sm" len="sm"/>
            <a:tailEnd type="triangle" w="lg" len="med"/>
          </a:ln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4294540" cy="10287000"/>
            <a:chOff x="0" y="0"/>
            <a:chExt cx="1131072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31072" cy="2709333"/>
            </a:xfrm>
            <a:custGeom>
              <a:avLst/>
              <a:gdLst/>
              <a:ahLst/>
              <a:cxnLst/>
              <a:rect l="l" t="t" r="r" b="b"/>
              <a:pathLst>
                <a:path w="1131072" h="2709333">
                  <a:moveTo>
                    <a:pt x="0" y="0"/>
                  </a:moveTo>
                  <a:lnTo>
                    <a:pt x="1131072" y="0"/>
                  </a:lnTo>
                  <a:lnTo>
                    <a:pt x="113107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AD5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1131072" cy="27664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8153377" y="7727913"/>
            <a:ext cx="290192" cy="1530387"/>
            <a:chOff x="0" y="0"/>
            <a:chExt cx="294878" cy="15551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94878" cy="1555103"/>
            </a:xfrm>
            <a:custGeom>
              <a:avLst/>
              <a:gdLst/>
              <a:ahLst/>
              <a:cxnLst/>
              <a:rect l="l" t="t" r="r" b="b"/>
              <a:pathLst>
                <a:path w="294878" h="1555103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7" name="TextBox 7"/>
            <p:cNvSpPr txBox="1"/>
            <p:nvPr/>
          </p:nvSpPr>
          <p:spPr>
            <a:xfrm>
              <a:off x="0" y="-57150"/>
              <a:ext cx="294878" cy="16122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828563" y="1728401"/>
            <a:ext cx="5035897" cy="9964388"/>
            <a:chOff x="0" y="0"/>
            <a:chExt cx="2620010" cy="5184140"/>
          </a:xfrm>
        </p:grpSpPr>
        <p:sp>
          <p:nvSpPr>
            <p:cNvPr id="9" name="Freeform 9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22" r="-22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8185573" y="2805440"/>
            <a:ext cx="7718214" cy="47625"/>
            <a:chOff x="0" y="0"/>
            <a:chExt cx="2032781" cy="1254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032781" cy="12543"/>
            </a:xfrm>
            <a:custGeom>
              <a:avLst/>
              <a:gdLst/>
              <a:ahLst/>
              <a:cxnLst/>
              <a:rect l="l" t="t" r="r" b="b"/>
              <a:pathLst>
                <a:path w="2032781" h="12543">
                  <a:moveTo>
                    <a:pt x="6272" y="0"/>
                  </a:moveTo>
                  <a:lnTo>
                    <a:pt x="2026509" y="0"/>
                  </a:lnTo>
                  <a:cubicBezTo>
                    <a:pt x="2028172" y="0"/>
                    <a:pt x="2029768" y="661"/>
                    <a:pt x="2030944" y="1837"/>
                  </a:cubicBezTo>
                  <a:cubicBezTo>
                    <a:pt x="2032120" y="3013"/>
                    <a:pt x="2032781" y="4608"/>
                    <a:pt x="2032781" y="6272"/>
                  </a:cubicBezTo>
                  <a:lnTo>
                    <a:pt x="2032781" y="6272"/>
                  </a:lnTo>
                  <a:cubicBezTo>
                    <a:pt x="2032781" y="7935"/>
                    <a:pt x="2032120" y="9530"/>
                    <a:pt x="2030944" y="10706"/>
                  </a:cubicBezTo>
                  <a:cubicBezTo>
                    <a:pt x="2029768" y="11882"/>
                    <a:pt x="2028172" y="12543"/>
                    <a:pt x="2026509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20" name="TextBox 20"/>
            <p:cNvSpPr txBox="1"/>
            <p:nvPr/>
          </p:nvSpPr>
          <p:spPr>
            <a:xfrm>
              <a:off x="0" y="-57150"/>
              <a:ext cx="2032781" cy="696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8185573" y="1219200"/>
            <a:ext cx="6827722" cy="1239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8"/>
              </a:lnSpc>
            </a:pPr>
            <a:r>
              <a:rPr lang="en-US" sz="7699">
                <a:solidFill>
                  <a:srgbClr val="FFFFFF"/>
                </a:solidFill>
                <a:latin typeface="Poppins Bold"/>
              </a:rPr>
              <a:t>Introduction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8185573" y="4206409"/>
            <a:ext cx="9725735" cy="3536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>
                <a:solidFill>
                  <a:srgbClr val="FFFFFF"/>
                </a:solidFill>
                <a:latin typeface="Poppins"/>
              </a:rPr>
              <a:t>Welcome to </a:t>
            </a:r>
            <a:r>
              <a:rPr lang="en-US" sz="3999" dirty="0" err="1">
                <a:solidFill>
                  <a:srgbClr val="FFFFFF"/>
                </a:solidFill>
                <a:latin typeface="Poppins"/>
              </a:rPr>
              <a:t>BidEase</a:t>
            </a:r>
            <a:r>
              <a:rPr lang="en-US" sz="3999" dirty="0">
                <a:solidFill>
                  <a:srgbClr val="FFFFFF"/>
                </a:solidFill>
                <a:latin typeface="Poppins"/>
              </a:rPr>
              <a:t> - the online auction platform where finding what you want and selling what you don't need is simple, eco-friendly, and budget-friendly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153377" y="7727913"/>
            <a:ext cx="290192" cy="1530387"/>
            <a:chOff x="0" y="0"/>
            <a:chExt cx="294878" cy="15551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4878" cy="1555103"/>
            </a:xfrm>
            <a:custGeom>
              <a:avLst/>
              <a:gdLst/>
              <a:ahLst/>
              <a:cxnLst/>
              <a:rect l="l" t="t" r="r" b="b"/>
              <a:pathLst>
                <a:path w="294878" h="1555103">
                  <a:moveTo>
                    <a:pt x="147439" y="0"/>
                  </a:moveTo>
                  <a:lnTo>
                    <a:pt x="147439" y="0"/>
                  </a:lnTo>
                  <a:cubicBezTo>
                    <a:pt x="228868" y="0"/>
                    <a:pt x="294878" y="66011"/>
                    <a:pt x="294878" y="147439"/>
                  </a:cubicBezTo>
                  <a:lnTo>
                    <a:pt x="294878" y="1407663"/>
                  </a:lnTo>
                  <a:cubicBezTo>
                    <a:pt x="294878" y="1446767"/>
                    <a:pt x="279345" y="1484268"/>
                    <a:pt x="251694" y="1511919"/>
                  </a:cubicBezTo>
                  <a:cubicBezTo>
                    <a:pt x="224044" y="1539569"/>
                    <a:pt x="186542" y="1555103"/>
                    <a:pt x="147439" y="1555103"/>
                  </a:cubicBezTo>
                  <a:lnTo>
                    <a:pt x="147439" y="1555103"/>
                  </a:lnTo>
                  <a:cubicBezTo>
                    <a:pt x="108336" y="1555103"/>
                    <a:pt x="70834" y="1539569"/>
                    <a:pt x="43184" y="1511919"/>
                  </a:cubicBezTo>
                  <a:cubicBezTo>
                    <a:pt x="15534" y="1484268"/>
                    <a:pt x="0" y="1446767"/>
                    <a:pt x="0" y="1407663"/>
                  </a:cubicBezTo>
                  <a:lnTo>
                    <a:pt x="0" y="147439"/>
                  </a:lnTo>
                  <a:cubicBezTo>
                    <a:pt x="0" y="108336"/>
                    <a:pt x="15534" y="70834"/>
                    <a:pt x="43184" y="43184"/>
                  </a:cubicBezTo>
                  <a:cubicBezTo>
                    <a:pt x="70834" y="15534"/>
                    <a:pt x="108336" y="0"/>
                    <a:pt x="14743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294878" cy="16122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2239660" y="2147162"/>
            <a:ext cx="3471104" cy="6868175"/>
            <a:chOff x="0" y="0"/>
            <a:chExt cx="2620010" cy="5184140"/>
          </a:xfrm>
        </p:grpSpPr>
        <p:sp>
          <p:nvSpPr>
            <p:cNvPr id="6" name="Freeform 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t="-22" b="-22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16010758" y="4400689"/>
            <a:ext cx="3471104" cy="6868175"/>
            <a:chOff x="0" y="0"/>
            <a:chExt cx="2620010" cy="5184140"/>
          </a:xfrm>
        </p:grpSpPr>
        <p:sp>
          <p:nvSpPr>
            <p:cNvPr id="16" name="Freeform 1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t="-22" b="-22"/>
              </a:stretch>
            </a:blipFill>
          </p:spPr>
        </p:sp>
        <p:sp>
          <p:nvSpPr>
            <p:cNvPr id="18" name="Freeform 1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5" name="Group 25"/>
          <p:cNvGrpSpPr>
            <a:grpSpLocks noChangeAspect="1"/>
          </p:cNvGrpSpPr>
          <p:nvPr/>
        </p:nvGrpSpPr>
        <p:grpSpPr>
          <a:xfrm>
            <a:off x="8430897" y="-106365"/>
            <a:ext cx="3471104" cy="6868175"/>
            <a:chOff x="0" y="0"/>
            <a:chExt cx="2620010" cy="5184140"/>
          </a:xfrm>
        </p:grpSpPr>
        <p:sp>
          <p:nvSpPr>
            <p:cNvPr id="26" name="Freeform 26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t="-22" b="-22"/>
              </a:stretch>
            </a:blipFill>
          </p:spPr>
        </p:sp>
        <p:sp>
          <p:nvSpPr>
            <p:cNvPr id="28" name="Freeform 28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3" name="Freeform 33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4" name="Freeform 34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35" name="TextBox 35"/>
          <p:cNvSpPr txBox="1"/>
          <p:nvPr/>
        </p:nvSpPr>
        <p:spPr>
          <a:xfrm>
            <a:off x="1028700" y="1506288"/>
            <a:ext cx="4413588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FFFFFF"/>
                </a:solidFill>
                <a:latin typeface="Poppins Bold"/>
              </a:rPr>
              <a:t>About BidEase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1028700" y="2563899"/>
            <a:ext cx="7068822" cy="47780"/>
            <a:chOff x="0" y="0"/>
            <a:chExt cx="1861747" cy="12584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1861747" cy="12584"/>
            </a:xfrm>
            <a:custGeom>
              <a:avLst/>
              <a:gdLst/>
              <a:ahLst/>
              <a:cxnLst/>
              <a:rect l="l" t="t" r="r" b="b"/>
              <a:pathLst>
                <a:path w="1861747" h="12584">
                  <a:moveTo>
                    <a:pt x="6292" y="0"/>
                  </a:moveTo>
                  <a:lnTo>
                    <a:pt x="1855456" y="0"/>
                  </a:lnTo>
                  <a:cubicBezTo>
                    <a:pt x="1857124" y="0"/>
                    <a:pt x="1858725" y="663"/>
                    <a:pt x="1859904" y="1843"/>
                  </a:cubicBezTo>
                  <a:cubicBezTo>
                    <a:pt x="1861084" y="3023"/>
                    <a:pt x="1861747" y="4623"/>
                    <a:pt x="1861747" y="6292"/>
                  </a:cubicBezTo>
                  <a:lnTo>
                    <a:pt x="1861747" y="6292"/>
                  </a:lnTo>
                  <a:cubicBezTo>
                    <a:pt x="1861747" y="7961"/>
                    <a:pt x="1861084" y="9561"/>
                    <a:pt x="1859904" y="10741"/>
                  </a:cubicBezTo>
                  <a:cubicBezTo>
                    <a:pt x="1858725" y="11921"/>
                    <a:pt x="1857124" y="12584"/>
                    <a:pt x="1855456" y="12584"/>
                  </a:cubicBezTo>
                  <a:lnTo>
                    <a:pt x="6292" y="12584"/>
                  </a:lnTo>
                  <a:cubicBezTo>
                    <a:pt x="4623" y="12584"/>
                    <a:pt x="3023" y="11921"/>
                    <a:pt x="1843" y="10741"/>
                  </a:cubicBezTo>
                  <a:cubicBezTo>
                    <a:pt x="663" y="9561"/>
                    <a:pt x="0" y="7961"/>
                    <a:pt x="0" y="6292"/>
                  </a:cubicBezTo>
                  <a:lnTo>
                    <a:pt x="0" y="6292"/>
                  </a:lnTo>
                  <a:cubicBezTo>
                    <a:pt x="0" y="4623"/>
                    <a:pt x="663" y="3023"/>
                    <a:pt x="1843" y="1843"/>
                  </a:cubicBezTo>
                  <a:cubicBezTo>
                    <a:pt x="3023" y="663"/>
                    <a:pt x="4623" y="0"/>
                    <a:pt x="629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38" name="TextBox 38"/>
            <p:cNvSpPr txBox="1"/>
            <p:nvPr/>
          </p:nvSpPr>
          <p:spPr>
            <a:xfrm>
              <a:off x="0" y="-57150"/>
              <a:ext cx="1861747" cy="697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1028700" y="2901950"/>
            <a:ext cx="7146141" cy="706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>
                <a:solidFill>
                  <a:srgbClr val="FFFFFF"/>
                </a:solidFill>
                <a:latin typeface="Poppins"/>
              </a:rPr>
              <a:t>At </a:t>
            </a:r>
            <a:r>
              <a:rPr lang="en-US" sz="3999" dirty="0" err="1">
                <a:solidFill>
                  <a:srgbClr val="FFFFFF"/>
                </a:solidFill>
                <a:latin typeface="Poppins"/>
              </a:rPr>
              <a:t>BidEase</a:t>
            </a:r>
            <a:r>
              <a:rPr lang="en-US" sz="3999" dirty="0">
                <a:solidFill>
                  <a:srgbClr val="FFFFFF"/>
                </a:solidFill>
                <a:latin typeface="Poppins"/>
              </a:rPr>
              <a:t>, we believe in making online auctions accessible and enjoyable for everyone. Our platform is designed to be user-friendly, eco-conscious, and budget-conscious, ensuring a seamless experience for both buyers and sellers.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98817" y="156782"/>
            <a:ext cx="6827722" cy="12390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008"/>
              </a:lnSpc>
            </a:pPr>
            <a:r>
              <a:rPr lang="en-US" sz="7699">
                <a:solidFill>
                  <a:srgbClr val="FFFFFF"/>
                </a:solidFill>
                <a:latin typeface="Poppins Bold"/>
              </a:rPr>
              <a:t>Development</a:t>
            </a:r>
          </a:p>
        </p:txBody>
      </p:sp>
      <p:sp>
        <p:nvSpPr>
          <p:cNvPr id="3" name="Freeform 3"/>
          <p:cNvSpPr/>
          <p:nvPr/>
        </p:nvSpPr>
        <p:spPr>
          <a:xfrm>
            <a:off x="15544800" y="7699532"/>
            <a:ext cx="2587468" cy="2587468"/>
          </a:xfrm>
          <a:custGeom>
            <a:avLst/>
            <a:gdLst/>
            <a:ahLst/>
            <a:cxnLst/>
            <a:rect l="l" t="t" r="r" b="b"/>
            <a:pathLst>
              <a:path w="2587468" h="2587468">
                <a:moveTo>
                  <a:pt x="0" y="0"/>
                </a:moveTo>
                <a:lnTo>
                  <a:pt x="2587467" y="0"/>
                </a:lnTo>
                <a:lnTo>
                  <a:pt x="2587467" y="2587468"/>
                </a:lnTo>
                <a:lnTo>
                  <a:pt x="0" y="25874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304800" y="1822416"/>
            <a:ext cx="12378558" cy="91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5" lvl="1" indent="-280673" algn="l">
              <a:lnSpc>
                <a:spcPts val="3640"/>
              </a:lnSpc>
              <a:buFont typeface="Arial"/>
              <a:buChar char="•"/>
            </a:pPr>
            <a:r>
              <a:rPr lang="en-US" sz="2600" dirty="0">
                <a:solidFill>
                  <a:srgbClr val="FFFFFF"/>
                </a:solidFill>
                <a:latin typeface="Poppins"/>
              </a:rPr>
              <a:t>Our application was developed using the powerful combination of Flutter and Firebase, all within the Android Studio environment.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98817" y="1225259"/>
            <a:ext cx="3878253" cy="584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48"/>
              </a:lnSpc>
            </a:pPr>
            <a:r>
              <a:rPr lang="en-US" sz="3716" dirty="0">
                <a:solidFill>
                  <a:srgbClr val="FFAD5A"/>
                </a:solidFill>
                <a:latin typeface="Poppins Bold"/>
              </a:rPr>
              <a:t>Intro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080811" y="3639823"/>
            <a:ext cx="12207189" cy="182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en-US" sz="2600" dirty="0">
                <a:solidFill>
                  <a:srgbClr val="FFFFFF"/>
                </a:solidFill>
                <a:latin typeface="Poppins"/>
              </a:rPr>
              <a:t>Flutter, Google's UI toolkit, enabled us to create stunning user interfaces that look and feel great on Android devices. Its fast rendering engine and customizable widgets made UI development a breeze.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870385" y="3054892"/>
            <a:ext cx="5830606" cy="584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48"/>
              </a:lnSpc>
            </a:pPr>
            <a:r>
              <a:rPr lang="en-US" sz="3716" dirty="0">
                <a:solidFill>
                  <a:srgbClr val="FFAD5A"/>
                </a:solidFill>
                <a:latin typeface="Poppins Bold"/>
              </a:rPr>
              <a:t>Flutter for Beautiful UI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0" y="6252566"/>
            <a:ext cx="11175351" cy="182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en-US" sz="2600" dirty="0">
                <a:solidFill>
                  <a:srgbClr val="FFFFFF"/>
                </a:solidFill>
                <a:latin typeface="Poppins"/>
              </a:rPr>
              <a:t>Firebase, Google's mobile and web application development platform, provided a range of backend services that we seamlessly integrated into our app. These services include authentication, real-time database, cloud storage, and more.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2400" y="5667635"/>
            <a:ext cx="6958132" cy="584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48"/>
              </a:lnSpc>
            </a:pPr>
            <a:r>
              <a:rPr lang="en-US" sz="3716" dirty="0">
                <a:solidFill>
                  <a:srgbClr val="FFAD5A"/>
                </a:solidFill>
                <a:latin typeface="Poppins Bold"/>
              </a:rPr>
              <a:t>Firebase for Backend Magic</a:t>
            </a:r>
          </a:p>
        </p:txBody>
      </p:sp>
      <p:sp>
        <p:nvSpPr>
          <p:cNvPr id="10" name="Freeform 10"/>
          <p:cNvSpPr/>
          <p:nvPr/>
        </p:nvSpPr>
        <p:spPr>
          <a:xfrm>
            <a:off x="152400" y="8122017"/>
            <a:ext cx="1741005" cy="2161519"/>
          </a:xfrm>
          <a:custGeom>
            <a:avLst/>
            <a:gdLst/>
            <a:ahLst/>
            <a:cxnLst/>
            <a:rect l="l" t="t" r="r" b="b"/>
            <a:pathLst>
              <a:path w="1741005" h="2161519">
                <a:moveTo>
                  <a:pt x="0" y="0"/>
                </a:moveTo>
                <a:lnTo>
                  <a:pt x="1741005" y="0"/>
                </a:lnTo>
                <a:lnTo>
                  <a:pt x="1741005" y="2161518"/>
                </a:lnTo>
                <a:lnTo>
                  <a:pt x="0" y="21615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>
            <a:off x="6653794" y="8125481"/>
            <a:ext cx="1945489" cy="2161519"/>
          </a:xfrm>
          <a:custGeom>
            <a:avLst/>
            <a:gdLst/>
            <a:ahLst/>
            <a:cxnLst/>
            <a:rect l="l" t="t" r="r" b="b"/>
            <a:pathLst>
              <a:path w="1945489" h="2708909">
                <a:moveTo>
                  <a:pt x="0" y="0"/>
                </a:moveTo>
                <a:lnTo>
                  <a:pt x="1945489" y="0"/>
                </a:lnTo>
                <a:lnTo>
                  <a:pt x="1945489" y="2708909"/>
                </a:lnTo>
                <a:lnTo>
                  <a:pt x="0" y="27089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88424" y="2144581"/>
            <a:ext cx="1111152" cy="277788"/>
          </a:xfrm>
          <a:custGeom>
            <a:avLst/>
            <a:gdLst/>
            <a:ahLst/>
            <a:cxnLst/>
            <a:rect l="l" t="t" r="r" b="b"/>
            <a:pathLst>
              <a:path w="1111152" h="277788">
                <a:moveTo>
                  <a:pt x="0" y="0"/>
                </a:moveTo>
                <a:lnTo>
                  <a:pt x="1111152" y="0"/>
                </a:lnTo>
                <a:lnTo>
                  <a:pt x="1111152" y="277788"/>
                </a:lnTo>
                <a:lnTo>
                  <a:pt x="0" y="2777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4973995" y="5423902"/>
            <a:ext cx="3108461" cy="6150625"/>
            <a:chOff x="0" y="0"/>
            <a:chExt cx="2620010" cy="5184140"/>
          </a:xfrm>
        </p:grpSpPr>
        <p:sp>
          <p:nvSpPr>
            <p:cNvPr id="4" name="Freeform 4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764" r="-764"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10256428" y="5423902"/>
            <a:ext cx="3108461" cy="6150625"/>
            <a:chOff x="0" y="0"/>
            <a:chExt cx="2620010" cy="5184140"/>
          </a:xfrm>
        </p:grpSpPr>
        <p:sp>
          <p:nvSpPr>
            <p:cNvPr id="14" name="Freeform 14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t="-22" b="-22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7321302" y="4018272"/>
            <a:ext cx="3645395" cy="7213041"/>
            <a:chOff x="0" y="0"/>
            <a:chExt cx="2620010" cy="5184140"/>
          </a:xfrm>
        </p:grpSpPr>
        <p:sp>
          <p:nvSpPr>
            <p:cNvPr id="24" name="Freeform 24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5" name="Freeform 25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t="-1167" b="-1167"/>
              </a:stretch>
            </a:blipFill>
          </p:spPr>
        </p:sp>
        <p:sp>
          <p:nvSpPr>
            <p:cNvPr id="26" name="Freeform 26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33" name="Freeform 33"/>
          <p:cNvSpPr/>
          <p:nvPr/>
        </p:nvSpPr>
        <p:spPr>
          <a:xfrm>
            <a:off x="1028700" y="2917626"/>
            <a:ext cx="441885" cy="747375"/>
          </a:xfrm>
          <a:custGeom>
            <a:avLst/>
            <a:gdLst/>
            <a:ahLst/>
            <a:cxnLst/>
            <a:rect l="l" t="t" r="r" b="b"/>
            <a:pathLst>
              <a:path w="441885" h="747375">
                <a:moveTo>
                  <a:pt x="0" y="0"/>
                </a:moveTo>
                <a:lnTo>
                  <a:pt x="441885" y="0"/>
                </a:lnTo>
                <a:lnTo>
                  <a:pt x="441885" y="747375"/>
                </a:lnTo>
                <a:lnTo>
                  <a:pt x="0" y="7473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34"/>
          <p:cNvSpPr/>
          <p:nvPr/>
        </p:nvSpPr>
        <p:spPr>
          <a:xfrm>
            <a:off x="16504912" y="3002634"/>
            <a:ext cx="723518" cy="886269"/>
          </a:xfrm>
          <a:custGeom>
            <a:avLst/>
            <a:gdLst/>
            <a:ahLst/>
            <a:cxnLst/>
            <a:rect l="l" t="t" r="r" b="b"/>
            <a:pathLst>
              <a:path w="723518" h="886269">
                <a:moveTo>
                  <a:pt x="0" y="0"/>
                </a:moveTo>
                <a:lnTo>
                  <a:pt x="723517" y="0"/>
                </a:lnTo>
                <a:lnTo>
                  <a:pt x="723517" y="886269"/>
                </a:lnTo>
                <a:lnTo>
                  <a:pt x="0" y="88626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16418692" y="6138021"/>
            <a:ext cx="895956" cy="1023950"/>
          </a:xfrm>
          <a:custGeom>
            <a:avLst/>
            <a:gdLst/>
            <a:ahLst/>
            <a:cxnLst/>
            <a:rect l="l" t="t" r="r" b="b"/>
            <a:pathLst>
              <a:path w="895956" h="1023950">
                <a:moveTo>
                  <a:pt x="0" y="0"/>
                </a:moveTo>
                <a:lnTo>
                  <a:pt x="895957" y="0"/>
                </a:lnTo>
                <a:lnTo>
                  <a:pt x="895957" y="1023950"/>
                </a:lnTo>
                <a:lnTo>
                  <a:pt x="0" y="10239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36"/>
          <p:cNvSpPr/>
          <p:nvPr/>
        </p:nvSpPr>
        <p:spPr>
          <a:xfrm>
            <a:off x="984430" y="6616708"/>
            <a:ext cx="787362" cy="787362"/>
          </a:xfrm>
          <a:custGeom>
            <a:avLst/>
            <a:gdLst/>
            <a:ahLst/>
            <a:cxnLst/>
            <a:rect l="l" t="t" r="r" b="b"/>
            <a:pathLst>
              <a:path w="787362" h="787362">
                <a:moveTo>
                  <a:pt x="0" y="0"/>
                </a:moveTo>
                <a:lnTo>
                  <a:pt x="787362" y="0"/>
                </a:lnTo>
                <a:lnTo>
                  <a:pt x="787362" y="787362"/>
                </a:lnTo>
                <a:lnTo>
                  <a:pt x="0" y="787362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37" name="TextBox 37"/>
          <p:cNvSpPr txBox="1"/>
          <p:nvPr/>
        </p:nvSpPr>
        <p:spPr>
          <a:xfrm>
            <a:off x="5146866" y="213741"/>
            <a:ext cx="7994268" cy="1639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56"/>
              </a:lnSpc>
            </a:pPr>
            <a:r>
              <a:rPr lang="en-US" sz="5700">
                <a:solidFill>
                  <a:srgbClr val="FFFFFF"/>
                </a:solidFill>
                <a:latin typeface="Blogger Bold"/>
              </a:rPr>
              <a:t>INTRODUCING</a:t>
            </a:r>
          </a:p>
          <a:p>
            <a:pPr algn="ctr">
              <a:lnSpc>
                <a:spcPts val="6156"/>
              </a:lnSpc>
            </a:pPr>
            <a:r>
              <a:rPr lang="en-US" sz="5700">
                <a:solidFill>
                  <a:srgbClr val="FFFFFF"/>
                </a:solidFill>
                <a:latin typeface="Blogger Bold"/>
              </a:rPr>
              <a:t>OUR FEATURES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771792" y="3079478"/>
            <a:ext cx="2930530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FFAD5A"/>
                </a:solidFill>
                <a:latin typeface="Blogger Bold"/>
              </a:rPr>
              <a:t>EASY TO USE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028700" y="3814177"/>
            <a:ext cx="4055963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FFAD5A"/>
                </a:solidFill>
                <a:latin typeface="Source Sans Pro"/>
              </a:rPr>
              <a:t>Simple and user friendly interface make the app very easy to use 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3364889" y="3291314"/>
            <a:ext cx="2991507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23"/>
              </a:lnSpc>
            </a:pPr>
            <a:r>
              <a:rPr lang="en-US" sz="2799">
                <a:solidFill>
                  <a:srgbClr val="FFFFFF"/>
                </a:solidFill>
                <a:latin typeface="Blogger Bold"/>
              </a:rPr>
              <a:t>SECURE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3621123" y="4095750"/>
            <a:ext cx="3607306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Source Sans Pro"/>
              </a:rPr>
              <a:t>Secure authentication via Firebase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877893" y="6738299"/>
            <a:ext cx="3162777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23"/>
              </a:lnSpc>
            </a:pPr>
            <a:r>
              <a:rPr lang="en-US" sz="2799">
                <a:solidFill>
                  <a:srgbClr val="FFAD5A"/>
                </a:solidFill>
                <a:latin typeface="Blogger Bold"/>
              </a:rPr>
              <a:t>GAMIFICAITON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028700" y="7567642"/>
            <a:ext cx="2930530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FFAD5A"/>
                </a:solidFill>
                <a:latin typeface="Source Sans Pro"/>
              </a:rPr>
              <a:t>Bid races with timed challenges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2984674" y="6494242"/>
            <a:ext cx="3324096" cy="4236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023"/>
              </a:lnSpc>
            </a:pPr>
            <a:r>
              <a:rPr lang="en-US" sz="2799">
                <a:solidFill>
                  <a:srgbClr val="FFFFFF"/>
                </a:solidFill>
                <a:latin typeface="Blogger Bold"/>
              </a:rPr>
              <a:t>WHATSAPP CHAT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3544798" y="7371521"/>
            <a:ext cx="3683632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Source Sans Pro"/>
              </a:rPr>
              <a:t>Instant messaging for easy communication via WhatsApp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1551551" y="3081859"/>
            <a:ext cx="3420629" cy="6768303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764" r="-764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028700" y="1997883"/>
            <a:ext cx="5298117" cy="47625"/>
            <a:chOff x="0" y="0"/>
            <a:chExt cx="1395389" cy="1254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395389" cy="12543"/>
            </a:xfrm>
            <a:custGeom>
              <a:avLst/>
              <a:gdLst/>
              <a:ahLst/>
              <a:cxnLst/>
              <a:rect l="l" t="t" r="r" b="b"/>
              <a:pathLst>
                <a:path w="1395389" h="12543">
                  <a:moveTo>
                    <a:pt x="6272" y="0"/>
                  </a:moveTo>
                  <a:lnTo>
                    <a:pt x="1389117" y="0"/>
                  </a:lnTo>
                  <a:cubicBezTo>
                    <a:pt x="1390781" y="0"/>
                    <a:pt x="1392376" y="661"/>
                    <a:pt x="1393552" y="1837"/>
                  </a:cubicBezTo>
                  <a:cubicBezTo>
                    <a:pt x="1394728" y="3013"/>
                    <a:pt x="1395389" y="4608"/>
                    <a:pt x="1395389" y="6272"/>
                  </a:cubicBezTo>
                  <a:lnTo>
                    <a:pt x="1395389" y="6272"/>
                  </a:lnTo>
                  <a:cubicBezTo>
                    <a:pt x="1395389" y="7935"/>
                    <a:pt x="1394728" y="9530"/>
                    <a:pt x="1393552" y="10706"/>
                  </a:cubicBezTo>
                  <a:cubicBezTo>
                    <a:pt x="1392376" y="11882"/>
                    <a:pt x="1390781" y="12543"/>
                    <a:pt x="1389117" y="12543"/>
                  </a:cubicBezTo>
                  <a:lnTo>
                    <a:pt x="6272" y="12543"/>
                  </a:lnTo>
                  <a:cubicBezTo>
                    <a:pt x="4608" y="12543"/>
                    <a:pt x="3013" y="11882"/>
                    <a:pt x="1837" y="10706"/>
                  </a:cubicBezTo>
                  <a:cubicBezTo>
                    <a:pt x="661" y="9530"/>
                    <a:pt x="0" y="7935"/>
                    <a:pt x="0" y="6272"/>
                  </a:cubicBezTo>
                  <a:lnTo>
                    <a:pt x="0" y="6272"/>
                  </a:lnTo>
                  <a:cubicBezTo>
                    <a:pt x="0" y="4608"/>
                    <a:pt x="661" y="3013"/>
                    <a:pt x="1837" y="1837"/>
                  </a:cubicBezTo>
                  <a:cubicBezTo>
                    <a:pt x="3013" y="661"/>
                    <a:pt x="4608" y="0"/>
                    <a:pt x="627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DE59">
                    <a:alpha val="100000"/>
                  </a:srgbClr>
                </a:gs>
                <a:gs pos="100000">
                  <a:srgbClr val="FF914D">
                    <a:alpha val="100000"/>
                  </a:srgbClr>
                </a:gs>
              </a:gsLst>
              <a:lin ang="0"/>
            </a:gradFill>
          </p:spPr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1395389" cy="601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00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7004940" y="1997883"/>
            <a:ext cx="3437318" cy="2242850"/>
          </a:xfrm>
          <a:custGeom>
            <a:avLst/>
            <a:gdLst/>
            <a:ahLst/>
            <a:cxnLst/>
            <a:rect l="l" t="t" r="r" b="b"/>
            <a:pathLst>
              <a:path w="3437318" h="2242850">
                <a:moveTo>
                  <a:pt x="0" y="0"/>
                </a:moveTo>
                <a:lnTo>
                  <a:pt x="3437318" y="0"/>
                </a:lnTo>
                <a:lnTo>
                  <a:pt x="3437318" y="2242849"/>
                </a:lnTo>
                <a:lnTo>
                  <a:pt x="0" y="224284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510741" y="4566101"/>
            <a:ext cx="2726524" cy="2089199"/>
          </a:xfrm>
          <a:custGeom>
            <a:avLst/>
            <a:gdLst/>
            <a:ahLst/>
            <a:cxnLst/>
            <a:rect l="l" t="t" r="r" b="b"/>
            <a:pathLst>
              <a:path w="2726524" h="2089199">
                <a:moveTo>
                  <a:pt x="0" y="0"/>
                </a:moveTo>
                <a:lnTo>
                  <a:pt x="2726523" y="0"/>
                </a:lnTo>
                <a:lnTo>
                  <a:pt x="2726523" y="2089199"/>
                </a:lnTo>
                <a:lnTo>
                  <a:pt x="0" y="208919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7624797" y="7458647"/>
            <a:ext cx="2817461" cy="1799653"/>
          </a:xfrm>
          <a:custGeom>
            <a:avLst/>
            <a:gdLst/>
            <a:ahLst/>
            <a:cxnLst/>
            <a:rect l="l" t="t" r="r" b="b"/>
            <a:pathLst>
              <a:path w="2817461" h="1799653">
                <a:moveTo>
                  <a:pt x="0" y="0"/>
                </a:moveTo>
                <a:lnTo>
                  <a:pt x="2817461" y="0"/>
                </a:lnTo>
                <a:lnTo>
                  <a:pt x="2817461" y="1799653"/>
                </a:lnTo>
                <a:lnTo>
                  <a:pt x="0" y="17996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1365038" y="2407687"/>
            <a:ext cx="5333056" cy="1415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06"/>
              </a:lnSpc>
            </a:pPr>
            <a:r>
              <a:rPr lang="en-US" sz="2004">
                <a:solidFill>
                  <a:srgbClr val="FFAD5A"/>
                </a:solidFill>
                <a:latin typeface="Poppins"/>
              </a:rPr>
              <a:t>Time-Efficient Bidding:</a:t>
            </a:r>
          </a:p>
          <a:p>
            <a:pPr algn="l">
              <a:lnSpc>
                <a:spcPts val="2806"/>
              </a:lnSpc>
              <a:spcBef>
                <a:spcPct val="0"/>
              </a:spcBef>
            </a:pPr>
            <a:r>
              <a:rPr lang="en-US" sz="2004">
                <a:solidFill>
                  <a:srgbClr val="FFFFFF"/>
                </a:solidFill>
                <a:latin typeface="Poppins"/>
              </a:rPr>
              <a:t>Our app streamlines the bidding process, saving users time and effort while ensuring a dynamic auction experience.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138357" y="4698241"/>
            <a:ext cx="4950470" cy="1767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38"/>
              </a:lnSpc>
            </a:pPr>
            <a:r>
              <a:rPr lang="en-US" sz="2027">
                <a:solidFill>
                  <a:srgbClr val="FFAD5A"/>
                </a:solidFill>
                <a:latin typeface="Poppins"/>
              </a:rPr>
              <a:t>Competitive Edge:</a:t>
            </a:r>
          </a:p>
          <a:p>
            <a:pPr algn="l">
              <a:lnSpc>
                <a:spcPts val="2838"/>
              </a:lnSpc>
              <a:spcBef>
                <a:spcPct val="0"/>
              </a:spcBef>
            </a:pPr>
            <a:r>
              <a:rPr lang="en-US" sz="2027">
                <a:solidFill>
                  <a:srgbClr val="FFFFFF"/>
                </a:solidFill>
                <a:latin typeface="Poppins"/>
              </a:rPr>
              <a:t>Participate in bid races and timed challenges, adding excitement and a competitive element to the auction process.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28700" y="990600"/>
            <a:ext cx="9611597" cy="7317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36"/>
              </a:lnSpc>
            </a:pPr>
            <a:r>
              <a:rPr lang="en-US" sz="4560">
                <a:solidFill>
                  <a:srgbClr val="FFFFFF"/>
                </a:solidFill>
                <a:latin typeface="Poppins Bold"/>
              </a:rPr>
              <a:t>Added Values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65038" y="7631322"/>
            <a:ext cx="5051154" cy="1452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96"/>
              </a:lnSpc>
            </a:pPr>
            <a:r>
              <a:rPr lang="en-US" sz="2069">
                <a:solidFill>
                  <a:srgbClr val="FFAD5A"/>
                </a:solidFill>
                <a:latin typeface="Poppins"/>
              </a:rPr>
              <a:t>Transparent and Fair:</a:t>
            </a:r>
          </a:p>
          <a:p>
            <a:pPr algn="l">
              <a:lnSpc>
                <a:spcPts val="2896"/>
              </a:lnSpc>
              <a:spcBef>
                <a:spcPct val="0"/>
              </a:spcBef>
            </a:pPr>
            <a:r>
              <a:rPr lang="en-US" sz="2069">
                <a:solidFill>
                  <a:srgbClr val="FFFFFF"/>
                </a:solidFill>
                <a:latin typeface="Poppins"/>
              </a:rPr>
              <a:t>Our platform promotes transparency and fairness in bidding, ensuring a level playing field for all participants</a:t>
            </a:r>
          </a:p>
        </p:txBody>
      </p:sp>
      <p:grpSp>
        <p:nvGrpSpPr>
          <p:cNvPr id="22" name="Group 22"/>
          <p:cNvGrpSpPr>
            <a:grpSpLocks noChangeAspect="1"/>
          </p:cNvGrpSpPr>
          <p:nvPr/>
        </p:nvGrpSpPr>
        <p:grpSpPr>
          <a:xfrm>
            <a:off x="14229509" y="1028700"/>
            <a:ext cx="3420629" cy="6768303"/>
            <a:chOff x="0" y="0"/>
            <a:chExt cx="2620010" cy="5184140"/>
          </a:xfrm>
        </p:grpSpPr>
        <p:sp>
          <p:nvSpPr>
            <p:cNvPr id="23" name="Freeform 2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9"/>
              <a:stretch>
                <a:fillRect t="-1167" b="-1167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647788" y="1651929"/>
            <a:ext cx="4816747" cy="9530762"/>
            <a:chOff x="0" y="0"/>
            <a:chExt cx="2620010" cy="5184140"/>
          </a:xfrm>
        </p:grpSpPr>
        <p:sp>
          <p:nvSpPr>
            <p:cNvPr id="3" name="Freeform 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-7389" r="-7389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5434112" y="2489635"/>
            <a:ext cx="3321504" cy="6572166"/>
            <a:chOff x="0" y="0"/>
            <a:chExt cx="2620010" cy="5184140"/>
          </a:xfrm>
        </p:grpSpPr>
        <p:sp>
          <p:nvSpPr>
            <p:cNvPr id="13" name="Freeform 13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-3262" r="-3262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7" name="Freeform 17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22" name="TextBox 22"/>
          <p:cNvSpPr txBox="1"/>
          <p:nvPr/>
        </p:nvSpPr>
        <p:spPr>
          <a:xfrm>
            <a:off x="10764955" y="2989612"/>
            <a:ext cx="6841109" cy="3910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89"/>
              </a:lnSpc>
            </a:pPr>
            <a:r>
              <a:rPr lang="en-US" sz="6486">
                <a:solidFill>
                  <a:srgbClr val="FFFFFF"/>
                </a:solidFill>
                <a:latin typeface="Poppins Bold"/>
              </a:rPr>
              <a:t>Now Hook-up for an amazing tour in our project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D0727">
                <a:alpha val="100000"/>
              </a:srgbClr>
            </a:gs>
            <a:gs pos="50000">
              <a:srgbClr val="0C0822">
                <a:alpha val="100000"/>
              </a:srgbClr>
            </a:gs>
            <a:gs pos="100000">
              <a:srgbClr val="FFAD5A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088020" y="1188176"/>
            <a:ext cx="2171280" cy="2184936"/>
          </a:xfrm>
          <a:custGeom>
            <a:avLst/>
            <a:gdLst/>
            <a:ahLst/>
            <a:cxnLst/>
            <a:rect l="l" t="t" r="r" b="b"/>
            <a:pathLst>
              <a:path w="2171280" h="2184936">
                <a:moveTo>
                  <a:pt x="0" y="0"/>
                </a:moveTo>
                <a:lnTo>
                  <a:pt x="2171280" y="0"/>
                </a:lnTo>
                <a:lnTo>
                  <a:pt x="2171280" y="2184937"/>
                </a:lnTo>
                <a:lnTo>
                  <a:pt x="0" y="218493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3052597" y="3373113"/>
            <a:ext cx="2495656" cy="2417667"/>
          </a:xfrm>
          <a:custGeom>
            <a:avLst/>
            <a:gdLst/>
            <a:ahLst/>
            <a:cxnLst/>
            <a:rect l="l" t="t" r="r" b="b"/>
            <a:pathLst>
              <a:path w="2495656" h="2417667">
                <a:moveTo>
                  <a:pt x="0" y="0"/>
                </a:moveTo>
                <a:lnTo>
                  <a:pt x="2495657" y="0"/>
                </a:lnTo>
                <a:lnTo>
                  <a:pt x="2495657" y="2417667"/>
                </a:lnTo>
                <a:lnTo>
                  <a:pt x="0" y="24176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38672" y="5583225"/>
            <a:ext cx="1686365" cy="2346246"/>
          </a:xfrm>
          <a:custGeom>
            <a:avLst/>
            <a:gdLst/>
            <a:ahLst/>
            <a:cxnLst/>
            <a:rect l="l" t="t" r="r" b="b"/>
            <a:pathLst>
              <a:path w="1686365" h="2346246">
                <a:moveTo>
                  <a:pt x="0" y="0"/>
                </a:moveTo>
                <a:lnTo>
                  <a:pt x="1686365" y="0"/>
                </a:lnTo>
                <a:lnTo>
                  <a:pt x="1686365" y="2346247"/>
                </a:lnTo>
                <a:lnTo>
                  <a:pt x="0" y="23462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020104" y="7639008"/>
            <a:ext cx="2528150" cy="2395422"/>
          </a:xfrm>
          <a:custGeom>
            <a:avLst/>
            <a:gdLst/>
            <a:ahLst/>
            <a:cxnLst/>
            <a:rect l="l" t="t" r="r" b="b"/>
            <a:pathLst>
              <a:path w="2528150" h="2395422">
                <a:moveTo>
                  <a:pt x="0" y="0"/>
                </a:moveTo>
                <a:lnTo>
                  <a:pt x="2528150" y="0"/>
                </a:lnTo>
                <a:lnTo>
                  <a:pt x="2528150" y="2395422"/>
                </a:lnTo>
                <a:lnTo>
                  <a:pt x="0" y="23954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53061" y="535090"/>
            <a:ext cx="7028716" cy="1024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89"/>
              </a:lnSpc>
            </a:pPr>
            <a:r>
              <a:rPr lang="en-US" sz="6486" dirty="0">
                <a:solidFill>
                  <a:srgbClr val="FFFFFF"/>
                </a:solidFill>
                <a:latin typeface="Poppins Bold"/>
              </a:rPr>
              <a:t>Problems Faced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53061" y="1668717"/>
            <a:ext cx="11881238" cy="8506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FFAD5A"/>
                </a:solidFill>
                <a:latin typeface="Poppins Bold"/>
              </a:rPr>
              <a:t>Knowledge Limitations in Programming Languages and Databases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FFFFFF"/>
                </a:solidFill>
                <a:latin typeface="Poppins"/>
              </a:rPr>
              <a:t>Limited expertise in programming languages and databases poses challenges in developing and maintaining the application effectively.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919"/>
              </a:lnSpc>
              <a:spcBef>
                <a:spcPct val="0"/>
              </a:spcBef>
            </a:pPr>
            <a:r>
              <a:rPr lang="en-US" sz="2799" dirty="0">
                <a:solidFill>
                  <a:srgbClr val="FFAD5A"/>
                </a:solidFill>
                <a:latin typeface="Poppins Bold"/>
              </a:rPr>
              <a:t>Lack of</a:t>
            </a:r>
            <a:r>
              <a:rPr lang="en-US" sz="2799" dirty="0">
                <a:solidFill>
                  <a:srgbClr val="FFFFFF"/>
                </a:solidFill>
                <a:latin typeface="Poppins"/>
              </a:rPr>
              <a:t> </a:t>
            </a:r>
            <a:r>
              <a:rPr lang="en-US" sz="2799" dirty="0">
                <a:solidFill>
                  <a:srgbClr val="FFAD5A"/>
                </a:solidFill>
                <a:latin typeface="Poppins Bold"/>
              </a:rPr>
              <a:t>Financial Resource for Feature integration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FFFFFF"/>
                </a:solidFill>
                <a:latin typeface="Poppins"/>
              </a:rPr>
              <a:t>Insufficient financial resources hinder the ability to purchase or activate certain features, limiting the app's functionality and competitiveness.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FFAD5A"/>
                </a:solidFill>
                <a:latin typeface="Poppins Bold"/>
              </a:rPr>
              <a:t>Difficulty in Designing an Appealing and User-Friendly Interface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FFFFFF"/>
                </a:solidFill>
                <a:latin typeface="Poppins"/>
              </a:rPr>
              <a:t>Designing an attractive and user-friendly interface suitable for diverse users proves challenging, impacting user engagement and satisfaction.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FFFFFF"/>
              </a:solidFill>
              <a:latin typeface="Poppins"/>
            </a:endParaRPr>
          </a:p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sz="2699" dirty="0">
                <a:solidFill>
                  <a:srgbClr val="FFAD5A"/>
                </a:solidFill>
                <a:latin typeface="Poppins Bold"/>
              </a:rPr>
              <a:t>Ensuring App Functionality and Error-Free Operation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FFFFFF"/>
                </a:solidFill>
                <a:latin typeface="Poppins"/>
              </a:rPr>
              <a:t>Ensuring that the application functions correctly and without errors requires meticulous testing and debugging, consuming time and resources.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472</Words>
  <Application>Microsoft Office PowerPoint</Application>
  <PresentationFormat>Custom</PresentationFormat>
  <Paragraphs>73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Poppins Bold</vt:lpstr>
      <vt:lpstr>Arial</vt:lpstr>
      <vt:lpstr>Blogger Bold</vt:lpstr>
      <vt:lpstr>Source Sans Pro</vt:lpstr>
      <vt:lpstr>Poppins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BidEase</dc:title>
  <cp:lastModifiedBy>zain awadeh</cp:lastModifiedBy>
  <cp:revision>9</cp:revision>
  <dcterms:created xsi:type="dcterms:W3CDTF">2006-08-16T00:00:00Z</dcterms:created>
  <dcterms:modified xsi:type="dcterms:W3CDTF">2024-06-17T13:38:42Z</dcterms:modified>
  <dc:identifier>DAGHoxSXUrE</dc:identifier>
</cp:coreProperties>
</file>