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68" r:id="rId1"/>
  </p:sldMasterIdLst>
  <p:notesMasterIdLst>
    <p:notesMasterId r:id="rId29"/>
  </p:notesMasterIdLst>
  <p:sldIdLst>
    <p:sldId id="256" r:id="rId2"/>
    <p:sldId id="257" r:id="rId3"/>
    <p:sldId id="258" r:id="rId4"/>
    <p:sldId id="259" r:id="rId5"/>
    <p:sldId id="263" r:id="rId6"/>
    <p:sldId id="264" r:id="rId7"/>
    <p:sldId id="272" r:id="rId8"/>
    <p:sldId id="277" r:id="rId9"/>
    <p:sldId id="280" r:id="rId10"/>
    <p:sldId id="287" r:id="rId11"/>
    <p:sldId id="283" r:id="rId12"/>
    <p:sldId id="282"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34570" autoAdjust="0"/>
    <p:restoredTop sz="86380" autoAdjust="0"/>
  </p:normalViewPr>
  <p:slideViewPr>
    <p:cSldViewPr>
      <p:cViewPr varScale="1">
        <p:scale>
          <a:sx n="74" d="100"/>
          <a:sy n="74" d="100"/>
        </p:scale>
        <p:origin x="-1020" y="-90"/>
      </p:cViewPr>
      <p:guideLst>
        <p:guide orient="horz" pos="2160"/>
        <p:guide pos="2880"/>
      </p:guideLst>
    </p:cSldViewPr>
  </p:slideViewPr>
  <p:outlineViewPr>
    <p:cViewPr>
      <p:scale>
        <a:sx n="33" d="100"/>
        <a:sy n="33" d="100"/>
      </p:scale>
      <p:origin x="240" y="1589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2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67F4A-FB8A-4ACF-B298-84F38AE0B8DA}" type="datetimeFigureOut">
              <a:rPr lang="en-US" smtClean="0"/>
              <a:pPr/>
              <a:t>12/20/2017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FBB027-0BFC-43BA-8A1A-03ADEDE761EF}" type="slidenum">
              <a:rPr lang="en-US" smtClean="0"/>
              <a:pPr/>
              <a:t>‹#›</a:t>
            </a:fld>
            <a:endParaRPr lang="en-US"/>
          </a:p>
        </p:txBody>
      </p:sp>
    </p:spTree>
    <p:extLst>
      <p:ext uri="{BB962C8B-B14F-4D97-AF65-F5344CB8AC3E}">
        <p14:creationId xmlns:p14="http://schemas.microsoft.com/office/powerpoint/2010/main" val="3138435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FBB027-0BFC-43BA-8A1A-03ADEDE761EF}" type="slidenum">
              <a:rPr lang="en-US" smtClean="0"/>
              <a:pPr/>
              <a:t>7</a:t>
            </a:fld>
            <a:endParaRPr lang="en-US"/>
          </a:p>
        </p:txBody>
      </p:sp>
    </p:spTree>
    <p:extLst>
      <p:ext uri="{BB962C8B-B14F-4D97-AF65-F5344CB8AC3E}">
        <p14:creationId xmlns:p14="http://schemas.microsoft.com/office/powerpoint/2010/main" val="252393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12/20/2017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5.xml"/><Relationship Id="rId5" Type="http://schemas.openxmlformats.org/officeDocument/2006/relationships/image" Target="../media/image21.jpe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miter lim="800000"/>
            <a:headEnd/>
            <a:tailEnd/>
          </a:ln>
        </p:spPr>
      </p:pic>
      <p:sp>
        <p:nvSpPr>
          <p:cNvPr id="5" name="TextBox 4"/>
          <p:cNvSpPr txBox="1"/>
          <p:nvPr/>
        </p:nvSpPr>
        <p:spPr>
          <a:xfrm>
            <a:off x="762000" y="457200"/>
            <a:ext cx="7239000" cy="1754326"/>
          </a:xfrm>
          <a:prstGeom prst="rect">
            <a:avLst/>
          </a:prstGeom>
          <a:noFill/>
        </p:spPr>
        <p:txBody>
          <a:bodyPr wrap="square" rtlCol="0">
            <a:spAutoFit/>
          </a:bodyPr>
          <a:lstStyle/>
          <a:p>
            <a:pPr algn="ctr"/>
            <a:r>
              <a:rPr lang="en-US" sz="3600" dirty="0" smtClean="0">
                <a:solidFill>
                  <a:srgbClr val="FF0000"/>
                </a:solidFill>
                <a:latin typeface="ae_AlManzomah" pitchFamily="18" charset="-78"/>
                <a:cs typeface="ae_AlManzomah" pitchFamily="18" charset="-78"/>
              </a:rPr>
              <a:t>Remotely Operated underwater unmanned  Vehicle (ROV)   </a:t>
            </a:r>
            <a:endParaRPr lang="en-US" sz="3600" dirty="0">
              <a:solidFill>
                <a:srgbClr val="FF0000"/>
              </a:solidFill>
              <a:latin typeface="ae_AlManzomah" pitchFamily="18" charset="-78"/>
              <a:cs typeface="ae_AlManzomah" pitchFamily="18" charset="-78"/>
            </a:endParaRPr>
          </a:p>
        </p:txBody>
      </p:sp>
      <p:sp>
        <p:nvSpPr>
          <p:cNvPr id="6" name="TextBox 5"/>
          <p:cNvSpPr txBox="1"/>
          <p:nvPr/>
        </p:nvSpPr>
        <p:spPr>
          <a:xfrm>
            <a:off x="5867400" y="3429000"/>
            <a:ext cx="3276600" cy="1384995"/>
          </a:xfrm>
          <a:prstGeom prst="rect">
            <a:avLst/>
          </a:prstGeom>
          <a:noFill/>
        </p:spPr>
        <p:txBody>
          <a:bodyPr wrap="square" rtlCol="0">
            <a:spAutoFit/>
          </a:bodyPr>
          <a:lstStyle/>
          <a:p>
            <a:r>
              <a:rPr lang="en-US" sz="2800" dirty="0" smtClean="0">
                <a:solidFill>
                  <a:schemeClr val="bg1"/>
                </a:solidFill>
                <a:latin typeface="ae_AlManzomah" pitchFamily="18" charset="-78"/>
                <a:cs typeface="ae_AlManzomah" pitchFamily="18" charset="-78"/>
              </a:rPr>
              <a:t>Prepared by :</a:t>
            </a:r>
          </a:p>
          <a:p>
            <a:pPr marL="342900" indent="-342900">
              <a:buFont typeface="+mj-lt"/>
              <a:buAutoNum type="arabicPeriod"/>
            </a:pPr>
            <a:r>
              <a:rPr lang="en-US" sz="2800" dirty="0" smtClean="0">
                <a:solidFill>
                  <a:schemeClr val="bg1"/>
                </a:solidFill>
                <a:latin typeface="ae_AlManzomah" pitchFamily="18" charset="-78"/>
                <a:cs typeface="ae_AlManzomah" pitchFamily="18" charset="-78"/>
              </a:rPr>
              <a:t>Diya Salman</a:t>
            </a:r>
          </a:p>
          <a:p>
            <a:pPr marL="342900" indent="-342900">
              <a:buFont typeface="+mj-lt"/>
              <a:buAutoNum type="arabicPeriod"/>
            </a:pPr>
            <a:r>
              <a:rPr lang="en-US" sz="2800" dirty="0" smtClean="0">
                <a:solidFill>
                  <a:schemeClr val="bg1"/>
                </a:solidFill>
                <a:latin typeface="ae_AlManzomah" pitchFamily="18" charset="-78"/>
                <a:cs typeface="ae_AlManzomah" pitchFamily="18" charset="-78"/>
              </a:rPr>
              <a:t>Adham Owiesi</a:t>
            </a:r>
            <a:endParaRPr lang="en-US" sz="2800" dirty="0">
              <a:solidFill>
                <a:schemeClr val="bg1"/>
              </a:solidFill>
              <a:latin typeface="ae_AlManzomah" pitchFamily="18" charset="-78"/>
              <a:cs typeface="ae_AlManzomah" pitchFamily="18" charset="-78"/>
            </a:endParaRPr>
          </a:p>
        </p:txBody>
      </p:sp>
      <p:sp>
        <p:nvSpPr>
          <p:cNvPr id="7" name="TextBox 6"/>
          <p:cNvSpPr txBox="1"/>
          <p:nvPr/>
        </p:nvSpPr>
        <p:spPr>
          <a:xfrm>
            <a:off x="5791200" y="5181600"/>
            <a:ext cx="2971800" cy="830997"/>
          </a:xfrm>
          <a:prstGeom prst="rect">
            <a:avLst/>
          </a:prstGeom>
          <a:noFill/>
        </p:spPr>
        <p:txBody>
          <a:bodyPr wrap="square" rtlCol="0">
            <a:spAutoFit/>
          </a:bodyPr>
          <a:lstStyle/>
          <a:p>
            <a:r>
              <a:rPr lang="en-US" sz="2400" dirty="0" smtClean="0">
                <a:solidFill>
                  <a:schemeClr val="bg1"/>
                </a:solidFill>
                <a:latin typeface="ae_AlManzomah" pitchFamily="18" charset="-78"/>
                <a:cs typeface="ae_AlManzomah" pitchFamily="18" charset="-78"/>
              </a:rPr>
              <a:t>Supervised by :</a:t>
            </a:r>
          </a:p>
          <a:p>
            <a:r>
              <a:rPr lang="en-US" sz="2400" dirty="0" smtClean="0">
                <a:solidFill>
                  <a:schemeClr val="bg1"/>
                </a:solidFill>
                <a:latin typeface="ae_AlManzomah" pitchFamily="18" charset="-78"/>
                <a:cs typeface="ae_AlManzomah" pitchFamily="18" charset="-78"/>
              </a:rPr>
              <a:t>Dr.Saed Tarapiah</a:t>
            </a:r>
            <a:endParaRPr lang="en-US" sz="2400" dirty="0">
              <a:solidFill>
                <a:schemeClr val="bg1"/>
              </a:solidFill>
              <a:latin typeface="ae_AlManzomah" pitchFamily="18" charset="-78"/>
              <a:cs typeface="ae_AlManzomah"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نتيجة بحث الصور عن ‪PVC SOIL PIPE‬‏"/>
          <p:cNvPicPr>
            <a:picLocks noChangeAspect="1" noChangeArrowheads="1"/>
          </p:cNvPicPr>
          <p:nvPr/>
        </p:nvPicPr>
        <p:blipFill>
          <a:blip r:embed="rId2" cstate="print"/>
          <a:srcRect/>
          <a:stretch>
            <a:fillRect/>
          </a:stretch>
        </p:blipFill>
        <p:spPr bwMode="auto">
          <a:xfrm>
            <a:off x="0" y="1219200"/>
            <a:ext cx="3343275" cy="2733676"/>
          </a:xfrm>
          <a:prstGeom prst="rect">
            <a:avLst/>
          </a:prstGeom>
          <a:noFill/>
        </p:spPr>
      </p:pic>
      <p:sp>
        <p:nvSpPr>
          <p:cNvPr id="4" name="TextBox 3"/>
          <p:cNvSpPr txBox="1"/>
          <p:nvPr/>
        </p:nvSpPr>
        <p:spPr>
          <a:xfrm>
            <a:off x="457200" y="838200"/>
            <a:ext cx="2895600" cy="369332"/>
          </a:xfrm>
          <a:prstGeom prst="rect">
            <a:avLst/>
          </a:prstGeom>
          <a:noFill/>
        </p:spPr>
        <p:txBody>
          <a:bodyPr wrap="square" rtlCol="0">
            <a:spAutoFit/>
          </a:bodyPr>
          <a:lstStyle/>
          <a:p>
            <a:r>
              <a:rPr lang="en-US" dirty="0" smtClean="0">
                <a:solidFill>
                  <a:schemeClr val="bg1"/>
                </a:solidFill>
              </a:rPr>
              <a:t>PVC SOIL PIPE</a:t>
            </a:r>
            <a:endParaRPr lang="en-US" dirty="0">
              <a:solidFill>
                <a:schemeClr val="bg1"/>
              </a:solidFill>
            </a:endParaRPr>
          </a:p>
        </p:txBody>
      </p:sp>
      <p:pic>
        <p:nvPicPr>
          <p:cNvPr id="3076" name="Picture 4" descr="صورة ذات صلة"/>
          <p:cNvPicPr>
            <a:picLocks noChangeAspect="1" noChangeArrowheads="1"/>
          </p:cNvPicPr>
          <p:nvPr/>
        </p:nvPicPr>
        <p:blipFill>
          <a:blip r:embed="rId3" cstate="print"/>
          <a:srcRect/>
          <a:stretch>
            <a:fillRect/>
          </a:stretch>
        </p:blipFill>
        <p:spPr bwMode="auto">
          <a:xfrm>
            <a:off x="6248400" y="1219200"/>
            <a:ext cx="2895600" cy="2590800"/>
          </a:xfrm>
          <a:prstGeom prst="rect">
            <a:avLst/>
          </a:prstGeom>
          <a:noFill/>
        </p:spPr>
      </p:pic>
      <p:sp>
        <p:nvSpPr>
          <p:cNvPr id="6" name="TextBox 5"/>
          <p:cNvSpPr txBox="1"/>
          <p:nvPr/>
        </p:nvSpPr>
        <p:spPr>
          <a:xfrm>
            <a:off x="6629400" y="838200"/>
            <a:ext cx="2514600" cy="369332"/>
          </a:xfrm>
          <a:prstGeom prst="rect">
            <a:avLst/>
          </a:prstGeom>
          <a:noFill/>
        </p:spPr>
        <p:txBody>
          <a:bodyPr wrap="square" rtlCol="0">
            <a:spAutoFit/>
          </a:bodyPr>
          <a:lstStyle/>
          <a:p>
            <a:r>
              <a:rPr lang="en-US" dirty="0" smtClean="0">
                <a:solidFill>
                  <a:schemeClr val="bg1"/>
                </a:solidFill>
              </a:rPr>
              <a:t>PROPELLORS</a:t>
            </a:r>
            <a:endParaRPr lang="en-US" dirty="0">
              <a:solidFill>
                <a:schemeClr val="bg1"/>
              </a:solidFill>
            </a:endParaRPr>
          </a:p>
        </p:txBody>
      </p:sp>
      <p:pic>
        <p:nvPicPr>
          <p:cNvPr id="3077" name="Picture 5"/>
          <p:cNvPicPr>
            <a:picLocks noChangeAspect="1" noChangeArrowheads="1"/>
          </p:cNvPicPr>
          <p:nvPr/>
        </p:nvPicPr>
        <p:blipFill>
          <a:blip r:embed="rId4" cstate="print"/>
          <a:srcRect/>
          <a:stretch>
            <a:fillRect/>
          </a:stretch>
        </p:blipFill>
        <p:spPr bwMode="auto">
          <a:xfrm>
            <a:off x="3352800" y="1219200"/>
            <a:ext cx="2895600" cy="2514600"/>
          </a:xfrm>
          <a:prstGeom prst="rect">
            <a:avLst/>
          </a:prstGeom>
          <a:noFill/>
          <a:ln w="9525">
            <a:noFill/>
            <a:miter lim="800000"/>
            <a:headEnd/>
            <a:tailEnd/>
          </a:ln>
        </p:spPr>
      </p:pic>
      <p:sp>
        <p:nvSpPr>
          <p:cNvPr id="9" name="TextBox 8"/>
          <p:cNvSpPr txBox="1"/>
          <p:nvPr/>
        </p:nvSpPr>
        <p:spPr>
          <a:xfrm>
            <a:off x="3276600" y="838200"/>
            <a:ext cx="3200400" cy="369332"/>
          </a:xfrm>
          <a:prstGeom prst="rect">
            <a:avLst/>
          </a:prstGeom>
          <a:noFill/>
        </p:spPr>
        <p:txBody>
          <a:bodyPr wrap="square" rtlCol="0">
            <a:spAutoFit/>
          </a:bodyPr>
          <a:lstStyle/>
          <a:p>
            <a:r>
              <a:rPr lang="en-US" dirty="0" smtClean="0">
                <a:solidFill>
                  <a:schemeClr val="bg1"/>
                </a:solidFill>
              </a:rPr>
              <a:t>direct drive propeller adapter </a:t>
            </a:r>
            <a:endParaRPr lang="en-US" dirty="0">
              <a:solidFill>
                <a:schemeClr val="bg1"/>
              </a:solidFill>
            </a:endParaRPr>
          </a:p>
        </p:txBody>
      </p:sp>
      <p:sp>
        <p:nvSpPr>
          <p:cNvPr id="12" name="TextBox 11"/>
          <p:cNvSpPr txBox="1"/>
          <p:nvPr/>
        </p:nvSpPr>
        <p:spPr>
          <a:xfrm>
            <a:off x="-55809" y="3748479"/>
            <a:ext cx="3505200" cy="369332"/>
          </a:xfrm>
          <a:prstGeom prst="rect">
            <a:avLst/>
          </a:prstGeom>
          <a:noFill/>
        </p:spPr>
        <p:txBody>
          <a:bodyPr wrap="square" rtlCol="0">
            <a:spAutoFit/>
          </a:bodyPr>
          <a:lstStyle/>
          <a:p>
            <a:r>
              <a:rPr lang="en-US" dirty="0">
                <a:solidFill>
                  <a:schemeClr val="bg1"/>
                </a:solidFill>
              </a:rPr>
              <a:t>Camera dome </a:t>
            </a:r>
          </a:p>
        </p:txBody>
      </p:sp>
      <p:sp>
        <p:nvSpPr>
          <p:cNvPr id="14" name="TextBox 13"/>
          <p:cNvSpPr txBox="1"/>
          <p:nvPr/>
        </p:nvSpPr>
        <p:spPr>
          <a:xfrm>
            <a:off x="3581400" y="3733800"/>
            <a:ext cx="2819400" cy="400110"/>
          </a:xfrm>
          <a:prstGeom prst="rect">
            <a:avLst/>
          </a:prstGeom>
          <a:noFill/>
        </p:spPr>
        <p:txBody>
          <a:bodyPr wrap="square" rtlCol="0">
            <a:spAutoFit/>
          </a:bodyPr>
          <a:lstStyle/>
          <a:p>
            <a:r>
              <a:rPr lang="en-US" sz="2000" dirty="0" smtClean="0">
                <a:solidFill>
                  <a:schemeClr val="bg1"/>
                </a:solidFill>
              </a:rPr>
              <a:t>POND LIGHTS</a:t>
            </a:r>
            <a:endParaRPr lang="en-US" sz="2000" dirty="0">
              <a:solidFill>
                <a:schemeClr val="bg1"/>
              </a:solidFill>
            </a:endParaRPr>
          </a:p>
        </p:txBody>
      </p:sp>
      <p:sp>
        <p:nvSpPr>
          <p:cNvPr id="16" name="TextBox 15"/>
          <p:cNvSpPr txBox="1"/>
          <p:nvPr/>
        </p:nvSpPr>
        <p:spPr>
          <a:xfrm>
            <a:off x="6324600" y="3886200"/>
            <a:ext cx="2819400" cy="369332"/>
          </a:xfrm>
          <a:prstGeom prst="rect">
            <a:avLst/>
          </a:prstGeom>
          <a:noFill/>
        </p:spPr>
        <p:txBody>
          <a:bodyPr wrap="square" rtlCol="0">
            <a:spAutoFit/>
          </a:bodyPr>
          <a:lstStyle/>
          <a:p>
            <a:r>
              <a:rPr lang="en-US" dirty="0" smtClean="0">
                <a:solidFill>
                  <a:schemeClr val="bg1"/>
                </a:solidFill>
              </a:rPr>
              <a:t>WEATHERING COLLAR</a:t>
            </a:r>
            <a:endParaRPr lang="en-US" dirty="0">
              <a:solidFill>
                <a:schemeClr val="bg1"/>
              </a:solidFill>
            </a:endParaRPr>
          </a:p>
        </p:txBody>
      </p:sp>
      <p:pic>
        <p:nvPicPr>
          <p:cNvPr id="3085" name="Picture 13" descr="نتيجة بحث الصور عن ‪POND LIGHTS‬‏"/>
          <p:cNvPicPr>
            <a:picLocks noChangeAspect="1" noChangeArrowheads="1"/>
          </p:cNvPicPr>
          <p:nvPr/>
        </p:nvPicPr>
        <p:blipFill>
          <a:blip r:embed="rId5" cstate="print"/>
          <a:srcRect/>
          <a:stretch>
            <a:fillRect/>
          </a:stretch>
        </p:blipFill>
        <p:spPr bwMode="auto">
          <a:xfrm>
            <a:off x="3429000" y="4191000"/>
            <a:ext cx="3181350" cy="2343150"/>
          </a:xfrm>
          <a:prstGeom prst="rect">
            <a:avLst/>
          </a:prstGeom>
          <a:noFill/>
        </p:spPr>
      </p:pic>
      <p:pic>
        <p:nvPicPr>
          <p:cNvPr id="15" name="Picture 3"/>
          <p:cNvPicPr>
            <a:picLocks noChangeAspect="1" noChangeArrowheads="1"/>
          </p:cNvPicPr>
          <p:nvPr/>
        </p:nvPicPr>
        <p:blipFill>
          <a:blip r:embed="rId6" cstate="print"/>
          <a:srcRect/>
          <a:stretch>
            <a:fillRect/>
          </a:stretch>
        </p:blipFill>
        <p:spPr bwMode="auto">
          <a:xfrm>
            <a:off x="222934" y="4224270"/>
            <a:ext cx="3184601" cy="2021443"/>
          </a:xfrm>
          <a:prstGeom prst="rect">
            <a:avLst/>
          </a:prstGeom>
          <a:noFill/>
          <a:ln w="9525">
            <a:noFill/>
            <a:miter lim="800000"/>
            <a:headEnd/>
            <a:tailEnd/>
          </a:ln>
        </p:spPr>
      </p:pic>
    </p:spTree>
    <p:extLst>
      <p:ext uri="{BB962C8B-B14F-4D97-AF65-F5344CB8AC3E}">
        <p14:creationId xmlns:p14="http://schemas.microsoft.com/office/powerpoint/2010/main" val="1052337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1986" name="Picture 2" descr="File:Kort nozzle cut view top1.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28600"/>
            <a:ext cx="8229600" cy="1143000"/>
          </a:xfrm>
        </p:spPr>
        <p:txBody>
          <a:bodyPr/>
          <a:lstStyle/>
          <a:p>
            <a:r>
              <a:rPr lang="en-US" dirty="0" smtClean="0"/>
              <a:t>Materials insulating</a:t>
            </a:r>
            <a:endParaRPr lang="en-US" dirty="0"/>
          </a:p>
        </p:txBody>
      </p:sp>
      <p:pic>
        <p:nvPicPr>
          <p:cNvPr id="11" name="Content Placeholder 10" descr="test.png"/>
          <p:cNvPicPr>
            <a:picLocks noGrp="1" noChangeAspect="1"/>
          </p:cNvPicPr>
          <p:nvPr>
            <p:ph sz="quarter" idx="4"/>
          </p:nvPr>
        </p:nvPicPr>
        <p:blipFill>
          <a:blip r:embed="rId2" cstate="print"/>
          <a:stretch>
            <a:fillRect/>
          </a:stretch>
        </p:blipFill>
        <p:spPr>
          <a:xfrm>
            <a:off x="381000" y="1600200"/>
            <a:ext cx="3352800" cy="2667000"/>
          </a:xfrm>
        </p:spPr>
      </p:pic>
      <p:pic>
        <p:nvPicPr>
          <p:cNvPr id="5122" name="Picture 2" descr="http://4.bp.blogspot.com/-UUN2yw_o_0I/UGM7WOcqWnI/AAAAAAAAAFg/5y9TRlzriZM/s400/fitting_essentials_silicone_sealant_CPM-6500---vertical.jpg"/>
          <p:cNvPicPr>
            <a:picLocks noChangeAspect="1" noChangeArrowheads="1"/>
          </p:cNvPicPr>
          <p:nvPr/>
        </p:nvPicPr>
        <p:blipFill>
          <a:blip r:embed="rId3" cstate="print"/>
          <a:srcRect/>
          <a:stretch>
            <a:fillRect/>
          </a:stretch>
        </p:blipFill>
        <p:spPr bwMode="auto">
          <a:xfrm>
            <a:off x="4267200" y="1676400"/>
            <a:ext cx="2209800" cy="2667000"/>
          </a:xfrm>
          <a:prstGeom prst="rect">
            <a:avLst/>
          </a:prstGeom>
          <a:noFill/>
        </p:spPr>
      </p:pic>
      <p:pic>
        <p:nvPicPr>
          <p:cNvPr id="5" name="Picture 2" descr="http://4.bp.blogspot.com/-HKbHhpNuTH4/UG6aio_XAgI/AAAAAAAAAF4/oZZ0uwB1b9o/s1600/trtyrty.png"/>
          <p:cNvPicPr>
            <a:picLocks noChangeAspect="1" noChangeArrowheads="1"/>
          </p:cNvPicPr>
          <p:nvPr/>
        </p:nvPicPr>
        <p:blipFill>
          <a:blip r:embed="rId4" cstate="print"/>
          <a:srcRect/>
          <a:stretch>
            <a:fillRect/>
          </a:stretch>
        </p:blipFill>
        <p:spPr bwMode="auto">
          <a:xfrm>
            <a:off x="457200" y="4800600"/>
            <a:ext cx="3810000" cy="1492250"/>
          </a:xfrm>
          <a:prstGeom prst="rect">
            <a:avLst/>
          </a:prstGeom>
          <a:noFill/>
        </p:spPr>
      </p:pic>
      <p:pic>
        <p:nvPicPr>
          <p:cNvPr id="7" name="Picture 4" descr="http://3.bp.blogspot.com/-76wj1FkYRCM/UG6iyxKFTiI/AAAAAAAAAGg/d76-R-SJQVw/s1600/MG-Cable-Gland.jpg"/>
          <p:cNvPicPr>
            <a:picLocks noChangeAspect="1" noChangeArrowheads="1"/>
          </p:cNvPicPr>
          <p:nvPr/>
        </p:nvPicPr>
        <p:blipFill>
          <a:blip r:embed="rId5" cstate="print"/>
          <a:srcRect/>
          <a:stretch>
            <a:fillRect/>
          </a:stretch>
        </p:blipFill>
        <p:spPr bwMode="auto">
          <a:xfrm>
            <a:off x="4572000" y="4877593"/>
            <a:ext cx="2819400" cy="133826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0"/>
            <a:ext cx="8458200" cy="563562"/>
          </a:xfrm>
        </p:spPr>
        <p:txBody>
          <a:bodyPr>
            <a:normAutofit fontScale="90000"/>
          </a:bodyPr>
          <a:lstStyle/>
          <a:p>
            <a:r>
              <a:rPr lang="en-US" dirty="0" smtClean="0"/>
              <a:t>Electronic and control system  for ROV</a:t>
            </a:r>
            <a:endParaRPr lang="en-US" dirty="0"/>
          </a:p>
        </p:txBody>
      </p:sp>
      <p:sp>
        <p:nvSpPr>
          <p:cNvPr id="6" name="TextBox 5"/>
          <p:cNvSpPr txBox="1"/>
          <p:nvPr/>
        </p:nvSpPr>
        <p:spPr>
          <a:xfrm>
            <a:off x="381000" y="1981200"/>
            <a:ext cx="3352800" cy="369332"/>
          </a:xfrm>
          <a:prstGeom prst="rect">
            <a:avLst/>
          </a:prstGeom>
          <a:noFill/>
        </p:spPr>
        <p:txBody>
          <a:bodyPr wrap="square" rtlCol="0">
            <a:spAutoFit/>
          </a:bodyPr>
          <a:lstStyle/>
          <a:p>
            <a:r>
              <a:rPr lang="en-US" dirty="0" smtClean="0"/>
              <a:t>wd</a:t>
            </a:r>
            <a:endParaRPr lang="en-US" dirty="0"/>
          </a:p>
        </p:txBody>
      </p:sp>
      <p:sp>
        <p:nvSpPr>
          <p:cNvPr id="11" name="TextBox 10"/>
          <p:cNvSpPr txBox="1"/>
          <p:nvPr/>
        </p:nvSpPr>
        <p:spPr>
          <a:xfrm>
            <a:off x="0" y="1600200"/>
            <a:ext cx="1981200" cy="369332"/>
          </a:xfrm>
          <a:prstGeom prst="rect">
            <a:avLst/>
          </a:prstGeom>
          <a:noFill/>
        </p:spPr>
        <p:txBody>
          <a:bodyPr wrap="square" rtlCol="0">
            <a:spAutoFit/>
          </a:bodyPr>
          <a:lstStyle/>
          <a:p>
            <a:endParaRPr lang="en-US" dirty="0"/>
          </a:p>
        </p:txBody>
      </p:sp>
      <p:pic>
        <p:nvPicPr>
          <p:cNvPr id="3" name="Picture 2"/>
          <p:cNvPicPr>
            <a:picLocks noChangeAspect="1"/>
          </p:cNvPicPr>
          <p:nvPr/>
        </p:nvPicPr>
        <p:blipFill>
          <a:blip r:embed="rId2"/>
          <a:stretch>
            <a:fillRect/>
          </a:stretch>
        </p:blipFill>
        <p:spPr>
          <a:xfrm>
            <a:off x="0" y="0"/>
            <a:ext cx="9144000" cy="5943600"/>
          </a:xfrm>
          <a:prstGeom prst="rect">
            <a:avLst/>
          </a:prstGeom>
        </p:spPr>
      </p:pic>
    </p:spTree>
    <p:extLst>
      <p:ext uri="{BB962C8B-B14F-4D97-AF65-F5344CB8AC3E}">
        <p14:creationId xmlns:p14="http://schemas.microsoft.com/office/powerpoint/2010/main" val="13545987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supply</a:t>
            </a:r>
            <a:endParaRPr lang="en-US" dirty="0"/>
          </a:p>
        </p:txBody>
      </p:sp>
      <p:pic>
        <p:nvPicPr>
          <p:cNvPr id="1026"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6400"/>
            <a:ext cx="9144000" cy="4676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560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H-Bridge MC33886:</a:t>
            </a:r>
            <a:br>
              <a:rPr lang="en-US" dirty="0" smtClean="0">
                <a:solidFill>
                  <a:srgbClr val="FF0000"/>
                </a:solidFill>
              </a:rPr>
            </a:br>
            <a:endParaRPr lang="en-US" dirty="0"/>
          </a:p>
        </p:txBody>
      </p:sp>
      <p:pic>
        <p:nvPicPr>
          <p:cNvPr id="2050" name="Picture 2" descr="نتيجة بحث الصور عن ‪H-Bridge MC33886:‬‏"/>
          <p:cNvPicPr>
            <a:picLocks noChangeAspect="1" noChangeArrowheads="1"/>
          </p:cNvPicPr>
          <p:nvPr/>
        </p:nvPicPr>
        <p:blipFill>
          <a:blip r:embed="rId2" cstate="print"/>
          <a:srcRect/>
          <a:stretch>
            <a:fillRect/>
          </a:stretch>
        </p:blipFill>
        <p:spPr bwMode="auto">
          <a:xfrm>
            <a:off x="4114800" y="1752600"/>
            <a:ext cx="5029200" cy="4495800"/>
          </a:xfrm>
          <a:prstGeom prst="rect">
            <a:avLst/>
          </a:prstGeom>
          <a:noFill/>
        </p:spPr>
      </p:pic>
      <p:pic>
        <p:nvPicPr>
          <p:cNvPr id="2051" name="Picture 3"/>
          <p:cNvPicPr>
            <a:picLocks noChangeAspect="1" noChangeArrowheads="1"/>
          </p:cNvPicPr>
          <p:nvPr/>
        </p:nvPicPr>
        <p:blipFill>
          <a:blip r:embed="rId3" cstate="print"/>
          <a:srcRect/>
          <a:stretch>
            <a:fillRect/>
          </a:stretch>
        </p:blipFill>
        <p:spPr bwMode="auto">
          <a:xfrm>
            <a:off x="0" y="1752600"/>
            <a:ext cx="4114800" cy="4495800"/>
          </a:xfrm>
          <a:prstGeom prst="rect">
            <a:avLst/>
          </a:prstGeom>
          <a:noFill/>
          <a:ln w="9525">
            <a:noFill/>
            <a:miter lim="800000"/>
            <a:headEnd/>
            <a:tailEnd/>
          </a:ln>
        </p:spPr>
      </p:pic>
    </p:spTree>
    <p:extLst>
      <p:ext uri="{BB962C8B-B14F-4D97-AF65-F5344CB8AC3E}">
        <p14:creationId xmlns:p14="http://schemas.microsoft.com/office/powerpoint/2010/main" val="24917055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77270" cy="6858000"/>
          </a:xfrm>
          <a:prstGeom prst="rect">
            <a:avLst/>
          </a:prstGeom>
        </p:spPr>
      </p:pic>
    </p:spTree>
    <p:extLst>
      <p:ext uri="{BB962C8B-B14F-4D97-AF65-F5344CB8AC3E}">
        <p14:creationId xmlns:p14="http://schemas.microsoft.com/office/powerpoint/2010/main" val="1229311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software</a:t>
            </a:r>
            <a:endParaRPr lang="en-US" dirty="0"/>
          </a:p>
        </p:txBody>
      </p:sp>
      <p:sp>
        <p:nvSpPr>
          <p:cNvPr id="9" name="TextBox 8"/>
          <p:cNvSpPr txBox="1"/>
          <p:nvPr/>
        </p:nvSpPr>
        <p:spPr>
          <a:xfrm>
            <a:off x="304800" y="1447800"/>
            <a:ext cx="6553200" cy="3631763"/>
          </a:xfrm>
          <a:prstGeom prst="rect">
            <a:avLst/>
          </a:prstGeom>
          <a:noFill/>
        </p:spPr>
        <p:txBody>
          <a:bodyPr wrap="square" rtlCol="0">
            <a:spAutoFit/>
          </a:bodyPr>
          <a:lstStyle/>
          <a:p>
            <a:r>
              <a:rPr lang="en-US" sz="3200" dirty="0" smtClean="0">
                <a:solidFill>
                  <a:srgbClr val="FF0000"/>
                </a:solidFill>
              </a:rPr>
              <a:t>Software required:</a:t>
            </a:r>
          </a:p>
          <a:p>
            <a:pPr>
              <a:buFont typeface="Wingdings" pitchFamily="2" charset="2"/>
              <a:buChar char="ü"/>
            </a:pPr>
            <a:r>
              <a:rPr lang="en-US" sz="2400" dirty="0" err="1" smtClean="0">
                <a:solidFill>
                  <a:srgbClr val="00B050"/>
                </a:solidFill>
              </a:rPr>
              <a:t>Matlab</a:t>
            </a:r>
            <a:r>
              <a:rPr lang="en-US" sz="2400" dirty="0" smtClean="0">
                <a:solidFill>
                  <a:srgbClr val="00B050"/>
                </a:solidFill>
              </a:rPr>
              <a:t> R2016b or up</a:t>
            </a:r>
          </a:p>
          <a:p>
            <a:pPr>
              <a:buFont typeface="Wingdings" pitchFamily="2" charset="2"/>
              <a:buChar char="ü"/>
            </a:pPr>
            <a:r>
              <a:rPr lang="en-US" sz="2400" dirty="0" smtClean="0">
                <a:solidFill>
                  <a:srgbClr val="00B050"/>
                </a:solidFill>
              </a:rPr>
              <a:t>Computer vision system toolbox</a:t>
            </a:r>
          </a:p>
          <a:p>
            <a:pPr>
              <a:buFont typeface="Wingdings" pitchFamily="2" charset="2"/>
              <a:buChar char="ü"/>
            </a:pPr>
            <a:r>
              <a:rPr lang="en-US" sz="2400" dirty="0" smtClean="0">
                <a:solidFill>
                  <a:srgbClr val="00B050"/>
                </a:solidFill>
              </a:rPr>
              <a:t>Image processing tool box</a:t>
            </a:r>
          </a:p>
          <a:p>
            <a:pPr>
              <a:buFont typeface="Wingdings" pitchFamily="2" charset="2"/>
              <a:buChar char="ü"/>
            </a:pPr>
            <a:r>
              <a:rPr lang="en-US" sz="2400" dirty="0" smtClean="0">
                <a:solidFill>
                  <a:srgbClr val="00B050"/>
                </a:solidFill>
              </a:rPr>
              <a:t>Hardware support package </a:t>
            </a:r>
            <a:r>
              <a:rPr lang="en-US" dirty="0" smtClean="0">
                <a:solidFill>
                  <a:srgbClr val="00B050"/>
                </a:solidFill>
              </a:rPr>
              <a:t>:</a:t>
            </a:r>
          </a:p>
          <a:p>
            <a:pPr marL="342900" indent="-342900">
              <a:buFont typeface="+mj-lt"/>
              <a:buAutoNum type="arabicParenR"/>
            </a:pPr>
            <a:r>
              <a:rPr lang="en-US" sz="2400" dirty="0" err="1" smtClean="0">
                <a:solidFill>
                  <a:srgbClr val="FF0000"/>
                </a:solidFill>
              </a:rPr>
              <a:t>Simulink</a:t>
            </a:r>
            <a:r>
              <a:rPr lang="en-US" sz="2400" dirty="0" smtClean="0">
                <a:solidFill>
                  <a:srgbClr val="FF0000"/>
                </a:solidFill>
              </a:rPr>
              <a:t> support package for raspberry</a:t>
            </a:r>
          </a:p>
          <a:p>
            <a:r>
              <a:rPr lang="en-US" sz="2400" dirty="0" smtClean="0">
                <a:solidFill>
                  <a:srgbClr val="FF0000"/>
                </a:solidFill>
              </a:rPr>
              <a:t>2)VEX </a:t>
            </a:r>
            <a:r>
              <a:rPr lang="en-US" sz="2400" dirty="0">
                <a:solidFill>
                  <a:srgbClr val="FF0000"/>
                </a:solidFill>
              </a:rPr>
              <a:t>ARM Cortex Support from Simulink</a:t>
            </a:r>
          </a:p>
          <a:p>
            <a:endParaRPr lang="en-US" dirty="0" smtClean="0">
              <a:solidFill>
                <a:srgbClr val="FF0000"/>
              </a:solidFill>
            </a:endParaRPr>
          </a:p>
          <a:p>
            <a:endParaRPr lang="en-US" dirty="0" smtClean="0">
              <a:solidFill>
                <a:schemeClr val="bg1"/>
              </a:solidFill>
            </a:endParaRPr>
          </a:p>
          <a:p>
            <a:endParaRPr lang="en-US" dirty="0" smtClean="0">
              <a:solidFill>
                <a:schemeClr val="bg1"/>
              </a:solidFill>
            </a:endParaRPr>
          </a:p>
        </p:txBody>
      </p:sp>
    </p:spTree>
    <p:extLst>
      <p:ext uri="{BB962C8B-B14F-4D97-AF65-F5344CB8AC3E}">
        <p14:creationId xmlns:p14="http://schemas.microsoft.com/office/powerpoint/2010/main" val="42532647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 name="Picture 2"/>
          <p:cNvPicPr>
            <a:picLocks noChangeAspect="1"/>
          </p:cNvPicPr>
          <p:nvPr/>
        </p:nvPicPr>
        <p:blipFill>
          <a:blip r:embed="rId2"/>
          <a:stretch>
            <a:fillRect/>
          </a:stretch>
        </p:blipFill>
        <p:spPr>
          <a:xfrm>
            <a:off x="285750" y="381000"/>
            <a:ext cx="8572500" cy="5638800"/>
          </a:xfrm>
          <a:prstGeom prst="rect">
            <a:avLst/>
          </a:prstGeom>
        </p:spPr>
      </p:pic>
    </p:spTree>
    <p:extLst>
      <p:ext uri="{BB962C8B-B14F-4D97-AF65-F5344CB8AC3E}">
        <p14:creationId xmlns:p14="http://schemas.microsoft.com/office/powerpoint/2010/main" val="2088115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Servo motor</a:t>
            </a:r>
            <a:endParaRPr lang="en-US" dirty="0">
              <a:solidFill>
                <a:srgbClr val="FF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914400" y="1981200"/>
            <a:ext cx="6934200" cy="4191000"/>
          </a:xfrm>
          <a:prstGeom prst="rect">
            <a:avLst/>
          </a:prstGeom>
        </p:spPr>
      </p:pic>
    </p:spTree>
    <p:extLst>
      <p:ext uri="{BB962C8B-B14F-4D97-AF65-F5344CB8AC3E}">
        <p14:creationId xmlns:p14="http://schemas.microsoft.com/office/powerpoint/2010/main" val="22269795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What is ROV </a:t>
            </a:r>
            <a:endParaRPr lang="en-US" dirty="0">
              <a:solidFill>
                <a:schemeClr val="accent1">
                  <a:lumMod val="75000"/>
                </a:schemeClr>
              </a:solidFill>
            </a:endParaRPr>
          </a:p>
        </p:txBody>
      </p:sp>
      <p:sp>
        <p:nvSpPr>
          <p:cNvPr id="5" name="Text Placeholder 4"/>
          <p:cNvSpPr>
            <a:spLocks noGrp="1"/>
          </p:cNvSpPr>
          <p:nvPr>
            <p:ph type="body" idx="1"/>
          </p:nvPr>
        </p:nvSpPr>
        <p:spPr>
          <a:xfrm>
            <a:off x="1447800" y="2507786"/>
            <a:ext cx="7543800" cy="2597614"/>
          </a:xfrm>
        </p:spPr>
        <p:txBody>
          <a:bodyPr>
            <a:noAutofit/>
          </a:bodyPr>
          <a:lstStyle/>
          <a:p>
            <a:r>
              <a:rPr lang="en-US" sz="2400" dirty="0" smtClean="0">
                <a:solidFill>
                  <a:schemeClr val="bg1">
                    <a:lumMod val="85000"/>
                    <a:lumOff val="15000"/>
                  </a:schemeClr>
                </a:solidFill>
              </a:rPr>
              <a:t>An underwater remotely operated vehicle (ROV) is a mobile robot designed for aquatic work environments. Remote control is usually carried out through copper or fiber optic cables. A human operator sits in a shore-based station the operator can also maneuver the robot and watch the vehicle on the screens.</a:t>
            </a:r>
            <a:endParaRPr lang="en-US" sz="2400" dirty="0">
              <a:solidFill>
                <a:schemeClr val="bg1">
                  <a:lumMod val="85000"/>
                  <a:lumOff val="1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152400" y="25758"/>
            <a:ext cx="8991600" cy="6756042"/>
          </a:xfrm>
          <a:prstGeom prst="rect">
            <a:avLst/>
          </a:prstGeom>
        </p:spPr>
      </p:pic>
    </p:spTree>
    <p:extLst>
      <p:ext uri="{BB962C8B-B14F-4D97-AF65-F5344CB8AC3E}">
        <p14:creationId xmlns:p14="http://schemas.microsoft.com/office/powerpoint/2010/main" val="1552895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نتيجة بحث الصور عن ‪servo  of raspber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4488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384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079" y="285370"/>
            <a:ext cx="8229600" cy="1143000"/>
          </a:xfrm>
        </p:spPr>
        <p:txBody>
          <a:bodyPr/>
          <a:lstStyle/>
          <a:p>
            <a:r>
              <a:rPr lang="en-US" dirty="0" smtClean="0">
                <a:solidFill>
                  <a:srgbClr val="FF0000"/>
                </a:solidFill>
              </a:rPr>
              <a:t>Relay module </a:t>
            </a:r>
            <a:endParaRPr lang="en-US" dirty="0">
              <a:solidFill>
                <a:srgbClr val="FF0000"/>
              </a:solidFill>
            </a:endParaRPr>
          </a:p>
        </p:txBody>
      </p:sp>
      <p:pic>
        <p:nvPicPr>
          <p:cNvPr id="1026" name="Picture 2" descr="نتيجة بحث الصور عن ‪relay modu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4000" cy="5063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2499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7562432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144064"/>
            <a:ext cx="9144000" cy="4705350"/>
          </a:xfrm>
          <a:prstGeom prst="rect">
            <a:avLst/>
          </a:prstGeom>
        </p:spPr>
      </p:pic>
      <p:pic>
        <p:nvPicPr>
          <p:cNvPr id="2050" name="Picture 2" descr="نتيجة بحث الصور عن ‪sr lat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52400"/>
            <a:ext cx="54102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2475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RTSP(real time streaming protocol)</a:t>
            </a:r>
            <a:endParaRPr lang="en-US"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US" i="1" dirty="0">
                <a:solidFill>
                  <a:srgbClr val="FF0000"/>
                </a:solidFill>
              </a:rPr>
              <a:t>RTSP</a:t>
            </a:r>
            <a:r>
              <a:rPr lang="en-US" dirty="0">
                <a:solidFill>
                  <a:srgbClr val="FF0000"/>
                </a:solidFill>
              </a:rPr>
              <a:t> is the control protocol for the delivery of multimedia content across </a:t>
            </a:r>
            <a:r>
              <a:rPr lang="en-US" i="1" dirty="0">
                <a:solidFill>
                  <a:srgbClr val="FF0000"/>
                </a:solidFill>
              </a:rPr>
              <a:t>IP</a:t>
            </a:r>
            <a:r>
              <a:rPr lang="en-US" dirty="0">
                <a:solidFill>
                  <a:srgbClr val="FF0000"/>
                </a:solidFill>
              </a:rPr>
              <a:t> networks. </a:t>
            </a:r>
            <a:endParaRPr lang="en-US" dirty="0" smtClean="0">
              <a:solidFill>
                <a:srgbClr val="FF0000"/>
              </a:solidFill>
            </a:endParaRPr>
          </a:p>
          <a:p>
            <a:r>
              <a:rPr lang="en-US" dirty="0" smtClean="0">
                <a:solidFill>
                  <a:srgbClr val="FF0000"/>
                </a:solidFill>
              </a:rPr>
              <a:t>very </a:t>
            </a:r>
            <a:r>
              <a:rPr lang="en-US" dirty="0">
                <a:solidFill>
                  <a:srgbClr val="FF0000"/>
                </a:solidFill>
              </a:rPr>
              <a:t>similar operation and syntax to </a:t>
            </a:r>
            <a:r>
              <a:rPr lang="en-US" i="1" dirty="0">
                <a:solidFill>
                  <a:srgbClr val="FF0000"/>
                </a:solidFill>
              </a:rPr>
              <a:t>HTTP</a:t>
            </a:r>
            <a:r>
              <a:rPr lang="en-US" dirty="0">
                <a:solidFill>
                  <a:srgbClr val="FF0000"/>
                </a:solidFill>
              </a:rPr>
              <a:t>. </a:t>
            </a:r>
            <a:r>
              <a:rPr lang="en-US" i="1" dirty="0" smtClean="0">
                <a:solidFill>
                  <a:srgbClr val="FF0000"/>
                </a:solidFill>
              </a:rPr>
              <a:t>RTSP</a:t>
            </a:r>
          </a:p>
          <a:p>
            <a:r>
              <a:rPr lang="en-US" dirty="0">
                <a:solidFill>
                  <a:srgbClr val="FF0000"/>
                </a:solidFill>
              </a:rPr>
              <a:t> is used by the client application to communicate to the server information such as the media file being requested, the type of application the client is using, the mechanism of delivery of the file (unicast or multicast, </a:t>
            </a:r>
            <a:r>
              <a:rPr lang="en-US" i="1" dirty="0">
                <a:solidFill>
                  <a:srgbClr val="FF0000"/>
                </a:solidFill>
              </a:rPr>
              <a:t>UDP</a:t>
            </a:r>
            <a:r>
              <a:rPr lang="en-US" dirty="0">
                <a:solidFill>
                  <a:srgbClr val="FF0000"/>
                </a:solidFill>
              </a:rPr>
              <a:t> or </a:t>
            </a:r>
            <a:r>
              <a:rPr lang="en-US" i="1" dirty="0">
                <a:solidFill>
                  <a:srgbClr val="FF0000"/>
                </a:solidFill>
              </a:rPr>
              <a:t>TCP</a:t>
            </a:r>
            <a:r>
              <a:rPr lang="en-US" dirty="0">
                <a:solidFill>
                  <a:srgbClr val="FF0000"/>
                </a:solidFill>
              </a:rPr>
              <a:t>), and other important control information commands such as DESCRIBE, SETUP, and PLAY. The actual multimedia content is not typically delivered over the </a:t>
            </a:r>
            <a:r>
              <a:rPr lang="en-US" i="1" dirty="0" err="1">
                <a:solidFill>
                  <a:srgbClr val="FF0000"/>
                </a:solidFill>
              </a:rPr>
              <a:t>RTSP</a:t>
            </a:r>
            <a:r>
              <a:rPr lang="en-US" dirty="0" err="1">
                <a:solidFill>
                  <a:srgbClr val="FF0000"/>
                </a:solidFill>
              </a:rPr>
              <a:t>connection</a:t>
            </a:r>
            <a:r>
              <a:rPr lang="en-US" dirty="0">
                <a:solidFill>
                  <a:srgbClr val="FF0000"/>
                </a:solidFill>
              </a:rPr>
              <a:t>(s), although it can be interleaved if required. </a:t>
            </a:r>
            <a:r>
              <a:rPr lang="en-US" i="1" dirty="0">
                <a:solidFill>
                  <a:srgbClr val="FF0000"/>
                </a:solidFill>
              </a:rPr>
              <a:t>RTSP</a:t>
            </a:r>
            <a:r>
              <a:rPr lang="en-US" dirty="0">
                <a:solidFill>
                  <a:srgbClr val="FF0000"/>
                </a:solidFill>
              </a:rPr>
              <a:t> is analogous to the remote control of the streaming protocols.</a:t>
            </a:r>
          </a:p>
        </p:txBody>
      </p:sp>
    </p:spTree>
    <p:extLst>
      <p:ext uri="{BB962C8B-B14F-4D97-AF65-F5344CB8AC3E}">
        <p14:creationId xmlns:p14="http://schemas.microsoft.com/office/powerpoint/2010/main" val="37787653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713" y="35729"/>
            <a:ext cx="8229600" cy="1112838"/>
          </a:xfrm>
        </p:spPr>
        <p:txBody>
          <a:bodyPr>
            <a:noAutofit/>
          </a:bodyPr>
          <a:lstStyle/>
          <a:p>
            <a:r>
              <a:rPr lang="en-US" sz="2800" dirty="0" smtClean="0">
                <a:solidFill>
                  <a:srgbClr val="FF0000"/>
                </a:solidFill>
                <a:effectLst/>
              </a:rPr>
              <a:t/>
            </a:r>
            <a:br>
              <a:rPr lang="en-US" sz="2800" dirty="0" smtClean="0">
                <a:solidFill>
                  <a:srgbClr val="FF0000"/>
                </a:solidFill>
                <a:effectLst/>
              </a:rPr>
            </a:br>
            <a:r>
              <a:rPr lang="en-US" sz="2800" dirty="0" smtClean="0">
                <a:solidFill>
                  <a:srgbClr val="FF0000"/>
                </a:solidFill>
                <a:effectLst/>
              </a:rPr>
              <a:t>Streaming </a:t>
            </a:r>
            <a:r>
              <a:rPr lang="en-US" sz="2800" dirty="0">
                <a:solidFill>
                  <a:srgbClr val="FF0000"/>
                </a:solidFill>
                <a:effectLst/>
              </a:rPr>
              <a:t>Video Using VLC Player</a:t>
            </a:r>
            <a:br>
              <a:rPr lang="en-US" sz="2800" dirty="0">
                <a:solidFill>
                  <a:srgbClr val="FF0000"/>
                </a:solidFill>
                <a:effectLst/>
              </a:rPr>
            </a:br>
            <a:r>
              <a:rPr lang="en-US" sz="2800" dirty="0">
                <a:solidFill>
                  <a:srgbClr val="FF0000"/>
                </a:solidFill>
              </a:rPr>
              <a:t/>
            </a:r>
            <a:br>
              <a:rPr lang="en-US" sz="2800" dirty="0">
                <a:solidFill>
                  <a:srgbClr val="FF0000"/>
                </a:solidFill>
              </a:rPr>
            </a:br>
            <a:endParaRPr lang="en-US" sz="2800"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464713" y="834142"/>
            <a:ext cx="3276600" cy="1019175"/>
          </a:xfrm>
          <a:prstGeom prst="rect">
            <a:avLst/>
          </a:prstGeom>
        </p:spPr>
      </p:pic>
      <p:pic>
        <p:nvPicPr>
          <p:cNvPr id="6" name="Picture 5"/>
          <p:cNvPicPr>
            <a:picLocks noChangeAspect="1"/>
          </p:cNvPicPr>
          <p:nvPr/>
        </p:nvPicPr>
        <p:blipFill>
          <a:blip r:embed="rId3"/>
          <a:stretch>
            <a:fillRect/>
          </a:stretch>
        </p:blipFill>
        <p:spPr>
          <a:xfrm>
            <a:off x="282933" y="2913065"/>
            <a:ext cx="7362825" cy="3944936"/>
          </a:xfrm>
          <a:prstGeom prst="rect">
            <a:avLst/>
          </a:prstGeom>
        </p:spPr>
      </p:pic>
      <p:pic>
        <p:nvPicPr>
          <p:cNvPr id="7" name="Picture 6"/>
          <p:cNvPicPr>
            <a:picLocks noChangeAspect="1"/>
          </p:cNvPicPr>
          <p:nvPr/>
        </p:nvPicPr>
        <p:blipFill>
          <a:blip r:embed="rId4"/>
          <a:stretch>
            <a:fillRect/>
          </a:stretch>
        </p:blipFill>
        <p:spPr>
          <a:xfrm>
            <a:off x="-1" y="1946981"/>
            <a:ext cx="6877051" cy="872419"/>
          </a:xfrm>
          <a:prstGeom prst="rect">
            <a:avLst/>
          </a:prstGeom>
        </p:spPr>
      </p:pic>
      <p:pic>
        <p:nvPicPr>
          <p:cNvPr id="9" name="Picture 8"/>
          <p:cNvPicPr>
            <a:picLocks noChangeAspect="1"/>
          </p:cNvPicPr>
          <p:nvPr/>
        </p:nvPicPr>
        <p:blipFill>
          <a:blip r:embed="rId5"/>
          <a:stretch>
            <a:fillRect/>
          </a:stretch>
        </p:blipFill>
        <p:spPr>
          <a:xfrm>
            <a:off x="6877051" y="1946981"/>
            <a:ext cx="1459270" cy="872419"/>
          </a:xfrm>
          <a:prstGeom prst="rect">
            <a:avLst/>
          </a:prstGeom>
        </p:spPr>
      </p:pic>
    </p:spTree>
    <p:extLst>
      <p:ext uri="{BB962C8B-B14F-4D97-AF65-F5344CB8AC3E}">
        <p14:creationId xmlns:p14="http://schemas.microsoft.com/office/powerpoint/2010/main" val="4591521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981200"/>
            <a:ext cx="5181600" cy="3947160"/>
          </a:xfrm>
        </p:spPr>
        <p:txBody>
          <a:bodyPr/>
          <a:lstStyle/>
          <a:p>
            <a:r>
              <a:rPr lang="en-US" dirty="0">
                <a:solidFill>
                  <a:srgbClr val="FF0000"/>
                </a:solidFill>
              </a:rPr>
              <a:t>Hopefully the project has </a:t>
            </a:r>
            <a:r>
              <a:rPr lang="en-US" dirty="0" smtClean="0">
                <a:solidFill>
                  <a:srgbClr val="FF0000"/>
                </a:solidFill>
              </a:rPr>
              <a:t>    won </a:t>
            </a:r>
            <a:r>
              <a:rPr lang="en-US" dirty="0">
                <a:solidFill>
                  <a:srgbClr val="FF0000"/>
                </a:solidFill>
              </a:rPr>
              <a:t>your </a:t>
            </a:r>
            <a:r>
              <a:rPr lang="en-US" dirty="0" smtClean="0">
                <a:solidFill>
                  <a:srgbClr val="FF0000"/>
                </a:solidFill>
              </a:rPr>
              <a:t>admiration</a:t>
            </a:r>
            <a:r>
              <a:rPr lang="ar-JO" dirty="0" smtClean="0">
                <a:solidFill>
                  <a:srgbClr val="FF0000"/>
                </a:solidFill>
              </a:rPr>
              <a:t>.</a:t>
            </a:r>
          </a:p>
          <a:p>
            <a:endParaRPr lang="ar-JO" dirty="0">
              <a:solidFill>
                <a:srgbClr val="FF0000"/>
              </a:solidFill>
            </a:endParaRPr>
          </a:p>
          <a:p>
            <a:endParaRPr lang="ar-JO" dirty="0" smtClean="0">
              <a:solidFill>
                <a:srgbClr val="FF0000"/>
              </a:solidFill>
            </a:endParaRPr>
          </a:p>
          <a:p>
            <a:pPr marL="137160" indent="0">
              <a:buNone/>
            </a:pPr>
            <a:r>
              <a:rPr lang="en-US" dirty="0" smtClean="0">
                <a:solidFill>
                  <a:srgbClr val="FF0000"/>
                </a:solidFill>
              </a:rPr>
              <a:t>       Thank you</a:t>
            </a:r>
            <a:endParaRPr lang="en-US" dirty="0">
              <a:solidFill>
                <a:srgbClr val="FF0000"/>
              </a:solidFill>
            </a:endParaRPr>
          </a:p>
        </p:txBody>
      </p:sp>
    </p:spTree>
    <p:extLst>
      <p:ext uri="{BB962C8B-B14F-4D97-AF65-F5344CB8AC3E}">
        <p14:creationId xmlns:p14="http://schemas.microsoft.com/office/powerpoint/2010/main" val="3651089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Why we choose this project</a:t>
            </a:r>
            <a:endParaRPr lang="en-US" dirty="0">
              <a:solidFill>
                <a:schemeClr val="accent1">
                  <a:lumMod val="75000"/>
                </a:schemeClr>
              </a:solidFill>
            </a:endParaRPr>
          </a:p>
        </p:txBody>
      </p:sp>
      <p:sp>
        <p:nvSpPr>
          <p:cNvPr id="4" name="TextBox 3"/>
          <p:cNvSpPr txBox="1"/>
          <p:nvPr/>
        </p:nvSpPr>
        <p:spPr>
          <a:xfrm>
            <a:off x="381000" y="2438400"/>
            <a:ext cx="7620000" cy="1569660"/>
          </a:xfrm>
          <a:prstGeom prst="rect">
            <a:avLst/>
          </a:prstGeom>
          <a:noFill/>
        </p:spPr>
        <p:txBody>
          <a:bodyPr wrap="square" rtlCol="0">
            <a:spAutoFit/>
          </a:bodyPr>
          <a:lstStyle/>
          <a:p>
            <a:r>
              <a:rPr lang="ar-JO" sz="2400" dirty="0" smtClean="0">
                <a:solidFill>
                  <a:schemeClr val="bg1">
                    <a:lumMod val="85000"/>
                    <a:lumOff val="15000"/>
                  </a:schemeClr>
                </a:solidFill>
                <a:latin typeface="ae_AlManzomah" pitchFamily="18" charset="-78"/>
                <a:cs typeface="ae_AlManzomah" pitchFamily="18" charset="-78"/>
              </a:rPr>
              <a:t> </a:t>
            </a:r>
            <a:r>
              <a:rPr lang="en-US" sz="2400" dirty="0" smtClean="0">
                <a:solidFill>
                  <a:schemeClr val="bg1">
                    <a:lumMod val="85000"/>
                    <a:lumOff val="15000"/>
                  </a:schemeClr>
                </a:solidFill>
                <a:latin typeface="ae_AlManzomah" pitchFamily="18" charset="-78"/>
                <a:cs typeface="ae_AlManzomah" pitchFamily="18" charset="-78"/>
              </a:rPr>
              <a:t>For help specialists explore the deep sea without endangering themselves and the search for the remains of the planes and ships that are falling in the seas</a:t>
            </a:r>
            <a:r>
              <a:rPr lang="ar-JO" sz="2400" dirty="0" smtClean="0">
                <a:solidFill>
                  <a:schemeClr val="bg1">
                    <a:lumMod val="85000"/>
                    <a:lumOff val="15000"/>
                  </a:schemeClr>
                </a:solidFill>
                <a:latin typeface="ae_AlManzomah" pitchFamily="18" charset="-78"/>
                <a:cs typeface="ae_AlManzomah" pitchFamily="18" charset="-78"/>
              </a:rPr>
              <a:t>.</a:t>
            </a:r>
          </a:p>
          <a:p>
            <a:r>
              <a:rPr lang="en-US" sz="2400" dirty="0">
                <a:solidFill>
                  <a:schemeClr val="bg1">
                    <a:lumMod val="85000"/>
                    <a:lumOff val="15000"/>
                  </a:schemeClr>
                </a:solidFill>
                <a:latin typeface="ae_AlManzomah" pitchFamily="18" charset="-78"/>
                <a:cs typeface="ae_AlManzomah" pitchFamily="18" charset="-78"/>
              </a:rPr>
              <a:t>Also as a game of </a:t>
            </a:r>
            <a:r>
              <a:rPr lang="en-US" sz="2400" dirty="0" smtClean="0">
                <a:solidFill>
                  <a:schemeClr val="bg1">
                    <a:lumMod val="85000"/>
                    <a:lumOff val="15000"/>
                  </a:schemeClr>
                </a:solidFill>
                <a:latin typeface="ae_AlManzomah" pitchFamily="18" charset="-78"/>
                <a:cs typeface="ae_AlManzomah" pitchFamily="18" charset="-78"/>
              </a:rPr>
              <a:t>entertainment</a:t>
            </a:r>
            <a:r>
              <a:rPr lang="ar-JO" sz="2400" dirty="0" smtClean="0">
                <a:solidFill>
                  <a:schemeClr val="bg1">
                    <a:lumMod val="85000"/>
                    <a:lumOff val="15000"/>
                  </a:schemeClr>
                </a:solidFill>
                <a:latin typeface="ae_AlManzomah" pitchFamily="18" charset="-78"/>
                <a:cs typeface="ae_AlManzomah" pitchFamily="18" charset="-78"/>
              </a:rPr>
              <a:t>.</a:t>
            </a:r>
            <a:endParaRPr lang="en-US" sz="2400" dirty="0">
              <a:solidFill>
                <a:schemeClr val="bg1">
                  <a:lumMod val="85000"/>
                  <a:lumOff val="15000"/>
                </a:schemeClr>
              </a:solidFill>
              <a:latin typeface="ae_AlManzomah" pitchFamily="18" charset="-78"/>
              <a:cs typeface="ae_AlManzomah" pitchFamily="18"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2362200"/>
            <a:ext cx="7924800" cy="2523768"/>
          </a:xfrm>
          <a:prstGeom prst="rect">
            <a:avLst/>
          </a:prstGeom>
          <a:noFill/>
        </p:spPr>
        <p:txBody>
          <a:bodyPr wrap="square" rtlCol="0">
            <a:spAutoFit/>
          </a:bodyPr>
          <a:lstStyle/>
          <a:p>
            <a:r>
              <a:rPr lang="en-US" sz="2800" dirty="0" smtClean="0">
                <a:solidFill>
                  <a:schemeClr val="bg1">
                    <a:lumMod val="85000"/>
                    <a:lumOff val="15000"/>
                  </a:schemeClr>
                </a:solidFill>
                <a:latin typeface="ae_AlManzomah" pitchFamily="18" charset="-78"/>
                <a:cs typeface="ae_AlManzomah" pitchFamily="18" charset="-78"/>
              </a:rPr>
              <a:t>  The different thing in this project is the integration of several scientific branches related to electricity, communication and control to get out a practical robot in the scientific and exploratory field.</a:t>
            </a:r>
          </a:p>
          <a:p>
            <a:r>
              <a:rPr lang="en-US" dirty="0" smtClean="0">
                <a:latin typeface="ae_AlManzomah" pitchFamily="18" charset="-78"/>
                <a:cs typeface="ae_AlManzomah" pitchFamily="18" charset="-78"/>
              </a:rPr>
              <a:t>Chat Conversation End</a:t>
            </a:r>
            <a:endParaRPr lang="en-US" dirty="0">
              <a:latin typeface="ae_AlManzomah" pitchFamily="18" charset="-78"/>
              <a:cs typeface="ae_AlManzomah" pitchFamily="18"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err="1" smtClean="0">
                <a:solidFill>
                  <a:schemeClr val="accent1">
                    <a:lumMod val="75000"/>
                  </a:schemeClr>
                </a:solidFill>
              </a:rPr>
              <a:t>bouyancy</a:t>
            </a:r>
            <a:endParaRPr lang="en-US" sz="4800" dirty="0">
              <a:solidFill>
                <a:schemeClr val="accent1">
                  <a:lumMod val="75000"/>
                </a:schemeClr>
              </a:solidFill>
            </a:endParaRPr>
          </a:p>
        </p:txBody>
      </p:sp>
      <p:sp>
        <p:nvSpPr>
          <p:cNvPr id="3" name="Rectangle 2"/>
          <p:cNvSpPr/>
          <p:nvPr/>
        </p:nvSpPr>
        <p:spPr>
          <a:xfrm>
            <a:off x="838200" y="1859340"/>
            <a:ext cx="6858000" cy="5201424"/>
          </a:xfrm>
          <a:prstGeom prst="rect">
            <a:avLst/>
          </a:prstGeom>
        </p:spPr>
        <p:txBody>
          <a:bodyPr wrap="square">
            <a:spAutoFit/>
          </a:bodyPr>
          <a:lstStyle/>
          <a:p>
            <a:pPr marL="342900" indent="-342900"/>
            <a:r>
              <a:rPr lang="en-US" sz="2800" dirty="0" smtClean="0">
                <a:solidFill>
                  <a:srgbClr val="FF0000"/>
                </a:solidFill>
              </a:rPr>
              <a:t>Types of buoyancy:</a:t>
            </a:r>
          </a:p>
          <a:p>
            <a:pPr marL="342900" indent="-342900">
              <a:buFont typeface="Arial" pitchFamily="34" charset="0"/>
              <a:buChar char="•"/>
            </a:pPr>
            <a:r>
              <a:rPr lang="en-US" sz="2800" dirty="0" smtClean="0">
                <a:solidFill>
                  <a:srgbClr val="FF0000"/>
                </a:solidFill>
              </a:rPr>
              <a:t>Negative Buoyancy</a:t>
            </a:r>
            <a:r>
              <a:rPr lang="en-US" sz="2400" dirty="0" smtClean="0">
                <a:solidFill>
                  <a:schemeClr val="bg1"/>
                </a:solidFill>
              </a:rPr>
              <a:t>: The weight of the vehicle is higher than buoyancy as the difference between them increases the speed of the vehicle's descent to the bottom. </a:t>
            </a:r>
          </a:p>
          <a:p>
            <a:pPr>
              <a:buFont typeface="Arial" pitchFamily="34" charset="0"/>
              <a:buChar char="•"/>
            </a:pPr>
            <a:r>
              <a:rPr lang="en-US" sz="3200" dirty="0" smtClean="0">
                <a:solidFill>
                  <a:srgbClr val="FF0000"/>
                </a:solidFill>
              </a:rPr>
              <a:t> </a:t>
            </a:r>
            <a:r>
              <a:rPr lang="en-US" sz="2800" dirty="0" smtClean="0">
                <a:solidFill>
                  <a:srgbClr val="FF0000"/>
                </a:solidFill>
              </a:rPr>
              <a:t>Positive Buoyancy </a:t>
            </a:r>
            <a:r>
              <a:rPr lang="en-US" sz="2400" dirty="0" smtClean="0">
                <a:solidFill>
                  <a:schemeClr val="bg1"/>
                </a:solidFill>
              </a:rPr>
              <a:t>:The buoyancy strength is greater than the weight of the vehicle, and the greater the difference between them, the faster the vehicle will raise</a:t>
            </a:r>
          </a:p>
          <a:p>
            <a:pPr>
              <a:buFont typeface="Arial" pitchFamily="34" charset="0"/>
              <a:buChar char="•"/>
            </a:pPr>
            <a:r>
              <a:rPr lang="en-US" sz="2800" dirty="0" smtClean="0">
                <a:solidFill>
                  <a:srgbClr val="FF0000"/>
                </a:solidFill>
              </a:rPr>
              <a:t>Neutral buoyancy</a:t>
            </a:r>
            <a:r>
              <a:rPr lang="en-US" sz="2400" dirty="0" smtClean="0">
                <a:solidFill>
                  <a:schemeClr val="bg1"/>
                </a:solidFill>
              </a:rPr>
              <a:t>: Is characterized by making the weight of the submarine zero inside the water. </a:t>
            </a:r>
          </a:p>
          <a:p>
            <a:pPr>
              <a:buFont typeface="Arial" pitchFamily="34" charset="0"/>
              <a:buChar char="•"/>
            </a:pP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533400"/>
            <a:ext cx="7086600" cy="3077766"/>
          </a:xfrm>
          <a:prstGeom prst="rect">
            <a:avLst/>
          </a:prstGeom>
          <a:noFill/>
        </p:spPr>
        <p:txBody>
          <a:bodyPr wrap="square" rtlCol="0">
            <a:spAutoFit/>
          </a:bodyPr>
          <a:lstStyle/>
          <a:p>
            <a:pPr>
              <a:buFont typeface="Arial" pitchFamily="34" charset="0"/>
              <a:buChar char="•"/>
            </a:pPr>
            <a:r>
              <a:rPr lang="en-US" sz="2800" dirty="0" smtClean="0">
                <a:solidFill>
                  <a:srgbClr val="FF0000"/>
                </a:solidFill>
              </a:rPr>
              <a:t> why neutral buoyancy</a:t>
            </a:r>
            <a:r>
              <a:rPr lang="en-US" sz="2800" dirty="0" smtClean="0">
                <a:solidFill>
                  <a:schemeClr val="bg1"/>
                </a:solidFill>
              </a:rPr>
              <a:t>:</a:t>
            </a:r>
          </a:p>
          <a:p>
            <a:r>
              <a:rPr lang="en-US" sz="2000" dirty="0" smtClean="0">
                <a:solidFill>
                  <a:schemeClr val="bg1"/>
                </a:solidFill>
              </a:rPr>
              <a:t>In this project neutral buoyancy Will be relied upon because of stability of the vehicle in the water and no need to use propellers to install it and this in turn Reduces energy losses.</a:t>
            </a:r>
            <a:endParaRPr lang="ar-JO" sz="2000" dirty="0" smtClean="0">
              <a:solidFill>
                <a:schemeClr val="bg1"/>
              </a:solidFill>
            </a:endParaRPr>
          </a:p>
          <a:p>
            <a:endParaRPr lang="en-US" sz="2000" dirty="0" smtClean="0">
              <a:solidFill>
                <a:schemeClr val="bg1"/>
              </a:solidFill>
            </a:endParaRPr>
          </a:p>
          <a:p>
            <a:pPr>
              <a:buFont typeface="Arial" pitchFamily="34" charset="0"/>
              <a:buChar char="•"/>
            </a:pPr>
            <a:r>
              <a:rPr lang="en-US" sz="2800" dirty="0" smtClean="0">
                <a:solidFill>
                  <a:srgbClr val="FF0000"/>
                </a:solidFill>
              </a:rPr>
              <a:t>How to make ROV in neutral buoyancy</a:t>
            </a:r>
          </a:p>
          <a:p>
            <a:r>
              <a:rPr lang="en-US" sz="2000" dirty="0">
                <a:solidFill>
                  <a:schemeClr val="bg1"/>
                </a:solidFill>
              </a:rPr>
              <a:t>Referring to the buoyancy law of </a:t>
            </a:r>
            <a:r>
              <a:rPr lang="en-US" sz="2000" dirty="0" smtClean="0">
                <a:solidFill>
                  <a:schemeClr val="bg1"/>
                </a:solidFill>
              </a:rPr>
              <a:t>Archimedes</a:t>
            </a:r>
            <a:r>
              <a:rPr lang="ar-JO" sz="2000" dirty="0" smtClean="0">
                <a:solidFill>
                  <a:schemeClr val="bg1"/>
                </a:solidFill>
              </a:rPr>
              <a:t>:</a:t>
            </a:r>
          </a:p>
          <a:p>
            <a:endParaRPr lang="en-US" sz="2000" dirty="0" smtClean="0">
              <a:solidFill>
                <a:schemeClr val="bg1"/>
              </a:solidFill>
            </a:endParaRPr>
          </a:p>
          <a:p>
            <a:r>
              <a:rPr lang="en-US" dirty="0" smtClean="0">
                <a:solidFill>
                  <a:schemeClr val="bg1"/>
                </a:solidFill>
              </a:rPr>
              <a:t>  </a:t>
            </a:r>
            <a:endParaRPr lang="en-US"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104390"/>
            <a:ext cx="1447800" cy="459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650264"/>
            <a:ext cx="1143000" cy="364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014787"/>
            <a:ext cx="1821974"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33400" y="4724400"/>
            <a:ext cx="6401111" cy="400110"/>
          </a:xfrm>
          <a:prstGeom prst="rect">
            <a:avLst/>
          </a:prstGeom>
        </p:spPr>
        <p:txBody>
          <a:bodyPr wrap="none">
            <a:spAutoFit/>
          </a:bodyPr>
          <a:lstStyle/>
          <a:p>
            <a:r>
              <a:rPr lang="en-US" sz="2000" dirty="0" smtClean="0">
                <a:solidFill>
                  <a:schemeClr val="bg1"/>
                </a:solidFill>
              </a:rPr>
              <a:t>The </a:t>
            </a:r>
            <a:r>
              <a:rPr lang="en-US" sz="2000" dirty="0">
                <a:solidFill>
                  <a:schemeClr val="bg1"/>
                </a:solidFill>
              </a:rPr>
              <a:t>weight of the </a:t>
            </a:r>
            <a:r>
              <a:rPr lang="en-US" sz="2000" dirty="0" smtClean="0">
                <a:solidFill>
                  <a:schemeClr val="bg1"/>
                </a:solidFill>
              </a:rPr>
              <a:t>removed liquid</a:t>
            </a:r>
            <a:r>
              <a:rPr lang="en-US" sz="2000" dirty="0">
                <a:solidFill>
                  <a:schemeClr val="bg1"/>
                </a:solidFill>
              </a:rPr>
              <a:t> = </a:t>
            </a:r>
            <a:r>
              <a:rPr lang="en-US" sz="2000" dirty="0" smtClean="0">
                <a:solidFill>
                  <a:schemeClr val="bg1"/>
                </a:solidFill>
              </a:rPr>
              <a:t>the weight of ROV</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914400"/>
            <a:ext cx="7543800" cy="954107"/>
          </a:xfrm>
          <a:prstGeom prst="rect">
            <a:avLst/>
          </a:prstGeom>
          <a:noFill/>
        </p:spPr>
        <p:txBody>
          <a:bodyPr wrap="square" rtlCol="0">
            <a:spAutoFit/>
          </a:bodyPr>
          <a:lstStyle/>
          <a:p>
            <a:r>
              <a:rPr lang="en-US" sz="2800" dirty="0" smtClean="0">
                <a:solidFill>
                  <a:srgbClr val="FF0000"/>
                </a:solidFill>
              </a:rPr>
              <a:t>Why Wi-Fi signals does not used instead of Ethernet</a:t>
            </a:r>
            <a:endParaRPr lang="en-US" sz="2800" dirty="0">
              <a:solidFill>
                <a:srgbClr val="FF0000"/>
              </a:solidFill>
            </a:endParaRPr>
          </a:p>
        </p:txBody>
      </p:sp>
      <p:pic>
        <p:nvPicPr>
          <p:cNvPr id="2050" name="Picture 2"/>
          <p:cNvPicPr>
            <a:picLocks noChangeAspect="1" noChangeArrowheads="1"/>
          </p:cNvPicPr>
          <p:nvPr/>
        </p:nvPicPr>
        <p:blipFill>
          <a:blip r:embed="rId3" cstate="print"/>
          <a:srcRect/>
          <a:stretch>
            <a:fillRect/>
          </a:stretch>
        </p:blipFill>
        <p:spPr bwMode="auto">
          <a:xfrm>
            <a:off x="228600" y="2057400"/>
            <a:ext cx="5410200" cy="11430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0" y="3352800"/>
            <a:ext cx="6858000" cy="160020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0" y="5029200"/>
            <a:ext cx="67818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11027" y="3244334"/>
            <a:ext cx="1721946" cy="369332"/>
          </a:xfrm>
          <a:prstGeom prst="rect">
            <a:avLst/>
          </a:prstGeom>
        </p:spPr>
        <p:txBody>
          <a:bodyPr wrap="none">
            <a:spAutoFit/>
          </a:bodyPr>
          <a:lstStyle/>
          <a:p>
            <a:r>
              <a:rPr lang="en-US" dirty="0" smtClean="0"/>
              <a:t>android device</a:t>
            </a:r>
            <a:endParaRPr lang="en-US" dirty="0"/>
          </a:p>
        </p:txBody>
      </p:sp>
      <p:sp>
        <p:nvSpPr>
          <p:cNvPr id="4" name="Title 3"/>
          <p:cNvSpPr>
            <a:spLocks noGrp="1"/>
          </p:cNvSpPr>
          <p:nvPr>
            <p:ph type="title"/>
          </p:nvPr>
        </p:nvSpPr>
        <p:spPr/>
        <p:txBody>
          <a:bodyPr/>
          <a:lstStyle/>
          <a:p>
            <a:r>
              <a:rPr lang="en-US" dirty="0" smtClean="0"/>
              <a:t>Plane ROV</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1600200"/>
            <a:ext cx="8001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p:cNvPicPr>
            <a:picLocks noChangeAspect="1" noChangeArrowheads="1"/>
          </p:cNvPicPr>
          <p:nvPr/>
        </p:nvPicPr>
        <p:blipFill>
          <a:blip r:embed="rId2" cstate="print"/>
          <a:srcRect/>
          <a:stretch>
            <a:fillRect/>
          </a:stretch>
        </p:blipFill>
        <p:spPr bwMode="auto">
          <a:xfrm>
            <a:off x="685800" y="2133600"/>
            <a:ext cx="7581900" cy="343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3383</TotalTime>
  <Words>396</Words>
  <Application>Microsoft Office PowerPoint</Application>
  <PresentationFormat>On-screen Show (4:3)</PresentationFormat>
  <Paragraphs>61</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Apex</vt:lpstr>
      <vt:lpstr>PowerPoint Presentation</vt:lpstr>
      <vt:lpstr>What is ROV </vt:lpstr>
      <vt:lpstr>Why we choose this project</vt:lpstr>
      <vt:lpstr>PowerPoint Presentation</vt:lpstr>
      <vt:lpstr>bouyancy</vt:lpstr>
      <vt:lpstr>PowerPoint Presentation</vt:lpstr>
      <vt:lpstr>PowerPoint Presentation</vt:lpstr>
      <vt:lpstr>Plane ROV</vt:lpstr>
      <vt:lpstr>PowerPoint Presentation</vt:lpstr>
      <vt:lpstr>PowerPoint Presentation</vt:lpstr>
      <vt:lpstr>PowerPoint Presentation</vt:lpstr>
      <vt:lpstr>Materials insulating</vt:lpstr>
      <vt:lpstr>Electronic and control system  for ROV</vt:lpstr>
      <vt:lpstr>Power supply</vt:lpstr>
      <vt:lpstr>H-Bridge MC33886: </vt:lpstr>
      <vt:lpstr>PowerPoint Presentation</vt:lpstr>
      <vt:lpstr>software</vt:lpstr>
      <vt:lpstr>PowerPoint Presentation</vt:lpstr>
      <vt:lpstr>Servo motor</vt:lpstr>
      <vt:lpstr>PowerPoint Presentation</vt:lpstr>
      <vt:lpstr>PowerPoint Presentation</vt:lpstr>
      <vt:lpstr>Relay module </vt:lpstr>
      <vt:lpstr>PowerPoint Presentation</vt:lpstr>
      <vt:lpstr>PowerPoint Presentation</vt:lpstr>
      <vt:lpstr>RTSP(real time streaming protocol)</vt:lpstr>
      <vt:lpstr> Streaming Video Using VLC Player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dc:creator>
  <cp:lastModifiedBy>diya salman</cp:lastModifiedBy>
  <cp:revision>83</cp:revision>
  <dcterms:created xsi:type="dcterms:W3CDTF">2006-08-16T00:00:00Z</dcterms:created>
  <dcterms:modified xsi:type="dcterms:W3CDTF">2017-12-21T06:32:48Z</dcterms:modified>
</cp:coreProperties>
</file>