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5"/>
  </p:notesMasterIdLst>
  <p:handoutMasterIdLst>
    <p:handoutMasterId r:id="rId76"/>
  </p:handoutMasterIdLst>
  <p:sldIdLst>
    <p:sldId id="272" r:id="rId2"/>
    <p:sldId id="274" r:id="rId3"/>
    <p:sldId id="416" r:id="rId4"/>
    <p:sldId id="275" r:id="rId5"/>
    <p:sldId id="283" r:id="rId6"/>
    <p:sldId id="418" r:id="rId7"/>
    <p:sldId id="293" r:id="rId8"/>
    <p:sldId id="278" r:id="rId9"/>
    <p:sldId id="279" r:id="rId10"/>
    <p:sldId id="280" r:id="rId11"/>
    <p:sldId id="281" r:id="rId12"/>
    <p:sldId id="282" r:id="rId13"/>
    <p:sldId id="414" r:id="rId14"/>
    <p:sldId id="415" r:id="rId15"/>
    <p:sldId id="284" r:id="rId16"/>
    <p:sldId id="285" r:id="rId17"/>
    <p:sldId id="289" r:id="rId18"/>
    <p:sldId id="290" r:id="rId19"/>
    <p:sldId id="417" r:id="rId20"/>
    <p:sldId id="286" r:id="rId21"/>
    <p:sldId id="304" r:id="rId22"/>
    <p:sldId id="300" r:id="rId23"/>
    <p:sldId id="301" r:id="rId24"/>
    <p:sldId id="302" r:id="rId25"/>
    <p:sldId id="380" r:id="rId26"/>
    <p:sldId id="383" r:id="rId27"/>
    <p:sldId id="384" r:id="rId28"/>
    <p:sldId id="385" r:id="rId29"/>
    <p:sldId id="386" r:id="rId30"/>
    <p:sldId id="419" r:id="rId31"/>
    <p:sldId id="420" r:id="rId32"/>
    <p:sldId id="421" r:id="rId33"/>
    <p:sldId id="422" r:id="rId34"/>
    <p:sldId id="423" r:id="rId35"/>
    <p:sldId id="424" r:id="rId36"/>
    <p:sldId id="425" r:id="rId37"/>
    <p:sldId id="426" r:id="rId38"/>
    <p:sldId id="455" r:id="rId39"/>
    <p:sldId id="427" r:id="rId40"/>
    <p:sldId id="428" r:id="rId41"/>
    <p:sldId id="429" r:id="rId42"/>
    <p:sldId id="430" r:id="rId43"/>
    <p:sldId id="456" r:id="rId44"/>
    <p:sldId id="431" r:id="rId45"/>
    <p:sldId id="432" r:id="rId46"/>
    <p:sldId id="433" r:id="rId47"/>
    <p:sldId id="434" r:id="rId48"/>
    <p:sldId id="435" r:id="rId49"/>
    <p:sldId id="436" r:id="rId50"/>
    <p:sldId id="437" r:id="rId51"/>
    <p:sldId id="438" r:id="rId52"/>
    <p:sldId id="439" r:id="rId53"/>
    <p:sldId id="440" r:id="rId54"/>
    <p:sldId id="441" r:id="rId55"/>
    <p:sldId id="442" r:id="rId56"/>
    <p:sldId id="443" r:id="rId57"/>
    <p:sldId id="444" r:id="rId58"/>
    <p:sldId id="445" r:id="rId59"/>
    <p:sldId id="446" r:id="rId60"/>
    <p:sldId id="394" r:id="rId61"/>
    <p:sldId id="395" r:id="rId62"/>
    <p:sldId id="396" r:id="rId63"/>
    <p:sldId id="397" r:id="rId64"/>
    <p:sldId id="398" r:id="rId65"/>
    <p:sldId id="447" r:id="rId66"/>
    <p:sldId id="448" r:id="rId67"/>
    <p:sldId id="449" r:id="rId68"/>
    <p:sldId id="450" r:id="rId69"/>
    <p:sldId id="451" r:id="rId70"/>
    <p:sldId id="452" r:id="rId71"/>
    <p:sldId id="453" r:id="rId72"/>
    <p:sldId id="454" r:id="rId73"/>
    <p:sldId id="411" r:id="rId7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>
        <p:scale>
          <a:sx n="71" d="100"/>
          <a:sy n="71" d="100"/>
        </p:scale>
        <p:origin x="678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688"/>
    </p:cViewPr>
  </p:sorterViewPr>
  <p:notesViewPr>
    <p:cSldViewPr snapToGrid="0" showGuides="1">
      <p:cViewPr varScale="1">
        <p:scale>
          <a:sx n="54" d="100"/>
          <a:sy n="54" d="100"/>
        </p:scale>
        <p:origin x="1944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908430" y="8386275"/>
            <a:ext cx="701798" cy="4587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E613-15B7-43D6-83BB-8DC4C1BEBF81}" type="slidenum">
              <a:rPr lang="en-US" sz="2800" b="1" smtClean="0"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0763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1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8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33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65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5C0-081F-4017-AE59-8FDA2113A5AE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EBB23-F346-4EA7-890D-6635000971FD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0651-377A-4C29-BF8D-9CDBD4AD0FAE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2537-8D9C-4187-BA19-2B54F50B7E9C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D62B-A934-45D8-ABFB-BA9E4B5485F4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4A0F-1A48-4A05-B46B-886027848BB8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8209-AD50-4B85-82E0-C69DC470D64A}" type="datetime1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9E68-098E-4EC1-839B-2D1F931487DE}" type="datetime1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7207-8CA8-4CA1-897D-E9BB9EA14AA5}" type="datetime1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AA6C-A8BB-424F-B65C-5A3BE99B6E1F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D014-0292-49FE-8E73-9875BA714B3A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</p:grpSp>
        </p:grp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fld id="{10BA90C3-3D01-440D-9615-EB1613BCB2B9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103428" y="6324601"/>
            <a:ext cx="478971" cy="39687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vert="horz" lIns="0" tIns="0" rIns="0" bIns="0" anchor="b"/>
          <a:lstStyle>
            <a:lvl1pPr algn="ctr" eaLnBrk="1" latinLnBrk="0" hangingPunct="1">
              <a:defRPr kumimoji="0" sz="2800" b="1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850455" y="3171438"/>
            <a:ext cx="10468864" cy="628554"/>
          </a:xfr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270000"/>
          </a:effectLst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“Redesign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Cultural Center in Nablus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City”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09463" y="3815694"/>
            <a:ext cx="4563364" cy="1752600"/>
          </a:xfrm>
        </p:spPr>
        <p:txBody>
          <a:bodyPr>
            <a:normAutofit/>
          </a:bodyPr>
          <a:lstStyle/>
          <a:p>
            <a:pPr marL="685800" indent="-685800" algn="ctr">
              <a:lnSpc>
                <a:spcPct val="11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685800" indent="-685800" algn="ctr">
              <a:lnSpc>
                <a:spcPct val="11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Haitham Aker</a:t>
            </a:r>
          </a:p>
          <a:p>
            <a:pPr marL="685800" indent="-685800" algn="ctr">
              <a:lnSpc>
                <a:spcPct val="11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Awwad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ctr">
              <a:lnSpc>
                <a:spcPct val="11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Mahmoud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Qawareq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28877E-07C4-41DA-8DFA-702D3C559BD6}"/>
              </a:ext>
            </a:extLst>
          </p:cNvPr>
          <p:cNvSpPr/>
          <p:nvPr/>
        </p:nvSpPr>
        <p:spPr>
          <a:xfrm>
            <a:off x="3945614" y="5502297"/>
            <a:ext cx="3891065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  <a:r>
              <a:rPr lang="en-US" sz="2000" b="1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Eng. </a:t>
            </a:r>
            <a:r>
              <a:rPr lang="en-US" sz="2000" b="1" spc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Alaa</a:t>
            </a:r>
            <a:r>
              <a:rPr lang="en-US" sz="2000" b="1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spc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Shaheen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4930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image52.png" descr="ABET cente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31" y="1015294"/>
            <a:ext cx="1368425" cy="135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41328" y="2285386"/>
            <a:ext cx="76996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</a:t>
            </a:r>
            <a:endParaRPr kumimoji="0" lang="en-US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Building Engineering</a:t>
            </a:r>
            <a:endParaRPr kumimoji="0" lang="en-US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4511" y="645962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cs typeface="Times New Roman" panose="02020603050405020304" pitchFamily="18" charset="0"/>
              </a:rPr>
              <a:t> </a:t>
            </a:r>
            <a:r>
              <a:rPr lang="en-US" b="1" i="1" dirty="0">
                <a:cs typeface="Times New Roman" panose="02020603050405020304" pitchFamily="18" charset="0"/>
              </a:rPr>
              <a:t>An-</a:t>
            </a:r>
            <a:r>
              <a:rPr lang="en-US" b="1" i="1" dirty="0" err="1">
                <a:cs typeface="Times New Roman" panose="02020603050405020304" pitchFamily="18" charset="0"/>
              </a:rPr>
              <a:t>Najah</a:t>
            </a:r>
            <a:r>
              <a:rPr lang="en-US" b="1" i="1" dirty="0">
                <a:cs typeface="Times New Roman" panose="02020603050405020304" pitchFamily="18" charset="0"/>
              </a:rPr>
              <a:t> National University </a:t>
            </a:r>
            <a:endParaRPr lang="en-US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6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First Floor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03832" y="6139935"/>
            <a:ext cx="27943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First Floor area = 1508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500525" y="1440688"/>
            <a:ext cx="6588752" cy="4601685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3065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68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Southern Elevation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68162"/>
            <a:ext cx="10234946" cy="465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6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Northern Elevation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407005" y="1631092"/>
            <a:ext cx="8985028" cy="4693509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94834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Eastern Elevation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497226" y="1875928"/>
            <a:ext cx="8660027" cy="4448673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42451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Western Elevation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404808" y="1624475"/>
            <a:ext cx="8937797" cy="4700125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62166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Section A-A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07" y="1726411"/>
            <a:ext cx="9241351" cy="459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0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3900" y="3103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Section B-B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345" y="1786477"/>
            <a:ext cx="9544921" cy="453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5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609600" y="57757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5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609600" y="57757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2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7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3B15F-BD13-44C2-833A-0FBE909D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18761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+mn-lt"/>
                <a:cs typeface="Times New Roman" panose="02020603050405020304" pitchFamily="18" charset="0"/>
              </a:rPr>
              <a:t>Contents:</a:t>
            </a:r>
            <a:endParaRPr lang="en-US" sz="4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D2CF41B-FFFA-49F3-B0A6-581CF1A3D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51913"/>
            <a:ext cx="10972800" cy="4389120"/>
          </a:xfrm>
        </p:spPr>
        <p:txBody>
          <a:bodyPr>
            <a:normAutofit fontScale="92500" lnSpcReduction="20000"/>
          </a:bodyPr>
          <a:lstStyle/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/>
              <a:t>Site </a:t>
            </a:r>
            <a:r>
              <a:rPr lang="en-US" sz="2800" b="1" dirty="0"/>
              <a:t>analysis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Architectural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Environmental</a:t>
            </a:r>
            <a:r>
              <a:rPr lang="en-US" sz="2800" b="1" dirty="0">
                <a:cs typeface="Calibri" panose="020F0502020204030204" pitchFamily="34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Design</a:t>
            </a:r>
            <a:r>
              <a:rPr lang="en-US" sz="2800" b="1" dirty="0">
                <a:cs typeface="Calibri" panose="020F0502020204030204" pitchFamily="34" charset="0"/>
              </a:rPr>
              <a:t> </a:t>
            </a:r>
            <a:endParaRPr lang="en-US" sz="2800" b="1" dirty="0">
              <a:cs typeface="Times New Roman" panose="02020603050405020304" pitchFamily="18" charset="0"/>
            </a:endParaRP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Structural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Electro-Mechanical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Safety design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Quantity</a:t>
            </a:r>
            <a:r>
              <a:rPr lang="en-US" sz="2800" b="1" cap="small" dirty="0">
                <a:cs typeface="Times New Roman" panose="02020603050405020304" pitchFamily="18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Survey</a:t>
            </a:r>
            <a:r>
              <a:rPr lang="en-US" sz="2800" b="1" cap="small" dirty="0">
                <a:cs typeface="Times New Roman" panose="02020603050405020304" pitchFamily="18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and</a:t>
            </a:r>
            <a:r>
              <a:rPr lang="en-US" sz="2800" b="1" cap="small" dirty="0"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cs typeface="Times New Roman" panose="02020603050405020304" pitchFamily="18" charset="0"/>
              </a:rPr>
              <a:t>Cost Estimation</a:t>
            </a:r>
            <a:endParaRPr lang="en-US" sz="2800" b="1" dirty="0"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800" b="1" smtClean="0"/>
              <a:t>20</a:t>
            </a:fld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2652" y="1440756"/>
            <a:ext cx="3063659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 b="1" dirty="0"/>
              <a:t>Thermal Design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259536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U value for building envelope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20299"/>
              </p:ext>
            </p:extLst>
          </p:nvPr>
        </p:nvGraphicFramePr>
        <p:xfrm>
          <a:off x="919534" y="2581834"/>
          <a:ext cx="4647549" cy="35565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0.514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1.955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0.513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0.467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Windows </a:t>
                      </a:r>
                      <a:r>
                        <a:rPr lang="en-US" sz="1800" b="1" dirty="0" smtClean="0">
                          <a:latin typeface="+mn-lt"/>
                        </a:rPr>
                        <a:t>(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Double glass</a:t>
                      </a:r>
                      <a:r>
                        <a:rPr lang="en-US" sz="1800" b="1" dirty="0" smtClean="0">
                          <a:latin typeface="+mn-lt"/>
                        </a:rPr>
                        <a:t>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AE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2.665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602153"/>
              </p:ext>
            </p:extLst>
          </p:nvPr>
        </p:nvGraphicFramePr>
        <p:xfrm>
          <a:off x="6612122" y="2572869"/>
          <a:ext cx="4647549" cy="35985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0.442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1.955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0.487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0.368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Windows (Double glass, low e, 6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1.493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486841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U value for building envelope </a:t>
            </a:r>
          </a:p>
        </p:txBody>
      </p:sp>
    </p:spTree>
    <p:extLst>
      <p:ext uri="{BB962C8B-B14F-4D97-AF65-F5344CB8AC3E}">
        <p14:creationId xmlns:p14="http://schemas.microsoft.com/office/powerpoint/2010/main" val="182873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094" y="869188"/>
            <a:ext cx="10972800" cy="114300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Shading </a:t>
            </a:r>
            <a:br>
              <a:rPr lang="en-US" sz="3600" dirty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5094" y="1604354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Design Builder program ( 3D Model )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76304" y="2276707"/>
            <a:ext cx="4757230" cy="317262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808701" y="2276707"/>
            <a:ext cx="4294727" cy="317262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326634" y="5713848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Summer day (sun path 21/6 at 12:00 pm 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89002" y="5713848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Winter day (sun path 21/1 at 8:00 am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00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3" y="1434387"/>
            <a:ext cx="10972800" cy="240447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 Heating and cooling load </a:t>
            </a:r>
            <a:endParaRPr lang="en-US" sz="2400" b="1" dirty="0"/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 smtClean="0"/>
              <a:t> Heating </a:t>
            </a:r>
            <a:r>
              <a:rPr lang="en-US" sz="2400" dirty="0"/>
              <a:t>load 194 </a:t>
            </a:r>
            <a:r>
              <a:rPr lang="en-US" sz="2400" dirty="0" smtClean="0"/>
              <a:t>kw</a:t>
            </a:r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 smtClean="0"/>
              <a:t> Cooling </a:t>
            </a:r>
            <a:r>
              <a:rPr lang="en-US" sz="2400" dirty="0"/>
              <a:t>load 248 </a:t>
            </a:r>
            <a:r>
              <a:rPr lang="en-US" sz="2400" dirty="0" smtClean="0"/>
              <a:t>kw</a:t>
            </a:r>
            <a:endParaRPr lang="en-US" sz="2400" dirty="0"/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1425575" algn="l"/>
              </a:tabLst>
            </a:pPr>
            <a:r>
              <a:rPr lang="en-US" sz="2400" b="1" dirty="0"/>
              <a:t> Site and Source Energy </a:t>
            </a:r>
          </a:p>
          <a:p>
            <a:pPr marL="457200" indent="0">
              <a:lnSpc>
                <a:spcPct val="150000"/>
              </a:lnSpc>
              <a:buNone/>
              <a:tabLst>
                <a:tab pos="1425575" algn="l"/>
              </a:tabLs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9" y="911167"/>
            <a:ext cx="3454792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Thermal Design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55844" y="595526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Old  total site energy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0386" y="592632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New total site energy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3838863"/>
            <a:ext cx="5618206" cy="16969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2" y="3957509"/>
            <a:ext cx="6024456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7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9" y="922587"/>
            <a:ext cx="2818400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Comfort PMV-Set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24798" y="1423062"/>
            <a:ext cx="188064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Old PMV graph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0876" y="4006952"/>
            <a:ext cx="198644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New PMV graph </a:t>
            </a:r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095" y="1943649"/>
            <a:ext cx="9383378" cy="1569417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095" y="4555103"/>
            <a:ext cx="9383378" cy="158620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69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10972800" cy="1143000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Daylight analysis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54509"/>
              </p:ext>
            </p:extLst>
          </p:nvPr>
        </p:nvGraphicFramePr>
        <p:xfrm>
          <a:off x="609600" y="2472141"/>
          <a:ext cx="3549934" cy="323094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4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4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D.F%</a:t>
                      </a:r>
                      <a:endParaRPr lang="ar-JO" sz="20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ar-JO" sz="18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Floor </a:t>
                      </a:r>
                      <a:endParaRPr lang="ar-JO" sz="20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10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1.55</a:t>
                      </a:r>
                      <a:endParaRPr lang="ar-JO" sz="18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Basement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</a:t>
                      </a:r>
                      <a:endParaRPr lang="ar-JO" sz="20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772066"/>
                  </a:ext>
                </a:extLst>
              </a:tr>
              <a:tr h="66393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1.75</a:t>
                      </a:r>
                      <a:endParaRPr lang="ar-JO" sz="18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Basement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</a:t>
                      </a:r>
                      <a:endParaRPr lang="ar-JO" sz="20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579838"/>
                  </a:ext>
                </a:extLst>
              </a:tr>
              <a:tr h="673176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r>
                        <a:rPr lang="en-US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176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2.00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508" y="1837416"/>
            <a:ext cx="4123038" cy="634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Overcast sky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155088" y="1554551"/>
            <a:ext cx="6534404" cy="429019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43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79273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5053" y="2412078"/>
            <a:ext cx="1633470" cy="383782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25</a:t>
            </a:fld>
            <a:endParaRPr lang="en-US"/>
          </a:p>
        </p:txBody>
      </p:sp>
      <p:pic>
        <p:nvPicPr>
          <p:cNvPr id="13" name="صورة 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963" y="1633852"/>
            <a:ext cx="6409750" cy="214189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168523" y="226215"/>
            <a:ext cx="6767790" cy="67338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799" y="4105276"/>
            <a:ext cx="3657600" cy="221932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44" y="4099124"/>
            <a:ext cx="3718889" cy="222547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5222" y="4105276"/>
            <a:ext cx="3721488" cy="221932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298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61149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764" y="1606629"/>
            <a:ext cx="3470910" cy="28197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37" y="1486059"/>
            <a:ext cx="3874378" cy="306085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022476"/>
              </p:ext>
            </p:extLst>
          </p:nvPr>
        </p:nvGraphicFramePr>
        <p:xfrm>
          <a:off x="1060270" y="4699158"/>
          <a:ext cx="9634077" cy="1855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5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65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65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3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3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7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79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076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638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0133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Element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Finish material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Absorption coefficient(α) at each frequency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4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63</a:t>
                      </a:r>
                      <a:r>
                        <a:rPr lang="en-US" sz="1600" baseline="-25000" dirty="0">
                          <a:effectLst/>
                        </a:rPr>
                        <a:t>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125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250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1000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2000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4000</a:t>
                      </a:r>
                      <a:r>
                        <a:rPr lang="en-US" sz="1600" baseline="-25000">
                          <a:effectLst/>
                        </a:rPr>
                        <a:t> HZ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8000</a:t>
                      </a:r>
                      <a:r>
                        <a:rPr lang="en-US" sz="1600" baseline="-25000" dirty="0"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16000</a:t>
                      </a:r>
                      <a:r>
                        <a:rPr lang="en-US" sz="1600" baseline="-25000" dirty="0">
                          <a:effectLst/>
                        </a:rPr>
                        <a:t>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01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Ceiling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Acoustical Tile</a:t>
                      </a:r>
                      <a:endParaRPr kumimoji="0" lang="en-US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0.66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0.88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830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Class(STC)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799" y="1986745"/>
            <a:ext cx="6121629" cy="439772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744665" y="1506461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TL = 50 dB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880600" y="1924943"/>
            <a:ext cx="444500" cy="6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29496" y="5713193"/>
            <a:ext cx="1714501" cy="465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External Wall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27</a:t>
            </a:fld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834712" y="2109609"/>
            <a:ext cx="3084937" cy="3490451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27437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84365" y="1330973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TL = 46 dB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486" y="2265532"/>
            <a:ext cx="3039807" cy="3535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894" y="1740277"/>
            <a:ext cx="6177175" cy="458639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9864935" y="1770330"/>
            <a:ext cx="444500" cy="6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68859" y="5801419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Internal Wall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28</a:t>
            </a:fld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98187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Class(STC)</a:t>
            </a:r>
          </a:p>
        </p:txBody>
      </p:sp>
    </p:spTree>
    <p:extLst>
      <p:ext uri="{BB962C8B-B14F-4D97-AF65-F5344CB8AC3E}">
        <p14:creationId xmlns:p14="http://schemas.microsoft.com/office/powerpoint/2010/main" val="33796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4613" y="214209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830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For Ceiling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261" y="2727539"/>
            <a:ext cx="5090656" cy="306823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168699" y="1942043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IIC = 70 dB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0196558" y="2434818"/>
            <a:ext cx="458285" cy="610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35" y="2727539"/>
            <a:ext cx="5474534" cy="232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7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935480"/>
                <a:ext cx="5379076" cy="4389120"/>
              </a:xfrm>
            </p:spPr>
            <p:txBody>
              <a:bodyPr/>
              <a:lstStyle/>
              <a:p>
                <a:r>
                  <a:rPr lang="en-US" b="1" dirty="0"/>
                  <a:t>Loads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 = </a:t>
                </a:r>
                <a:r>
                  <a:rPr lang="ar-S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SID = </a:t>
                </a:r>
                <a:r>
                  <a:rPr lang="ar-S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6.8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 Load coefficients (UBC-97)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5.5       , I = 1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 = 2B (Nablus) , 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=0.2  ,    Ca = 0.2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Soil Profile (SB)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935480"/>
                <a:ext cx="5379076" cy="4389120"/>
              </a:xfrm>
              <a:blipFill>
                <a:blip r:embed="rId2"/>
                <a:stretch>
                  <a:fillRect l="-1587" t="-1389" r="-794"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935480"/>
            <a:ext cx="5379076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Codes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UBC-97 for Earthquake design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 for RC structure design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2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433" y="2128663"/>
            <a:ext cx="3002925" cy="15804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Materials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Concrete B350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Steel  fy = 420 Mpa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680433" y="2071588"/>
            <a:ext cx="2962141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426662"/>
            <a:ext cx="4690058" cy="158045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/>
              <a:t>Structural System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One Way Ribbed Slab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Drop Beams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830" y="4259236"/>
            <a:ext cx="3958108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0715" y="2071588"/>
            <a:ext cx="6587544" cy="38822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/>
              <a:t>Final Design Sections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99658" y="276865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 Slab thickness  40 cm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99658" y="4056941"/>
            <a:ext cx="6314940" cy="58544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Beams dimensions ( 60* 90  &amp; 60 * 70 ) cm and others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99658" y="343109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Columns dimensions(50*50 &amp; 90*60)cm and others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26488" y="490000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Walls Thickness  30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70113" y="877509"/>
            <a:ext cx="109728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33</a:t>
            </a:fld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3EBACE82-D2AA-4ADC-84F9-B582497FF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625" y="2151043"/>
            <a:ext cx="6520636" cy="4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7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2119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Compatibility Check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34</a:t>
            </a:fld>
            <a:endParaRPr lang="en-US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230C3D39-252D-4126-9664-8D1F95AE9A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922940" y="1821330"/>
            <a:ext cx="6003199" cy="4743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305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8765" y="3180266"/>
            <a:ext cx="9038823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Done for Dead, SID and Live load within difference less than 5 %.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Equilibrium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1999" y="4040392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Internal Forces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8765" y="4615272"/>
            <a:ext cx="9038823" cy="58544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en-US" sz="2000" b="1" dirty="0"/>
              <a:t>Done of all item slab, beams and columns within difference less than 10%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2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Deflection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47731" y="3051434"/>
            <a:ext cx="3440498" cy="163647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 = L/240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27500/ 240 = 114mm</a:t>
            </a:r>
          </a:p>
          <a:p>
            <a:pPr marL="0" indent="0">
              <a:lnSpc>
                <a:spcPct val="170000"/>
              </a:lnSpc>
              <a:buFont typeface="Wingdings 2"/>
              <a:buNone/>
            </a:pP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=55.9mm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is ok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0305" y="2826947"/>
            <a:ext cx="2962141" cy="198732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36</a:t>
            </a:fld>
            <a:endParaRPr lang="en-US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F85BD394-8F14-4B55-8BF0-95C5C4CC695A}"/>
              </a:ext>
            </a:extLst>
          </p:cNvPr>
          <p:cNvSpPr/>
          <p:nvPr/>
        </p:nvSpPr>
        <p:spPr>
          <a:xfrm>
            <a:off x="4274512" y="3021778"/>
            <a:ext cx="6096000" cy="17045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986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from ETABS = 0.348 sec.</a:t>
            </a:r>
          </a:p>
          <a:p>
            <a:pPr marL="79986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from hand calculation= 0.57</a:t>
            </a:r>
          </a:p>
          <a:p>
            <a:pPr marL="79986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from ETABS &lt; 1.4 from hand calc.</a:t>
            </a:r>
          </a:p>
          <a:p>
            <a:pPr marL="79986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0.348 sec.&lt; 0.799 sec.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729EF58D-3AC3-4DCB-B0CF-076C482B2E7E}"/>
              </a:ext>
            </a:extLst>
          </p:cNvPr>
          <p:cNvSpPr/>
          <p:nvPr/>
        </p:nvSpPr>
        <p:spPr>
          <a:xfrm>
            <a:off x="5358513" y="2271758"/>
            <a:ext cx="1963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Period Check</a:t>
            </a: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EAB4D1C7-5D8F-4605-8D6F-B8A1A96639FA}"/>
              </a:ext>
            </a:extLst>
          </p:cNvPr>
          <p:cNvSpPr/>
          <p:nvPr/>
        </p:nvSpPr>
        <p:spPr>
          <a:xfrm>
            <a:off x="4948127" y="2824268"/>
            <a:ext cx="3872316" cy="198732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9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068946"/>
            <a:ext cx="8651967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layout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37</a:t>
            </a:fld>
            <a:endParaRPr lang="en-US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D371FF09-BB76-4866-90C9-24EE4A58E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21" y="3429000"/>
            <a:ext cx="4352961" cy="26147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3" name="رابط كسهم مستقيم 12">
            <a:extLst>
              <a:ext uri="{FF2B5EF4-FFF2-40B4-BE49-F238E27FC236}">
                <a16:creationId xmlns:a16="http://schemas.microsoft.com/office/drawing/2014/main" id="{EA834917-7407-4921-931A-79B364FFB2DB}"/>
              </a:ext>
            </a:extLst>
          </p:cNvPr>
          <p:cNvCxnSpPr>
            <a:cxnSpLocks/>
          </p:cNvCxnSpPr>
          <p:nvPr/>
        </p:nvCxnSpPr>
        <p:spPr>
          <a:xfrm flipV="1">
            <a:off x="5072301" y="4215766"/>
            <a:ext cx="1323958" cy="292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صورة 16">
            <a:extLst>
              <a:ext uri="{FF2B5EF4-FFF2-40B4-BE49-F238E27FC236}">
                <a16:creationId xmlns:a16="http://schemas.microsoft.com/office/drawing/2014/main" id="{E063EB03-5126-45BF-849C-37765265D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620" y="2553654"/>
            <a:ext cx="3533775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0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918" y="2412078"/>
            <a:ext cx="6010275" cy="3752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627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33426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39</a:t>
            </a:fld>
            <a:endParaRPr lang="en-US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31B90ACA-2BE3-4631-AFCE-56290507D751}"/>
              </a:ext>
            </a:extLst>
          </p:cNvPr>
          <p:cNvSpPr/>
          <p:nvPr/>
        </p:nvSpPr>
        <p:spPr>
          <a:xfrm>
            <a:off x="640061" y="2227412"/>
            <a:ext cx="4705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One sample of beams that taken in detail: -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84C1BD62-FA95-47BF-A020-5D78575DD7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5830" y="2952761"/>
            <a:ext cx="7857499" cy="2891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3CD19CD5-2378-4077-812A-523C57BA075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731" y="3310731"/>
            <a:ext cx="3140075" cy="2533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Oval 3"/>
          <p:cNvSpPr/>
          <p:nvPr/>
        </p:nvSpPr>
        <p:spPr>
          <a:xfrm>
            <a:off x="9801812" y="4577556"/>
            <a:ext cx="45719" cy="45719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361836" y="4577556"/>
            <a:ext cx="45719" cy="45719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6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24" y="1030881"/>
            <a:ext cx="11310550" cy="1717377"/>
          </a:xfrm>
        </p:spPr>
        <p:txBody>
          <a:bodyPr/>
          <a:lstStyle/>
          <a:p>
            <a:r>
              <a:rPr lang="en-GB" dirty="0"/>
              <a:t>Site </a:t>
            </a:r>
            <a:r>
              <a:rPr lang="en-US" dirty="0"/>
              <a:t>analysis </a:t>
            </a:r>
          </a:p>
          <a:p>
            <a:pPr marL="0" indent="0" algn="just">
              <a:buNone/>
            </a:pPr>
            <a:r>
              <a:rPr lang="en-US" sz="2400" dirty="0">
                <a:cs typeface="Times New Roman" panose="02020603050405020304" pitchFamily="18" charset="0"/>
              </a:rPr>
              <a:t>The </a:t>
            </a:r>
            <a:r>
              <a:rPr lang="en-US" sz="2400" dirty="0"/>
              <a:t>site</a:t>
            </a:r>
            <a:r>
              <a:rPr lang="en-US" sz="2400" dirty="0">
                <a:cs typeface="Times New Roman" panose="02020603050405020304" pitchFamily="18" charset="0"/>
              </a:rPr>
              <a:t> is located in Nablus city near the old campus of An-</a:t>
            </a:r>
            <a:r>
              <a:rPr lang="en-US" sz="2400" dirty="0" err="1">
                <a:cs typeface="Times New Roman" panose="02020603050405020304" pitchFamily="18" charset="0"/>
              </a:rPr>
              <a:t>Najah</a:t>
            </a:r>
            <a:r>
              <a:rPr lang="en-US" sz="2400" dirty="0">
                <a:cs typeface="Times New Roman" panose="02020603050405020304" pitchFamily="18" charset="0"/>
              </a:rPr>
              <a:t> National University, it’s in the Northern side of Al </a:t>
            </a:r>
            <a:r>
              <a:rPr lang="en-US" sz="2400" dirty="0" err="1">
                <a:cs typeface="Times New Roman" panose="02020603050405020304" pitchFamily="18" charset="0"/>
              </a:rPr>
              <a:t>Jamaa</a:t>
            </a:r>
            <a:r>
              <a:rPr lang="en-US" sz="2400" dirty="0">
                <a:cs typeface="Times New Roman" panose="02020603050405020304" pitchFamily="18" charset="0"/>
              </a:rPr>
              <a:t> street and rise about 597 m above sea level. Site has a total area of 2692 m2.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037" y="2685934"/>
            <a:ext cx="6115763" cy="403554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76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40</a:t>
            </a:fld>
            <a:endParaRPr lang="en-US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FDF2D70C-B9FA-43C9-B8DC-2D81ADF7B362}"/>
              </a:ext>
            </a:extLst>
          </p:cNvPr>
          <p:cNvSpPr/>
          <p:nvPr/>
        </p:nvSpPr>
        <p:spPr>
          <a:xfrm>
            <a:off x="362657" y="2042746"/>
            <a:ext cx="4923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One sample of columns that taken in detail: -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BD9C9924-AAF1-49D7-B305-2DAA4ACE2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125" y="2565298"/>
            <a:ext cx="4365045" cy="4021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E4DD44C3-978A-435F-9198-6A3C8C121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983" y="3429000"/>
            <a:ext cx="4086225" cy="22918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536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41</a:t>
            </a:fld>
            <a:endParaRPr lang="en-US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7C2853D8-7AA1-4EC5-B555-0F5D35A5E7FB}"/>
              </a:ext>
            </a:extLst>
          </p:cNvPr>
          <p:cNvSpPr/>
          <p:nvPr/>
        </p:nvSpPr>
        <p:spPr>
          <a:xfrm>
            <a:off x="416417" y="2042746"/>
            <a:ext cx="4344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Table of other columns reinforcement: -</a:t>
            </a:r>
          </a:p>
          <a:p>
            <a:endParaRPr lang="en-US" b="1" dirty="0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56E50D3F-769A-41AE-A878-4170DD7F8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945" y="2428404"/>
            <a:ext cx="6783647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9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594500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316" y="32111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42</a:t>
            </a:fld>
            <a:endParaRPr lang="en-US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70FE06D7-3C2E-4AE1-818F-FEDBB4F14E65}"/>
              </a:ext>
            </a:extLst>
          </p:cNvPr>
          <p:cNvSpPr/>
          <p:nvPr/>
        </p:nvSpPr>
        <p:spPr>
          <a:xfrm>
            <a:off x="347730" y="1411764"/>
            <a:ext cx="5686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One sample of isolated footing that taken in detail:</a:t>
            </a:r>
            <a:r>
              <a:rPr lang="en-US" dirty="0"/>
              <a:t>-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2C8A8729-F84A-4540-AAAD-4AD4209942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0617" y="2119358"/>
            <a:ext cx="5455383" cy="3845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FED0F523-16B9-402D-B760-A4B6314C644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62670" y="2119358"/>
            <a:ext cx="5274310" cy="3845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381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594500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316" y="32111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43</a:t>
            </a:fld>
            <a:endParaRPr lang="en-US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70FE06D7-3C2E-4AE1-818F-FEDBB4F14E65}"/>
              </a:ext>
            </a:extLst>
          </p:cNvPr>
          <p:cNvSpPr/>
          <p:nvPr/>
        </p:nvSpPr>
        <p:spPr>
          <a:xfrm>
            <a:off x="347730" y="1411764"/>
            <a:ext cx="5904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One sample of combined footing that taken in detail:</a:t>
            </a:r>
            <a:r>
              <a:rPr lang="en-US" dirty="0"/>
              <a:t>-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E06195D2-93B5-4DD3-BB7D-B5FA7B2A7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67" y="2704799"/>
            <a:ext cx="5210175" cy="3390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38CABD10-29F4-4291-B95A-46D0A8E9D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358" y="2742043"/>
            <a:ext cx="5667375" cy="3314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78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594500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316" y="32111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layout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44</a:t>
            </a:fld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15D8DA51-9F14-404F-8902-7D7E23E54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10" y="1117157"/>
            <a:ext cx="8308247" cy="54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6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45</a:t>
            </a:fld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73188635-2AE6-4F12-95F1-190043271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83" y="2448227"/>
            <a:ext cx="5886450" cy="3409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9977ED6F-D56B-49DE-9EE2-A4D273760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978" y="2448227"/>
            <a:ext cx="5469539" cy="3367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886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46</a:t>
            </a:fld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12D8FD0E-8F66-4A0D-81EE-BD9D424F5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17" y="2343568"/>
            <a:ext cx="5450296" cy="3981033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9ABD823C-936C-48C7-A9E6-499FC1664F3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43657" y="2412078"/>
            <a:ext cx="5790332" cy="2688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21EBECBD-BB35-4658-9B05-F496A9E98996}"/>
              </a:ext>
            </a:extLst>
          </p:cNvPr>
          <p:cNvSpPr/>
          <p:nvPr/>
        </p:nvSpPr>
        <p:spPr>
          <a:xfrm>
            <a:off x="1814732" y="6264222"/>
            <a:ext cx="3633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design </a:t>
            </a:r>
            <a:endParaRPr lang="en-US" dirty="0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973052B0-DD82-4608-A004-CC188BEE7A96}"/>
              </a:ext>
            </a:extLst>
          </p:cNvPr>
          <p:cNvSpPr/>
          <p:nvPr/>
        </p:nvSpPr>
        <p:spPr>
          <a:xfrm>
            <a:off x="7677255" y="5404919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47</a:t>
            </a:fld>
            <a:endParaRPr lang="en-US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973052B0-DD82-4608-A004-CC188BEE7A96}"/>
              </a:ext>
            </a:extLst>
          </p:cNvPr>
          <p:cNvSpPr/>
          <p:nvPr/>
        </p:nvSpPr>
        <p:spPr>
          <a:xfrm>
            <a:off x="4206240" y="5352748"/>
            <a:ext cx="5343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Roof design 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E851CC21-5BEE-4CEA-B5EE-097AF5C49F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34957" y="2493237"/>
            <a:ext cx="7373083" cy="2670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89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48</a:t>
            </a:fld>
            <a:endParaRPr lang="en-US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D823152-CEC2-4AD0-87FD-0B87D685E1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28614" y="2348963"/>
            <a:ext cx="7644583" cy="39897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682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and New Design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5104" y="2119358"/>
            <a:ext cx="1820214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845020"/>
            <a:ext cx="5134377" cy="34795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Not Designed For Seismic Load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construction joint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Use the Hidden Beams.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There is no water tank design.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04963" y="2158144"/>
            <a:ext cx="3870102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743977" y="2158144"/>
            <a:ext cx="0" cy="3727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5969051" y="2804336"/>
            <a:ext cx="5134377" cy="3479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Earth quick Design Based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There a construction joint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all beams are Drop Beams.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There is water tank design.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2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1129677"/>
            <a:ext cx="10972800" cy="685757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Site </a:t>
            </a:r>
            <a:r>
              <a:rPr lang="en-US" sz="3600" dirty="0">
                <a:latin typeface="+mn-lt"/>
              </a:rPr>
              <a:t>analysis 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26452" y="1815434"/>
            <a:ext cx="264527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Building area = 1954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939" y="1282700"/>
            <a:ext cx="6186061" cy="518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44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8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Water demand = 30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  <a:blipFill>
                <a:blip r:embed="rId3"/>
                <a:stretch>
                  <a:fillRect t="-7576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>
            <a:spLocks/>
          </p:cNvSpPr>
          <p:nvPr/>
        </p:nvSpPr>
        <p:spPr>
          <a:xfrm>
            <a:off x="0" y="504862"/>
            <a:ext cx="4796867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Water Supply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51</a:t>
            </a:fld>
            <a:endParaRPr lang="en-US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CFA3F6A-CF8D-4475-81F6-FA0187E1A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811" y="1980507"/>
            <a:ext cx="4467225" cy="3609975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8042B818-9EF1-48DB-8B3B-F10BE6D09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1647862"/>
            <a:ext cx="461962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79400" y="443139"/>
            <a:ext cx="5964924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Water Supply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64484" y="2591318"/>
            <a:ext cx="6806531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number of tanks = 4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964484" y="3109930"/>
            <a:ext cx="6809656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number of tanks = 17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52</a:t>
            </a:fld>
            <a:endParaRPr lang="en-US"/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9E97CB9D-931B-46B8-A38C-260E16AB157C}"/>
              </a:ext>
            </a:extLst>
          </p:cNvPr>
          <p:cNvSpPr/>
          <p:nvPr/>
        </p:nvSpPr>
        <p:spPr>
          <a:xfrm>
            <a:off x="7864206" y="1586139"/>
            <a:ext cx="1360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fresh water</a:t>
            </a:r>
            <a:endParaRPr lang="en-US" dirty="0"/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3DB2495B-37B2-4BBD-959F-2598E33188D7}"/>
              </a:ext>
            </a:extLst>
          </p:cNvPr>
          <p:cNvSpPr/>
          <p:nvPr/>
        </p:nvSpPr>
        <p:spPr>
          <a:xfrm>
            <a:off x="7954160" y="1932767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Gray water</a:t>
            </a: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46283C0C-AAEB-41E8-B37B-7F80FE4B4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962" y="1438337"/>
            <a:ext cx="1028700" cy="1476375"/>
          </a:xfrm>
          <a:prstGeom prst="rect">
            <a:avLst/>
          </a:prstGeom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D813FA6B-1AC1-4BB4-9FC9-98B02FC59F23}"/>
              </a:ext>
            </a:extLst>
          </p:cNvPr>
          <p:cNvSpPr/>
          <p:nvPr/>
        </p:nvSpPr>
        <p:spPr>
          <a:xfrm>
            <a:off x="7913443" y="2288088"/>
            <a:ext cx="1655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sprinkler tank</a:t>
            </a:r>
            <a:endParaRPr lang="en-US" dirty="0"/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30CA94D2-37C8-413E-8808-399DCA1AC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40" y="1770805"/>
            <a:ext cx="5954026" cy="508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7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568410" y="455435"/>
            <a:ext cx="546413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Drainage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53</a:t>
            </a:fld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30191667-9FB9-416E-91BD-A95C3F68E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2276476"/>
            <a:ext cx="5924550" cy="4048125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7291F6AD-4B79-45CC-9282-163E00BA6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056" y="2233613"/>
            <a:ext cx="5636455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3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47135" y="504863"/>
            <a:ext cx="504400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Drainage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54</a:t>
            </a:fld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6D7B959E-75F4-4DD0-AB20-D1170EED6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1844480"/>
            <a:ext cx="97155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4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2971" y="305425"/>
            <a:ext cx="5482324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Rain Water Drainage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23853" y="775947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Cambria" panose="02040503050406030204" pitchFamily="18" charset="0"/>
              </a:rPr>
              <a:t>Storm Water Tank size = 340 m3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55</a:t>
            </a:fld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16EFADDD-05A7-4944-A3D2-B368D98D8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893" y="2120902"/>
            <a:ext cx="8753475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/>
              <a:t>(HVAC</a:t>
            </a:r>
            <a:r>
              <a:rPr lang="ar-SA" sz="3200" dirty="0"/>
              <a:t> (</a:t>
            </a:r>
            <a:r>
              <a:rPr lang="en-US" sz="3200" dirty="0"/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-273050">
              <a:lnSpc>
                <a:spcPct val="150000"/>
              </a:lnSpc>
            </a:pPr>
            <a:r>
              <a:rPr lang="en-US" sz="2400" dirty="0"/>
              <a:t>VRV system used </a:t>
            </a:r>
          </a:p>
          <a:p>
            <a:pPr marL="701675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From Design builder </a:t>
            </a:r>
          </a:p>
          <a:p>
            <a:pPr marL="631825" indent="-273050">
              <a:lnSpc>
                <a:spcPct val="150000"/>
              </a:lnSpc>
              <a:buNone/>
            </a:pPr>
            <a:r>
              <a:rPr lang="en-US" sz="2400" dirty="0"/>
              <a:t>Total Cooling load 248 kw</a:t>
            </a:r>
          </a:p>
          <a:p>
            <a:pPr marL="631825" indent="-273050">
              <a:lnSpc>
                <a:spcPct val="150000"/>
              </a:lnSpc>
              <a:buNone/>
            </a:pPr>
            <a:r>
              <a:rPr lang="en-US" sz="2400" dirty="0"/>
              <a:t>Total Heating load 194 kw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56</a:t>
            </a:fld>
            <a:endParaRPr lang="en-US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4BA0BB8-FBE5-4C35-8625-C64CE9D6A7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12229" y="1079500"/>
            <a:ext cx="5588000" cy="4454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6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/>
              <a:t>(HVAC</a:t>
            </a:r>
            <a:r>
              <a:rPr lang="ar-SA" sz="3200" dirty="0"/>
              <a:t> (</a:t>
            </a:r>
            <a:r>
              <a:rPr lang="en-US" sz="3200" dirty="0"/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-273050">
              <a:lnSpc>
                <a:spcPct val="150000"/>
              </a:lnSpc>
            </a:pPr>
            <a:r>
              <a:rPr lang="en-US" sz="2400" dirty="0"/>
              <a:t>VRV system</a:t>
            </a:r>
          </a:p>
          <a:p>
            <a:pPr marL="273050" indent="-2730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Outdoor unit Selected From Daikin company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13678" y="5051425"/>
            <a:ext cx="4063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Outdoor unit uses (RXQ30TANYM(E)</a:t>
            </a:r>
          </a:p>
        </p:txBody>
      </p:sp>
      <p:pic>
        <p:nvPicPr>
          <p:cNvPr id="7" name="صورة 6" descr="Related image">
            <a:extLst>
              <a:ext uri="{FF2B5EF4-FFF2-40B4-BE49-F238E27FC236}">
                <a16:creationId xmlns:a16="http://schemas.microsoft.com/office/drawing/2014/main" id="{F3BB15C9-67DE-4150-9D5A-7C6C228F5B4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210" y="876980"/>
            <a:ext cx="3638550" cy="3971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246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/>
              <a:t>(HVAC</a:t>
            </a:r>
            <a:r>
              <a:rPr lang="ar-SA" sz="3200" dirty="0"/>
              <a:t> (</a:t>
            </a:r>
            <a:r>
              <a:rPr lang="en-US" sz="3200" dirty="0"/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238125">
              <a:lnSpc>
                <a:spcPct val="150000"/>
              </a:lnSpc>
            </a:pPr>
            <a:r>
              <a:rPr lang="en-US" dirty="0"/>
              <a:t>VRV system </a:t>
            </a:r>
          </a:p>
          <a:p>
            <a:pPr marL="403225" indent="-53975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en-US" dirty="0"/>
              <a:t> indoor unit From Daikin company </a:t>
            </a:r>
          </a:p>
          <a:p>
            <a:pPr marL="403225" indent="-53975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en-US" dirty="0"/>
              <a:t>depending on load capacity for each space.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58</a:t>
            </a:fld>
            <a:endParaRPr lang="en-US"/>
          </a:p>
        </p:txBody>
      </p:sp>
      <p:pic>
        <p:nvPicPr>
          <p:cNvPr id="7" name="صورة 6" descr="Image result for FXZQ50MVE">
            <a:extLst>
              <a:ext uri="{FF2B5EF4-FFF2-40B4-BE49-F238E27FC236}">
                <a16:creationId xmlns:a16="http://schemas.microsoft.com/office/drawing/2014/main" id="{8D282FC0-3D8A-49D1-A8F4-BD43E151A78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657" y="1323594"/>
            <a:ext cx="3943577" cy="2377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5DF36634-BB31-4CF4-9784-16A0FEE96179}"/>
              </a:ext>
            </a:extLst>
          </p:cNvPr>
          <p:cNvSpPr/>
          <p:nvPr/>
        </p:nvSpPr>
        <p:spPr>
          <a:xfrm>
            <a:off x="8459456" y="3700373"/>
            <a:ext cx="2255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Fan coil (FXZQ50MVE)</a:t>
            </a:r>
            <a:endParaRPr lang="en-US" dirty="0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D7853627-D04D-48B6-B9EF-12C4AD561EE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19310" y="3789365"/>
            <a:ext cx="3497489" cy="23513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06A96832-8F52-4787-A11F-8912DC20B614}"/>
              </a:ext>
            </a:extLst>
          </p:cNvPr>
          <p:cNvSpPr/>
          <p:nvPr/>
        </p:nvSpPr>
        <p:spPr>
          <a:xfrm>
            <a:off x="4035780" y="6140704"/>
            <a:ext cx="3264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slim unit uses provided by Daikin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0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329" y="246887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Ground floor HVAC system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59</a:t>
            </a:fld>
            <a:endParaRPr lang="en-US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1FA6F367-D4AE-498F-852F-398D80B28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801" y="1881187"/>
            <a:ext cx="85058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26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5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037967"/>
            <a:ext cx="3924943" cy="577554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socket plan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862" y="1776159"/>
            <a:ext cx="7770364" cy="49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0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778475"/>
            <a:ext cx="4318510" cy="805517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Lighting Plan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304" y="1583992"/>
            <a:ext cx="7485665" cy="48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9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510721"/>
            <a:ext cx="3991430" cy="558380"/>
          </a:xfrm>
        </p:spPr>
        <p:txBody>
          <a:bodyPr>
            <a:norm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310744" y="2194605"/>
            <a:ext cx="296214" cy="353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698" y="5246622"/>
            <a:ext cx="6332359" cy="16113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4699" y="880219"/>
            <a:ext cx="6332359" cy="17670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699" y="2662864"/>
            <a:ext cx="6455928" cy="239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46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3" y="914400"/>
            <a:ext cx="6489259" cy="558380"/>
          </a:xfrm>
        </p:spPr>
        <p:txBody>
          <a:bodyPr>
            <a:norm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Sample of 3D Rendering model (</a:t>
            </a:r>
            <a:r>
              <a:rPr lang="en-US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837462" y="5345305"/>
            <a:ext cx="2505451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450854" y="5345305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lab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64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51802" y="2247326"/>
            <a:ext cx="5018804" cy="2917798"/>
          </a:xfrm>
          <a:prstGeom prst="rect">
            <a:avLst/>
          </a:prstGeom>
          <a:ln w="9525">
            <a:noFill/>
          </a:ln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769766" y="2247326"/>
            <a:ext cx="4697304" cy="291779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459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Safety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9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730" y="1762033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Sprinkler system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Fire Protection System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66</a:t>
            </a:fld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2D33D9E8-3281-4833-9601-6D4C4B319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316" y="1412262"/>
            <a:ext cx="5087484" cy="530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6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730" y="1762033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Fire extinguisher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Fire Protection System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67</a:t>
            </a:fld>
            <a:endParaRPr lang="en-US"/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E093FA93-E06A-4326-A3A3-0FE7391D5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" y="2700777"/>
            <a:ext cx="1122997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730" y="1762033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Fire hose reel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Fire Protection System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68</a:t>
            </a:fld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F1A090E5-96F8-4152-A9E2-E27B2F2BD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62" y="2629424"/>
            <a:ext cx="78390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88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Egress System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12196" y="5718677"/>
            <a:ext cx="4193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Escaping Plan for basement(1) Floor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989" y="1842002"/>
            <a:ext cx="896302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81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3531"/>
            <a:ext cx="10972800" cy="780288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Basement 2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14035" y="5372987"/>
            <a:ext cx="337624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Old Basement 2 area = 1812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sp>
        <p:nvSpPr>
          <p:cNvPr id="10" name="TextBox 9"/>
          <p:cNvSpPr txBox="1"/>
          <p:nvPr/>
        </p:nvSpPr>
        <p:spPr>
          <a:xfrm>
            <a:off x="6889492" y="5372986"/>
            <a:ext cx="346601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New Basement 2 area = 1796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203738" y="1834029"/>
            <a:ext cx="5265522" cy="3504493"/>
          </a:xfrm>
          <a:prstGeom prst="rect">
            <a:avLst/>
          </a:prstGeom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716071"/>
            <a:ext cx="5120863" cy="362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210356" y="190005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Elevator of (1.8m*1.8m) are calculated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Elevator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70</a:t>
            </a:fld>
            <a:endParaRPr lang="en-US"/>
          </a:p>
        </p:txBody>
      </p:sp>
      <p:pic>
        <p:nvPicPr>
          <p:cNvPr id="1026" name="Picture 2" descr="Image result for elevator">
            <a:extLst>
              <a:ext uri="{FF2B5EF4-FFF2-40B4-BE49-F238E27FC236}">
                <a16:creationId xmlns:a16="http://schemas.microsoft.com/office/drawing/2014/main" id="{1976F80E-C29F-4D6C-A717-5B473C8CE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296" y="1647210"/>
            <a:ext cx="5007428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72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253803"/>
            <a:ext cx="10972800" cy="16573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8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666704" y="2891051"/>
            <a:ext cx="652529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8,348,097/5600 = 1546 NIS /m</a:t>
            </a:r>
            <a:r>
              <a:rPr lang="en-US" sz="24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38346" y="639386"/>
            <a:ext cx="4417859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66704" y="3751789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430 $ /m</a:t>
            </a:r>
            <a:r>
              <a:rPr lang="en-US" sz="24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845644"/>
              </p:ext>
            </p:extLst>
          </p:nvPr>
        </p:nvGraphicFramePr>
        <p:xfrm>
          <a:off x="123568" y="1649628"/>
          <a:ext cx="5388994" cy="4674972"/>
        </p:xfrm>
        <a:graphic>
          <a:graphicData uri="http://schemas.openxmlformats.org/drawingml/2006/table">
            <a:tbl>
              <a:tblPr rtl="1" firstRow="1" firstCol="1" bandRow="1">
                <a:tableStyleId>{8799B23B-EC83-4686-B30A-512413B5E67A}</a:tableStyleId>
              </a:tblPr>
              <a:tblGrid>
                <a:gridCol w="1380603">
                  <a:extLst>
                    <a:ext uri="{9D8B030D-6E8A-4147-A177-3AD203B41FA5}">
                      <a16:colId xmlns:a16="http://schemas.microsoft.com/office/drawing/2014/main" val="512160387"/>
                    </a:ext>
                  </a:extLst>
                </a:gridCol>
                <a:gridCol w="1883029">
                  <a:extLst>
                    <a:ext uri="{9D8B030D-6E8A-4147-A177-3AD203B41FA5}">
                      <a16:colId xmlns:a16="http://schemas.microsoft.com/office/drawing/2014/main" val="3339946168"/>
                    </a:ext>
                  </a:extLst>
                </a:gridCol>
                <a:gridCol w="2125362">
                  <a:extLst>
                    <a:ext uri="{9D8B030D-6E8A-4147-A177-3AD203B41FA5}">
                      <a16:colId xmlns:a16="http://schemas.microsoft.com/office/drawing/2014/main" val="2746898756"/>
                    </a:ext>
                  </a:extLst>
                </a:gridCol>
              </a:tblGrid>
              <a:tr h="73144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Unit Cost (NIS/m2)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Cost (NIS)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Item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1208695"/>
                  </a:ext>
                </a:extLst>
              </a:tr>
              <a:tr h="642415">
                <a:tc rowSpan="6"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2,215,330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Excavation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6837349"/>
                  </a:ext>
                </a:extLst>
              </a:tr>
              <a:tr h="642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3,687,560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Structure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9211413"/>
                  </a:ext>
                </a:extLst>
              </a:tr>
              <a:tr h="642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1,761,327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Finishing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1171846"/>
                  </a:ext>
                </a:extLst>
              </a:tr>
              <a:tr h="642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301,914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Mechanical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8256630"/>
                  </a:ext>
                </a:extLst>
              </a:tr>
              <a:tr h="642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363,266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Electrical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4751253"/>
                  </a:ext>
                </a:extLst>
              </a:tr>
              <a:tr h="365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18,700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Safety Work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2787444"/>
                  </a:ext>
                </a:extLst>
              </a:tr>
              <a:tr h="3657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1546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8,348,097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9083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79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511632" y="6146847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73</a:t>
            </a:fld>
            <a:endParaRPr lang="en-US"/>
          </a:p>
        </p:txBody>
      </p:sp>
      <p:pic>
        <p:nvPicPr>
          <p:cNvPr id="4" name="Picture 4" descr="https://img.clipartfest.com/5687c2608f8d028973b48d80b9f58c33_graduation-clip-art-design-graduation-designs-clip-art_600-6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418" y="711021"/>
            <a:ext cx="5886480" cy="53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0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6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Basement 1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95670" y="5240298"/>
            <a:ext cx="337624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Old Basement 1 area = 1832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sp>
        <p:nvSpPr>
          <p:cNvPr id="10" name="TextBox 9"/>
          <p:cNvSpPr txBox="1"/>
          <p:nvPr/>
        </p:nvSpPr>
        <p:spPr>
          <a:xfrm>
            <a:off x="6709684" y="5182288"/>
            <a:ext cx="38429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en-GB" b="1" dirty="0"/>
              <a:t>New Basement 1 area = 1816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156017" y="1440688"/>
            <a:ext cx="5298697" cy="3741600"/>
          </a:xfrm>
          <a:prstGeom prst="rect">
            <a:avLst/>
          </a:prstGeom>
          <a:ln w="952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440688"/>
            <a:ext cx="4910850" cy="37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03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Ground Floor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5351" y="5420691"/>
            <a:ext cx="362150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Old Ground Floor area = 1484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sp>
        <p:nvSpPr>
          <p:cNvPr id="10" name="TextBox 9"/>
          <p:cNvSpPr txBox="1"/>
          <p:nvPr/>
        </p:nvSpPr>
        <p:spPr>
          <a:xfrm>
            <a:off x="6634712" y="5402941"/>
            <a:ext cx="371127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/>
              <a:t>New Ground Floor area = 1508 m</a:t>
            </a:r>
            <a:r>
              <a:rPr lang="en-GB" b="1" baseline="30000" dirty="0"/>
              <a:t>2</a:t>
            </a:r>
            <a:endParaRPr lang="en-US" b="1" baseline="30000" dirty="0" err="1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235582" y="1403452"/>
            <a:ext cx="5383448" cy="3999489"/>
          </a:xfrm>
          <a:prstGeom prst="rect">
            <a:avLst/>
          </a:prstGeom>
          <a:ln w="952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7" y="1403452"/>
            <a:ext cx="583882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brainstorming presentation.potx" id="{DE77CA07-3D7A-4CF2-AF02-587F794CB3CB}" vid="{13C2A94F-C0A1-4622-B71C-29A3B00D5E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6574</TotalTime>
  <Words>1081</Words>
  <Application>Microsoft Office PowerPoint</Application>
  <PresentationFormat>Widescreen</PresentationFormat>
  <Paragraphs>376</Paragraphs>
  <Slides>73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5" baseType="lpstr">
      <vt:lpstr>Arial</vt:lpstr>
      <vt:lpstr>Calibri</vt:lpstr>
      <vt:lpstr>Cambria</vt:lpstr>
      <vt:lpstr>Cambria Math</vt:lpstr>
      <vt:lpstr>Century Gothic</vt:lpstr>
      <vt:lpstr>Palatino Linotype</vt:lpstr>
      <vt:lpstr>Segoe Print</vt:lpstr>
      <vt:lpstr>Tahoma</vt:lpstr>
      <vt:lpstr>Times New Roman</vt:lpstr>
      <vt:lpstr>Wingdings</vt:lpstr>
      <vt:lpstr>Wingdings 2</vt:lpstr>
      <vt:lpstr>Presentation on brainstorming</vt:lpstr>
      <vt:lpstr>“Redesign Cultural Center in Nablus City”</vt:lpstr>
      <vt:lpstr>Contents:</vt:lpstr>
      <vt:lpstr>Site Analysis</vt:lpstr>
      <vt:lpstr>PowerPoint Presentation</vt:lpstr>
      <vt:lpstr>Site analysis  </vt:lpstr>
      <vt:lpstr>Architectural Design</vt:lpstr>
      <vt:lpstr>Basement 2</vt:lpstr>
      <vt:lpstr>Basement 1</vt:lpstr>
      <vt:lpstr>Ground Floor</vt:lpstr>
      <vt:lpstr>First Floor </vt:lpstr>
      <vt:lpstr>Southern Elevation </vt:lpstr>
      <vt:lpstr>Northern Elevation</vt:lpstr>
      <vt:lpstr>Eastern Elevation</vt:lpstr>
      <vt:lpstr>Western Elevation</vt:lpstr>
      <vt:lpstr>Section A-A</vt:lpstr>
      <vt:lpstr>Section B-B</vt:lpstr>
      <vt:lpstr>PowerPoint Presentation</vt:lpstr>
      <vt:lpstr>PowerPoint Presentation</vt:lpstr>
      <vt:lpstr>Environmental Design</vt:lpstr>
      <vt:lpstr>PowerPoint Presentation</vt:lpstr>
      <vt:lpstr>Shading  </vt:lpstr>
      <vt:lpstr>PowerPoint Presentation</vt:lpstr>
      <vt:lpstr>PowerPoint Presentation</vt:lpstr>
      <vt:lpstr>Daylight analysis </vt:lpstr>
      <vt:lpstr>Acoustics Design</vt:lpstr>
      <vt:lpstr>PowerPoint Presentation</vt:lpstr>
      <vt:lpstr>PowerPoint Presentation</vt:lpstr>
      <vt:lpstr>PowerPoint Presentation</vt:lpstr>
      <vt:lpstr>PowerPoint Presentation</vt:lpstr>
      <vt:lpstr>Structural Design</vt:lpstr>
      <vt:lpstr>Codes and Loads</vt:lpstr>
      <vt:lpstr>Structural system</vt:lpstr>
      <vt:lpstr>3D-Modeling </vt:lpstr>
      <vt:lpstr>Model Checks</vt:lpstr>
      <vt:lpstr>Model Checks</vt:lpstr>
      <vt:lpstr>Model Checks</vt:lpstr>
      <vt:lpstr>Slab Reinforcement layout</vt:lpstr>
      <vt:lpstr>Slab Reinforcement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</vt:lpstr>
      <vt:lpstr>Water demand = 30 m^3/day</vt:lpstr>
      <vt:lpstr>PowerPoint Presentation</vt:lpstr>
      <vt:lpstr>PowerPoint Presentation</vt:lpstr>
      <vt:lpstr>PowerPoint Presentation</vt:lpstr>
      <vt:lpstr>PowerPoint Presentation</vt:lpstr>
      <vt:lpstr>(HVAC (System</vt:lpstr>
      <vt:lpstr>(HVAC (System</vt:lpstr>
      <vt:lpstr>(HVAC (System</vt:lpstr>
      <vt:lpstr>Ground floor HVAC system layout</vt:lpstr>
      <vt:lpstr>Electrical Design</vt:lpstr>
      <vt:lpstr>First Floor socket plan</vt:lpstr>
      <vt:lpstr>First Floor Lighting Plan </vt:lpstr>
      <vt:lpstr>Luminaires Layout </vt:lpstr>
      <vt:lpstr> Sample of 3D Rendering model (Dialux)</vt:lpstr>
      <vt:lpstr>Firefighting and Safety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Surveying and Cost Estimation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ReDesgin cultural center</dc:title>
  <dc:creator>Haitham Aker</dc:creator>
  <cp:lastModifiedBy>Haitham Aker</cp:lastModifiedBy>
  <cp:revision>181</cp:revision>
  <dcterms:created xsi:type="dcterms:W3CDTF">2018-05-10T07:49:07Z</dcterms:created>
  <dcterms:modified xsi:type="dcterms:W3CDTF">2018-12-24T16:48:14Z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