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10" r:id="rId4"/>
    <p:sldId id="275" r:id="rId5"/>
    <p:sldId id="260" r:id="rId6"/>
    <p:sldId id="311" r:id="rId7"/>
    <p:sldId id="259" r:id="rId8"/>
    <p:sldId id="276" r:id="rId9"/>
    <p:sldId id="280" r:id="rId10"/>
    <p:sldId id="279" r:id="rId11"/>
    <p:sldId id="281" r:id="rId12"/>
    <p:sldId id="261" r:id="rId13"/>
    <p:sldId id="264" r:id="rId14"/>
    <p:sldId id="265" r:id="rId15"/>
    <p:sldId id="267" r:id="rId16"/>
    <p:sldId id="312" r:id="rId17"/>
    <p:sldId id="273" r:id="rId18"/>
    <p:sldId id="271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74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333" r:id="rId40"/>
    <p:sldId id="335" r:id="rId41"/>
    <p:sldId id="336" r:id="rId42"/>
    <p:sldId id="337" r:id="rId43"/>
    <p:sldId id="338" r:id="rId44"/>
    <p:sldId id="339" r:id="rId45"/>
    <p:sldId id="340" r:id="rId46"/>
    <p:sldId id="341" r:id="rId47"/>
    <p:sldId id="342" r:id="rId48"/>
    <p:sldId id="343" r:id="rId49"/>
    <p:sldId id="344" r:id="rId50"/>
    <p:sldId id="345" r:id="rId51"/>
    <p:sldId id="346" r:id="rId52"/>
    <p:sldId id="347" r:id="rId53"/>
    <p:sldId id="348" r:id="rId54"/>
    <p:sldId id="349" r:id="rId55"/>
    <p:sldId id="350" r:id="rId56"/>
    <p:sldId id="351" r:id="rId57"/>
    <p:sldId id="352" r:id="rId58"/>
    <p:sldId id="353" r:id="rId59"/>
    <p:sldId id="354" r:id="rId60"/>
    <p:sldId id="355" r:id="rId61"/>
    <p:sldId id="357" r:id="rId62"/>
    <p:sldId id="359" r:id="rId63"/>
    <p:sldId id="360" r:id="rId64"/>
    <p:sldId id="361" r:id="rId65"/>
    <p:sldId id="362" r:id="rId66"/>
    <p:sldId id="364" r:id="rId67"/>
    <p:sldId id="365" r:id="rId68"/>
    <p:sldId id="366" r:id="rId69"/>
    <p:sldId id="367" r:id="rId70"/>
    <p:sldId id="368" r:id="rId71"/>
    <p:sldId id="369" r:id="rId72"/>
    <p:sldId id="370" r:id="rId73"/>
    <p:sldId id="371" r:id="rId74"/>
    <p:sldId id="372" r:id="rId75"/>
    <p:sldId id="373" r:id="rId7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B7A96-0529-453D-87D8-D5254302CC91}" type="doc">
      <dgm:prSet loTypeId="urn:microsoft.com/office/officeart/2005/8/layout/funnel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EEDD5F-E00E-4115-9E38-2E32E86339B2}">
      <dgm:prSet phldrT="[Text]"/>
      <dgm:spPr>
        <a:solidFill>
          <a:srgbClr val="92D050"/>
        </a:solidFill>
      </dgm:spPr>
      <dgm:t>
        <a:bodyPr/>
        <a:lstStyle/>
        <a:p>
          <a:r>
            <a:rPr lang="en-US" b="1" dirty="0" smtClean="0"/>
            <a:t>LOADS</a:t>
          </a:r>
          <a:endParaRPr lang="en-US" b="1" dirty="0"/>
        </a:p>
      </dgm:t>
    </dgm:pt>
    <dgm:pt modelId="{3C103AD1-163F-4EFA-BF3D-32242F421985}" type="parTrans" cxnId="{496B567C-8802-4D39-95CF-266596557A3A}">
      <dgm:prSet/>
      <dgm:spPr/>
      <dgm:t>
        <a:bodyPr/>
        <a:lstStyle/>
        <a:p>
          <a:endParaRPr lang="en-US"/>
        </a:p>
      </dgm:t>
    </dgm:pt>
    <dgm:pt modelId="{52E73D8D-BF8C-4ACA-95C5-6EB30D06F602}" type="sibTrans" cxnId="{496B567C-8802-4D39-95CF-266596557A3A}">
      <dgm:prSet/>
      <dgm:spPr/>
      <dgm:t>
        <a:bodyPr/>
        <a:lstStyle/>
        <a:p>
          <a:endParaRPr lang="en-US"/>
        </a:p>
      </dgm:t>
    </dgm:pt>
    <dgm:pt modelId="{D3C467D5-1B5A-4614-9DE6-EFACE4FC11B0}">
      <dgm:prSet phldrT="[Text]"/>
      <dgm:spPr>
        <a:solidFill>
          <a:srgbClr val="FF0000"/>
        </a:solidFill>
      </dgm:spPr>
      <dgm:t>
        <a:bodyPr/>
        <a:lstStyle/>
        <a:p>
          <a:r>
            <a:rPr lang="en-US" b="1" dirty="0" smtClean="0"/>
            <a:t>E-TABS</a:t>
          </a:r>
          <a:endParaRPr lang="en-US" b="1" dirty="0"/>
        </a:p>
      </dgm:t>
    </dgm:pt>
    <dgm:pt modelId="{5E6EDA78-8580-4C27-844F-FFB6878AA9AF}" type="parTrans" cxnId="{132A88BB-8E31-40D7-9E71-3ACD2311863D}">
      <dgm:prSet/>
      <dgm:spPr/>
      <dgm:t>
        <a:bodyPr/>
        <a:lstStyle/>
        <a:p>
          <a:endParaRPr lang="en-US"/>
        </a:p>
      </dgm:t>
    </dgm:pt>
    <dgm:pt modelId="{E61672E2-B3E6-47D1-909C-CDFD5B099A45}" type="sibTrans" cxnId="{132A88BB-8E31-40D7-9E71-3ACD2311863D}">
      <dgm:prSet/>
      <dgm:spPr/>
      <dgm:t>
        <a:bodyPr/>
        <a:lstStyle/>
        <a:p>
          <a:endParaRPr lang="en-US"/>
        </a:p>
      </dgm:t>
    </dgm:pt>
    <dgm:pt modelId="{2A85441F-22D5-49CB-A306-9D25A35E2094}">
      <dgm:prSet phldrT="[Text]"/>
      <dgm:spPr>
        <a:solidFill>
          <a:srgbClr val="00B0F0"/>
        </a:solidFill>
      </dgm:spPr>
      <dgm:t>
        <a:bodyPr/>
        <a:lstStyle/>
        <a:p>
          <a:r>
            <a:rPr lang="en-US" b="1" dirty="0" smtClean="0"/>
            <a:t>CHECKS</a:t>
          </a:r>
          <a:endParaRPr lang="en-US" b="1" dirty="0"/>
        </a:p>
      </dgm:t>
    </dgm:pt>
    <dgm:pt modelId="{BD45B0EB-7362-4184-B626-D82A4BBAC474}" type="parTrans" cxnId="{C7924D9B-D16B-42C8-83FB-32DECC44E16D}">
      <dgm:prSet/>
      <dgm:spPr/>
      <dgm:t>
        <a:bodyPr/>
        <a:lstStyle/>
        <a:p>
          <a:endParaRPr lang="en-US"/>
        </a:p>
      </dgm:t>
    </dgm:pt>
    <dgm:pt modelId="{8260E9C2-855F-4863-A9BD-E7CA29FBF544}" type="sibTrans" cxnId="{C7924D9B-D16B-42C8-83FB-32DECC44E16D}">
      <dgm:prSet/>
      <dgm:spPr/>
      <dgm:t>
        <a:bodyPr/>
        <a:lstStyle/>
        <a:p>
          <a:endParaRPr lang="en-US"/>
        </a:p>
      </dgm:t>
    </dgm:pt>
    <dgm:pt modelId="{A907CA65-F776-48C4-9D80-F084EB1B38BD}">
      <dgm:prSet phldrT="[Text]" custT="1"/>
      <dgm:spPr/>
      <dgm:t>
        <a:bodyPr/>
        <a:lstStyle/>
        <a:p>
          <a:r>
            <a:rPr lang="en-US" sz="2400" b="1" dirty="0" smtClean="0">
              <a:latin typeface="+mn-lt"/>
              <a:cs typeface="Times New Roman" panose="02020603050405020304" pitchFamily="18" charset="0"/>
            </a:rPr>
            <a:t>Design</a:t>
          </a:r>
        </a:p>
        <a:p>
          <a:r>
            <a:rPr 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Structure</a:t>
          </a:r>
          <a:endParaRPr lang="en-US" sz="32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E1EA1D-5FA7-410B-979C-64C06D872B51}" type="sibTrans" cxnId="{D6DE988E-6AEB-4D55-8CDD-1C7F5496BE18}">
      <dgm:prSet/>
      <dgm:spPr/>
      <dgm:t>
        <a:bodyPr/>
        <a:lstStyle/>
        <a:p>
          <a:endParaRPr lang="en-US"/>
        </a:p>
      </dgm:t>
    </dgm:pt>
    <dgm:pt modelId="{0774BD43-5416-4B2F-A730-C3867B681DC8}" type="parTrans" cxnId="{D6DE988E-6AEB-4D55-8CDD-1C7F5496BE18}">
      <dgm:prSet/>
      <dgm:spPr/>
      <dgm:t>
        <a:bodyPr/>
        <a:lstStyle/>
        <a:p>
          <a:endParaRPr lang="en-US"/>
        </a:p>
      </dgm:t>
    </dgm:pt>
    <dgm:pt modelId="{C2E5A8D5-D197-44F2-9E8F-A62CADEE0C61}">
      <dgm:prSet/>
      <dgm:spPr/>
      <dgm:t>
        <a:bodyPr/>
        <a:lstStyle/>
        <a:p>
          <a:endParaRPr lang="en-US"/>
        </a:p>
      </dgm:t>
    </dgm:pt>
    <dgm:pt modelId="{6C952F35-1B83-4F94-8217-5A80D6CFC0B6}" type="parTrans" cxnId="{EC1434AC-6EAF-4147-9587-3C0F412C304D}">
      <dgm:prSet/>
      <dgm:spPr/>
      <dgm:t>
        <a:bodyPr/>
        <a:lstStyle/>
        <a:p>
          <a:endParaRPr lang="en-US"/>
        </a:p>
      </dgm:t>
    </dgm:pt>
    <dgm:pt modelId="{643C6751-04AA-4427-AD13-1834F3319F63}" type="sibTrans" cxnId="{EC1434AC-6EAF-4147-9587-3C0F412C304D}">
      <dgm:prSet/>
      <dgm:spPr/>
      <dgm:t>
        <a:bodyPr/>
        <a:lstStyle/>
        <a:p>
          <a:endParaRPr lang="en-US"/>
        </a:p>
      </dgm:t>
    </dgm:pt>
    <dgm:pt modelId="{831B9CCC-7CAA-4F8E-831C-22380A92B94E}" type="pres">
      <dgm:prSet presAssocID="{D32B7A96-0529-453D-87D8-D5254302CC9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2A9CA73-F31D-499B-8C47-84CDB1D79A90}" type="pres">
      <dgm:prSet presAssocID="{D32B7A96-0529-453D-87D8-D5254302CC91}" presName="ellipse" presStyleLbl="trBgShp" presStyleIdx="0" presStyleCnt="1"/>
      <dgm:spPr>
        <a:solidFill>
          <a:schemeClr val="accent6">
            <a:lumMod val="20000"/>
            <a:lumOff val="80000"/>
            <a:alpha val="40000"/>
          </a:schemeClr>
        </a:solidFill>
      </dgm:spPr>
      <dgm:t>
        <a:bodyPr/>
        <a:lstStyle/>
        <a:p>
          <a:endParaRPr lang="en-GB"/>
        </a:p>
      </dgm:t>
    </dgm:pt>
    <dgm:pt modelId="{1B3C5868-FFF2-49DD-875C-E9DBE487C25B}" type="pres">
      <dgm:prSet presAssocID="{D32B7A96-0529-453D-87D8-D5254302CC91}" presName="arrow1" presStyleLbl="fgShp" presStyleIdx="0" presStyleCnt="1" custLinFactNeighborY="-44180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endParaRPr lang="en-GB"/>
        </a:p>
      </dgm:t>
    </dgm:pt>
    <dgm:pt modelId="{AAD6BCD8-BD3D-4AC8-B992-F44744B84EE3}" type="pres">
      <dgm:prSet presAssocID="{D32B7A96-0529-453D-87D8-D5254302CC91}" presName="rectangle" presStyleLbl="revTx" presStyleIdx="0" presStyleCnt="1" custScaleY="1609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A9A7A9-7D40-491B-BFBB-5F481AE79931}" type="pres">
      <dgm:prSet presAssocID="{D3C467D5-1B5A-4614-9DE6-EFACE4FC11B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8885BD-BAD8-4DE2-B4C6-05239AACAD7F}" type="pres">
      <dgm:prSet presAssocID="{2A85441F-22D5-49CB-A306-9D25A35E2094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2ACE38-2347-4724-8B4C-1ADF3883E98B}" type="pres">
      <dgm:prSet presAssocID="{A907CA65-F776-48C4-9D80-F084EB1B38B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FC1EDD-EF17-498B-B8C8-C16E5D0F3843}" type="pres">
      <dgm:prSet presAssocID="{D32B7A96-0529-453D-87D8-D5254302CC91}" presName="funnel" presStyleLbl="trAlignAcc1" presStyleIdx="0" presStyleCnt="1"/>
      <dgm:spPr>
        <a:solidFill>
          <a:schemeClr val="accent6">
            <a:lumMod val="40000"/>
            <a:lumOff val="60000"/>
            <a:alpha val="4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en-GB"/>
        </a:p>
      </dgm:t>
    </dgm:pt>
  </dgm:ptLst>
  <dgm:cxnLst>
    <dgm:cxn modelId="{D6DE988E-6AEB-4D55-8CDD-1C7F5496BE18}" srcId="{D32B7A96-0529-453D-87D8-D5254302CC91}" destId="{A907CA65-F776-48C4-9D80-F084EB1B38BD}" srcOrd="3" destOrd="0" parTransId="{0774BD43-5416-4B2F-A730-C3867B681DC8}" sibTransId="{BFE1EA1D-5FA7-410B-979C-64C06D872B51}"/>
    <dgm:cxn modelId="{EC1434AC-6EAF-4147-9587-3C0F412C304D}" srcId="{D32B7A96-0529-453D-87D8-D5254302CC91}" destId="{C2E5A8D5-D197-44F2-9E8F-A62CADEE0C61}" srcOrd="4" destOrd="0" parTransId="{6C952F35-1B83-4F94-8217-5A80D6CFC0B6}" sibTransId="{643C6751-04AA-4427-AD13-1834F3319F63}"/>
    <dgm:cxn modelId="{496B567C-8802-4D39-95CF-266596557A3A}" srcId="{D32B7A96-0529-453D-87D8-D5254302CC91}" destId="{5FEEDD5F-E00E-4115-9E38-2E32E86339B2}" srcOrd="0" destOrd="0" parTransId="{3C103AD1-163F-4EFA-BF3D-32242F421985}" sibTransId="{52E73D8D-BF8C-4ACA-95C5-6EB30D06F602}"/>
    <dgm:cxn modelId="{3A712A82-B359-4726-A120-C3A1BFAC3A48}" type="presOf" srcId="{D32B7A96-0529-453D-87D8-D5254302CC91}" destId="{831B9CCC-7CAA-4F8E-831C-22380A92B94E}" srcOrd="0" destOrd="0" presId="urn:microsoft.com/office/officeart/2005/8/layout/funnel1"/>
    <dgm:cxn modelId="{8AA0FDB6-0C49-4421-9653-957CBC05F29D}" type="presOf" srcId="{2A85441F-22D5-49CB-A306-9D25A35E2094}" destId="{12A9A7A9-7D40-491B-BFBB-5F481AE79931}" srcOrd="0" destOrd="0" presId="urn:microsoft.com/office/officeart/2005/8/layout/funnel1"/>
    <dgm:cxn modelId="{C7924D9B-D16B-42C8-83FB-32DECC44E16D}" srcId="{D32B7A96-0529-453D-87D8-D5254302CC91}" destId="{2A85441F-22D5-49CB-A306-9D25A35E2094}" srcOrd="2" destOrd="0" parTransId="{BD45B0EB-7362-4184-B626-D82A4BBAC474}" sibTransId="{8260E9C2-855F-4863-A9BD-E7CA29FBF544}"/>
    <dgm:cxn modelId="{132A88BB-8E31-40D7-9E71-3ACD2311863D}" srcId="{D32B7A96-0529-453D-87D8-D5254302CC91}" destId="{D3C467D5-1B5A-4614-9DE6-EFACE4FC11B0}" srcOrd="1" destOrd="0" parTransId="{5E6EDA78-8580-4C27-844F-FFB6878AA9AF}" sibTransId="{E61672E2-B3E6-47D1-909C-CDFD5B099A45}"/>
    <dgm:cxn modelId="{D20089A9-6177-4092-8893-C789CACB10AC}" type="presOf" srcId="{D3C467D5-1B5A-4614-9DE6-EFACE4FC11B0}" destId="{638885BD-BAD8-4DE2-B4C6-05239AACAD7F}" srcOrd="0" destOrd="0" presId="urn:microsoft.com/office/officeart/2005/8/layout/funnel1"/>
    <dgm:cxn modelId="{B37E58FC-8CA8-471C-BC16-984808922F74}" type="presOf" srcId="{A907CA65-F776-48C4-9D80-F084EB1B38BD}" destId="{AAD6BCD8-BD3D-4AC8-B992-F44744B84EE3}" srcOrd="0" destOrd="0" presId="urn:microsoft.com/office/officeart/2005/8/layout/funnel1"/>
    <dgm:cxn modelId="{C653AE4C-BF35-4B12-AC8A-FA298E549EB7}" type="presOf" srcId="{5FEEDD5F-E00E-4115-9E38-2E32E86339B2}" destId="{012ACE38-2347-4724-8B4C-1ADF3883E98B}" srcOrd="0" destOrd="0" presId="urn:microsoft.com/office/officeart/2005/8/layout/funnel1"/>
    <dgm:cxn modelId="{B7457FE3-4788-413F-B01F-E3A062E83875}" type="presParOf" srcId="{831B9CCC-7CAA-4F8E-831C-22380A92B94E}" destId="{32A9CA73-F31D-499B-8C47-84CDB1D79A90}" srcOrd="0" destOrd="0" presId="urn:microsoft.com/office/officeart/2005/8/layout/funnel1"/>
    <dgm:cxn modelId="{E1608CC2-01F8-4E5D-98D9-0D5F4BED3784}" type="presParOf" srcId="{831B9CCC-7CAA-4F8E-831C-22380A92B94E}" destId="{1B3C5868-FFF2-49DD-875C-E9DBE487C25B}" srcOrd="1" destOrd="0" presId="urn:microsoft.com/office/officeart/2005/8/layout/funnel1"/>
    <dgm:cxn modelId="{7B65DE3C-34E5-46EB-8E02-C25A98016519}" type="presParOf" srcId="{831B9CCC-7CAA-4F8E-831C-22380A92B94E}" destId="{AAD6BCD8-BD3D-4AC8-B992-F44744B84EE3}" srcOrd="2" destOrd="0" presId="urn:microsoft.com/office/officeart/2005/8/layout/funnel1"/>
    <dgm:cxn modelId="{C475033B-881D-4B07-A0E7-821DB543C435}" type="presParOf" srcId="{831B9CCC-7CAA-4F8E-831C-22380A92B94E}" destId="{12A9A7A9-7D40-491B-BFBB-5F481AE79931}" srcOrd="3" destOrd="0" presId="urn:microsoft.com/office/officeart/2005/8/layout/funnel1"/>
    <dgm:cxn modelId="{7F39B00B-42FF-4CDF-AA52-B14276FD9D28}" type="presParOf" srcId="{831B9CCC-7CAA-4F8E-831C-22380A92B94E}" destId="{638885BD-BAD8-4DE2-B4C6-05239AACAD7F}" srcOrd="4" destOrd="0" presId="urn:microsoft.com/office/officeart/2005/8/layout/funnel1"/>
    <dgm:cxn modelId="{0FEA0C3D-FB75-4D15-977E-A1995E5A87C7}" type="presParOf" srcId="{831B9CCC-7CAA-4F8E-831C-22380A92B94E}" destId="{012ACE38-2347-4724-8B4C-1ADF3883E98B}" srcOrd="5" destOrd="0" presId="urn:microsoft.com/office/officeart/2005/8/layout/funnel1"/>
    <dgm:cxn modelId="{C547BC52-6DD0-434B-ADBC-943658448851}" type="presParOf" srcId="{831B9CCC-7CAA-4F8E-831C-22380A92B94E}" destId="{B4FC1EDD-EF17-498B-B8C8-C16E5D0F3843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9CA73-F31D-499B-8C47-84CDB1D79A90}">
      <dsp:nvSpPr>
        <dsp:cNvPr id="0" name=""/>
        <dsp:cNvSpPr/>
      </dsp:nvSpPr>
      <dsp:spPr>
        <a:xfrm>
          <a:off x="996095" y="398642"/>
          <a:ext cx="3640123" cy="1264166"/>
        </a:xfrm>
        <a:prstGeom prst="ellipse">
          <a:avLst/>
        </a:prstGeom>
        <a:solidFill>
          <a:schemeClr val="accent6">
            <a:lumMod val="20000"/>
            <a:lumOff val="80000"/>
            <a:alpha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C5868-FFF2-49DD-875C-E9DBE487C25B}">
      <dsp:nvSpPr>
        <dsp:cNvPr id="0" name=""/>
        <dsp:cNvSpPr/>
      </dsp:nvSpPr>
      <dsp:spPr>
        <a:xfrm>
          <a:off x="2469075" y="3294690"/>
          <a:ext cx="705450" cy="451488"/>
        </a:xfrm>
        <a:prstGeom prst="downArrow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D6BCD8-BD3D-4AC8-B992-F44744B84EE3}">
      <dsp:nvSpPr>
        <dsp:cNvPr id="0" name=""/>
        <dsp:cNvSpPr/>
      </dsp:nvSpPr>
      <dsp:spPr>
        <a:xfrm>
          <a:off x="1128720" y="3597513"/>
          <a:ext cx="3386161" cy="1362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+mn-lt"/>
              <a:cs typeface="Times New Roman" panose="02020603050405020304" pitchFamily="18" charset="0"/>
            </a:rPr>
            <a:t>Design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Structure</a:t>
          </a:r>
          <a:endParaRPr lang="en-US" sz="32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8720" y="3597513"/>
        <a:ext cx="3386161" cy="1362210"/>
      </dsp:txXfrm>
    </dsp:sp>
    <dsp:sp modelId="{12A9A7A9-7D40-491B-BFBB-5F481AE79931}">
      <dsp:nvSpPr>
        <dsp:cNvPr id="0" name=""/>
        <dsp:cNvSpPr/>
      </dsp:nvSpPr>
      <dsp:spPr>
        <a:xfrm>
          <a:off x="2319520" y="1760443"/>
          <a:ext cx="1269810" cy="126981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CHECKS</a:t>
          </a:r>
          <a:endParaRPr lang="en-US" sz="1500" b="1" kern="1200" dirty="0"/>
        </a:p>
      </dsp:txBody>
      <dsp:txXfrm>
        <a:off x="2505479" y="1946402"/>
        <a:ext cx="897892" cy="897892"/>
      </dsp:txXfrm>
    </dsp:sp>
    <dsp:sp modelId="{638885BD-BAD8-4DE2-B4C6-05239AACAD7F}">
      <dsp:nvSpPr>
        <dsp:cNvPr id="0" name=""/>
        <dsp:cNvSpPr/>
      </dsp:nvSpPr>
      <dsp:spPr>
        <a:xfrm>
          <a:off x="1410900" y="807803"/>
          <a:ext cx="1269810" cy="1269810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E-TABS</a:t>
          </a:r>
          <a:endParaRPr lang="en-US" sz="1500" b="1" kern="1200" dirty="0"/>
        </a:p>
      </dsp:txBody>
      <dsp:txXfrm>
        <a:off x="1596859" y="993762"/>
        <a:ext cx="897892" cy="897892"/>
      </dsp:txXfrm>
    </dsp:sp>
    <dsp:sp modelId="{012ACE38-2347-4724-8B4C-1ADF3883E98B}">
      <dsp:nvSpPr>
        <dsp:cNvPr id="0" name=""/>
        <dsp:cNvSpPr/>
      </dsp:nvSpPr>
      <dsp:spPr>
        <a:xfrm>
          <a:off x="2708928" y="500791"/>
          <a:ext cx="1269810" cy="126981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LOADS</a:t>
          </a:r>
          <a:endParaRPr lang="en-US" sz="1500" b="1" kern="1200" dirty="0"/>
        </a:p>
      </dsp:txBody>
      <dsp:txXfrm>
        <a:off x="2894887" y="686750"/>
        <a:ext cx="897892" cy="897892"/>
      </dsp:txXfrm>
    </dsp:sp>
    <dsp:sp modelId="{B4FC1EDD-EF17-498B-B8C8-C16E5D0F3843}">
      <dsp:nvSpPr>
        <dsp:cNvPr id="0" name=""/>
        <dsp:cNvSpPr/>
      </dsp:nvSpPr>
      <dsp:spPr>
        <a:xfrm>
          <a:off x="846540" y="243443"/>
          <a:ext cx="3950521" cy="3160417"/>
        </a:xfrm>
        <a:prstGeom prst="funnel">
          <a:avLst/>
        </a:prstGeom>
        <a:solidFill>
          <a:schemeClr val="accent6">
            <a:lumMod val="40000"/>
            <a:lumOff val="60000"/>
            <a:alpha val="4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B2E9E-3001-4BAC-92E3-7B877E7FDB9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39839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1669-95C2-445F-8BC7-1538DDAA818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29835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51DC9D-61CB-4EBA-BF2A-0E78F7AD3F1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789017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DAB1EF-9F17-49B3-B2A6-FDCB93AA0F83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6047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7FCF43-33C8-474E-B265-DC4677EFC238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3584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BF1AA2-A8B3-4EC4-9F78-DE4E24CB1312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4480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F6040-1979-4373-B611-030A247F8366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0951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18F02-75A6-445E-8EF2-00872A8444A5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5589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4ADC1-D3BC-4D4E-8377-2F61013547E1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6468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2A4FB2-6098-4B21-98E8-7FB676B0571F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426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86D51-1CDF-4F68-85D4-F88E86634FDC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687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96049D-0602-40AB-B2D1-734F6BD6F6C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564680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99C93B-B679-4005-A61E-0322818A45D1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976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95956D-ACC6-46EC-98D5-0781D2D1B96A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1777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F85A5-7B52-418C-A6AD-B1BF5A31B91E}" type="slidenum">
              <a:rPr lang="es-ES" altLang="en-US">
                <a:solidFill>
                  <a:srgbClr val="000000"/>
                </a:solidFill>
              </a:rPr>
              <a:pPr/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306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825E2-CB1E-4B86-BEA8-90E83F907980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423206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47615-A4D0-4557-A2A2-6C92E1F7E239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408920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5F4C1-7C78-4844-92DC-462B77EB18C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50109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BE2210-D434-4F15-9710-E0A4C82A392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3398818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E51B39-2FC5-4C71-9117-187BDF7E6B14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87663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7E7F87-0CD7-412F-AD52-E2DAF1DA65A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47571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9F194-62B7-47B1-892A-42C59976319B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00196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D09301-1AB7-4AB7-9CDA-C009FFFDBBEF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4B1B69-760E-4070-AE69-D83CC4FC6073}" type="slidenum">
              <a:rPr lang="es-ES" altLang="en-US" smtClean="0">
                <a:solidFill>
                  <a:srgbClr val="000000"/>
                </a:solidFill>
              </a:rPr>
              <a:pPr/>
              <a:t>‹#›</a:t>
            </a:fld>
            <a:endParaRPr lang="es-E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036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صورة 2" descr="Template_ma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عنوان 5"/>
          <p:cNvSpPr>
            <a:spLocks noGrp="1"/>
          </p:cNvSpPr>
          <p:nvPr>
            <p:ph type="ctrTitle"/>
          </p:nvPr>
        </p:nvSpPr>
        <p:spPr>
          <a:xfrm>
            <a:off x="2500313" y="1857375"/>
            <a:ext cx="6500812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accent6"/>
                </a:solidFill>
                <a:latin typeface="Cambria" pitchFamily="18" charset="0"/>
              </a:rPr>
              <a:t>Seismic Design For “Ladadweh” Residential Building</a:t>
            </a:r>
            <a:endParaRPr lang="en-GB" sz="2800" b="1" dirty="0" smtClean="0">
              <a:solidFill>
                <a:schemeClr val="accent6"/>
              </a:solidFill>
              <a:latin typeface="Cambria" pitchFamily="18" charset="0"/>
            </a:endParaRPr>
          </a:p>
        </p:txBody>
      </p:sp>
      <p:sp>
        <p:nvSpPr>
          <p:cNvPr id="4" name="عنوان 5"/>
          <p:cNvSpPr txBox="1">
            <a:spLocks/>
          </p:cNvSpPr>
          <p:nvPr/>
        </p:nvSpPr>
        <p:spPr bwMode="auto">
          <a:xfrm>
            <a:off x="2428875" y="3214688"/>
            <a:ext cx="35718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By: - Abdullah I.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Natsheh</a:t>
            </a:r>
            <a:endParaRPr lang="en-US" sz="2000" b="1" kern="0" dirty="0">
              <a:latin typeface="Cambria" pitchFamily="18" charset="0"/>
              <a:ea typeface="+mj-ea"/>
              <a:cs typeface="+mj-cs"/>
            </a:endParaRPr>
          </a:p>
          <a:p>
            <a:pPr>
              <a:defRPr/>
            </a:pPr>
            <a:endParaRPr lang="en-GB" sz="2000" b="1" kern="0" dirty="0"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عنوان 5"/>
          <p:cNvSpPr txBox="1">
            <a:spLocks/>
          </p:cNvSpPr>
          <p:nvPr/>
        </p:nvSpPr>
        <p:spPr bwMode="auto">
          <a:xfrm>
            <a:off x="2857500" y="3500438"/>
            <a:ext cx="26431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-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Marwan</a:t>
            </a: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 M.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Zaidan</a:t>
            </a:r>
            <a:endParaRPr lang="en-US" sz="2000" b="1" kern="0" dirty="0"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6" name="عنوان 5"/>
          <p:cNvSpPr txBox="1">
            <a:spLocks/>
          </p:cNvSpPr>
          <p:nvPr/>
        </p:nvSpPr>
        <p:spPr bwMode="auto">
          <a:xfrm>
            <a:off x="5715000" y="3071813"/>
            <a:ext cx="26431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-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Muneeb</a:t>
            </a: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 A.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Atwan</a:t>
            </a:r>
            <a:endParaRPr lang="en-US" sz="2000" b="1" kern="0" dirty="0"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7" name="عنوان 5"/>
          <p:cNvSpPr txBox="1">
            <a:spLocks/>
          </p:cNvSpPr>
          <p:nvPr/>
        </p:nvSpPr>
        <p:spPr bwMode="auto">
          <a:xfrm>
            <a:off x="5715000" y="3500438"/>
            <a:ext cx="26431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-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Mutasim</a:t>
            </a:r>
            <a:r>
              <a:rPr lang="en-US" sz="2000" b="1" kern="0" dirty="0">
                <a:latin typeface="Cambria" pitchFamily="18" charset="0"/>
                <a:ea typeface="+mj-ea"/>
                <a:cs typeface="+mj-cs"/>
              </a:rPr>
              <a:t> M. </a:t>
            </a:r>
            <a:r>
              <a:rPr lang="en-US" sz="2000" b="1" kern="0" dirty="0" err="1">
                <a:latin typeface="Cambria" pitchFamily="18" charset="0"/>
                <a:ea typeface="+mj-ea"/>
                <a:cs typeface="+mj-cs"/>
              </a:rPr>
              <a:t>Atrash</a:t>
            </a:r>
            <a:endParaRPr lang="en-US" sz="2000" b="1" kern="0" dirty="0"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Architectural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7" descr="di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5334"/>
            <a:ext cx="9143999" cy="4853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39671592"/>
              </p:ext>
            </p:extLst>
          </p:nvPr>
        </p:nvGraphicFramePr>
        <p:xfrm>
          <a:off x="1643042" y="1428736"/>
          <a:ext cx="5643602" cy="5203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14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Methodology</a:t>
            </a:r>
            <a:endParaRPr lang="en-US" sz="4400" kern="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86050" y="1364316"/>
            <a:ext cx="3214710" cy="112784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975926" y="4174672"/>
            <a:ext cx="3214710" cy="11965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Structural system</a:t>
            </a:r>
            <a:endParaRPr lang="ar-SA" sz="32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dirty="0"/>
          </a:p>
        </p:txBody>
      </p:sp>
      <p:cxnSp>
        <p:nvCxnSpPr>
          <p:cNvPr id="55" name="Elbow Connector 54"/>
          <p:cNvCxnSpPr/>
          <p:nvPr/>
        </p:nvCxnSpPr>
        <p:spPr>
          <a:xfrm rot="16200000" flipH="1">
            <a:off x="5143500" y="2633663"/>
            <a:ext cx="1571625" cy="12858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Elbow Connector 58"/>
          <p:cNvCxnSpPr/>
          <p:nvPr/>
        </p:nvCxnSpPr>
        <p:spPr>
          <a:xfrm rot="5400000">
            <a:off x="2105819" y="2653506"/>
            <a:ext cx="1508125" cy="12811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0" idx="2"/>
          </p:cNvCxnSpPr>
          <p:nvPr/>
        </p:nvCxnSpPr>
        <p:spPr>
          <a:xfrm rot="5400000">
            <a:off x="2910681" y="3967957"/>
            <a:ext cx="2957513" cy="6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615944" y="4181932"/>
            <a:ext cx="3214710" cy="11965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Loads</a:t>
            </a:r>
            <a:endParaRPr lang="ar-SA" sz="32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2786050" y="5595710"/>
            <a:ext cx="3214710" cy="11965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Materials</a:t>
            </a:r>
            <a:endParaRPr lang="ar-SA" sz="32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457200" y="114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Required Data</a:t>
            </a:r>
            <a:endParaRPr lang="en-US" sz="4400" kern="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0" y="1357313"/>
            <a:ext cx="2286000" cy="1214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tx1"/>
                </a:solidFill>
              </a:rPr>
              <a:t>Loads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357188" y="2643188"/>
            <a:ext cx="2286000" cy="1214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</a:rPr>
              <a:t>Dead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500813" y="2643188"/>
            <a:ext cx="2286000" cy="1214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</a:rPr>
              <a:t>Live</a:t>
            </a:r>
          </a:p>
          <a:p>
            <a:pPr algn="ctr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(5 KN\m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3" name="Shape 12"/>
          <p:cNvCxnSpPr>
            <a:stCxn id="9" idx="2"/>
            <a:endCxn id="10" idx="3"/>
          </p:cNvCxnSpPr>
          <p:nvPr/>
        </p:nvCxnSpPr>
        <p:spPr>
          <a:xfrm rot="5400000">
            <a:off x="3268662" y="1946276"/>
            <a:ext cx="677863" cy="192881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9" idx="2"/>
            <a:endCxn id="11" idx="1"/>
          </p:cNvCxnSpPr>
          <p:nvPr/>
        </p:nvCxnSpPr>
        <p:spPr>
          <a:xfrm rot="16200000" flipH="1">
            <a:off x="5197475" y="1946275"/>
            <a:ext cx="677863" cy="1928813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Loading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hape 18"/>
          <p:cNvCxnSpPr/>
          <p:nvPr/>
        </p:nvCxnSpPr>
        <p:spPr>
          <a:xfrm rot="16200000" flipH="1">
            <a:off x="4572000" y="3286125"/>
            <a:ext cx="1857375" cy="18573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hape 18"/>
          <p:cNvCxnSpPr/>
          <p:nvPr/>
        </p:nvCxnSpPr>
        <p:spPr>
          <a:xfrm rot="5400000">
            <a:off x="2750344" y="3321844"/>
            <a:ext cx="1857375" cy="17859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857750" y="5286375"/>
            <a:ext cx="3571875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</a:rPr>
              <a:t>Wind 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>
                <a:solidFill>
                  <a:schemeClr val="tx1"/>
                </a:solidFill>
              </a:rPr>
              <a:t>neglected</a:t>
            </a:r>
            <a:r>
              <a:rPr lang="en-US" sz="2800" dirty="0" smtClean="0">
                <a:solidFill>
                  <a:schemeClr val="tx1"/>
                </a:solidFill>
              </a:rPr>
              <a:t>)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55576" y="5286374"/>
            <a:ext cx="3816424" cy="1214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</a:rPr>
              <a:t>Earthquake</a:t>
            </a:r>
          </a:p>
          <a:p>
            <a:pPr algn="ctr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(Response spectrum 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28625" y="3484563"/>
            <a:ext cx="2286000" cy="1225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</a:rPr>
              <a:t>Dead(D) </a:t>
            </a:r>
          </a:p>
        </p:txBody>
      </p:sp>
      <p:cxnSp>
        <p:nvCxnSpPr>
          <p:cNvPr id="5" name="Elbow Connector 4"/>
          <p:cNvCxnSpPr>
            <a:stCxn id="3" idx="3"/>
          </p:cNvCxnSpPr>
          <p:nvPr/>
        </p:nvCxnSpPr>
        <p:spPr>
          <a:xfrm>
            <a:off x="2714625" y="4097338"/>
            <a:ext cx="2214563" cy="19034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3" idx="3"/>
          </p:cNvCxnSpPr>
          <p:nvPr/>
        </p:nvCxnSpPr>
        <p:spPr>
          <a:xfrm flipV="1">
            <a:off x="2714625" y="2143125"/>
            <a:ext cx="2214563" cy="19542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074330" y="1555966"/>
            <a:ext cx="3786214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-Own weight (OW)</a:t>
            </a:r>
          </a:p>
          <a:p>
            <a:pPr>
              <a:defRPr/>
            </a:pPr>
            <a:r>
              <a:rPr lang="en-US" sz="2400" dirty="0">
                <a:solidFill>
                  <a:schemeClr val="tx1"/>
                </a:solidFill>
              </a:rPr>
              <a:t>4.2 KN/m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r>
              <a:rPr lang="en-US" sz="24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72066" y="5415882"/>
            <a:ext cx="3786214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  <a:p>
            <a:pPr>
              <a:buFontTx/>
              <a:buChar char="-"/>
              <a:defRPr/>
            </a:pPr>
            <a:r>
              <a:rPr lang="en-US" sz="24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Superimposed (SID)</a:t>
            </a:r>
          </a:p>
          <a:p>
            <a:pPr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6.44 </a:t>
            </a:r>
            <a:r>
              <a:rPr lang="en-US" sz="2400" dirty="0">
                <a:solidFill>
                  <a:schemeClr val="tx1"/>
                </a:solidFill>
              </a:rPr>
              <a:t>KN/m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114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Dead Load</a:t>
            </a:r>
            <a:endParaRPr lang="en-US" sz="4400" kern="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084763" y="3487738"/>
            <a:ext cx="3786187" cy="1214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</a:rPr>
              <a:t>Wall Load = 20 KN/m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786188" y="4086225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Earthquake Loads</a:t>
            </a:r>
            <a:endParaRPr lang="en-US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According to IBC we use response spectrum curve to identify the earthquake loads  </a:t>
            </a:r>
            <a:endParaRPr lang="en-US" dirty="0"/>
          </a:p>
        </p:txBody>
      </p:sp>
      <p:pic>
        <p:nvPicPr>
          <p:cNvPr id="4" name="Picture 3" descr="respons rea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2852936"/>
            <a:ext cx="5943600" cy="38461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112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118072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According to </a:t>
            </a:r>
            <a:r>
              <a:rPr lang="en-US" altLang="en-US" dirty="0" smtClean="0"/>
              <a:t>ASCE-10</a:t>
            </a:r>
            <a:r>
              <a:rPr lang="en-US" altLang="en-US" dirty="0" smtClean="0"/>
              <a:t> </a:t>
            </a:r>
            <a:r>
              <a:rPr lang="en-US" altLang="en-US" dirty="0" smtClean="0"/>
              <a:t>with seismic design these combinations must be considered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14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Load Combinations</a:t>
            </a:r>
            <a:endParaRPr lang="en-US" sz="4400" kern="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944" y="3076376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rtl="1">
              <a:buNone/>
            </a:pPr>
            <a:r>
              <a:rPr lang="en-US" sz="2000" dirty="0" smtClean="0"/>
              <a:t>1)  1.4D</a:t>
            </a:r>
          </a:p>
          <a:p>
            <a:pPr marL="0" indent="0" rtl="1">
              <a:buNone/>
            </a:pPr>
            <a:r>
              <a:rPr lang="en-US" sz="2000" dirty="0" smtClean="0"/>
              <a:t>2)  1.2D+1.6L</a:t>
            </a:r>
          </a:p>
          <a:p>
            <a:pPr marL="0" indent="0" rtl="1">
              <a:buNone/>
            </a:pPr>
            <a:r>
              <a:rPr lang="en-US" sz="2000" dirty="0" smtClean="0"/>
              <a:t>3)  1.3D+1L+1.3EQ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+0.39EQ</a:t>
            </a:r>
            <a:r>
              <a:rPr lang="en-US" sz="2000" baseline="-25000" dirty="0" smtClean="0"/>
              <a:t>y</a:t>
            </a:r>
            <a:endParaRPr lang="en-US" sz="2000" dirty="0" smtClean="0"/>
          </a:p>
          <a:p>
            <a:pPr marL="0" indent="0" rtl="1">
              <a:buNone/>
            </a:pPr>
            <a:r>
              <a:rPr lang="en-US" sz="2000" dirty="0" smtClean="0"/>
              <a:t>4)  1.3D+1L+1.3EQ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+0.39EQ</a:t>
            </a:r>
            <a:r>
              <a:rPr lang="en-US" sz="2000" baseline="-25000" dirty="0" smtClean="0"/>
              <a:t>x</a:t>
            </a:r>
            <a:endParaRPr lang="en-US" sz="2000" dirty="0" smtClean="0"/>
          </a:p>
          <a:p>
            <a:pPr marL="0" indent="0" rtl="1">
              <a:buNone/>
            </a:pPr>
            <a:r>
              <a:rPr lang="en-US" sz="2000" dirty="0" smtClean="0"/>
              <a:t>5)  0.8D+1.3EQ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+0.39EQ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6)  0.8D+1.3EQ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+0.39EQ</a:t>
            </a:r>
            <a:r>
              <a:rPr lang="en-US" sz="2000" baseline="-25000" dirty="0" smtClean="0"/>
              <a:t>x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7)  1.07D+0.7EQ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+0.21EQ</a:t>
            </a:r>
            <a:r>
              <a:rPr lang="en-US" sz="2000" baseline="-25000" dirty="0" smtClean="0"/>
              <a:t>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3076375"/>
            <a:ext cx="47880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8)  1.07D+0.7EQ</a:t>
            </a:r>
            <a:r>
              <a:rPr lang="en-US" sz="2000" baseline="-25000" dirty="0"/>
              <a:t>y</a:t>
            </a:r>
            <a:r>
              <a:rPr lang="en-US" sz="2000" dirty="0"/>
              <a:t>+0.21EQ</a:t>
            </a:r>
            <a:r>
              <a:rPr lang="en-US" sz="2000" baseline="-25000" dirty="0"/>
              <a:t>x</a:t>
            </a:r>
            <a:endParaRPr lang="en-US" sz="2000" dirty="0"/>
          </a:p>
          <a:p>
            <a:r>
              <a:rPr lang="en-US" sz="2000" dirty="0"/>
              <a:t>9)  1.053D+0.75L+0.525EQ</a:t>
            </a:r>
            <a:r>
              <a:rPr lang="en-US" sz="2000" baseline="-25000" dirty="0"/>
              <a:t>x</a:t>
            </a:r>
            <a:r>
              <a:rPr lang="en-US" sz="2000" dirty="0"/>
              <a:t>+0.158EQ</a:t>
            </a:r>
            <a:r>
              <a:rPr lang="en-US" sz="2000" baseline="-25000" dirty="0"/>
              <a:t>y</a:t>
            </a:r>
            <a:endParaRPr lang="en-US" sz="2000" dirty="0"/>
          </a:p>
          <a:p>
            <a:r>
              <a:rPr lang="en-US" sz="2000" dirty="0"/>
              <a:t>10)  1.053D+0.75L+0.525EQ</a:t>
            </a:r>
            <a:r>
              <a:rPr lang="en-US" sz="2000" baseline="-25000" dirty="0"/>
              <a:t>y</a:t>
            </a:r>
            <a:r>
              <a:rPr lang="en-US" sz="2000" dirty="0"/>
              <a:t>+0158EQ</a:t>
            </a:r>
            <a:r>
              <a:rPr lang="en-US" sz="2000" baseline="-25000" dirty="0"/>
              <a:t>x</a:t>
            </a:r>
            <a:endParaRPr lang="en-US" sz="2000" dirty="0"/>
          </a:p>
          <a:p>
            <a:r>
              <a:rPr lang="en-US" sz="2000" dirty="0"/>
              <a:t>11)  0.53D+0.7EQ</a:t>
            </a:r>
            <a:r>
              <a:rPr lang="en-US" sz="2000" baseline="-25000" dirty="0"/>
              <a:t>x</a:t>
            </a:r>
            <a:r>
              <a:rPr lang="en-US" sz="2000" dirty="0"/>
              <a:t>+0.21EQ</a:t>
            </a:r>
            <a:r>
              <a:rPr lang="en-US" sz="2000" baseline="-25000" dirty="0"/>
              <a:t>y</a:t>
            </a:r>
            <a:endParaRPr lang="en-US" sz="2000" dirty="0"/>
          </a:p>
          <a:p>
            <a:r>
              <a:rPr lang="en-US" sz="2000" dirty="0"/>
              <a:t>12)  0.53D+0.7EQ</a:t>
            </a:r>
            <a:r>
              <a:rPr lang="en-US" sz="2000" baseline="-25000" dirty="0"/>
              <a:t>y</a:t>
            </a:r>
            <a:r>
              <a:rPr lang="en-US" sz="2000" dirty="0"/>
              <a:t>+0.21EQ</a:t>
            </a:r>
            <a:r>
              <a:rPr lang="en-US" sz="2000" baseline="-25000" dirty="0"/>
              <a:t>x</a:t>
            </a:r>
            <a:endParaRPr lang="en-US" sz="2000" dirty="0"/>
          </a:p>
          <a:p>
            <a:r>
              <a:rPr lang="en-US" sz="2000" dirty="0"/>
              <a:t>13)  D</a:t>
            </a:r>
          </a:p>
          <a:p>
            <a:r>
              <a:rPr lang="en-US" sz="2000" dirty="0"/>
              <a:t>14)  D+L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71500" y="2540000"/>
            <a:ext cx="2643188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algn="ctr" rtl="1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  <a:endParaRPr lang="ar-J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357438" y="4183063"/>
            <a:ext cx="4143375" cy="1071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Non-structural material</a:t>
            </a:r>
            <a:endParaRPr lang="ar-S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857875" y="2540000"/>
            <a:ext cx="2643188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Steel</a:t>
            </a:r>
            <a:endParaRPr lang="ar-SA" sz="24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dirty="0"/>
          </a:p>
        </p:txBody>
      </p:sp>
      <p:grpSp>
        <p:nvGrpSpPr>
          <p:cNvPr id="16389" name="Group 11"/>
          <p:cNvGrpSpPr>
            <a:grpSpLocks/>
          </p:cNvGrpSpPr>
          <p:nvPr/>
        </p:nvGrpSpPr>
        <p:grpSpPr bwMode="auto">
          <a:xfrm>
            <a:off x="1857375" y="5611813"/>
            <a:ext cx="690563" cy="793750"/>
            <a:chOff x="2220274" y="386"/>
            <a:chExt cx="691240" cy="794529"/>
          </a:xfrm>
        </p:grpSpPr>
        <p:sp>
          <p:nvSpPr>
            <p:cNvPr id="34" name="Hexagon 33"/>
            <p:cNvSpPr/>
            <p:nvPr/>
          </p:nvSpPr>
          <p:spPr>
            <a:xfrm rot="5400000">
              <a:off x="2168629" y="52031"/>
              <a:ext cx="794529" cy="69124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35" name="Hexagon 4"/>
            <p:cNvSpPr/>
            <p:nvPr/>
          </p:nvSpPr>
          <p:spPr>
            <a:xfrm>
              <a:off x="2256553" y="124201"/>
              <a:ext cx="606663" cy="54690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34290" tIns="34290" rIns="34290" bIns="34290" spcCol="1270" anchor="ctr"/>
            <a:lstStyle/>
            <a:p>
              <a:pPr algn="ctr" defTabSz="4000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900" dirty="0">
                  <a:solidFill>
                    <a:schemeClr val="tx1"/>
                  </a:solidFill>
                </a:rPr>
                <a:t>masonry stones</a:t>
              </a:r>
              <a:endParaRPr lang="ar-SA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90" name="Group 12"/>
          <p:cNvGrpSpPr>
            <a:grpSpLocks/>
          </p:cNvGrpSpPr>
          <p:nvPr/>
        </p:nvGrpSpPr>
        <p:grpSpPr bwMode="auto">
          <a:xfrm>
            <a:off x="1071563" y="4611688"/>
            <a:ext cx="690562" cy="793750"/>
            <a:chOff x="1473734" y="386"/>
            <a:chExt cx="691240" cy="794529"/>
          </a:xfrm>
        </p:grpSpPr>
        <p:sp>
          <p:nvSpPr>
            <p:cNvPr id="32" name="Hexagon 31"/>
            <p:cNvSpPr/>
            <p:nvPr/>
          </p:nvSpPr>
          <p:spPr>
            <a:xfrm rot="5400000">
              <a:off x="1422089" y="52031"/>
              <a:ext cx="794529" cy="69124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33" name="Hexagon 6"/>
            <p:cNvSpPr/>
            <p:nvPr/>
          </p:nvSpPr>
          <p:spPr>
            <a:xfrm>
              <a:off x="1545172" y="124201"/>
              <a:ext cx="535225" cy="54690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Blocks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91" name="Group 13"/>
          <p:cNvGrpSpPr>
            <a:grpSpLocks/>
          </p:cNvGrpSpPr>
          <p:nvPr/>
        </p:nvGrpSpPr>
        <p:grpSpPr bwMode="auto">
          <a:xfrm>
            <a:off x="3000375" y="5754688"/>
            <a:ext cx="862013" cy="965200"/>
            <a:chOff x="1760281" y="674783"/>
            <a:chExt cx="861824" cy="964828"/>
          </a:xfrm>
        </p:grpSpPr>
        <p:sp>
          <p:nvSpPr>
            <p:cNvPr id="30" name="Hexagon 29"/>
            <p:cNvSpPr/>
            <p:nvPr/>
          </p:nvSpPr>
          <p:spPr>
            <a:xfrm rot="5400000">
              <a:off x="1708779" y="726285"/>
              <a:ext cx="964828" cy="861824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31" name="Hexagon 8"/>
            <p:cNvSpPr/>
            <p:nvPr/>
          </p:nvSpPr>
          <p:spPr>
            <a:xfrm>
              <a:off x="1896251" y="827004"/>
              <a:ext cx="589884" cy="660386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dirty="0">
                  <a:solidFill>
                    <a:schemeClr val="tx1"/>
                  </a:solidFill>
                </a:rPr>
                <a:t>Tile</a:t>
              </a:r>
              <a:endParaRPr lang="ar-SA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92" name="Group 14"/>
          <p:cNvGrpSpPr>
            <a:grpSpLocks/>
          </p:cNvGrpSpPr>
          <p:nvPr/>
        </p:nvGrpSpPr>
        <p:grpSpPr bwMode="auto">
          <a:xfrm>
            <a:off x="4572000" y="5754688"/>
            <a:ext cx="690563" cy="793750"/>
            <a:chOff x="2592113" y="759932"/>
            <a:chExt cx="691240" cy="794529"/>
          </a:xfrm>
        </p:grpSpPr>
        <p:sp>
          <p:nvSpPr>
            <p:cNvPr id="28" name="Hexagon 27"/>
            <p:cNvSpPr/>
            <p:nvPr/>
          </p:nvSpPr>
          <p:spPr>
            <a:xfrm rot="5400000">
              <a:off x="2540468" y="811577"/>
              <a:ext cx="794529" cy="69124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29" name="Hexagon 10"/>
            <p:cNvSpPr/>
            <p:nvPr/>
          </p:nvSpPr>
          <p:spPr>
            <a:xfrm>
              <a:off x="2699829" y="883747"/>
              <a:ext cx="535225" cy="54690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778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Mortar</a:t>
              </a:r>
              <a:endParaRPr lang="ar-SA" sz="13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93" name="Group 16"/>
          <p:cNvGrpSpPr>
            <a:grpSpLocks/>
          </p:cNvGrpSpPr>
          <p:nvPr/>
        </p:nvGrpSpPr>
        <p:grpSpPr bwMode="auto">
          <a:xfrm>
            <a:off x="7072313" y="4754563"/>
            <a:ext cx="855662" cy="793750"/>
            <a:chOff x="1391545" y="1614910"/>
            <a:chExt cx="855617" cy="794171"/>
          </a:xfrm>
        </p:grpSpPr>
        <p:sp>
          <p:nvSpPr>
            <p:cNvPr id="24" name="Hexagon 23"/>
            <p:cNvSpPr/>
            <p:nvPr/>
          </p:nvSpPr>
          <p:spPr>
            <a:xfrm rot="5400000">
              <a:off x="1422268" y="1584187"/>
              <a:ext cx="794171" cy="855617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25" name="Hexagon 14"/>
            <p:cNvSpPr/>
            <p:nvPr/>
          </p:nvSpPr>
          <p:spPr>
            <a:xfrm>
              <a:off x="1534148" y="1747272"/>
              <a:ext cx="643215" cy="529447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778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300" dirty="0">
                  <a:solidFill>
                    <a:schemeClr val="tx1"/>
                  </a:solidFill>
                </a:rPr>
                <a:t>Filling material</a:t>
              </a:r>
              <a:endParaRPr lang="ar-SA" sz="13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94" name="Group 18"/>
          <p:cNvGrpSpPr>
            <a:grpSpLocks/>
          </p:cNvGrpSpPr>
          <p:nvPr/>
        </p:nvGrpSpPr>
        <p:grpSpPr bwMode="auto">
          <a:xfrm>
            <a:off x="6000750" y="5611813"/>
            <a:ext cx="844550" cy="893762"/>
            <a:chOff x="2180565" y="1546278"/>
            <a:chExt cx="844025" cy="894457"/>
          </a:xfrm>
        </p:grpSpPr>
        <p:sp>
          <p:nvSpPr>
            <p:cNvPr id="20" name="Hexagon 19"/>
            <p:cNvSpPr/>
            <p:nvPr/>
          </p:nvSpPr>
          <p:spPr>
            <a:xfrm rot="5400000">
              <a:off x="2155349" y="1571494"/>
              <a:ext cx="894457" cy="844025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21" name="Hexagon 18"/>
            <p:cNvSpPr/>
            <p:nvPr/>
          </p:nvSpPr>
          <p:spPr>
            <a:xfrm>
              <a:off x="2317270" y="1691151"/>
              <a:ext cx="570615" cy="60471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glass</a:t>
              </a:r>
              <a:endParaRPr lang="ar-SA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7" name="Straight Arrow Connector 36"/>
          <p:cNvCxnSpPr>
            <a:stCxn id="6" idx="3"/>
          </p:cNvCxnSpPr>
          <p:nvPr/>
        </p:nvCxnSpPr>
        <p:spPr>
          <a:xfrm>
            <a:off x="6500813" y="4719638"/>
            <a:ext cx="571500" cy="392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>
            <a:off x="6000750" y="5397500"/>
            <a:ext cx="428625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4637881" y="5474494"/>
            <a:ext cx="500063" cy="603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3251200" y="5434013"/>
            <a:ext cx="500063" cy="1412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2137569" y="5320506"/>
            <a:ext cx="357188" cy="2254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6" idx="1"/>
          </p:cNvCxnSpPr>
          <p:nvPr/>
        </p:nvCxnSpPr>
        <p:spPr>
          <a:xfrm rot="10800000" flipV="1">
            <a:off x="1785938" y="4719638"/>
            <a:ext cx="571500" cy="17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143250" y="1411288"/>
            <a:ext cx="2714625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40" name="Shape 39"/>
          <p:cNvCxnSpPr>
            <a:endCxn id="11" idx="1"/>
          </p:cNvCxnSpPr>
          <p:nvPr/>
        </p:nvCxnSpPr>
        <p:spPr>
          <a:xfrm rot="16200000" flipH="1">
            <a:off x="4999037" y="2216151"/>
            <a:ext cx="860425" cy="85725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hape 43"/>
          <p:cNvCxnSpPr>
            <a:endCxn id="4" idx="3"/>
          </p:cNvCxnSpPr>
          <p:nvPr/>
        </p:nvCxnSpPr>
        <p:spPr>
          <a:xfrm rot="5400000">
            <a:off x="3177381" y="2251870"/>
            <a:ext cx="860425" cy="78581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6" idx="2"/>
          </p:cNvCxnSpPr>
          <p:nvPr/>
        </p:nvCxnSpPr>
        <p:spPr>
          <a:xfrm rot="5400000">
            <a:off x="3598069" y="3171031"/>
            <a:ext cx="180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itle 1"/>
          <p:cNvSpPr txBox="1">
            <a:spLocks noGrp="1"/>
          </p:cNvSpPr>
          <p:nvPr>
            <p:ph type="title"/>
          </p:nvPr>
        </p:nvSpPr>
        <p:spPr>
          <a:xfrm>
            <a:off x="457200" y="1444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78" y="3284984"/>
            <a:ext cx="8300522" cy="3094277"/>
          </a:xfrm>
        </p:spPr>
      </p:pic>
      <p:sp>
        <p:nvSpPr>
          <p:cNvPr id="5" name="TextBox 4"/>
          <p:cNvSpPr txBox="1"/>
          <p:nvPr/>
        </p:nvSpPr>
        <p:spPr>
          <a:xfrm>
            <a:off x="1043608" y="162880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limits check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04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damping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3212976"/>
            <a:ext cx="6480719" cy="2160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1916832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ratio must be less than 10%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112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5482952" cy="5328592"/>
          </a:xfrm>
        </p:spPr>
        <p:txBody>
          <a:bodyPr/>
          <a:lstStyle/>
          <a:p>
            <a:r>
              <a:rPr lang="ar-SA" dirty="0" smtClean="0"/>
              <a:t>خريطة فلسطين كما ترسخت في عقولنا منذ الصغر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757" y="-8508"/>
            <a:ext cx="3010243" cy="6853110"/>
          </a:xfrm>
        </p:spPr>
      </p:pic>
    </p:spTree>
    <p:extLst>
      <p:ext uri="{BB962C8B-B14F-4D97-AF65-F5344CB8AC3E}">
        <p14:creationId xmlns="" xmlns:p14="http://schemas.microsoft.com/office/powerpoint/2010/main" val="131678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motion input parameters </a:t>
            </a: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Exceedance probability 5%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50 years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=0.65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=0.14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37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israel ss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1418506"/>
            <a:ext cx="4464496" cy="54403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16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936" y="4462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81513994"/>
              </p:ext>
            </p:extLst>
          </p:nvPr>
        </p:nvGraphicFramePr>
        <p:xfrm>
          <a:off x="863589" y="2348880"/>
          <a:ext cx="7416822" cy="41764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14579"/>
                <a:gridCol w="1148411"/>
                <a:gridCol w="3253832"/>
              </a:tblGrid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Seismic Parameters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Table # on ASCE 2010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Risk Catigory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Ⅱ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1.5-1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Importence Factor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1.5-2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Israeli </a:t>
                      </a:r>
                      <a:r>
                        <a:rPr lang="en-US" sz="1400" u="none" strike="noStrike" dirty="0">
                          <a:effectLst/>
                        </a:rPr>
                        <a:t>Code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Israeli </a:t>
                      </a:r>
                      <a:r>
                        <a:rPr lang="en-US" sz="1400" u="none" strike="noStrike" dirty="0">
                          <a:effectLst/>
                        </a:rPr>
                        <a:t>Code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Site Class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20.3-1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11.4-1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</a:t>
                      </a:r>
                      <a:r>
                        <a:rPr lang="en-US" sz="1400" u="none" strike="noStrike" baseline="-25000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11.4-2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</a:t>
                      </a:r>
                      <a:r>
                        <a:rPr lang="en-US" sz="1400" u="none" strike="noStrike" baseline="-25000">
                          <a:effectLst/>
                        </a:rPr>
                        <a:t>MS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0.74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Eqs 11.4-1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</a:t>
                      </a:r>
                      <a:r>
                        <a:rPr lang="en-US" sz="1400" u="none" strike="noStrike" baseline="-25000">
                          <a:effectLst/>
                        </a:rPr>
                        <a:t>M1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Eqs 11.4-2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</a:t>
                      </a:r>
                      <a:r>
                        <a:rPr lang="en-US" sz="1400" u="none" strike="noStrike" baseline="-25000">
                          <a:effectLst/>
                        </a:rPr>
                        <a:t>DS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Eqs 11.4-3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</a:t>
                      </a:r>
                      <a:r>
                        <a:rPr lang="en-US" sz="1400" u="none" strike="noStrike" baseline="-25000">
                          <a:effectLst/>
                        </a:rPr>
                        <a:t>D1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Eqs 11.4-4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SDC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11.6-1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43608" y="141763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Parameters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93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Diaphragm Rigidity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length to width ratio of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diaphragms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block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less than 3 as shown in the table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03793581"/>
              </p:ext>
            </p:extLst>
          </p:nvPr>
        </p:nvGraphicFramePr>
        <p:xfrm>
          <a:off x="971601" y="2996952"/>
          <a:ext cx="7272805" cy="252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4409"/>
                <a:gridCol w="1454409"/>
                <a:gridCol w="1454409"/>
                <a:gridCol w="1454409"/>
                <a:gridCol w="1455169"/>
              </a:tblGrid>
              <a:tr h="1296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width/length)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Left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Right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17.33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123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912" y="11663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function :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respons real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47564" y="2393504"/>
            <a:ext cx="7848872" cy="4464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06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11663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Base Shear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9683347"/>
              </p:ext>
            </p:extLst>
          </p:nvPr>
        </p:nvGraphicFramePr>
        <p:xfrm>
          <a:off x="323528" y="2420889"/>
          <a:ext cx="8363271" cy="3705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658"/>
                <a:gridCol w="465002"/>
                <a:gridCol w="601945"/>
                <a:gridCol w="944300"/>
                <a:gridCol w="944300"/>
                <a:gridCol w="666654"/>
                <a:gridCol w="868306"/>
                <a:gridCol w="868306"/>
                <a:gridCol w="677188"/>
                <a:gridCol w="868306"/>
                <a:gridCol w="868306"/>
              </a:tblGrid>
              <a:tr h="9545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Cu*T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governing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value of 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Min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governing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Etabs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85%of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New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scale factor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0205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Left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1.165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790.5846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800.0717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800.0716552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664.3733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680.0609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1673.035148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02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1.065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1.065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853.6829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800.0717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853.6829441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599.5895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725.6305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1978.021176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0205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1.179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928.6618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939.8057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939.8057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751.545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798.8348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1737.286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02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1.356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928.6618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939.8057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939.8057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640.9171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798.8348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2037.157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0205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Right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1086.065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973.8962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1086.065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4360.653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923.1552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346.0132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40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1.361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962.348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973.8962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973.8962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3350.792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827.8118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403.7881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7551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944" y="4462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: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left block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30999740"/>
              </p:ext>
            </p:extLst>
          </p:nvPr>
        </p:nvGraphicFramePr>
        <p:xfrm>
          <a:off x="2699792" y="1600200"/>
          <a:ext cx="6275040" cy="6725344"/>
        </p:xfrm>
        <a:graphic>
          <a:graphicData uri="http://schemas.openxmlformats.org/presentationml/2006/ole">
            <p:oleObj spid="_x0000_s1033" name="Document" r:id="rId3" imgW="5931852" imgH="7611938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1092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928" y="44624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middle block 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38513705"/>
              </p:ext>
            </p:extLst>
          </p:nvPr>
        </p:nvGraphicFramePr>
        <p:xfrm>
          <a:off x="2771800" y="1600200"/>
          <a:ext cx="6131025" cy="5831198"/>
        </p:xfrm>
        <a:graphic>
          <a:graphicData uri="http://schemas.openxmlformats.org/presentationml/2006/ole">
            <p:oleObj spid="_x0000_s2058" name="Document" r:id="rId3" imgW="5931852" imgH="6342200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11631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920" y="-27384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Right block 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81862022"/>
              </p:ext>
            </p:extLst>
          </p:nvPr>
        </p:nvGraphicFramePr>
        <p:xfrm>
          <a:off x="2822178" y="1417638"/>
          <a:ext cx="5861050" cy="6262687"/>
        </p:xfrm>
        <a:graphic>
          <a:graphicData uri="http://schemas.openxmlformats.org/presentationml/2006/ole">
            <p:oleObj spid="_x0000_s3081" name="Document" r:id="rId3" imgW="5931852" imgH="6344723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6942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928" y="44624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order effect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Middle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5771077"/>
              </p:ext>
            </p:extLst>
          </p:nvPr>
        </p:nvGraphicFramePr>
        <p:xfrm>
          <a:off x="2388870" y="2276872"/>
          <a:ext cx="6297930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4195"/>
                <a:gridCol w="620395"/>
                <a:gridCol w="488950"/>
                <a:gridCol w="488950"/>
                <a:gridCol w="736600"/>
                <a:gridCol w="778510"/>
                <a:gridCol w="883285"/>
                <a:gridCol w="663575"/>
                <a:gridCol w="587375"/>
                <a:gridCol w="506095"/>
              </a:tblGrid>
              <a:tr h="474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 height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Axial force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 force-x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force-y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49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20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54864.23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1082.18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1069.12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0.0066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0.0277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839213"/>
              </p:ext>
            </p:extLst>
          </p:nvPr>
        </p:nvGraphicFramePr>
        <p:xfrm>
          <a:off x="2388870" y="3670063"/>
          <a:ext cx="6297930" cy="1331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4828"/>
                <a:gridCol w="561000"/>
                <a:gridCol w="525485"/>
                <a:gridCol w="525485"/>
                <a:gridCol w="742519"/>
                <a:gridCol w="762907"/>
                <a:gridCol w="762907"/>
                <a:gridCol w="683328"/>
                <a:gridCol w="683328"/>
                <a:gridCol w="526143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Story height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Axial force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 force-x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force-y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`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63072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49444779"/>
              </p:ext>
            </p:extLst>
          </p:nvPr>
        </p:nvGraphicFramePr>
        <p:xfrm>
          <a:off x="2388870" y="5180285"/>
          <a:ext cx="6298178" cy="1507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653"/>
                <a:gridCol w="595223"/>
                <a:gridCol w="562995"/>
                <a:gridCol w="562995"/>
                <a:gridCol w="653101"/>
                <a:gridCol w="822788"/>
                <a:gridCol w="822788"/>
                <a:gridCol w="576149"/>
                <a:gridCol w="576149"/>
                <a:gridCol w="562337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Story height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∆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Axial force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 force-x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Shear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force-y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(KN)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θ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65300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362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Outline </a:t>
            </a:r>
            <a:endParaRPr lang="en-US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57189" y="1428750"/>
            <a:ext cx="3494732" cy="14287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ntroduction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697336" y="2839958"/>
            <a:ext cx="3494732" cy="1437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325192" y="5487564"/>
            <a:ext cx="3494732" cy="1370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037483" y="4277267"/>
            <a:ext cx="3494732" cy="135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Structural Analysis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rregularity Checks</a:t>
            </a:r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13 checks in ASCE-10 for irregularity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886200"/>
            <a:ext cx="3157736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1120" y="5486400"/>
            <a:ext cx="3134816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1708" y="5622984"/>
            <a:ext cx="338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checks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252" y="4087505"/>
            <a:ext cx="3049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irregularity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checks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240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structural system is building frame system (slab-beam-column) system.</a:t>
            </a:r>
          </a:p>
          <a:p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slab system used in the building is one way ribbed slab.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14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kern="0" dirty="0">
                <a:solidFill>
                  <a:srgbClr val="2D2D8A"/>
                </a:solidFill>
                <a:latin typeface="Times New Roman" pitchFamily="18" charset="0"/>
                <a:cs typeface="Times New Roman" pitchFamily="18" charset="0"/>
              </a:rPr>
              <a:t>3D Structural Analysis</a:t>
            </a:r>
            <a:endParaRPr lang="en-US" sz="4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46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Program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4099" name="Content Placeholder 5" descr="CSI.ETABS_20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463" y="1643063"/>
            <a:ext cx="8870950" cy="5000625"/>
          </a:xfrm>
        </p:spPr>
      </p:pic>
    </p:spTree>
    <p:extLst>
      <p:ext uri="{BB962C8B-B14F-4D97-AF65-F5344CB8AC3E}">
        <p14:creationId xmlns="" xmlns:p14="http://schemas.microsoft.com/office/powerpoint/2010/main" val="306027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Modeling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123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en-US" smtClean="0"/>
          </a:p>
        </p:txBody>
      </p:sp>
      <p:pic>
        <p:nvPicPr>
          <p:cNvPr id="5124" name="Picture 4" descr="C:\Users\w7\Desktop\مشروع تخرج 2\برزنتيشن\r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1571625"/>
            <a:ext cx="30226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:\Users\w7\Desktop\مشروع تخرج 2\برزنتيشن\mi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571625"/>
            <a:ext cx="296386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C:\Users\w7\Desktop\مشروع تخرج 2\برزنتيشن\lef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26765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684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ETABS Modification </a:t>
            </a:r>
          </a:p>
          <a:p>
            <a:pPr>
              <a:buFontTx/>
              <a:buNone/>
              <a:defRPr/>
            </a:pPr>
            <a:endParaRPr lang="en-US" altLang="en-US" sz="2400" b="1" dirty="0" smtClean="0"/>
          </a:p>
          <a:p>
            <a:pPr>
              <a:buFontTx/>
              <a:buNone/>
              <a:defRPr/>
            </a:pPr>
            <a:endParaRPr lang="ar-SA" altLang="en-US" sz="2400" dirty="0" smtClean="0"/>
          </a:p>
          <a:p>
            <a:pPr marL="0" indent="0">
              <a:buFontTx/>
              <a:buNone/>
              <a:defRPr/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According to the </a:t>
            </a:r>
            <a:b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period for the </a:t>
            </a:r>
            <a:b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structure it’s</a:t>
            </a:r>
          </a:p>
          <a:p>
            <a:pPr marL="0" indent="0">
              <a:buFontTx/>
              <a:buNone/>
              <a:defRPr/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Compatible as </a:t>
            </a:r>
            <a:b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shown  </a:t>
            </a:r>
          </a:p>
          <a:p>
            <a:pPr>
              <a:buFontTx/>
              <a:buNone/>
              <a:defRPr/>
            </a:pPr>
            <a:endParaRPr lang="en-US" sz="2400" b="1" dirty="0"/>
          </a:p>
        </p:txBody>
      </p:sp>
      <p:pic>
        <p:nvPicPr>
          <p:cNvPr id="6148" name="صورة 4" descr="lef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2143125"/>
            <a:ext cx="2143125" cy="412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صورة 5" descr="mi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143125"/>
            <a:ext cx="24955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صورة 6" descr="rig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143125"/>
            <a:ext cx="23558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7165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Difference between manual calculations and ETABS results &lt; 5%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7172" name="صورة 4" descr="eq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2643188"/>
            <a:ext cx="6072187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433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endParaRPr lang="ar-SA" dirty="0"/>
          </a:p>
        </p:txBody>
      </p:sp>
      <p:pic>
        <p:nvPicPr>
          <p:cNvPr id="8195" name="عنصر نائب للمحتوى 3" descr="equ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0188" y="2000250"/>
            <a:ext cx="6072187" cy="3786188"/>
          </a:xfrm>
        </p:spPr>
      </p:pic>
    </p:spTree>
    <p:extLst>
      <p:ext uri="{BB962C8B-B14F-4D97-AF65-F5344CB8AC3E}">
        <p14:creationId xmlns="" xmlns:p14="http://schemas.microsoft.com/office/powerpoint/2010/main" val="39528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endParaRPr lang="ar-SA" dirty="0"/>
          </a:p>
        </p:txBody>
      </p:sp>
      <p:pic>
        <p:nvPicPr>
          <p:cNvPr id="9220" name="صورة 3" descr="eq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928813"/>
            <a:ext cx="5500688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525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Check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243" name="Picture 1" descr="stress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429000"/>
            <a:ext cx="77152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C:\Users\w7\Desktop\مشروع تخرج 2\برزنتيشن\stre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428750"/>
            <a:ext cx="7715250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6680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GB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24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All the structural elements are to be designed in project:</a:t>
            </a:r>
          </a:p>
          <a:p>
            <a:pPr>
              <a:buFontTx/>
              <a:buNone/>
              <a:defRPr/>
            </a:pPr>
            <a:r>
              <a:rPr lang="en-US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.Slabs </a:t>
            </a:r>
          </a:p>
          <a:p>
            <a:pPr>
              <a:buFontTx/>
              <a:buNone/>
              <a:defRPr/>
            </a:pPr>
            <a:r>
              <a:rPr lang="en-US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.Beams</a:t>
            </a:r>
          </a:p>
          <a:p>
            <a:pPr>
              <a:buNone/>
              <a:defRPr/>
            </a:pPr>
            <a:r>
              <a:rPr lang="en-US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.Columns </a:t>
            </a:r>
          </a:p>
          <a:p>
            <a:pPr>
              <a:buNone/>
              <a:defRPr/>
            </a:pPr>
            <a:r>
              <a:rPr lang="en-US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.Shear walls</a:t>
            </a:r>
          </a:p>
          <a:p>
            <a:pPr>
              <a:buNone/>
              <a:defRPr/>
            </a:pPr>
            <a:r>
              <a:rPr lang="en-US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.Footings</a:t>
            </a:r>
          </a:p>
          <a:p>
            <a:pPr>
              <a:buFontTx/>
              <a:buNone/>
              <a:defRPr/>
            </a:pPr>
            <a:endParaRPr lang="en-GB" sz="36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5" descr="C:\Users\CRC\Desktop\1-Lab-Building-3D-BIM-Structural-Model-537x3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2428875"/>
            <a:ext cx="51149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8601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عنوان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GB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alt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ladadweh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building consists of 9 floors; including 2 basement (parking), one ground floor and 6 residential floors. The area for each floor is 665 meters square.</a:t>
            </a:r>
          </a:p>
          <a:p>
            <a:pPr>
              <a:buFontTx/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building is designed to resist the expected earthquake may be occur in this geological site, the width of the building is around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14.5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meters and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is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 meters so we divide the building to three separated buildings   </a:t>
            </a: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GB" alt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4298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system for slabs is one way ribbed slab of 350 mm thickness .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 Design 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 bwMode="auto">
          <a:xfrm>
            <a:off x="214313" y="2928938"/>
            <a:ext cx="37861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Slab Thickness = </a:t>
            </a:r>
            <a:r>
              <a:rPr lang="en-US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350 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 width = 150 mm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Flange Thickness= </a:t>
            </a:r>
            <a:r>
              <a:rPr lang="en-US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endParaRPr lang="en-US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00400" y="2590800"/>
            <a:ext cx="5581650" cy="3657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317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famil\Desktop\Abdullah natheh\moment slabe mid.PN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535" y="2133600"/>
            <a:ext cx="3466465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famil\Desktop\Abdullah natheh\moment slabe right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24350"/>
            <a:ext cx="2705100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Slabs Moment Values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 bwMode="auto">
          <a:xfrm>
            <a:off x="457200" y="16002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ØMn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121.42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m</a:t>
            </a:r>
            <a:r>
              <a:rPr lang="ar-JO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ØMn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34.45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m</a:t>
            </a:r>
          </a:p>
          <a:p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 descr="C:\Users\famil\Desktop\Abdullah natheh\moment slab left.PN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3581400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291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Slabs Flexure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M-</a:t>
            </a:r>
            <a:r>
              <a:rPr lang="en-US" alt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E-Tabs &lt;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ØMn-ve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Yellow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areas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0.0033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min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174.825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/rip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bottom steel 2Ф12/rip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alt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-ve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E-Tabs = 40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&gt;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ØMn-ve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Blue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0.0093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ar-JO" altLang="en-US" sz="2400" dirty="0" smtClean="0">
                <a:latin typeface="Times New Roman" pitchFamily="18" charset="0"/>
                <a:cs typeface="Times New Roman" pitchFamily="18" charset="0"/>
              </a:rPr>
              <a:t>402.65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/rip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3ϕ14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/rip</a:t>
            </a:r>
          </a:p>
          <a:p>
            <a:pPr>
              <a:buNone/>
            </a:pPr>
            <a:endParaRPr lang="en-US" alt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alt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+ve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E-Tabs &lt;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ØMn+ve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All Slabs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0.0033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As = 653.23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/550mm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ϕ12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/110mm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GB" altLang="en-US" dirty="0" smtClean="0"/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7656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7658" name="Rectangle 8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0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:\slab shear left.PN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9624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Slabs Shear Values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524000"/>
            <a:ext cx="2462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= 57.55 KN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G:\slab shear right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936" y="4114800"/>
            <a:ext cx="27432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:\slab shear mid.PN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3347906" cy="220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1886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Slabs Tie Stirrups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19399"/>
            <a:ext cx="8229600" cy="1981201"/>
          </a:xfrm>
        </p:spPr>
        <p:txBody>
          <a:bodyPr/>
          <a:lstStyle/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the slabs does not need shear stirrups. Stirrups must be used to hold the bottom bars.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Stirrups 1ϕ10 / 300mm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GB" altLang="en-US" dirty="0" smtClean="0"/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828800"/>
            <a:ext cx="4927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= Ø         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bw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 * 1.1= 57.55 KN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847" y="1828800"/>
            <a:ext cx="583353" cy="50482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838200" y="2819400"/>
            <a:ext cx="4004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&gt; Ultimate Shear in Slabs</a:t>
            </a:r>
            <a:endParaRPr lang="en-US" alt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28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Slabs Sections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37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3801" name="Rectangle 5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800">
                <a:solidFill>
                  <a:srgbClr val="000000"/>
                </a:solidFill>
              </a:rPr>
              <a:t> </a:t>
            </a:r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0" y="4148920"/>
            <a:ext cx="4267200" cy="240428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0" y="1447800"/>
            <a:ext cx="4267200" cy="2514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257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Beams Design Systems</a:t>
            </a:r>
            <a:endParaRPr lang="en-GB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 bwMode="auto">
          <a:xfrm>
            <a:off x="457200" y="1600200"/>
            <a:ext cx="822960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types of beams were used in this project:</a:t>
            </a:r>
            <a:endParaRPr lang="en-GB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Hidden beams with several dimension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Drop beams of 500mm width and 900mm depth</a:t>
            </a:r>
            <a:endParaRPr lang="en-US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197" y="3124200"/>
          <a:ext cx="7162802" cy="3276600"/>
        </p:xfrm>
        <a:graphic>
          <a:graphicData uri="http://schemas.openxmlformats.org/drawingml/2006/table">
            <a:tbl>
              <a:tblPr rtl="1"/>
              <a:tblGrid>
                <a:gridCol w="1790280"/>
                <a:gridCol w="1790280"/>
                <a:gridCol w="1791121"/>
                <a:gridCol w="1791121"/>
              </a:tblGrid>
              <a:tr h="655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Depth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Width 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Type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Arial"/>
                        </a:rPr>
                        <a:t>Beam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Hidden beam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B 70*35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Hidden beam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B 40*35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Hidden beam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B 100*35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900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Drop beam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74310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Arial"/>
                        </a:rPr>
                        <a:t>B 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50*90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5273675" algn="l"/>
              </a:tabLs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5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Beam “B5”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 bwMode="auto">
          <a:xfrm>
            <a:off x="357188" y="1500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Hidden Beam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B5” in the 3</a:t>
            </a:r>
            <a:r>
              <a:rPr lang="en-US" sz="2400" kern="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story was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chosen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check reinforcements. Beams width and depth are 70cm and 35cm respectively. </a:t>
            </a:r>
            <a:endParaRPr lang="en-GB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beam layou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9800" y="2724600"/>
            <a:ext cx="4571429" cy="360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240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Beam “B5” Internal Forces 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عنصر نائب للمحتوى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 +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manually = 122.3 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 -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manually = 80.8 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altLang="en-US" sz="1800" dirty="0" smtClean="0"/>
          </a:p>
          <a:p>
            <a:pPr algn="ctr">
              <a:lnSpc>
                <a:spcPct val="150000"/>
              </a:lnSpc>
              <a:buFontTx/>
              <a:buNone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Vu = 164.7KN</a:t>
            </a: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 0.063N.m</a:t>
            </a: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endParaRPr lang="en-GB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en-GB" altLang="en-US" dirty="0" smtClean="0"/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62163"/>
            <a:ext cx="7089393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4565" y="3352800"/>
            <a:ext cx="7121236" cy="96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724400"/>
            <a:ext cx="7162800" cy="90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772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25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Beam “B5” Reinforcement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ctr">
              <a:lnSpc>
                <a:spcPct val="150000"/>
              </a:lnSpc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= 1185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As min = 670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Bars 7ϕ16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= 771.4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As min = 670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 Bars 5ϕ16</a:t>
            </a:r>
          </a:p>
          <a:p>
            <a:pPr algn="ctr">
              <a:lnSpc>
                <a:spcPct val="150000"/>
              </a:lnSpc>
              <a:buFont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8.8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 need for tensional reinforcement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124.3 KN &lt; Vu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closed stirrups 2Ф10/145mm</a:t>
            </a:r>
          </a:p>
          <a:p>
            <a:pPr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GB" alt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25886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4199"/>
            <a:ext cx="9146812" cy="518724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dimensions and joints location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0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Beams Sections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5105400"/>
            <a:ext cx="3425588" cy="156390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274310" cy="16002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86000"/>
            <a:ext cx="3810000" cy="3559834"/>
          </a:xfrm>
          <a:prstGeom prst="rect">
            <a:avLst/>
          </a:prstGeom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47800"/>
            <a:ext cx="52768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319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Columns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columns in the project differs in dimensions and lengths: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66800" y="2209800"/>
          <a:ext cx="7086600" cy="2895600"/>
        </p:xfrm>
        <a:graphic>
          <a:graphicData uri="http://schemas.openxmlformats.org/drawingml/2006/table">
            <a:tbl>
              <a:tblPr/>
              <a:tblGrid>
                <a:gridCol w="3543300"/>
                <a:gridCol w="3543300"/>
              </a:tblGrid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Type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Length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Typical stories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3.3m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ground floor story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6.3m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st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basement story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3.7m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basement story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3m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685800" y="5334000"/>
            <a:ext cx="56573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Dimensions:</a:t>
            </a: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Columns of cross section 1000mm*400mm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Columns of cross section 600mm*400mm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39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Columns 100cm*40cm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 bwMode="auto">
          <a:xfrm>
            <a:off x="357188" y="1500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Column “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C6”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 has the max. compression load was chosen to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 reinforcement in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basement.</a:t>
            </a:r>
            <a:endParaRPr lang="en-GB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11" descr="max axial in colum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2643188"/>
            <a:ext cx="5943600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589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63" y="71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baseline="30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Basement Column “C6” Internal forces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4488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=3732.7 KN</a:t>
            </a: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M1 = 21.5 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M2 = 93.9 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2057400"/>
            <a:ext cx="5715000" cy="11430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5562600"/>
            <a:ext cx="5638800" cy="121919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524000" y="3807460"/>
            <a:ext cx="5685155" cy="1297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54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8713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Columns 100cm*40cm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ratio = 6.3 &lt; 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 – 12 M1/M2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=27.5 &lt; 40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can be neglected.</a:t>
            </a:r>
          </a:p>
          <a:p>
            <a:pPr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 = 400,000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0.01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min = 4000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ØPn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8883.84 KN &gt;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981200"/>
            <a:ext cx="4724400" cy="487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928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Columns 60cm*40cm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 bwMode="auto">
          <a:xfrm>
            <a:off x="357188" y="1500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Column “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C25”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 has the max. compression load was chosen to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 reinforcement in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basement.</a:t>
            </a:r>
            <a:endParaRPr lang="en-GB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463635"/>
            <a:ext cx="2714625" cy="408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8288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63" y="71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baseline="30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2st</a:t>
            </a: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Basement Column “C25” Internal forces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4488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=467.7 KN</a:t>
            </a: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M1 = 12.2 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M2 = 24.3 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5685155" cy="112236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3832225"/>
            <a:ext cx="5685155" cy="119697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1524000" y="5600700"/>
            <a:ext cx="5685155" cy="1028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028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8713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Columns 60cm*40cm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ratio = 10.5&lt; 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 – 12 M1/M2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=28 &lt; 40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Slenderness can be neglected.</a:t>
            </a:r>
          </a:p>
          <a:p>
            <a:pPr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 = 240,000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0.01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min = 2400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alt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ØPn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3464.7 KN &gt;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2590800"/>
            <a:ext cx="5410200" cy="39445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022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Foundations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foundation system is mat Foundation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 software program was used to design the foundations.</a:t>
            </a: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74754" name="Picture 2" descr="See the source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5" y="2657475"/>
            <a:ext cx="6981825" cy="3895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751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Foundations’ Thicknesses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allowable bearing capacity for soil in the location of the building is 320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each foundation was chosen based on wide beam shear and punching shear.</a:t>
            </a: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3816218"/>
              </p:ext>
            </p:extLst>
          </p:nvPr>
        </p:nvGraphicFramePr>
        <p:xfrm>
          <a:off x="1547664" y="3284984"/>
          <a:ext cx="6080760" cy="2076808"/>
        </p:xfrm>
        <a:graphic>
          <a:graphicData uri="http://schemas.openxmlformats.org/drawingml/2006/table">
            <a:tbl>
              <a:tblPr/>
              <a:tblGrid>
                <a:gridCol w="3040380"/>
                <a:gridCol w="3040380"/>
              </a:tblGrid>
              <a:tr h="6480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Foundation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Thickness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Right building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1200mm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Middle building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1200mm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Left building</a:t>
                      </a:r>
                      <a:endParaRPr lang="en-US" sz="2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900mm</a:t>
                      </a: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 bwMode="auto">
          <a:xfrm>
            <a:off x="381000" y="545435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Left matt foundation was selected to represent the required chicks.</a:t>
            </a:r>
            <a:endParaRPr lang="en-GB" sz="24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287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وان 5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Project Description</a:t>
            </a:r>
            <a:b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عنصر نائب للمحتوى 6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building is located at bier-</a:t>
            </a:r>
            <a:r>
              <a:rPr lang="en-GB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zait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town in Ramallah city, each story have 6 departments, and designed to be a reinforced concrete structure . </a:t>
            </a:r>
          </a:p>
        </p:txBody>
      </p:sp>
      <p:pic>
        <p:nvPicPr>
          <p:cNvPr id="5124" name="Picture 4" descr="C:\Users\CRC\Desktop\p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79798"/>
            <a:ext cx="5112568" cy="406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Wide Beam Shear Chick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 bwMode="auto">
          <a:xfrm>
            <a:off x="323528" y="1914526"/>
            <a:ext cx="8229600" cy="70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550 KN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124200"/>
            <a:ext cx="3809999" cy="31242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24400" y="3124200"/>
            <a:ext cx="4057650" cy="312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66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Deflection Chick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 bwMode="auto">
          <a:xfrm>
            <a:off x="381000" y="1371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maximum allowable deflection for foundation equals 10mm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5667375" cy="40272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494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Stresses Chick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 bwMode="auto">
          <a:xfrm>
            <a:off x="381000" y="1295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Allowable bearing capacity of the soil = 320 KN/m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2362200"/>
            <a:ext cx="5715644" cy="40935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83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Flexure in Y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524000"/>
            <a:ext cx="8534400" cy="510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3465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Flexure in X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447800"/>
            <a:ext cx="8458200" cy="510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68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Middle building Flexure</a:t>
            </a:r>
            <a:b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Y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8153400" cy="510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327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Middle building Flexure</a:t>
            </a:r>
            <a:b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X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229599" cy="510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68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Right building Flexure</a:t>
            </a:r>
            <a:b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Y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1447800"/>
            <a:ext cx="6934200" cy="510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66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Right building Flexure</a:t>
            </a:r>
            <a:b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X direction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1676400"/>
            <a:ext cx="7086600" cy="487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78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Walls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 bwMode="auto">
          <a:xfrm>
            <a:off x="457200" y="16002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200000"/>
              </a:lnSpc>
              <a:defRPr/>
            </a:pPr>
            <a:r>
              <a:rPr lang="en-GB" sz="32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types of walls in this project</a:t>
            </a:r>
          </a:p>
          <a:p>
            <a:pPr algn="ctr" eaLnBrk="0" hangingPunct="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GB" sz="32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 Bearing walls</a:t>
            </a:r>
          </a:p>
          <a:p>
            <a:pPr algn="ctr" eaLnBrk="0" hangingPunct="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GB" sz="32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Basement Shear walls</a:t>
            </a:r>
          </a:p>
          <a:p>
            <a:pPr algn="ctr" eaLnBrk="0" hangingPunct="0">
              <a:defRPr/>
            </a:pPr>
            <a:endParaRPr lang="en-GB" sz="24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4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Project Location</a:t>
            </a:r>
            <a:endParaRPr lang="en-US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1962"/>
          <a:stretch>
            <a:fillRect/>
          </a:stretch>
        </p:blipFill>
        <p:spPr bwMode="auto">
          <a:xfrm>
            <a:off x="0" y="2357438"/>
            <a:ext cx="3352800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2428875" y="4500563"/>
            <a:ext cx="642938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3" name="Text Box 18"/>
          <p:cNvSpPr txBox="1">
            <a:spLocks noChangeArrowheads="1"/>
          </p:cNvSpPr>
          <p:nvPr/>
        </p:nvSpPr>
        <p:spPr bwMode="auto">
          <a:xfrm>
            <a:off x="4619625" y="2071688"/>
            <a:ext cx="3810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Ramallah city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2017</a:t>
            </a:r>
          </a:p>
        </p:txBody>
      </p:sp>
      <p:pic>
        <p:nvPicPr>
          <p:cNvPr id="7174" name="Picture 8" descr="site pl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3171825"/>
            <a:ext cx="5405437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Bearing Walls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600200"/>
            <a:ext cx="830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Thickness = 200mm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ØPn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1485 KN/m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Wall 9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3478.5 KN/m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G:\maximum axial shear wall.PN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35052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:\shear walls compression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43434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45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Bearing Walls Reinforcement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4267200"/>
            <a:ext cx="7620000" cy="21336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33400" y="1752600"/>
            <a:ext cx="7696200" cy="21139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26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Shear Walls Design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371600"/>
            <a:ext cx="4191000" cy="5257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600" y="1447801"/>
            <a:ext cx="43434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Wall thickness = 200mm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γ soil = 20 KN / m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Ka = 0.27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24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Max +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Moment = 36.18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Max -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Moment = 23.3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KN.m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ØVc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92.6 KN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Maximum shear force = 54 KN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6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Shear Reinforcement</a:t>
            </a:r>
            <a:endParaRPr lang="en-GB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71800"/>
            <a:ext cx="8686800" cy="175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30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Questions Part </a:t>
            </a:r>
            <a:endParaRPr lang="en-US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2" descr="C:\Users\ASUS\Desktop\interview-questions-for-creative-job-candidates-tcg-11-04-2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2027238"/>
            <a:ext cx="612140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691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Architectural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artich.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217738"/>
            <a:ext cx="8377238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Architectural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Content Placeholder 5" descr="artich.....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1430338"/>
            <a:ext cx="4286250" cy="5229225"/>
          </a:xfrm>
        </p:spPr>
      </p:pic>
      <p:pic>
        <p:nvPicPr>
          <p:cNvPr id="9220" name="Picture 6" descr="zz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71613"/>
            <a:ext cx="41433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1075062</TotalTime>
  <Words>1579</Words>
  <Application>Microsoft Office PowerPoint</Application>
  <PresentationFormat>On-screen Show (4:3)</PresentationFormat>
  <Paragraphs>599</Paragraphs>
  <Slides>74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7" baseType="lpstr">
      <vt:lpstr>Diseño predeterminado</vt:lpstr>
      <vt:lpstr>1_Diseño predeterminado</vt:lpstr>
      <vt:lpstr>Document</vt:lpstr>
      <vt:lpstr>Seismic Design For “Ladadweh” Residential Building</vt:lpstr>
      <vt:lpstr>خريطة فلسطين كما ترسخت في عقولنا منذ الصغر  </vt:lpstr>
      <vt:lpstr>Outline </vt:lpstr>
      <vt:lpstr>Introduction</vt:lpstr>
      <vt:lpstr>Building dimensions and joints location</vt:lpstr>
      <vt:lpstr> Project Description </vt:lpstr>
      <vt:lpstr>Project Location</vt:lpstr>
      <vt:lpstr>Architectural Information</vt:lpstr>
      <vt:lpstr>Architectural Information</vt:lpstr>
      <vt:lpstr>Architectural Information</vt:lpstr>
      <vt:lpstr>Slide 11</vt:lpstr>
      <vt:lpstr>Slide 12</vt:lpstr>
      <vt:lpstr>Loading</vt:lpstr>
      <vt:lpstr>Slide 14</vt:lpstr>
      <vt:lpstr>Earthquake Loads</vt:lpstr>
      <vt:lpstr>Slide 16</vt:lpstr>
      <vt:lpstr>Materials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Seismic Analysis Approach</vt:lpstr>
      <vt:lpstr>Slide 31</vt:lpstr>
      <vt:lpstr>Software Program</vt:lpstr>
      <vt:lpstr>3D Modeling</vt:lpstr>
      <vt:lpstr>Compatibility Check</vt:lpstr>
      <vt:lpstr>Equilibrium Check</vt:lpstr>
      <vt:lpstr>Equilibrium Check</vt:lpstr>
      <vt:lpstr>Equilibrium Check</vt:lpstr>
      <vt:lpstr>Stress-Strain Check</vt:lpstr>
      <vt:lpstr>Design</vt:lpstr>
      <vt:lpstr>Slab Design </vt:lpstr>
      <vt:lpstr>Slabs Moment Values</vt:lpstr>
      <vt:lpstr>Slabs Flexure</vt:lpstr>
      <vt:lpstr>Slabs Shear Values</vt:lpstr>
      <vt:lpstr>Slabs Tie Stirrups</vt:lpstr>
      <vt:lpstr>Slabs Sections</vt:lpstr>
      <vt:lpstr>Beams Design Systems</vt:lpstr>
      <vt:lpstr>Beam “B5”</vt:lpstr>
      <vt:lpstr>Beam “B5” Internal Forces </vt:lpstr>
      <vt:lpstr>Beam “B5” Reinforcement</vt:lpstr>
      <vt:lpstr>Beams Sections</vt:lpstr>
      <vt:lpstr>Columns Design</vt:lpstr>
      <vt:lpstr>Columns 100cm*40cm</vt:lpstr>
      <vt:lpstr>1st Basement Column “C6” Internal forces</vt:lpstr>
      <vt:lpstr>Columns 100cm*40cm Design</vt:lpstr>
      <vt:lpstr>Columns 60cm*40cm</vt:lpstr>
      <vt:lpstr>2st Basement Column “C25” Internal forces</vt:lpstr>
      <vt:lpstr>Columns 60cm*40cm Design</vt:lpstr>
      <vt:lpstr>Foundations Design</vt:lpstr>
      <vt:lpstr>Foundations’ Thicknesses</vt:lpstr>
      <vt:lpstr>Wide Beam Shear Chick</vt:lpstr>
      <vt:lpstr>Deflection Chick</vt:lpstr>
      <vt:lpstr>Stresses Chick</vt:lpstr>
      <vt:lpstr>Flexure in Y direction</vt:lpstr>
      <vt:lpstr>Flexure in X direction</vt:lpstr>
      <vt:lpstr>Middle building Flexure Y direction</vt:lpstr>
      <vt:lpstr>Middle building Flexure X direction</vt:lpstr>
      <vt:lpstr>Right building Flexure Y direction</vt:lpstr>
      <vt:lpstr>Right building Flexure X direction</vt:lpstr>
      <vt:lpstr>Walls Design</vt:lpstr>
      <vt:lpstr>Bearing Walls Design</vt:lpstr>
      <vt:lpstr>Bearing Walls Reinforcement</vt:lpstr>
      <vt:lpstr>Shear Walls Design</vt:lpstr>
      <vt:lpstr>Shear Reinforcement</vt:lpstr>
      <vt:lpstr>Questions Part 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فنيات العلاج الاسري البنائي</cp:lastModifiedBy>
  <cp:revision>168</cp:revision>
  <dcterms:created xsi:type="dcterms:W3CDTF">2009-03-26T20:51:52Z</dcterms:created>
  <dcterms:modified xsi:type="dcterms:W3CDTF">2018-05-29T00:02:40Z</dcterms:modified>
</cp:coreProperties>
</file>