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7"/>
  </p:notesMasterIdLst>
  <p:handoutMasterIdLst>
    <p:handoutMasterId r:id="rId38"/>
  </p:handoutMasterIdLst>
  <p:sldIdLst>
    <p:sldId id="256" r:id="rId3"/>
    <p:sldId id="265" r:id="rId4"/>
    <p:sldId id="273" r:id="rId5"/>
    <p:sldId id="270" r:id="rId6"/>
    <p:sldId id="274" r:id="rId7"/>
    <p:sldId id="277" r:id="rId8"/>
    <p:sldId id="278" r:id="rId9"/>
    <p:sldId id="275" r:id="rId10"/>
    <p:sldId id="284" r:id="rId11"/>
    <p:sldId id="281" r:id="rId12"/>
    <p:sldId id="330" r:id="rId13"/>
    <p:sldId id="331" r:id="rId14"/>
    <p:sldId id="312" r:id="rId15"/>
    <p:sldId id="314" r:id="rId16"/>
    <p:sldId id="315" r:id="rId17"/>
    <p:sldId id="316" r:id="rId18"/>
    <p:sldId id="336" r:id="rId19"/>
    <p:sldId id="317" r:id="rId20"/>
    <p:sldId id="321" r:id="rId21"/>
    <p:sldId id="322" r:id="rId22"/>
    <p:sldId id="323" r:id="rId23"/>
    <p:sldId id="337" r:id="rId24"/>
    <p:sldId id="335" r:id="rId25"/>
    <p:sldId id="324" r:id="rId26"/>
    <p:sldId id="325" r:id="rId27"/>
    <p:sldId id="326" r:id="rId28"/>
    <p:sldId id="327" r:id="rId29"/>
    <p:sldId id="328" r:id="rId30"/>
    <p:sldId id="329" r:id="rId31"/>
    <p:sldId id="338" r:id="rId32"/>
    <p:sldId id="339" r:id="rId33"/>
    <p:sldId id="283" r:id="rId34"/>
    <p:sldId id="299" r:id="rId35"/>
    <p:sldId id="308" r:id="rId3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howGuides="1">
      <p:cViewPr varScale="1">
        <p:scale>
          <a:sx n="84" d="100"/>
          <a:sy n="84" d="100"/>
        </p:scale>
        <p:origin x="138" y="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12/21/2016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12/21/2016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12/21/2016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/>
              <a:pPr/>
              <a:t>12/21/2016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en.wikipedia.org/wiki/Duplex_%28telecommunications%2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2" y="838200"/>
            <a:ext cx="8915400" cy="1905000"/>
          </a:xfrm>
        </p:spPr>
        <p:txBody>
          <a:bodyPr>
            <a:normAutofit fontScale="90000"/>
          </a:bodyPr>
          <a:lstStyle/>
          <a:p>
            <a:br>
              <a:rPr lang="en-US" b="0" dirty="0"/>
            </a:br>
            <a:r>
              <a:rPr lang="en-US" dirty="0"/>
              <a:t>RF components Design for the Internet Over TV Band Adaptor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276600"/>
            <a:ext cx="5029201" cy="2895600"/>
          </a:xfrm>
        </p:spPr>
        <p:txBody>
          <a:bodyPr/>
          <a:lstStyle/>
          <a:p>
            <a:r>
              <a:rPr lang="en-US" dirty="0"/>
              <a:t>Prepared by:</a:t>
            </a:r>
          </a:p>
          <a:p>
            <a:r>
              <a:rPr lang="en-US" sz="1800" dirty="0" err="1"/>
              <a:t>Esam</a:t>
            </a:r>
            <a:r>
              <a:rPr lang="en-US" sz="1800" dirty="0"/>
              <a:t> Ahmad</a:t>
            </a:r>
          </a:p>
          <a:p>
            <a:endParaRPr lang="en-US" sz="1800" dirty="0"/>
          </a:p>
          <a:p>
            <a:r>
              <a:rPr lang="en-US" dirty="0"/>
              <a:t>Supervised by:</a:t>
            </a:r>
          </a:p>
          <a:p>
            <a:r>
              <a:rPr lang="en-US" sz="1800" dirty="0"/>
              <a:t>Dr. Ahmed </a:t>
            </a:r>
            <a:r>
              <a:rPr lang="en-US" sz="1800" dirty="0" err="1"/>
              <a:t>Masri</a:t>
            </a:r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77734" y="152400"/>
            <a:ext cx="8686801" cy="1066800"/>
          </a:xfrm>
        </p:spPr>
        <p:txBody>
          <a:bodyPr/>
          <a:lstStyle/>
          <a:p>
            <a:r>
              <a:rPr lang="en-US" dirty="0"/>
              <a:t>Our Previous Work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7734" y="5995235"/>
            <a:ext cx="10045878" cy="710365"/>
          </a:xfrm>
        </p:spPr>
        <p:txBody>
          <a:bodyPr>
            <a:normAutofit/>
          </a:bodyPr>
          <a:lstStyle/>
          <a:p>
            <a:r>
              <a:rPr lang="en-US" i="1" dirty="0"/>
              <a:t>High power amplifier in ADS software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079" y="1219200"/>
            <a:ext cx="10177727" cy="454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6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981200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RF Component: </a:t>
            </a:r>
            <a:br>
              <a:rPr lang="en-US" sz="7200" dirty="0"/>
            </a:br>
            <a:r>
              <a:rPr lang="en-US" sz="7200" dirty="0"/>
              <a:t>The Mixer</a:t>
            </a:r>
            <a:endParaRPr lang="en-US" sz="7200" dirty="0"/>
          </a:p>
        </p:txBody>
      </p:sp>
      <p:pic>
        <p:nvPicPr>
          <p:cNvPr id="1026" name="Picture 2" descr="http://www.digikey.com/en/articles/techzone/2011/oct/~/media/Images/Article%20Library/TechZone%20Articles/2011/October/The%20Basics%20of%20Mixers/article-2011october-the-basics-of-mixers-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2" y="2895600"/>
            <a:ext cx="6019800" cy="323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39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/>
              <a:t>When designing the mixer, we kept in mind:</a:t>
            </a:r>
          </a:p>
          <a:p>
            <a:r>
              <a:rPr lang="en-US" dirty="0"/>
              <a:t>Which type of mixer</a:t>
            </a:r>
          </a:p>
          <a:p>
            <a:r>
              <a:rPr lang="en-US" dirty="0"/>
              <a:t>Input frequency</a:t>
            </a:r>
          </a:p>
          <a:p>
            <a:r>
              <a:rPr lang="en-US" dirty="0"/>
              <a:t>Input power (</a:t>
            </a:r>
            <a:r>
              <a:rPr lang="en-US" dirty="0"/>
              <a:t>LO drive power required) </a:t>
            </a:r>
            <a:endParaRPr lang="en-US" dirty="0"/>
          </a:p>
          <a:p>
            <a:r>
              <a:rPr lang="en-US" dirty="0"/>
              <a:t>Coupling factor (ideal DBM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-3dB</a:t>
            </a:r>
            <a:r>
              <a:rPr lang="en-US" dirty="0"/>
              <a:t>)</a:t>
            </a:r>
          </a:p>
          <a:p>
            <a:r>
              <a:rPr lang="en-US" dirty="0"/>
              <a:t>Conversion gain (typical value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-6dB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56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Mixer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design for the mixer was chosen to be a </a:t>
            </a:r>
            <a:r>
              <a:rPr lang="en-US" dirty="0">
                <a:solidFill>
                  <a:srgbClr val="FF0000"/>
                </a:solidFill>
              </a:rPr>
              <a:t>double balanced mixer</a:t>
            </a:r>
            <a:r>
              <a:rPr lang="en-US" dirty="0"/>
              <a:t>, with ring diodes in the middle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412" y="2667000"/>
            <a:ext cx="5335019" cy="375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1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Mixer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52194" y="1676400"/>
            <a:ext cx="8686801" cy="4191000"/>
          </a:xfrm>
        </p:spPr>
        <p:txBody>
          <a:bodyPr/>
          <a:lstStyle/>
          <a:p>
            <a:r>
              <a:rPr lang="en-US" i="1" dirty="0"/>
              <a:t>The double-balanced mixer layout: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612" y="2057400"/>
            <a:ext cx="71151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3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Mixer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52194" y="1676400"/>
            <a:ext cx="8686801" cy="4191000"/>
          </a:xfrm>
        </p:spPr>
        <p:txBody>
          <a:bodyPr/>
          <a:lstStyle/>
          <a:p>
            <a:r>
              <a:rPr lang="en-US" i="1" dirty="0"/>
              <a:t>Coupling factor magnitude (dB) results of double balanced mixer: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012" y="2190749"/>
            <a:ext cx="5943600" cy="42802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111" y="1577340"/>
            <a:ext cx="2111803" cy="56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Mixer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52194" y="1676400"/>
            <a:ext cx="8686801" cy="4191000"/>
          </a:xfrm>
        </p:spPr>
        <p:txBody>
          <a:bodyPr/>
          <a:lstStyle/>
          <a:p>
            <a:r>
              <a:rPr lang="en-US" i="1" dirty="0"/>
              <a:t>simulated results for conversion gain (dB) vs </a:t>
            </a:r>
            <a:r>
              <a:rPr lang="en-US" i="1" dirty="0" err="1"/>
              <a:t>Lofreq</a:t>
            </a:r>
            <a:r>
              <a:rPr lang="en-US" i="1" dirty="0"/>
              <a:t>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612" y="2286000"/>
            <a:ext cx="6324600" cy="416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7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981200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RF Component: </a:t>
            </a:r>
            <a:br>
              <a:rPr lang="en-US" sz="7200" dirty="0"/>
            </a:br>
            <a:r>
              <a:rPr lang="en-US" sz="7200" dirty="0"/>
              <a:t>The Bandpass Filters</a:t>
            </a:r>
            <a:endParaRPr lang="en-US" sz="7200" dirty="0"/>
          </a:p>
        </p:txBody>
      </p:sp>
      <p:pic>
        <p:nvPicPr>
          <p:cNvPr id="3074" name="Picture 2" descr="https://upload.wikimedia.org/wikipedia/commons/thumb/9/94/Band-pass_filter_symbol.svg/1019px-Band-pass_filter_symbol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2" y="2514600"/>
            <a:ext cx="4100512" cy="412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6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Bandpass Filters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Wi-Fi frequency band pass filter circuit: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75" y="2366938"/>
            <a:ext cx="10005537" cy="32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1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Bandpass Filters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Wi-Fi frequency band pass filter simulation: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212" y="2209800"/>
            <a:ext cx="5105400" cy="430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1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Previous Work</a:t>
            </a:r>
          </a:p>
          <a:p>
            <a:r>
              <a:rPr lang="en-US" dirty="0"/>
              <a:t>Our </a:t>
            </a:r>
            <a:r>
              <a:rPr lang="en-US" dirty="0"/>
              <a:t>Previous</a:t>
            </a:r>
            <a:r>
              <a:rPr lang="en-US" dirty="0"/>
              <a:t> Work</a:t>
            </a:r>
          </a:p>
          <a:p>
            <a:r>
              <a:rPr lang="en-US" dirty="0"/>
              <a:t>The Mixer</a:t>
            </a:r>
          </a:p>
          <a:p>
            <a:r>
              <a:rPr lang="en-US" dirty="0"/>
              <a:t>The Bandpass Filters</a:t>
            </a:r>
          </a:p>
          <a:p>
            <a:r>
              <a:rPr lang="en-US" dirty="0"/>
              <a:t>The Low Noise Amplifier</a:t>
            </a:r>
          </a:p>
          <a:p>
            <a:r>
              <a:rPr lang="en-US" dirty="0"/>
              <a:t>The Duplexer</a:t>
            </a:r>
          </a:p>
          <a:p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Bandpass Filters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TV frequency band pass filter circuit: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362200"/>
            <a:ext cx="10668000" cy="327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2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Bandpass Filters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TV frequency band pass filter simulation: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012" y="2123936"/>
            <a:ext cx="5385580" cy="457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0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10134600" cy="1981200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RF Component: </a:t>
            </a:r>
            <a:br>
              <a:rPr lang="en-US" sz="7200" dirty="0"/>
            </a:br>
            <a:r>
              <a:rPr lang="en-US" sz="7200" dirty="0"/>
              <a:t>The Low Noise Amplifier</a:t>
            </a:r>
            <a:endParaRPr lang="en-US" sz="7200" dirty="0"/>
          </a:p>
        </p:txBody>
      </p:sp>
      <p:pic>
        <p:nvPicPr>
          <p:cNvPr id="2050" name="Picture 2" descr="http://www.ommic.fr/img/32/2178H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2" y="2590800"/>
            <a:ext cx="4643437" cy="406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11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The Low Noise Amplifier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When designing the mixer, we kept in mind:</a:t>
            </a:r>
          </a:p>
          <a:p>
            <a:r>
              <a:rPr lang="en-US" dirty="0"/>
              <a:t>Operating Frequency</a:t>
            </a:r>
          </a:p>
          <a:p>
            <a:r>
              <a:rPr lang="en-US" dirty="0"/>
              <a:t>Linearity</a:t>
            </a:r>
          </a:p>
          <a:p>
            <a:r>
              <a:rPr lang="en-US" dirty="0"/>
              <a:t>Power gain (typical value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20dB</a:t>
            </a:r>
            <a:r>
              <a:rPr lang="en-US" dirty="0"/>
              <a:t>)</a:t>
            </a:r>
          </a:p>
          <a:p>
            <a:r>
              <a:rPr lang="en-US" dirty="0"/>
              <a:t>Noise figure (max. of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2dB</a:t>
            </a:r>
            <a:r>
              <a:rPr lang="en-US" dirty="0"/>
              <a:t>, IEEE standard)</a:t>
            </a:r>
          </a:p>
          <a:p>
            <a:r>
              <a:rPr lang="en-US"/>
              <a:t>Impedance matching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16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</a:t>
            </a:r>
            <a:r>
              <a:rPr lang="en-US" dirty="0"/>
              <a:t>The Low Noise Amplifier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Low noise amplifier circuit in ADS software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212" y="2209800"/>
            <a:ext cx="9144000" cy="451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1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</a:t>
            </a:r>
            <a:r>
              <a:rPr lang="en-US" dirty="0"/>
              <a:t>The Low Noise Amplifier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Output Voltage Waveform having sin signal as input: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864" y="2133600"/>
            <a:ext cx="9296400" cy="461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</a:t>
            </a:r>
            <a:r>
              <a:rPr lang="en-US" dirty="0"/>
              <a:t>The Low Noise Amplifier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Output spectrum having sin signal as input: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812" y="2133600"/>
            <a:ext cx="6172200" cy="456266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70523"/>
              </p:ext>
            </p:extLst>
          </p:nvPr>
        </p:nvGraphicFramePr>
        <p:xfrm>
          <a:off x="8599804" y="3047607"/>
          <a:ext cx="2895600" cy="2206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371279274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0841603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Harmonics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 (</a:t>
                      </a:r>
                      <a:r>
                        <a:rPr lang="en-US" dirty="0" err="1"/>
                        <a:t>dBm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940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16.724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3859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-23.595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30892"/>
                  </a:ext>
                </a:extLst>
              </a:tr>
              <a:tr h="37815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-38.363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72909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-42.070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2801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-57.112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1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92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</a:t>
            </a:r>
            <a:r>
              <a:rPr lang="en-US" dirty="0"/>
              <a:t>The Low Noise Amplifier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noise figure for the required frequencies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209800"/>
            <a:ext cx="6019800" cy="43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2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Component: </a:t>
            </a:r>
            <a:r>
              <a:rPr lang="en-US" dirty="0"/>
              <a:t>The Low Noise Amplifier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S-parameters for the require frequencies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280028"/>
            <a:ext cx="10668000" cy="436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2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Important Aspect: The Duplexer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</a:t>
            </a:r>
            <a:r>
              <a:rPr lang="en-US" dirty="0"/>
              <a:t> </a:t>
            </a:r>
            <a:r>
              <a:rPr lang="en-US" b="1" dirty="0"/>
              <a:t>duplexer</a:t>
            </a:r>
            <a:r>
              <a:rPr lang="en-US" dirty="0"/>
              <a:t> is an electronic device that allows bi-directional (</a:t>
            </a:r>
            <a:r>
              <a:rPr lang="en-US" u="sng" dirty="0">
                <a:hlinkClick r:id="rId2" tooltip="Duplex (telecommunications)"/>
              </a:rPr>
              <a:t>duplex</a:t>
            </a:r>
            <a:r>
              <a:rPr lang="en-US" dirty="0"/>
              <a:t>) communication over a single path.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812" y="2895600"/>
            <a:ext cx="7009857" cy="289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8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IoTV is a project that aims to transmit Internet wirelessly over TV band using Cognitive Radio, and utilizing the </a:t>
            </a:r>
            <a:r>
              <a:rPr lang="en-US" dirty="0">
                <a:solidFill>
                  <a:srgbClr val="FF0000"/>
                </a:solidFill>
              </a:rPr>
              <a:t>white space</a:t>
            </a:r>
            <a:r>
              <a:rPr lang="en-US" dirty="0"/>
              <a:t>. In order to cover </a:t>
            </a:r>
            <a:r>
              <a:rPr lang="en-US" dirty="0">
                <a:solidFill>
                  <a:srgbClr val="0070C0"/>
                </a:solidFill>
              </a:rPr>
              <a:t>rural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remote</a:t>
            </a:r>
            <a:r>
              <a:rPr lang="en-US" dirty="0"/>
              <a:t> areas. </a:t>
            </a:r>
            <a:endParaRPr lang="ar-SY" dirty="0"/>
          </a:p>
        </p:txBody>
      </p:sp>
      <p:pic>
        <p:nvPicPr>
          <p:cNvPr id="2050" name="Picture 2" descr="http://dweaay7e22a7h.cloudfront.net/dr-content_3/uploads/2016/03/shutterstock_145281121-65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06" y="2819400"/>
            <a:ext cx="848525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45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Important Aspect: The Duplexer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 of </a:t>
            </a:r>
            <a:r>
              <a:rPr lang="en-US" dirty="0" err="1"/>
              <a:t>Duplexeres</a:t>
            </a:r>
            <a:r>
              <a:rPr lang="en-US" dirty="0"/>
              <a:t>:</a:t>
            </a:r>
          </a:p>
          <a:p>
            <a:r>
              <a:rPr lang="en-US" b="1" dirty="0"/>
              <a:t>Transmit-receive switch</a:t>
            </a:r>
            <a:r>
              <a:rPr lang="en-US" dirty="0"/>
              <a:t>: a transmit/receive (TR) switch alternately connects the transmitter and receiver to a shared antenna.</a:t>
            </a:r>
          </a:p>
          <a:p>
            <a:r>
              <a:rPr lang="en-US" b="1" dirty="0"/>
              <a:t>Frequency domain</a:t>
            </a:r>
            <a:r>
              <a:rPr lang="en-US" dirty="0"/>
              <a:t>:  the transmitted and received signals can occupy different frequency bands,</a:t>
            </a:r>
          </a:p>
          <a:p>
            <a:endParaRPr lang="en-US" b="1" dirty="0"/>
          </a:p>
          <a:p>
            <a:r>
              <a:rPr lang="en-US" dirty="0"/>
              <a:t>Important properties of a duplexer are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: Low loss between transmitter and antenna</a:t>
            </a:r>
            <a:r>
              <a:rPr lang="en-US" dirty="0"/>
              <a:t> (less than 1 dB),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Low loss between antenna and receiver </a:t>
            </a:r>
            <a:r>
              <a:rPr lang="en-US" dirty="0"/>
              <a:t>(less than 1 dB),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High isolation from transmitter to receiver</a:t>
            </a:r>
            <a:r>
              <a:rPr lang="en-US" dirty="0"/>
              <a:t> (as much as 80 dB)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54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Should We Use a Duplexer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a duplexer to reduce the number of antennas required by the system sounds like a great idea. But, as usual with RF, it is never quite that simple.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12" y="2514600"/>
            <a:ext cx="5486400" cy="41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2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strongly advise in implementing the components on a printed circuit board and having them ready for testing</a:t>
            </a:r>
          </a:p>
          <a:p>
            <a:r>
              <a:rPr lang="en-US" dirty="0"/>
              <a:t>Making a decision regarding which type of duplexer should be used</a:t>
            </a:r>
          </a:p>
          <a:p>
            <a:r>
              <a:rPr lang="en-US" dirty="0"/>
              <a:t>Come up with a cool name and a logo in case it gets manufactured as a product</a:t>
            </a:r>
          </a:p>
        </p:txBody>
      </p:sp>
      <p:pic>
        <p:nvPicPr>
          <p:cNvPr id="4100" name="Picture 4" descr="http://www.horsesforsources.com/wp-content/uploads/2011/05/The-present-of-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2" y="3962400"/>
            <a:ext cx="2980016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08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g0.etsystatic.com/000/0/6148073/il_fullxfull.319388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68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petitjuriste.fr/wp-content/uploads/2015/07/ques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27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White Space refers to the unused broadcasting frequencies in the wireless spectrum</a:t>
            </a:r>
          </a:p>
          <a:p>
            <a:r>
              <a:rPr lang="en-US" dirty="0"/>
              <a:t>White Space broadband can travel up to 10 kilometers </a:t>
            </a:r>
            <a:r>
              <a:rPr lang="en-US" dirty="0">
                <a:solidFill>
                  <a:srgbClr val="FF0000"/>
                </a:solidFill>
              </a:rPr>
              <a:t>“Super Wi-Fi” </a:t>
            </a:r>
          </a:p>
          <a:p>
            <a:r>
              <a:rPr lang="en-US" dirty="0"/>
              <a:t>White Space spectrum ranges from </a:t>
            </a:r>
            <a:r>
              <a:rPr lang="en-US" dirty="0">
                <a:solidFill>
                  <a:srgbClr val="0070C0"/>
                </a:solidFill>
              </a:rPr>
              <a:t>470 MHz </a:t>
            </a:r>
            <a:r>
              <a:rPr lang="en-US" dirty="0"/>
              <a:t>to </a:t>
            </a:r>
            <a:r>
              <a:rPr lang="en-US" dirty="0">
                <a:solidFill>
                  <a:srgbClr val="0070C0"/>
                </a:solidFill>
              </a:rPr>
              <a:t>790 MHz </a:t>
            </a:r>
          </a:p>
        </p:txBody>
      </p:sp>
      <p:pic>
        <p:nvPicPr>
          <p:cNvPr id="1026" name="Picture 2" descr="http://www.rfwireless-world.com/images/White-Space-Wireless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12" y="3505200"/>
            <a:ext cx="7381875" cy="314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5212" y="152400"/>
            <a:ext cx="8686801" cy="1066800"/>
          </a:xfrm>
        </p:spPr>
        <p:txBody>
          <a:bodyPr/>
          <a:lstStyle/>
          <a:p>
            <a:r>
              <a:rPr lang="en-US" dirty="0"/>
              <a:t>Applications for the project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65211" y="1371600"/>
            <a:ext cx="8686801" cy="4191000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</a:rPr>
              <a:t>increasing wireless range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2" y="2667000"/>
            <a:ext cx="11762728" cy="334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5211" y="152400"/>
            <a:ext cx="8686801" cy="1066800"/>
          </a:xfrm>
        </p:spPr>
        <p:txBody>
          <a:bodyPr/>
          <a:lstStyle/>
          <a:p>
            <a:r>
              <a:rPr lang="en-US" dirty="0"/>
              <a:t>Applications for the project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65210" y="1371600"/>
            <a:ext cx="8686801" cy="4191000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</a:rPr>
              <a:t>Connecting two remote users distant from each other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2" y="2229268"/>
            <a:ext cx="11833535" cy="379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4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5211" y="152400"/>
            <a:ext cx="8686801" cy="1066800"/>
          </a:xfrm>
        </p:spPr>
        <p:txBody>
          <a:bodyPr/>
          <a:lstStyle/>
          <a:p>
            <a:r>
              <a:rPr lang="en-US" dirty="0"/>
              <a:t>Applications for the project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46690" y="1447800"/>
            <a:ext cx="8686801" cy="4191000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</a:rPr>
              <a:t>Commercially as an ISP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812" y="1905000"/>
            <a:ext cx="9073664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8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Work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Effort that has been done by our fellow colleagues:</a:t>
            </a:r>
          </a:p>
          <a:p>
            <a:r>
              <a:rPr lang="en-US" dirty="0"/>
              <a:t>Form a reliable database containing field </a:t>
            </a:r>
            <a:r>
              <a:rPr lang="en-US" dirty="0">
                <a:solidFill>
                  <a:srgbClr val="FF0000"/>
                </a:solidFill>
              </a:rPr>
              <a:t>data measurements </a:t>
            </a:r>
          </a:p>
          <a:p>
            <a:r>
              <a:rPr lang="en-US" dirty="0"/>
              <a:t>Designing a (1.6-2) GHz </a:t>
            </a:r>
            <a:r>
              <a:rPr lang="en-US" dirty="0">
                <a:solidFill>
                  <a:srgbClr val="FF0000"/>
                </a:solidFill>
              </a:rPr>
              <a:t>oscillator</a:t>
            </a:r>
            <a:r>
              <a:rPr lang="en-US" dirty="0"/>
              <a:t>, along with two </a:t>
            </a:r>
            <a:r>
              <a:rPr lang="en-US" dirty="0">
                <a:solidFill>
                  <a:srgbClr val="FF0000"/>
                </a:solidFill>
              </a:rPr>
              <a:t>antennas</a:t>
            </a:r>
            <a:r>
              <a:rPr lang="en-US" dirty="0"/>
              <a:t> with different directivities. </a:t>
            </a:r>
          </a:p>
          <a:p>
            <a:endParaRPr lang="en-US" dirty="0"/>
          </a:p>
          <a:p>
            <a:pPr marL="45720" indent="0" algn="ctr">
              <a:buNone/>
            </a:pPr>
            <a:r>
              <a:rPr lang="en-US" sz="5400" b="1" dirty="0">
                <a:solidFill>
                  <a:srgbClr val="0070C0"/>
                </a:solidFill>
              </a:rPr>
              <a:t>Result: The spectrum is mostly free </a:t>
            </a:r>
          </a:p>
        </p:txBody>
      </p:sp>
    </p:spTree>
    <p:extLst>
      <p:ext uri="{BB962C8B-B14F-4D97-AF65-F5344CB8AC3E}">
        <p14:creationId xmlns:p14="http://schemas.microsoft.com/office/powerpoint/2010/main" val="243778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Adaptor Block Diagram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790" y="1828800"/>
            <a:ext cx="756964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16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D0870B-5333-4B89-B14A-85A8EA464D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contrast presentation (widescreen)</Template>
  <TotalTime>0</TotalTime>
  <Words>693</Words>
  <Application>Microsoft Office PowerPoint</Application>
  <PresentationFormat>Custom</PresentationFormat>
  <Paragraphs>105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Franklin Gothic Medium</vt:lpstr>
      <vt:lpstr>Tahoma</vt:lpstr>
      <vt:lpstr>Business Contrast 16x9</vt:lpstr>
      <vt:lpstr> RF components Design for the Internet Over TV Band Adaptor </vt:lpstr>
      <vt:lpstr>Contents </vt:lpstr>
      <vt:lpstr>Introduction</vt:lpstr>
      <vt:lpstr>Introduction</vt:lpstr>
      <vt:lpstr>Applications for the project</vt:lpstr>
      <vt:lpstr>Applications for the project</vt:lpstr>
      <vt:lpstr>Applications for the project</vt:lpstr>
      <vt:lpstr>Previous Work</vt:lpstr>
      <vt:lpstr>The Adaptor Block Diagram</vt:lpstr>
      <vt:lpstr>Our Previous Work</vt:lpstr>
      <vt:lpstr>RF Component:  The Mixer</vt:lpstr>
      <vt:lpstr>RF Component: The Mixer</vt:lpstr>
      <vt:lpstr>RF Component: The Mixer</vt:lpstr>
      <vt:lpstr>RF Component: The Mixer</vt:lpstr>
      <vt:lpstr>RF Component: The Mixer</vt:lpstr>
      <vt:lpstr>RF Component: The Mixer</vt:lpstr>
      <vt:lpstr>RF Component:  The Bandpass Filters</vt:lpstr>
      <vt:lpstr>RF Component: The Bandpass Filters</vt:lpstr>
      <vt:lpstr>RF Component: The Bandpass Filters</vt:lpstr>
      <vt:lpstr>RF Component: The Bandpass Filters</vt:lpstr>
      <vt:lpstr>RF Component: The Bandpass Filters</vt:lpstr>
      <vt:lpstr>RF Component:  The Low Noise Amplifier</vt:lpstr>
      <vt:lpstr>RF Component: The Low Noise Amplifier</vt:lpstr>
      <vt:lpstr>RF Component: The Low Noise Amplifier</vt:lpstr>
      <vt:lpstr>RF Component: The Low Noise Amplifier</vt:lpstr>
      <vt:lpstr>RF Component: The Low Noise Amplifier</vt:lpstr>
      <vt:lpstr>RF Component: The Low Noise Amplifier</vt:lpstr>
      <vt:lpstr>RF Component: The Low Noise Amplifier</vt:lpstr>
      <vt:lpstr>An Important Aspect: The Duplexer</vt:lpstr>
      <vt:lpstr>An Important Aspect: The Duplexer</vt:lpstr>
      <vt:lpstr>Should We Use a Duplexer ?</vt:lpstr>
      <vt:lpstr>Future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2016-05-17T13:23:36Z</dcterms:created>
  <dcterms:modified xsi:type="dcterms:W3CDTF">2016-12-24T04:09:45Z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