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74" r:id="rId3"/>
    <p:sldId id="282" r:id="rId4"/>
    <p:sldId id="283" r:id="rId5"/>
    <p:sldId id="275" r:id="rId6"/>
    <p:sldId id="276" r:id="rId7"/>
    <p:sldId id="267" r:id="rId8"/>
    <p:sldId id="269" r:id="rId9"/>
    <p:sldId id="272" r:id="rId10"/>
    <p:sldId id="277" r:id="rId11"/>
    <p:sldId id="278" r:id="rId12"/>
    <p:sldId id="279"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71" autoAdjust="0"/>
  </p:normalViewPr>
  <p:slideViewPr>
    <p:cSldViewPr>
      <p:cViewPr>
        <p:scale>
          <a:sx n="75" d="100"/>
          <a:sy n="75" d="100"/>
        </p:scale>
        <p:origin x="-1236" y="120"/>
      </p:cViewPr>
      <p:guideLst>
        <p:guide orient="horz" pos="2160"/>
        <p:guide pos="2880"/>
      </p:guideLst>
    </p:cSldViewPr>
  </p:slideViewPr>
  <p:outlineViewPr>
    <p:cViewPr>
      <p:scale>
        <a:sx n="33" d="100"/>
        <a:sy n="33" d="100"/>
      </p:scale>
      <p:origin x="36"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4105B3-3774-4105-A96E-CD10C997AA0E}" type="datetimeFigureOut">
              <a:rPr lang="en-US" smtClean="0"/>
              <a:t>5/4/2018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47623-F227-4D14-8CCD-24A49DD74BF5}" type="slidenum">
              <a:rPr lang="en-US" smtClean="0"/>
              <a:t>‹#›</a:t>
            </a:fld>
            <a:endParaRPr lang="en-US"/>
          </a:p>
        </p:txBody>
      </p:sp>
    </p:spTree>
    <p:extLst>
      <p:ext uri="{BB962C8B-B14F-4D97-AF65-F5344CB8AC3E}">
        <p14:creationId xmlns:p14="http://schemas.microsoft.com/office/powerpoint/2010/main" val="3287260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AB732059-A8E3-4925-89BD-474EF5C6FBF9}" type="datetime1">
              <a:rPr lang="en-US" smtClean="0"/>
              <a:t>5/4/2018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F7E8973-7BAC-4928-AE8B-337B1DF0049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762583-D5C7-4948-8FA2-AC5C46BEEB7A}" type="datetime1">
              <a:rPr lang="en-US" smtClean="0"/>
              <a:t>5/4/2018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E8973-7BAC-4928-AE8B-337B1DF004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4790F4-324E-4BE9-9012-C5BAF0EF54B6}" type="datetime1">
              <a:rPr lang="en-US" smtClean="0"/>
              <a:t>5/4/2018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E8973-7BAC-4928-AE8B-337B1DF0049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6996ED5-B8B9-4621-B245-B04734901E48}" type="datetime1">
              <a:rPr lang="en-US" smtClean="0"/>
              <a:t>5/4/2018</a:t>
            </a:fld>
            <a:endParaRPr lang="en-US"/>
          </a:p>
        </p:txBody>
      </p:sp>
      <p:sp>
        <p:nvSpPr>
          <p:cNvPr id="9" name="Slide Number Placeholder 8"/>
          <p:cNvSpPr>
            <a:spLocks noGrp="1"/>
          </p:cNvSpPr>
          <p:nvPr>
            <p:ph type="sldNum" sz="quarter" idx="15"/>
          </p:nvPr>
        </p:nvSpPr>
        <p:spPr/>
        <p:txBody>
          <a:bodyPr rtlCol="0"/>
          <a:lstStyle/>
          <a:p>
            <a:fld id="{4F7E8973-7BAC-4928-AE8B-337B1DF0049D}"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7D3FAF9-772B-4644-BE6C-B648D87A6B6A}" type="datetime1">
              <a:rPr lang="en-US" smtClean="0"/>
              <a:t>5/4/2018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F7E8973-7BAC-4928-AE8B-337B1DF0049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10D41FF-AEF9-4B2F-902A-F9296F989D88}" type="datetime1">
              <a:rPr lang="en-US" smtClean="0"/>
              <a:t>5/4/2018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E8973-7BAC-4928-AE8B-337B1DF0049D}"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6829557-5E99-4047-8834-7993720A23D1}" type="datetime1">
              <a:rPr lang="en-US" smtClean="0"/>
              <a:t>5/4/2018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E8973-7BAC-4928-AE8B-337B1DF0049D}"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0051C64-65DE-4CF7-A8B8-5D2A91DCAB0E}" type="datetime1">
              <a:rPr lang="en-US" smtClean="0"/>
              <a:t>5/4/2018</a:t>
            </a:fld>
            <a:endParaRPr lang="en-US"/>
          </a:p>
        </p:txBody>
      </p:sp>
      <p:sp>
        <p:nvSpPr>
          <p:cNvPr id="7" name="Slide Number Placeholder 6"/>
          <p:cNvSpPr>
            <a:spLocks noGrp="1"/>
          </p:cNvSpPr>
          <p:nvPr>
            <p:ph type="sldNum" sz="quarter" idx="11"/>
          </p:nvPr>
        </p:nvSpPr>
        <p:spPr/>
        <p:txBody>
          <a:bodyPr rtlCol="0"/>
          <a:lstStyle/>
          <a:p>
            <a:fld id="{4F7E8973-7BAC-4928-AE8B-337B1DF0049D}"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52322-14B9-4F84-9DC2-6AAAA4906CDC}" type="datetime1">
              <a:rPr lang="en-US" smtClean="0"/>
              <a:t>5/4/2018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E8973-7BAC-4928-AE8B-337B1DF0049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FD3E632-152E-4E76-845C-ABB330174B75}" type="datetime1">
              <a:rPr lang="en-US" smtClean="0"/>
              <a:t>5/4/2018</a:t>
            </a:fld>
            <a:endParaRPr lang="en-US"/>
          </a:p>
        </p:txBody>
      </p:sp>
      <p:sp>
        <p:nvSpPr>
          <p:cNvPr id="22" name="Slide Number Placeholder 21"/>
          <p:cNvSpPr>
            <a:spLocks noGrp="1"/>
          </p:cNvSpPr>
          <p:nvPr>
            <p:ph type="sldNum" sz="quarter" idx="15"/>
          </p:nvPr>
        </p:nvSpPr>
        <p:spPr/>
        <p:txBody>
          <a:bodyPr rtlCol="0"/>
          <a:lstStyle/>
          <a:p>
            <a:fld id="{4F7E8973-7BAC-4928-AE8B-337B1DF0049D}"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E442055-E6CE-4B23-B37A-02461E09FBF6}" type="datetime1">
              <a:rPr lang="en-US" smtClean="0"/>
              <a:t>5/4/2018</a:t>
            </a:fld>
            <a:endParaRPr lang="en-US"/>
          </a:p>
        </p:txBody>
      </p:sp>
      <p:sp>
        <p:nvSpPr>
          <p:cNvPr id="18" name="Slide Number Placeholder 17"/>
          <p:cNvSpPr>
            <a:spLocks noGrp="1"/>
          </p:cNvSpPr>
          <p:nvPr>
            <p:ph type="sldNum" sz="quarter" idx="11"/>
          </p:nvPr>
        </p:nvSpPr>
        <p:spPr/>
        <p:txBody>
          <a:bodyPr rtlCol="0"/>
          <a:lstStyle/>
          <a:p>
            <a:fld id="{4F7E8973-7BAC-4928-AE8B-337B1DF0049D}"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F811B32-829D-4A80-8B19-9A0A3E4C3D76}" type="datetime1">
              <a:rPr lang="en-US" smtClean="0"/>
              <a:t>5/4/2018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F7E8973-7BAC-4928-AE8B-337B1DF0049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1654292"/>
            <a:ext cx="6552728" cy="3456384"/>
          </a:xfrm>
          <a:prstGeom prst="rect">
            <a:avLst/>
          </a:prstGeom>
        </p:spPr>
      </p:pic>
      <p:sp>
        <p:nvSpPr>
          <p:cNvPr id="7" name="TextBox 6"/>
          <p:cNvSpPr txBox="1"/>
          <p:nvPr/>
        </p:nvSpPr>
        <p:spPr>
          <a:xfrm>
            <a:off x="1691680" y="266745"/>
            <a:ext cx="6984776" cy="830997"/>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rPr>
              <a:t>Emergency Smart Traffic Management based on WIFI Technology</a:t>
            </a:r>
          </a:p>
        </p:txBody>
      </p:sp>
      <p:sp>
        <p:nvSpPr>
          <p:cNvPr id="8" name="TextBox 7"/>
          <p:cNvSpPr txBox="1"/>
          <p:nvPr/>
        </p:nvSpPr>
        <p:spPr>
          <a:xfrm>
            <a:off x="2699792" y="5373216"/>
            <a:ext cx="5832648" cy="1323439"/>
          </a:xfrm>
          <a:prstGeom prst="rect">
            <a:avLst/>
          </a:prstGeom>
          <a:noFill/>
        </p:spPr>
        <p:txBody>
          <a:bodyPr wrap="square" rtlCol="0">
            <a:spAutoFit/>
          </a:bodyPr>
          <a:lstStyle/>
          <a:p>
            <a:pPr algn="ctr"/>
            <a:r>
              <a:rPr lang="en-US" sz="2000" b="1" dirty="0">
                <a:effectLst>
                  <a:outerShdw blurRad="38100" dist="38100" dir="2700000" algn="tl">
                    <a:srgbClr val="000000">
                      <a:alpha val="43137"/>
                    </a:srgbClr>
                  </a:outerShdw>
                </a:effectLst>
                <a:latin typeface="Times New Roman" pitchFamily="18" charset="0"/>
                <a:cs typeface="Times New Roman" pitchFamily="18" charset="0"/>
              </a:rPr>
              <a:t>Submitted by: </a:t>
            </a:r>
          </a:p>
          <a:p>
            <a:pPr algn="ct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Batool Lahloh      &amp;      Samah Nassar</a:t>
            </a:r>
            <a:endParaRPr lang="en-US" sz="2000" b="1"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en-US" sz="2000" b="1" dirty="0">
                <a:effectLst>
                  <a:outerShdw blurRad="38100" dist="38100" dir="2700000" algn="tl">
                    <a:srgbClr val="000000">
                      <a:alpha val="43137"/>
                    </a:srgbClr>
                  </a:outerShdw>
                </a:effectLst>
                <a:latin typeface="Times New Roman" pitchFamily="18" charset="0"/>
                <a:cs typeface="Times New Roman" pitchFamily="18" charset="0"/>
              </a:rPr>
              <a:t>Supervised by :</a:t>
            </a:r>
          </a:p>
          <a:p>
            <a:pPr algn="ctr"/>
            <a:r>
              <a:rPr lang="en-US" sz="2000" b="1" dirty="0">
                <a:effectLst>
                  <a:outerShdw blurRad="38100" dist="38100" dir="2700000" algn="tl">
                    <a:srgbClr val="000000">
                      <a:alpha val="43137"/>
                    </a:srgbClr>
                  </a:outerShdw>
                </a:effectLst>
                <a:latin typeface="Times New Roman" pitchFamily="18" charset="0"/>
                <a:cs typeface="Times New Roman" pitchFamily="18" charset="0"/>
              </a:rPr>
              <a:t>Dr</a:t>
            </a: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000" b="1" dirty="0" err="1" smtClean="0">
                <a:effectLst>
                  <a:outerShdw blurRad="38100" dist="38100" dir="2700000" algn="tl">
                    <a:srgbClr val="000000">
                      <a:alpha val="43137"/>
                    </a:srgbClr>
                  </a:outerShdw>
                </a:effectLst>
                <a:latin typeface="Times New Roman" pitchFamily="18" charset="0"/>
                <a:cs typeface="Times New Roman" pitchFamily="18" charset="0"/>
              </a:rPr>
              <a:t>Saed</a:t>
            </a: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000" b="1" dirty="0">
                <a:effectLst>
                  <a:outerShdw blurRad="38100" dist="38100" dir="2700000" algn="tl">
                    <a:srgbClr val="000000">
                      <a:alpha val="43137"/>
                    </a:srgbClr>
                  </a:outerShdw>
                </a:effectLst>
                <a:latin typeface="Times New Roman" pitchFamily="18" charset="0"/>
                <a:cs typeface="Times New Roman" pitchFamily="18" charset="0"/>
              </a:rPr>
              <a:t>Tarapiah</a:t>
            </a:r>
          </a:p>
        </p:txBody>
      </p:sp>
      <p:sp>
        <p:nvSpPr>
          <p:cNvPr id="2" name="Slide Number Placeholder 1"/>
          <p:cNvSpPr>
            <a:spLocks noGrp="1"/>
          </p:cNvSpPr>
          <p:nvPr>
            <p:ph type="sldNum" sz="quarter" idx="12"/>
          </p:nvPr>
        </p:nvSpPr>
        <p:spPr/>
        <p:txBody>
          <a:bodyPr/>
          <a:lstStyle/>
          <a:p>
            <a:fld id="{4F7E8973-7BAC-4928-AE8B-337B1DF0049D}" type="slidenum">
              <a:rPr lang="en-US" smtClean="0"/>
              <a:t>1</a:t>
            </a:fld>
            <a:endParaRPr lang="en-US"/>
          </a:p>
        </p:txBody>
      </p:sp>
    </p:spTree>
    <p:extLst>
      <p:ext uri="{BB962C8B-B14F-4D97-AF65-F5344CB8AC3E}">
        <p14:creationId xmlns:p14="http://schemas.microsoft.com/office/powerpoint/2010/main" val="4954969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Steps to design the model:</a:t>
            </a:r>
            <a:endParaRPr lang="en-US" dirty="0"/>
          </a:p>
        </p:txBody>
      </p:sp>
      <p:sp>
        <p:nvSpPr>
          <p:cNvPr id="3" name="Slide Number Placeholder 2"/>
          <p:cNvSpPr>
            <a:spLocks noGrp="1"/>
          </p:cNvSpPr>
          <p:nvPr>
            <p:ph type="sldNum" sz="quarter" idx="12"/>
          </p:nvPr>
        </p:nvSpPr>
        <p:spPr/>
        <p:txBody>
          <a:bodyPr/>
          <a:lstStyle/>
          <a:p>
            <a:fld id="{4F7E8973-7BAC-4928-AE8B-337B1DF0049D}" type="slidenum">
              <a:rPr lang="en-US" smtClean="0"/>
              <a:t>10</a:t>
            </a:fld>
            <a:endParaRPr lang="en-US"/>
          </a:p>
        </p:txBody>
      </p:sp>
      <p:sp>
        <p:nvSpPr>
          <p:cNvPr id="4" name="Content Placeholder 3"/>
          <p:cNvSpPr>
            <a:spLocks noGrp="1"/>
          </p:cNvSpPr>
          <p:nvPr>
            <p:ph sz="quarter" idx="2"/>
          </p:nvPr>
        </p:nvSpPr>
        <p:spPr>
          <a:xfrm>
            <a:off x="457200" y="1628800"/>
            <a:ext cx="3657600" cy="4619600"/>
          </a:xfrm>
        </p:spPr>
        <p:txBody>
          <a:bodyPr/>
          <a:lstStyle/>
          <a:p>
            <a:pPr marL="0" indent="0">
              <a:buNone/>
            </a:pPr>
            <a:r>
              <a:rPr lang="en-US" dirty="0"/>
              <a:t>1-Basic design of the intersection of roads.</a:t>
            </a:r>
          </a:p>
          <a:p>
            <a:endParaRPr lang="en-US" dirty="0"/>
          </a:p>
        </p:txBody>
      </p:sp>
      <p:sp>
        <p:nvSpPr>
          <p:cNvPr id="5" name="Content Placeholder 4"/>
          <p:cNvSpPr>
            <a:spLocks noGrp="1"/>
          </p:cNvSpPr>
          <p:nvPr>
            <p:ph sz="quarter" idx="4"/>
          </p:nvPr>
        </p:nvSpPr>
        <p:spPr>
          <a:xfrm>
            <a:off x="4371975" y="1556792"/>
            <a:ext cx="3657600" cy="4691608"/>
          </a:xfrm>
        </p:spPr>
        <p:txBody>
          <a:bodyPr/>
          <a:lstStyle/>
          <a:p>
            <a:pPr marL="0" indent="0">
              <a:buNone/>
            </a:pPr>
            <a:r>
              <a:rPr lang="en-US" b="1" dirty="0"/>
              <a:t>2-</a:t>
            </a:r>
            <a:r>
              <a:rPr lang="en-US" dirty="0"/>
              <a:t>Arduino connections with Bluetooth piece and traffic lights.</a:t>
            </a:r>
            <a:r>
              <a:rPr lang="en-US" b="1" dirty="0"/>
              <a:t> </a:t>
            </a:r>
            <a:endParaRPr lang="en-US" dirty="0"/>
          </a:p>
          <a:p>
            <a:pPr marL="0" indent="0">
              <a:buNone/>
            </a:pPr>
            <a:endParaRPr lang="en-US"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251520" y="2708920"/>
            <a:ext cx="3888432" cy="3528392"/>
          </a:xfrm>
          <a:prstGeom prst="rect">
            <a:avLst/>
          </a:prstGeom>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4499992" y="2708920"/>
            <a:ext cx="3672408" cy="3528392"/>
          </a:xfrm>
          <a:prstGeom prst="rect">
            <a:avLst/>
          </a:prstGeom>
        </p:spPr>
      </p:pic>
    </p:spTree>
    <p:extLst>
      <p:ext uri="{BB962C8B-B14F-4D97-AF65-F5344CB8AC3E}">
        <p14:creationId xmlns:p14="http://schemas.microsoft.com/office/powerpoint/2010/main" val="146597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Steps to design the model:</a:t>
            </a:r>
            <a:endParaRPr lang="en-US" dirty="0"/>
          </a:p>
        </p:txBody>
      </p:sp>
      <p:sp>
        <p:nvSpPr>
          <p:cNvPr id="3" name="Slide Number Placeholder 2"/>
          <p:cNvSpPr>
            <a:spLocks noGrp="1"/>
          </p:cNvSpPr>
          <p:nvPr>
            <p:ph type="sldNum" sz="quarter" idx="12"/>
          </p:nvPr>
        </p:nvSpPr>
        <p:spPr/>
        <p:txBody>
          <a:bodyPr/>
          <a:lstStyle/>
          <a:p>
            <a:fld id="{4F7E8973-7BAC-4928-AE8B-337B1DF0049D}" type="slidenum">
              <a:rPr lang="en-US" smtClean="0"/>
              <a:t>11</a:t>
            </a:fld>
            <a:endParaRPr lang="en-US"/>
          </a:p>
        </p:txBody>
      </p:sp>
      <p:sp>
        <p:nvSpPr>
          <p:cNvPr id="4" name="Content Placeholder 3"/>
          <p:cNvSpPr>
            <a:spLocks noGrp="1"/>
          </p:cNvSpPr>
          <p:nvPr>
            <p:ph sz="quarter" idx="1"/>
          </p:nvPr>
        </p:nvSpPr>
        <p:spPr/>
        <p:txBody>
          <a:bodyPr/>
          <a:lstStyle/>
          <a:p>
            <a:pPr marL="0" indent="0">
              <a:buNone/>
            </a:pPr>
            <a:r>
              <a:rPr lang="en-US" sz="2000" dirty="0"/>
              <a:t>3-Download the code on the kit of arduino and make sure the application works correctly. </a:t>
            </a:r>
          </a:p>
          <a:p>
            <a:pPr marL="0" indent="0">
              <a:buNone/>
            </a:pPr>
            <a:endParaRPr lang="en-US" dirty="0"/>
          </a:p>
        </p:txBody>
      </p:sp>
      <p:sp>
        <p:nvSpPr>
          <p:cNvPr id="5" name="Content Placeholder 4"/>
          <p:cNvSpPr>
            <a:spLocks noGrp="1"/>
          </p:cNvSpPr>
          <p:nvPr>
            <p:ph sz="quarter" idx="2"/>
          </p:nvPr>
        </p:nvSpPr>
        <p:spPr/>
        <p:txBody>
          <a:bodyPr>
            <a:normAutofit/>
          </a:bodyPr>
          <a:lstStyle/>
          <a:p>
            <a:pPr marL="0" indent="0">
              <a:buNone/>
            </a:pPr>
            <a:r>
              <a:rPr lang="en-US" sz="2000" dirty="0"/>
              <a:t>4-Make some adjustments to make the model work correctly </a:t>
            </a:r>
            <a:r>
              <a:rPr lang="en-US" sz="2000" dirty="0" smtClean="0"/>
              <a:t>.</a:t>
            </a:r>
          </a:p>
          <a:p>
            <a:pPr marL="0" indent="0">
              <a:buNone/>
            </a:pPr>
            <a:endParaRPr lang="en-US" sz="20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179512" y="2924944"/>
            <a:ext cx="3967336" cy="2952328"/>
          </a:xfrm>
          <a:prstGeom prst="rect">
            <a:avLst/>
          </a:prstGeom>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4283968" y="2924944"/>
            <a:ext cx="4190256" cy="2952328"/>
          </a:xfrm>
          <a:prstGeom prst="rect">
            <a:avLst/>
          </a:prstGeom>
        </p:spPr>
      </p:pic>
    </p:spTree>
    <p:extLst>
      <p:ext uri="{BB962C8B-B14F-4D97-AF65-F5344CB8AC3E}">
        <p14:creationId xmlns:p14="http://schemas.microsoft.com/office/powerpoint/2010/main" val="857041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22114"/>
          </a:xfrm>
        </p:spPr>
        <p:txBody>
          <a:bodyPr>
            <a:normAutofit fontScale="90000"/>
          </a:bodyPr>
          <a:lstStyle/>
          <a:p>
            <a:r>
              <a:rPr lang="en-US" b="1" dirty="0" smtClean="0">
                <a:solidFill>
                  <a:schemeClr val="tx1"/>
                </a:solidFill>
                <a:latin typeface="Times New Roman" pitchFamily="18" charset="0"/>
                <a:cs typeface="Times New Roman" pitchFamily="18" charset="0"/>
              </a:rPr>
              <a:t>Notes and observations:</a:t>
            </a:r>
            <a:br>
              <a:rPr lang="en-US" b="1" dirty="0" smtClean="0">
                <a:solidFill>
                  <a:schemeClr val="tx1"/>
                </a:solidFill>
                <a:latin typeface="Times New Roman" pitchFamily="18" charset="0"/>
                <a:cs typeface="Times New Roman" pitchFamily="18" charset="0"/>
              </a:rPr>
            </a:br>
            <a:endParaRPr lang="en-US" b="1"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5"/>
          </p:nvPr>
        </p:nvSpPr>
        <p:spPr/>
        <p:txBody>
          <a:bodyPr/>
          <a:lstStyle/>
          <a:p>
            <a:fld id="{4F7E8973-7BAC-4928-AE8B-337B1DF0049D}" type="slidenum">
              <a:rPr lang="en-US" smtClean="0"/>
              <a:t>12</a:t>
            </a:fld>
            <a:endParaRPr lang="en-US"/>
          </a:p>
        </p:txBody>
      </p:sp>
      <p:sp>
        <p:nvSpPr>
          <p:cNvPr id="6" name="Content Placeholder 5"/>
          <p:cNvSpPr>
            <a:spLocks noGrp="1"/>
          </p:cNvSpPr>
          <p:nvPr>
            <p:ph sz="quarter" idx="1"/>
          </p:nvPr>
        </p:nvSpPr>
        <p:spPr/>
        <p:txBody>
          <a:bodyPr/>
          <a:lstStyle/>
          <a:p>
            <a:pPr marL="0" indent="0">
              <a:buNone/>
            </a:pPr>
            <a:r>
              <a:rPr lang="en-US" sz="2000" dirty="0"/>
              <a:t>We have noticed that the system is less efficient whenever the location of the emergency car away from the traffic signal and this is disadvantages of using Bluetooth technology in this project</a:t>
            </a:r>
            <a:r>
              <a:rPr lang="en-US" dirty="0"/>
              <a:t>.</a:t>
            </a:r>
          </a:p>
          <a:p>
            <a:endParaRPr lang="en-US"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539552" y="2924944"/>
            <a:ext cx="7128792" cy="3528392"/>
          </a:xfrm>
          <a:prstGeom prst="rect">
            <a:avLst/>
          </a:prstGeom>
        </p:spPr>
      </p:pic>
    </p:spTree>
    <p:extLst>
      <p:ext uri="{BB962C8B-B14F-4D97-AF65-F5344CB8AC3E}">
        <p14:creationId xmlns:p14="http://schemas.microsoft.com/office/powerpoint/2010/main" val="1308979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67744" y="2132856"/>
            <a:ext cx="6172200" cy="1872208"/>
          </a:xfrm>
        </p:spPr>
        <p:txBody>
          <a:bodyPr>
            <a:normAutofit/>
          </a:bodyPr>
          <a:lstStyle/>
          <a:p>
            <a:r>
              <a:rPr lang="en-US" sz="7200" dirty="0" smtClean="0">
                <a:solidFill>
                  <a:srgbClr val="92D050"/>
                </a:solidFill>
                <a:effectLst>
                  <a:outerShdw blurRad="38100" dist="38100" dir="2700000" algn="tl">
                    <a:srgbClr val="000000">
                      <a:alpha val="43137"/>
                    </a:srgbClr>
                  </a:outerShdw>
                </a:effectLst>
              </a:rPr>
              <a:t>Thank you</a:t>
            </a:r>
            <a:endParaRPr lang="en-US" sz="7200" dirty="0">
              <a:solidFill>
                <a:srgbClr val="92D05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4F7E8973-7BAC-4928-AE8B-337B1DF0049D}" type="slidenum">
              <a:rPr lang="en-US" smtClean="0"/>
              <a:t>13</a:t>
            </a:fld>
            <a:endParaRPr lang="en-US"/>
          </a:p>
        </p:txBody>
      </p:sp>
    </p:spTree>
    <p:extLst>
      <p:ext uri="{BB962C8B-B14F-4D97-AF65-F5344CB8AC3E}">
        <p14:creationId xmlns:p14="http://schemas.microsoft.com/office/powerpoint/2010/main" val="2168276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system over view </a:t>
            </a:r>
            <a:endParaRPr lang="en-US" dirty="0">
              <a:solidFill>
                <a:schemeClr val="tx1"/>
              </a:solidFill>
            </a:endParaRPr>
          </a:p>
        </p:txBody>
      </p:sp>
      <p:sp>
        <p:nvSpPr>
          <p:cNvPr id="3" name="Content Placeholder 2"/>
          <p:cNvSpPr>
            <a:spLocks noGrp="1"/>
          </p:cNvSpPr>
          <p:nvPr>
            <p:ph sz="quarter" idx="1"/>
          </p:nvPr>
        </p:nvSpPr>
        <p:spPr/>
        <p:txBody>
          <a:bodyPr/>
          <a:lstStyle/>
          <a:p>
            <a:pPr algn="just">
              <a:buFont typeface="Wingdings" pitchFamily="2" charset="2"/>
              <a:buChar char="q"/>
            </a:pPr>
            <a:r>
              <a:rPr lang="en-US" dirty="0">
                <a:latin typeface="Times New Roman" pitchFamily="18" charset="0"/>
                <a:cs typeface="Times New Roman" pitchFamily="18" charset="0"/>
              </a:rPr>
              <a:t> The system depends on </a:t>
            </a:r>
            <a:r>
              <a:rPr lang="en-US" dirty="0" smtClean="0">
                <a:latin typeface="Times New Roman" pitchFamily="18" charset="0"/>
                <a:cs typeface="Times New Roman" pitchFamily="18" charset="0"/>
              </a:rPr>
              <a:t>bluetooth </a:t>
            </a:r>
            <a:r>
              <a:rPr lang="en-US" dirty="0">
                <a:latin typeface="Times New Roman" pitchFamily="18" charset="0"/>
                <a:cs typeface="Times New Roman" pitchFamily="18" charset="0"/>
              </a:rPr>
              <a:t>technology which is going to be used as follow :</a:t>
            </a:r>
          </a:p>
          <a:p>
            <a:pPr algn="just">
              <a:buNone/>
            </a:pPr>
            <a:endParaRPr lang="en-US" dirty="0">
              <a:latin typeface="Times New Roman" pitchFamily="18" charset="0"/>
              <a:cs typeface="Times New Roman" pitchFamily="18" charset="0"/>
            </a:endParaRPr>
          </a:p>
          <a:p>
            <a:pPr algn="just">
              <a:buFont typeface="Wingdings" pitchFamily="2" charset="2"/>
              <a:buChar char="Ø"/>
            </a:pPr>
            <a:r>
              <a:rPr lang="en-US" dirty="0">
                <a:latin typeface="Times New Roman" pitchFamily="18" charset="0"/>
                <a:cs typeface="Times New Roman" pitchFamily="18" charset="0"/>
              </a:rPr>
              <a:t>Each emergency vehicle driver has a phone with a traffic control </a:t>
            </a:r>
            <a:r>
              <a:rPr lang="en-US" dirty="0" smtClean="0">
                <a:latin typeface="Times New Roman" pitchFamily="18" charset="0"/>
                <a:cs typeface="Times New Roman" pitchFamily="18" charset="0"/>
              </a:rPr>
              <a:t>application.</a:t>
            </a:r>
          </a:p>
          <a:p>
            <a:pPr marL="0" indent="0" algn="just">
              <a:buNone/>
            </a:pPr>
            <a:endParaRPr lang="en-US" dirty="0">
              <a:latin typeface="Times New Roman" pitchFamily="18" charset="0"/>
              <a:cs typeface="Times New Roman" pitchFamily="18" charset="0"/>
            </a:endParaRPr>
          </a:p>
          <a:p>
            <a:pPr>
              <a:buFont typeface="Wingdings" pitchFamily="2" charset="2"/>
              <a:buChar char="Ø"/>
            </a:pPr>
            <a:r>
              <a:rPr lang="en-US" dirty="0" smtClean="0"/>
              <a:t>traffic Lights will connect </a:t>
            </a:r>
            <a:r>
              <a:rPr lang="en-US" dirty="0"/>
              <a:t>to a </a:t>
            </a:r>
            <a:r>
              <a:rPr lang="en-US" dirty="0" smtClean="0"/>
              <a:t>Arduino kit </a:t>
            </a:r>
            <a:r>
              <a:rPr lang="en-US" dirty="0"/>
              <a:t>that is connected to a Bluetooth </a:t>
            </a:r>
            <a:r>
              <a:rPr lang="en-US" dirty="0" smtClean="0"/>
              <a:t>device </a:t>
            </a:r>
            <a:r>
              <a:rPr lang="en-US" dirty="0"/>
              <a:t>that receives commands from the driver's </a:t>
            </a:r>
            <a:r>
              <a:rPr lang="en-US" dirty="0" smtClean="0"/>
              <a:t>side.</a:t>
            </a:r>
            <a:endParaRPr lang="en-US" dirty="0"/>
          </a:p>
        </p:txBody>
      </p:sp>
      <p:sp>
        <p:nvSpPr>
          <p:cNvPr id="4" name="Slide Number Placeholder 3"/>
          <p:cNvSpPr>
            <a:spLocks noGrp="1"/>
          </p:cNvSpPr>
          <p:nvPr>
            <p:ph type="sldNum" sz="quarter" idx="15"/>
          </p:nvPr>
        </p:nvSpPr>
        <p:spPr/>
        <p:txBody>
          <a:bodyPr/>
          <a:lstStyle/>
          <a:p>
            <a:fld id="{4F7E8973-7BAC-4928-AE8B-337B1DF0049D}" type="slidenum">
              <a:rPr lang="en-US" smtClean="0"/>
              <a:t>2</a:t>
            </a:fld>
            <a:endParaRPr lang="en-US"/>
          </a:p>
        </p:txBody>
      </p:sp>
    </p:spTree>
    <p:extLst>
      <p:ext uri="{BB962C8B-B14F-4D97-AF65-F5344CB8AC3E}">
        <p14:creationId xmlns:p14="http://schemas.microsoft.com/office/powerpoint/2010/main" val="1569062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Literature Review </a:t>
            </a:r>
            <a:endParaRPr lang="en-US" dirty="0">
              <a:solidFill>
                <a:schemeClr val="tx1"/>
              </a:solidFill>
            </a:endParaRPr>
          </a:p>
        </p:txBody>
      </p:sp>
      <p:sp>
        <p:nvSpPr>
          <p:cNvPr id="3" name="Content Placeholder 2"/>
          <p:cNvSpPr>
            <a:spLocks noGrp="1"/>
          </p:cNvSpPr>
          <p:nvPr>
            <p:ph sz="quarter" idx="1"/>
          </p:nvPr>
        </p:nvSpPr>
        <p:spPr/>
        <p:txBody>
          <a:bodyPr>
            <a:normAutofit/>
          </a:bodyPr>
          <a:lstStyle/>
          <a:p>
            <a:pPr>
              <a:buFont typeface="Wingdings" pitchFamily="2" charset="2"/>
              <a:buChar char="q"/>
            </a:pPr>
            <a:r>
              <a:rPr lang="en-US" b="1" dirty="0">
                <a:solidFill>
                  <a:schemeClr val="tx2">
                    <a:lumMod val="75000"/>
                  </a:schemeClr>
                </a:solidFill>
                <a:latin typeface="Times New Roman"/>
              </a:rPr>
              <a:t>R</a:t>
            </a:r>
            <a:r>
              <a:rPr lang="en-US" b="1" dirty="0" smtClean="0">
                <a:solidFill>
                  <a:schemeClr val="tx2">
                    <a:lumMod val="75000"/>
                  </a:schemeClr>
                </a:solidFill>
                <a:latin typeface="Times New Roman"/>
              </a:rPr>
              <a:t>FID</a:t>
            </a:r>
            <a:r>
              <a:rPr lang="en-US" b="1" dirty="0" smtClean="0">
                <a:solidFill>
                  <a:schemeClr val="tx2">
                    <a:lumMod val="75000"/>
                  </a:schemeClr>
                </a:solidFill>
                <a:latin typeface="Times New Roman"/>
              </a:rPr>
              <a:t>:</a:t>
            </a:r>
            <a:endParaRPr lang="en-US" b="1" dirty="0">
              <a:solidFill>
                <a:schemeClr val="tx2">
                  <a:lumMod val="75000"/>
                </a:schemeClr>
              </a:solidFill>
              <a:latin typeface="Times New Roman"/>
            </a:endParaRPr>
          </a:p>
          <a:p>
            <a:pPr algn="just">
              <a:buFont typeface="Wingdings" pitchFamily="2" charset="2"/>
              <a:buChar char="Ø"/>
            </a:pPr>
            <a:r>
              <a:rPr lang="en-US" sz="2000" dirty="0">
                <a:latin typeface="Times New Roman" pitchFamily="18" charset="0"/>
                <a:cs typeface="Times New Roman" pitchFamily="18" charset="0"/>
              </a:rPr>
              <a:t>Each individual vehicle is equipped with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RFID) tag (placed at a strategic location</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We use RFID </a:t>
            </a:r>
            <a:r>
              <a:rPr lang="en-US" sz="2000" dirty="0" smtClean="0">
                <a:latin typeface="Times New Roman" pitchFamily="18" charset="0"/>
                <a:cs typeface="Times New Roman" pitchFamily="18" charset="0"/>
              </a:rPr>
              <a:t>reader to </a:t>
            </a:r>
            <a:r>
              <a:rPr lang="en-US" sz="2000" dirty="0">
                <a:latin typeface="Times New Roman" pitchFamily="18" charset="0"/>
                <a:cs typeface="Times New Roman" pitchFamily="18" charset="0"/>
              </a:rPr>
              <a:t>read the RFID </a:t>
            </a:r>
            <a:r>
              <a:rPr lang="en-US" sz="2000" dirty="0" smtClean="0">
                <a:latin typeface="Times New Roman" pitchFamily="18" charset="0"/>
                <a:cs typeface="Times New Roman" pitchFamily="18" charset="0"/>
              </a:rPr>
              <a:t>tag </a:t>
            </a:r>
            <a:r>
              <a:rPr lang="en-US" sz="2000" dirty="0">
                <a:latin typeface="Times New Roman" pitchFamily="18" charset="0"/>
                <a:cs typeface="Times New Roman" pitchFamily="18" charset="0"/>
              </a:rPr>
              <a:t>attached to the vehicle. It counts number of vehicles that passes on a particular path during a specified duration. It also determines the network congestion, and hence the green light duration for that path. In addition, when an ambulance is approaching the junction, it will communicate to the traffic controller in the junction to turn ON the green light. </a:t>
            </a:r>
            <a:endParaRPr lang="en-US" sz="2000" dirty="0" smtClean="0">
              <a:latin typeface="Times New Roman" pitchFamily="18" charset="0"/>
              <a:cs typeface="Times New Roman" pitchFamily="18" charset="0"/>
            </a:endParaRPr>
          </a:p>
          <a:p>
            <a:pPr algn="just">
              <a:buFont typeface="Wingdings" pitchFamily="2" charset="2"/>
              <a:buChar char="Ø"/>
            </a:pPr>
            <a:endParaRPr lang="en-US" sz="1900" dirty="0">
              <a:solidFill>
                <a:srgbClr val="000000"/>
              </a:solidFill>
              <a:latin typeface="Times New Roman" pitchFamily="18" charset="0"/>
              <a:cs typeface="Times New Roman" pitchFamily="18" charset="0"/>
            </a:endParaRPr>
          </a:p>
          <a:p>
            <a:pPr algn="just">
              <a:buFont typeface="Wingdings" pitchFamily="2" charset="2"/>
              <a:buChar char="Ø"/>
            </a:pPr>
            <a:r>
              <a:rPr lang="en-US" sz="2000" dirty="0">
                <a:solidFill>
                  <a:srgbClr val="000000"/>
                </a:solidFill>
                <a:latin typeface="Times New Roman"/>
              </a:rPr>
              <a:t>it is more expensive than </a:t>
            </a:r>
            <a:r>
              <a:rPr lang="en-US" sz="2000" dirty="0" smtClean="0">
                <a:solidFill>
                  <a:srgbClr val="000000"/>
                </a:solidFill>
                <a:latin typeface="Times New Roman"/>
              </a:rPr>
              <a:t>Bluetooth </a:t>
            </a:r>
            <a:r>
              <a:rPr lang="en-US" sz="2000" dirty="0">
                <a:solidFill>
                  <a:srgbClr val="000000"/>
                </a:solidFill>
                <a:latin typeface="Times New Roman"/>
              </a:rPr>
              <a:t>systems, Interference has been observed when devices such as walkie-talkies are in the area </a:t>
            </a:r>
            <a:r>
              <a:rPr lang="en-US" sz="2000" dirty="0" smtClean="0">
                <a:solidFill>
                  <a:srgbClr val="000000"/>
                </a:solidFill>
                <a:latin typeface="Times New Roman"/>
              </a:rPr>
              <a:t>.</a:t>
            </a:r>
            <a:endParaRPr lang="en-US" sz="2000" dirty="0">
              <a:solidFill>
                <a:srgbClr val="000000"/>
              </a:solidFill>
              <a:latin typeface="Times New Roman"/>
            </a:endParaRPr>
          </a:p>
        </p:txBody>
      </p:sp>
      <p:sp>
        <p:nvSpPr>
          <p:cNvPr id="4" name="Slide Number Placeholder 3"/>
          <p:cNvSpPr>
            <a:spLocks noGrp="1"/>
          </p:cNvSpPr>
          <p:nvPr>
            <p:ph type="sldNum" sz="quarter" idx="15"/>
          </p:nvPr>
        </p:nvSpPr>
        <p:spPr/>
        <p:txBody>
          <a:bodyPr/>
          <a:lstStyle/>
          <a:p>
            <a:fld id="{4F7E8973-7BAC-4928-AE8B-337B1DF0049D}" type="slidenum">
              <a:rPr lang="en-US" smtClean="0"/>
              <a:t>3</a:t>
            </a:fld>
            <a:endParaRPr lang="en-US"/>
          </a:p>
        </p:txBody>
      </p:sp>
    </p:spTree>
    <p:extLst>
      <p:ext uri="{BB962C8B-B14F-4D97-AF65-F5344CB8AC3E}">
        <p14:creationId xmlns:p14="http://schemas.microsoft.com/office/powerpoint/2010/main" val="2180504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Literature Review </a:t>
            </a:r>
            <a:endParaRPr lang="en-US" dirty="0"/>
          </a:p>
        </p:txBody>
      </p:sp>
      <p:sp>
        <p:nvSpPr>
          <p:cNvPr id="3" name="Content Placeholder 2"/>
          <p:cNvSpPr>
            <a:spLocks noGrp="1"/>
          </p:cNvSpPr>
          <p:nvPr>
            <p:ph sz="quarter" idx="1"/>
          </p:nvPr>
        </p:nvSpPr>
        <p:spPr/>
        <p:txBody>
          <a:bodyPr/>
          <a:lstStyle/>
          <a:p>
            <a:pPr>
              <a:buFont typeface="Wingdings" pitchFamily="2" charset="2"/>
              <a:buChar char="q"/>
            </a:pPr>
            <a:r>
              <a:rPr lang="en-US" b="1" dirty="0">
                <a:latin typeface="Times New Roman" pitchFamily="18" charset="0"/>
                <a:cs typeface="Times New Roman" pitchFamily="18" charset="0"/>
              </a:rPr>
              <a:t>Cellular telephone </a:t>
            </a:r>
            <a:r>
              <a:rPr lang="en-US" b="1" dirty="0" smtClean="0">
                <a:latin typeface="Times New Roman" pitchFamily="18" charset="0"/>
                <a:cs typeface="Times New Roman" pitchFamily="18" charset="0"/>
              </a:rPr>
              <a:t>system:</a:t>
            </a:r>
          </a:p>
          <a:p>
            <a:pPr marL="0" indent="0">
              <a:buNone/>
            </a:pPr>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cellular communication system determines the location of the emergency vehicle, and relays the location to the traffic planner. The traffic planner, in turn, controls the traffic lights to clear the traffic along the route traveled by the emergency vehicle. </a:t>
            </a:r>
            <a:endParaRPr lang="ar-JO" dirty="0" smtClean="0">
              <a:latin typeface="Times New Roman" pitchFamily="18" charset="0"/>
              <a:cs typeface="Times New Roman" pitchFamily="18" charset="0"/>
            </a:endParaRPr>
          </a:p>
          <a:p>
            <a:pPr>
              <a:buFont typeface="Wingdings" pitchFamily="2" charset="2"/>
              <a:buChar char="Ø"/>
            </a:pPr>
            <a:endParaRPr lang="en-US" dirty="0" smtClean="0">
              <a:latin typeface="Times New Roman" pitchFamily="18" charset="0"/>
              <a:cs typeface="Times New Roman" pitchFamily="18" charset="0"/>
            </a:endParaRPr>
          </a:p>
          <a:p>
            <a:pPr>
              <a:buFont typeface="Wingdings" pitchFamily="2" charset="2"/>
              <a:buChar char="Ø"/>
            </a:pPr>
            <a:r>
              <a:rPr lang="en-US" dirty="0">
                <a:latin typeface="Times New Roman" pitchFamily="18" charset="0"/>
                <a:cs typeface="Times New Roman" pitchFamily="18" charset="0"/>
              </a:rPr>
              <a:t>It is complicated and needs an infrastructure for the project and its cost is high compared to Bluetooth </a:t>
            </a:r>
            <a:r>
              <a:rPr lang="en-US" dirty="0" smtClean="0">
                <a:latin typeface="Times New Roman" pitchFamily="18" charset="0"/>
                <a:cs typeface="Times New Roman" pitchFamily="18" charset="0"/>
              </a:rPr>
              <a:t>technology</a:t>
            </a:r>
            <a:r>
              <a:rPr lang="ar-JO"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5"/>
          </p:nvPr>
        </p:nvSpPr>
        <p:spPr/>
        <p:txBody>
          <a:bodyPr/>
          <a:lstStyle/>
          <a:p>
            <a:fld id="{4F7E8973-7BAC-4928-AE8B-337B1DF0049D}" type="slidenum">
              <a:rPr lang="en-US" smtClean="0"/>
              <a:t>4</a:t>
            </a:fld>
            <a:endParaRPr lang="en-US"/>
          </a:p>
        </p:txBody>
      </p:sp>
    </p:spTree>
    <p:extLst>
      <p:ext uri="{BB962C8B-B14F-4D97-AF65-F5344CB8AC3E}">
        <p14:creationId xmlns:p14="http://schemas.microsoft.com/office/powerpoint/2010/main" val="28737292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4211960" y="4509120"/>
            <a:ext cx="3096344" cy="1903018"/>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318096" y="2060848"/>
            <a:ext cx="3600400" cy="2875126"/>
          </a:xfrm>
          <a:prstGeom prst="rect">
            <a:avLst/>
          </a:prstGeom>
        </p:spPr>
      </p:pic>
      <p:sp>
        <p:nvSpPr>
          <p:cNvPr id="2" name="Title 1"/>
          <p:cNvSpPr>
            <a:spLocks noGrp="1"/>
          </p:cNvSpPr>
          <p:nvPr>
            <p:ph type="title"/>
          </p:nvPr>
        </p:nvSpPr>
        <p:spPr/>
        <p:txBody>
          <a:bodyPr/>
          <a:lstStyle/>
          <a:p>
            <a:r>
              <a:rPr lang="en-US" b="1" cap="none"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System Hardware Components:</a:t>
            </a:r>
            <a:endParaRPr lang="en-US" dirty="0"/>
          </a:p>
        </p:txBody>
      </p:sp>
      <p:sp>
        <p:nvSpPr>
          <p:cNvPr id="3" name="Slide Number Placeholder 2"/>
          <p:cNvSpPr>
            <a:spLocks noGrp="1"/>
          </p:cNvSpPr>
          <p:nvPr>
            <p:ph type="sldNum" sz="quarter" idx="12"/>
          </p:nvPr>
        </p:nvSpPr>
        <p:spPr/>
        <p:txBody>
          <a:bodyPr/>
          <a:lstStyle/>
          <a:p>
            <a:fld id="{4F7E8973-7BAC-4928-AE8B-337B1DF0049D}" type="slidenum">
              <a:rPr lang="en-US" smtClean="0"/>
              <a:t>5</a:t>
            </a:fld>
            <a:endParaRPr lang="en-US"/>
          </a:p>
        </p:txBody>
      </p:sp>
      <p:sp>
        <p:nvSpPr>
          <p:cNvPr id="4" name="Content Placeholder 3"/>
          <p:cNvSpPr>
            <a:spLocks noGrp="1"/>
          </p:cNvSpPr>
          <p:nvPr>
            <p:ph sz="quarter" idx="2"/>
          </p:nvPr>
        </p:nvSpPr>
        <p:spPr>
          <a:xfrm>
            <a:off x="467544" y="1700808"/>
            <a:ext cx="3657600" cy="3886200"/>
          </a:xfrm>
        </p:spPr>
        <p:txBody>
          <a:bodyPr/>
          <a:lstStyle/>
          <a:p>
            <a:pPr marL="0" indent="0">
              <a:buNone/>
            </a:pPr>
            <a:r>
              <a:rPr lang="en-US" b="1" dirty="0"/>
              <a:t>Arduino </a:t>
            </a:r>
            <a:r>
              <a:rPr lang="en-US" b="1" dirty="0" smtClean="0"/>
              <a:t>Uno</a:t>
            </a:r>
          </a:p>
          <a:p>
            <a:pPr marL="0" indent="0">
              <a:buNone/>
            </a:pPr>
            <a:endParaRPr lang="en-US" dirty="0"/>
          </a:p>
        </p:txBody>
      </p:sp>
      <p:sp>
        <p:nvSpPr>
          <p:cNvPr id="5" name="Content Placeholder 4"/>
          <p:cNvSpPr>
            <a:spLocks noGrp="1"/>
          </p:cNvSpPr>
          <p:nvPr>
            <p:ph sz="quarter" idx="4"/>
          </p:nvPr>
        </p:nvSpPr>
        <p:spPr>
          <a:xfrm>
            <a:off x="4355976" y="3498410"/>
            <a:ext cx="3657600" cy="3359589"/>
          </a:xfrm>
        </p:spPr>
        <p:txBody>
          <a:bodyPr/>
          <a:lstStyle/>
          <a:p>
            <a:pPr marL="0" indent="0">
              <a:buNone/>
            </a:pPr>
            <a:endParaRPr lang="en-US" b="1" dirty="0" smtClean="0">
              <a:latin typeface="Times New Roman"/>
              <a:ea typeface="Times New Roman"/>
            </a:endParaRPr>
          </a:p>
          <a:p>
            <a:pPr marL="0" indent="0">
              <a:buNone/>
            </a:pPr>
            <a:endParaRPr lang="en-US" b="1" dirty="0">
              <a:latin typeface="Times New Roman"/>
              <a:ea typeface="Times New Roman"/>
            </a:endParaRPr>
          </a:p>
          <a:p>
            <a:pPr marL="0" indent="0">
              <a:buNone/>
            </a:pPr>
            <a:r>
              <a:rPr lang="en-US" b="1" dirty="0" smtClean="0">
                <a:latin typeface="Times New Roman"/>
                <a:ea typeface="Times New Roman"/>
              </a:rPr>
              <a:t>Bluetooth</a:t>
            </a:r>
            <a:r>
              <a:rPr lang="en-US" b="1" dirty="0">
                <a:latin typeface="Times New Roman"/>
                <a:ea typeface="Times New Roman"/>
              </a:rPr>
              <a:t> </a:t>
            </a:r>
            <a:r>
              <a:rPr lang="en-US" b="1" dirty="0" smtClean="0">
                <a:latin typeface="Times New Roman"/>
                <a:ea typeface="Times New Roman"/>
              </a:rPr>
              <a:t>device</a:t>
            </a:r>
          </a:p>
          <a:p>
            <a:pPr marL="0" indent="0">
              <a:buNone/>
            </a:pPr>
            <a:endParaRPr lang="en-US" b="1" dirty="0" smtClean="0">
              <a:latin typeface="Times New Roman"/>
              <a:ea typeface="Times New Roman"/>
            </a:endParaRPr>
          </a:p>
          <a:p>
            <a:pPr marL="0" indent="0">
              <a:buNone/>
            </a:pPr>
            <a:endParaRPr lang="en-US" dirty="0"/>
          </a:p>
        </p:txBody>
      </p:sp>
      <p:sp>
        <p:nvSpPr>
          <p:cNvPr id="7" name="Text Placeholder 6"/>
          <p:cNvSpPr>
            <a:spLocks noGrp="1"/>
          </p:cNvSpPr>
          <p:nvPr>
            <p:ph type="body" sz="quarter" idx="3"/>
          </p:nvPr>
        </p:nvSpPr>
        <p:spPr>
          <a:xfrm>
            <a:off x="4343400" y="1569720"/>
            <a:ext cx="3657600" cy="563136"/>
          </a:xfrm>
          <a:ln>
            <a:solidFill>
              <a:schemeClr val="bg1"/>
            </a:solidFill>
          </a:ln>
        </p:spPr>
        <p:style>
          <a:lnRef idx="2">
            <a:schemeClr val="dk1"/>
          </a:lnRef>
          <a:fillRef idx="1">
            <a:schemeClr val="lt1"/>
          </a:fillRef>
          <a:effectRef idx="0">
            <a:schemeClr val="dk1"/>
          </a:effectRef>
          <a:fontRef idx="minor">
            <a:schemeClr val="dk1"/>
          </a:fontRef>
        </p:style>
        <p:txBody>
          <a:bodyPr/>
          <a:lstStyle/>
          <a:p>
            <a:r>
              <a:rPr lang="en-US" dirty="0" smtClean="0">
                <a:solidFill>
                  <a:schemeClr val="tx1"/>
                </a:solidFill>
                <a:latin typeface="+mj-lt"/>
              </a:rPr>
              <a:t>Traffic light system:</a:t>
            </a:r>
          </a:p>
          <a:p>
            <a:endParaRPr lang="en-US" dirty="0">
              <a:solidFill>
                <a:schemeClr val="tx1"/>
              </a:solidFill>
              <a:latin typeface="+mj-lt"/>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27984" y="2060848"/>
            <a:ext cx="4095800" cy="2169448"/>
          </a:xfrm>
          <a:prstGeom prst="rect">
            <a:avLst/>
          </a:prstGeom>
        </p:spPr>
      </p:pic>
    </p:spTree>
    <p:extLst>
      <p:ext uri="{BB962C8B-B14F-4D97-AF65-F5344CB8AC3E}">
        <p14:creationId xmlns:p14="http://schemas.microsoft.com/office/powerpoint/2010/main" val="5731211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851694"/>
          </a:xfrm>
        </p:spPr>
        <p:txBody>
          <a:bodyPr/>
          <a:lstStyle/>
          <a:p>
            <a:r>
              <a:rPr lang="en-US" b="1" cap="none"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System Software Components:</a:t>
            </a:r>
            <a:endParaRPr lang="en-US" dirty="0"/>
          </a:p>
        </p:txBody>
      </p:sp>
      <p:sp>
        <p:nvSpPr>
          <p:cNvPr id="3" name="Slide Number Placeholder 2"/>
          <p:cNvSpPr>
            <a:spLocks noGrp="1"/>
          </p:cNvSpPr>
          <p:nvPr>
            <p:ph type="sldNum" sz="quarter" idx="12"/>
          </p:nvPr>
        </p:nvSpPr>
        <p:spPr/>
        <p:txBody>
          <a:bodyPr/>
          <a:lstStyle/>
          <a:p>
            <a:fld id="{4F7E8973-7BAC-4928-AE8B-337B1DF0049D}" type="slidenum">
              <a:rPr lang="en-US" smtClean="0"/>
              <a:t>6</a:t>
            </a:fld>
            <a:endParaRPr lang="en-US"/>
          </a:p>
        </p:txBody>
      </p:sp>
      <p:sp>
        <p:nvSpPr>
          <p:cNvPr id="4" name="Content Placeholder 3"/>
          <p:cNvSpPr>
            <a:spLocks noGrp="1"/>
          </p:cNvSpPr>
          <p:nvPr>
            <p:ph sz="quarter" idx="2"/>
          </p:nvPr>
        </p:nvSpPr>
        <p:spPr>
          <a:xfrm>
            <a:off x="457200" y="1700808"/>
            <a:ext cx="3657600" cy="4547592"/>
          </a:xfrm>
        </p:spPr>
        <p:txBody>
          <a:bodyPr/>
          <a:lstStyle/>
          <a:p>
            <a:pPr marL="0" indent="0">
              <a:buNone/>
            </a:pPr>
            <a:r>
              <a:rPr lang="en-US" b="1" dirty="0">
                <a:latin typeface="Times New Roman" pitchFamily="18" charset="0"/>
                <a:cs typeface="Times New Roman" pitchFamily="18" charset="0"/>
              </a:rPr>
              <a:t>Arduino </a:t>
            </a:r>
            <a:r>
              <a:rPr lang="en-US" b="1" dirty="0" smtClean="0">
                <a:latin typeface="Times New Roman" pitchFamily="18" charset="0"/>
                <a:cs typeface="Times New Roman" pitchFamily="18" charset="0"/>
              </a:rPr>
              <a:t>program</a:t>
            </a:r>
          </a:p>
          <a:p>
            <a:pPr marL="0" indent="0">
              <a:buNone/>
            </a:pPr>
            <a:endParaRPr lang="en-US" dirty="0"/>
          </a:p>
        </p:txBody>
      </p:sp>
      <p:pic>
        <p:nvPicPr>
          <p:cNvPr id="9" name="Content Placeholder 8"/>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251520" y="2420888"/>
            <a:ext cx="3384376" cy="3789040"/>
          </a:xfrm>
        </p:spPr>
      </p:pic>
      <p:sp>
        <p:nvSpPr>
          <p:cNvPr id="7" name="Text Placeholder 6"/>
          <p:cNvSpPr>
            <a:spLocks noGrp="1"/>
          </p:cNvSpPr>
          <p:nvPr>
            <p:ph type="body" sz="quarter" idx="3"/>
          </p:nvPr>
        </p:nvSpPr>
        <p:spPr>
          <a:xfrm>
            <a:off x="4343400" y="1196752"/>
            <a:ext cx="3657600" cy="1031336"/>
          </a:xfrm>
          <a:ln>
            <a:solidFill>
              <a:schemeClr val="bg1"/>
            </a:solidFill>
          </a:ln>
        </p:spPr>
        <p:style>
          <a:lnRef idx="2">
            <a:schemeClr val="dk1"/>
          </a:lnRef>
          <a:fillRef idx="1">
            <a:schemeClr val="lt1"/>
          </a:fillRef>
          <a:effectRef idx="0">
            <a:schemeClr val="dk1"/>
          </a:effectRef>
          <a:fontRef idx="minor">
            <a:schemeClr val="dk1"/>
          </a:fontRef>
        </p:style>
        <p:txBody>
          <a:bodyPr/>
          <a:lstStyle/>
          <a:p>
            <a:r>
              <a:rPr lang="en-US" dirty="0" smtClean="0">
                <a:solidFill>
                  <a:schemeClr val="tx1"/>
                </a:solidFill>
              </a:rPr>
              <a:t>MIT App Inventor </a:t>
            </a:r>
          </a:p>
          <a:p>
            <a:endParaRPr lang="en-US" dirty="0">
              <a:solidFill>
                <a:schemeClr val="tx1"/>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0864" y="4077072"/>
            <a:ext cx="3312368" cy="263691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0864" y="1700808"/>
            <a:ext cx="3312368" cy="2095530"/>
          </a:xfrm>
          <a:prstGeom prst="rect">
            <a:avLst/>
          </a:prstGeom>
        </p:spPr>
      </p:pic>
    </p:spTree>
    <p:extLst>
      <p:ext uri="{BB962C8B-B14F-4D97-AF65-F5344CB8AC3E}">
        <p14:creationId xmlns:p14="http://schemas.microsoft.com/office/powerpoint/2010/main" val="532134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sequence of system functionalities </a:t>
            </a:r>
            <a:endParaRPr lang="en-US" dirty="0">
              <a:solidFill>
                <a:schemeClr val="tx1"/>
              </a:solidFill>
            </a:endParaRPr>
          </a:p>
        </p:txBody>
      </p:sp>
      <p:sp>
        <p:nvSpPr>
          <p:cNvPr id="3" name="Content Placeholder 2"/>
          <p:cNvSpPr>
            <a:spLocks noGrp="1"/>
          </p:cNvSpPr>
          <p:nvPr>
            <p:ph sz="quarter" idx="1"/>
          </p:nvPr>
        </p:nvSpPr>
        <p:spPr/>
        <p:txBody>
          <a:bodyPr/>
          <a:lstStyle/>
          <a:p>
            <a:r>
              <a:rPr lang="en-US" b="1" dirty="0">
                <a:latin typeface="Times New Roman" pitchFamily="18" charset="0"/>
                <a:cs typeface="Times New Roman" pitchFamily="18" charset="0"/>
              </a:rPr>
              <a:t>vehicle’s </a:t>
            </a:r>
            <a:r>
              <a:rPr lang="en-US" b="1" dirty="0" smtClean="0">
                <a:latin typeface="Times New Roman" pitchFamily="18" charset="0"/>
                <a:cs typeface="Times New Roman" pitchFamily="18" charset="0"/>
              </a:rPr>
              <a:t>side:</a:t>
            </a:r>
            <a:endParaRPr lang="en-US" dirty="0">
              <a:latin typeface="Times New Roman" pitchFamily="18" charset="0"/>
              <a:cs typeface="Times New Roman" pitchFamily="18" charset="0"/>
            </a:endParaRPr>
          </a:p>
          <a:p>
            <a:pPr marL="0" indent="0">
              <a:buNone/>
            </a:pPr>
            <a:endParaRPr lang="en-US" dirty="0"/>
          </a:p>
        </p:txBody>
      </p:sp>
      <p:sp>
        <p:nvSpPr>
          <p:cNvPr id="4" name="Slide Number Placeholder 3"/>
          <p:cNvSpPr>
            <a:spLocks noGrp="1"/>
          </p:cNvSpPr>
          <p:nvPr>
            <p:ph type="sldNum" sz="quarter" idx="15"/>
          </p:nvPr>
        </p:nvSpPr>
        <p:spPr/>
        <p:txBody>
          <a:bodyPr/>
          <a:lstStyle/>
          <a:p>
            <a:fld id="{4F7E8973-7BAC-4928-AE8B-337B1DF0049D}" type="slidenum">
              <a:rPr lang="en-US" smtClean="0"/>
              <a:t>7</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556792"/>
            <a:ext cx="5040560" cy="5184576"/>
          </a:xfrm>
          <a:prstGeom prst="rect">
            <a:avLst/>
          </a:prstGeom>
        </p:spPr>
      </p:pic>
    </p:spTree>
    <p:extLst>
      <p:ext uri="{BB962C8B-B14F-4D97-AF65-F5344CB8AC3E}">
        <p14:creationId xmlns:p14="http://schemas.microsoft.com/office/powerpoint/2010/main" val="3820704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sequence of </a:t>
            </a:r>
            <a:r>
              <a:rPr lang="en-US"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system </a:t>
            </a:r>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functionalities </a:t>
            </a:r>
            <a:endParaRPr lang="en-US" dirty="0"/>
          </a:p>
        </p:txBody>
      </p:sp>
      <p:sp>
        <p:nvSpPr>
          <p:cNvPr id="3" name="Content Placeholder 2"/>
          <p:cNvSpPr>
            <a:spLocks noGrp="1"/>
          </p:cNvSpPr>
          <p:nvPr>
            <p:ph sz="quarter" idx="1"/>
          </p:nvPr>
        </p:nvSpPr>
        <p:spPr/>
        <p:txBody>
          <a:bodyPr/>
          <a:lstStyle/>
          <a:p>
            <a:r>
              <a:rPr lang="en-US" b="1" dirty="0" smtClean="0">
                <a:latin typeface="Times New Roman"/>
                <a:ea typeface="Times New Roman"/>
              </a:rPr>
              <a:t>On Traffic light</a:t>
            </a:r>
          </a:p>
          <a:p>
            <a:pPr marL="0" indent="0">
              <a:buNone/>
            </a:pPr>
            <a:r>
              <a:rPr lang="en-US" b="1" dirty="0" smtClean="0">
                <a:latin typeface="Times New Roman"/>
                <a:ea typeface="Times New Roman"/>
              </a:rPr>
              <a:t>              side</a:t>
            </a:r>
            <a:r>
              <a:rPr lang="ar-JO" b="1" dirty="0" smtClean="0">
                <a:latin typeface="Times New Roman"/>
                <a:ea typeface="Times New Roman"/>
              </a:rPr>
              <a:t>:</a:t>
            </a:r>
            <a:endParaRPr lang="en-US" b="1" dirty="0"/>
          </a:p>
        </p:txBody>
      </p:sp>
      <p:sp>
        <p:nvSpPr>
          <p:cNvPr id="4" name="Slide Number Placeholder 3"/>
          <p:cNvSpPr>
            <a:spLocks noGrp="1"/>
          </p:cNvSpPr>
          <p:nvPr>
            <p:ph type="sldNum" sz="quarter" idx="15"/>
          </p:nvPr>
        </p:nvSpPr>
        <p:spPr/>
        <p:txBody>
          <a:bodyPr/>
          <a:lstStyle/>
          <a:p>
            <a:fld id="{4F7E8973-7BAC-4928-AE8B-337B1DF0049D}" type="slidenum">
              <a:rPr lang="en-US" smtClean="0"/>
              <a:t>8</a:t>
            </a:fld>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1340768"/>
            <a:ext cx="5288234" cy="5258534"/>
          </a:xfrm>
          <a:prstGeom prst="rect">
            <a:avLst/>
          </a:prstGeom>
        </p:spPr>
      </p:pic>
    </p:spTree>
    <p:extLst>
      <p:ext uri="{BB962C8B-B14F-4D97-AF65-F5344CB8AC3E}">
        <p14:creationId xmlns:p14="http://schemas.microsoft.com/office/powerpoint/2010/main" val="5441275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rPr>
              <a:t>SWOT analysis: </a:t>
            </a:r>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79512" y="1477370"/>
            <a:ext cx="7992888" cy="5263998"/>
          </a:xfrm>
        </p:spPr>
      </p:pic>
      <p:sp>
        <p:nvSpPr>
          <p:cNvPr id="4" name="Slide Number Placeholder 3"/>
          <p:cNvSpPr>
            <a:spLocks noGrp="1"/>
          </p:cNvSpPr>
          <p:nvPr>
            <p:ph type="sldNum" sz="quarter" idx="15"/>
          </p:nvPr>
        </p:nvSpPr>
        <p:spPr/>
        <p:txBody>
          <a:bodyPr/>
          <a:lstStyle/>
          <a:p>
            <a:fld id="{4F7E8973-7BAC-4928-AE8B-337B1DF0049D}" type="slidenum">
              <a:rPr lang="en-US" smtClean="0"/>
              <a:t>9</a:t>
            </a:fld>
            <a:endParaRPr lang="en-US"/>
          </a:p>
        </p:txBody>
      </p:sp>
    </p:spTree>
    <p:extLst>
      <p:ext uri="{BB962C8B-B14F-4D97-AF65-F5344CB8AC3E}">
        <p14:creationId xmlns:p14="http://schemas.microsoft.com/office/powerpoint/2010/main" val="16604085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1102</TotalTime>
  <Words>415</Words>
  <Application>Microsoft Office PowerPoint</Application>
  <PresentationFormat>On-screen Show (4:3)</PresentationFormat>
  <Paragraphs>59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Oriel</vt:lpstr>
      <vt:lpstr>PowerPoint Presentation</vt:lpstr>
      <vt:lpstr> system over view </vt:lpstr>
      <vt:lpstr>Literature Review </vt:lpstr>
      <vt:lpstr>Literature Review </vt:lpstr>
      <vt:lpstr>System Hardware Components:</vt:lpstr>
      <vt:lpstr>System Software Components:</vt:lpstr>
      <vt:lpstr>sequence of system functionalities </vt:lpstr>
      <vt:lpstr>sequence of system functionalities </vt:lpstr>
      <vt:lpstr>SWOT analysis: </vt:lpstr>
      <vt:lpstr>Steps to design the model:</vt:lpstr>
      <vt:lpstr>Steps to design the model:</vt:lpstr>
      <vt:lpstr>Notes and observations: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samah nassar</dc:creator>
  <cp:lastModifiedBy>samah nassar</cp:lastModifiedBy>
  <cp:revision>51</cp:revision>
  <dcterms:created xsi:type="dcterms:W3CDTF">2017-12-08T19:50:23Z</dcterms:created>
  <dcterms:modified xsi:type="dcterms:W3CDTF">2018-05-03T23:57:35Z</dcterms:modified>
</cp:coreProperties>
</file>