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 bookmarkIdSeed="4">
  <p:sldMasterIdLst>
    <p:sldMasterId id="2147483648" r:id="rId2"/>
  </p:sldMasterIdLst>
  <p:notesMasterIdLst>
    <p:notesMasterId r:id="rId35"/>
  </p:notesMasterIdLst>
  <p:handoutMasterIdLst>
    <p:handoutMasterId r:id="rId36"/>
  </p:handoutMasterIdLst>
  <p:sldIdLst>
    <p:sldId id="277" r:id="rId3"/>
    <p:sldId id="267" r:id="rId4"/>
    <p:sldId id="284" r:id="rId5"/>
    <p:sldId id="287" r:id="rId6"/>
    <p:sldId id="285" r:id="rId7"/>
    <p:sldId id="286" r:id="rId8"/>
    <p:sldId id="310" r:id="rId9"/>
    <p:sldId id="311" r:id="rId10"/>
    <p:sldId id="302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301" r:id="rId21"/>
    <p:sldId id="298" r:id="rId22"/>
    <p:sldId id="299" r:id="rId23"/>
    <p:sldId id="307" r:id="rId24"/>
    <p:sldId id="303" r:id="rId25"/>
    <p:sldId id="304" r:id="rId26"/>
    <p:sldId id="305" r:id="rId27"/>
    <p:sldId id="306" r:id="rId28"/>
    <p:sldId id="308" r:id="rId29"/>
    <p:sldId id="312" r:id="rId30"/>
    <p:sldId id="313" r:id="rId31"/>
    <p:sldId id="314" r:id="rId32"/>
    <p:sldId id="315" r:id="rId33"/>
    <p:sldId id="31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65DD71D7-55AC-46BD-81B3-09AB2F9EFBD8}" type="datetimeFigureOut">
              <a:rPr lang="ar-SA" smtClean="0"/>
              <a:t>08/03/1437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2840BD58-3BFF-4EAF-BB8B-AC67FE801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1F89424F-BB59-4F4E-9822-4CA3E770FFD2}" type="datetimeFigureOut">
              <a:t>08/03/1437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68322CDD-9D6C-4F63-9EC2-648226624108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 anchor="b">
            <a:normAutofit/>
          </a:bodyPr>
          <a:lstStyle>
            <a:lvl1pPr algn="r" latinLnBrk="0">
              <a:lnSpc>
                <a:spcPct val="80000"/>
              </a:lnSpc>
              <a:defRPr lang="ar-SA" sz="68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000" b="1" cap="all" baseline="0">
                <a:solidFill>
                  <a:schemeClr val="accent1"/>
                </a:solidFill>
                <a:effectLst/>
              </a:defRPr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algn="r" rtl="1"/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8" name="مستطيل 7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9" name="مستطيل 8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V="1">
            <a:off x="1295400" y="1828800"/>
            <a:ext cx="9601200" cy="4114800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0" y="283"/>
            <a:ext cx="4435717" cy="6856286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2784" y="1565829"/>
            <a:ext cx="5943600" cy="4114800"/>
          </a:xfrm>
        </p:spPr>
        <p:txBody>
          <a:bodyPr anchor="b">
            <a:normAutofit/>
          </a:bodyPr>
          <a:lstStyle>
            <a:lvl1pPr algn="r" latinLnBrk="0">
              <a:lnSpc>
                <a:spcPct val="80000"/>
              </a:lnSpc>
              <a:defRPr lang="ar-SA" sz="5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32785" y="5682343"/>
            <a:ext cx="5943600" cy="410547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200" b="1" cap="all" baseline="0"/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مستطيل 8"/>
          <p:cNvSpPr/>
          <p:nvPr userDrawn="1"/>
        </p:nvSpPr>
        <p:spPr>
          <a:xfrm>
            <a:off x="4435803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11" name="مستطيل 10"/>
          <p:cNvSpPr/>
          <p:nvPr userDrawn="1"/>
        </p:nvSpPr>
        <p:spPr>
          <a:xfrm>
            <a:off x="4435717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>
            <a:normAutofit/>
          </a:bodyPr>
          <a:lstStyle>
            <a:lvl1pPr algn="r" latinLnBrk="0">
              <a:defRPr lang="ar-SA" sz="20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400"/>
            </a:lvl4pPr>
            <a:lvl5pPr algn="r" latinLnBrk="0">
              <a:defRPr lang="ar-SA" sz="1400"/>
            </a:lvl5pPr>
            <a:lvl6pPr algn="r" latinLnBrk="0">
              <a:defRPr lang="ar-SA" sz="1800"/>
            </a:lvl6pPr>
            <a:lvl7pPr algn="r" latinLnBrk="0">
              <a:defRPr lang="ar-SA" sz="1800"/>
            </a:lvl7pPr>
            <a:lvl8pPr algn="r" latinLnBrk="0">
              <a:defRPr lang="ar-SA" sz="1800"/>
            </a:lvl8pPr>
            <a:lvl9pPr algn="r" latinLnBrk="0">
              <a:defRPr lang="ar-SA" sz="18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>
            <a:normAutofit/>
          </a:bodyPr>
          <a:lstStyle>
            <a:lvl1pPr algn="r" latinLnBrk="0">
              <a:defRPr lang="ar-SA" sz="20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400"/>
            </a:lvl4pPr>
            <a:lvl5pPr algn="r" latinLnBrk="0">
              <a:defRPr lang="ar-SA" sz="1400"/>
            </a:lvl5pPr>
            <a:lvl6pPr algn="r" latinLnBrk="0">
              <a:defRPr lang="ar-SA" sz="1800"/>
            </a:lvl6pPr>
            <a:lvl7pPr algn="r" latinLnBrk="0">
              <a:defRPr lang="ar-SA" sz="1800"/>
            </a:lvl7pPr>
            <a:lvl8pPr algn="r" latinLnBrk="0">
              <a:defRPr lang="ar-SA" sz="1800"/>
            </a:lvl8pPr>
            <a:lvl9pPr algn="r" latinLnBrk="0">
              <a:defRPr lang="ar-SA" sz="18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anchor="ctr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000" b="1" cap="all" baseline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>
            <a:normAutofit/>
          </a:bodyPr>
          <a:lstStyle>
            <a:lvl1pPr algn="r" latinLnBrk="0">
              <a:defRPr lang="ar-SA" sz="20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400"/>
            </a:lvl4pPr>
            <a:lvl5pPr algn="r" latinLnBrk="0">
              <a:defRPr lang="ar-SA" sz="14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anchor="ctr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000" b="1" cap="all" baseline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>
            <a:normAutofit/>
          </a:bodyPr>
          <a:lstStyle>
            <a:lvl1pPr algn="r" latinLnBrk="0">
              <a:defRPr lang="ar-SA" sz="20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400"/>
            </a:lvl4pPr>
            <a:lvl5pPr algn="r" latinLnBrk="0">
              <a:defRPr lang="ar-SA" sz="14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 flipH="1">
            <a:off x="0" y="283"/>
            <a:ext cx="4435717" cy="6856286"/>
          </a:xfrm>
          <a:prstGeom prst="rect">
            <a:avLst/>
          </a:prstGeom>
        </p:spPr>
      </p:pic>
      <p:sp>
        <p:nvSpPr>
          <p:cNvPr id="10" name="مستطيل 9"/>
          <p:cNvSpPr/>
          <p:nvPr userDrawn="1"/>
        </p:nvSpPr>
        <p:spPr>
          <a:xfrm>
            <a:off x="44386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11" name="مستطيل 10"/>
          <p:cNvSpPr/>
          <p:nvPr userDrawn="1"/>
        </p:nvSpPr>
        <p:spPr>
          <a:xfrm>
            <a:off x="4452846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273893" y="685226"/>
            <a:ext cx="6126480" cy="5486400"/>
          </a:xfrm>
        </p:spPr>
        <p:txBody>
          <a:bodyPr>
            <a:normAutofit/>
          </a:bodyPr>
          <a:lstStyle>
            <a:lvl1pPr algn="r" latinLnBrk="0">
              <a:defRPr lang="ar-SA" sz="20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400"/>
            </a:lvl4pPr>
            <a:lvl5pPr algn="r" latinLnBrk="0">
              <a:defRPr lang="ar-SA" sz="1400"/>
            </a:lvl5pPr>
            <a:lvl6pPr algn="r" latinLnBrk="0">
              <a:defRPr lang="ar-SA" sz="2000"/>
            </a:lvl6pPr>
            <a:lvl7pPr algn="r" latinLnBrk="0">
              <a:defRPr lang="ar-SA" sz="2000"/>
            </a:lvl7pPr>
            <a:lvl8pPr algn="r" latinLnBrk="0">
              <a:defRPr lang="ar-SA" sz="2000"/>
            </a:lvl8pPr>
            <a:lvl9pPr algn="r" latinLnBrk="0">
              <a:defRPr lang="ar-SA" sz="2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  <p:sp>
        <p:nvSpPr>
          <p:cNvPr id="12" name="عنوان 1"/>
          <p:cNvSpPr>
            <a:spLocks noGrp="1"/>
          </p:cNvSpPr>
          <p:nvPr>
            <p:ph type="title"/>
          </p:nvPr>
        </p:nvSpPr>
        <p:spPr>
          <a:xfrm>
            <a:off x="486701" y="2514600"/>
            <a:ext cx="3474720" cy="1600200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13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86701" y="4343400"/>
            <a:ext cx="3474720" cy="1188720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800"/>
              </a:spcBef>
              <a:buNone/>
              <a:defRPr lang="ar-SA" sz="18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 flipH="1">
            <a:off x="0" y="283"/>
            <a:ext cx="4435717" cy="6856286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6701" y="2514600"/>
            <a:ext cx="3474720" cy="1600200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323867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>
            <a:lvl1pPr marL="0" indent="0" algn="ct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86701" y="4343400"/>
            <a:ext cx="3474720" cy="1188720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800"/>
              </a:spcBef>
              <a:buNone/>
              <a:defRPr lang="ar-SA" sz="18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E31375A4-56A4-47D6-9801-1991572033F7}" type="slidenum">
              <a:t>‹#›</a:t>
            </a:fld>
            <a:endParaRPr lang="ar-SA"/>
          </a:p>
        </p:txBody>
      </p:sp>
      <p:sp>
        <p:nvSpPr>
          <p:cNvPr id="13" name="مستطيل 12"/>
          <p:cNvSpPr/>
          <p:nvPr userDrawn="1"/>
        </p:nvSpPr>
        <p:spPr>
          <a:xfrm>
            <a:off x="4433595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15" name="مستطيل 14"/>
          <p:cNvSpPr/>
          <p:nvPr userDrawn="1"/>
        </p:nvSpPr>
        <p:spPr>
          <a:xfrm>
            <a:off x="44386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16" name="مستطيل 15"/>
          <p:cNvSpPr/>
          <p:nvPr userDrawn="1"/>
        </p:nvSpPr>
        <p:spPr>
          <a:xfrm>
            <a:off x="4452846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algn="r" rtl="1"/>
            <a:r>
              <a:rPr lang="ar-SA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 dirty="0"/>
              <a:t>انقر لتحرير أنماط النص الرئيسي</a:t>
            </a:r>
          </a:p>
          <a:p>
            <a:pPr lvl="1" algn="r" rtl="1"/>
            <a:r>
              <a:rPr lang="ar-SA" dirty="0"/>
              <a:t>المستوى الثاني</a:t>
            </a:r>
          </a:p>
          <a:p>
            <a:pPr lvl="2" algn="r" rtl="1"/>
            <a:r>
              <a:rPr lang="ar-SA" dirty="0"/>
              <a:t>المستوى الثالث</a:t>
            </a:r>
          </a:p>
          <a:p>
            <a:pPr lvl="3" algn="r" rtl="1"/>
            <a:r>
              <a:rPr lang="ar-SA" dirty="0"/>
              <a:t>المستوى الرابع</a:t>
            </a:r>
          </a:p>
          <a:p>
            <a:pPr lvl="4" algn="r" rtl="1"/>
            <a:r>
              <a:rPr lang="ar-SA" dirty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160813" y="6419462"/>
            <a:ext cx="1351383" cy="238902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</a:defRPr>
            </a:lvl1pPr>
          </a:lstStyle>
          <a:p>
            <a:pPr algn="r" rtl="1"/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5715000" y="6419462"/>
            <a:ext cx="5181600" cy="238902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</a:defRPr>
            </a:lvl1pPr>
          </a:lstStyle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400" y="6419462"/>
            <a:ext cx="698241" cy="238902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pPr algn="r" rtl="1"/>
              <a:t>‹#›</a:t>
            </a:fld>
            <a:endParaRPr lang="ar-SA"/>
          </a:p>
        </p:txBody>
      </p:sp>
      <p:sp>
        <p:nvSpPr>
          <p:cNvPr id="8" name="مستطيل 7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lang="ar-SA" sz="32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28600" algn="r" defTabSz="914400" rtl="1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lang="ar-SA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r" defTabSz="914400" rtl="1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228600" algn="r" defTabSz="914400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lang="ar-SA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1270000"/>
            <a:ext cx="10058400" cy="18923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 smtClean="0">
                <a:effectLst/>
              </a:rPr>
              <a:t>Study </a:t>
            </a:r>
            <a:r>
              <a:rPr lang="en-US" sz="3600" dirty="0">
                <a:effectLst/>
              </a:rPr>
              <a:t>of Slope Stability And Soil failure at </a:t>
            </a:r>
            <a:r>
              <a:rPr lang="en-US" sz="3600" dirty="0" smtClean="0">
                <a:effectLst/>
              </a:rPr>
              <a:t>Nablus Al-Bathan Road</a:t>
            </a:r>
            <a:r>
              <a:rPr lang="en-US" sz="3600" dirty="0">
                <a:effectLst/>
              </a:rPr>
              <a:t/>
            </a:r>
            <a:br>
              <a:rPr lang="en-US" sz="3600" dirty="0">
                <a:effectLst/>
              </a:rPr>
            </a:br>
            <a:r>
              <a:rPr lang="en-US" sz="3600" dirty="0">
                <a:effectLst/>
              </a:rPr>
              <a:t> (Station 2+100)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3492500"/>
            <a:ext cx="10058400" cy="2233697"/>
          </a:xfrm>
        </p:spPr>
        <p:txBody>
          <a:bodyPr/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cap="none" dirty="0" smtClean="0"/>
              <a:t>Mustafa Hamd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cap="none" dirty="0" smtClean="0"/>
              <a:t>Ali Khalil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cap="none" dirty="0" smtClean="0"/>
              <a:t>Mohammad Sholy</a:t>
            </a:r>
          </a:p>
          <a:p>
            <a:pPr algn="l" rtl="0"/>
            <a:endParaRPr lang="en-US" dirty="0" smtClean="0"/>
          </a:p>
          <a:p>
            <a:pPr algn="ctr" rtl="0"/>
            <a:r>
              <a:rPr lang="en-US" sz="2400" dirty="0"/>
              <a:t>Under supervision of:  Dr. Sami A. </a:t>
            </a:r>
            <a:r>
              <a:rPr lang="en-US" sz="2400" dirty="0" err="1" smtClean="0"/>
              <a:t>Hijjawi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spw911 as following:</a:t>
            </a:r>
          </a:p>
        </p:txBody>
      </p:sp>
      <p:pic>
        <p:nvPicPr>
          <p:cNvPr id="5" name="عنصر نائب للمحتوى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4000" y="1524000"/>
            <a:ext cx="4292600" cy="441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354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spw911 as following:</a:t>
            </a:r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12600" y="1524000"/>
            <a:ext cx="4284000" cy="442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247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spw911 as following:</a:t>
            </a:r>
          </a:p>
        </p:txBody>
      </p:sp>
      <p:pic>
        <p:nvPicPr>
          <p:cNvPr id="6" name="عنصر نائب للمحتوى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12600" y="1524000"/>
            <a:ext cx="4284000" cy="442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60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spw911 as following:</a:t>
            </a:r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12600" y="1524000"/>
            <a:ext cx="4284000" cy="442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74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774700" y="1825625"/>
            <a:ext cx="4724400" cy="4117975"/>
          </a:xfrm>
        </p:spPr>
        <p:txBody>
          <a:bodyPr>
            <a:normAutofit fontScale="85000" lnSpcReduction="20000"/>
          </a:bodyPr>
          <a:lstStyle/>
          <a:p>
            <a:pPr marL="45720" indent="0" algn="l" rtl="0">
              <a:buNone/>
            </a:pPr>
            <a:r>
              <a:rPr lang="en-US" sz="2800" dirty="0" smtClean="0"/>
              <a:t>We use toe (2m) </a:t>
            </a:r>
            <a:endParaRPr lang="en-US" sz="2800" dirty="0" smtClean="0"/>
          </a:p>
          <a:p>
            <a:pPr marL="45720" indent="0" algn="l" rtl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The </a:t>
            </a:r>
            <a:r>
              <a:rPr lang="en-US" sz="2800" dirty="0" smtClean="0"/>
              <a:t>result from the program as </a:t>
            </a:r>
            <a:r>
              <a:rPr lang="en-US" sz="2800" dirty="0" smtClean="0"/>
              <a:t>following:</a:t>
            </a:r>
            <a:endParaRPr lang="en-US" sz="2800" dirty="0" smtClean="0"/>
          </a:p>
          <a:p>
            <a:pPr algn="l" rtl="0"/>
            <a:r>
              <a:rPr lang="en-US" sz="2800" dirty="0" smtClean="0"/>
              <a:t>FOS = 6.6</a:t>
            </a:r>
            <a:endParaRPr lang="en-US" sz="2800" dirty="0" smtClean="0"/>
          </a:p>
          <a:p>
            <a:pPr algn="l" rtl="0"/>
            <a:r>
              <a:rPr lang="en-US" sz="2800" dirty="0" smtClean="0"/>
              <a:t>Moment </a:t>
            </a:r>
            <a:r>
              <a:rPr lang="en-US" sz="2800" dirty="0" smtClean="0"/>
              <a:t>= 561 KN.M/M</a:t>
            </a:r>
          </a:p>
          <a:p>
            <a:pPr algn="l" rtl="0"/>
            <a:r>
              <a:rPr lang="en-US" sz="2800" dirty="0" smtClean="0"/>
              <a:t>Shear = 181 KN/M</a:t>
            </a:r>
            <a:endParaRPr lang="en-US" sz="2800" dirty="0"/>
          </a:p>
          <a:p>
            <a:pPr marL="45720" indent="0" algn="l" rtl="0">
              <a:buNone/>
            </a:pPr>
            <a:endParaRPr lang="en-US" sz="2800" dirty="0" smtClean="0"/>
          </a:p>
          <a:p>
            <a:pPr marL="45720" indent="0" algn="l" rtl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1500" y="1524000"/>
            <a:ext cx="6108700" cy="4419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1154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723900" y="1825625"/>
                <a:ext cx="5727700" cy="4117975"/>
              </a:xfrm>
            </p:spPr>
            <p:txBody>
              <a:bodyPr>
                <a:normAutofit/>
              </a:bodyPr>
              <a:lstStyle/>
              <a:p>
                <a:pPr marL="45720" indent="0" algn="l" rtl="0">
                  <a:buNone/>
                </a:pPr>
                <a:r>
                  <a:rPr lang="en-US" sz="2800" dirty="0" smtClean="0"/>
                  <a:t>Equivalent Section As following: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4700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800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sz="2800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4700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i="1" dirty="0" smtClean="0"/>
                  <a:t/>
                </a:r>
                <a:br>
                  <a:rPr lang="en-US" sz="2800" i="1" dirty="0" smtClean="0"/>
                </a:br>
                <a:r>
                  <a:rPr lang="en-US" sz="2800" i="1" dirty="0" smtClean="0"/>
                  <a:t>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24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87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2800" dirty="0"/>
              </a:p>
              <a:p>
                <a:pPr algn="l" rtl="0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π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40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2800" dirty="0"/>
              </a:p>
              <a:p>
                <a:pPr marL="45720" indent="0" algn="l" rtl="0">
                  <a:buNone/>
                </a:pPr>
                <a:endParaRPr lang="en-US" sz="2800" dirty="0" smtClean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23900" y="1825625"/>
                <a:ext cx="5727700" cy="4117975"/>
              </a:xfrm>
              <a:blipFill rotWithShape="0">
                <a:blip r:embed="rId2"/>
                <a:stretch>
                  <a:fillRect l="-1384" t="-251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عنصر نائب للمحتوى 5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54800" y="2353703"/>
            <a:ext cx="4724400" cy="222361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319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deflection is 3.3 cm</a:t>
            </a:r>
          </a:p>
          <a:p>
            <a:pPr algn="l" rtl="0"/>
            <a:r>
              <a:rPr lang="en-US" dirty="0" smtClean="0"/>
              <a:t>The section moment =  </a:t>
            </a:r>
            <a:r>
              <a:rPr lang="en-US" dirty="0"/>
              <a:t>897.8 </a:t>
            </a:r>
            <a:r>
              <a:rPr lang="en-US" dirty="0" smtClean="0"/>
              <a:t>KN.M </a:t>
            </a:r>
          </a:p>
          <a:p>
            <a:pPr algn="l" rtl="0"/>
            <a:r>
              <a:rPr lang="en-US" dirty="0" smtClean="0"/>
              <a:t>The section shear = </a:t>
            </a:r>
            <a:r>
              <a:rPr lang="en-US" dirty="0"/>
              <a:t>289.4 </a:t>
            </a:r>
            <a:r>
              <a:rPr lang="en-US" dirty="0" smtClean="0"/>
              <a:t>KN</a:t>
            </a:r>
          </a:p>
          <a:p>
            <a:pPr algn="l" rtl="0"/>
            <a:r>
              <a:rPr lang="en-US" dirty="0"/>
              <a:t>The pile that have a diameter of 80 cm will resist these forces since it can bear 970 </a:t>
            </a:r>
            <a:r>
              <a:rPr lang="en-US" dirty="0" smtClean="0"/>
              <a:t>KN.M </a:t>
            </a:r>
            <a:r>
              <a:rPr lang="en-US" dirty="0"/>
              <a:t>for moment and 386.35 </a:t>
            </a:r>
            <a:r>
              <a:rPr lang="en-US" dirty="0" smtClean="0"/>
              <a:t>KN </a:t>
            </a:r>
            <a:r>
              <a:rPr lang="en-US" dirty="0"/>
              <a:t>for shear. </a:t>
            </a:r>
          </a:p>
          <a:p>
            <a:pPr algn="l" rtl="0"/>
            <a:endParaRPr lang="ar-JO" dirty="0"/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1844989"/>
            <a:ext cx="4724400" cy="407924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2953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 Sheet Pile System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عنصر نائب للمحتوى 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079500" y="1825625"/>
                <a:ext cx="4940300" cy="411797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dirty="0" smtClean="0"/>
                  <a:t>Connect the piles with cap</a:t>
                </a:r>
              </a:p>
              <a:p>
                <a:pPr algn="l" rtl="0"/>
                <a:r>
                  <a:rPr lang="en-US" dirty="0" smtClean="0"/>
                  <a:t>Cap: height 40cm , width 80 </a:t>
                </a:r>
                <a:r>
                  <a:rPr lang="en-US" dirty="0" smtClean="0"/>
                  <a:t>cm</a:t>
                </a:r>
              </a:p>
              <a:p>
                <a:pPr algn="l" rtl="0"/>
                <a:r>
                  <a:rPr lang="en-US" dirty="0" smtClean="0"/>
                  <a:t>Design the cap steel</a:t>
                </a:r>
                <a:br>
                  <a:rPr lang="en-US" dirty="0" smtClean="0"/>
                </a:br>
                <a:r>
                  <a:rPr lang="en-US" dirty="0" smtClean="0"/>
                  <a:t>Longitudinal Steel 7</a:t>
                </a:r>
                <a:r>
                  <a:rPr lang="en-US" dirty="0"/>
                  <a:t>∅12 / 𝑚𝑒𝑡𝑒𝑟 𝑙𝑒𝑛𝑔𝑡</a:t>
                </a:r>
                <a:r>
                  <a:rPr lang="en-US" dirty="0" smtClean="0"/>
                  <a:t>ℎ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/>
                  <a:t>Transverse </a:t>
                </a:r>
                <a:r>
                  <a:rPr lang="en-US" dirty="0"/>
                  <a:t>Steel </a:t>
                </a:r>
                <a14:m>
                  <m:oMath xmlns:m="http://schemas.openxmlformats.org/officeDocument/2006/math">
                    <m:r>
                      <a:rPr lang="en-US" i="1"/>
                      <m:t>6</m:t>
                    </m:r>
                    <m:r>
                      <a:rPr lang="en-US" i="1"/>
                      <m:t>∅</m:t>
                    </m:r>
                    <m:r>
                      <a:rPr lang="en-US" i="1"/>
                      <m:t>12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  <a:p>
                <a:pPr algn="l" rtl="0"/>
                <a:r>
                  <a:rPr lang="en-US" dirty="0" smtClean="0"/>
                  <a:t>Design the pile steel</a:t>
                </a:r>
                <a:br>
                  <a:rPr lang="en-US" dirty="0" smtClean="0"/>
                </a:br>
                <a:r>
                  <a:rPr lang="en-US" dirty="0" smtClean="0"/>
                  <a:t>using </a:t>
                </a:r>
                <a:r>
                  <a:rPr lang="en-US" dirty="0"/>
                  <a:t>1% as minimum steel </a:t>
                </a:r>
                <a:r>
                  <a:rPr lang="en-US" dirty="0" smtClean="0"/>
                  <a:t>ratio</a:t>
                </a:r>
                <a:br>
                  <a:rPr lang="en-US" dirty="0" smtClean="0"/>
                </a:br>
                <a:r>
                  <a:rPr lang="en-US" dirty="0" smtClean="0"/>
                  <a:t>11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/>
                  <a:t>25 in each </a:t>
                </a:r>
                <a:r>
                  <a:rPr lang="en-US" dirty="0" smtClean="0"/>
                  <a:t>pile</a:t>
                </a:r>
                <a:br>
                  <a:rPr lang="en-US" dirty="0" smtClean="0"/>
                </a:br>
                <a:r>
                  <a:rPr lang="en-US" dirty="0" smtClean="0"/>
                  <a:t>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/>
                  <a:t>10 stirrups with 25cm c/c spacing</a:t>
                </a:r>
                <a:r>
                  <a:rPr lang="en-US" dirty="0" smtClean="0"/>
                  <a:t>.</a:t>
                </a:r>
                <a:endParaRPr lang="en-US" dirty="0" smtClean="0"/>
              </a:p>
            </p:txBody>
          </p:sp>
        </mc:Choice>
        <mc:Fallback>
          <p:sp>
            <p:nvSpPr>
              <p:cNvPr id="5" name="عنصر نائب للمحتوى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79500" y="1825625"/>
                <a:ext cx="4940300" cy="4117975"/>
              </a:xfrm>
              <a:blipFill rotWithShape="0">
                <a:blip r:embed="rId2"/>
                <a:stretch>
                  <a:fillRect l="-123" t="-147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9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1825625"/>
            <a:ext cx="4279899" cy="41179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689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0728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190500" y="1800225"/>
            <a:ext cx="4724400" cy="4117975"/>
          </a:xfrm>
        </p:spPr>
        <p:txBody>
          <a:bodyPr>
            <a:normAutofit fontScale="55000" lnSpcReduction="20000"/>
          </a:bodyPr>
          <a:lstStyle/>
          <a:p>
            <a:pPr algn="l" rtl="0"/>
            <a:r>
              <a:rPr lang="en-US" sz="4000" dirty="0" smtClean="0"/>
              <a:t>Consist of two systems.</a:t>
            </a:r>
          </a:p>
          <a:p>
            <a:pPr marL="45720" indent="0" algn="l" rtl="0">
              <a:buNone/>
            </a:pPr>
            <a:endParaRPr lang="en-US" sz="4000" dirty="0" smtClean="0"/>
          </a:p>
          <a:p>
            <a:pPr algn="l" rtl="0"/>
            <a:r>
              <a:rPr lang="en-US" sz="4000" u="sng" dirty="0" smtClean="0"/>
              <a:t>Sheet Pile System </a:t>
            </a:r>
            <a:r>
              <a:rPr lang="en-US" sz="4000" dirty="0" smtClean="0"/>
              <a:t>and </a:t>
            </a:r>
            <a:r>
              <a:rPr lang="en-US" sz="4000" u="sng" dirty="0" smtClean="0"/>
              <a:t>Bridging System</a:t>
            </a:r>
            <a:r>
              <a:rPr lang="en-US" sz="4000" dirty="0" smtClean="0"/>
              <a:t>.</a:t>
            </a:r>
          </a:p>
          <a:p>
            <a:pPr marL="45720" indent="0" algn="l" rtl="0">
              <a:buNone/>
            </a:pPr>
            <a:endParaRPr lang="en-US" sz="4000" dirty="0" smtClean="0"/>
          </a:p>
          <a:p>
            <a:pPr algn="l" rtl="0"/>
            <a:r>
              <a:rPr lang="en-US" sz="4000" dirty="0" smtClean="0"/>
              <a:t>Bridging system will carry the slab and the traffic load.</a:t>
            </a:r>
          </a:p>
          <a:p>
            <a:pPr marL="45720" indent="0" algn="l" rtl="0">
              <a:buNone/>
            </a:pPr>
            <a:endParaRPr lang="en-US" sz="4000" dirty="0" smtClean="0"/>
          </a:p>
          <a:p>
            <a:pPr algn="l" rtl="0"/>
            <a:r>
              <a:rPr lang="en-US" sz="4000" dirty="0" smtClean="0"/>
              <a:t>Sheet Pile system will retained the soil and prevent it from moving.</a:t>
            </a:r>
          </a:p>
        </p:txBody>
      </p:sp>
      <p:pic>
        <p:nvPicPr>
          <p:cNvPr id="11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34145" y="1825626"/>
            <a:ext cx="6762061" cy="31644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20737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(Review of Graduation Project I)</a:t>
            </a:r>
          </a:p>
          <a:p>
            <a:pPr algn="l" rtl="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Mythology (Data collected, Constrains)</a:t>
            </a:r>
          </a:p>
          <a:p>
            <a:pPr algn="l" rtl="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  <a:p>
            <a:pPr algn="l" rtl="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Hybrid System (Bridging &amp; Sheet Pile)</a:t>
            </a:r>
          </a:p>
          <a:p>
            <a:pPr algn="l" rtl="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&amp; Recommendations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46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482600" y="1825625"/>
            <a:ext cx="4724400" cy="4117975"/>
          </a:xfrm>
        </p:spPr>
        <p:txBody>
          <a:bodyPr>
            <a:normAutofit fontScale="70000" lnSpcReduction="20000"/>
          </a:bodyPr>
          <a:lstStyle/>
          <a:p>
            <a:pPr marL="45720" indent="0" algn="l" rtl="0">
              <a:buNone/>
            </a:pPr>
            <a:r>
              <a:rPr lang="en-US" sz="4000" dirty="0" smtClean="0"/>
              <a:t>Mythology:</a:t>
            </a:r>
          </a:p>
          <a:p>
            <a:pPr algn="l" rtl="0"/>
            <a:r>
              <a:rPr lang="en-US" sz="4000" dirty="0" smtClean="0"/>
              <a:t>Excavate 4m depth</a:t>
            </a:r>
          </a:p>
          <a:p>
            <a:pPr algn="l" rtl="0"/>
            <a:r>
              <a:rPr lang="en-US" sz="4000" dirty="0" smtClean="0"/>
              <a:t>Drill and install the piles which is 11.5m</a:t>
            </a:r>
          </a:p>
          <a:p>
            <a:pPr algn="l" rtl="0"/>
            <a:r>
              <a:rPr lang="en-US" sz="4000" dirty="0" smtClean="0"/>
              <a:t>Make 2 caps and a tie beam that connect the 2 system</a:t>
            </a:r>
          </a:p>
          <a:p>
            <a:pPr algn="l" rtl="0"/>
            <a:r>
              <a:rPr lang="en-US" sz="4000" dirty="0" smtClean="0"/>
              <a:t>To reach the level of road again, we construct a columns and we set the slab over them.</a:t>
            </a:r>
          </a:p>
          <a:p>
            <a:pPr algn="l" rtl="0"/>
            <a:endParaRPr lang="en-US" sz="4000" dirty="0"/>
          </a:p>
          <a:p>
            <a:pPr algn="l" rtl="0"/>
            <a:endParaRPr lang="en-US" sz="4000" dirty="0" smtClean="0"/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524000"/>
            <a:ext cx="5638800" cy="401268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8432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 rtl="0"/>
            <a:endParaRPr lang="en-US" sz="4000" dirty="0"/>
          </a:p>
          <a:p>
            <a:pPr algn="l" rtl="0"/>
            <a:endParaRPr lang="en-US" sz="4000" dirty="0" smtClean="0"/>
          </a:p>
        </p:txBody>
      </p:sp>
      <p:pic>
        <p:nvPicPr>
          <p:cNvPr id="6" name="عنصر نائب للصورة 5"/>
          <p:cNvPicPr>
            <a:picLocks noGrp="1"/>
          </p:cNvPicPr>
          <p:nvPr>
            <p:ph type="pic" idx="1"/>
          </p:nvPr>
        </p:nvPicPr>
        <p:blipFill>
          <a:blip r:embed="rId2"/>
          <a:srcRect l="1235" r="1235"/>
          <a:stretch>
            <a:fillRect/>
          </a:stretch>
        </p:blipFill>
        <p:spPr>
          <a:xfrm>
            <a:off x="4993667" y="1325880"/>
            <a:ext cx="6858000" cy="42062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94620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254000" y="1825625"/>
            <a:ext cx="5549900" cy="4117975"/>
          </a:xfrm>
        </p:spPr>
        <p:txBody>
          <a:bodyPr>
            <a:normAutofit fontScale="70000" lnSpcReduction="20000"/>
          </a:bodyPr>
          <a:lstStyle/>
          <a:p>
            <a:pPr marL="45720" indent="0" algn="l" rtl="0">
              <a:buNone/>
            </a:pPr>
            <a:r>
              <a:rPr lang="en-US" sz="4000" dirty="0" smtClean="0"/>
              <a:t>Load Calculation:</a:t>
            </a:r>
          </a:p>
          <a:p>
            <a:pPr algn="l" rtl="0"/>
            <a:r>
              <a:rPr lang="en-US" sz="4000" dirty="0" smtClean="0"/>
              <a:t>4 vehicles </a:t>
            </a:r>
            <a:r>
              <a:rPr lang="en-US" sz="4000" b="1" dirty="0" smtClean="0"/>
              <a:t>WB19</a:t>
            </a:r>
            <a:r>
              <a:rPr lang="en-US" sz="4000" dirty="0" smtClean="0"/>
              <a:t> = 1800 KN</a:t>
            </a:r>
          </a:p>
          <a:p>
            <a:pPr algn="l" rtl="0"/>
            <a:r>
              <a:rPr lang="en-US" sz="4000" dirty="0" smtClean="0"/>
              <a:t>12cm asphalt = 1438 KN</a:t>
            </a:r>
          </a:p>
          <a:p>
            <a:pPr algn="l" rtl="0"/>
            <a:r>
              <a:rPr lang="en-US" sz="4000" dirty="0" smtClean="0"/>
              <a:t>20cm base course = 2196 KN</a:t>
            </a:r>
          </a:p>
          <a:p>
            <a:pPr algn="l" rtl="0"/>
            <a:r>
              <a:rPr lang="en-US" sz="4000" dirty="0" smtClean="0"/>
              <a:t>1.2 M Assumed slab = 14950 KN</a:t>
            </a:r>
          </a:p>
          <a:p>
            <a:pPr algn="l" rtl="0"/>
            <a:r>
              <a:rPr lang="en-US" sz="4000" dirty="0" smtClean="0"/>
              <a:t>Total ultimate load 25,200 KN</a:t>
            </a:r>
          </a:p>
          <a:p>
            <a:pPr algn="l" rtl="0"/>
            <a:r>
              <a:rPr lang="en-US" sz="4000" dirty="0" smtClean="0"/>
              <a:t>Total ultimate per meter  square</a:t>
            </a:r>
            <a:br>
              <a:rPr lang="en-US" sz="4000" dirty="0" smtClean="0"/>
            </a:br>
            <a:r>
              <a:rPr lang="en-US" sz="4000" dirty="0" smtClean="0"/>
              <a:t>= 50.6/m2</a:t>
            </a:r>
          </a:p>
          <a:p>
            <a:pPr algn="l" rtl="0"/>
            <a:endParaRPr lang="en-US" sz="4000" dirty="0" smtClean="0"/>
          </a:p>
          <a:p>
            <a:pPr algn="l" rtl="0"/>
            <a:endParaRPr lang="en-US" sz="4000" dirty="0" smtClean="0"/>
          </a:p>
          <a:p>
            <a:pPr algn="l" rtl="0"/>
            <a:endParaRPr lang="en-US" sz="4000" dirty="0" smtClean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199" y="2476500"/>
            <a:ext cx="5626723" cy="242701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3229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</a:t>
            </a:r>
            <a:r>
              <a:rPr lang="en-US" sz="2800" dirty="0" smtClean="0"/>
              <a:t>AllPile </a:t>
            </a:r>
            <a:r>
              <a:rPr lang="en-US" sz="2800" dirty="0" smtClean="0"/>
              <a:t>as </a:t>
            </a:r>
            <a:r>
              <a:rPr lang="en-US" sz="2800" dirty="0" smtClean="0"/>
              <a:t>following: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42262" y="1579588"/>
            <a:ext cx="5154338" cy="43640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4072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</a:t>
            </a:r>
            <a:r>
              <a:rPr lang="en-US" sz="2800" dirty="0" smtClean="0"/>
              <a:t>AllPile </a:t>
            </a:r>
            <a:r>
              <a:rPr lang="en-US" sz="2800" dirty="0" smtClean="0"/>
              <a:t>as </a:t>
            </a:r>
            <a:r>
              <a:rPr lang="en-US" sz="2800" dirty="0" smtClean="0"/>
              <a:t>following: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200" y="1605309"/>
            <a:ext cx="5232400" cy="4338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082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</a:t>
            </a:r>
            <a:r>
              <a:rPr lang="en-US" sz="2800" dirty="0" smtClean="0"/>
              <a:t>AllPile </a:t>
            </a:r>
            <a:r>
              <a:rPr lang="en-US" sz="2800" dirty="0" smtClean="0"/>
              <a:t>as </a:t>
            </a:r>
            <a:r>
              <a:rPr lang="en-US" sz="2800" dirty="0" smtClean="0"/>
              <a:t>following:</a:t>
            </a:r>
          </a:p>
        </p:txBody>
      </p:sp>
      <p:pic>
        <p:nvPicPr>
          <p:cNvPr id="6" name="عنصر نائب للمحتوى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9933" y="1615028"/>
            <a:ext cx="5156667" cy="4328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1297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</a:t>
            </a:r>
            <a:r>
              <a:rPr lang="en-US" sz="2800" dirty="0" smtClean="0"/>
              <a:t>AllPile </a:t>
            </a:r>
            <a:r>
              <a:rPr lang="en-US" sz="2800" dirty="0" smtClean="0"/>
              <a:t>as </a:t>
            </a:r>
            <a:r>
              <a:rPr lang="en-US" sz="2800" dirty="0" smtClean="0"/>
              <a:t>following: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9933" y="1613884"/>
            <a:ext cx="5156667" cy="43297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230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" indent="0" algn="l" rtl="0">
                  <a:buNone/>
                </a:pPr>
                <a:r>
                  <a:rPr lang="en-US" sz="2800" dirty="0" smtClean="0"/>
                  <a:t>Result from </a:t>
                </a:r>
                <a:r>
                  <a:rPr lang="en-US" sz="2800" dirty="0" smtClean="0"/>
                  <a:t>AllPile </a:t>
                </a:r>
                <a:r>
                  <a:rPr lang="en-US" sz="2800" dirty="0" smtClean="0"/>
                  <a:t>as </a:t>
                </a:r>
                <a:r>
                  <a:rPr lang="en-US" sz="2800" dirty="0" smtClean="0"/>
                  <a:t>following</a:t>
                </a:r>
                <a:r>
                  <a:rPr lang="en-US" sz="2800" dirty="0" smtClean="0"/>
                  <a:t>:</a:t>
                </a:r>
                <a:br>
                  <a:rPr lang="en-US" sz="2800" dirty="0" smtClean="0"/>
                </a:br>
                <a:endParaRPr lang="en-US" sz="2800" dirty="0" smtClean="0"/>
              </a:p>
              <a:p>
                <a:pPr algn="l" rtl="0">
                  <a:lnSpc>
                    <a:spcPct val="7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sz="2800"/>
                      <m:t>𝑸𝒂𝒍𝒍𝒐𝒘</m:t>
                    </m:r>
                    <m:r>
                      <a:rPr lang="en-GB" sz="2800"/>
                      <m:t> = </m:t>
                    </m:r>
                    <m:r>
                      <a:rPr lang="en-GB" sz="2800"/>
                      <m:t>𝟔𝟏</m:t>
                    </m:r>
                    <m:r>
                      <a:rPr lang="en-GB" sz="2800"/>
                      <m:t>,</m:t>
                    </m:r>
                    <m:r>
                      <a:rPr lang="en-GB" sz="2800"/>
                      <m:t>𝟕𝟒𝟐</m:t>
                    </m:r>
                    <m:r>
                      <a:rPr lang="en-GB" sz="2800"/>
                      <m:t> </m:t>
                    </m:r>
                    <m:r>
                      <a:rPr lang="en-GB" sz="2800"/>
                      <m:t>𝒌𝑵</m:t>
                    </m:r>
                    <m:r>
                      <a:rPr lang="en-GB" sz="2800"/>
                      <m:t> &gt;  = </m:t>
                    </m:r>
                    <m:r>
                      <a:rPr lang="en-GB" sz="2800"/>
                      <m:t>𝟐𝟓</m:t>
                    </m:r>
                    <m:r>
                      <a:rPr lang="en-GB" sz="2800"/>
                      <m:t>,</m:t>
                    </m:r>
                    <m:r>
                      <a:rPr lang="en-GB" sz="2800"/>
                      <m:t>𝟐𝟎𝟎</m:t>
                    </m:r>
                    <m:r>
                      <a:rPr lang="en-GB" sz="2800"/>
                      <m:t> </m:t>
                    </m:r>
                    <m:r>
                      <a:rPr lang="en-GB" sz="2800"/>
                      <m:t>𝒌𝑵</m:t>
                    </m:r>
                    <m:r>
                      <a:rPr lang="en-GB" sz="2800"/>
                      <m:t> (</m:t>
                    </m:r>
                    <m:r>
                      <a:rPr lang="en-GB" sz="2800"/>
                      <m:t>𝑶𝒌</m:t>
                    </m:r>
                    <m:r>
                      <a:rPr lang="en-GB" sz="2800"/>
                      <m:t>)</m:t>
                    </m:r>
                  </m:oMath>
                </a14:m>
                <a:endParaRPr lang="en-US" sz="2800" dirty="0"/>
              </a:p>
              <a:p>
                <a:pPr algn="l" rtl="0">
                  <a:lnSpc>
                    <a:spcPct val="70000"/>
                  </a:lnSpc>
                  <a:spcAft>
                    <a:spcPts val="600"/>
                  </a:spcAft>
                </a:pPr>
                <a:endParaRPr lang="en-US" sz="2800" dirty="0" smtClean="0"/>
              </a:p>
              <a:p>
                <a:pPr algn="l" rtl="0">
                  <a:lnSpc>
                    <a:spcPct val="70000"/>
                  </a:lnSpc>
                  <a:spcAft>
                    <a:spcPts val="600"/>
                  </a:spcAft>
                </a:pPr>
                <a:r>
                  <a:rPr lang="en-US" sz="2800" dirty="0" smtClean="0"/>
                  <a:t>74</a:t>
                </a:r>
                <a:r>
                  <a:rPr lang="en-US" sz="2800" dirty="0"/>
                  <a:t>% from the value of </a:t>
                </a:r>
                <a:r>
                  <a:rPr lang="en-US" sz="2800" dirty="0" err="1"/>
                  <a:t>Qallow</a:t>
                </a:r>
                <a:r>
                  <a:rPr lang="en-US" sz="2800" dirty="0"/>
                  <a:t> from </a:t>
                </a:r>
                <a:r>
                  <a:rPr lang="en-US" sz="2800" dirty="0" smtClean="0"/>
                  <a:t>bedrock (45,742 kN)</a:t>
                </a:r>
                <a:endParaRPr lang="en-US" sz="2800" dirty="0"/>
              </a:p>
              <a:p>
                <a:pPr algn="l" rtl="0">
                  <a:lnSpc>
                    <a:spcPct val="70000"/>
                  </a:lnSpc>
                  <a:spcAft>
                    <a:spcPts val="600"/>
                  </a:spcAft>
                </a:pPr>
                <a:r>
                  <a:rPr lang="en-US" sz="2800" dirty="0" smtClean="0"/>
                  <a:t>26% from the value of </a:t>
                </a:r>
                <a:r>
                  <a:rPr lang="en-US" sz="2800" dirty="0" err="1" smtClean="0"/>
                  <a:t>Qallow</a:t>
                </a:r>
                <a:r>
                  <a:rPr lang="en-US" sz="2800" dirty="0" smtClean="0"/>
                  <a:t> from friction (16,000 kN)</a:t>
                </a:r>
                <a:endParaRPr lang="en-US" sz="2800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5" t="-251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36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hybrid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79400" y="1825625"/>
            <a:ext cx="5740400" cy="4117975"/>
          </a:xfrm>
        </p:spPr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 smtClean="0"/>
              <a:t>Input the data to spw911 as </a:t>
            </a:r>
            <a:r>
              <a:rPr lang="en-US" sz="2800" dirty="0" smtClean="0"/>
              <a:t>the previous chapter:</a:t>
            </a:r>
          </a:p>
          <a:p>
            <a:pPr algn="l" rtl="0"/>
            <a:r>
              <a:rPr lang="en-US" sz="2800" dirty="0" smtClean="0"/>
              <a:t>Just the depth of excavation will be 9 since it represent the depth to the shear zone </a:t>
            </a:r>
          </a:p>
          <a:p>
            <a:pPr algn="l" rtl="0"/>
            <a:r>
              <a:rPr lang="en-US" sz="2800" dirty="0" smtClean="0"/>
              <a:t>The surcharge load is 50.6 KN/M2 </a:t>
            </a:r>
            <a:endParaRPr lang="en-US" sz="2800" dirty="0" smtClean="0"/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1082" y="1524000"/>
            <a:ext cx="4147035" cy="442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351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774700" y="1825625"/>
            <a:ext cx="4064000" cy="4117975"/>
          </a:xfrm>
        </p:spPr>
        <p:txBody>
          <a:bodyPr>
            <a:normAutofit fontScale="55000" lnSpcReduction="20000"/>
          </a:bodyPr>
          <a:lstStyle/>
          <a:p>
            <a:pPr algn="l" rtl="0"/>
            <a:r>
              <a:rPr lang="en-US" sz="2800" dirty="0" smtClean="0"/>
              <a:t>We use toe (2.5m)</a:t>
            </a:r>
          </a:p>
          <a:p>
            <a:pPr algn="l" rtl="0"/>
            <a:r>
              <a:rPr lang="en-US" sz="2800" dirty="0" smtClean="0"/>
              <a:t>We use fixed earth support </a:t>
            </a:r>
          </a:p>
          <a:p>
            <a:pPr algn="l" rtl="0"/>
            <a:r>
              <a:rPr lang="en-US" sz="2800" dirty="0" smtClean="0"/>
              <a:t>The same equivalent section as the previous solution. </a:t>
            </a:r>
          </a:p>
          <a:p>
            <a:pPr algn="l" rtl="0"/>
            <a:r>
              <a:rPr lang="en-US" sz="2800" dirty="0" smtClean="0"/>
              <a:t>The bracing will represent the cap connected to the tie beam </a:t>
            </a:r>
            <a:endParaRPr lang="en-US" sz="2800" dirty="0" smtClean="0"/>
          </a:p>
          <a:p>
            <a:pPr marL="45720" indent="0" algn="l" rtl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The </a:t>
            </a:r>
            <a:r>
              <a:rPr lang="en-US" sz="2800" dirty="0" smtClean="0"/>
              <a:t>result from the program as </a:t>
            </a:r>
            <a:r>
              <a:rPr lang="en-US" sz="2800" dirty="0" smtClean="0"/>
              <a:t>following:</a:t>
            </a:r>
            <a:endParaRPr lang="en-US" sz="2800" dirty="0" smtClean="0"/>
          </a:p>
          <a:p>
            <a:pPr algn="l" rtl="0"/>
            <a:r>
              <a:rPr lang="en-US" sz="2800" dirty="0" smtClean="0"/>
              <a:t>FOS = 15.3</a:t>
            </a:r>
            <a:endParaRPr lang="en-US" sz="2800" dirty="0" smtClean="0"/>
          </a:p>
          <a:p>
            <a:pPr algn="l" rtl="0"/>
            <a:r>
              <a:rPr lang="en-US" sz="2800" dirty="0" smtClean="0"/>
              <a:t>Moment </a:t>
            </a:r>
            <a:r>
              <a:rPr lang="en-US" sz="2800" dirty="0" smtClean="0"/>
              <a:t>= </a:t>
            </a:r>
            <a:r>
              <a:rPr lang="en-US" sz="2800" dirty="0" smtClean="0"/>
              <a:t>410 </a:t>
            </a:r>
            <a:r>
              <a:rPr lang="en-US" sz="2800" dirty="0" smtClean="0"/>
              <a:t>KN.M/M</a:t>
            </a:r>
          </a:p>
          <a:p>
            <a:pPr algn="l" rtl="0"/>
            <a:r>
              <a:rPr lang="en-US" sz="2800" dirty="0" smtClean="0"/>
              <a:t>Shear = </a:t>
            </a:r>
            <a:r>
              <a:rPr lang="en-US" sz="2800" dirty="0" smtClean="0"/>
              <a:t>356.4 KN/M</a:t>
            </a:r>
          </a:p>
          <a:p>
            <a:pPr algn="l" rtl="0"/>
            <a:r>
              <a:rPr lang="en-US" sz="2800" dirty="0" smtClean="0"/>
              <a:t>Deflection = 1.3 cm</a:t>
            </a:r>
            <a:endParaRPr lang="en-US" sz="2800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534" y="1524000"/>
            <a:ext cx="6999266" cy="4660980"/>
          </a:xfr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8230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Landslide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a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issue. </a:t>
            </a:r>
          </a:p>
          <a:p>
            <a:pPr marL="45720" indent="0" algn="l" rtl="0"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Landslides in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Palestine.</a:t>
            </a:r>
          </a:p>
          <a:p>
            <a:pPr marL="45720" indent="0" algn="l" rtl="0"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Slope i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nstability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Nablus Al-Bathan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 study of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GMT ,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CTRU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</a:t>
            </a:r>
          </a:p>
          <a:p>
            <a:pPr marL="45720" indent="0" algn="l" rtl="0">
              <a:buNone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 of slope stabilization and repair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Excavation, Retaining Structures, Reinforcing Piles, Bridging, Removal and Replacement of the Sliding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1086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Section Moment </a:t>
            </a:r>
            <a:r>
              <a:rPr lang="en-US" sz="2800" dirty="0" smtClean="0"/>
              <a:t>= </a:t>
            </a:r>
            <a:r>
              <a:rPr lang="en-US" sz="2800" dirty="0" smtClean="0"/>
              <a:t>655.7</a:t>
            </a:r>
            <a:r>
              <a:rPr lang="en-US" sz="2800" dirty="0" smtClean="0"/>
              <a:t> KN.M</a:t>
            </a:r>
          </a:p>
          <a:p>
            <a:pPr algn="l" rtl="0"/>
            <a:r>
              <a:rPr lang="en-US" sz="2800" dirty="0" smtClean="0"/>
              <a:t>Section Shear </a:t>
            </a:r>
            <a:r>
              <a:rPr lang="en-US" sz="2800" dirty="0" smtClean="0"/>
              <a:t>= </a:t>
            </a:r>
            <a:r>
              <a:rPr lang="en-US" sz="2800" dirty="0" smtClean="0"/>
              <a:t>570 KN</a:t>
            </a:r>
          </a:p>
          <a:p>
            <a:pPr algn="l" rtl="0"/>
            <a:r>
              <a:rPr lang="en-US" sz="2800" dirty="0" smtClean="0"/>
              <a:t>Pile capacity for shear 386.35 </a:t>
            </a:r>
            <a:r>
              <a:rPr lang="en-US" sz="2800" dirty="0"/>
              <a:t>kN for shear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so </a:t>
            </a:r>
            <a:r>
              <a:rPr lang="en-US" sz="2800" dirty="0"/>
              <a:t>we need stirrups to carry 374kN that concert can't resist it. 1∅10 stirrups with 10cm c/c spacing is </a:t>
            </a:r>
            <a:r>
              <a:rPr lang="en-US" sz="2800" dirty="0" smtClean="0"/>
              <a:t>required for .</a:t>
            </a:r>
            <a:r>
              <a:rPr lang="en-US" sz="2800" dirty="0"/>
              <a:t>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142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Conclusion &amp; Recommendations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sz="2800" dirty="0" smtClean="0"/>
              <a:t>We do recommended to decrease the load on this area since the factor of safety for slope stability analysis is less than one.</a:t>
            </a:r>
          </a:p>
          <a:p>
            <a:pPr algn="l" rtl="0"/>
            <a:r>
              <a:rPr lang="en-US" sz="2800" dirty="0" smtClean="0"/>
              <a:t>We do recommended to enlarge the scope of these 2 solution if anyone of them is going to applied.</a:t>
            </a:r>
          </a:p>
          <a:p>
            <a:pPr algn="l" rtl="0"/>
            <a:r>
              <a:rPr lang="en-US" sz="2800" dirty="0" smtClean="0"/>
              <a:t>We do recommended to have more boreholes before any solution is applied to this area.</a:t>
            </a:r>
          </a:p>
          <a:p>
            <a:pPr algn="l" rtl="0"/>
            <a:r>
              <a:rPr lang="en-US" sz="2800" dirty="0" smtClean="0"/>
              <a:t>We do recommended to increase the ditch on both side since this will decease the amount of water that will go to weak soil in this area.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871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Thank </a:t>
            </a:r>
            <a:r>
              <a:rPr lang="en-US" dirty="0"/>
              <a:t>you</a:t>
            </a:r>
            <a:r>
              <a:rPr lang="ar-JO" dirty="0"/>
              <a:t/>
            </a:r>
            <a:br>
              <a:rPr lang="ar-JO" dirty="0"/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800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3700" y="2514600"/>
            <a:ext cx="3567721" cy="1600200"/>
          </a:xfrm>
        </p:spPr>
        <p:txBody>
          <a:bodyPr anchor="ctr" anchorCtr="0">
            <a:normAutofit/>
          </a:bodyPr>
          <a:lstStyle/>
          <a:p>
            <a:pPr algn="ctr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VISIT</a:t>
            </a:r>
            <a:endParaRPr lang="ar-SA" sz="2000" dirty="0"/>
          </a:p>
        </p:txBody>
      </p:sp>
      <p:pic>
        <p:nvPicPr>
          <p:cNvPr id="8" name="عنصر نائب للصورة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4151"/>
          <a:stretch>
            <a:fillRect/>
          </a:stretch>
        </p:blipFill>
        <p:spPr>
          <a:xfrm>
            <a:off x="5413586" y="121268"/>
            <a:ext cx="5832000" cy="3240000"/>
          </a:xfr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331" y="3514787"/>
            <a:ext cx="5832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58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Mythology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SOURCES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ar-SA" sz="200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endParaRPr lang="ar-JO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GMT REPORT</a:t>
            </a:r>
          </a:p>
          <a:p>
            <a:pPr algn="l" rtl="0"/>
            <a:r>
              <a:rPr lang="en-US" sz="2800" dirty="0" smtClean="0"/>
              <a:t>AASHTO</a:t>
            </a:r>
          </a:p>
          <a:p>
            <a:pPr algn="l" rtl="0"/>
            <a:r>
              <a:rPr lang="en-US" sz="2800" dirty="0" smtClean="0"/>
              <a:t>University </a:t>
            </a:r>
            <a:endParaRPr lang="en-US" sz="2800" dirty="0" smtClean="0"/>
          </a:p>
          <a:p>
            <a:pPr algn="l" rtl="0"/>
            <a:r>
              <a:rPr lang="en-US" sz="2800" dirty="0" smtClean="0"/>
              <a:t>Assumed Data</a:t>
            </a:r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constrains</a:t>
            </a:r>
            <a:endParaRPr lang="ar-JO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4"/>
          </p:nvPr>
        </p:nvSpPr>
        <p:spPr>
          <a:xfrm>
            <a:off x="6261100" y="2470151"/>
            <a:ext cx="4635500" cy="347345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Lack of geotechnical </a:t>
            </a:r>
            <a:r>
              <a:rPr lang="en-US" sz="2800" dirty="0" smtClean="0"/>
              <a:t>information</a:t>
            </a:r>
            <a:br>
              <a:rPr lang="en-US" sz="2800" dirty="0" smtClean="0"/>
            </a:br>
            <a:r>
              <a:rPr lang="en-US" sz="2800" dirty="0" smtClean="0"/>
              <a:t>(2 Boreholes only)</a:t>
            </a:r>
            <a:endParaRPr lang="en-US" sz="2800" dirty="0"/>
          </a:p>
          <a:p>
            <a:pPr algn="l" rtl="0"/>
            <a:r>
              <a:rPr lang="en-US" sz="2800" dirty="0"/>
              <a:t>The uncertainty in these geotechnical data</a:t>
            </a:r>
          </a:p>
          <a:p>
            <a:pPr algn="l" rtl="0"/>
            <a:r>
              <a:rPr lang="en-US" sz="2800" dirty="0"/>
              <a:t>An unavailability of traffic data for this road.</a:t>
            </a:r>
          </a:p>
        </p:txBody>
      </p:sp>
    </p:spTree>
    <p:extLst>
      <p:ext uri="{BB962C8B-B14F-4D97-AF65-F5344CB8AC3E}">
        <p14:creationId xmlns:p14="http://schemas.microsoft.com/office/powerpoint/2010/main" val="138029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Mythology (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report) 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95300" y="1825625"/>
            <a:ext cx="5207000" cy="4117975"/>
          </a:xfrm>
        </p:spPr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/>
              <a:t>Soil Properties from GMT Report: </a:t>
            </a:r>
            <a:endParaRPr lang="en-US" sz="2800" dirty="0" smtClean="0"/>
          </a:p>
          <a:p>
            <a:pPr algn="l" rtl="0"/>
            <a:r>
              <a:rPr lang="en-US" sz="2800" dirty="0" smtClean="0"/>
              <a:t>Three </a:t>
            </a:r>
            <a:r>
              <a:rPr lang="en-US" sz="2800" dirty="0" smtClean="0"/>
              <a:t>Layer's</a:t>
            </a:r>
          </a:p>
          <a:p>
            <a:pPr algn="l" rtl="0"/>
            <a:r>
              <a:rPr lang="en-US" sz="2800" dirty="0" smtClean="0"/>
              <a:t>Shear surface from (10-13)m</a:t>
            </a:r>
            <a:br>
              <a:rPr lang="en-US" sz="2800" dirty="0" smtClean="0"/>
            </a:br>
            <a:r>
              <a:rPr lang="en-US" sz="2800" dirty="0" smtClean="0"/>
              <a:t>we take it 13m (conservative).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عنصر نائب للمحتوى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35408476"/>
                  </p:ext>
                </p:extLst>
              </p:nvPr>
            </p:nvGraphicFramePr>
            <p:xfrm>
              <a:off x="5918200" y="1825625"/>
              <a:ext cx="5715000" cy="3017520"/>
            </p:xfrm>
            <a:graphic>
              <a:graphicData uri="http://schemas.openxmlformats.org/drawingml/2006/table">
                <a:tbl>
                  <a:tblPr rtl="1" firstRow="1" bandRow="1">
                    <a:tableStyleId>{9DCAF9ED-07DC-4A11-8D7F-57B35C25682E}</a:tableStyleId>
                  </a:tblPr>
                  <a:tblGrid>
                    <a:gridCol w="1143000"/>
                    <a:gridCol w="1143000"/>
                    <a:gridCol w="1143000"/>
                    <a:gridCol w="1143000"/>
                    <a:gridCol w="1143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Unit</a:t>
                          </a:r>
                          <a:r>
                            <a:rPr lang="en-US" baseline="0" dirty="0" smtClean="0"/>
                            <a:t> weight</a:t>
                          </a:r>
                        </a:p>
                        <a:p>
                          <a:pPr algn="ctr" rtl="0"/>
                          <a:r>
                            <a:rPr lang="en-US" baseline="0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 smtClean="0"/>
                            <a:t>Angel of </a:t>
                          </a:r>
                        </a:p>
                        <a:p>
                          <a:pPr algn="ctr" rtl="0"/>
                          <a:r>
                            <a:rPr lang="en-US" sz="1600" dirty="0" smtClean="0"/>
                            <a:t>internal friction</a:t>
                          </a:r>
                          <a:r>
                            <a:rPr lang="en-US" dirty="0" smtClean="0"/>
                            <a:t/>
                          </a:r>
                          <a:br>
                            <a:rPr lang="en-US" dirty="0" smtClean="0"/>
                          </a:br>
                          <a:r>
                            <a:rPr lang="en-US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Cohesion</a:t>
                          </a:r>
                          <a:br>
                            <a:rPr lang="en-US" dirty="0" smtClean="0"/>
                          </a:br>
                          <a:r>
                            <a:rPr lang="en-US" dirty="0" smtClean="0"/>
                            <a:t>(C)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Depth 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19.5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0 -11</a:t>
                          </a:r>
                          <a:r>
                            <a:rPr lang="en-US" baseline="0" dirty="0" smtClean="0"/>
                            <a:t> m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First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90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11-15</a:t>
                          </a:r>
                          <a:r>
                            <a:rPr lang="en-US" baseline="0" dirty="0" smtClean="0"/>
                            <a:t> m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Second</a:t>
                          </a:r>
                          <a:r>
                            <a:rPr lang="en-US" baseline="0" dirty="0" smtClean="0"/>
                            <a:t>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21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38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500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After 15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Third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عنصر نائب للمحتوى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35408476"/>
                  </p:ext>
                </p:extLst>
              </p:nvPr>
            </p:nvGraphicFramePr>
            <p:xfrm>
              <a:off x="5918200" y="1825625"/>
              <a:ext cx="5715000" cy="3017520"/>
            </p:xfrm>
            <a:graphic>
              <a:graphicData uri="http://schemas.openxmlformats.org/drawingml/2006/table">
                <a:tbl>
                  <a:tblPr rtl="1" firstRow="1" bandRow="1">
                    <a:tableStyleId>{9DCAF9ED-07DC-4A11-8D7F-57B35C25682E}</a:tableStyleId>
                  </a:tblPr>
                  <a:tblGrid>
                    <a:gridCol w="1143000"/>
                    <a:gridCol w="1143000"/>
                    <a:gridCol w="1143000"/>
                    <a:gridCol w="1143000"/>
                    <a:gridCol w="1143000"/>
                  </a:tblGrid>
                  <a:tr h="109728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75090" marR="75090" anchor="ctr">
                        <a:blipFill rotWithShape="0">
                          <a:blip r:embed="rId2"/>
                          <a:stretch>
                            <a:fillRect l="-532" t="-2222" r="-400532" b="-18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75090" marR="75090" anchor="ctr">
                        <a:blipFill rotWithShape="0">
                          <a:blip r:embed="rId2"/>
                          <a:stretch>
                            <a:fillRect l="-100532" t="-2222" r="-300532" b="-18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Cohesion</a:t>
                          </a:r>
                          <a:br>
                            <a:rPr lang="en-US" dirty="0" smtClean="0"/>
                          </a:br>
                          <a:r>
                            <a:rPr lang="en-US" dirty="0" smtClean="0"/>
                            <a:t>(C)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Depth 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19.5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0 -11</a:t>
                          </a:r>
                          <a:r>
                            <a:rPr lang="en-US" baseline="0" dirty="0" smtClean="0"/>
                            <a:t> m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First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90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11-15</a:t>
                          </a:r>
                          <a:r>
                            <a:rPr lang="en-US" baseline="0" dirty="0" smtClean="0"/>
                            <a:t> m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Second</a:t>
                          </a:r>
                          <a:r>
                            <a:rPr lang="en-US" baseline="0" dirty="0" smtClean="0"/>
                            <a:t>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21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38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500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After 15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Third layer</a:t>
                          </a:r>
                          <a:endParaRPr lang="ar-JO" dirty="0"/>
                        </a:p>
                      </a:txBody>
                      <a:tcPr marL="75090" marR="75090"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0579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Mythology (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report) </a:t>
            </a:r>
            <a:endParaRPr lang="ar-SA" sz="2000" dirty="0"/>
          </a:p>
        </p:txBody>
      </p:sp>
      <p:pic>
        <p:nvPicPr>
          <p:cNvPr id="9" name="عنصر نائب للصورة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7" b="5387"/>
          <a:stretch>
            <a:fillRect/>
          </a:stretch>
        </p:blipFill>
        <p:spPr>
          <a:xfrm>
            <a:off x="4980967" y="1211580"/>
            <a:ext cx="6858000" cy="4206240"/>
          </a:xfrm>
        </p:spPr>
      </p:pic>
      <p:sp>
        <p:nvSpPr>
          <p:cNvPr id="8" name="عنصر نائب للنص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dirty="0"/>
              <a:t>Profile of borehole 1 &amp; borehole </a:t>
            </a:r>
            <a:r>
              <a:rPr lang="en-US" sz="2800" dirty="0"/>
              <a:t>2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4093991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Mythology (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report) </a:t>
            </a:r>
            <a:endParaRPr lang="ar-SA" sz="2000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dirty="0"/>
              <a:t>Profile of borehole 1 &amp; borehole </a:t>
            </a:r>
            <a:r>
              <a:rPr lang="en-US" sz="2800" dirty="0"/>
              <a:t>2</a:t>
            </a:r>
            <a:endParaRPr lang="ar-JO" sz="2800" dirty="0"/>
          </a:p>
        </p:txBody>
      </p:sp>
      <p:pic>
        <p:nvPicPr>
          <p:cNvPr id="4" name="عنصر نائب للصورة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8" b="13827"/>
          <a:stretch/>
        </p:blipFill>
        <p:spPr>
          <a:xfrm>
            <a:off x="5082567" y="139700"/>
            <a:ext cx="6614133" cy="6638630"/>
          </a:xfrm>
        </p:spPr>
      </p:pic>
    </p:spTree>
    <p:extLst>
      <p:ext uri="{BB962C8B-B14F-4D97-AF65-F5344CB8AC3E}">
        <p14:creationId xmlns:p14="http://schemas.microsoft.com/office/powerpoint/2010/main" val="3558374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 Sheet Pile System</a:t>
            </a:r>
          </a:p>
        </p:txBody>
      </p:sp>
    </p:spTree>
    <p:extLst>
      <p:ext uri="{BB962C8B-B14F-4D97-AF65-F5344CB8AC3E}">
        <p14:creationId xmlns:p14="http://schemas.microsoft.com/office/powerpoint/2010/main" val="209404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عرض تقديمي للأعمال بخط أحمر (شاشة كبيرة)</Template>
  <TotalTime>0</TotalTime>
  <Words>736</Words>
  <Application>Microsoft Office PowerPoint</Application>
  <PresentationFormat>ملء الشاشة</PresentationFormat>
  <Paragraphs>156</Paragraphs>
  <Slides>32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7" baseType="lpstr">
      <vt:lpstr>Arial</vt:lpstr>
      <vt:lpstr>Cambria</vt:lpstr>
      <vt:lpstr>Cambria Math</vt:lpstr>
      <vt:lpstr>Tahoma</vt:lpstr>
      <vt:lpstr>Red Line Business 16x9</vt:lpstr>
      <vt:lpstr>Study of Slope Stability And Soil failure at Nablus Al-Bathan Road  (Station 2+100)</vt:lpstr>
      <vt:lpstr>outline</vt:lpstr>
      <vt:lpstr>Introduction</vt:lpstr>
      <vt:lpstr>SITE VISIT</vt:lpstr>
      <vt:lpstr>Mythology  (Data SOURCES, Constrains)</vt:lpstr>
      <vt:lpstr>Mythology (Gmt report) </vt:lpstr>
      <vt:lpstr>Mythology (Gmt report) </vt:lpstr>
      <vt:lpstr>Mythology (Gmt report) </vt:lpstr>
      <vt:lpstr>Design of  Sheet Pile System</vt:lpstr>
      <vt:lpstr>Design of  Sheet Pile System</vt:lpstr>
      <vt:lpstr>Design of  Sheet Pile System</vt:lpstr>
      <vt:lpstr>Design of  Sheet Pile System</vt:lpstr>
      <vt:lpstr>Design of  Sheet Pile System</vt:lpstr>
      <vt:lpstr>Design of  Sheet Pile System</vt:lpstr>
      <vt:lpstr>Design of  Sheet Pile System</vt:lpstr>
      <vt:lpstr>Design of  Sheet Pile System</vt:lpstr>
      <vt:lpstr>Design of  Sheet Pile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hybrid system</vt:lpstr>
      <vt:lpstr>Design of  Sheet Pile System</vt:lpstr>
      <vt:lpstr>Design of  Sheet Pile System</vt:lpstr>
      <vt:lpstr>General Conclusion &amp; Recommendations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2015-12-19T11:23:26Z</dcterms:created>
  <dcterms:modified xsi:type="dcterms:W3CDTF">2015-12-19T23:19:30Z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