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57" r:id="rId3"/>
    <p:sldId id="258" r:id="rId4"/>
    <p:sldId id="259" r:id="rId5"/>
    <p:sldId id="262" r:id="rId6"/>
    <p:sldId id="263" r:id="rId7"/>
    <p:sldId id="264" r:id="rId8"/>
    <p:sldId id="265" r:id="rId9"/>
    <p:sldId id="266" r:id="rId10"/>
    <p:sldId id="267" r:id="rId11"/>
    <p:sldId id="268" r:id="rId12"/>
    <p:sldId id="269" r:id="rId13"/>
    <p:sldId id="278" r:id="rId14"/>
    <p:sldId id="279" r:id="rId15"/>
    <p:sldId id="280" r:id="rId16"/>
    <p:sldId id="281" r:id="rId17"/>
    <p:sldId id="282" r:id="rId18"/>
    <p:sldId id="28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64" d="100"/>
          <a:sy n="64" d="100"/>
        </p:scale>
        <p:origin x="-108" y="-30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0FA962-1808-43C2-A4AA-993420BC3EBD}"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849768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FA962-1808-43C2-A4AA-993420BC3EBD}"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1081517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FA962-1808-43C2-A4AA-993420BC3EBD}"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D45C1-9A05-419E-9FD6-DB91AFB23091}"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3598390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FA962-1808-43C2-A4AA-993420BC3EBD}"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2620755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FA962-1808-43C2-A4AA-993420BC3EBD}"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D45C1-9A05-419E-9FD6-DB91AFB23091}"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520756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FA962-1808-43C2-A4AA-993420BC3EBD}"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1074778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FA962-1808-43C2-A4AA-993420BC3EBD}"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205922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FA962-1808-43C2-A4AA-993420BC3EBD}"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3838008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FA962-1808-43C2-A4AA-993420BC3EBD}"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2995235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FA962-1808-43C2-A4AA-993420BC3EBD}"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2915676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0FA962-1808-43C2-A4AA-993420BC3EBD}" type="datetimeFigureOut">
              <a:rPr lang="en-US" smtClean="0"/>
              <a:pPr/>
              <a:t>6/17/2019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4150873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0FA962-1808-43C2-A4AA-993420BC3EBD}" type="datetimeFigureOut">
              <a:rPr lang="en-US" smtClean="0"/>
              <a:pPr/>
              <a:t>6/17/2019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911898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0FA962-1808-43C2-A4AA-993420BC3EBD}" type="datetimeFigureOut">
              <a:rPr lang="en-US" smtClean="0"/>
              <a:pPr/>
              <a:t>6/17/2019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757910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FA962-1808-43C2-A4AA-993420BC3EBD}" type="datetimeFigureOut">
              <a:rPr lang="en-US" smtClean="0"/>
              <a:pPr/>
              <a:t>6/17/2019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338588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FA962-1808-43C2-A4AA-993420BC3EBD}" type="datetimeFigureOut">
              <a:rPr lang="en-US" smtClean="0"/>
              <a:pPr/>
              <a:t>6/17/2019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3917509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1D45C1-9A05-419E-9FD6-DB91AFB23091}" type="slidenum">
              <a:rPr lang="en-US" smtClean="0"/>
              <a:pPr/>
              <a:t>‹#›</a:t>
            </a:fld>
            <a:endParaRPr lang="en-US"/>
          </a:p>
        </p:txBody>
      </p:sp>
      <p:sp>
        <p:nvSpPr>
          <p:cNvPr id="5" name="Date Placeholder 4"/>
          <p:cNvSpPr>
            <a:spLocks noGrp="1"/>
          </p:cNvSpPr>
          <p:nvPr>
            <p:ph type="dt" sz="half" idx="10"/>
          </p:nvPr>
        </p:nvSpPr>
        <p:spPr/>
        <p:txBody>
          <a:bodyPr/>
          <a:lstStyle/>
          <a:p>
            <a:fld id="{530FA962-1808-43C2-A4AA-993420BC3EBD}" type="datetimeFigureOut">
              <a:rPr lang="en-US" smtClean="0"/>
              <a:pPr/>
              <a:t>6/17/2019</a:t>
            </a:fld>
            <a:endParaRPr lang="en-US"/>
          </a:p>
        </p:txBody>
      </p:sp>
    </p:spTree>
    <p:extLst>
      <p:ext uri="{BB962C8B-B14F-4D97-AF65-F5344CB8AC3E}">
        <p14:creationId xmlns:p14="http://schemas.microsoft.com/office/powerpoint/2010/main" xmlns="" val="3655369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30FA962-1808-43C2-A4AA-993420BC3EBD}" type="datetimeFigureOut">
              <a:rPr lang="en-US" smtClean="0"/>
              <a:pPr/>
              <a:t>6/17/2019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01D45C1-9A05-419E-9FD6-DB91AFB23091}" type="slidenum">
              <a:rPr lang="en-US" smtClean="0"/>
              <a:pPr/>
              <a:t>‹#›</a:t>
            </a:fld>
            <a:endParaRPr lang="en-US"/>
          </a:p>
        </p:txBody>
      </p:sp>
    </p:spTree>
    <p:extLst>
      <p:ext uri="{BB962C8B-B14F-4D97-AF65-F5344CB8AC3E}">
        <p14:creationId xmlns:p14="http://schemas.microsoft.com/office/powerpoint/2010/main" xmlns="" val="63662423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7247" y="0"/>
            <a:ext cx="9050097" cy="6539345"/>
          </a:xfrm>
        </p:spPr>
        <p:txBody>
          <a:bodyPr/>
          <a:lstStyle/>
          <a:p>
            <a:pPr algn="ctr"/>
            <a:r>
              <a:rPr lang="en-US" dirty="0" smtClean="0">
                <a:solidFill>
                  <a:schemeClr val="accent2"/>
                </a:solidFill>
              </a:rPr>
              <a:t>Business Plan and warehouse Management for start-up Rent ‘n  Connect</a:t>
            </a: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Tree>
    <p:extLst>
      <p:ext uri="{BB962C8B-B14F-4D97-AF65-F5344CB8AC3E}">
        <p14:creationId xmlns:p14="http://schemas.microsoft.com/office/powerpoint/2010/main" xmlns="" val="5752440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Seasonal Forecast with trend</a:t>
            </a:r>
            <a:endParaRPr lang="en-US" dirty="0"/>
          </a:p>
        </p:txBody>
      </p:sp>
      <p:pic>
        <p:nvPicPr>
          <p:cNvPr id="4" name="Content Placeholder 3"/>
          <p:cNvPicPr>
            <a:picLocks noGrp="1" noChangeAspect="1"/>
          </p:cNvPicPr>
          <p:nvPr>
            <p:ph idx="1"/>
          </p:nvPr>
        </p:nvPicPr>
        <p:blipFill>
          <a:blip r:embed="rId2"/>
          <a:stretch>
            <a:fillRect/>
          </a:stretch>
        </p:blipFill>
        <p:spPr>
          <a:xfrm>
            <a:off x="900545" y="2632364"/>
            <a:ext cx="8091055" cy="3768436"/>
          </a:xfrm>
          <a:prstGeom prst="rect">
            <a:avLst/>
          </a:prstGeom>
        </p:spPr>
      </p:pic>
    </p:spTree>
    <p:extLst>
      <p:ext uri="{BB962C8B-B14F-4D97-AF65-F5344CB8AC3E}">
        <p14:creationId xmlns:p14="http://schemas.microsoft.com/office/powerpoint/2010/main" xmlns="" val="5800919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Linear trend and seasonal forecast with demand for 2019 orders</a:t>
            </a:r>
          </a:p>
        </p:txBody>
      </p:sp>
      <p:pic>
        <p:nvPicPr>
          <p:cNvPr id="4" name="Content Placeholder 3"/>
          <p:cNvPicPr>
            <a:picLocks noGrp="1" noChangeAspect="1"/>
          </p:cNvPicPr>
          <p:nvPr>
            <p:ph idx="1"/>
          </p:nvPr>
        </p:nvPicPr>
        <p:blipFill>
          <a:blip r:embed="rId2"/>
          <a:stretch>
            <a:fillRect/>
          </a:stretch>
        </p:blipFill>
        <p:spPr>
          <a:xfrm>
            <a:off x="1670735" y="2160588"/>
            <a:ext cx="6610568" cy="3881437"/>
          </a:xfrm>
          <a:prstGeom prst="rect">
            <a:avLst/>
          </a:prstGeom>
        </p:spPr>
      </p:pic>
    </p:spTree>
    <p:extLst>
      <p:ext uri="{BB962C8B-B14F-4D97-AF65-F5344CB8AC3E}">
        <p14:creationId xmlns:p14="http://schemas.microsoft.com/office/powerpoint/2010/main" xmlns="" val="10624436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370" y="96982"/>
            <a:ext cx="8596668" cy="637309"/>
          </a:xfrm>
        </p:spPr>
        <p:txBody>
          <a:bodyPr>
            <a:normAutofit fontScale="90000"/>
          </a:bodyPr>
          <a:lstStyle/>
          <a:p>
            <a:r>
              <a:rPr lang="en-US" dirty="0" smtClean="0"/>
              <a:t>Forecasting Errors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4231366902"/>
              </p:ext>
            </p:extLst>
          </p:nvPr>
        </p:nvGraphicFramePr>
        <p:xfrm>
          <a:off x="290943" y="734287"/>
          <a:ext cx="10806549" cy="6164570"/>
        </p:xfrm>
        <a:graphic>
          <a:graphicData uri="http://schemas.openxmlformats.org/drawingml/2006/table">
            <a:tbl>
              <a:tblPr firstRow="1" firstCol="1" bandRow="1"/>
              <a:tblGrid>
                <a:gridCol w="1082823"/>
                <a:gridCol w="618407"/>
                <a:gridCol w="1399225"/>
                <a:gridCol w="489016"/>
                <a:gridCol w="1218254"/>
                <a:gridCol w="1450979"/>
                <a:gridCol w="280644"/>
                <a:gridCol w="1814945"/>
                <a:gridCol w="1468582"/>
                <a:gridCol w="983674"/>
              </a:tblGrid>
              <a:tr h="526504">
                <a:tc>
                  <a:txBody>
                    <a:bodyPr/>
                    <a:lstStyle/>
                    <a:p>
                      <a:pPr marL="0" marR="0" algn="l">
                        <a:lnSpc>
                          <a:spcPct val="107000"/>
                        </a:lnSpc>
                        <a:spcBef>
                          <a:spcPts val="0"/>
                        </a:spcBef>
                        <a:spcAft>
                          <a:spcPts val="0"/>
                        </a:spcAft>
                      </a:pPr>
                      <a:r>
                        <a:rPr lang="en-US"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Periods</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Year</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Months</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Demand</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LT Forecast</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Seasonal Forecast with trend </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A-F</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A-f/A</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r>
              <a:tr h="453254">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2016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DBDB"/>
                    </a:solidFill>
                  </a:tcPr>
                </a:tc>
                <a:tc gridSpan="2">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January</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97.87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78.23</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72.13</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254">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February</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186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123.68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105.62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62.32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708">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March</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192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149.50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138.00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42.5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0.22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254">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April</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209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175.31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174.37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33.69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0.16</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254">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May</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236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201.12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213.22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34.88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0.15</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254">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June</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342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226.94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262.61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115.1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254">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July</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367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252.75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318.69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114.2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254">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August</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342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278.57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337.05</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63.43</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0.19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254">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September</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297</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304.38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334.50</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7.379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254">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October</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220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330.19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323.02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110.2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0.50</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708">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November</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197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356.01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311.56</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159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0.81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254">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12</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December</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174</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381.82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301.04</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207.8</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254">
                <a:tc gridSpan="3">
                  <a:txBody>
                    <a:bodyPr/>
                    <a:lstStyle/>
                    <a:p>
                      <a:pPr marL="0" marR="0" algn="ctr">
                        <a:lnSpc>
                          <a:spcPct val="107000"/>
                        </a:lnSpc>
                        <a:spcBef>
                          <a:spcPts val="0"/>
                        </a:spcBef>
                        <a:spcAft>
                          <a:spcPts val="0"/>
                        </a:spcAft>
                      </a:pPr>
                      <a:r>
                        <a:rPr lang="en-US"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MAD = 1.568</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hMerge="1">
                  <a:txBody>
                    <a:bodyPr/>
                    <a:lstStyle/>
                    <a:p>
                      <a:endParaRPr lang="en-US"/>
                    </a:p>
                  </a:txBody>
                  <a:tcPr/>
                </a:tc>
                <a:tc gridSpan="4">
                  <a:txBody>
                    <a:bodyPr/>
                    <a:lstStyle/>
                    <a:p>
                      <a:pPr marL="0" marR="0" algn="ctr">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MSE = 51.72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l">
                        <a:lnSpc>
                          <a:spcPct val="107000"/>
                        </a:lnSpc>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MAPE=13.07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23186" marR="231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gridSpan="2">
                  <a:txBody>
                    <a:bodyPr/>
                    <a:lstStyle/>
                    <a:p>
                      <a:pPr marL="0" marR="182880" algn="just">
                        <a:lnSpc>
                          <a:spcPct val="107000"/>
                        </a:lnSpc>
                        <a:spcBef>
                          <a:spcPts val="600"/>
                        </a:spcBef>
                        <a:spcAft>
                          <a:spcPts val="600"/>
                        </a:spcAft>
                      </a:pPr>
                      <a:r>
                        <a:rPr lang="en-US" sz="1600" b="1"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r>
            </a:tbl>
          </a:graphicData>
        </a:graphic>
      </p:graphicFrame>
    </p:spTree>
    <p:extLst>
      <p:ext uri="{BB962C8B-B14F-4D97-AF65-F5344CB8AC3E}">
        <p14:creationId xmlns:p14="http://schemas.microsoft.com/office/powerpoint/2010/main" xmlns="" val="9197228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Making: </a:t>
            </a:r>
            <a:endParaRPr lang="en-US" dirty="0"/>
          </a:p>
        </p:txBody>
      </p:sp>
      <p:sp>
        <p:nvSpPr>
          <p:cNvPr id="3" name="Content Placeholder 2"/>
          <p:cNvSpPr>
            <a:spLocks noGrp="1"/>
          </p:cNvSpPr>
          <p:nvPr>
            <p:ph idx="1"/>
          </p:nvPr>
        </p:nvSpPr>
        <p:spPr>
          <a:xfrm>
            <a:off x="677334" y="1427019"/>
            <a:ext cx="8596668" cy="4614344"/>
          </a:xfrm>
        </p:spPr>
        <p:txBody>
          <a:bodyPr/>
          <a:lstStyle/>
          <a:p>
            <a:r>
              <a:rPr lang="en-US" sz="2800" b="1" u="sng" dirty="0"/>
              <a:t>Basic terminology:</a:t>
            </a:r>
          </a:p>
          <a:p>
            <a:r>
              <a:rPr lang="en-US" dirty="0"/>
              <a:t>1-Objectives and attributes: the attributes are used to measure the performance of courses of action on the objectives.</a:t>
            </a:r>
          </a:p>
          <a:p>
            <a:r>
              <a:rPr lang="en-US" dirty="0"/>
              <a:t>2-Value and utility: numerical score will take to measure attractiveness to the decision maker, if the decision has no risk and uncertainty the score will call value but if it has risk and uncertainty this score will call </a:t>
            </a:r>
            <a:r>
              <a:rPr lang="en-US" dirty="0" smtClean="0"/>
              <a:t>utility.</a:t>
            </a:r>
          </a:p>
          <a:p>
            <a:r>
              <a:rPr lang="en-US" sz="2800" b="1" u="sng" dirty="0" smtClean="0"/>
              <a:t>Simple </a:t>
            </a:r>
            <a:r>
              <a:rPr lang="en-US" sz="2800" b="1" u="sng" dirty="0"/>
              <a:t>multi-attribute rating </a:t>
            </a:r>
            <a:r>
              <a:rPr lang="en-US" sz="2800" b="1" u="sng" dirty="0" smtClean="0"/>
              <a:t>technique -SMART</a:t>
            </a:r>
            <a:endParaRPr lang="en-US" sz="2800" b="1" u="sng" dirty="0"/>
          </a:p>
          <a:p>
            <a:endParaRPr lang="en-US" dirty="0"/>
          </a:p>
        </p:txBody>
      </p:sp>
    </p:spTree>
    <p:extLst>
      <p:ext uri="{BB962C8B-B14F-4D97-AF65-F5344CB8AC3E}">
        <p14:creationId xmlns:p14="http://schemas.microsoft.com/office/powerpoint/2010/main" xmlns="" val="6045783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tree </a:t>
            </a:r>
            <a:endParaRPr lang="en-US" dirty="0"/>
          </a:p>
        </p:txBody>
      </p:sp>
      <p:pic>
        <p:nvPicPr>
          <p:cNvPr id="4" name="Content Placeholder 3"/>
          <p:cNvPicPr>
            <a:picLocks noGrp="1" noChangeAspect="1"/>
          </p:cNvPicPr>
          <p:nvPr>
            <p:ph idx="1"/>
          </p:nvPr>
        </p:nvPicPr>
        <p:blipFill>
          <a:blip r:embed="rId2"/>
          <a:stretch>
            <a:fillRect/>
          </a:stretch>
        </p:blipFill>
        <p:spPr>
          <a:xfrm>
            <a:off x="430203" y="2078182"/>
            <a:ext cx="8198407" cy="3166223"/>
          </a:xfrm>
          <a:prstGeom prst="rect">
            <a:avLst/>
          </a:prstGeom>
        </p:spPr>
      </p:pic>
    </p:spTree>
    <p:extLst>
      <p:ext uri="{BB962C8B-B14F-4D97-AF65-F5344CB8AC3E}">
        <p14:creationId xmlns:p14="http://schemas.microsoft.com/office/powerpoint/2010/main" xmlns="" val="36071251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a:t>
            </a:r>
            <a:r>
              <a:rPr lang="en-US" dirty="0"/>
              <a:t>approaches to measure these attributes:</a:t>
            </a:r>
          </a:p>
        </p:txBody>
      </p:sp>
      <p:sp>
        <p:nvSpPr>
          <p:cNvPr id="3" name="Content Placeholder 2"/>
          <p:cNvSpPr>
            <a:spLocks noGrp="1"/>
          </p:cNvSpPr>
          <p:nvPr>
            <p:ph idx="1"/>
          </p:nvPr>
        </p:nvSpPr>
        <p:spPr/>
        <p:txBody>
          <a:bodyPr/>
          <a:lstStyle/>
          <a:p>
            <a:r>
              <a:rPr lang="en-US" dirty="0"/>
              <a:t>1-Direct rating </a:t>
            </a:r>
            <a:endParaRPr lang="en-US" dirty="0" smtClean="0"/>
          </a:p>
          <a:p>
            <a:pPr marL="0" indent="0">
              <a:buNone/>
            </a:pPr>
            <a:endParaRPr lang="en-US" dirty="0"/>
          </a:p>
        </p:txBody>
      </p:sp>
      <p:pic>
        <p:nvPicPr>
          <p:cNvPr id="5" name="Picture 4"/>
          <p:cNvPicPr>
            <a:picLocks noChangeAspect="1"/>
          </p:cNvPicPr>
          <p:nvPr/>
        </p:nvPicPr>
        <p:blipFill>
          <a:blip r:embed="rId2"/>
          <a:stretch>
            <a:fillRect/>
          </a:stretch>
        </p:blipFill>
        <p:spPr>
          <a:xfrm>
            <a:off x="1749161" y="2526020"/>
            <a:ext cx="3226507" cy="1854657"/>
          </a:xfrm>
          <a:prstGeom prst="rect">
            <a:avLst/>
          </a:prstGeom>
        </p:spPr>
      </p:pic>
      <p:pic>
        <p:nvPicPr>
          <p:cNvPr id="7" name="Picture 6"/>
          <p:cNvPicPr>
            <a:picLocks noChangeAspect="1"/>
          </p:cNvPicPr>
          <p:nvPr/>
        </p:nvPicPr>
        <p:blipFill>
          <a:blip r:embed="rId3"/>
          <a:stretch>
            <a:fillRect/>
          </a:stretch>
        </p:blipFill>
        <p:spPr>
          <a:xfrm>
            <a:off x="907606" y="4578000"/>
            <a:ext cx="9323843" cy="2159532"/>
          </a:xfrm>
          <a:prstGeom prst="rect">
            <a:avLst/>
          </a:prstGeom>
        </p:spPr>
      </p:pic>
    </p:spTree>
    <p:extLst>
      <p:ext uri="{BB962C8B-B14F-4D97-AF65-F5344CB8AC3E}">
        <p14:creationId xmlns:p14="http://schemas.microsoft.com/office/powerpoint/2010/main" xmlns="" val="2956769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2-Value functions</a:t>
            </a:r>
            <a:endParaRPr lang="en-US" dirty="0"/>
          </a:p>
        </p:txBody>
      </p:sp>
      <p:sp>
        <p:nvSpPr>
          <p:cNvPr id="3" name="Content Placeholder 2"/>
          <p:cNvSpPr>
            <a:spLocks noGrp="1"/>
          </p:cNvSpPr>
          <p:nvPr>
            <p:ph idx="1"/>
          </p:nvPr>
        </p:nvSpPr>
        <p:spPr>
          <a:xfrm>
            <a:off x="768740" y="4141789"/>
            <a:ext cx="8596668" cy="2411411"/>
          </a:xfrm>
        </p:spPr>
        <p:txBody>
          <a:bodyPr/>
          <a:lstStyle/>
          <a:p>
            <a:r>
              <a:rPr lang="en-US" dirty="0" smtClean="0"/>
              <a:t>V(1500)=100</a:t>
            </a:r>
          </a:p>
          <a:p>
            <a:r>
              <a:rPr lang="en-US" dirty="0" smtClean="0"/>
              <a:t>V(700)=50</a:t>
            </a:r>
          </a:p>
          <a:p>
            <a:r>
              <a:rPr lang="en-US" dirty="0" smtClean="0"/>
              <a:t>V(400)=0</a:t>
            </a:r>
          </a:p>
          <a:p>
            <a:r>
              <a:rPr lang="en-US" dirty="0" smtClean="0"/>
              <a:t>V(500)=25</a:t>
            </a:r>
          </a:p>
          <a:p>
            <a:r>
              <a:rPr lang="en-US" dirty="0" smtClean="0"/>
              <a:t>V(1000)=75</a:t>
            </a:r>
          </a:p>
          <a:p>
            <a:endParaRPr lang="en-US" dirty="0"/>
          </a:p>
        </p:txBody>
      </p:sp>
      <p:pic>
        <p:nvPicPr>
          <p:cNvPr id="5" name="Picture 4"/>
          <p:cNvPicPr>
            <a:picLocks noChangeAspect="1"/>
          </p:cNvPicPr>
          <p:nvPr/>
        </p:nvPicPr>
        <p:blipFill>
          <a:blip r:embed="rId2"/>
          <a:stretch>
            <a:fillRect/>
          </a:stretch>
        </p:blipFill>
        <p:spPr>
          <a:xfrm>
            <a:off x="824157" y="1270000"/>
            <a:ext cx="2057851" cy="2769282"/>
          </a:xfrm>
          <a:prstGeom prst="rect">
            <a:avLst/>
          </a:prstGeom>
        </p:spPr>
      </p:pic>
    </p:spTree>
    <p:extLst>
      <p:ext uri="{BB962C8B-B14F-4D97-AF65-F5344CB8AC3E}">
        <p14:creationId xmlns:p14="http://schemas.microsoft.com/office/powerpoint/2010/main" xmlns="" val="9108052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Swing weights</a:t>
            </a:r>
            <a:endParaRPr lang="en-US" dirty="0"/>
          </a:p>
        </p:txBody>
      </p:sp>
      <p:pic>
        <p:nvPicPr>
          <p:cNvPr id="4" name="Content Placeholder 3"/>
          <p:cNvPicPr>
            <a:picLocks noGrp="1" noChangeAspect="1"/>
          </p:cNvPicPr>
          <p:nvPr>
            <p:ph idx="1"/>
          </p:nvPr>
        </p:nvPicPr>
        <p:blipFill>
          <a:blip r:embed="rId2"/>
          <a:stretch>
            <a:fillRect/>
          </a:stretch>
        </p:blipFill>
        <p:spPr>
          <a:xfrm>
            <a:off x="677334" y="1930400"/>
            <a:ext cx="4905226" cy="2828154"/>
          </a:xfrm>
          <a:prstGeom prst="rect">
            <a:avLst/>
          </a:prstGeom>
        </p:spPr>
      </p:pic>
    </p:spTree>
    <p:extLst>
      <p:ext uri="{BB962C8B-B14F-4D97-AF65-F5344CB8AC3E}">
        <p14:creationId xmlns:p14="http://schemas.microsoft.com/office/powerpoint/2010/main" xmlns="" val="3553209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Trading benefits against cost:</a:t>
            </a:r>
          </a:p>
        </p:txBody>
      </p:sp>
      <p:pic>
        <p:nvPicPr>
          <p:cNvPr id="4" name="Content Placeholder 3"/>
          <p:cNvPicPr>
            <a:picLocks noGrp="1" noChangeAspect="1"/>
          </p:cNvPicPr>
          <p:nvPr>
            <p:ph idx="1"/>
          </p:nvPr>
        </p:nvPicPr>
        <p:blipFill>
          <a:blip r:embed="rId2"/>
          <a:stretch>
            <a:fillRect/>
          </a:stretch>
        </p:blipFill>
        <p:spPr>
          <a:xfrm>
            <a:off x="1219201" y="1662545"/>
            <a:ext cx="6345328" cy="4558145"/>
          </a:xfrm>
          <a:prstGeom prst="rect">
            <a:avLst/>
          </a:prstGeom>
        </p:spPr>
      </p:pic>
    </p:spTree>
    <p:extLst>
      <p:ext uri="{BB962C8B-B14F-4D97-AF65-F5344CB8AC3E}">
        <p14:creationId xmlns:p14="http://schemas.microsoft.com/office/powerpoint/2010/main" xmlns="" val="119592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596668" cy="5417127"/>
          </a:xfrm>
        </p:spPr>
        <p:txBody>
          <a:bodyPr>
            <a:normAutofit/>
          </a:bodyPr>
          <a:lstStyle/>
          <a:p>
            <a:pPr algn="ctr"/>
            <a:r>
              <a:rPr lang="en-US" dirty="0" smtClean="0"/>
              <a:t>Prepared by:</a:t>
            </a:r>
            <a:br>
              <a:rPr lang="en-US" dirty="0" smtClean="0"/>
            </a:br>
            <a:r>
              <a:rPr lang="en-US" dirty="0" err="1" smtClean="0"/>
              <a:t>Zein</a:t>
            </a:r>
            <a:r>
              <a:rPr lang="en-US" dirty="0" smtClean="0"/>
              <a:t> </a:t>
            </a:r>
            <a:r>
              <a:rPr lang="en-US" dirty="0" err="1" smtClean="0"/>
              <a:t>Bitar</a:t>
            </a:r>
            <a:r>
              <a:rPr lang="en-US" dirty="0" smtClean="0"/>
              <a:t>    </a:t>
            </a:r>
            <a:br>
              <a:rPr lang="en-US" dirty="0" smtClean="0"/>
            </a:br>
            <a:r>
              <a:rPr lang="en-US" dirty="0" smtClean="0"/>
              <a:t>Yousef </a:t>
            </a:r>
            <a:r>
              <a:rPr lang="en-US" dirty="0" err="1" smtClean="0"/>
              <a:t>Dawood</a:t>
            </a:r>
            <a:r>
              <a:rPr lang="en-US" dirty="0" smtClean="0"/>
              <a:t/>
            </a:r>
            <a:br>
              <a:rPr lang="en-US" dirty="0" smtClean="0"/>
            </a:br>
            <a:r>
              <a:rPr lang="en-US" dirty="0" smtClean="0"/>
              <a:t/>
            </a:r>
            <a:br>
              <a:rPr lang="en-US" dirty="0" smtClean="0"/>
            </a:br>
            <a:r>
              <a:rPr lang="en-US" dirty="0" smtClean="0"/>
              <a:t>Supervised by:</a:t>
            </a:r>
            <a:br>
              <a:rPr lang="en-US" dirty="0" smtClean="0"/>
            </a:br>
            <a:r>
              <a:rPr lang="en-US" dirty="0" err="1" smtClean="0"/>
              <a:t>Dr.Ayham</a:t>
            </a:r>
            <a:r>
              <a:rPr lang="en-US" dirty="0" smtClean="0"/>
              <a:t> </a:t>
            </a:r>
            <a:r>
              <a:rPr lang="en-US" dirty="0" err="1" smtClean="0"/>
              <a:t>Jaaron</a:t>
            </a:r>
            <a:r>
              <a:rPr lang="en-US" dirty="0" smtClean="0"/>
              <a:t>      </a:t>
            </a:r>
            <a:endParaRPr lang="en-US" dirty="0"/>
          </a:p>
        </p:txBody>
      </p:sp>
    </p:spTree>
    <p:extLst>
      <p:ext uri="{BB962C8B-B14F-4D97-AF65-F5344CB8AC3E}">
        <p14:creationId xmlns:p14="http://schemas.microsoft.com/office/powerpoint/2010/main" xmlns="" val="2056777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Outlines:</a:t>
            </a:r>
            <a:br>
              <a:rPr lang="en-US" dirty="0" smtClean="0"/>
            </a:br>
            <a:endParaRPr lang="en-US" dirty="0"/>
          </a:p>
        </p:txBody>
      </p:sp>
      <p:sp>
        <p:nvSpPr>
          <p:cNvPr id="3" name="Content Placeholder 2"/>
          <p:cNvSpPr>
            <a:spLocks noGrp="1"/>
          </p:cNvSpPr>
          <p:nvPr>
            <p:ph idx="1"/>
          </p:nvPr>
        </p:nvSpPr>
        <p:spPr/>
        <p:txBody>
          <a:bodyPr/>
          <a:lstStyle/>
          <a:p>
            <a:r>
              <a:rPr lang="en-US" dirty="0" smtClean="0"/>
              <a:t>Introduction</a:t>
            </a:r>
          </a:p>
          <a:p>
            <a:r>
              <a:rPr lang="en-US" dirty="0" smtClean="0"/>
              <a:t>Methodology</a:t>
            </a:r>
          </a:p>
          <a:p>
            <a:r>
              <a:rPr lang="en-US" dirty="0" smtClean="0"/>
              <a:t>Business Model Canvas</a:t>
            </a:r>
          </a:p>
          <a:p>
            <a:r>
              <a:rPr lang="en-US" dirty="0" smtClean="0"/>
              <a:t>Forecasting</a:t>
            </a:r>
          </a:p>
          <a:p>
            <a:r>
              <a:rPr lang="en-US" dirty="0" smtClean="0"/>
              <a:t>Inventory Modeling</a:t>
            </a:r>
          </a:p>
          <a:p>
            <a:r>
              <a:rPr lang="en-US" dirty="0" smtClean="0"/>
              <a:t> Decision making</a:t>
            </a:r>
          </a:p>
          <a:p>
            <a:r>
              <a:rPr lang="en-US" dirty="0" smtClean="0"/>
              <a:t>Conclusions </a:t>
            </a:r>
            <a:r>
              <a:rPr lang="en-US" smtClean="0"/>
              <a:t>and Recommendations </a:t>
            </a:r>
            <a:endParaRPr lang="en-US" dirty="0"/>
          </a:p>
        </p:txBody>
      </p:sp>
    </p:spTree>
    <p:extLst>
      <p:ext uri="{BB962C8B-B14F-4D97-AF65-F5344CB8AC3E}">
        <p14:creationId xmlns:p14="http://schemas.microsoft.com/office/powerpoint/2010/main" xmlns="" val="4272150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sz="3200" dirty="0" smtClean="0"/>
              <a:t>About Rent’ n Connect</a:t>
            </a:r>
          </a:p>
          <a:p>
            <a:r>
              <a:rPr lang="en-US" sz="3200" dirty="0" smtClean="0"/>
              <a:t>Problem statement</a:t>
            </a:r>
          </a:p>
          <a:p>
            <a:r>
              <a:rPr lang="en-US" sz="3200" dirty="0" smtClean="0"/>
              <a:t>Project objectives</a:t>
            </a:r>
          </a:p>
          <a:p>
            <a:endParaRPr lang="en-US" dirty="0" smtClean="0"/>
          </a:p>
          <a:p>
            <a:endParaRPr lang="en-US" dirty="0" smtClean="0"/>
          </a:p>
          <a:p>
            <a:endParaRPr lang="en-US" dirty="0"/>
          </a:p>
        </p:txBody>
      </p:sp>
    </p:spTree>
    <p:extLst>
      <p:ext uri="{BB962C8B-B14F-4D97-AF65-F5344CB8AC3E}">
        <p14:creationId xmlns:p14="http://schemas.microsoft.com/office/powerpoint/2010/main" xmlns="" val="2489593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61" y="0"/>
            <a:ext cx="8596668" cy="734291"/>
          </a:xfrm>
        </p:spPr>
        <p:txBody>
          <a:bodyPr/>
          <a:lstStyle/>
          <a:p>
            <a:r>
              <a:rPr lang="en-US" dirty="0" smtClean="0"/>
              <a:t>Methodology:</a:t>
            </a:r>
            <a:endParaRPr lang="en-US" dirty="0"/>
          </a:p>
        </p:txBody>
      </p:sp>
      <p:pic>
        <p:nvPicPr>
          <p:cNvPr id="4" name="Content Placeholder 3"/>
          <p:cNvPicPr>
            <a:picLocks noGrp="1" noChangeAspect="1"/>
          </p:cNvPicPr>
          <p:nvPr>
            <p:ph idx="1"/>
          </p:nvPr>
        </p:nvPicPr>
        <p:blipFill>
          <a:blip r:embed="rId2"/>
          <a:stretch>
            <a:fillRect/>
          </a:stretch>
        </p:blipFill>
        <p:spPr>
          <a:xfrm>
            <a:off x="484909" y="734292"/>
            <a:ext cx="8409709" cy="5929744"/>
          </a:xfrm>
          <a:prstGeom prst="rect">
            <a:avLst/>
          </a:prstGeom>
        </p:spPr>
      </p:pic>
    </p:spTree>
    <p:extLst>
      <p:ext uri="{BB962C8B-B14F-4D97-AF65-F5344CB8AC3E}">
        <p14:creationId xmlns:p14="http://schemas.microsoft.com/office/powerpoint/2010/main" xmlns="" val="12780995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10" y="23091"/>
            <a:ext cx="8596668" cy="1320800"/>
          </a:xfrm>
        </p:spPr>
        <p:txBody>
          <a:bodyPr/>
          <a:lstStyle/>
          <a:p>
            <a:r>
              <a:rPr lang="en-US" dirty="0" smtClean="0"/>
              <a:t>Business Model Canvas</a:t>
            </a:r>
            <a:endParaRPr lang="en-US" dirty="0"/>
          </a:p>
        </p:txBody>
      </p:sp>
      <p:pic>
        <p:nvPicPr>
          <p:cNvPr id="4" name="Content Placeholder 3"/>
          <p:cNvPicPr>
            <a:picLocks noGrp="1" noChangeAspect="1"/>
          </p:cNvPicPr>
          <p:nvPr>
            <p:ph idx="1"/>
          </p:nvPr>
        </p:nvPicPr>
        <p:blipFill>
          <a:blip r:embed="rId2"/>
          <a:stretch>
            <a:fillRect/>
          </a:stretch>
        </p:blipFill>
        <p:spPr>
          <a:xfrm>
            <a:off x="332509" y="775855"/>
            <a:ext cx="10002981" cy="5860471"/>
          </a:xfrm>
          <a:prstGeom prst="rect">
            <a:avLst/>
          </a:prstGeom>
        </p:spPr>
      </p:pic>
    </p:spTree>
    <p:extLst>
      <p:ext uri="{BB962C8B-B14F-4D97-AF65-F5344CB8AC3E}">
        <p14:creationId xmlns:p14="http://schemas.microsoft.com/office/powerpoint/2010/main" xmlns="" val="11607730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09600"/>
          </a:xfrm>
        </p:spPr>
        <p:txBody>
          <a:bodyPr>
            <a:normAutofit fontScale="90000"/>
          </a:bodyPr>
          <a:lstStyle/>
          <a:p>
            <a:r>
              <a:rPr lang="en-US" dirty="0" smtClean="0"/>
              <a:t>Forecasting:</a:t>
            </a:r>
            <a:br>
              <a:rPr lang="en-US" dirty="0" smtClean="0"/>
            </a:br>
            <a:endParaRPr lang="en-US" dirty="0"/>
          </a:p>
        </p:txBody>
      </p:sp>
      <p:pic>
        <p:nvPicPr>
          <p:cNvPr id="6" name="Content Placeholder 5"/>
          <p:cNvPicPr>
            <a:picLocks noGrp="1" noChangeAspect="1"/>
          </p:cNvPicPr>
          <p:nvPr>
            <p:ph idx="1"/>
          </p:nvPr>
        </p:nvPicPr>
        <p:blipFill>
          <a:blip r:embed="rId2"/>
          <a:stretch>
            <a:fillRect/>
          </a:stretch>
        </p:blipFill>
        <p:spPr>
          <a:xfrm>
            <a:off x="310304" y="1856507"/>
            <a:ext cx="8265659" cy="4433455"/>
          </a:xfrm>
          <a:prstGeom prst="rect">
            <a:avLst/>
          </a:prstGeom>
        </p:spPr>
      </p:pic>
      <p:pic>
        <p:nvPicPr>
          <p:cNvPr id="7" name="Picture 6"/>
          <p:cNvPicPr>
            <a:picLocks noChangeAspect="1"/>
          </p:cNvPicPr>
          <p:nvPr/>
        </p:nvPicPr>
        <p:blipFill>
          <a:blip r:embed="rId3"/>
          <a:stretch>
            <a:fillRect/>
          </a:stretch>
        </p:blipFill>
        <p:spPr>
          <a:xfrm>
            <a:off x="4320757" y="2812473"/>
            <a:ext cx="6953997" cy="3352799"/>
          </a:xfrm>
          <a:prstGeom prst="rect">
            <a:avLst/>
          </a:prstGeom>
        </p:spPr>
      </p:pic>
      <p:sp>
        <p:nvSpPr>
          <p:cNvPr id="8" name="Rectangle 7"/>
          <p:cNvSpPr/>
          <p:nvPr/>
        </p:nvSpPr>
        <p:spPr>
          <a:xfrm>
            <a:off x="310304" y="1456397"/>
            <a:ext cx="3907159" cy="400110"/>
          </a:xfrm>
          <a:prstGeom prst="rect">
            <a:avLst/>
          </a:prstGeom>
          <a:noFill/>
        </p:spPr>
        <p:txBody>
          <a:bodyPr wrap="none" lIns="91440" tIns="45720" rIns="91440" bIns="45720">
            <a:spAutoFit/>
          </a:bodyPr>
          <a:lstStyle/>
          <a:p>
            <a:pPr algn="ctr"/>
            <a:r>
              <a:rPr lang="en-US" sz="2000" b="1" cap="none" spc="0" dirty="0" smtClean="0">
                <a:ln w="6600">
                  <a:solidFill>
                    <a:schemeClr val="accent2"/>
                  </a:solidFill>
                  <a:prstDash val="solid"/>
                </a:ln>
                <a:solidFill>
                  <a:schemeClr val="accent2"/>
                </a:solidFill>
                <a:effectLst>
                  <a:outerShdw dist="38100" dir="2700000" algn="tl" rotWithShape="0">
                    <a:schemeClr val="accent2"/>
                  </a:outerShdw>
                </a:effectLst>
              </a:rPr>
              <a:t>Linear Trend Forecast for 2016</a:t>
            </a:r>
            <a:endParaRPr lang="en-US" sz="2000" b="1" cap="none" spc="0" dirty="0">
              <a:ln w="6600">
                <a:solidFill>
                  <a:schemeClr val="accent2"/>
                </a:solidFill>
                <a:prstDash val="solid"/>
              </a:ln>
              <a:solidFill>
                <a:schemeClr val="accent2"/>
              </a:solidFill>
              <a:effectLst>
                <a:outerShdw dist="38100" dir="2700000" algn="tl" rotWithShape="0">
                  <a:schemeClr val="accent2"/>
                </a:outerShdw>
              </a:effectLst>
            </a:endParaRPr>
          </a:p>
        </p:txBody>
      </p:sp>
    </p:spTree>
    <p:extLst>
      <p:ext uri="{BB962C8B-B14F-4D97-AF65-F5344CB8AC3E}">
        <p14:creationId xmlns:p14="http://schemas.microsoft.com/office/powerpoint/2010/main" xmlns="" val="8723892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-Seasonality Indexing</a:t>
            </a:r>
            <a:endParaRPr lang="en-US" dirty="0"/>
          </a:p>
        </p:txBody>
      </p:sp>
      <p:pic>
        <p:nvPicPr>
          <p:cNvPr id="6" name="Content Placeholder 5"/>
          <p:cNvPicPr>
            <a:picLocks noGrp="1" noChangeAspect="1"/>
          </p:cNvPicPr>
          <p:nvPr>
            <p:ph idx="1"/>
          </p:nvPr>
        </p:nvPicPr>
        <p:blipFill>
          <a:blip r:embed="rId2"/>
          <a:stretch>
            <a:fillRect/>
          </a:stretch>
        </p:blipFill>
        <p:spPr>
          <a:xfrm>
            <a:off x="1579418" y="2092037"/>
            <a:ext cx="5702156" cy="3387560"/>
          </a:xfrm>
          <a:prstGeom prst="rect">
            <a:avLst/>
          </a:prstGeom>
        </p:spPr>
      </p:pic>
    </p:spTree>
    <p:extLst>
      <p:ext uri="{BB962C8B-B14F-4D97-AF65-F5344CB8AC3E}">
        <p14:creationId xmlns:p14="http://schemas.microsoft.com/office/powerpoint/2010/main" xmlns="" val="4471525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570" y="180110"/>
            <a:ext cx="8596668" cy="678873"/>
          </a:xfrm>
        </p:spPr>
        <p:txBody>
          <a:bodyPr/>
          <a:lstStyle/>
          <a:p>
            <a:r>
              <a:rPr lang="en-US" dirty="0" smtClean="0"/>
              <a:t>Seasonality Forecast with trend</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val="2169087460"/>
              </p:ext>
            </p:extLst>
          </p:nvPr>
        </p:nvGraphicFramePr>
        <p:xfrm>
          <a:off x="720438" y="1094503"/>
          <a:ext cx="7453745" cy="5185727"/>
        </p:xfrm>
        <a:graphic>
          <a:graphicData uri="http://schemas.openxmlformats.org/drawingml/2006/table">
            <a:tbl>
              <a:tblPr firstRow="1" firstCol="1" bandRow="1"/>
              <a:tblGrid>
                <a:gridCol w="988317"/>
                <a:gridCol w="741238"/>
                <a:gridCol w="1363967"/>
                <a:gridCol w="1363967"/>
                <a:gridCol w="1498128"/>
                <a:gridCol w="1498128"/>
              </a:tblGrid>
              <a:tr h="947836">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Periods</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Year</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Months</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Demand</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LT Forecast</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Seasonal Forecast with trend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r>
              <a:tr h="619823">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2016</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DBDB"/>
                    </a:solidFill>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January</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170</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97.87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78.23</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46">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February</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186</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123.68</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105.62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46">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March</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192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149.50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138.00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46">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April</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209</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175.31</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174.37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46">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May</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236</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201.12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213.22</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46">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June</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342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226.94</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262.61</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46">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July</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367</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252.75</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318.69</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46">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August</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342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278.57</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337.05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46">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September</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297</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304.38</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334.50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46">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October</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220</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330.19</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323.02</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46">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November</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197</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356.01</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311.56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46">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marL="0" marR="0" algn="l">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December</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174</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381.82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301.04</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19220984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1025</TotalTime>
  <Words>359</Words>
  <Application>Microsoft Office PowerPoint</Application>
  <PresentationFormat>مخصص</PresentationFormat>
  <Paragraphs>226</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Facet</vt:lpstr>
      <vt:lpstr>Business Plan and warehouse Management for start-up Rent ‘n  Connect   </vt:lpstr>
      <vt:lpstr>Prepared by: Zein Bitar     Yousef Dawood  Supervised by: Dr.Ayham Jaaron      </vt:lpstr>
      <vt:lpstr>Outlines: </vt:lpstr>
      <vt:lpstr>Introduction</vt:lpstr>
      <vt:lpstr>Methodology:</vt:lpstr>
      <vt:lpstr>Business Model Canvas</vt:lpstr>
      <vt:lpstr>Forecasting: </vt:lpstr>
      <vt:lpstr>-Seasonality Indexing</vt:lpstr>
      <vt:lpstr>Seasonality Forecast with trend</vt:lpstr>
      <vt:lpstr>Seasonal Forecast with trend</vt:lpstr>
      <vt:lpstr>Linear trend and seasonal forecast with demand for 2019 orders</vt:lpstr>
      <vt:lpstr>Forecasting Errors</vt:lpstr>
      <vt:lpstr>Decision Making: </vt:lpstr>
      <vt:lpstr>Value tree </vt:lpstr>
      <vt:lpstr>Two approaches to measure these attributes:</vt:lpstr>
      <vt:lpstr>2-Value functions</vt:lpstr>
      <vt:lpstr>Swing weights</vt:lpstr>
      <vt:lpstr>Trading benefits against cost: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Plan and warehouse Management for start-up Rent ‘n  Connect  Prepared by: Zein Bitar Yousef Dawood</dc:title>
  <dc:creator>windows 7</dc:creator>
  <cp:lastModifiedBy>ADMIN_R</cp:lastModifiedBy>
  <cp:revision>14</cp:revision>
  <dcterms:created xsi:type="dcterms:W3CDTF">2019-05-17T09:47:30Z</dcterms:created>
  <dcterms:modified xsi:type="dcterms:W3CDTF">2019-06-17T07:39:08Z</dcterms:modified>
</cp:coreProperties>
</file>