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68" r:id="rId1"/>
  </p:sldMasterIdLst>
  <p:notesMasterIdLst>
    <p:notesMasterId r:id="rId59"/>
  </p:notesMasterIdLst>
  <p:sldIdLst>
    <p:sldId id="360" r:id="rId2"/>
    <p:sldId id="257" r:id="rId3"/>
    <p:sldId id="258" r:id="rId4"/>
    <p:sldId id="259" r:id="rId5"/>
    <p:sldId id="362" r:id="rId6"/>
    <p:sldId id="260" r:id="rId7"/>
    <p:sldId id="358" r:id="rId8"/>
    <p:sldId id="269" r:id="rId9"/>
    <p:sldId id="270" r:id="rId10"/>
    <p:sldId id="271" r:id="rId11"/>
    <p:sldId id="272" r:id="rId12"/>
    <p:sldId id="273" r:id="rId13"/>
    <p:sldId id="367" r:id="rId14"/>
    <p:sldId id="275" r:id="rId15"/>
    <p:sldId id="281" r:id="rId16"/>
    <p:sldId id="282" r:id="rId17"/>
    <p:sldId id="288" r:id="rId18"/>
    <p:sldId id="289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70" r:id="rId29"/>
    <p:sldId id="301" r:id="rId30"/>
    <p:sldId id="302" r:id="rId31"/>
    <p:sldId id="303" r:id="rId32"/>
    <p:sldId id="304" r:id="rId33"/>
    <p:sldId id="306" r:id="rId34"/>
    <p:sldId id="307" r:id="rId35"/>
    <p:sldId id="308" r:id="rId36"/>
    <p:sldId id="309" r:id="rId37"/>
    <p:sldId id="315" r:id="rId38"/>
    <p:sldId id="371" r:id="rId39"/>
    <p:sldId id="319" r:id="rId40"/>
    <p:sldId id="320" r:id="rId41"/>
    <p:sldId id="357" r:id="rId42"/>
    <p:sldId id="314" r:id="rId43"/>
    <p:sldId id="322" r:id="rId44"/>
    <p:sldId id="323" r:id="rId45"/>
    <p:sldId id="324" r:id="rId46"/>
    <p:sldId id="325" r:id="rId47"/>
    <p:sldId id="331" r:id="rId48"/>
    <p:sldId id="332" r:id="rId49"/>
    <p:sldId id="333" r:id="rId50"/>
    <p:sldId id="334" r:id="rId51"/>
    <p:sldId id="336" r:id="rId52"/>
    <p:sldId id="337" r:id="rId53"/>
    <p:sldId id="338" r:id="rId54"/>
    <p:sldId id="339" r:id="rId55"/>
    <p:sldId id="340" r:id="rId56"/>
    <p:sldId id="355" r:id="rId57"/>
    <p:sldId id="356" r:id="rId58"/>
  </p:sldIdLst>
  <p:sldSz cx="12192000" cy="6858000"/>
  <p:notesSz cx="6858000" cy="9144000"/>
  <p:defaultTextStyle>
    <a:defPPr lvl="0">
      <a:defRPr lang="ar-JO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3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ECA23A-9DBA-4970-B0E1-8EED30E4005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F8C866-AA49-4330-AB2D-0F7C91F2017A}">
      <dgm:prSet phldrT="[نص]"/>
      <dgm:spPr/>
      <dgm:t>
        <a:bodyPr/>
        <a:lstStyle/>
        <a:p>
          <a:r>
            <a:rPr lang="en-US" dirty="0"/>
            <a:t>Shading</a:t>
          </a:r>
        </a:p>
      </dgm:t>
    </dgm:pt>
    <dgm:pt modelId="{18C6AD2D-5722-491C-B350-EDE0B2F4C12F}" type="parTrans" cxnId="{188CE9C8-CC8E-427C-9700-F153A97F46C7}">
      <dgm:prSet/>
      <dgm:spPr/>
      <dgm:t>
        <a:bodyPr/>
        <a:lstStyle/>
        <a:p>
          <a:endParaRPr lang="en-US"/>
        </a:p>
      </dgm:t>
    </dgm:pt>
    <dgm:pt modelId="{A5F0CB4C-2B0F-4A23-933A-360013615D50}" type="sibTrans" cxnId="{188CE9C8-CC8E-427C-9700-F153A97F46C7}">
      <dgm:prSet/>
      <dgm:spPr/>
      <dgm:t>
        <a:bodyPr/>
        <a:lstStyle/>
        <a:p>
          <a:endParaRPr lang="en-US"/>
        </a:p>
      </dgm:t>
    </dgm:pt>
    <dgm:pt modelId="{04561030-7960-418C-898F-31752EA23F88}">
      <dgm:prSet phldrT="[نص]"/>
      <dgm:spPr/>
      <dgm:t>
        <a:bodyPr/>
        <a:lstStyle/>
        <a:p>
          <a:r>
            <a:rPr lang="en-US" dirty="0"/>
            <a:t>Day light factor</a:t>
          </a:r>
        </a:p>
      </dgm:t>
    </dgm:pt>
    <dgm:pt modelId="{07D773DD-BC8B-4458-9778-A76CE2822F4A}" type="parTrans" cxnId="{32D2414A-1F55-4C59-98B5-D4572D32BDEC}">
      <dgm:prSet/>
      <dgm:spPr/>
      <dgm:t>
        <a:bodyPr/>
        <a:lstStyle/>
        <a:p>
          <a:endParaRPr lang="en-US"/>
        </a:p>
      </dgm:t>
    </dgm:pt>
    <dgm:pt modelId="{7455369F-60A3-4624-BA30-468ABAAA1D96}" type="sibTrans" cxnId="{32D2414A-1F55-4C59-98B5-D4572D32BDEC}">
      <dgm:prSet/>
      <dgm:spPr/>
      <dgm:t>
        <a:bodyPr/>
        <a:lstStyle/>
        <a:p>
          <a:endParaRPr lang="en-US"/>
        </a:p>
      </dgm:t>
    </dgm:pt>
    <dgm:pt modelId="{6FB3354F-38AA-410E-B044-77C44880D6C1}">
      <dgm:prSet phldrT="[نص]"/>
      <dgm:spPr/>
      <dgm:t>
        <a:bodyPr/>
        <a:lstStyle/>
        <a:p>
          <a:r>
            <a:rPr lang="en-US" dirty="0"/>
            <a:t>Material Properties</a:t>
          </a:r>
        </a:p>
      </dgm:t>
    </dgm:pt>
    <dgm:pt modelId="{C31BE11E-12C7-4897-BA3E-B7AB4F8FDC0F}" type="parTrans" cxnId="{9764AF15-BE07-4A92-82BF-A40E6DC0E6EF}">
      <dgm:prSet/>
      <dgm:spPr/>
      <dgm:t>
        <a:bodyPr/>
        <a:lstStyle/>
        <a:p>
          <a:endParaRPr lang="en-GB"/>
        </a:p>
      </dgm:t>
    </dgm:pt>
    <dgm:pt modelId="{3BE1EAA9-3AC3-4367-AAC0-8A6B8941BDFC}" type="sibTrans" cxnId="{9764AF15-BE07-4A92-82BF-A40E6DC0E6EF}">
      <dgm:prSet/>
      <dgm:spPr/>
      <dgm:t>
        <a:bodyPr/>
        <a:lstStyle/>
        <a:p>
          <a:endParaRPr lang="en-GB"/>
        </a:p>
      </dgm:t>
    </dgm:pt>
    <dgm:pt modelId="{E2FC4F20-7E92-4E3D-8B33-2B5CA191005E}">
      <dgm:prSet phldrT="[نص]"/>
      <dgm:spPr/>
      <dgm:t>
        <a:bodyPr/>
        <a:lstStyle/>
        <a:p>
          <a:r>
            <a:rPr lang="en-US" dirty="0"/>
            <a:t>Acoustical Analysis</a:t>
          </a:r>
        </a:p>
      </dgm:t>
    </dgm:pt>
    <dgm:pt modelId="{2BD21CCC-3836-4730-869D-67E5A9856CA4}" type="parTrans" cxnId="{01C280D7-DB36-410D-9AD3-2BF138255549}">
      <dgm:prSet/>
      <dgm:spPr/>
      <dgm:t>
        <a:bodyPr/>
        <a:lstStyle/>
        <a:p>
          <a:endParaRPr lang="en-GB"/>
        </a:p>
      </dgm:t>
    </dgm:pt>
    <dgm:pt modelId="{B319CC87-D70B-45F0-910A-13488779175E}" type="sibTrans" cxnId="{01C280D7-DB36-410D-9AD3-2BF138255549}">
      <dgm:prSet/>
      <dgm:spPr/>
      <dgm:t>
        <a:bodyPr/>
        <a:lstStyle/>
        <a:p>
          <a:endParaRPr lang="en-GB"/>
        </a:p>
      </dgm:t>
    </dgm:pt>
    <dgm:pt modelId="{2ABAF017-B97F-4D02-BBF9-297828276788}">
      <dgm:prSet phldrT="[نص]"/>
      <dgm:spPr/>
      <dgm:t>
        <a:bodyPr/>
        <a:lstStyle/>
        <a:p>
          <a:r>
            <a:rPr lang="en-US" dirty="0"/>
            <a:t>Solar Radiation </a:t>
          </a:r>
        </a:p>
      </dgm:t>
    </dgm:pt>
    <dgm:pt modelId="{67BB2F9C-3A47-4A61-ACF5-E484AF09F6F7}" type="parTrans" cxnId="{BCDEEA84-6440-4FBC-B31C-A2D87D803F8A}">
      <dgm:prSet/>
      <dgm:spPr/>
      <dgm:t>
        <a:bodyPr/>
        <a:lstStyle/>
        <a:p>
          <a:endParaRPr lang="en-GB"/>
        </a:p>
      </dgm:t>
    </dgm:pt>
    <dgm:pt modelId="{22D05AC7-E01A-4309-BA4F-2BCE2E132A4F}" type="sibTrans" cxnId="{BCDEEA84-6440-4FBC-B31C-A2D87D803F8A}">
      <dgm:prSet/>
      <dgm:spPr/>
      <dgm:t>
        <a:bodyPr/>
        <a:lstStyle/>
        <a:p>
          <a:endParaRPr lang="en-GB"/>
        </a:p>
      </dgm:t>
    </dgm:pt>
    <dgm:pt modelId="{6195EC78-93B3-485A-AE28-FF60146E68FD}" type="pres">
      <dgm:prSet presAssocID="{B1ECA23A-9DBA-4970-B0E1-8EED30E4005B}" presName="linear" presStyleCnt="0">
        <dgm:presLayoutVars>
          <dgm:dir/>
          <dgm:animLvl val="lvl"/>
          <dgm:resizeHandles val="exact"/>
        </dgm:presLayoutVars>
      </dgm:prSet>
      <dgm:spPr/>
    </dgm:pt>
    <dgm:pt modelId="{4257ED4C-49D8-4874-B7F0-63D58CA9EF81}" type="pres">
      <dgm:prSet presAssocID="{6FB3354F-38AA-410E-B044-77C44880D6C1}" presName="parentLin" presStyleCnt="0"/>
      <dgm:spPr/>
    </dgm:pt>
    <dgm:pt modelId="{D44047CD-E190-4EC4-A23F-DE93E4FE743D}" type="pres">
      <dgm:prSet presAssocID="{6FB3354F-38AA-410E-B044-77C44880D6C1}" presName="parentLeftMargin" presStyleLbl="node1" presStyleIdx="0" presStyleCnt="5"/>
      <dgm:spPr/>
    </dgm:pt>
    <dgm:pt modelId="{3FB1C179-DAD9-4B3F-8A16-C9B945308E6A}" type="pres">
      <dgm:prSet presAssocID="{6FB3354F-38AA-410E-B044-77C44880D6C1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56FB330-E394-4DB8-8A94-2A8AD3B53DB5}" type="pres">
      <dgm:prSet presAssocID="{6FB3354F-38AA-410E-B044-77C44880D6C1}" presName="negativeSpace" presStyleCnt="0"/>
      <dgm:spPr/>
    </dgm:pt>
    <dgm:pt modelId="{3F178EBB-886D-42AE-9DF2-88F4BC01E742}" type="pres">
      <dgm:prSet presAssocID="{6FB3354F-38AA-410E-B044-77C44880D6C1}" presName="childText" presStyleLbl="conFgAcc1" presStyleIdx="0" presStyleCnt="5">
        <dgm:presLayoutVars>
          <dgm:bulletEnabled val="1"/>
        </dgm:presLayoutVars>
      </dgm:prSet>
      <dgm:spPr/>
    </dgm:pt>
    <dgm:pt modelId="{5F063888-2A0E-4C60-958C-79BA4C0459BF}" type="pres">
      <dgm:prSet presAssocID="{3BE1EAA9-3AC3-4367-AAC0-8A6B8941BDFC}" presName="spaceBetweenRectangles" presStyleCnt="0"/>
      <dgm:spPr/>
    </dgm:pt>
    <dgm:pt modelId="{043C7443-BA09-45EC-9C1A-22BA6A77C9DE}" type="pres">
      <dgm:prSet presAssocID="{5DF8C866-AA49-4330-AB2D-0F7C91F2017A}" presName="parentLin" presStyleCnt="0"/>
      <dgm:spPr/>
    </dgm:pt>
    <dgm:pt modelId="{EBB937B0-880F-4746-AE6A-CD8635CCD208}" type="pres">
      <dgm:prSet presAssocID="{5DF8C866-AA49-4330-AB2D-0F7C91F2017A}" presName="parentLeftMargin" presStyleLbl="node1" presStyleIdx="0" presStyleCnt="5"/>
      <dgm:spPr/>
    </dgm:pt>
    <dgm:pt modelId="{55788E2E-1D2E-413C-AFEA-127FFF15CC92}" type="pres">
      <dgm:prSet presAssocID="{5DF8C866-AA49-4330-AB2D-0F7C91F2017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2F97C2A0-058F-4D57-80AF-4DA61301CB83}" type="pres">
      <dgm:prSet presAssocID="{5DF8C866-AA49-4330-AB2D-0F7C91F2017A}" presName="negativeSpace" presStyleCnt="0"/>
      <dgm:spPr/>
    </dgm:pt>
    <dgm:pt modelId="{EF897482-0007-4A82-A53E-75CCDEA00BD6}" type="pres">
      <dgm:prSet presAssocID="{5DF8C866-AA49-4330-AB2D-0F7C91F2017A}" presName="childText" presStyleLbl="conFgAcc1" presStyleIdx="1" presStyleCnt="5">
        <dgm:presLayoutVars>
          <dgm:bulletEnabled val="1"/>
        </dgm:presLayoutVars>
      </dgm:prSet>
      <dgm:spPr/>
    </dgm:pt>
    <dgm:pt modelId="{69442159-4F4D-4AE4-9962-8BD37EE8A7DB}" type="pres">
      <dgm:prSet presAssocID="{A5F0CB4C-2B0F-4A23-933A-360013615D50}" presName="spaceBetweenRectangles" presStyleCnt="0"/>
      <dgm:spPr/>
    </dgm:pt>
    <dgm:pt modelId="{1602D361-A51A-40C7-86A5-C959E9743E2B}" type="pres">
      <dgm:prSet presAssocID="{2ABAF017-B97F-4D02-BBF9-297828276788}" presName="parentLin" presStyleCnt="0"/>
      <dgm:spPr/>
    </dgm:pt>
    <dgm:pt modelId="{88109583-1F0C-474E-8C91-FA04612AE578}" type="pres">
      <dgm:prSet presAssocID="{2ABAF017-B97F-4D02-BBF9-297828276788}" presName="parentLeftMargin" presStyleLbl="node1" presStyleIdx="1" presStyleCnt="5"/>
      <dgm:spPr/>
    </dgm:pt>
    <dgm:pt modelId="{1D05E13D-CA9B-4389-A6DA-14A08BDDFD53}" type="pres">
      <dgm:prSet presAssocID="{2ABAF017-B97F-4D02-BBF9-29782827678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F2898AB-5D91-468E-B241-0E173724705D}" type="pres">
      <dgm:prSet presAssocID="{2ABAF017-B97F-4D02-BBF9-297828276788}" presName="negativeSpace" presStyleCnt="0"/>
      <dgm:spPr/>
    </dgm:pt>
    <dgm:pt modelId="{D972F4F1-FE01-4B0F-9E4E-362D967A746E}" type="pres">
      <dgm:prSet presAssocID="{2ABAF017-B97F-4D02-BBF9-297828276788}" presName="childText" presStyleLbl="conFgAcc1" presStyleIdx="2" presStyleCnt="5">
        <dgm:presLayoutVars>
          <dgm:bulletEnabled val="1"/>
        </dgm:presLayoutVars>
      </dgm:prSet>
      <dgm:spPr/>
    </dgm:pt>
    <dgm:pt modelId="{55B42F3D-869E-4185-988F-8D45975D6607}" type="pres">
      <dgm:prSet presAssocID="{22D05AC7-E01A-4309-BA4F-2BCE2E132A4F}" presName="spaceBetweenRectangles" presStyleCnt="0"/>
      <dgm:spPr/>
    </dgm:pt>
    <dgm:pt modelId="{07BCCE2B-149B-4B3E-A721-8AA228BFE7AA}" type="pres">
      <dgm:prSet presAssocID="{04561030-7960-418C-898F-31752EA23F88}" presName="parentLin" presStyleCnt="0"/>
      <dgm:spPr/>
    </dgm:pt>
    <dgm:pt modelId="{37C841E9-CBA4-4F20-A5A9-CDF2927AEFCD}" type="pres">
      <dgm:prSet presAssocID="{04561030-7960-418C-898F-31752EA23F88}" presName="parentLeftMargin" presStyleLbl="node1" presStyleIdx="2" presStyleCnt="5"/>
      <dgm:spPr/>
    </dgm:pt>
    <dgm:pt modelId="{82B9CB75-2364-46F6-857A-6CDAF48BD1FB}" type="pres">
      <dgm:prSet presAssocID="{04561030-7960-418C-898F-31752EA23F88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99AAF2B-316F-4460-892B-D81529F0F372}" type="pres">
      <dgm:prSet presAssocID="{04561030-7960-418C-898F-31752EA23F88}" presName="negativeSpace" presStyleCnt="0"/>
      <dgm:spPr/>
    </dgm:pt>
    <dgm:pt modelId="{FFF2C7CA-5C59-4E8D-AADC-59D34350C4B7}" type="pres">
      <dgm:prSet presAssocID="{04561030-7960-418C-898F-31752EA23F88}" presName="childText" presStyleLbl="conFgAcc1" presStyleIdx="3" presStyleCnt="5">
        <dgm:presLayoutVars>
          <dgm:bulletEnabled val="1"/>
        </dgm:presLayoutVars>
      </dgm:prSet>
      <dgm:spPr/>
    </dgm:pt>
    <dgm:pt modelId="{A320CA11-CCCD-4A1E-88DB-5AE226ADEF45}" type="pres">
      <dgm:prSet presAssocID="{7455369F-60A3-4624-BA30-468ABAAA1D96}" presName="spaceBetweenRectangles" presStyleCnt="0"/>
      <dgm:spPr/>
    </dgm:pt>
    <dgm:pt modelId="{8EAF29DF-9F5B-4851-9B1E-BBAE4F4C5582}" type="pres">
      <dgm:prSet presAssocID="{E2FC4F20-7E92-4E3D-8B33-2B5CA191005E}" presName="parentLin" presStyleCnt="0"/>
      <dgm:spPr/>
    </dgm:pt>
    <dgm:pt modelId="{5B2AE56E-A3C2-4D9C-8367-7916D4922263}" type="pres">
      <dgm:prSet presAssocID="{E2FC4F20-7E92-4E3D-8B33-2B5CA191005E}" presName="parentLeftMargin" presStyleLbl="node1" presStyleIdx="3" presStyleCnt="5"/>
      <dgm:spPr/>
    </dgm:pt>
    <dgm:pt modelId="{1A195EAD-166B-4ED1-B7F4-01076D2EBF51}" type="pres">
      <dgm:prSet presAssocID="{E2FC4F20-7E92-4E3D-8B33-2B5CA191005E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CF2B85CF-C7A0-4DB2-B2BD-22E8310F49FE}" type="pres">
      <dgm:prSet presAssocID="{E2FC4F20-7E92-4E3D-8B33-2B5CA191005E}" presName="negativeSpace" presStyleCnt="0"/>
      <dgm:spPr/>
    </dgm:pt>
    <dgm:pt modelId="{B47E4490-9743-4222-8600-1619AA8B24FE}" type="pres">
      <dgm:prSet presAssocID="{E2FC4F20-7E92-4E3D-8B33-2B5CA191005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FFA2AD0E-4DEE-4844-B9BF-D7F9E343E8FB}" type="presOf" srcId="{6FB3354F-38AA-410E-B044-77C44880D6C1}" destId="{3FB1C179-DAD9-4B3F-8A16-C9B945308E6A}" srcOrd="1" destOrd="0" presId="urn:microsoft.com/office/officeart/2005/8/layout/list1"/>
    <dgm:cxn modelId="{9764AF15-BE07-4A92-82BF-A40E6DC0E6EF}" srcId="{B1ECA23A-9DBA-4970-B0E1-8EED30E4005B}" destId="{6FB3354F-38AA-410E-B044-77C44880D6C1}" srcOrd="0" destOrd="0" parTransId="{C31BE11E-12C7-4897-BA3E-B7AB4F8FDC0F}" sibTransId="{3BE1EAA9-3AC3-4367-AAC0-8A6B8941BDFC}"/>
    <dgm:cxn modelId="{0BD03A35-D606-4B07-A1E7-21F8E198C470}" type="presOf" srcId="{04561030-7960-418C-898F-31752EA23F88}" destId="{37C841E9-CBA4-4F20-A5A9-CDF2927AEFCD}" srcOrd="0" destOrd="0" presId="urn:microsoft.com/office/officeart/2005/8/layout/list1"/>
    <dgm:cxn modelId="{F8EB1A60-00FB-4C4E-83F4-C4218887425F}" type="presOf" srcId="{E2FC4F20-7E92-4E3D-8B33-2B5CA191005E}" destId="{5B2AE56E-A3C2-4D9C-8367-7916D4922263}" srcOrd="0" destOrd="0" presId="urn:microsoft.com/office/officeart/2005/8/layout/list1"/>
    <dgm:cxn modelId="{FA79AA61-81BC-40F0-A97C-4B216C0B260A}" type="presOf" srcId="{2ABAF017-B97F-4D02-BBF9-297828276788}" destId="{1D05E13D-CA9B-4389-A6DA-14A08BDDFD53}" srcOrd="1" destOrd="0" presId="urn:microsoft.com/office/officeart/2005/8/layout/list1"/>
    <dgm:cxn modelId="{32D2414A-1F55-4C59-98B5-D4572D32BDEC}" srcId="{B1ECA23A-9DBA-4970-B0E1-8EED30E4005B}" destId="{04561030-7960-418C-898F-31752EA23F88}" srcOrd="3" destOrd="0" parTransId="{07D773DD-BC8B-4458-9778-A76CE2822F4A}" sibTransId="{7455369F-60A3-4624-BA30-468ABAAA1D96}"/>
    <dgm:cxn modelId="{918DF76F-9E8D-4904-AD13-F554516A77D1}" type="presOf" srcId="{5DF8C866-AA49-4330-AB2D-0F7C91F2017A}" destId="{EBB937B0-880F-4746-AE6A-CD8635CCD208}" srcOrd="0" destOrd="0" presId="urn:microsoft.com/office/officeart/2005/8/layout/list1"/>
    <dgm:cxn modelId="{6D98C954-98E1-4DA1-AB34-F77503F941D2}" type="presOf" srcId="{E2FC4F20-7E92-4E3D-8B33-2B5CA191005E}" destId="{1A195EAD-166B-4ED1-B7F4-01076D2EBF51}" srcOrd="1" destOrd="0" presId="urn:microsoft.com/office/officeart/2005/8/layout/list1"/>
    <dgm:cxn modelId="{4194CA75-E49A-479D-AD33-4FCD7FB83AEE}" type="presOf" srcId="{04561030-7960-418C-898F-31752EA23F88}" destId="{82B9CB75-2364-46F6-857A-6CDAF48BD1FB}" srcOrd="1" destOrd="0" presId="urn:microsoft.com/office/officeart/2005/8/layout/list1"/>
    <dgm:cxn modelId="{FC7C687B-EDA7-41D5-BD0C-D0B1C09F5D33}" type="presOf" srcId="{2ABAF017-B97F-4D02-BBF9-297828276788}" destId="{88109583-1F0C-474E-8C91-FA04612AE578}" srcOrd="0" destOrd="0" presId="urn:microsoft.com/office/officeart/2005/8/layout/list1"/>
    <dgm:cxn modelId="{BCDEEA84-6440-4FBC-B31C-A2D87D803F8A}" srcId="{B1ECA23A-9DBA-4970-B0E1-8EED30E4005B}" destId="{2ABAF017-B97F-4D02-BBF9-297828276788}" srcOrd="2" destOrd="0" parTransId="{67BB2F9C-3A47-4A61-ACF5-E484AF09F6F7}" sibTransId="{22D05AC7-E01A-4309-BA4F-2BCE2E132A4F}"/>
    <dgm:cxn modelId="{188CE9C8-CC8E-427C-9700-F153A97F46C7}" srcId="{B1ECA23A-9DBA-4970-B0E1-8EED30E4005B}" destId="{5DF8C866-AA49-4330-AB2D-0F7C91F2017A}" srcOrd="1" destOrd="0" parTransId="{18C6AD2D-5722-491C-B350-EDE0B2F4C12F}" sibTransId="{A5F0CB4C-2B0F-4A23-933A-360013615D50}"/>
    <dgm:cxn modelId="{BDDC12CA-6D05-4D86-9B6F-14BDA5C6B627}" type="presOf" srcId="{B1ECA23A-9DBA-4970-B0E1-8EED30E4005B}" destId="{6195EC78-93B3-485A-AE28-FF60146E68FD}" srcOrd="0" destOrd="0" presId="urn:microsoft.com/office/officeart/2005/8/layout/list1"/>
    <dgm:cxn modelId="{17FDF6D4-997F-45E4-AF90-C4B943844086}" type="presOf" srcId="{5DF8C866-AA49-4330-AB2D-0F7C91F2017A}" destId="{55788E2E-1D2E-413C-AFEA-127FFF15CC92}" srcOrd="1" destOrd="0" presId="urn:microsoft.com/office/officeart/2005/8/layout/list1"/>
    <dgm:cxn modelId="{01C280D7-DB36-410D-9AD3-2BF138255549}" srcId="{B1ECA23A-9DBA-4970-B0E1-8EED30E4005B}" destId="{E2FC4F20-7E92-4E3D-8B33-2B5CA191005E}" srcOrd="4" destOrd="0" parTransId="{2BD21CCC-3836-4730-869D-67E5A9856CA4}" sibTransId="{B319CC87-D70B-45F0-910A-13488779175E}"/>
    <dgm:cxn modelId="{A7733BFC-7880-42E0-8984-CC0903DEAC5A}" type="presOf" srcId="{6FB3354F-38AA-410E-B044-77C44880D6C1}" destId="{D44047CD-E190-4EC4-A23F-DE93E4FE743D}" srcOrd="0" destOrd="0" presId="urn:microsoft.com/office/officeart/2005/8/layout/list1"/>
    <dgm:cxn modelId="{898066A8-EE1C-41B5-A59F-C3D33571088D}" type="presParOf" srcId="{6195EC78-93B3-485A-AE28-FF60146E68FD}" destId="{4257ED4C-49D8-4874-B7F0-63D58CA9EF81}" srcOrd="0" destOrd="0" presId="urn:microsoft.com/office/officeart/2005/8/layout/list1"/>
    <dgm:cxn modelId="{8ED64202-BDE1-4439-AF32-2F0C02732F0B}" type="presParOf" srcId="{4257ED4C-49D8-4874-B7F0-63D58CA9EF81}" destId="{D44047CD-E190-4EC4-A23F-DE93E4FE743D}" srcOrd="0" destOrd="0" presId="urn:microsoft.com/office/officeart/2005/8/layout/list1"/>
    <dgm:cxn modelId="{18B8205B-6EC3-4D44-83B4-D26FF3823048}" type="presParOf" srcId="{4257ED4C-49D8-4874-B7F0-63D58CA9EF81}" destId="{3FB1C179-DAD9-4B3F-8A16-C9B945308E6A}" srcOrd="1" destOrd="0" presId="urn:microsoft.com/office/officeart/2005/8/layout/list1"/>
    <dgm:cxn modelId="{B716FAD0-34CF-47D6-AE3D-2F2A98E7DF99}" type="presParOf" srcId="{6195EC78-93B3-485A-AE28-FF60146E68FD}" destId="{156FB330-E394-4DB8-8A94-2A8AD3B53DB5}" srcOrd="1" destOrd="0" presId="urn:microsoft.com/office/officeart/2005/8/layout/list1"/>
    <dgm:cxn modelId="{3FA62C07-8EEB-49FF-B9AA-7440CE1DFB5C}" type="presParOf" srcId="{6195EC78-93B3-485A-AE28-FF60146E68FD}" destId="{3F178EBB-886D-42AE-9DF2-88F4BC01E742}" srcOrd="2" destOrd="0" presId="urn:microsoft.com/office/officeart/2005/8/layout/list1"/>
    <dgm:cxn modelId="{8625BB9F-DD59-46E2-BA48-AD8D5A2A3C28}" type="presParOf" srcId="{6195EC78-93B3-485A-AE28-FF60146E68FD}" destId="{5F063888-2A0E-4C60-958C-79BA4C0459BF}" srcOrd="3" destOrd="0" presId="urn:microsoft.com/office/officeart/2005/8/layout/list1"/>
    <dgm:cxn modelId="{8F8BC6DF-5A36-4BB8-A2E0-B49FC6A62BED}" type="presParOf" srcId="{6195EC78-93B3-485A-AE28-FF60146E68FD}" destId="{043C7443-BA09-45EC-9C1A-22BA6A77C9DE}" srcOrd="4" destOrd="0" presId="urn:microsoft.com/office/officeart/2005/8/layout/list1"/>
    <dgm:cxn modelId="{07F7F7FA-3A77-40A8-B846-58A8642C0C2F}" type="presParOf" srcId="{043C7443-BA09-45EC-9C1A-22BA6A77C9DE}" destId="{EBB937B0-880F-4746-AE6A-CD8635CCD208}" srcOrd="0" destOrd="0" presId="urn:microsoft.com/office/officeart/2005/8/layout/list1"/>
    <dgm:cxn modelId="{3A2BB76E-7EA1-4AAF-94B7-97DECD5BCB06}" type="presParOf" srcId="{043C7443-BA09-45EC-9C1A-22BA6A77C9DE}" destId="{55788E2E-1D2E-413C-AFEA-127FFF15CC92}" srcOrd="1" destOrd="0" presId="urn:microsoft.com/office/officeart/2005/8/layout/list1"/>
    <dgm:cxn modelId="{24312CE3-754D-49D8-A361-61ACFC6DC195}" type="presParOf" srcId="{6195EC78-93B3-485A-AE28-FF60146E68FD}" destId="{2F97C2A0-058F-4D57-80AF-4DA61301CB83}" srcOrd="5" destOrd="0" presId="urn:microsoft.com/office/officeart/2005/8/layout/list1"/>
    <dgm:cxn modelId="{501A1DC3-BE82-45EA-B768-AE9DC5BD5D46}" type="presParOf" srcId="{6195EC78-93B3-485A-AE28-FF60146E68FD}" destId="{EF897482-0007-4A82-A53E-75CCDEA00BD6}" srcOrd="6" destOrd="0" presId="urn:microsoft.com/office/officeart/2005/8/layout/list1"/>
    <dgm:cxn modelId="{92DDD6DC-17A3-4CD6-99F9-332F65A54767}" type="presParOf" srcId="{6195EC78-93B3-485A-AE28-FF60146E68FD}" destId="{69442159-4F4D-4AE4-9962-8BD37EE8A7DB}" srcOrd="7" destOrd="0" presId="urn:microsoft.com/office/officeart/2005/8/layout/list1"/>
    <dgm:cxn modelId="{91223533-88E0-4C7B-BC50-6CE1A6D095F3}" type="presParOf" srcId="{6195EC78-93B3-485A-AE28-FF60146E68FD}" destId="{1602D361-A51A-40C7-86A5-C959E9743E2B}" srcOrd="8" destOrd="0" presId="urn:microsoft.com/office/officeart/2005/8/layout/list1"/>
    <dgm:cxn modelId="{93B7274C-8AF8-404D-ADBE-78ECC184207D}" type="presParOf" srcId="{1602D361-A51A-40C7-86A5-C959E9743E2B}" destId="{88109583-1F0C-474E-8C91-FA04612AE578}" srcOrd="0" destOrd="0" presId="urn:microsoft.com/office/officeart/2005/8/layout/list1"/>
    <dgm:cxn modelId="{BA6D9646-B2E4-4E0A-B43A-AC788D1ACD2D}" type="presParOf" srcId="{1602D361-A51A-40C7-86A5-C959E9743E2B}" destId="{1D05E13D-CA9B-4389-A6DA-14A08BDDFD53}" srcOrd="1" destOrd="0" presId="urn:microsoft.com/office/officeart/2005/8/layout/list1"/>
    <dgm:cxn modelId="{20748C9E-0238-462E-B8D3-784101DA1D51}" type="presParOf" srcId="{6195EC78-93B3-485A-AE28-FF60146E68FD}" destId="{5F2898AB-5D91-468E-B241-0E173724705D}" srcOrd="9" destOrd="0" presId="urn:microsoft.com/office/officeart/2005/8/layout/list1"/>
    <dgm:cxn modelId="{35D0F91E-30EE-456B-98D0-37C8BB906519}" type="presParOf" srcId="{6195EC78-93B3-485A-AE28-FF60146E68FD}" destId="{D972F4F1-FE01-4B0F-9E4E-362D967A746E}" srcOrd="10" destOrd="0" presId="urn:microsoft.com/office/officeart/2005/8/layout/list1"/>
    <dgm:cxn modelId="{0E5F2B9F-DBAF-4C12-A36F-1971A430374E}" type="presParOf" srcId="{6195EC78-93B3-485A-AE28-FF60146E68FD}" destId="{55B42F3D-869E-4185-988F-8D45975D6607}" srcOrd="11" destOrd="0" presId="urn:microsoft.com/office/officeart/2005/8/layout/list1"/>
    <dgm:cxn modelId="{3E2AE5F7-8D50-40DA-B879-EF67BEA10AC7}" type="presParOf" srcId="{6195EC78-93B3-485A-AE28-FF60146E68FD}" destId="{07BCCE2B-149B-4B3E-A721-8AA228BFE7AA}" srcOrd="12" destOrd="0" presId="urn:microsoft.com/office/officeart/2005/8/layout/list1"/>
    <dgm:cxn modelId="{9C4B8080-EF95-489A-B8FF-377DDCC7717D}" type="presParOf" srcId="{07BCCE2B-149B-4B3E-A721-8AA228BFE7AA}" destId="{37C841E9-CBA4-4F20-A5A9-CDF2927AEFCD}" srcOrd="0" destOrd="0" presId="urn:microsoft.com/office/officeart/2005/8/layout/list1"/>
    <dgm:cxn modelId="{D3EAD445-E81A-4EF1-A5D6-F44CB7397E57}" type="presParOf" srcId="{07BCCE2B-149B-4B3E-A721-8AA228BFE7AA}" destId="{82B9CB75-2364-46F6-857A-6CDAF48BD1FB}" srcOrd="1" destOrd="0" presId="urn:microsoft.com/office/officeart/2005/8/layout/list1"/>
    <dgm:cxn modelId="{81725F14-86AA-4FFC-B4C2-E5D0DC5F0D8F}" type="presParOf" srcId="{6195EC78-93B3-485A-AE28-FF60146E68FD}" destId="{999AAF2B-316F-4460-892B-D81529F0F372}" srcOrd="13" destOrd="0" presId="urn:microsoft.com/office/officeart/2005/8/layout/list1"/>
    <dgm:cxn modelId="{28FF5287-026D-4053-A2C4-CA0EF8C4E82D}" type="presParOf" srcId="{6195EC78-93B3-485A-AE28-FF60146E68FD}" destId="{FFF2C7CA-5C59-4E8D-AADC-59D34350C4B7}" srcOrd="14" destOrd="0" presId="urn:microsoft.com/office/officeart/2005/8/layout/list1"/>
    <dgm:cxn modelId="{EDFAA4C8-37CC-4361-8682-085C22143072}" type="presParOf" srcId="{6195EC78-93B3-485A-AE28-FF60146E68FD}" destId="{A320CA11-CCCD-4A1E-88DB-5AE226ADEF45}" srcOrd="15" destOrd="0" presId="urn:microsoft.com/office/officeart/2005/8/layout/list1"/>
    <dgm:cxn modelId="{32EFBD39-15E3-442F-BBB8-0D1A738220A0}" type="presParOf" srcId="{6195EC78-93B3-485A-AE28-FF60146E68FD}" destId="{8EAF29DF-9F5B-4851-9B1E-BBAE4F4C5582}" srcOrd="16" destOrd="0" presId="urn:microsoft.com/office/officeart/2005/8/layout/list1"/>
    <dgm:cxn modelId="{7FA150B9-2B5C-4114-8A3F-AA0B8EF094EA}" type="presParOf" srcId="{8EAF29DF-9F5B-4851-9B1E-BBAE4F4C5582}" destId="{5B2AE56E-A3C2-4D9C-8367-7916D4922263}" srcOrd="0" destOrd="0" presId="urn:microsoft.com/office/officeart/2005/8/layout/list1"/>
    <dgm:cxn modelId="{D93017E5-9F6E-4FB4-A5EF-F17C6D9F07C6}" type="presParOf" srcId="{8EAF29DF-9F5B-4851-9B1E-BBAE4F4C5582}" destId="{1A195EAD-166B-4ED1-B7F4-01076D2EBF51}" srcOrd="1" destOrd="0" presId="urn:microsoft.com/office/officeart/2005/8/layout/list1"/>
    <dgm:cxn modelId="{543EFDA0-DAAE-457C-BE87-CC76CABD8C7F}" type="presParOf" srcId="{6195EC78-93B3-485A-AE28-FF60146E68FD}" destId="{CF2B85CF-C7A0-4DB2-B2BD-22E8310F49FE}" srcOrd="17" destOrd="0" presId="urn:microsoft.com/office/officeart/2005/8/layout/list1"/>
    <dgm:cxn modelId="{F7068A17-CD07-4DF7-88AC-7F6232CC1CE7}" type="presParOf" srcId="{6195EC78-93B3-485A-AE28-FF60146E68FD}" destId="{B47E4490-9743-4222-8600-1619AA8B24F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78EBB-886D-42AE-9DF2-88F4BC01E742}">
      <dsp:nvSpPr>
        <dsp:cNvPr id="0" name=""/>
        <dsp:cNvSpPr/>
      </dsp:nvSpPr>
      <dsp:spPr>
        <a:xfrm>
          <a:off x="0" y="305079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B1C179-DAD9-4B3F-8A16-C9B945308E6A}">
      <dsp:nvSpPr>
        <dsp:cNvPr id="0" name=""/>
        <dsp:cNvSpPr/>
      </dsp:nvSpPr>
      <dsp:spPr>
        <a:xfrm>
          <a:off x="406400" y="39399"/>
          <a:ext cx="56896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Material Properties</a:t>
          </a:r>
        </a:p>
      </dsp:txBody>
      <dsp:txXfrm>
        <a:off x="432339" y="65338"/>
        <a:ext cx="5637722" cy="479482"/>
      </dsp:txXfrm>
    </dsp:sp>
    <dsp:sp modelId="{EF897482-0007-4A82-A53E-75CCDEA00BD6}">
      <dsp:nvSpPr>
        <dsp:cNvPr id="0" name=""/>
        <dsp:cNvSpPr/>
      </dsp:nvSpPr>
      <dsp:spPr>
        <a:xfrm>
          <a:off x="0" y="1121559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788E2E-1D2E-413C-AFEA-127FFF15CC92}">
      <dsp:nvSpPr>
        <dsp:cNvPr id="0" name=""/>
        <dsp:cNvSpPr/>
      </dsp:nvSpPr>
      <dsp:spPr>
        <a:xfrm>
          <a:off x="406400" y="855879"/>
          <a:ext cx="56896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Shading</a:t>
          </a:r>
        </a:p>
      </dsp:txBody>
      <dsp:txXfrm>
        <a:off x="432339" y="881818"/>
        <a:ext cx="5637722" cy="479482"/>
      </dsp:txXfrm>
    </dsp:sp>
    <dsp:sp modelId="{D972F4F1-FE01-4B0F-9E4E-362D967A746E}">
      <dsp:nvSpPr>
        <dsp:cNvPr id="0" name=""/>
        <dsp:cNvSpPr/>
      </dsp:nvSpPr>
      <dsp:spPr>
        <a:xfrm>
          <a:off x="0" y="1938039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05E13D-CA9B-4389-A6DA-14A08BDDFD53}">
      <dsp:nvSpPr>
        <dsp:cNvPr id="0" name=""/>
        <dsp:cNvSpPr/>
      </dsp:nvSpPr>
      <dsp:spPr>
        <a:xfrm>
          <a:off x="406400" y="1672359"/>
          <a:ext cx="56896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Solar Radiation </a:t>
          </a:r>
        </a:p>
      </dsp:txBody>
      <dsp:txXfrm>
        <a:off x="432339" y="1698298"/>
        <a:ext cx="5637722" cy="479482"/>
      </dsp:txXfrm>
    </dsp:sp>
    <dsp:sp modelId="{FFF2C7CA-5C59-4E8D-AADC-59D34350C4B7}">
      <dsp:nvSpPr>
        <dsp:cNvPr id="0" name=""/>
        <dsp:cNvSpPr/>
      </dsp:nvSpPr>
      <dsp:spPr>
        <a:xfrm>
          <a:off x="0" y="2754520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B9CB75-2364-46F6-857A-6CDAF48BD1FB}">
      <dsp:nvSpPr>
        <dsp:cNvPr id="0" name=""/>
        <dsp:cNvSpPr/>
      </dsp:nvSpPr>
      <dsp:spPr>
        <a:xfrm>
          <a:off x="406400" y="2488840"/>
          <a:ext cx="56896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Day light factor</a:t>
          </a:r>
        </a:p>
      </dsp:txBody>
      <dsp:txXfrm>
        <a:off x="432339" y="2514779"/>
        <a:ext cx="5637722" cy="479482"/>
      </dsp:txXfrm>
    </dsp:sp>
    <dsp:sp modelId="{B47E4490-9743-4222-8600-1619AA8B24FE}">
      <dsp:nvSpPr>
        <dsp:cNvPr id="0" name=""/>
        <dsp:cNvSpPr/>
      </dsp:nvSpPr>
      <dsp:spPr>
        <a:xfrm>
          <a:off x="0" y="3571000"/>
          <a:ext cx="8128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195EAD-166B-4ED1-B7F4-01076D2EBF51}">
      <dsp:nvSpPr>
        <dsp:cNvPr id="0" name=""/>
        <dsp:cNvSpPr/>
      </dsp:nvSpPr>
      <dsp:spPr>
        <a:xfrm>
          <a:off x="406400" y="3305320"/>
          <a:ext cx="56896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Acoustical Analysis</a:t>
          </a:r>
        </a:p>
      </dsp:txBody>
      <dsp:txXfrm>
        <a:off x="432339" y="3331259"/>
        <a:ext cx="563772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BA7565-89A5-4C3C-BFCE-574648D9211A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60AB8-197D-4911-AC88-A940EBD821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60AB8-197D-4911-AC88-A940EBD821C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12/28/2021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026510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12/28/2021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04748775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12/28/2021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2897694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12/28/2021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5483868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12/28/2021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156481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12/28/2021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214572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12/28/2021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39437353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12/28/2021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1842873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12/28/2021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57808627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D0C6FF7-A042-4EEE-A20B-9AE16CC8EA87}" type="datetime1">
              <a:rPr lang="en-US" smtClean="0"/>
              <a:pPr/>
              <a:t>12/28/2021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1101944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6FF7-A042-4EEE-A20B-9AE16CC8EA87}" type="datetime1">
              <a:rPr lang="en-US" smtClean="0"/>
              <a:pPr/>
              <a:t>12/28/2021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2880559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D0C6FF7-A042-4EEE-A20B-9AE16CC8EA87}" type="datetime1">
              <a:rPr lang="en-US" smtClean="0"/>
              <a:pPr/>
              <a:t>12/28/2021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7E5197B-E40E-4AF0-B166-603E22A8F0F5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282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3.png"/><Relationship Id="rId5" Type="http://schemas.openxmlformats.org/officeDocument/2006/relationships/image" Target="../media/image51.emf"/><Relationship Id="rId4" Type="http://schemas.openxmlformats.org/officeDocument/2006/relationships/package" Target="../embeddings/Microsoft_Word_Document.docx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5"/>
          <p:cNvSpPr>
            <a:spLocks noGrp="1"/>
          </p:cNvSpPr>
          <p:nvPr>
            <p:ph idx="1"/>
          </p:nvPr>
        </p:nvSpPr>
        <p:spPr>
          <a:xfrm>
            <a:off x="7590155" y="5085270"/>
            <a:ext cx="4601845" cy="11699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Supervisor:</a:t>
            </a:r>
          </a:p>
          <a:p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Dr. Ahmad </a:t>
            </a:r>
            <a:r>
              <a:rPr lang="en-US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Saleh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</a:t>
            </a:fld>
            <a:endParaRPr lang="ar-JO"/>
          </a:p>
        </p:txBody>
      </p:sp>
      <p:pic>
        <p:nvPicPr>
          <p:cNvPr id="5" name="Picture 8" descr="ربما تحتوي الصورة على: ‏‏‏سماء‏ و‏نشاطات في أماكن مفتوحة‏‏‏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</a:blip>
          <a:srcRect r="6263"/>
          <a:stretch/>
        </p:blipFill>
        <p:spPr bwMode="auto">
          <a:xfrm>
            <a:off x="-341746" y="0"/>
            <a:ext cx="12533746" cy="6858000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عنوان 3"/>
          <p:cNvSpPr txBox="1">
            <a:spLocks/>
          </p:cNvSpPr>
          <p:nvPr/>
        </p:nvSpPr>
        <p:spPr>
          <a:xfrm>
            <a:off x="1811249" y="701962"/>
            <a:ext cx="7471295" cy="372671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en-US" dirty="0">
                <a:solidFill>
                  <a:schemeClr val="tx1"/>
                </a:solidFill>
                <a:latin typeface="Arial Black" pitchFamily="34" charset="0"/>
              </a:rPr>
            </a:br>
            <a:br>
              <a:rPr lang="en-US" dirty="0">
                <a:solidFill>
                  <a:schemeClr val="tx1"/>
                </a:solidFill>
                <a:latin typeface="Arial Black" pitchFamily="34" charset="0"/>
              </a:rPr>
            </a:br>
            <a:br>
              <a:rPr lang="en-US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br>
              <a:rPr lang="en-US" dirty="0">
                <a:solidFill>
                  <a:schemeClr val="tx1"/>
                </a:solidFill>
                <a:latin typeface="Arial Black" pitchFamily="34" charset="0"/>
              </a:rPr>
            </a:br>
            <a:br>
              <a:rPr lang="en-US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HEALTH Clinic </a:t>
            </a:r>
            <a:endParaRPr lang="en-US" sz="128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عنوان فرعي 4"/>
          <p:cNvSpPr txBox="1">
            <a:spLocks/>
          </p:cNvSpPr>
          <p:nvPr/>
        </p:nvSpPr>
        <p:spPr>
          <a:xfrm>
            <a:off x="-170555" y="4682443"/>
            <a:ext cx="7589520" cy="197564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/>
              <a:buNone/>
            </a:pP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Prepared By:</a:t>
            </a:r>
          </a:p>
          <a:p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Yazan </a:t>
            </a:r>
            <a:r>
              <a:rPr lang="en-US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Yameen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Rafeeq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Amous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>
              <a:buNone/>
            </a:pP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>
              <a:buNone/>
            </a:pP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عنوان فرعي 4"/>
          <p:cNvSpPr txBox="1">
            <a:spLocks/>
          </p:cNvSpPr>
          <p:nvPr/>
        </p:nvSpPr>
        <p:spPr>
          <a:xfrm>
            <a:off x="2301557" y="1962821"/>
            <a:ext cx="7589520" cy="122843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/>
              <a:buNone/>
            </a:pP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Building Engineering Department </a:t>
            </a:r>
          </a:p>
          <a:p>
            <a:pPr algn="ctr">
              <a:buFont typeface="Wingdings"/>
              <a:buNone/>
            </a:pP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Graduation project II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7609256" y="6027003"/>
            <a:ext cx="3070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Supervisor: </a:t>
            </a:r>
          </a:p>
          <a:p>
            <a:r>
              <a:rPr lang="en-US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Dr. </a:t>
            </a:r>
            <a:r>
              <a:rPr lang="en-US" sz="2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Moatasem</a:t>
            </a:r>
            <a:r>
              <a:rPr lang="en-US" sz="2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Babaa</a:t>
            </a:r>
            <a:endParaRPr lang="en-US" sz="2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7210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21360" y="446270"/>
            <a:ext cx="1059688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properties</a:t>
            </a:r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1080344"/>
            <a:ext cx="3124581" cy="197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6075" y="1158067"/>
            <a:ext cx="4255388" cy="17375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599" y="3291355"/>
            <a:ext cx="4276725" cy="14901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38526" y="3093236"/>
            <a:ext cx="3040380" cy="190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>
            <a:extLst>
              <a:ext uri="{FF2B5EF4-FFF2-40B4-BE49-F238E27FC236}">
                <a16:creationId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551160" y="1925643"/>
            <a:ext cx="2309769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sz="200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526773" y="3951089"/>
            <a:ext cx="226857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Roof</a:t>
            </a:r>
            <a:r>
              <a:rPr lang="ar-JO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material </a:t>
            </a: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10</a:t>
            </a:fld>
            <a:endParaRPr lang="ar-JO"/>
          </a:p>
        </p:txBody>
      </p:sp>
      <p:pic>
        <p:nvPicPr>
          <p:cNvPr id="12" name="Picture 7">
            <a:extLst>
              <a:ext uri="{FF2B5EF4-FFF2-40B4-BE49-F238E27FC236}">
                <a16:creationId xmlns:a16="http://schemas.microsoft.com/office/drawing/2014/main" id="{6AA968A3-E71F-4C27-9E05-AC6ED8EBFDB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76" y="5097673"/>
            <a:ext cx="3202474" cy="15412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DDFB0476-E723-4C03-BCBE-0D61AFFCA969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085" y="5114925"/>
            <a:ext cx="3576065" cy="15582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مستطيل 13"/>
          <p:cNvSpPr/>
          <p:nvPr/>
        </p:nvSpPr>
        <p:spPr>
          <a:xfrm>
            <a:off x="517248" y="5598914"/>
            <a:ext cx="229262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en-US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Window Glass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05037"/>
          </a:xfrm>
        </p:spPr>
        <p:txBody>
          <a:bodyPr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Shading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11</a:t>
            </a:fld>
            <a:endParaRPr lang="ar-JO"/>
          </a:p>
        </p:txBody>
      </p:sp>
      <p:sp>
        <p:nvSpPr>
          <p:cNvPr id="7" name="مربع نص 6"/>
          <p:cNvSpPr txBox="1"/>
          <p:nvPr/>
        </p:nvSpPr>
        <p:spPr>
          <a:xfrm>
            <a:off x="1331976" y="1752600"/>
            <a:ext cx="343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Shading in Winter  at 8:00AM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C58A04-33EB-4273-BC35-84B609F879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58" y="2372325"/>
            <a:ext cx="4744720" cy="34067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Shading</a:t>
            </a:r>
            <a:endParaRPr lang="en-US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12</a:t>
            </a:fld>
            <a:endParaRPr lang="ar-JO"/>
          </a:p>
        </p:txBody>
      </p:sp>
      <p:sp>
        <p:nvSpPr>
          <p:cNvPr id="7" name="مستطيل 6"/>
          <p:cNvSpPr/>
          <p:nvPr/>
        </p:nvSpPr>
        <p:spPr>
          <a:xfrm>
            <a:off x="1049536" y="1811774"/>
            <a:ext cx="2643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Shading in Winter at 3:PM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44FFD5D-82AD-41A5-9340-24D2300F2B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07" y="2634751"/>
            <a:ext cx="4818380" cy="34772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13</a:t>
            </a:fld>
            <a:endParaRPr lang="ar-JO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1097280" y="286603"/>
            <a:ext cx="10058400" cy="865541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Solar Radiation</a:t>
            </a:r>
            <a:endParaRPr kumimoji="0" lang="en-US" sz="4800" b="0" i="0" u="none" strike="noStrike" kern="1200" cap="none" spc="-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533400" y="4418907"/>
            <a:ext cx="1552575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en-US" sz="20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After Treatment</a:t>
            </a: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age69.jpeg">
            <a:extLst>
              <a:ext uri="{FF2B5EF4-FFF2-40B4-BE49-F238E27FC236}">
                <a16:creationId xmlns:a16="http://schemas.microsoft.com/office/drawing/2014/main" id="{F937FDB0-148E-4891-A999-11CB18775AE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64610" y="1649920"/>
            <a:ext cx="5533390" cy="3660140"/>
          </a:xfrm>
          <a:prstGeom prst="rect">
            <a:avLst/>
          </a:prstGeom>
        </p:spPr>
      </p:pic>
      <p:pic>
        <p:nvPicPr>
          <p:cNvPr id="14" name="image68.jpeg">
            <a:extLst>
              <a:ext uri="{FF2B5EF4-FFF2-40B4-BE49-F238E27FC236}">
                <a16:creationId xmlns:a16="http://schemas.microsoft.com/office/drawing/2014/main" id="{B040463F-3962-4817-876A-4413330C50D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54498" y="2187130"/>
            <a:ext cx="1657985" cy="25857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14</a:t>
            </a:fld>
            <a:endParaRPr lang="ar-JO"/>
          </a:p>
        </p:txBody>
      </p:sp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0" y="500063"/>
            <a:ext cx="10972800" cy="58102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  <a:cs typeface="Times New Roman" pitchFamily="18" charset="0"/>
              </a:rPr>
              <a:t>Daylight Factor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515727" y="2145099"/>
            <a:ext cx="2684673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Wingdings" pitchFamily="2" charset="2"/>
              <a:buChar char="ü"/>
            </a:pP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476103" y="4418907"/>
            <a:ext cx="2684673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 algn="ctr">
              <a:buFont typeface="Wingdings" pitchFamily="2" charset="2"/>
              <a:buChar char="ü"/>
            </a:pPr>
            <a:r>
              <a:rPr lang="en-US" sz="20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Treatment</a:t>
            </a: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FDF247F8-DC29-4820-B49F-1E432E3C2A08}"/>
              </a:ext>
            </a:extLst>
          </p:cNvPr>
          <p:cNvSpPr/>
          <p:nvPr/>
        </p:nvSpPr>
        <p:spPr>
          <a:xfrm>
            <a:off x="375519" y="1044771"/>
            <a:ext cx="2349393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685800" indent="-685800">
              <a:buFont typeface="Wingdings" panose="05000000000000000000" pitchFamily="2" charset="2"/>
              <a:buChar char="v"/>
            </a:pPr>
            <a:r>
              <a:rPr lang="en-US" sz="20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sz="200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F51372-A66E-48CB-8E7D-FB0F4E2905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315" y="1335722"/>
            <a:ext cx="6464155" cy="418655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748792" y="373118"/>
            <a:ext cx="1059688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GB" sz="3200" dirty="0"/>
              <a:t>Acoustical  Analysis</a:t>
            </a:r>
          </a:p>
        </p:txBody>
      </p:sp>
      <p:pic>
        <p:nvPicPr>
          <p:cNvPr id="11" name="صورة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7696" y="521208"/>
            <a:ext cx="3029712" cy="27249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11" descr="Ref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58" y="1866455"/>
            <a:ext cx="4981024" cy="4433761"/>
          </a:xfrm>
          <a:prstGeom prst="rect">
            <a:avLst/>
          </a:prstGeom>
        </p:spPr>
      </p:pic>
      <p:pic>
        <p:nvPicPr>
          <p:cNvPr id="14" name="صورة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15984" y="3486912"/>
            <a:ext cx="3026664" cy="2749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مستطيل 16"/>
          <p:cNvSpPr/>
          <p:nvPr/>
        </p:nvSpPr>
        <p:spPr>
          <a:xfrm>
            <a:off x="726255" y="1082522"/>
            <a:ext cx="359521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(Sound Transmission Class 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Internal Wall</a:t>
            </a:r>
            <a:endParaRPr lang="en-GB" b="1" dirty="0">
              <a:solidFill>
                <a:srgbClr val="813D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07025" y="3759200"/>
            <a:ext cx="2951788" cy="22497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02513" y="860552"/>
            <a:ext cx="2631701" cy="2266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عنصر نائب لرقم الشريحة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15</a:t>
            </a:fld>
            <a:endParaRPr lang="ar-JO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64652" y="1886041"/>
            <a:ext cx="3810000" cy="36643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 descr="Block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29517"/>
            <a:ext cx="3933770" cy="3156883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825031" y="1061966"/>
            <a:ext cx="643301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 (Sound Transmission Class ) for</a:t>
            </a:r>
            <a:endParaRPr lang="en-US" dirty="0"/>
          </a:p>
          <a:p>
            <a:r>
              <a:rPr lang="en-US" b="1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</a:t>
            </a:r>
            <a:r>
              <a:rPr lang="en-GB" dirty="0"/>
              <a:t> </a:t>
            </a:r>
            <a:r>
              <a:rPr lang="en-GB" b="1" dirty="0">
                <a:solidFill>
                  <a:srgbClr val="813D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OITC (Outdoor–Indoor Transmission Class)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32936" y="4231330"/>
            <a:ext cx="4278376" cy="18158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(55 - 60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dBA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Where the outdoor background noise level is between 55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dBA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and 60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dBA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Since the amount of (background noise level) is 55dBA so that OITC rating not less than 55 – 25= 30dB this value is less than the actual OITC value of the wall 50dB, so its acceptable</a:t>
            </a:r>
          </a:p>
        </p:txBody>
      </p:sp>
      <p:pic>
        <p:nvPicPr>
          <p:cNvPr id="10" name="صورة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51808" y="1874520"/>
            <a:ext cx="3967480" cy="212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16</a:t>
            </a:fld>
            <a:endParaRPr lang="ar-JO"/>
          </a:p>
        </p:txBody>
      </p:sp>
      <p:sp>
        <p:nvSpPr>
          <p:cNvPr id="12" name="مستطيل 11"/>
          <p:cNvSpPr/>
          <p:nvPr/>
        </p:nvSpPr>
        <p:spPr>
          <a:xfrm>
            <a:off x="748792" y="373118"/>
            <a:ext cx="1059688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GB" sz="3200" dirty="0"/>
              <a:t>Acoustical  Analysis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17</a:t>
            </a:fld>
            <a:endParaRPr lang="ar-JO"/>
          </a:p>
        </p:txBody>
      </p:sp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841248" y="2551875"/>
            <a:ext cx="10363200" cy="11430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Structural Aspect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18</a:t>
            </a:fld>
            <a:endParaRPr lang="ar-JO"/>
          </a:p>
        </p:txBody>
      </p:sp>
      <p:sp>
        <p:nvSpPr>
          <p:cNvPr id="15" name="TextBox 18"/>
          <p:cNvSpPr txBox="1"/>
          <p:nvPr/>
        </p:nvSpPr>
        <p:spPr>
          <a:xfrm>
            <a:off x="714363" y="256338"/>
            <a:ext cx="6315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 Ground floor Plan   </a:t>
            </a:r>
          </a:p>
        </p:txBody>
      </p:sp>
      <p:pic>
        <p:nvPicPr>
          <p:cNvPr id="5" name="image73.jpeg">
            <a:extLst>
              <a:ext uri="{FF2B5EF4-FFF2-40B4-BE49-F238E27FC236}">
                <a16:creationId xmlns:a16="http://schemas.microsoft.com/office/drawing/2014/main" id="{178B4A6B-7CB2-4080-ADB2-A5A37AF04BB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63318" y="1710689"/>
            <a:ext cx="6047917" cy="367077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19</a:t>
            </a:fld>
            <a:endParaRPr lang="ar-JO"/>
          </a:p>
        </p:txBody>
      </p:sp>
      <p:sp>
        <p:nvSpPr>
          <p:cNvPr id="19" name="TextBox 18"/>
          <p:cNvSpPr txBox="1"/>
          <p:nvPr/>
        </p:nvSpPr>
        <p:spPr>
          <a:xfrm>
            <a:off x="714363" y="256338"/>
            <a:ext cx="589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model for all blocks :</a:t>
            </a:r>
          </a:p>
        </p:txBody>
      </p:sp>
      <p:sp>
        <p:nvSpPr>
          <p:cNvPr id="29" name="مستطيل 18"/>
          <p:cNvSpPr/>
          <p:nvPr/>
        </p:nvSpPr>
        <p:spPr>
          <a:xfrm>
            <a:off x="920540" y="2370787"/>
            <a:ext cx="947695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AE" sz="2000" b="1" dirty="0">
              <a:solidFill>
                <a:srgbClr val="FF0000"/>
              </a:solidFill>
            </a:endParaRPr>
          </a:p>
          <a:p>
            <a:endParaRPr lang="ar-AE" sz="2000" b="1" dirty="0">
              <a:solidFill>
                <a:srgbClr val="FF0000"/>
              </a:solidFill>
            </a:endParaRPr>
          </a:p>
          <a:p>
            <a:endParaRPr lang="ar-AE" sz="2000" b="1" dirty="0">
              <a:solidFill>
                <a:srgbClr val="FF0000"/>
              </a:solidFill>
            </a:endParaRPr>
          </a:p>
          <a:p>
            <a:endParaRPr lang="ar-AE" sz="2000" b="1" dirty="0">
              <a:solidFill>
                <a:srgbClr val="FF0000"/>
              </a:solidFill>
            </a:endParaRPr>
          </a:p>
          <a:p>
            <a:endParaRPr lang="ar-AE" sz="2000" b="1" dirty="0">
              <a:solidFill>
                <a:srgbClr val="FF0000"/>
              </a:solidFill>
            </a:endParaRPr>
          </a:p>
          <a:p>
            <a:endParaRPr lang="ar-AE" sz="2000" b="1" dirty="0">
              <a:solidFill>
                <a:srgbClr val="FF0000"/>
              </a:solidFill>
            </a:endParaRPr>
          </a:p>
          <a:p>
            <a:endParaRPr lang="ar-AE" sz="2000" b="1" dirty="0">
              <a:solidFill>
                <a:srgbClr val="FF0000"/>
              </a:solidFill>
            </a:endParaRPr>
          </a:p>
          <a:p>
            <a:endParaRPr lang="ar-AE" sz="2000" b="1" dirty="0">
              <a:solidFill>
                <a:srgbClr val="FF0000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Block 1</a:t>
            </a:r>
          </a:p>
        </p:txBody>
      </p:sp>
      <p:sp>
        <p:nvSpPr>
          <p:cNvPr id="30" name="مستطيل 18"/>
          <p:cNvSpPr/>
          <p:nvPr/>
        </p:nvSpPr>
        <p:spPr>
          <a:xfrm>
            <a:off x="3393862" y="2483479"/>
            <a:ext cx="11657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Block 2</a:t>
            </a:r>
          </a:p>
          <a:p>
            <a:endParaRPr lang="en-US" sz="2000" b="1" dirty="0"/>
          </a:p>
        </p:txBody>
      </p:sp>
      <p:pic>
        <p:nvPicPr>
          <p:cNvPr id="43" name="image94.jpeg">
            <a:extLst>
              <a:ext uri="{FF2B5EF4-FFF2-40B4-BE49-F238E27FC236}">
                <a16:creationId xmlns:a16="http://schemas.microsoft.com/office/drawing/2014/main" id="{4DB6DA99-D143-4694-B854-34B22AD851C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315" y="779558"/>
            <a:ext cx="5275580" cy="4091940"/>
          </a:xfrm>
          <a:prstGeom prst="rect">
            <a:avLst/>
          </a:prstGeom>
        </p:spPr>
      </p:pic>
      <p:pic>
        <p:nvPicPr>
          <p:cNvPr id="44" name="صورة 7">
            <a:extLst>
              <a:ext uri="{FF2B5EF4-FFF2-40B4-BE49-F238E27FC236}">
                <a16:creationId xmlns:a16="http://schemas.microsoft.com/office/drawing/2014/main" id="{CCF015F9-F8FD-4621-85B1-025023E935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6120" y="688089"/>
            <a:ext cx="4664096" cy="3590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9ECB1013-7236-430E-8884-58CAF0C15947}"/>
              </a:ext>
            </a:extLst>
          </p:cNvPr>
          <p:cNvSpPr txBox="1"/>
          <p:nvPr/>
        </p:nvSpPr>
        <p:spPr>
          <a:xfrm rot="10800000" flipV="1">
            <a:off x="6207646" y="4326324"/>
            <a:ext cx="2944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Block 2</a:t>
            </a:r>
          </a:p>
        </p:txBody>
      </p:sp>
    </p:spTree>
    <p:extLst>
      <p:ext uri="{BB962C8B-B14F-4D97-AF65-F5344CB8AC3E}">
        <p14:creationId xmlns:p14="http://schemas.microsoft.com/office/powerpoint/2010/main" val="748489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440" y="452120"/>
            <a:ext cx="1091184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b="1" dirty="0">
                <a:latin typeface="Algerian" panose="04020705040A02060702" pitchFamily="82" charset="0"/>
              </a:rPr>
              <a:t>contents</a:t>
            </a:r>
            <a:endParaRPr lang="ar-JO" sz="8000" b="1" dirty="0"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10515600" cy="35173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Architectural aspect</a:t>
            </a:r>
          </a:p>
          <a:p>
            <a:r>
              <a:rPr lang="en-US" dirty="0"/>
              <a:t>Environmental aspect</a:t>
            </a:r>
          </a:p>
          <a:p>
            <a:r>
              <a:rPr lang="en-US" dirty="0"/>
              <a:t>Structural design concept</a:t>
            </a:r>
          </a:p>
          <a:p>
            <a:r>
              <a:rPr lang="en-US" dirty="0"/>
              <a:t>Electrical aspect  </a:t>
            </a:r>
          </a:p>
          <a:p>
            <a:r>
              <a:rPr lang="en-US" dirty="0"/>
              <a:t>Mechanical aspect</a:t>
            </a:r>
          </a:p>
          <a:p>
            <a:r>
              <a:rPr lang="en-US" dirty="0"/>
              <a:t>System integration </a:t>
            </a:r>
          </a:p>
          <a:p>
            <a:r>
              <a:rPr lang="en-US" dirty="0"/>
              <a:t>Cost Estimation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43177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20</a:t>
            </a:fld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1117600" y="1467231"/>
            <a:ext cx="9956800" cy="4997450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Codes :                                                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ACI318-14 Code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UBC-97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Specification :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 (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F'c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28MPa)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Yielding strength of steel (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420Mpa)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 :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= 5KN/m2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 = 4.3KN/m2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 Load = 22KN/m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3119" y="684040"/>
            <a:ext cx="4463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Analysis :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21</a:t>
            </a:fld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17600" y="1647825"/>
            <a:ext cx="9956800" cy="4989513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parameters seismic analysis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zone :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located in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Tulkarem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city therefore the seismic zone is (2B) and the Z value is 0.20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: type of soil is rock so the soil profile is SB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Force Reduction Factor R = 5.5 (Building Frame System is used) (shear wall)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I = 1.25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Acceleration-Dependent Seismic Coefficient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Velocity-Dependent Seismic Coefficient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source : Dead Load 100% and Live Load 25% .</a:t>
            </a:r>
          </a:p>
          <a:p>
            <a:pPr marL="0" indent="0"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3119" y="711200"/>
            <a:ext cx="7179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for seismic Analysis : </a:t>
            </a:r>
          </a:p>
        </p:txBody>
      </p:sp>
    </p:spTree>
    <p:extLst>
      <p:ext uri="{BB962C8B-B14F-4D97-AF65-F5344CB8AC3E}">
        <p14:creationId xmlns:p14="http://schemas.microsoft.com/office/powerpoint/2010/main" val="26081134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22</a:t>
            </a:fld>
            <a:endParaRPr lang="ar-JO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4294967295"/>
          </p:nvPr>
        </p:nvSpPr>
        <p:spPr>
          <a:xfrm>
            <a:off x="565912" y="1600200"/>
            <a:ext cx="5537200" cy="457200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Thickness(ribbed slab” used : 25 cm</a:t>
            </a: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 of Beams: 60*30cm, 50*50cm, 30*30cm and 50*50cm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Sections: 50*50 cm, 21*100cm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Wall: 21cm thickness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6268720" y="3007360"/>
            <a:ext cx="2316480" cy="39624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598" y="522982"/>
            <a:ext cx="4342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 dimensions : </a:t>
            </a:r>
          </a:p>
        </p:txBody>
      </p:sp>
      <p:pic>
        <p:nvPicPr>
          <p:cNvPr id="9" name="صورة 16">
            <a:extLst>
              <a:ext uri="{FF2B5EF4-FFF2-40B4-BE49-F238E27FC236}">
                <a16:creationId xmlns:a16="http://schemas.microsoft.com/office/drawing/2014/main" id="{7489F22D-2010-47FB-97C2-8B6B023039F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0295" y="1388422"/>
            <a:ext cx="3462727" cy="367825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23</a:t>
            </a:fld>
            <a:endParaRPr lang="ar-JO"/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4287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Models from programs :</a:t>
            </a:r>
          </a:p>
        </p:txBody>
      </p:sp>
      <p:sp>
        <p:nvSpPr>
          <p:cNvPr id="15" name="مستطيل 18"/>
          <p:cNvSpPr/>
          <p:nvPr/>
        </p:nvSpPr>
        <p:spPr>
          <a:xfrm>
            <a:off x="760804" y="757180"/>
            <a:ext cx="3353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مستطيل 18"/>
          <p:cNvSpPr/>
          <p:nvPr/>
        </p:nvSpPr>
        <p:spPr>
          <a:xfrm>
            <a:off x="760804" y="3418789"/>
            <a:ext cx="3353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مستطيل 18"/>
          <p:cNvSpPr/>
          <p:nvPr/>
        </p:nvSpPr>
        <p:spPr>
          <a:xfrm>
            <a:off x="6278318" y="757180"/>
            <a:ext cx="3353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6278318" y="3418789"/>
            <a:ext cx="3353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2" name="صورة 49">
            <a:extLst>
              <a:ext uri="{FF2B5EF4-FFF2-40B4-BE49-F238E27FC236}">
                <a16:creationId xmlns:a16="http://schemas.microsoft.com/office/drawing/2014/main" id="{126F9451-14A3-4189-ACDD-2C82ECDCD5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262048"/>
            <a:ext cx="2981887" cy="292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264FC1-407F-44B7-B4AA-F577301AE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8055" y="1092783"/>
            <a:ext cx="4335145" cy="395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762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6154042" y="998531"/>
            <a:ext cx="4034829" cy="5661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 for block 2 :</a:t>
            </a:r>
          </a:p>
        </p:txBody>
      </p:sp>
      <p:sp>
        <p:nvSpPr>
          <p:cNvPr id="15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919" y="1024838"/>
            <a:ext cx="4034829" cy="5661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 for block 1 :</a:t>
            </a:r>
            <a:endParaRPr lang="ar-A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24</a:t>
            </a:fld>
            <a:endParaRPr lang="ar-JO"/>
          </a:p>
        </p:txBody>
      </p:sp>
      <p:sp>
        <p:nvSpPr>
          <p:cNvPr id="25" name="عنصر نائب للمحتوى 3"/>
          <p:cNvSpPr>
            <a:spLocks noGrp="1"/>
          </p:cNvSpPr>
          <p:nvPr>
            <p:ph sz="quarter" idx="4294967295"/>
          </p:nvPr>
        </p:nvSpPr>
        <p:spPr>
          <a:xfrm>
            <a:off x="0" y="3740150"/>
            <a:ext cx="4035425" cy="5667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:All drifts in floors is less than limit .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عنصر نائب للمحتوى 3"/>
          <p:cNvSpPr>
            <a:spLocks noGrp="1"/>
          </p:cNvSpPr>
          <p:nvPr>
            <p:ph sz="quarter" idx="4294967295"/>
          </p:nvPr>
        </p:nvSpPr>
        <p:spPr>
          <a:xfrm>
            <a:off x="6988175" y="3712552"/>
            <a:ext cx="5203825" cy="5667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drifts in floors is less than limit .</a:t>
            </a:r>
          </a:p>
        </p:txBody>
      </p:sp>
      <p:sp>
        <p:nvSpPr>
          <p:cNvPr id="31" name="عنصر نائب للمحتوى 3"/>
          <p:cNvSpPr>
            <a:spLocks noGrp="1"/>
          </p:cNvSpPr>
          <p:nvPr>
            <p:ph sz="quarter" idx="4294967295"/>
          </p:nvPr>
        </p:nvSpPr>
        <p:spPr>
          <a:xfrm>
            <a:off x="6988175" y="5711825"/>
            <a:ext cx="5203825" cy="565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values from ETABS is greater than manual values 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checks :</a:t>
            </a:r>
          </a:p>
        </p:txBody>
      </p:sp>
      <p:pic>
        <p:nvPicPr>
          <p:cNvPr id="20" name="صورة 53">
            <a:extLst>
              <a:ext uri="{FF2B5EF4-FFF2-40B4-BE49-F238E27FC236}">
                <a16:creationId xmlns:a16="http://schemas.microsoft.com/office/drawing/2014/main" id="{E0905432-56F0-4C38-B7A2-2C8B28A17F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2" y="1744394"/>
            <a:ext cx="4902623" cy="1684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صورة 53">
            <a:extLst>
              <a:ext uri="{FF2B5EF4-FFF2-40B4-BE49-F238E27FC236}">
                <a16:creationId xmlns:a16="http://schemas.microsoft.com/office/drawing/2014/main" id="{E2041E3F-1103-4B51-9599-4DC77307279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31126" y="1716618"/>
            <a:ext cx="5280660" cy="1684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16515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629919" y="1024838"/>
            <a:ext cx="4034829" cy="5661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of design for block </a:t>
            </a:r>
            <a:r>
              <a:rPr lang="ar-AE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25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919" y="3407711"/>
            <a:ext cx="4034829" cy="5661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columns 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25</a:t>
            </a:fld>
            <a:endParaRPr lang="ar-JO"/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columns :</a:t>
            </a:r>
          </a:p>
        </p:txBody>
      </p:sp>
      <p:pic>
        <p:nvPicPr>
          <p:cNvPr id="14" name="صورة 77">
            <a:extLst>
              <a:ext uri="{FF2B5EF4-FFF2-40B4-BE49-F238E27FC236}">
                <a16:creationId xmlns:a16="http://schemas.microsoft.com/office/drawing/2014/main" id="{B8A6C0AA-0031-4F71-BF87-1FD0FCC549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5754" y="1760231"/>
            <a:ext cx="10016729" cy="1419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6463E65-CC99-401B-926C-ABD0F3917F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754" y="3692579"/>
            <a:ext cx="4034828" cy="23915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C03642F-3671-4EB1-8A85-865104775D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420" y="3962291"/>
            <a:ext cx="275935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2937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26</a:t>
            </a:fld>
            <a:endParaRPr lang="ar-JO"/>
          </a:p>
        </p:txBody>
      </p:sp>
      <p:sp>
        <p:nvSpPr>
          <p:cNvPr id="25" name="عنصر نائب للمحتوى 3"/>
          <p:cNvSpPr>
            <a:spLocks noGrp="1"/>
          </p:cNvSpPr>
          <p:nvPr>
            <p:ph sz="half" idx="4294967295"/>
          </p:nvPr>
        </p:nvSpPr>
        <p:spPr>
          <a:xfrm>
            <a:off x="603504" y="1053275"/>
            <a:ext cx="4033838" cy="5667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columns 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columns 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290146-F832-4D0E-AFD0-D7DE1D46F9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836" y="1644014"/>
            <a:ext cx="8750105" cy="403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0963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629919" y="1071917"/>
            <a:ext cx="4034829" cy="5661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beam 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27</a:t>
            </a:fld>
            <a:endParaRPr lang="ar-JO"/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beams 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DF90B8-178D-4F6C-9622-2303B9EEA4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33" y="1811215"/>
            <a:ext cx="2515227" cy="32355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A71A43-AB9D-42F4-9DEA-CF55F49B5B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567" y="1765494"/>
            <a:ext cx="2700362" cy="3235570"/>
          </a:xfrm>
          <a:prstGeom prst="rect">
            <a:avLst/>
          </a:prstGeom>
        </p:spPr>
      </p:pic>
      <p:pic>
        <p:nvPicPr>
          <p:cNvPr id="12" name="صورة 71">
            <a:extLst>
              <a:ext uri="{FF2B5EF4-FFF2-40B4-BE49-F238E27FC236}">
                <a16:creationId xmlns:a16="http://schemas.microsoft.com/office/drawing/2014/main" id="{8196E938-E6BB-4D66-8C48-941811615E9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8598" y="411689"/>
            <a:ext cx="5833402" cy="3019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صورة 72">
            <a:extLst>
              <a:ext uri="{FF2B5EF4-FFF2-40B4-BE49-F238E27FC236}">
                <a16:creationId xmlns:a16="http://schemas.microsoft.com/office/drawing/2014/main" id="{90120AE7-1428-43C4-8B64-E692158563F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8598" y="3428999"/>
            <a:ext cx="583340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صورة 73">
            <a:extLst>
              <a:ext uri="{FF2B5EF4-FFF2-40B4-BE49-F238E27FC236}">
                <a16:creationId xmlns:a16="http://schemas.microsoft.com/office/drawing/2014/main" id="{D552F5D5-D4CF-44DD-AA79-6F4E59FF887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8598" y="4632953"/>
            <a:ext cx="5833402" cy="137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52492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A5068-1D3B-4F92-9776-59F28CB81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Detaling</a:t>
            </a:r>
            <a:r>
              <a:rPr lang="en-US" dirty="0"/>
              <a:t> of beams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4BAC55-892E-4E24-AC0C-CEDA34BAB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28</a:t>
            </a:fld>
            <a:endParaRPr lang="ar-JO"/>
          </a:p>
        </p:txBody>
      </p:sp>
      <p:pic>
        <p:nvPicPr>
          <p:cNvPr id="6" name="صورة 74">
            <a:extLst>
              <a:ext uri="{FF2B5EF4-FFF2-40B4-BE49-F238E27FC236}">
                <a16:creationId xmlns:a16="http://schemas.microsoft.com/office/drawing/2014/main" id="{305EB049-207A-4F72-AF6E-D3D1493257F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0330" y="1737360"/>
            <a:ext cx="4642457" cy="441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9">
            <a:extLst>
              <a:ext uri="{FF2B5EF4-FFF2-40B4-BE49-F238E27FC236}">
                <a16:creationId xmlns:a16="http://schemas.microsoft.com/office/drawing/2014/main" id="{5605F75F-E9C4-4957-B817-6B2347F8D9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5999" y="1737360"/>
            <a:ext cx="5270695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رة 70">
            <a:extLst>
              <a:ext uri="{FF2B5EF4-FFF2-40B4-BE49-F238E27FC236}">
                <a16:creationId xmlns:a16="http://schemas.microsoft.com/office/drawing/2014/main" id="{EA58D033-CE9F-4FC3-BF2C-3DE5E65056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3969" y="4658775"/>
            <a:ext cx="5292725" cy="122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01921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29</a:t>
            </a:fld>
            <a:endParaRPr lang="ar-JO"/>
          </a:p>
        </p:txBody>
      </p:sp>
      <p:sp>
        <p:nvSpPr>
          <p:cNvPr id="25" name="عنصر نائب للمحتوى 3"/>
          <p:cNvSpPr>
            <a:spLocks noGrp="1"/>
          </p:cNvSpPr>
          <p:nvPr>
            <p:ph sz="half" idx="4294967295"/>
          </p:nvPr>
        </p:nvSpPr>
        <p:spPr>
          <a:xfrm>
            <a:off x="658368" y="1080707"/>
            <a:ext cx="4033838" cy="5667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slab 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slab 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96781F-FEA2-4F4F-BC76-8B9921D3B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24" y="1647444"/>
            <a:ext cx="5358382" cy="45704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8E9D68-9DD4-431D-808C-D9C4B13C5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007" y="2070227"/>
            <a:ext cx="3781425" cy="3064481"/>
          </a:xfrm>
          <a:prstGeom prst="rect">
            <a:avLst/>
          </a:prstGeom>
        </p:spPr>
      </p:pic>
      <p:pic>
        <p:nvPicPr>
          <p:cNvPr id="10" name="صورة 2">
            <a:extLst>
              <a:ext uri="{FF2B5EF4-FFF2-40B4-BE49-F238E27FC236}">
                <a16:creationId xmlns:a16="http://schemas.microsoft.com/office/drawing/2014/main" id="{863A1738-4A43-449D-AE1B-A62C1793C1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8836" y="1364075"/>
            <a:ext cx="5006340" cy="70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3681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960" y="716280"/>
            <a:ext cx="1091184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b="1">
                <a:latin typeface="Algerian" panose="04020705040A02060702" pitchFamily="82" charset="0"/>
              </a:rPr>
              <a:t>Introduction</a:t>
            </a:r>
            <a:endParaRPr lang="ar-JO" sz="8000" b="1" dirty="0">
              <a:latin typeface="Algerian" panose="04020705040A02060702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8480" y="2359152"/>
            <a:ext cx="10911840" cy="3320288"/>
          </a:xfrm>
        </p:spPr>
        <p:txBody>
          <a:bodyPr/>
          <a:lstStyle/>
          <a:p>
            <a:r>
              <a:rPr lang="en-US" dirty="0"/>
              <a:t>Health Clinic</a:t>
            </a: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/>
              <a:t>located  in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Palestine – </a:t>
            </a: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Nablus city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It consist of second floor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32661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629919" y="1071917"/>
            <a:ext cx="4034829" cy="5661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footing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30</a:t>
            </a:fld>
            <a:endParaRPr lang="ar-JO"/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footing 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640907-F40A-4DD3-9F87-445F858D1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94" y="2674061"/>
            <a:ext cx="2797175" cy="28289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89255D-31EE-4AC8-A6DB-C93E1B2BABF2}"/>
              </a:ext>
            </a:extLst>
          </p:cNvPr>
          <p:cNvSpPr txBox="1"/>
          <p:nvPr/>
        </p:nvSpPr>
        <p:spPr>
          <a:xfrm>
            <a:off x="2036299" y="1355014"/>
            <a:ext cx="6098344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615315" algn="l"/>
              </a:tabLst>
            </a:pPr>
            <a:r>
              <a:rPr lang="en-US" sz="1800" u="db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Allowable bearing capacity of soil = 350 KN/m</a:t>
            </a:r>
            <a:r>
              <a:rPr lang="en-US" sz="1800" u="dbl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FDF8EBA-BF09-4114-BB70-97DF5E9A20A7}"/>
              </a:ext>
            </a:extLst>
          </p:cNvPr>
          <p:cNvCxnSpPr>
            <a:cxnSpLocks/>
          </p:cNvCxnSpPr>
          <p:nvPr/>
        </p:nvCxnSpPr>
        <p:spPr>
          <a:xfrm>
            <a:off x="1393825" y="8220075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78F3F1-CF67-4313-88F4-4CD19AF1A049}"/>
              </a:ext>
            </a:extLst>
          </p:cNvPr>
          <p:cNvCxnSpPr>
            <a:cxnSpLocks/>
          </p:cNvCxnSpPr>
          <p:nvPr/>
        </p:nvCxnSpPr>
        <p:spPr>
          <a:xfrm>
            <a:off x="3806190" y="8220075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4372760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31</a:t>
            </a:fld>
            <a:endParaRPr lang="ar-JO"/>
          </a:p>
        </p:txBody>
      </p:sp>
      <p:sp>
        <p:nvSpPr>
          <p:cNvPr id="25" name="عنصر نائب للمحتوى 3"/>
          <p:cNvSpPr>
            <a:spLocks noGrp="1"/>
          </p:cNvSpPr>
          <p:nvPr>
            <p:ph sz="half" idx="4294967295"/>
          </p:nvPr>
        </p:nvSpPr>
        <p:spPr>
          <a:xfrm>
            <a:off x="667512" y="1071563"/>
            <a:ext cx="5064125" cy="5667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footing and Tie beam 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919" y="142760"/>
            <a:ext cx="336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footing 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484" y="3752696"/>
            <a:ext cx="7166762" cy="25475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4286" y="3670089"/>
            <a:ext cx="2505728" cy="265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8901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32</a:t>
            </a:fld>
            <a:endParaRPr lang="ar-JO"/>
          </a:p>
        </p:txBody>
      </p:sp>
      <p:sp>
        <p:nvSpPr>
          <p:cNvPr id="25" name="عنصر نائب للمحتوى 3"/>
          <p:cNvSpPr>
            <a:spLocks noGrp="1"/>
          </p:cNvSpPr>
          <p:nvPr>
            <p:ph sz="half" idx="4294967295"/>
          </p:nvPr>
        </p:nvSpPr>
        <p:spPr>
          <a:xfrm>
            <a:off x="548640" y="1071563"/>
            <a:ext cx="5064125" cy="5667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water tank: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918" y="142760"/>
            <a:ext cx="3462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water tank :</a:t>
            </a:r>
          </a:p>
        </p:txBody>
      </p:sp>
      <p:pic>
        <p:nvPicPr>
          <p:cNvPr id="7" name="صورة 79">
            <a:extLst>
              <a:ext uri="{FF2B5EF4-FFF2-40B4-BE49-F238E27FC236}">
                <a16:creationId xmlns:a16="http://schemas.microsoft.com/office/drawing/2014/main" id="{FF863C76-7679-4528-B3DA-57F4B79DAB8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757" y="1753478"/>
            <a:ext cx="5678244" cy="383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80">
            <a:extLst>
              <a:ext uri="{FF2B5EF4-FFF2-40B4-BE49-F238E27FC236}">
                <a16:creationId xmlns:a16="http://schemas.microsoft.com/office/drawing/2014/main" id="{9376CE74-F916-4EE5-BE84-50FCC1431C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923" y="719759"/>
            <a:ext cx="4861560" cy="24595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صورة 83">
            <a:extLst>
              <a:ext uri="{FF2B5EF4-FFF2-40B4-BE49-F238E27FC236}">
                <a16:creationId xmlns:a16="http://schemas.microsoft.com/office/drawing/2014/main" id="{C675B95C-C3A0-4CDD-B7FE-F77EFE82C2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0923" y="3179299"/>
            <a:ext cx="4861560" cy="29873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94422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174240" y="1818640"/>
            <a:ext cx="7711440" cy="264160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Electrical Aspects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33</a:t>
            </a:fld>
            <a:endParaRPr lang="ar-JO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628714" y="1364734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3F FILIPPI</a:t>
            </a:r>
            <a:endParaRPr lang="en-GB" dirty="0"/>
          </a:p>
        </p:txBody>
      </p:sp>
      <p:sp>
        <p:nvSpPr>
          <p:cNvPr id="18" name="مستطيل 17"/>
          <p:cNvSpPr/>
          <p:nvPr/>
        </p:nvSpPr>
        <p:spPr>
          <a:xfrm>
            <a:off x="9975832" y="1385054"/>
            <a:ext cx="689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LI43</a:t>
            </a:r>
            <a:endParaRPr lang="en-GB" dirty="0"/>
          </a:p>
        </p:txBody>
      </p:sp>
      <p:sp>
        <p:nvSpPr>
          <p:cNvPr id="22" name="TextBox 33">
            <a:extLst>
              <a:ext uri="{FF2B5EF4-FFF2-40B4-BE49-F238E27FC236}">
                <a16:creationId xmlns:a16="http://schemas.microsoft.com/office/drawing/2014/main" id="{816C6990-C5A5-4545-A14B-1759D7A82BE3}"/>
              </a:ext>
            </a:extLst>
          </p:cNvPr>
          <p:cNvSpPr txBox="1"/>
          <p:nvPr/>
        </p:nvSpPr>
        <p:spPr>
          <a:xfrm>
            <a:off x="443756" y="879407"/>
            <a:ext cx="3182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Luminaries used in project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33">
            <a:extLst>
              <a:ext uri="{FF2B5EF4-FFF2-40B4-BE49-F238E27FC236}">
                <a16:creationId xmlns:a16="http://schemas.microsoft.com/office/drawing/2014/main" id="{816C6990-C5A5-4545-A14B-1759D7A82BE3}"/>
              </a:ext>
            </a:extLst>
          </p:cNvPr>
          <p:cNvSpPr txBox="1"/>
          <p:nvPr/>
        </p:nvSpPr>
        <p:spPr>
          <a:xfrm>
            <a:off x="352316" y="239327"/>
            <a:ext cx="3182423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</a:t>
            </a:r>
          </a:p>
        </p:txBody>
      </p:sp>
      <p:sp>
        <p:nvSpPr>
          <p:cNvPr id="25" name="عنصر نائب لرقم الشريحة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34</a:t>
            </a:fld>
            <a:endParaRPr lang="ar-JO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7658AEC-0A0A-4A27-A4B4-260184027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818" y="1911537"/>
            <a:ext cx="3941338" cy="2927749"/>
          </a:xfrm>
          <a:prstGeom prst="rect">
            <a:avLst/>
          </a:prstGeom>
        </p:spPr>
      </p:pic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13435924-9FFA-4904-A0FC-0EB87CC2C9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4626524"/>
              </p:ext>
            </p:extLst>
          </p:nvPr>
        </p:nvGraphicFramePr>
        <p:xfrm>
          <a:off x="3364939" y="1496734"/>
          <a:ext cx="5940425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Document" r:id="rId4" imgW="5940848" imgH="474079" progId="Word.Document.12">
                  <p:embed/>
                </p:oleObj>
              </mc:Choice>
              <mc:Fallback>
                <p:oleObj name="Document" r:id="rId4" imgW="5940848" imgH="4740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64939" y="1496734"/>
                        <a:ext cx="5940425" cy="474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6">
            <a:extLst>
              <a:ext uri="{FF2B5EF4-FFF2-40B4-BE49-F238E27FC236}">
                <a16:creationId xmlns:a16="http://schemas.microsoft.com/office/drawing/2014/main" id="{1A408189-13E0-4060-BE40-D0475EBFAE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577" y="1887877"/>
            <a:ext cx="3371270" cy="2975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0F22699-49EE-40A9-BD7B-99522D8683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527" y="1905037"/>
            <a:ext cx="3726473" cy="31012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624840" y="316230"/>
            <a:ext cx="509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Result from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.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329184" y="1090988"/>
            <a:ext cx="509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Rendering for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exteral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building .</a:t>
            </a:r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35</a:t>
            </a:fld>
            <a:endParaRPr lang="ar-JO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B665A6-7B4C-4EE8-B999-C443C80301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1" y="1657929"/>
            <a:ext cx="5208526" cy="4250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06C807-0372-4CC2-80DA-EC42F0DD25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228" y="1710683"/>
            <a:ext cx="6362700" cy="4197748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/>
          <p:cNvSpPr txBox="1"/>
          <p:nvPr/>
        </p:nvSpPr>
        <p:spPr>
          <a:xfrm>
            <a:off x="560832" y="332152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All Luminaries used for the building.</a:t>
            </a: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36</a:t>
            </a:fld>
            <a:endParaRPr lang="ar-JO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EF69E0-5936-4725-BFFF-161951C05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498" y="883369"/>
            <a:ext cx="5573934" cy="51235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0378D3-9A79-417E-BA8F-ABF7545CB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432" y="851095"/>
            <a:ext cx="5868219" cy="257790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566928" y="235958"/>
            <a:ext cx="4999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  Distribute the lighting and branch on the ground floor</a:t>
            </a:r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34008" y="338328"/>
            <a:ext cx="2801294" cy="44148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مستطيل 13"/>
          <p:cNvSpPr/>
          <p:nvPr/>
        </p:nvSpPr>
        <p:spPr>
          <a:xfrm>
            <a:off x="8809106" y="4862822"/>
            <a:ext cx="209544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Symbols of Lighting</a:t>
            </a:r>
            <a:endParaRPr lang="en-GB" dirty="0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37</a:t>
            </a:fld>
            <a:endParaRPr lang="ar-JO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C3AFB0-BDDC-40BE-B681-1AF8A0ECF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594" y="882289"/>
            <a:ext cx="6469966" cy="4702585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D7FFAF-618D-4B5E-B30B-2085936F5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38</a:t>
            </a:fld>
            <a:endParaRPr lang="ar-JO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DD26AC-19F4-4F34-9188-24D1DF8DFAB0}"/>
              </a:ext>
            </a:extLst>
          </p:cNvPr>
          <p:cNvSpPr txBox="1"/>
          <p:nvPr/>
        </p:nvSpPr>
        <p:spPr>
          <a:xfrm>
            <a:off x="713936" y="469482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Distribute the lighting and branch on the first  floor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D3C800-84C4-4382-A236-861917F9F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272857"/>
            <a:ext cx="5943600" cy="431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6203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85216" y="217670"/>
            <a:ext cx="4999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  Distribute the Sockets on the Ground floor</a:t>
            </a:r>
            <a:endParaRPr lang="en-GB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573" y="685800"/>
            <a:ext cx="1995059" cy="32171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مستطيل 13"/>
          <p:cNvSpPr/>
          <p:nvPr/>
        </p:nvSpPr>
        <p:spPr>
          <a:xfrm>
            <a:off x="835538" y="4003286"/>
            <a:ext cx="192873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Symbols of Socket</a:t>
            </a:r>
            <a:endParaRPr lang="en-GB" dirty="0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39</a:t>
            </a:fld>
            <a:endParaRPr lang="ar-JO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385737-5680-4519-83CF-46A37367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209" y="970670"/>
            <a:ext cx="7849773" cy="49518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2336800" y="3007360"/>
            <a:ext cx="6675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Architectural Aspect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</a:t>
            </a:fld>
            <a:endParaRPr lang="ar-JO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85216" y="217670"/>
            <a:ext cx="4999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  Distribute the Sockets on the First floor</a:t>
            </a:r>
            <a:endParaRPr lang="en-GB" dirty="0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40</a:t>
            </a:fld>
            <a:endParaRPr lang="ar-JO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C11770-9734-4033-8EF0-A231C2336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85" y="1544955"/>
            <a:ext cx="9903655" cy="446195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41</a:t>
            </a:fld>
            <a:endParaRPr lang="ar-JO"/>
          </a:p>
        </p:txBody>
      </p:sp>
      <p:sp>
        <p:nvSpPr>
          <p:cNvPr id="5" name="مستطيل 4"/>
          <p:cNvSpPr/>
          <p:nvPr/>
        </p:nvSpPr>
        <p:spPr>
          <a:xfrm>
            <a:off x="246658" y="1388102"/>
            <a:ext cx="7218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Distribution of circuit breaker in distribution board ground and first floor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679453" y="391406"/>
            <a:ext cx="36639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Main distribution board </a:t>
            </a:r>
            <a:endParaRPr lang="en-GB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98C152-FF10-4028-BB8A-A4C8D7035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225" y="2079534"/>
            <a:ext cx="3718831" cy="39471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EFB740-9D26-4B21-B615-95C670706E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8159" y="1989999"/>
            <a:ext cx="3146697" cy="412623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2511426" y="1942582"/>
            <a:ext cx="610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677" indent="-285677"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Main distribution board of circuit breaker in the ground floor</a:t>
            </a: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42</a:t>
            </a:fld>
            <a:endParaRPr lang="ar-JO"/>
          </a:p>
        </p:txBody>
      </p:sp>
      <p:sp>
        <p:nvSpPr>
          <p:cNvPr id="7" name="مستطيل 6"/>
          <p:cNvSpPr/>
          <p:nvPr/>
        </p:nvSpPr>
        <p:spPr>
          <a:xfrm>
            <a:off x="679453" y="391406"/>
            <a:ext cx="36639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Main distribution board </a:t>
            </a:r>
            <a:endParaRPr lang="en-GB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16CC78-CE24-42FF-8254-0A70FCB97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171" y="2311913"/>
            <a:ext cx="5733143" cy="3958257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Mechanical Aspects</a:t>
            </a:r>
            <a:endParaRPr lang="en-GB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3218688"/>
            <a:ext cx="9956800" cy="21579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Plumbing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Water Supply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Fire Fighting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HVAC system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43</a:t>
            </a:fld>
            <a:endParaRPr lang="ar-JO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Plumbing system</a:t>
            </a: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44</a:t>
            </a:fld>
            <a:endParaRPr lang="ar-JO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7EBAC90-3722-4128-ABE0-30C642068F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106954"/>
              </p:ext>
            </p:extLst>
          </p:nvPr>
        </p:nvGraphicFramePr>
        <p:xfrm>
          <a:off x="782955" y="1503049"/>
          <a:ext cx="4645390" cy="36059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7396">
                  <a:extLst>
                    <a:ext uri="{9D8B030D-6E8A-4147-A177-3AD203B41FA5}">
                      <a16:colId xmlns:a16="http://schemas.microsoft.com/office/drawing/2014/main" val="3144056439"/>
                    </a:ext>
                  </a:extLst>
                </a:gridCol>
                <a:gridCol w="555503">
                  <a:extLst>
                    <a:ext uri="{9D8B030D-6E8A-4147-A177-3AD203B41FA5}">
                      <a16:colId xmlns:a16="http://schemas.microsoft.com/office/drawing/2014/main" val="215953467"/>
                    </a:ext>
                  </a:extLst>
                </a:gridCol>
                <a:gridCol w="555503">
                  <a:extLst>
                    <a:ext uri="{9D8B030D-6E8A-4147-A177-3AD203B41FA5}">
                      <a16:colId xmlns:a16="http://schemas.microsoft.com/office/drawing/2014/main" val="3876316418"/>
                    </a:ext>
                  </a:extLst>
                </a:gridCol>
                <a:gridCol w="555503">
                  <a:extLst>
                    <a:ext uri="{9D8B030D-6E8A-4147-A177-3AD203B41FA5}">
                      <a16:colId xmlns:a16="http://schemas.microsoft.com/office/drawing/2014/main" val="670877143"/>
                    </a:ext>
                  </a:extLst>
                </a:gridCol>
                <a:gridCol w="555503">
                  <a:extLst>
                    <a:ext uri="{9D8B030D-6E8A-4147-A177-3AD203B41FA5}">
                      <a16:colId xmlns:a16="http://schemas.microsoft.com/office/drawing/2014/main" val="3085742392"/>
                    </a:ext>
                  </a:extLst>
                </a:gridCol>
                <a:gridCol w="565602">
                  <a:extLst>
                    <a:ext uri="{9D8B030D-6E8A-4147-A177-3AD203B41FA5}">
                      <a16:colId xmlns:a16="http://schemas.microsoft.com/office/drawing/2014/main" val="1904743585"/>
                    </a:ext>
                  </a:extLst>
                </a:gridCol>
                <a:gridCol w="650190">
                  <a:extLst>
                    <a:ext uri="{9D8B030D-6E8A-4147-A177-3AD203B41FA5}">
                      <a16:colId xmlns:a16="http://schemas.microsoft.com/office/drawing/2014/main" val="1842639004"/>
                    </a:ext>
                  </a:extLst>
                </a:gridCol>
                <a:gridCol w="650190">
                  <a:extLst>
                    <a:ext uri="{9D8B030D-6E8A-4147-A177-3AD203B41FA5}">
                      <a16:colId xmlns:a16="http://schemas.microsoft.com/office/drawing/2014/main" val="1635421450"/>
                    </a:ext>
                  </a:extLst>
                </a:gridCol>
              </a:tblGrid>
              <a:tr h="183570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SERV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Type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WFU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GPM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Size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Pipe Length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Pressure Drop (PSI)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18717451"/>
                  </a:ext>
                </a:extLst>
              </a:tr>
              <a:tr h="1201993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CW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19.67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1-1/2"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9397115"/>
                  </a:ext>
                </a:extLst>
              </a:tr>
              <a:tr h="568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HW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7.87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0.07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047621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FD61330-90A1-483C-9EF1-44563EB5F8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038535"/>
              </p:ext>
            </p:extLst>
          </p:nvPr>
        </p:nvGraphicFramePr>
        <p:xfrm>
          <a:off x="5952285" y="1422400"/>
          <a:ext cx="5456760" cy="36866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751">
                  <a:extLst>
                    <a:ext uri="{9D8B030D-6E8A-4147-A177-3AD203B41FA5}">
                      <a16:colId xmlns:a16="http://schemas.microsoft.com/office/drawing/2014/main" val="4125515127"/>
                    </a:ext>
                  </a:extLst>
                </a:gridCol>
                <a:gridCol w="652528">
                  <a:extLst>
                    <a:ext uri="{9D8B030D-6E8A-4147-A177-3AD203B41FA5}">
                      <a16:colId xmlns:a16="http://schemas.microsoft.com/office/drawing/2014/main" val="3650640059"/>
                    </a:ext>
                  </a:extLst>
                </a:gridCol>
                <a:gridCol w="652528">
                  <a:extLst>
                    <a:ext uri="{9D8B030D-6E8A-4147-A177-3AD203B41FA5}">
                      <a16:colId xmlns:a16="http://schemas.microsoft.com/office/drawing/2014/main" val="1370321684"/>
                    </a:ext>
                  </a:extLst>
                </a:gridCol>
                <a:gridCol w="652528">
                  <a:extLst>
                    <a:ext uri="{9D8B030D-6E8A-4147-A177-3AD203B41FA5}">
                      <a16:colId xmlns:a16="http://schemas.microsoft.com/office/drawing/2014/main" val="3599429660"/>
                    </a:ext>
                  </a:extLst>
                </a:gridCol>
                <a:gridCol w="652528">
                  <a:extLst>
                    <a:ext uri="{9D8B030D-6E8A-4147-A177-3AD203B41FA5}">
                      <a16:colId xmlns:a16="http://schemas.microsoft.com/office/drawing/2014/main" val="2738623923"/>
                    </a:ext>
                  </a:extLst>
                </a:gridCol>
                <a:gridCol w="664391">
                  <a:extLst>
                    <a:ext uri="{9D8B030D-6E8A-4147-A177-3AD203B41FA5}">
                      <a16:colId xmlns:a16="http://schemas.microsoft.com/office/drawing/2014/main" val="2808758359"/>
                    </a:ext>
                  </a:extLst>
                </a:gridCol>
                <a:gridCol w="763753">
                  <a:extLst>
                    <a:ext uri="{9D8B030D-6E8A-4147-A177-3AD203B41FA5}">
                      <a16:colId xmlns:a16="http://schemas.microsoft.com/office/drawing/2014/main" val="2266341207"/>
                    </a:ext>
                  </a:extLst>
                </a:gridCol>
                <a:gridCol w="763753">
                  <a:extLst>
                    <a:ext uri="{9D8B030D-6E8A-4147-A177-3AD203B41FA5}">
                      <a16:colId xmlns:a16="http://schemas.microsoft.com/office/drawing/2014/main" val="3186433322"/>
                    </a:ext>
                  </a:extLst>
                </a:gridCol>
              </a:tblGrid>
              <a:tr h="20441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SERV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WFU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GPM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Size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Pipe Length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Pressure Drop (PSI)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43059601"/>
                  </a:ext>
                </a:extLst>
              </a:tr>
              <a:tr h="527256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CW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32.35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42045501"/>
                  </a:ext>
                </a:extLst>
              </a:tr>
              <a:tr h="11152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HW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14.06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1-1/4"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0.16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50092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Plumbing system</a:t>
            </a: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45</a:t>
            </a:fld>
            <a:endParaRPr lang="ar-JO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D840787-674B-41E5-B309-0D7A9E55E0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922762"/>
              </p:ext>
            </p:extLst>
          </p:nvPr>
        </p:nvGraphicFramePr>
        <p:xfrm>
          <a:off x="347525" y="1505227"/>
          <a:ext cx="5109844" cy="3095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3126">
                  <a:extLst>
                    <a:ext uri="{9D8B030D-6E8A-4147-A177-3AD203B41FA5}">
                      <a16:colId xmlns:a16="http://schemas.microsoft.com/office/drawing/2014/main" val="2137648915"/>
                    </a:ext>
                  </a:extLst>
                </a:gridCol>
                <a:gridCol w="611043">
                  <a:extLst>
                    <a:ext uri="{9D8B030D-6E8A-4147-A177-3AD203B41FA5}">
                      <a16:colId xmlns:a16="http://schemas.microsoft.com/office/drawing/2014/main" val="1319759999"/>
                    </a:ext>
                  </a:extLst>
                </a:gridCol>
                <a:gridCol w="611043">
                  <a:extLst>
                    <a:ext uri="{9D8B030D-6E8A-4147-A177-3AD203B41FA5}">
                      <a16:colId xmlns:a16="http://schemas.microsoft.com/office/drawing/2014/main" val="1111683424"/>
                    </a:ext>
                  </a:extLst>
                </a:gridCol>
                <a:gridCol w="611043">
                  <a:extLst>
                    <a:ext uri="{9D8B030D-6E8A-4147-A177-3AD203B41FA5}">
                      <a16:colId xmlns:a16="http://schemas.microsoft.com/office/drawing/2014/main" val="801145927"/>
                    </a:ext>
                  </a:extLst>
                </a:gridCol>
                <a:gridCol w="611043">
                  <a:extLst>
                    <a:ext uri="{9D8B030D-6E8A-4147-A177-3AD203B41FA5}">
                      <a16:colId xmlns:a16="http://schemas.microsoft.com/office/drawing/2014/main" val="3405071723"/>
                    </a:ext>
                  </a:extLst>
                </a:gridCol>
                <a:gridCol w="622152">
                  <a:extLst>
                    <a:ext uri="{9D8B030D-6E8A-4147-A177-3AD203B41FA5}">
                      <a16:colId xmlns:a16="http://schemas.microsoft.com/office/drawing/2014/main" val="4145804156"/>
                    </a:ext>
                  </a:extLst>
                </a:gridCol>
                <a:gridCol w="715197">
                  <a:extLst>
                    <a:ext uri="{9D8B030D-6E8A-4147-A177-3AD203B41FA5}">
                      <a16:colId xmlns:a16="http://schemas.microsoft.com/office/drawing/2014/main" val="1729060868"/>
                    </a:ext>
                  </a:extLst>
                </a:gridCol>
                <a:gridCol w="715197">
                  <a:extLst>
                    <a:ext uri="{9D8B030D-6E8A-4147-A177-3AD203B41FA5}">
                      <a16:colId xmlns:a16="http://schemas.microsoft.com/office/drawing/2014/main" val="712169923"/>
                    </a:ext>
                  </a:extLst>
                </a:gridCol>
              </a:tblGrid>
              <a:tr h="19119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SERV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WFU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GPM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Size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Pipe Length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Pressure Drop (PSI)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61128094"/>
                  </a:ext>
                </a:extLst>
              </a:tr>
              <a:tr h="591903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CW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30.08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2083281"/>
                  </a:ext>
                </a:extLst>
              </a:tr>
              <a:tr h="5919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HW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4.33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3/4"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0.05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6791833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A6DE58C-402D-40C7-9E86-E45DDCDB6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870739"/>
              </p:ext>
            </p:extLst>
          </p:nvPr>
        </p:nvGraphicFramePr>
        <p:xfrm>
          <a:off x="6213249" y="1505227"/>
          <a:ext cx="5238520" cy="30958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1445">
                  <a:extLst>
                    <a:ext uri="{9D8B030D-6E8A-4147-A177-3AD203B41FA5}">
                      <a16:colId xmlns:a16="http://schemas.microsoft.com/office/drawing/2014/main" val="446116420"/>
                    </a:ext>
                  </a:extLst>
                </a:gridCol>
                <a:gridCol w="668101">
                  <a:extLst>
                    <a:ext uri="{9D8B030D-6E8A-4147-A177-3AD203B41FA5}">
                      <a16:colId xmlns:a16="http://schemas.microsoft.com/office/drawing/2014/main" val="1216816608"/>
                    </a:ext>
                  </a:extLst>
                </a:gridCol>
                <a:gridCol w="668101">
                  <a:extLst>
                    <a:ext uri="{9D8B030D-6E8A-4147-A177-3AD203B41FA5}">
                      <a16:colId xmlns:a16="http://schemas.microsoft.com/office/drawing/2014/main" val="2478465898"/>
                    </a:ext>
                  </a:extLst>
                </a:gridCol>
                <a:gridCol w="668101">
                  <a:extLst>
                    <a:ext uri="{9D8B030D-6E8A-4147-A177-3AD203B41FA5}">
                      <a16:colId xmlns:a16="http://schemas.microsoft.com/office/drawing/2014/main" val="2492035859"/>
                    </a:ext>
                  </a:extLst>
                </a:gridCol>
                <a:gridCol w="668101">
                  <a:extLst>
                    <a:ext uri="{9D8B030D-6E8A-4147-A177-3AD203B41FA5}">
                      <a16:colId xmlns:a16="http://schemas.microsoft.com/office/drawing/2014/main" val="3856052643"/>
                    </a:ext>
                  </a:extLst>
                </a:gridCol>
                <a:gridCol w="607365">
                  <a:extLst>
                    <a:ext uri="{9D8B030D-6E8A-4147-A177-3AD203B41FA5}">
                      <a16:colId xmlns:a16="http://schemas.microsoft.com/office/drawing/2014/main" val="2396968165"/>
                    </a:ext>
                  </a:extLst>
                </a:gridCol>
                <a:gridCol w="713653">
                  <a:extLst>
                    <a:ext uri="{9D8B030D-6E8A-4147-A177-3AD203B41FA5}">
                      <a16:colId xmlns:a16="http://schemas.microsoft.com/office/drawing/2014/main" val="436203488"/>
                    </a:ext>
                  </a:extLst>
                </a:gridCol>
                <a:gridCol w="713653">
                  <a:extLst>
                    <a:ext uri="{9D8B030D-6E8A-4147-A177-3AD203B41FA5}">
                      <a16:colId xmlns:a16="http://schemas.microsoft.com/office/drawing/2014/main" val="704696237"/>
                    </a:ext>
                  </a:extLst>
                </a:gridCol>
              </a:tblGrid>
              <a:tr h="212003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SERV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WFU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GPM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Size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Pipe Length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Pressure Drop (PSI)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42401608"/>
                  </a:ext>
                </a:extLst>
              </a:tr>
              <a:tr h="487882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CW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45.04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7507445"/>
                  </a:ext>
                </a:extLst>
              </a:tr>
              <a:tr h="4878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HW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6.98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3/4"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0.46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1091997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Plumbing system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46</a:t>
            </a:fld>
            <a:endParaRPr lang="ar-JO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A5A2011-6227-4EE5-AF47-3F2C2C2566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971523"/>
              </p:ext>
            </p:extLst>
          </p:nvPr>
        </p:nvGraphicFramePr>
        <p:xfrm>
          <a:off x="420097" y="1720764"/>
          <a:ext cx="4805046" cy="27206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6553">
                  <a:extLst>
                    <a:ext uri="{9D8B030D-6E8A-4147-A177-3AD203B41FA5}">
                      <a16:colId xmlns:a16="http://schemas.microsoft.com/office/drawing/2014/main" val="3745865703"/>
                    </a:ext>
                  </a:extLst>
                </a:gridCol>
                <a:gridCol w="574595">
                  <a:extLst>
                    <a:ext uri="{9D8B030D-6E8A-4147-A177-3AD203B41FA5}">
                      <a16:colId xmlns:a16="http://schemas.microsoft.com/office/drawing/2014/main" val="1790928762"/>
                    </a:ext>
                  </a:extLst>
                </a:gridCol>
                <a:gridCol w="574595">
                  <a:extLst>
                    <a:ext uri="{9D8B030D-6E8A-4147-A177-3AD203B41FA5}">
                      <a16:colId xmlns:a16="http://schemas.microsoft.com/office/drawing/2014/main" val="1668860657"/>
                    </a:ext>
                  </a:extLst>
                </a:gridCol>
                <a:gridCol w="574595">
                  <a:extLst>
                    <a:ext uri="{9D8B030D-6E8A-4147-A177-3AD203B41FA5}">
                      <a16:colId xmlns:a16="http://schemas.microsoft.com/office/drawing/2014/main" val="2867024609"/>
                    </a:ext>
                  </a:extLst>
                </a:gridCol>
                <a:gridCol w="574595">
                  <a:extLst>
                    <a:ext uri="{9D8B030D-6E8A-4147-A177-3AD203B41FA5}">
                      <a16:colId xmlns:a16="http://schemas.microsoft.com/office/drawing/2014/main" val="1258202732"/>
                    </a:ext>
                  </a:extLst>
                </a:gridCol>
                <a:gridCol w="585041">
                  <a:extLst>
                    <a:ext uri="{9D8B030D-6E8A-4147-A177-3AD203B41FA5}">
                      <a16:colId xmlns:a16="http://schemas.microsoft.com/office/drawing/2014/main" val="626672521"/>
                    </a:ext>
                  </a:extLst>
                </a:gridCol>
                <a:gridCol w="672536">
                  <a:extLst>
                    <a:ext uri="{9D8B030D-6E8A-4147-A177-3AD203B41FA5}">
                      <a16:colId xmlns:a16="http://schemas.microsoft.com/office/drawing/2014/main" val="2656152010"/>
                    </a:ext>
                  </a:extLst>
                </a:gridCol>
                <a:gridCol w="672536">
                  <a:extLst>
                    <a:ext uri="{9D8B030D-6E8A-4147-A177-3AD203B41FA5}">
                      <a16:colId xmlns:a16="http://schemas.microsoft.com/office/drawing/2014/main" val="3113920505"/>
                    </a:ext>
                  </a:extLst>
                </a:gridCol>
              </a:tblGrid>
              <a:tr h="16802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SERV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WFU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GPM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Size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Pipe Length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Pressure Drop (PSI)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26190677"/>
                  </a:ext>
                </a:extLst>
              </a:tr>
              <a:tr h="520167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CW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3/4"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4336466"/>
                  </a:ext>
                </a:extLst>
              </a:tr>
              <a:tr h="5201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HW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3/4"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0.02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809536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38062C2-918F-4B48-90F8-56EBA3A40A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239196"/>
              </p:ext>
            </p:extLst>
          </p:nvPr>
        </p:nvGraphicFramePr>
        <p:xfrm>
          <a:off x="6067170" y="1856607"/>
          <a:ext cx="4805046" cy="25847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6553">
                  <a:extLst>
                    <a:ext uri="{9D8B030D-6E8A-4147-A177-3AD203B41FA5}">
                      <a16:colId xmlns:a16="http://schemas.microsoft.com/office/drawing/2014/main" val="1428043147"/>
                    </a:ext>
                  </a:extLst>
                </a:gridCol>
                <a:gridCol w="574595">
                  <a:extLst>
                    <a:ext uri="{9D8B030D-6E8A-4147-A177-3AD203B41FA5}">
                      <a16:colId xmlns:a16="http://schemas.microsoft.com/office/drawing/2014/main" val="2600304388"/>
                    </a:ext>
                  </a:extLst>
                </a:gridCol>
                <a:gridCol w="574595">
                  <a:extLst>
                    <a:ext uri="{9D8B030D-6E8A-4147-A177-3AD203B41FA5}">
                      <a16:colId xmlns:a16="http://schemas.microsoft.com/office/drawing/2014/main" val="1204608094"/>
                    </a:ext>
                  </a:extLst>
                </a:gridCol>
                <a:gridCol w="574595">
                  <a:extLst>
                    <a:ext uri="{9D8B030D-6E8A-4147-A177-3AD203B41FA5}">
                      <a16:colId xmlns:a16="http://schemas.microsoft.com/office/drawing/2014/main" val="3425857983"/>
                    </a:ext>
                  </a:extLst>
                </a:gridCol>
                <a:gridCol w="574595">
                  <a:extLst>
                    <a:ext uri="{9D8B030D-6E8A-4147-A177-3AD203B41FA5}">
                      <a16:colId xmlns:a16="http://schemas.microsoft.com/office/drawing/2014/main" val="1680117382"/>
                    </a:ext>
                  </a:extLst>
                </a:gridCol>
                <a:gridCol w="585041">
                  <a:extLst>
                    <a:ext uri="{9D8B030D-6E8A-4147-A177-3AD203B41FA5}">
                      <a16:colId xmlns:a16="http://schemas.microsoft.com/office/drawing/2014/main" val="580226482"/>
                    </a:ext>
                  </a:extLst>
                </a:gridCol>
                <a:gridCol w="672536">
                  <a:extLst>
                    <a:ext uri="{9D8B030D-6E8A-4147-A177-3AD203B41FA5}">
                      <a16:colId xmlns:a16="http://schemas.microsoft.com/office/drawing/2014/main" val="3797088207"/>
                    </a:ext>
                  </a:extLst>
                </a:gridCol>
                <a:gridCol w="672536">
                  <a:extLst>
                    <a:ext uri="{9D8B030D-6E8A-4147-A177-3AD203B41FA5}">
                      <a16:colId xmlns:a16="http://schemas.microsoft.com/office/drawing/2014/main" val="3454679083"/>
                    </a:ext>
                  </a:extLst>
                </a:gridCol>
              </a:tblGrid>
              <a:tr h="159637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SERV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WFU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GPM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Size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Pipe Length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Pressure Drop (PSI)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73083915"/>
                  </a:ext>
                </a:extLst>
              </a:tr>
              <a:tr h="494195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CW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8.75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5049782"/>
                  </a:ext>
                </a:extLst>
              </a:tr>
              <a:tr h="4941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HW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8.75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1"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0.19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959733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EDDAA5-B6E5-49F3-A495-94B7927A69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4126615" y="4935135"/>
            <a:ext cx="833933" cy="1943095"/>
          </a:xfrm>
          <a:prstGeom prst="rect">
            <a:avLst/>
          </a:prstGeom>
          <a:gradFill flip="none" rotWithShape="1">
            <a:gsLst>
              <a:gs pos="0">
                <a:srgbClr val="F5F5F5">
                  <a:alpha val="0"/>
                </a:srgbClr>
              </a:gs>
              <a:gs pos="100000">
                <a:srgbClr val="F5F5F5"/>
              </a:gs>
              <a:gs pos="43000">
                <a:srgbClr val="F5F5F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b="1"/>
          </a:p>
        </p:txBody>
      </p:sp>
      <p:sp>
        <p:nvSpPr>
          <p:cNvPr id="6" name="TextBox 40"/>
          <p:cNvSpPr txBox="1"/>
          <p:nvPr/>
        </p:nvSpPr>
        <p:spPr>
          <a:xfrm>
            <a:off x="695874" y="1674183"/>
            <a:ext cx="2562715" cy="282633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Water consumption </a:t>
            </a:r>
          </a:p>
        </p:txBody>
      </p:sp>
      <p:sp>
        <p:nvSpPr>
          <p:cNvPr id="7" name="Rectangle 41"/>
          <p:cNvSpPr/>
          <p:nvPr/>
        </p:nvSpPr>
        <p:spPr>
          <a:xfrm>
            <a:off x="869170" y="3487227"/>
            <a:ext cx="2216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Size of water tank 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200" dirty="0"/>
              <a:t>Water supply 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47</a:t>
            </a:fld>
            <a:endParaRPr lang="ar-JO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8FAE0D8-5E67-46A7-8C23-0B1A2ED70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79710"/>
              </p:ext>
            </p:extLst>
          </p:nvPr>
        </p:nvGraphicFramePr>
        <p:xfrm>
          <a:off x="1016000" y="1980497"/>
          <a:ext cx="9187544" cy="12678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51081">
                  <a:extLst>
                    <a:ext uri="{9D8B030D-6E8A-4147-A177-3AD203B41FA5}">
                      <a16:colId xmlns:a16="http://schemas.microsoft.com/office/drawing/2014/main" val="2323001673"/>
                    </a:ext>
                  </a:extLst>
                </a:gridCol>
                <a:gridCol w="1318079">
                  <a:extLst>
                    <a:ext uri="{9D8B030D-6E8A-4147-A177-3AD203B41FA5}">
                      <a16:colId xmlns:a16="http://schemas.microsoft.com/office/drawing/2014/main" val="1695847232"/>
                    </a:ext>
                  </a:extLst>
                </a:gridCol>
                <a:gridCol w="2118384">
                  <a:extLst>
                    <a:ext uri="{9D8B030D-6E8A-4147-A177-3AD203B41FA5}">
                      <a16:colId xmlns:a16="http://schemas.microsoft.com/office/drawing/2014/main" val="2733250617"/>
                    </a:ext>
                  </a:extLst>
                </a:gridCol>
              </a:tblGrid>
              <a:tr h="3169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For Laundry Per Bed: 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0283103"/>
                  </a:ext>
                </a:extLst>
              </a:tr>
              <a:tr h="3169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Bed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8350847"/>
                  </a:ext>
                </a:extLst>
              </a:tr>
              <a:tr h="3169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Assume daily water consumption in L/bed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L/bed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296101"/>
                  </a:ext>
                </a:extLst>
              </a:tr>
              <a:tr h="3169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Daily water consumption   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</a:t>
                      </a:r>
                      <a:r>
                        <a:rPr lang="en-US" sz="1200" baseline="300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531357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21B031F-0601-4459-85CA-6A9692E32E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480304"/>
              </p:ext>
            </p:extLst>
          </p:nvPr>
        </p:nvGraphicFramePr>
        <p:xfrm>
          <a:off x="3258589" y="3671895"/>
          <a:ext cx="6944956" cy="27059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74853">
                  <a:extLst>
                    <a:ext uri="{9D8B030D-6E8A-4147-A177-3AD203B41FA5}">
                      <a16:colId xmlns:a16="http://schemas.microsoft.com/office/drawing/2014/main" val="1422118116"/>
                    </a:ext>
                  </a:extLst>
                </a:gridCol>
                <a:gridCol w="1117451">
                  <a:extLst>
                    <a:ext uri="{9D8B030D-6E8A-4147-A177-3AD203B41FA5}">
                      <a16:colId xmlns:a16="http://schemas.microsoft.com/office/drawing/2014/main" val="1125518627"/>
                    </a:ext>
                  </a:extLst>
                </a:gridCol>
                <a:gridCol w="784336">
                  <a:extLst>
                    <a:ext uri="{9D8B030D-6E8A-4147-A177-3AD203B41FA5}">
                      <a16:colId xmlns:a16="http://schemas.microsoft.com/office/drawing/2014/main" val="2947364778"/>
                    </a:ext>
                  </a:extLst>
                </a:gridCol>
                <a:gridCol w="568316">
                  <a:extLst>
                    <a:ext uri="{9D8B030D-6E8A-4147-A177-3AD203B41FA5}">
                      <a16:colId xmlns:a16="http://schemas.microsoft.com/office/drawing/2014/main" val="2716699283"/>
                    </a:ext>
                  </a:extLst>
                </a:gridCol>
              </a:tblGrid>
              <a:tr h="229610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Daily Domestic Water Consumption: 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3465479"/>
                  </a:ext>
                </a:extLst>
              </a:tr>
              <a:tr h="229610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water consumption per day for the building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</a:t>
                      </a:r>
                      <a:r>
                        <a:rPr lang="en-US" sz="1200" baseline="30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0076429"/>
                  </a:ext>
                </a:extLst>
              </a:tr>
              <a:tr h="229610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Daily Irrigation Water Consumption: 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0263883"/>
                  </a:ext>
                </a:extLst>
              </a:tr>
              <a:tr h="229610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water consumption per day for the building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</a:t>
                      </a:r>
                      <a:r>
                        <a:rPr lang="en-US" sz="1200" baseline="30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0513932"/>
                  </a:ext>
                </a:extLst>
              </a:tr>
              <a:tr h="229610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Daily Water Consumption For the Building: 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922329"/>
                  </a:ext>
                </a:extLst>
              </a:tr>
              <a:tr h="229610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consumption of water per day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</a:t>
                      </a:r>
                      <a:r>
                        <a:rPr lang="en-US" sz="1200" baseline="30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7970089"/>
                  </a:ext>
                </a:extLst>
              </a:tr>
              <a:tr h="229610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multiply the water consumption in 10% safety factor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</a:t>
                      </a:r>
                      <a:r>
                        <a:rPr lang="en-US" sz="1200" baseline="30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4998657"/>
                  </a:ext>
                </a:extLst>
              </a:tr>
              <a:tr h="229610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Under Ground or Ground Water Tank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6329396"/>
                  </a:ext>
                </a:extLst>
              </a:tr>
              <a:tr h="2296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storage capacity for 2 days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</a:t>
                      </a:r>
                      <a:r>
                        <a:rPr lang="en-US" sz="1200" baseline="30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5505289"/>
                  </a:ext>
                </a:extLst>
              </a:tr>
              <a:tr h="2296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Roof Water Tank Capacity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3077175"/>
                  </a:ext>
                </a:extLst>
              </a:tr>
              <a:tr h="2296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 storage will be for 1 day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</a:t>
                      </a:r>
                      <a:r>
                        <a:rPr lang="en-US" sz="1200" baseline="300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866306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44" y="1629156"/>
            <a:ext cx="6896100" cy="47625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4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2096" y="4079181"/>
            <a:ext cx="4045816" cy="211536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5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2952" y="1579562"/>
            <a:ext cx="4045816" cy="22870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6" name="Rectangle 2" descr="To resize or crop your 3D model within a frame, you can use the pan and zoom tool.">
            <a:extLst>
              <a:ext uri="{FF2B5EF4-FFF2-40B4-BE49-F238E27FC236}">
                <a16:creationId xmlns:a16="http://schemas.microsoft.com/office/drawing/2014/main" id="{874312F7-8744-467E-9DCF-F78292FB02D0}"/>
              </a:ext>
            </a:extLst>
          </p:cNvPr>
          <p:cNvSpPr/>
          <p:nvPr/>
        </p:nvSpPr>
        <p:spPr>
          <a:xfrm>
            <a:off x="442786" y="1180897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symbols of the suppression system in the plans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Fire fighting system </a:t>
            </a:r>
            <a:endParaRPr lang="en-GB" sz="3200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48</a:t>
            </a:fld>
            <a:endParaRPr lang="ar-JO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 descr="To resize or crop your 3D model within a frame, you can use the pan and zoom tool.">
            <a:extLst>
              <a:ext uri="{FF2B5EF4-FFF2-40B4-BE49-F238E27FC236}">
                <a16:creationId xmlns:a16="http://schemas.microsoft.com/office/drawing/2014/main" id="{874312F7-8744-467E-9DCF-F78292FB02D0}"/>
              </a:ext>
            </a:extLst>
          </p:cNvPr>
          <p:cNvSpPr/>
          <p:nvPr/>
        </p:nvSpPr>
        <p:spPr>
          <a:xfrm>
            <a:off x="497650" y="1116889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Fire fighting in floors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567898" y="52856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Fire fighting system </a:t>
            </a:r>
            <a:endParaRPr lang="en-GB" sz="3200" dirty="0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49</a:t>
            </a:fld>
            <a:endParaRPr lang="ar-JO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2F9C16-97D5-45FD-99BA-B9255F1D9A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0"/>
          <a:stretch/>
        </p:blipFill>
        <p:spPr bwMode="auto">
          <a:xfrm>
            <a:off x="4630058" y="1113341"/>
            <a:ext cx="7126514" cy="46277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9BB38CC-F980-42E5-991D-D660F25959CD}"/>
                  </a:ext>
                </a:extLst>
              </p:cNvPr>
              <p:cNvSpPr txBox="1"/>
              <p:nvPr/>
            </p:nvSpPr>
            <p:spPr>
              <a:xfrm>
                <a:off x="435428" y="1455443"/>
                <a:ext cx="6096000" cy="44799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Distribution for Reception Hall: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L=8.5m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W=8.5m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Area = 57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Number of Sprinklers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w</m:t>
                        </m:r>
                      </m:num>
                      <m:den>
                        <m:r>
                          <a:rPr lang="en-US" sz="16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en-US" sz="16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16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2.12 =3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spr</a:t>
                </a:r>
                <a:endParaRPr lang="en-US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Distance between two sprinklers   S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w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num</m:t>
                        </m:r>
                        <m:r>
                          <a:rPr lang="en-US" sz="1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of</m:t>
                        </m:r>
                        <m:r>
                          <a:rPr lang="en-US" sz="1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spr</m:t>
                        </m:r>
                        <m:r>
                          <a:rPr lang="en-US" sz="1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  <m:f>
                      <m:fPr>
                        <m:ctrlPr>
                          <a:rPr lang="en-US" sz="1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en-US" sz="1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1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2.8 m   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Distance between sprinkler and wall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num>
                      <m:den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9BB38CC-F980-42E5-991D-D660F25959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28" y="1455443"/>
                <a:ext cx="6096000" cy="4479944"/>
              </a:xfrm>
              <a:prstGeom prst="rect">
                <a:avLst/>
              </a:prstGeom>
              <a:blipFill>
                <a:blip r:embed="rId3"/>
                <a:stretch>
                  <a:fillRect l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</a:t>
            </a:fld>
            <a:endParaRPr lang="ar-JO"/>
          </a:p>
        </p:txBody>
      </p:sp>
      <p:sp>
        <p:nvSpPr>
          <p:cNvPr id="3" name="مربع نص 2"/>
          <p:cNvSpPr txBox="1"/>
          <p:nvPr/>
        </p:nvSpPr>
        <p:spPr>
          <a:xfrm>
            <a:off x="697992" y="116840"/>
            <a:ext cx="258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4659838" y="5677500"/>
            <a:ext cx="3026664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</a:t>
            </a:r>
          </a:p>
        </p:txBody>
      </p:sp>
      <p:pic>
        <p:nvPicPr>
          <p:cNvPr id="6" name="image48.jpeg">
            <a:extLst>
              <a:ext uri="{FF2B5EF4-FFF2-40B4-BE49-F238E27FC236}">
                <a16:creationId xmlns:a16="http://schemas.microsoft.com/office/drawing/2014/main" id="{FA394384-BE0A-4B32-A008-19D1F18CA85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3790" y="1633928"/>
            <a:ext cx="7345179" cy="3229537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 descr="To resize or crop your 3D model within a frame, you can use the pan and zoom tool.">
            <a:extLst>
              <a:ext uri="{FF2B5EF4-FFF2-40B4-BE49-F238E27FC236}">
                <a16:creationId xmlns:a16="http://schemas.microsoft.com/office/drawing/2014/main" id="{874312F7-8744-467E-9DCF-F78292FB02D0}"/>
              </a:ext>
            </a:extLst>
          </p:cNvPr>
          <p:cNvSpPr/>
          <p:nvPr/>
        </p:nvSpPr>
        <p:spPr>
          <a:xfrm>
            <a:off x="305626" y="934009"/>
            <a:ext cx="6096000" cy="4633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Pump design room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67898" y="345686"/>
            <a:ext cx="10304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Fire fighting system </a:t>
            </a:r>
            <a:endParaRPr lang="en-GB" sz="3200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50</a:t>
            </a:fld>
            <a:endParaRPr lang="ar-JO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3BBED6-15AF-4678-8194-D058FE36F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686" y="2366962"/>
            <a:ext cx="5269139" cy="3293609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تصميم أنظمة التكييف المركزي HVAC باستخدام برنامج REVIT"/>
          <p:cNvPicPr>
            <a:picLocks noChangeAspect="1" noChangeArrowheads="1"/>
          </p:cNvPicPr>
          <p:nvPr/>
        </p:nvPicPr>
        <p:blipFill>
          <a:blip r:embed="rId2">
            <a:lum/>
          </a:blip>
          <a:srcRect t="29568" r="1123"/>
          <a:stretch>
            <a:fillRect/>
          </a:stretch>
        </p:blipFill>
        <p:spPr bwMode="auto">
          <a:xfrm>
            <a:off x="0" y="1093708"/>
            <a:ext cx="8092313" cy="5764292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6A86D7E-631F-42E8-B677-F57DB0277D7C}"/>
              </a:ext>
            </a:extLst>
          </p:cNvPr>
          <p:cNvSpPr/>
          <p:nvPr/>
        </p:nvSpPr>
        <p:spPr>
          <a:xfrm>
            <a:off x="6119886" y="1376367"/>
            <a:ext cx="5300970" cy="11301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20040" lvl="0" indent="-320040">
              <a:lnSpc>
                <a:spcPct val="111000"/>
              </a:lnSpc>
              <a:spcBef>
                <a:spcPts val="930"/>
              </a:spcBef>
              <a:buFont typeface="Wingdings" pitchFamily="2" charset="2"/>
              <a:buChar char="Ø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system used in the project VRF system</a:t>
            </a:r>
          </a:p>
          <a:p>
            <a:pPr marL="320040" lvl="0" indent="-320040">
              <a:lnSpc>
                <a:spcPct val="111000"/>
              </a:lnSpc>
              <a:spcBef>
                <a:spcPts val="930"/>
              </a:spcBef>
              <a:buFont typeface="Wingdings" pitchFamily="2" charset="2"/>
              <a:buChar char="Ø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table below shows the amount of design capacity for building floors 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51</a:t>
            </a:fld>
            <a:endParaRPr lang="ar-JO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288C2E-CF66-47D6-A392-12EE6A7F03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628" y="2918863"/>
            <a:ext cx="4949372" cy="1998426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72"/>
          <p:cNvPicPr/>
          <p:nvPr/>
        </p:nvPicPr>
        <p:blipFill>
          <a:blip r:embed="rId2"/>
          <a:stretch>
            <a:fillRect/>
          </a:stretch>
        </p:blipFill>
        <p:spPr>
          <a:xfrm>
            <a:off x="243205" y="2406650"/>
            <a:ext cx="5466715" cy="291719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560778" y="994910"/>
            <a:ext cx="47884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 Specification of VRF System components</a:t>
            </a:r>
            <a:endParaRPr lang="en-GB" dirty="0"/>
          </a:p>
        </p:txBody>
      </p:sp>
      <p:sp>
        <p:nvSpPr>
          <p:cNvPr id="6" name="مستطيل 5"/>
          <p:cNvSpPr/>
          <p:nvPr/>
        </p:nvSpPr>
        <p:spPr>
          <a:xfrm>
            <a:off x="1035304" y="1637792"/>
            <a:ext cx="2184400" cy="6807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dirty="0">
                <a:solidFill>
                  <a:schemeClr val="tx1"/>
                </a:solidFill>
              </a:rPr>
              <a:t>1-  </a:t>
            </a:r>
            <a:r>
              <a:rPr lang="en-GB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Diffuser</a:t>
            </a:r>
            <a:endParaRPr lang="ar-JO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793232" y="1190752"/>
            <a:ext cx="3383280" cy="6807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en-GB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Fan coil (</a:t>
            </a:r>
            <a:r>
              <a:rPr lang="en-GB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daiken</a:t>
            </a:r>
            <a:r>
              <a:rPr lang="en-GB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company) </a:t>
            </a:r>
            <a:endParaRPr lang="ar-JO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58960" y="607522"/>
            <a:ext cx="2119457" cy="1312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8" descr="vrf fan2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5842001" y="1930400"/>
            <a:ext cx="5821680" cy="3718560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52</a:t>
            </a:fld>
            <a:endParaRPr lang="ar-JO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46304" y="1141984"/>
            <a:ext cx="4084320" cy="6807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en-US" dirty="0">
                <a:solidFill>
                  <a:schemeClr val="tx1"/>
                </a:solidFill>
              </a:rPr>
              <a:t>3- </a:t>
            </a:r>
            <a:r>
              <a:rPr lang="en-US" b="1" dirty="0"/>
              <a:t>Outdoor unit(</a:t>
            </a:r>
            <a:r>
              <a:rPr lang="en-GB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daikken</a:t>
            </a:r>
            <a:r>
              <a:rPr lang="en-GB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company)</a:t>
            </a:r>
            <a:endParaRPr lang="ar-JO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53</a:t>
            </a:fld>
            <a:endParaRPr lang="ar-JO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9929A3-886E-478C-A444-0605689F95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475" y="2603499"/>
            <a:ext cx="3078480" cy="2215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4EE1FC-D76D-48F9-9DA3-3C72155956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371" y="3030764"/>
            <a:ext cx="2476863" cy="1628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C2E44BAD-8AD9-4D34-AD33-AB580EA8A215}"/>
              </a:ext>
            </a:extLst>
          </p:cNvPr>
          <p:cNvSpPr txBox="1">
            <a:spLocks/>
          </p:cNvSpPr>
          <p:nvPr/>
        </p:nvSpPr>
        <p:spPr>
          <a:xfrm>
            <a:off x="493776" y="960120"/>
            <a:ext cx="9113520" cy="357632"/>
          </a:xfrm>
          <a:prstGeom prst="rect">
            <a:avLst/>
          </a:prstGeom>
        </p:spPr>
        <p:txBody>
          <a:bodyPr anchor="ctr"/>
          <a:lstStyle>
            <a:lvl1pPr marL="0" indent="0" algn="l" defTabSz="1219170" rtl="1" eaLnBrk="1" latinLnBrk="1" hangingPunct="1">
              <a:spcBef>
                <a:spcPct val="20000"/>
              </a:spcBef>
              <a:buFont typeface="Arial" pitchFamily="34" charset="0"/>
              <a:buNone/>
              <a:defRPr sz="1867" b="0" kern="120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990575" indent="-380990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lvl="1" indent="0" algn="l" rtl="0">
              <a:buFont typeface="Wingdings" pitchFamily="2" charset="2"/>
              <a:buChar char="Ø"/>
            </a:pPr>
            <a:r>
              <a:rPr lang="en-GB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2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daimension</a:t>
            </a:r>
            <a:r>
              <a:rPr lang="en-GB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 duct   </a:t>
            </a:r>
            <a:endParaRPr lang="en-US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54</a:t>
            </a:fld>
            <a:endParaRPr lang="ar-JO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10A8C3-DBA5-4EEC-A203-60FC341890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81" y="1544894"/>
            <a:ext cx="3641633" cy="4352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E49336-88DD-4622-97BF-E8038888D1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543" y="1877617"/>
            <a:ext cx="3800584" cy="4203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49E052-3B05-48E5-87A8-3F5CECFA3F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374" y="1802786"/>
            <a:ext cx="3424397" cy="4352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>
            <a:extLst>
              <a:ext uri="{FF2B5EF4-FFF2-40B4-BE49-F238E27FC236}">
                <a16:creationId xmlns:a16="http://schemas.microsoft.com/office/drawing/2014/main" id="{4BE3659E-65A2-4D71-9BED-259F70C40F14}"/>
              </a:ext>
            </a:extLst>
          </p:cNvPr>
          <p:cNvSpPr/>
          <p:nvPr/>
        </p:nvSpPr>
        <p:spPr>
          <a:xfrm>
            <a:off x="115824" y="1069041"/>
            <a:ext cx="5184648" cy="366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9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Distributing the HVAC system on the Ground floor</a:t>
            </a:r>
          </a:p>
        </p:txBody>
      </p:sp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5033" y="1545336"/>
            <a:ext cx="2361724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7">
            <a:extLst>
              <a:ext uri="{FF2B5EF4-FFF2-40B4-BE49-F238E27FC236}">
                <a16:creationId xmlns:a16="http://schemas.microsoft.com/office/drawing/2014/main" id="{4BE3659E-65A2-4D71-9BED-259F70C40F14}"/>
              </a:ext>
            </a:extLst>
          </p:cNvPr>
          <p:cNvSpPr/>
          <p:nvPr/>
        </p:nvSpPr>
        <p:spPr>
          <a:xfrm>
            <a:off x="475488" y="4248105"/>
            <a:ext cx="2681247" cy="3665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latinLnBrk="0">
              <a:lnSpc>
                <a:spcPct val="99000"/>
              </a:lnSpc>
              <a:spcBef>
                <a:spcPct val="0"/>
              </a:spcBef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Symbols of HVAC system</a:t>
            </a:r>
          </a:p>
        </p:txBody>
      </p:sp>
      <p:sp>
        <p:nvSpPr>
          <p:cNvPr id="19" name="مستطيل 18"/>
          <p:cNvSpPr/>
          <p:nvPr/>
        </p:nvSpPr>
        <p:spPr>
          <a:xfrm>
            <a:off x="741681" y="379214"/>
            <a:ext cx="1046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ko-KR" altLang="en-US" sz="32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عنصر نائب لرقم الشريحة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55</a:t>
            </a:fld>
            <a:endParaRPr lang="ar-JO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2FA515-E4C6-40D6-BCE0-695695800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6229" y="1462087"/>
            <a:ext cx="6260241" cy="3933825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7"/>
          <p:cNvSpPr txBox="1">
            <a:spLocks/>
          </p:cNvSpPr>
          <p:nvPr/>
        </p:nvSpPr>
        <p:spPr>
          <a:xfrm>
            <a:off x="813817" y="265222"/>
            <a:ext cx="9161349" cy="768085"/>
          </a:xfrm>
          <a:prstGeom prst="rect">
            <a:avLst/>
          </a:prstGeom>
        </p:spPr>
        <p:txBody>
          <a:bodyPr vert="horz" rtlCol="0" anchor="ctr" anchorCtr="0">
            <a:normAutofit/>
          </a:bodyPr>
          <a:lstStyle/>
          <a:p>
            <a:pPr>
              <a:defRPr/>
            </a:pPr>
            <a:r>
              <a:rPr kumimoji="0" lang="en-US" sz="3600" b="0" i="0" u="none" strike="noStrike" kern="1200" cap="none" spc="0" normalizeH="0" baseline="0" noProof="0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3600" dirty="0">
                <a:ln w="0"/>
                <a:solidFill>
                  <a:srgbClr val="813D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  <a:endParaRPr lang="ko-KR" altLang="en-US" sz="3600" dirty="0">
              <a:ln w="0"/>
              <a:solidFill>
                <a:srgbClr val="813D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848490" y="2870172"/>
            <a:ext cx="4499982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Mobilization	   = 18000   NIS</a:t>
            </a: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Excavation         = 269950.1 NIS</a:t>
            </a:r>
          </a:p>
          <a:p>
            <a:pPr algn="just"/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Water Tank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   = 39166.5 NIS</a:t>
            </a: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Site Work	   = 515648.8 NIS   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947928" y="1196078"/>
            <a:ext cx="5501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 The information below is for the entire building</a:t>
            </a:r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56</a:t>
            </a:fld>
            <a:endParaRPr lang="ar-JO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545336" y="694944"/>
            <a:ext cx="9171432" cy="545896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>
                <a:solidFill>
                  <a:schemeClr val="tx1"/>
                </a:solidFill>
                <a:latin typeface="CommercialScript BT" pitchFamily="66" charset="0"/>
              </a:rPr>
              <a:t>Thank </a:t>
            </a:r>
          </a:p>
          <a:p>
            <a:pPr algn="ctr"/>
            <a:r>
              <a:rPr lang="en-US" sz="16600" dirty="0">
                <a:solidFill>
                  <a:schemeClr val="tx1"/>
                </a:solidFill>
                <a:latin typeface="CommercialScript BT" pitchFamily="66" charset="0"/>
              </a:rPr>
              <a:t>You</a:t>
            </a:r>
            <a:endParaRPr lang="en-GB" sz="16600" dirty="0">
              <a:solidFill>
                <a:schemeClr val="tx1"/>
              </a:solidFill>
              <a:latin typeface="CommercialScript BT" pitchFamily="66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57</a:t>
            </a:fld>
            <a:endParaRPr lang="ar-JO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ربع نص 24"/>
          <p:cNvSpPr txBox="1"/>
          <p:nvPr/>
        </p:nvSpPr>
        <p:spPr>
          <a:xfrm>
            <a:off x="716280" y="510032"/>
            <a:ext cx="258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</a:p>
        </p:txBody>
      </p:sp>
      <p:sp>
        <p:nvSpPr>
          <p:cNvPr id="26" name="عنصر نائب لرقم الشريحة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6</a:t>
            </a:fld>
            <a:endParaRPr lang="ar-JO"/>
          </a:p>
        </p:txBody>
      </p:sp>
      <p:sp>
        <p:nvSpPr>
          <p:cNvPr id="27" name="مربع نص 26"/>
          <p:cNvSpPr txBox="1"/>
          <p:nvPr/>
        </p:nvSpPr>
        <p:spPr>
          <a:xfrm>
            <a:off x="4367230" y="6259175"/>
            <a:ext cx="3026664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Plan</a:t>
            </a:r>
          </a:p>
        </p:txBody>
      </p:sp>
      <p:pic>
        <p:nvPicPr>
          <p:cNvPr id="10" name="image49.jpeg">
            <a:extLst>
              <a:ext uri="{FF2B5EF4-FFF2-40B4-BE49-F238E27FC236}">
                <a16:creationId xmlns:a16="http://schemas.microsoft.com/office/drawing/2014/main" id="{CEF82C3D-9D3F-49A3-89AE-D9C58B0E1DA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4321" y="1364105"/>
            <a:ext cx="8619345" cy="455701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7</a:t>
            </a:fld>
            <a:endParaRPr lang="ar-JO"/>
          </a:p>
        </p:txBody>
      </p:sp>
      <p:sp>
        <p:nvSpPr>
          <p:cNvPr id="4" name="مربع نص 3"/>
          <p:cNvSpPr txBox="1"/>
          <p:nvPr/>
        </p:nvSpPr>
        <p:spPr>
          <a:xfrm>
            <a:off x="4401866" y="6275093"/>
            <a:ext cx="3026664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 Plan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716280" y="510032"/>
            <a:ext cx="258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plans</a:t>
            </a:r>
          </a:p>
        </p:txBody>
      </p:sp>
      <p:pic>
        <p:nvPicPr>
          <p:cNvPr id="9" name="image49.jpeg">
            <a:extLst>
              <a:ext uri="{FF2B5EF4-FFF2-40B4-BE49-F238E27FC236}">
                <a16:creationId xmlns:a16="http://schemas.microsoft.com/office/drawing/2014/main" id="{E5E858A5-1AD9-4B21-B99C-1FB36DB594E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8957" y="1757997"/>
            <a:ext cx="8709286" cy="38183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3012621" y="3142734"/>
            <a:ext cx="5681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/>
              <a:t>Environmental Aspect </a:t>
            </a:r>
            <a:endParaRPr lang="en-US" sz="14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8</a:t>
            </a:fld>
            <a:endParaRPr lang="ar-JO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2032000" y="1397000"/>
          <a:ext cx="8128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ستطيل 2"/>
          <p:cNvSpPr/>
          <p:nvPr/>
        </p:nvSpPr>
        <p:spPr>
          <a:xfrm>
            <a:off x="721360" y="501134"/>
            <a:ext cx="1059688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5197B-E40E-4AF0-B166-603E22A8F0F5}" type="slidenum">
              <a:rPr lang="ar-JO" smtClean="0"/>
              <a:pPr/>
              <a:t>9</a:t>
            </a:fld>
            <a:endParaRPr lang="ar-J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6534</TotalTime>
  <Words>1197</Words>
  <Application>Microsoft Office PowerPoint</Application>
  <PresentationFormat>Widescreen</PresentationFormat>
  <Paragraphs>419</Paragraphs>
  <Slides>57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8" baseType="lpstr">
      <vt:lpstr>Algerian</vt:lpstr>
      <vt:lpstr>Arial</vt:lpstr>
      <vt:lpstr>Arial Black</vt:lpstr>
      <vt:lpstr>Calibri</vt:lpstr>
      <vt:lpstr>Calibri Light</vt:lpstr>
      <vt:lpstr>Cambria Math</vt:lpstr>
      <vt:lpstr>CommercialScript BT</vt:lpstr>
      <vt:lpstr>Times New Roman</vt:lpstr>
      <vt:lpstr>Wingdings</vt:lpstr>
      <vt:lpstr>Retrospect</vt:lpstr>
      <vt:lpstr>Document</vt:lpstr>
      <vt:lpstr>PowerPoint Presentation</vt:lpstr>
      <vt:lpstr>contents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Shading</vt:lpstr>
      <vt:lpstr>Shading</vt:lpstr>
      <vt:lpstr>PowerPoint Presentation</vt:lpstr>
      <vt:lpstr>Daylight Factor</vt:lpstr>
      <vt:lpstr>PowerPoint Presentation</vt:lpstr>
      <vt:lpstr>PowerPoint Presentation</vt:lpstr>
      <vt:lpstr>Structural Aspect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Detaling of beams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Aspects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Research Center</dc:title>
  <dc:creator>DELL</dc:creator>
  <cp:lastModifiedBy>Saleh Elyyan</cp:lastModifiedBy>
  <cp:revision>120</cp:revision>
  <dcterms:modified xsi:type="dcterms:W3CDTF">2021-12-28T17:38:25Z</dcterms:modified>
</cp:coreProperties>
</file>