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  <p:sldId id="368" r:id="rId3"/>
    <p:sldId id="369" r:id="rId4"/>
    <p:sldId id="370" r:id="rId5"/>
    <p:sldId id="371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269" r:id="rId14"/>
    <p:sldId id="270" r:id="rId15"/>
    <p:sldId id="271" r:id="rId16"/>
    <p:sldId id="273" r:id="rId17"/>
    <p:sldId id="356" r:id="rId18"/>
    <p:sldId id="355" r:id="rId19"/>
    <p:sldId id="275" r:id="rId20"/>
    <p:sldId id="353" r:id="rId21"/>
    <p:sldId id="276" r:id="rId22"/>
    <p:sldId id="277" r:id="rId23"/>
    <p:sldId id="279" r:id="rId24"/>
    <p:sldId id="357" r:id="rId25"/>
    <p:sldId id="285" r:id="rId26"/>
    <p:sldId id="358" r:id="rId27"/>
    <p:sldId id="292" r:id="rId28"/>
    <p:sldId id="293" r:id="rId29"/>
    <p:sldId id="360" r:id="rId30"/>
    <p:sldId id="295" r:id="rId31"/>
    <p:sldId id="296" r:id="rId32"/>
    <p:sldId id="297" r:id="rId33"/>
    <p:sldId id="361" r:id="rId34"/>
    <p:sldId id="299" r:id="rId35"/>
    <p:sldId id="362" r:id="rId36"/>
    <p:sldId id="363" r:id="rId37"/>
    <p:sldId id="301" r:id="rId38"/>
    <p:sldId id="364" r:id="rId39"/>
    <p:sldId id="290" r:id="rId40"/>
    <p:sldId id="291" r:id="rId41"/>
    <p:sldId id="313" r:id="rId42"/>
    <p:sldId id="303" r:id="rId43"/>
    <p:sldId id="366" r:id="rId44"/>
    <p:sldId id="397" r:id="rId45"/>
    <p:sldId id="398" r:id="rId46"/>
    <p:sldId id="399" r:id="rId47"/>
    <p:sldId id="379" r:id="rId48"/>
    <p:sldId id="381" r:id="rId49"/>
    <p:sldId id="382" r:id="rId50"/>
    <p:sldId id="383" r:id="rId51"/>
    <p:sldId id="380" r:id="rId52"/>
    <p:sldId id="385" r:id="rId53"/>
    <p:sldId id="321" r:id="rId54"/>
    <p:sldId id="320" r:id="rId55"/>
    <p:sldId id="325" r:id="rId56"/>
    <p:sldId id="341" r:id="rId57"/>
    <p:sldId id="346" r:id="rId58"/>
    <p:sldId id="348" r:id="rId59"/>
    <p:sldId id="395" r:id="rId60"/>
    <p:sldId id="386" r:id="rId61"/>
    <p:sldId id="396" r:id="rId62"/>
    <p:sldId id="393" r:id="rId63"/>
    <p:sldId id="387" r:id="rId64"/>
    <p:sldId id="394" r:id="rId65"/>
    <p:sldId id="389" r:id="rId66"/>
    <p:sldId id="390" r:id="rId67"/>
    <p:sldId id="391" r:id="rId68"/>
    <p:sldId id="392" r:id="rId69"/>
    <p:sldId id="352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8426"/>
    <a:srgbClr val="D68B1C"/>
    <a:srgbClr val="E5A547"/>
    <a:srgbClr val="43CEFF"/>
    <a:srgbClr val="FF3399"/>
    <a:srgbClr val="CC3399"/>
    <a:srgbClr val="70AC2E"/>
    <a:srgbClr val="C19FFF"/>
    <a:srgbClr val="CAB4EA"/>
    <a:srgbClr val="D3B5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56" autoAdjust="0"/>
    <p:restoredTop sz="86477" autoAdjust="0"/>
  </p:normalViewPr>
  <p:slideViewPr>
    <p:cSldViewPr>
      <p:cViewPr>
        <p:scale>
          <a:sx n="70" d="100"/>
          <a:sy n="70" d="100"/>
        </p:scale>
        <p:origin x="-147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1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5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CAC2ED-20FC-4E4A-8681-7A285DA76DE9}" type="doc">
      <dgm:prSet loTypeId="urn:microsoft.com/office/officeart/2005/8/layout/hierarchy3" loCatId="hierarchy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E19B493-BD5F-40A7-9DB2-3744B2628B20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28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One way </a:t>
          </a:r>
          <a:r>
            <a:rPr lang="en-US" sz="2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solid </a:t>
          </a:r>
          <a:r>
            <a:rPr lang="en-US" sz="28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slab(block A)</a:t>
          </a:r>
          <a:endParaRPr lang="en-US" sz="2800" b="1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F72305-B18E-481D-9FF4-F54AC389D97A}" type="parTrans" cxnId="{C37BA082-7E08-4D41-86E8-796E0ED81E37}">
      <dgm:prSet/>
      <dgm:spPr/>
      <dgm:t>
        <a:bodyPr/>
        <a:lstStyle/>
        <a:p>
          <a:endParaRPr lang="en-US"/>
        </a:p>
      </dgm:t>
    </dgm:pt>
    <dgm:pt modelId="{1F39499F-6E4A-452E-8055-EA5D6BD321CA}" type="sibTrans" cxnId="{C37BA082-7E08-4D41-86E8-796E0ED81E37}">
      <dgm:prSet/>
      <dgm:spPr/>
      <dgm:t>
        <a:bodyPr/>
        <a:lstStyle/>
        <a:p>
          <a:endParaRPr lang="en-US"/>
        </a:p>
      </dgm:t>
    </dgm:pt>
    <dgm:pt modelId="{3C927C12-16DC-4335-9CF8-F7B3CAFCFD4F}">
      <dgm:prSet phldrT="[نص]"/>
      <dgm:spPr/>
      <dgm:t>
        <a:bodyPr/>
        <a:lstStyle/>
        <a:p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GF</a:t>
          </a:r>
        </a:p>
        <a:p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&amp;stair</a:t>
          </a:r>
          <a:r>
            <a:rPr lang="en-US" b="1" baseline="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case</a:t>
          </a:r>
          <a:endParaRPr lang="en-US" b="1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364D31-37DB-42E1-88B3-33B6688AA692}" type="parTrans" cxnId="{BA1DF6D7-B39E-472B-AD9E-4C9E9B1A5AD1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BDE7013D-BDE9-4AFD-9F4F-08A8E8B49943}" type="sibTrans" cxnId="{BA1DF6D7-B39E-472B-AD9E-4C9E9B1A5AD1}">
      <dgm:prSet/>
      <dgm:spPr/>
      <dgm:t>
        <a:bodyPr/>
        <a:lstStyle/>
        <a:p>
          <a:endParaRPr lang="en-US"/>
        </a:p>
      </dgm:t>
    </dgm:pt>
    <dgm:pt modelId="{A1DD7807-288F-4CDB-BFEB-329C643E050A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28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One </a:t>
          </a:r>
          <a:r>
            <a:rPr lang="en-US" sz="2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way </a:t>
          </a:r>
          <a:r>
            <a:rPr lang="en-US" sz="28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solid slab(block B)</a:t>
          </a:r>
          <a:endParaRPr lang="en-US" sz="2800" b="1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CAEC4C-FC10-486E-8E9F-C23F48E357ED}" type="parTrans" cxnId="{4184DE62-7D3B-402F-8354-A19A73C97EC4}">
      <dgm:prSet/>
      <dgm:spPr/>
      <dgm:t>
        <a:bodyPr/>
        <a:lstStyle/>
        <a:p>
          <a:endParaRPr lang="en-US"/>
        </a:p>
      </dgm:t>
    </dgm:pt>
    <dgm:pt modelId="{516BA29B-5903-4CAF-8530-96C0C28E786E}" type="sibTrans" cxnId="{4184DE62-7D3B-402F-8354-A19A73C97EC4}">
      <dgm:prSet/>
      <dgm:spPr/>
      <dgm:t>
        <a:bodyPr/>
        <a:lstStyle/>
        <a:p>
          <a:endParaRPr lang="en-US"/>
        </a:p>
      </dgm:t>
    </dgm:pt>
    <dgm:pt modelId="{E20CCFBA-B5AD-4F03-B94A-679EA1954B73}">
      <dgm:prSet phldrT="[نص]"/>
      <dgm:spPr/>
      <dgm:t>
        <a:bodyPr/>
        <a:lstStyle/>
        <a:p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GF </a:t>
          </a:r>
        </a:p>
        <a:p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&amp;First Floor</a:t>
          </a:r>
          <a:endParaRPr lang="en-US" b="1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154834-FF1A-4598-B380-3FEA465CD425}" type="parTrans" cxnId="{25E99480-3E40-4A6A-BAD2-4BC30ADD96BD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BEBAD072-85DC-47DF-9035-5A5EA44D1BE3}" type="sibTrans" cxnId="{25E99480-3E40-4A6A-BAD2-4BC30ADD96BD}">
      <dgm:prSet/>
      <dgm:spPr/>
      <dgm:t>
        <a:bodyPr/>
        <a:lstStyle/>
        <a:p>
          <a:endParaRPr lang="en-US"/>
        </a:p>
      </dgm:t>
    </dgm:pt>
    <dgm:pt modelId="{E2F6081F-B939-4659-B383-485DC581A096}">
      <dgm:prSet phldrT="[نص]"/>
      <dgm:spPr/>
      <dgm:t>
        <a:bodyPr/>
        <a:lstStyle/>
        <a:p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0.16m&amp;0.15m thickness</a:t>
          </a:r>
          <a:endParaRPr lang="en-US" b="1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C41D4E-875A-4AFC-ADD6-74BA0EAD2E14}" type="parTrans" cxnId="{DCDEA530-C9E3-428D-8B55-DAB1C3634091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E252AAAE-3A99-4CBF-B986-8B810B9D679D}" type="sibTrans" cxnId="{DCDEA530-C9E3-428D-8B55-DAB1C3634091}">
      <dgm:prSet/>
      <dgm:spPr/>
      <dgm:t>
        <a:bodyPr/>
        <a:lstStyle/>
        <a:p>
          <a:pPr rtl="1"/>
          <a:endParaRPr lang="ar-SA"/>
        </a:p>
      </dgm:t>
    </dgm:pt>
    <dgm:pt modelId="{A3C4B909-BB9D-4234-BEED-3090BB4B1C89}">
      <dgm:prSet phldrT="[نص]"/>
      <dgm:spPr/>
      <dgm:t>
        <a:bodyPr/>
        <a:lstStyle/>
        <a:p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0.18m ,0.2m thickness</a:t>
          </a:r>
          <a:endParaRPr lang="en-US" b="1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A5262D-D3C6-4BC2-9CDB-B4A7D24A73A3}" type="parTrans" cxnId="{5B8AB24E-DE62-4F93-8AC2-A2EA4A15E519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57189004-7F89-43D1-A9BF-8E85B6D83109}" type="sibTrans" cxnId="{5B8AB24E-DE62-4F93-8AC2-A2EA4A15E519}">
      <dgm:prSet/>
      <dgm:spPr/>
      <dgm:t>
        <a:bodyPr/>
        <a:lstStyle/>
        <a:p>
          <a:pPr rtl="1"/>
          <a:endParaRPr lang="ar-SA"/>
        </a:p>
      </dgm:t>
    </dgm:pt>
    <dgm:pt modelId="{830788C1-68FA-48B8-ABE7-6F6D63EC6A4D}" type="pres">
      <dgm:prSet presAssocID="{03CAC2ED-20FC-4E4A-8681-7A285DA76DE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21274CF-DD54-405A-B16B-10FB816673B2}" type="pres">
      <dgm:prSet presAssocID="{2E19B493-BD5F-40A7-9DB2-3744B2628B20}" presName="root" presStyleCnt="0"/>
      <dgm:spPr/>
    </dgm:pt>
    <dgm:pt modelId="{127BDB30-58C9-4358-8514-2485F9CF230C}" type="pres">
      <dgm:prSet presAssocID="{2E19B493-BD5F-40A7-9DB2-3744B2628B20}" presName="rootComposite" presStyleCnt="0"/>
      <dgm:spPr/>
    </dgm:pt>
    <dgm:pt modelId="{7B74B052-4C41-48ED-A5BF-C21D92538087}" type="pres">
      <dgm:prSet presAssocID="{2E19B493-BD5F-40A7-9DB2-3744B2628B20}" presName="rootText" presStyleLbl="node1" presStyleIdx="0" presStyleCnt="2" custLinFactNeighborX="-4244" custLinFactNeighborY="307"/>
      <dgm:spPr/>
      <dgm:t>
        <a:bodyPr/>
        <a:lstStyle/>
        <a:p>
          <a:endParaRPr lang="en-US"/>
        </a:p>
      </dgm:t>
    </dgm:pt>
    <dgm:pt modelId="{FFFDA0C8-66B5-421F-B7D6-F898433A8375}" type="pres">
      <dgm:prSet presAssocID="{2E19B493-BD5F-40A7-9DB2-3744B2628B20}" presName="rootConnector" presStyleLbl="node1" presStyleIdx="0" presStyleCnt="2"/>
      <dgm:spPr/>
      <dgm:t>
        <a:bodyPr/>
        <a:lstStyle/>
        <a:p>
          <a:endParaRPr lang="en-US"/>
        </a:p>
      </dgm:t>
    </dgm:pt>
    <dgm:pt modelId="{624566A4-9B73-4174-9297-3630A518E766}" type="pres">
      <dgm:prSet presAssocID="{2E19B493-BD5F-40A7-9DB2-3744B2628B20}" presName="childShape" presStyleCnt="0"/>
      <dgm:spPr/>
    </dgm:pt>
    <dgm:pt modelId="{728F71BF-E443-422B-9693-0FE9FBDAA9CA}" type="pres">
      <dgm:prSet presAssocID="{0B364D31-37DB-42E1-88B3-33B6688AA692}" presName="Name13" presStyleLbl="parChTrans1D2" presStyleIdx="0" presStyleCnt="4"/>
      <dgm:spPr/>
      <dgm:t>
        <a:bodyPr/>
        <a:lstStyle/>
        <a:p>
          <a:endParaRPr lang="en-US"/>
        </a:p>
      </dgm:t>
    </dgm:pt>
    <dgm:pt modelId="{0ABDE3AD-61B1-4D7A-8D64-1B85BE7B3087}" type="pres">
      <dgm:prSet presAssocID="{3C927C12-16DC-4335-9CF8-F7B3CAFCFD4F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02A17B-A534-4A7A-88BA-A6BEAC264E82}" type="pres">
      <dgm:prSet presAssocID="{BEA5262D-D3C6-4BC2-9CDB-B4A7D24A73A3}" presName="Name13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0048583A-CB27-4284-95AB-9750B765807F}" type="pres">
      <dgm:prSet presAssocID="{A3C4B909-BB9D-4234-BEED-3090BB4B1C89}" presName="childText" presStyleLbl="bgAcc1" presStyleIdx="1" presStyleCnt="4" custLinFactNeighborX="709" custLinFactNeighborY="-71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E6B6DF-4364-4F9F-990A-8CBA78935F00}" type="pres">
      <dgm:prSet presAssocID="{A1DD7807-288F-4CDB-BFEB-329C643E050A}" presName="root" presStyleCnt="0"/>
      <dgm:spPr/>
    </dgm:pt>
    <dgm:pt modelId="{1C52CF88-08C4-4F42-AC82-E78A98E9026B}" type="pres">
      <dgm:prSet presAssocID="{A1DD7807-288F-4CDB-BFEB-329C643E050A}" presName="rootComposite" presStyleCnt="0"/>
      <dgm:spPr/>
    </dgm:pt>
    <dgm:pt modelId="{38F198A2-08E8-4CC6-B7A0-5291BEB2A9EC}" type="pres">
      <dgm:prSet presAssocID="{A1DD7807-288F-4CDB-BFEB-329C643E050A}" presName="rootText" presStyleLbl="node1" presStyleIdx="1" presStyleCnt="2" custScaleY="103562" custLinFactNeighborX="-2108" custLinFactNeighborY="-222"/>
      <dgm:spPr/>
      <dgm:t>
        <a:bodyPr/>
        <a:lstStyle/>
        <a:p>
          <a:endParaRPr lang="en-US"/>
        </a:p>
      </dgm:t>
    </dgm:pt>
    <dgm:pt modelId="{325912A2-9548-4F51-B434-8C61D81FAE71}" type="pres">
      <dgm:prSet presAssocID="{A1DD7807-288F-4CDB-BFEB-329C643E050A}" presName="rootConnector" presStyleLbl="node1" presStyleIdx="1" presStyleCnt="2"/>
      <dgm:spPr/>
      <dgm:t>
        <a:bodyPr/>
        <a:lstStyle/>
        <a:p>
          <a:endParaRPr lang="en-US"/>
        </a:p>
      </dgm:t>
    </dgm:pt>
    <dgm:pt modelId="{96DAD75A-C1C1-4458-AFFA-C1D76F7C22E9}" type="pres">
      <dgm:prSet presAssocID="{A1DD7807-288F-4CDB-BFEB-329C643E050A}" presName="childShape" presStyleCnt="0"/>
      <dgm:spPr/>
    </dgm:pt>
    <dgm:pt modelId="{8F06F395-6D86-4650-80EF-5C64F99816F5}" type="pres">
      <dgm:prSet presAssocID="{CA154834-FF1A-4598-B380-3FEA465CD425}" presName="Name13" presStyleLbl="parChTrans1D2" presStyleIdx="2" presStyleCnt="4"/>
      <dgm:spPr/>
      <dgm:t>
        <a:bodyPr/>
        <a:lstStyle/>
        <a:p>
          <a:endParaRPr lang="en-US"/>
        </a:p>
      </dgm:t>
    </dgm:pt>
    <dgm:pt modelId="{90A80EC8-56CA-486D-8595-FA700D323588}" type="pres">
      <dgm:prSet presAssocID="{E20CCFBA-B5AD-4F03-B94A-679EA1954B73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8C7A18-FCF0-4CCC-BD91-265BBF4C3C60}" type="pres">
      <dgm:prSet presAssocID="{FCC41D4E-875A-4AFC-ADD6-74BA0EAD2E14}" presName="Name13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E374822F-1836-4553-A430-26E4D7C4BFA6}" type="pres">
      <dgm:prSet presAssocID="{E2F6081F-B939-4659-B383-485DC581A096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37BA082-7E08-4D41-86E8-796E0ED81E37}" srcId="{03CAC2ED-20FC-4E4A-8681-7A285DA76DE9}" destId="{2E19B493-BD5F-40A7-9DB2-3744B2628B20}" srcOrd="0" destOrd="0" parTransId="{4CF72305-B18E-481D-9FF4-F54AC389D97A}" sibTransId="{1F39499F-6E4A-452E-8055-EA5D6BD321CA}"/>
    <dgm:cxn modelId="{D7F2CA2C-D565-4672-9D3D-1D9E4D20BD62}" type="presOf" srcId="{BEA5262D-D3C6-4BC2-9CDB-B4A7D24A73A3}" destId="{1902A17B-A534-4A7A-88BA-A6BEAC264E82}" srcOrd="0" destOrd="0" presId="urn:microsoft.com/office/officeart/2005/8/layout/hierarchy3"/>
    <dgm:cxn modelId="{DCDEA530-C9E3-428D-8B55-DAB1C3634091}" srcId="{A1DD7807-288F-4CDB-BFEB-329C643E050A}" destId="{E2F6081F-B939-4659-B383-485DC581A096}" srcOrd="1" destOrd="0" parTransId="{FCC41D4E-875A-4AFC-ADD6-74BA0EAD2E14}" sibTransId="{E252AAAE-3A99-4CBF-B986-8B810B9D679D}"/>
    <dgm:cxn modelId="{93500A52-FA86-490E-8DE7-BD5E805554F9}" type="presOf" srcId="{0B364D31-37DB-42E1-88B3-33B6688AA692}" destId="{728F71BF-E443-422B-9693-0FE9FBDAA9CA}" srcOrd="0" destOrd="0" presId="urn:microsoft.com/office/officeart/2005/8/layout/hierarchy3"/>
    <dgm:cxn modelId="{08668778-D4DC-4D12-AB06-4F321AB0343B}" type="presOf" srcId="{A1DD7807-288F-4CDB-BFEB-329C643E050A}" destId="{325912A2-9548-4F51-B434-8C61D81FAE71}" srcOrd="1" destOrd="0" presId="urn:microsoft.com/office/officeart/2005/8/layout/hierarchy3"/>
    <dgm:cxn modelId="{81E2E17E-7F23-40B6-AE33-2CDA590B1F6F}" type="presOf" srcId="{2E19B493-BD5F-40A7-9DB2-3744B2628B20}" destId="{FFFDA0C8-66B5-421F-B7D6-F898433A8375}" srcOrd="1" destOrd="0" presId="urn:microsoft.com/office/officeart/2005/8/layout/hierarchy3"/>
    <dgm:cxn modelId="{BA1DF6D7-B39E-472B-AD9E-4C9E9B1A5AD1}" srcId="{2E19B493-BD5F-40A7-9DB2-3744B2628B20}" destId="{3C927C12-16DC-4335-9CF8-F7B3CAFCFD4F}" srcOrd="0" destOrd="0" parTransId="{0B364D31-37DB-42E1-88B3-33B6688AA692}" sibTransId="{BDE7013D-BDE9-4AFD-9F4F-08A8E8B49943}"/>
    <dgm:cxn modelId="{DE883F8B-58DD-40DF-BFA4-961C7230FB71}" type="presOf" srcId="{A1DD7807-288F-4CDB-BFEB-329C643E050A}" destId="{38F198A2-08E8-4CC6-B7A0-5291BEB2A9EC}" srcOrd="0" destOrd="0" presId="urn:microsoft.com/office/officeart/2005/8/layout/hierarchy3"/>
    <dgm:cxn modelId="{692A8320-E9C2-47B0-AEB8-05821E8D7967}" type="presOf" srcId="{E20CCFBA-B5AD-4F03-B94A-679EA1954B73}" destId="{90A80EC8-56CA-486D-8595-FA700D323588}" srcOrd="0" destOrd="0" presId="urn:microsoft.com/office/officeart/2005/8/layout/hierarchy3"/>
    <dgm:cxn modelId="{57489C51-000F-45AE-A7A1-6DB5F3E4622B}" type="presOf" srcId="{FCC41D4E-875A-4AFC-ADD6-74BA0EAD2E14}" destId="{A38C7A18-FCF0-4CCC-BD91-265BBF4C3C60}" srcOrd="0" destOrd="0" presId="urn:microsoft.com/office/officeart/2005/8/layout/hierarchy3"/>
    <dgm:cxn modelId="{25E99480-3E40-4A6A-BAD2-4BC30ADD96BD}" srcId="{A1DD7807-288F-4CDB-BFEB-329C643E050A}" destId="{E20CCFBA-B5AD-4F03-B94A-679EA1954B73}" srcOrd="0" destOrd="0" parTransId="{CA154834-FF1A-4598-B380-3FEA465CD425}" sibTransId="{BEBAD072-85DC-47DF-9035-5A5EA44D1BE3}"/>
    <dgm:cxn modelId="{5B8AB24E-DE62-4F93-8AC2-A2EA4A15E519}" srcId="{2E19B493-BD5F-40A7-9DB2-3744B2628B20}" destId="{A3C4B909-BB9D-4234-BEED-3090BB4B1C89}" srcOrd="1" destOrd="0" parTransId="{BEA5262D-D3C6-4BC2-9CDB-B4A7D24A73A3}" sibTransId="{57189004-7F89-43D1-A9BF-8E85B6D83109}"/>
    <dgm:cxn modelId="{B08249DA-9A1B-4585-97C7-848C91282196}" type="presOf" srcId="{03CAC2ED-20FC-4E4A-8681-7A285DA76DE9}" destId="{830788C1-68FA-48B8-ABE7-6F6D63EC6A4D}" srcOrd="0" destOrd="0" presId="urn:microsoft.com/office/officeart/2005/8/layout/hierarchy3"/>
    <dgm:cxn modelId="{E6A7E87C-BD92-434B-BC5A-2467AADD8C4E}" type="presOf" srcId="{2E19B493-BD5F-40A7-9DB2-3744B2628B20}" destId="{7B74B052-4C41-48ED-A5BF-C21D92538087}" srcOrd="0" destOrd="0" presId="urn:microsoft.com/office/officeart/2005/8/layout/hierarchy3"/>
    <dgm:cxn modelId="{EDE037F3-7385-4484-A0A9-AB53E0650B91}" type="presOf" srcId="{E2F6081F-B939-4659-B383-485DC581A096}" destId="{E374822F-1836-4553-A430-26E4D7C4BFA6}" srcOrd="0" destOrd="0" presId="urn:microsoft.com/office/officeart/2005/8/layout/hierarchy3"/>
    <dgm:cxn modelId="{A7F425AB-B092-422A-83FB-17FB38E7FC66}" type="presOf" srcId="{3C927C12-16DC-4335-9CF8-F7B3CAFCFD4F}" destId="{0ABDE3AD-61B1-4D7A-8D64-1B85BE7B3087}" srcOrd="0" destOrd="0" presId="urn:microsoft.com/office/officeart/2005/8/layout/hierarchy3"/>
    <dgm:cxn modelId="{D9E05A52-9C50-4E2B-AD1D-B726F2C9BAD5}" type="presOf" srcId="{CA154834-FF1A-4598-B380-3FEA465CD425}" destId="{8F06F395-6D86-4650-80EF-5C64F99816F5}" srcOrd="0" destOrd="0" presId="urn:microsoft.com/office/officeart/2005/8/layout/hierarchy3"/>
    <dgm:cxn modelId="{4184DE62-7D3B-402F-8354-A19A73C97EC4}" srcId="{03CAC2ED-20FC-4E4A-8681-7A285DA76DE9}" destId="{A1DD7807-288F-4CDB-BFEB-329C643E050A}" srcOrd="1" destOrd="0" parTransId="{32CAEC4C-FC10-486E-8E9F-C23F48E357ED}" sibTransId="{516BA29B-5903-4CAF-8530-96C0C28E786E}"/>
    <dgm:cxn modelId="{22EB74A4-6108-4A1C-B7F6-6843C2E91AB2}" type="presOf" srcId="{A3C4B909-BB9D-4234-BEED-3090BB4B1C89}" destId="{0048583A-CB27-4284-95AB-9750B765807F}" srcOrd="0" destOrd="0" presId="urn:microsoft.com/office/officeart/2005/8/layout/hierarchy3"/>
    <dgm:cxn modelId="{341BA1C6-0582-46EE-A90B-1E05D2F6900A}" type="presParOf" srcId="{830788C1-68FA-48B8-ABE7-6F6D63EC6A4D}" destId="{421274CF-DD54-405A-B16B-10FB816673B2}" srcOrd="0" destOrd="0" presId="urn:microsoft.com/office/officeart/2005/8/layout/hierarchy3"/>
    <dgm:cxn modelId="{6530C2AB-16A2-4AB2-90D8-FBFED582C3CD}" type="presParOf" srcId="{421274CF-DD54-405A-B16B-10FB816673B2}" destId="{127BDB30-58C9-4358-8514-2485F9CF230C}" srcOrd="0" destOrd="0" presId="urn:microsoft.com/office/officeart/2005/8/layout/hierarchy3"/>
    <dgm:cxn modelId="{5DE53357-2685-40D3-AF54-DF8934898FC9}" type="presParOf" srcId="{127BDB30-58C9-4358-8514-2485F9CF230C}" destId="{7B74B052-4C41-48ED-A5BF-C21D92538087}" srcOrd="0" destOrd="0" presId="urn:microsoft.com/office/officeart/2005/8/layout/hierarchy3"/>
    <dgm:cxn modelId="{6A563F9B-1619-4CF0-87E2-F4F33BEBE6B4}" type="presParOf" srcId="{127BDB30-58C9-4358-8514-2485F9CF230C}" destId="{FFFDA0C8-66B5-421F-B7D6-F898433A8375}" srcOrd="1" destOrd="0" presId="urn:microsoft.com/office/officeart/2005/8/layout/hierarchy3"/>
    <dgm:cxn modelId="{70BD355B-A3D8-413E-AE5D-FA7033AAFD89}" type="presParOf" srcId="{421274CF-DD54-405A-B16B-10FB816673B2}" destId="{624566A4-9B73-4174-9297-3630A518E766}" srcOrd="1" destOrd="0" presId="urn:microsoft.com/office/officeart/2005/8/layout/hierarchy3"/>
    <dgm:cxn modelId="{27DB6418-E4E7-4E6C-8C34-FC37597FE5EF}" type="presParOf" srcId="{624566A4-9B73-4174-9297-3630A518E766}" destId="{728F71BF-E443-422B-9693-0FE9FBDAA9CA}" srcOrd="0" destOrd="0" presId="urn:microsoft.com/office/officeart/2005/8/layout/hierarchy3"/>
    <dgm:cxn modelId="{5591B3DB-111F-4DC2-8ECC-C7ACD1AF81EB}" type="presParOf" srcId="{624566A4-9B73-4174-9297-3630A518E766}" destId="{0ABDE3AD-61B1-4D7A-8D64-1B85BE7B3087}" srcOrd="1" destOrd="0" presId="urn:microsoft.com/office/officeart/2005/8/layout/hierarchy3"/>
    <dgm:cxn modelId="{A510459A-6E7E-427E-BB3B-A0AC6B4A31A9}" type="presParOf" srcId="{624566A4-9B73-4174-9297-3630A518E766}" destId="{1902A17B-A534-4A7A-88BA-A6BEAC264E82}" srcOrd="2" destOrd="0" presId="urn:microsoft.com/office/officeart/2005/8/layout/hierarchy3"/>
    <dgm:cxn modelId="{9FDB8584-1459-45D8-A396-04103F892657}" type="presParOf" srcId="{624566A4-9B73-4174-9297-3630A518E766}" destId="{0048583A-CB27-4284-95AB-9750B765807F}" srcOrd="3" destOrd="0" presId="urn:microsoft.com/office/officeart/2005/8/layout/hierarchy3"/>
    <dgm:cxn modelId="{F863A269-83DA-4EA1-A4D3-051E94ED46AF}" type="presParOf" srcId="{830788C1-68FA-48B8-ABE7-6F6D63EC6A4D}" destId="{FEE6B6DF-4364-4F9F-990A-8CBA78935F00}" srcOrd="1" destOrd="0" presId="urn:microsoft.com/office/officeart/2005/8/layout/hierarchy3"/>
    <dgm:cxn modelId="{3F735BF3-E418-4300-9240-855BEA7E1132}" type="presParOf" srcId="{FEE6B6DF-4364-4F9F-990A-8CBA78935F00}" destId="{1C52CF88-08C4-4F42-AC82-E78A98E9026B}" srcOrd="0" destOrd="0" presId="urn:microsoft.com/office/officeart/2005/8/layout/hierarchy3"/>
    <dgm:cxn modelId="{7A1E3951-3B9B-4747-A5FE-B7524195CE6F}" type="presParOf" srcId="{1C52CF88-08C4-4F42-AC82-E78A98E9026B}" destId="{38F198A2-08E8-4CC6-B7A0-5291BEB2A9EC}" srcOrd="0" destOrd="0" presId="urn:microsoft.com/office/officeart/2005/8/layout/hierarchy3"/>
    <dgm:cxn modelId="{017B28C0-8151-4E2C-90DF-07050C31CE00}" type="presParOf" srcId="{1C52CF88-08C4-4F42-AC82-E78A98E9026B}" destId="{325912A2-9548-4F51-B434-8C61D81FAE71}" srcOrd="1" destOrd="0" presId="urn:microsoft.com/office/officeart/2005/8/layout/hierarchy3"/>
    <dgm:cxn modelId="{F26FE6FB-2F4B-451E-BDF9-7AD1A204684B}" type="presParOf" srcId="{FEE6B6DF-4364-4F9F-990A-8CBA78935F00}" destId="{96DAD75A-C1C1-4458-AFFA-C1D76F7C22E9}" srcOrd="1" destOrd="0" presId="urn:microsoft.com/office/officeart/2005/8/layout/hierarchy3"/>
    <dgm:cxn modelId="{59DCCDAD-9567-4887-B261-D242FAB7E878}" type="presParOf" srcId="{96DAD75A-C1C1-4458-AFFA-C1D76F7C22E9}" destId="{8F06F395-6D86-4650-80EF-5C64F99816F5}" srcOrd="0" destOrd="0" presId="urn:microsoft.com/office/officeart/2005/8/layout/hierarchy3"/>
    <dgm:cxn modelId="{8E2A53C8-7DED-496B-98A7-D842531A6272}" type="presParOf" srcId="{96DAD75A-C1C1-4458-AFFA-C1D76F7C22E9}" destId="{90A80EC8-56CA-486D-8595-FA700D323588}" srcOrd="1" destOrd="0" presId="urn:microsoft.com/office/officeart/2005/8/layout/hierarchy3"/>
    <dgm:cxn modelId="{58885998-0D61-4C13-87A2-80034362FBFF}" type="presParOf" srcId="{96DAD75A-C1C1-4458-AFFA-C1D76F7C22E9}" destId="{A38C7A18-FCF0-4CCC-BD91-265BBF4C3C60}" srcOrd="2" destOrd="0" presId="urn:microsoft.com/office/officeart/2005/8/layout/hierarchy3"/>
    <dgm:cxn modelId="{AE1B7658-ECE7-4472-886D-85B48500499C}" type="presParOf" srcId="{96DAD75A-C1C1-4458-AFFA-C1D76F7C22E9}" destId="{E374822F-1836-4553-A430-26E4D7C4BFA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7FABA9-4AF3-4079-9CFD-5AD16E044EC2}" type="doc">
      <dgm:prSet loTypeId="urn:microsoft.com/office/officeart/2005/8/layout/hierarchy3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DA0CD00F-979D-46B3-B29D-961FD4813DFE}">
      <dgm:prSet phldrT="[نص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Columns</a:t>
          </a:r>
        </a:p>
      </dgm:t>
    </dgm:pt>
    <dgm:pt modelId="{3F55A11F-5553-4700-B4A1-FAE4A0D398E1}" type="parTrans" cxnId="{AEF0E54A-2459-4A34-8D09-8925C1656AD4}">
      <dgm:prSet/>
      <dgm:spPr/>
      <dgm:t>
        <a:bodyPr/>
        <a:lstStyle/>
        <a:p>
          <a:endParaRPr lang="en-US"/>
        </a:p>
      </dgm:t>
    </dgm:pt>
    <dgm:pt modelId="{21A63E11-1C69-4605-A322-6DF405740870}" type="sibTrans" cxnId="{AEF0E54A-2459-4A34-8D09-8925C1656AD4}">
      <dgm:prSet/>
      <dgm:spPr/>
      <dgm:t>
        <a:bodyPr/>
        <a:lstStyle/>
        <a:p>
          <a:endParaRPr lang="en-US"/>
        </a:p>
      </dgm:t>
    </dgm:pt>
    <dgm:pt modelId="{330DDEDB-12A8-476A-B4EC-0DB3349CC79B}">
      <dgm:prSet phldrT="[نص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250*250</a:t>
          </a:r>
          <a:r>
            <a:rPr lang="en-US" sz="2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mm</a:t>
          </a:r>
        </a:p>
        <a:p>
          <a:r>
            <a:rPr lang="en-US" sz="2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300*300mm</a:t>
          </a:r>
          <a:endParaRPr lang="en-US" sz="2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A781A6-87E9-4FD0-A023-8625BC71620D}" type="parTrans" cxnId="{E76EFA62-C80A-48EB-9BD4-A7F7EADFE489}">
      <dgm:prSet/>
      <dgm:spPr/>
      <dgm:t>
        <a:bodyPr/>
        <a:lstStyle/>
        <a:p>
          <a:endParaRPr lang="en-US"/>
        </a:p>
      </dgm:t>
    </dgm:pt>
    <dgm:pt modelId="{C6E4D6E8-9174-4A15-B7DE-F8CDDDD76346}" type="sibTrans" cxnId="{E76EFA62-C80A-48EB-9BD4-A7F7EADFE489}">
      <dgm:prSet/>
      <dgm:spPr/>
      <dgm:t>
        <a:bodyPr/>
        <a:lstStyle/>
        <a:p>
          <a:endParaRPr lang="en-US"/>
        </a:p>
      </dgm:t>
    </dgm:pt>
    <dgm:pt modelId="{7EC903A7-E730-4214-8FA5-97BC07DB8099}">
      <dgm:prSet phldrT="[نص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300*500</a:t>
          </a:r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mm (</a:t>
          </a:r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Block A</a:t>
          </a:r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C4A6E8-3CDC-441B-818B-C4B37AB1E8DC}" type="sibTrans" cxnId="{E3F66880-A606-4C35-B0B6-91F3F3B58B49}">
      <dgm:prSet/>
      <dgm:spPr/>
      <dgm:t>
        <a:bodyPr/>
        <a:lstStyle/>
        <a:p>
          <a:endParaRPr lang="en-US"/>
        </a:p>
      </dgm:t>
    </dgm:pt>
    <dgm:pt modelId="{C206BF8F-1617-4532-97F4-2DC287567A99}" type="parTrans" cxnId="{E3F66880-A606-4C35-B0B6-91F3F3B58B49}">
      <dgm:prSet/>
      <dgm:spPr/>
      <dgm:t>
        <a:bodyPr/>
        <a:lstStyle/>
        <a:p>
          <a:endParaRPr lang="en-US"/>
        </a:p>
      </dgm:t>
    </dgm:pt>
    <dgm:pt modelId="{A29509D7-8B20-4E69-A13D-78D00AF2299C}">
      <dgm:prSet phldrT="[نص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Beam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FEB158-E594-4980-8CC5-18470481AC85}" type="sibTrans" cxnId="{0DA00543-4AA0-4E4C-ACA7-D8475AE3ACCA}">
      <dgm:prSet/>
      <dgm:spPr/>
      <dgm:t>
        <a:bodyPr/>
        <a:lstStyle/>
        <a:p>
          <a:endParaRPr lang="en-US"/>
        </a:p>
      </dgm:t>
    </dgm:pt>
    <dgm:pt modelId="{63D54D69-53CF-40A7-94B7-BF265B292428}" type="parTrans" cxnId="{0DA00543-4AA0-4E4C-ACA7-D8475AE3ACCA}">
      <dgm:prSet/>
      <dgm:spPr/>
      <dgm:t>
        <a:bodyPr/>
        <a:lstStyle/>
        <a:p>
          <a:endParaRPr lang="en-US"/>
        </a:p>
      </dgm:t>
    </dgm:pt>
    <dgm:pt modelId="{24791438-A640-4272-A851-BEC59BFA19BA}" type="pres">
      <dgm:prSet presAssocID="{397FABA9-4AF3-4079-9CFD-5AD16E044EC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3CEA021-6F3D-48DB-9B8F-50E22A2A3105}" type="pres">
      <dgm:prSet presAssocID="{DA0CD00F-979D-46B3-B29D-961FD4813DFE}" presName="root" presStyleCnt="0"/>
      <dgm:spPr/>
    </dgm:pt>
    <dgm:pt modelId="{9F9E833B-7908-4589-99A6-5586EB2A5F19}" type="pres">
      <dgm:prSet presAssocID="{DA0CD00F-979D-46B3-B29D-961FD4813DFE}" presName="rootComposite" presStyleCnt="0"/>
      <dgm:spPr/>
    </dgm:pt>
    <dgm:pt modelId="{67A09FAE-C173-4B7E-8DDB-FBA5B2462048}" type="pres">
      <dgm:prSet presAssocID="{DA0CD00F-979D-46B3-B29D-961FD4813DFE}" presName="rootText" presStyleLbl="node1" presStyleIdx="0" presStyleCnt="2" custScaleX="186269" custLinFactY="-18616" custLinFactNeighborX="3811" custLinFactNeighborY="-100000"/>
      <dgm:spPr/>
      <dgm:t>
        <a:bodyPr/>
        <a:lstStyle/>
        <a:p>
          <a:endParaRPr lang="en-US"/>
        </a:p>
      </dgm:t>
    </dgm:pt>
    <dgm:pt modelId="{9389BC57-4871-4716-8E8E-541C44B4FBE6}" type="pres">
      <dgm:prSet presAssocID="{DA0CD00F-979D-46B3-B29D-961FD4813DFE}" presName="rootConnector" presStyleLbl="node1" presStyleIdx="0" presStyleCnt="2"/>
      <dgm:spPr/>
      <dgm:t>
        <a:bodyPr/>
        <a:lstStyle/>
        <a:p>
          <a:endParaRPr lang="en-US"/>
        </a:p>
      </dgm:t>
    </dgm:pt>
    <dgm:pt modelId="{BB1187F7-8D83-40FA-B03F-CE5B9185D6D4}" type="pres">
      <dgm:prSet presAssocID="{DA0CD00F-979D-46B3-B29D-961FD4813DFE}" presName="childShape" presStyleCnt="0"/>
      <dgm:spPr/>
    </dgm:pt>
    <dgm:pt modelId="{3EC96726-2C6A-463A-9265-407BCEA31E71}" type="pres">
      <dgm:prSet presAssocID="{6AA781A6-87E9-4FD0-A023-8625BC71620D}" presName="Name13" presStyleLbl="parChTrans1D2" presStyleIdx="0" presStyleCnt="2"/>
      <dgm:spPr/>
      <dgm:t>
        <a:bodyPr/>
        <a:lstStyle/>
        <a:p>
          <a:endParaRPr lang="en-US"/>
        </a:p>
      </dgm:t>
    </dgm:pt>
    <dgm:pt modelId="{021F0EC5-21DC-4FE3-9FA7-FB374482C2E4}" type="pres">
      <dgm:prSet presAssocID="{330DDEDB-12A8-476A-B4EC-0DB3349CC79B}" presName="childText" presStyleLbl="bgAcc1" presStyleIdx="0" presStyleCnt="2" custScaleX="190883" custLinFactY="-7424" custLinFactNeighborX="-6211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47500B-7F76-42FA-BC8D-4E4C512F876A}" type="pres">
      <dgm:prSet presAssocID="{A29509D7-8B20-4E69-A13D-78D00AF2299C}" presName="root" presStyleCnt="0"/>
      <dgm:spPr/>
    </dgm:pt>
    <dgm:pt modelId="{6DD072B0-ADA2-460D-ADBD-EDC51BE356AC}" type="pres">
      <dgm:prSet presAssocID="{A29509D7-8B20-4E69-A13D-78D00AF2299C}" presName="rootComposite" presStyleCnt="0"/>
      <dgm:spPr/>
    </dgm:pt>
    <dgm:pt modelId="{D35D7871-94A2-4777-BD5D-1D271A2540DD}" type="pres">
      <dgm:prSet presAssocID="{A29509D7-8B20-4E69-A13D-78D00AF2299C}" presName="rootText" presStyleLbl="node1" presStyleIdx="1" presStyleCnt="2" custScaleX="244841" custLinFactY="-18561" custLinFactNeighborX="-5415" custLinFactNeighborY="-100000"/>
      <dgm:spPr/>
      <dgm:t>
        <a:bodyPr/>
        <a:lstStyle/>
        <a:p>
          <a:endParaRPr lang="en-US"/>
        </a:p>
      </dgm:t>
    </dgm:pt>
    <dgm:pt modelId="{CB57031D-CBC2-4529-B689-6386C8F77E12}" type="pres">
      <dgm:prSet presAssocID="{A29509D7-8B20-4E69-A13D-78D00AF2299C}" presName="rootConnector" presStyleLbl="node1" presStyleIdx="1" presStyleCnt="2"/>
      <dgm:spPr/>
      <dgm:t>
        <a:bodyPr/>
        <a:lstStyle/>
        <a:p>
          <a:endParaRPr lang="en-US"/>
        </a:p>
      </dgm:t>
    </dgm:pt>
    <dgm:pt modelId="{BA743D32-DAA9-4592-9A94-225FF76D7D1D}" type="pres">
      <dgm:prSet presAssocID="{A29509D7-8B20-4E69-A13D-78D00AF2299C}" presName="childShape" presStyleCnt="0"/>
      <dgm:spPr/>
    </dgm:pt>
    <dgm:pt modelId="{7A498D6A-2825-4428-95EF-9BF0E2BAE3F9}" type="pres">
      <dgm:prSet presAssocID="{C206BF8F-1617-4532-97F4-2DC287567A99}" presName="Name13" presStyleLbl="parChTrans1D2" presStyleIdx="1" presStyleCnt="2"/>
      <dgm:spPr/>
      <dgm:t>
        <a:bodyPr/>
        <a:lstStyle/>
        <a:p>
          <a:endParaRPr lang="en-US"/>
        </a:p>
      </dgm:t>
    </dgm:pt>
    <dgm:pt modelId="{9E5EDC90-272A-4E4A-A580-06324B3752E1}" type="pres">
      <dgm:prSet presAssocID="{7EC903A7-E730-4214-8FA5-97BC07DB8099}" presName="childText" presStyleLbl="bgAcc1" presStyleIdx="1" presStyleCnt="2" custScaleX="229481" custLinFactY="-7424" custLinFactNeighborX="1159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425EE8-CBDE-4E98-8379-E807C2A40189}" type="presOf" srcId="{A29509D7-8B20-4E69-A13D-78D00AF2299C}" destId="{CB57031D-CBC2-4529-B689-6386C8F77E12}" srcOrd="1" destOrd="0" presId="urn:microsoft.com/office/officeart/2005/8/layout/hierarchy3"/>
    <dgm:cxn modelId="{AEF0E54A-2459-4A34-8D09-8925C1656AD4}" srcId="{397FABA9-4AF3-4079-9CFD-5AD16E044EC2}" destId="{DA0CD00F-979D-46B3-B29D-961FD4813DFE}" srcOrd="0" destOrd="0" parTransId="{3F55A11F-5553-4700-B4A1-FAE4A0D398E1}" sibTransId="{21A63E11-1C69-4605-A322-6DF405740870}"/>
    <dgm:cxn modelId="{AF406FD9-8617-4AD4-9502-739022CDA4B5}" type="presOf" srcId="{A29509D7-8B20-4E69-A13D-78D00AF2299C}" destId="{D35D7871-94A2-4777-BD5D-1D271A2540DD}" srcOrd="0" destOrd="0" presId="urn:microsoft.com/office/officeart/2005/8/layout/hierarchy3"/>
    <dgm:cxn modelId="{72987B2F-D507-4787-98D6-1A35F6FCD125}" type="presOf" srcId="{6AA781A6-87E9-4FD0-A023-8625BC71620D}" destId="{3EC96726-2C6A-463A-9265-407BCEA31E71}" srcOrd="0" destOrd="0" presId="urn:microsoft.com/office/officeart/2005/8/layout/hierarchy3"/>
    <dgm:cxn modelId="{0B7B0B1C-F7E9-4A37-829D-5A84713A4E8F}" type="presOf" srcId="{7EC903A7-E730-4214-8FA5-97BC07DB8099}" destId="{9E5EDC90-272A-4E4A-A580-06324B3752E1}" srcOrd="0" destOrd="0" presId="urn:microsoft.com/office/officeart/2005/8/layout/hierarchy3"/>
    <dgm:cxn modelId="{1F8E74F1-CE47-4F57-ABA7-44F8BB8178A2}" type="presOf" srcId="{397FABA9-4AF3-4079-9CFD-5AD16E044EC2}" destId="{24791438-A640-4272-A851-BEC59BFA19BA}" srcOrd="0" destOrd="0" presId="urn:microsoft.com/office/officeart/2005/8/layout/hierarchy3"/>
    <dgm:cxn modelId="{00A8FCF9-6E1D-4D97-B314-F95D93B2D9A5}" type="presOf" srcId="{DA0CD00F-979D-46B3-B29D-961FD4813DFE}" destId="{67A09FAE-C173-4B7E-8DDB-FBA5B2462048}" srcOrd="0" destOrd="0" presId="urn:microsoft.com/office/officeart/2005/8/layout/hierarchy3"/>
    <dgm:cxn modelId="{60761E2C-D355-4C86-B0CD-736E965D0E65}" type="presOf" srcId="{DA0CD00F-979D-46B3-B29D-961FD4813DFE}" destId="{9389BC57-4871-4716-8E8E-541C44B4FBE6}" srcOrd="1" destOrd="0" presId="urn:microsoft.com/office/officeart/2005/8/layout/hierarchy3"/>
    <dgm:cxn modelId="{E3F66880-A606-4C35-B0B6-91F3F3B58B49}" srcId="{A29509D7-8B20-4E69-A13D-78D00AF2299C}" destId="{7EC903A7-E730-4214-8FA5-97BC07DB8099}" srcOrd="0" destOrd="0" parTransId="{C206BF8F-1617-4532-97F4-2DC287567A99}" sibTransId="{BEC4A6E8-3CDC-441B-818B-C4B37AB1E8DC}"/>
    <dgm:cxn modelId="{0DA00543-4AA0-4E4C-ACA7-D8475AE3ACCA}" srcId="{397FABA9-4AF3-4079-9CFD-5AD16E044EC2}" destId="{A29509D7-8B20-4E69-A13D-78D00AF2299C}" srcOrd="1" destOrd="0" parTransId="{63D54D69-53CF-40A7-94B7-BF265B292428}" sibTransId="{4CFEB158-E594-4980-8CC5-18470481AC85}"/>
    <dgm:cxn modelId="{66AD7256-847C-487B-962F-F28E1036F5ED}" type="presOf" srcId="{C206BF8F-1617-4532-97F4-2DC287567A99}" destId="{7A498D6A-2825-4428-95EF-9BF0E2BAE3F9}" srcOrd="0" destOrd="0" presId="urn:microsoft.com/office/officeart/2005/8/layout/hierarchy3"/>
    <dgm:cxn modelId="{2C895A6A-9146-42FA-9448-B42C03D4A1AA}" type="presOf" srcId="{330DDEDB-12A8-476A-B4EC-0DB3349CC79B}" destId="{021F0EC5-21DC-4FE3-9FA7-FB374482C2E4}" srcOrd="0" destOrd="0" presId="urn:microsoft.com/office/officeart/2005/8/layout/hierarchy3"/>
    <dgm:cxn modelId="{E76EFA62-C80A-48EB-9BD4-A7F7EADFE489}" srcId="{DA0CD00F-979D-46B3-B29D-961FD4813DFE}" destId="{330DDEDB-12A8-476A-B4EC-0DB3349CC79B}" srcOrd="0" destOrd="0" parTransId="{6AA781A6-87E9-4FD0-A023-8625BC71620D}" sibTransId="{C6E4D6E8-9174-4A15-B7DE-F8CDDDD76346}"/>
    <dgm:cxn modelId="{0AC881D4-6F73-48A9-B309-0A76822194EA}" type="presParOf" srcId="{24791438-A640-4272-A851-BEC59BFA19BA}" destId="{73CEA021-6F3D-48DB-9B8F-50E22A2A3105}" srcOrd="0" destOrd="0" presId="urn:microsoft.com/office/officeart/2005/8/layout/hierarchy3"/>
    <dgm:cxn modelId="{1F6E0B47-592D-4A79-B56C-FCFC4717028E}" type="presParOf" srcId="{73CEA021-6F3D-48DB-9B8F-50E22A2A3105}" destId="{9F9E833B-7908-4589-99A6-5586EB2A5F19}" srcOrd="0" destOrd="0" presId="urn:microsoft.com/office/officeart/2005/8/layout/hierarchy3"/>
    <dgm:cxn modelId="{13C74B93-1177-42CC-A42B-E934AD9C8259}" type="presParOf" srcId="{9F9E833B-7908-4589-99A6-5586EB2A5F19}" destId="{67A09FAE-C173-4B7E-8DDB-FBA5B2462048}" srcOrd="0" destOrd="0" presId="urn:microsoft.com/office/officeart/2005/8/layout/hierarchy3"/>
    <dgm:cxn modelId="{966D827F-F75C-4988-9131-39FE0922035C}" type="presParOf" srcId="{9F9E833B-7908-4589-99A6-5586EB2A5F19}" destId="{9389BC57-4871-4716-8E8E-541C44B4FBE6}" srcOrd="1" destOrd="0" presId="urn:microsoft.com/office/officeart/2005/8/layout/hierarchy3"/>
    <dgm:cxn modelId="{4803107F-0474-46FD-AE63-6125EC6573B6}" type="presParOf" srcId="{73CEA021-6F3D-48DB-9B8F-50E22A2A3105}" destId="{BB1187F7-8D83-40FA-B03F-CE5B9185D6D4}" srcOrd="1" destOrd="0" presId="urn:microsoft.com/office/officeart/2005/8/layout/hierarchy3"/>
    <dgm:cxn modelId="{1E855003-93BC-4109-9028-6DD284065BE1}" type="presParOf" srcId="{BB1187F7-8D83-40FA-B03F-CE5B9185D6D4}" destId="{3EC96726-2C6A-463A-9265-407BCEA31E71}" srcOrd="0" destOrd="0" presId="urn:microsoft.com/office/officeart/2005/8/layout/hierarchy3"/>
    <dgm:cxn modelId="{2ADB7382-38EB-4C21-BD3F-D35A6FE1258A}" type="presParOf" srcId="{BB1187F7-8D83-40FA-B03F-CE5B9185D6D4}" destId="{021F0EC5-21DC-4FE3-9FA7-FB374482C2E4}" srcOrd="1" destOrd="0" presId="urn:microsoft.com/office/officeart/2005/8/layout/hierarchy3"/>
    <dgm:cxn modelId="{2B4D5322-4AEC-43ED-B992-10AE33F324D1}" type="presParOf" srcId="{24791438-A640-4272-A851-BEC59BFA19BA}" destId="{9047500B-7F76-42FA-BC8D-4E4C512F876A}" srcOrd="1" destOrd="0" presId="urn:microsoft.com/office/officeart/2005/8/layout/hierarchy3"/>
    <dgm:cxn modelId="{EFF6F737-28B6-4FD7-835E-447FDAB46CEB}" type="presParOf" srcId="{9047500B-7F76-42FA-BC8D-4E4C512F876A}" destId="{6DD072B0-ADA2-460D-ADBD-EDC51BE356AC}" srcOrd="0" destOrd="0" presId="urn:microsoft.com/office/officeart/2005/8/layout/hierarchy3"/>
    <dgm:cxn modelId="{1DD7DCEE-165F-4DFD-9986-AE51C855BFF1}" type="presParOf" srcId="{6DD072B0-ADA2-460D-ADBD-EDC51BE356AC}" destId="{D35D7871-94A2-4777-BD5D-1D271A2540DD}" srcOrd="0" destOrd="0" presId="urn:microsoft.com/office/officeart/2005/8/layout/hierarchy3"/>
    <dgm:cxn modelId="{CF0C4506-F16A-4CD8-8428-21E9A02665B7}" type="presParOf" srcId="{6DD072B0-ADA2-460D-ADBD-EDC51BE356AC}" destId="{CB57031D-CBC2-4529-B689-6386C8F77E12}" srcOrd="1" destOrd="0" presId="urn:microsoft.com/office/officeart/2005/8/layout/hierarchy3"/>
    <dgm:cxn modelId="{038EDABA-3B21-4774-9A6A-C260548C4544}" type="presParOf" srcId="{9047500B-7F76-42FA-BC8D-4E4C512F876A}" destId="{BA743D32-DAA9-4592-9A94-225FF76D7D1D}" srcOrd="1" destOrd="0" presId="urn:microsoft.com/office/officeart/2005/8/layout/hierarchy3"/>
    <dgm:cxn modelId="{F1CF4DA3-3425-49C2-8106-F69C38654C4B}" type="presParOf" srcId="{BA743D32-DAA9-4592-9A94-225FF76D7D1D}" destId="{7A498D6A-2825-4428-95EF-9BF0E2BAE3F9}" srcOrd="0" destOrd="0" presId="urn:microsoft.com/office/officeart/2005/8/layout/hierarchy3"/>
    <dgm:cxn modelId="{4A3459A5-D6FD-4019-87A9-212E3147ECE3}" type="presParOf" srcId="{BA743D32-DAA9-4592-9A94-225FF76D7D1D}" destId="{9E5EDC90-272A-4E4A-A580-06324B3752E1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8F7007-E559-4657-8D0A-DF26690671C1}" type="doc">
      <dgm:prSet loTypeId="urn:microsoft.com/office/officeart/2008/layout/VerticalAccentList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pPr rtl="1"/>
          <a:endParaRPr lang="ar-SA"/>
        </a:p>
      </dgm:t>
    </dgm:pt>
    <dgm:pt modelId="{A5F0215D-9D79-455C-A0E9-6BC921504A15}">
      <dgm:prSet phldrT="[Text]"/>
      <dgm:spPr/>
      <dgm:t>
        <a:bodyPr/>
        <a:lstStyle/>
        <a:p>
          <a:pPr rtl="1"/>
          <a:endParaRPr lang="ar-SA" sz="1100" dirty="0"/>
        </a:p>
      </dgm:t>
    </dgm:pt>
    <dgm:pt modelId="{6312A9F8-5B6B-49C0-8ABD-17A3B1DED167}" type="parTrans" cxnId="{19595FCF-0186-4C5D-B12D-29676EE2E1C9}">
      <dgm:prSet/>
      <dgm:spPr/>
      <dgm:t>
        <a:bodyPr/>
        <a:lstStyle/>
        <a:p>
          <a:pPr rtl="1"/>
          <a:endParaRPr lang="ar-SA"/>
        </a:p>
      </dgm:t>
    </dgm:pt>
    <dgm:pt modelId="{6085CA04-04FA-47B1-BF30-1856B8EC54BF}" type="sibTrans" cxnId="{19595FCF-0186-4C5D-B12D-29676EE2E1C9}">
      <dgm:prSet/>
      <dgm:spPr/>
      <dgm:t>
        <a:bodyPr/>
        <a:lstStyle/>
        <a:p>
          <a:pPr rtl="1"/>
          <a:endParaRPr lang="ar-SA"/>
        </a:p>
      </dgm:t>
    </dgm:pt>
    <dgm:pt modelId="{181E2893-349F-497C-A718-8686C6ED77B0}">
      <dgm:prSet phldrT="[Text]" custT="1"/>
      <dgm:spPr/>
      <dgm:t>
        <a:bodyPr/>
        <a:lstStyle/>
        <a:p>
          <a:pPr algn="ctr" rtl="1"/>
          <a:r>
            <a:rPr lang="el-GR" sz="2000" b="1" dirty="0" smtClean="0">
              <a:solidFill>
                <a:schemeClr val="accent6">
                  <a:lumMod val="75000"/>
                </a:schemeClr>
              </a:solidFill>
            </a:rPr>
            <a:t>Φ</a:t>
          </a:r>
          <a:r>
            <a:rPr lang="en-US" sz="2000" b="1" dirty="0" err="1" smtClean="0">
              <a:solidFill>
                <a:schemeClr val="accent6">
                  <a:lumMod val="75000"/>
                </a:schemeClr>
              </a:solidFill>
            </a:rPr>
            <a:t>Vc</a:t>
          </a:r>
          <a:r>
            <a:rPr lang="en-US" sz="2000" b="1" dirty="0" smtClean="0">
              <a:solidFill>
                <a:schemeClr val="accent6">
                  <a:lumMod val="75000"/>
                </a:schemeClr>
              </a:solidFill>
            </a:rPr>
            <a:t> = 0.75∗0.333∗√30∗330∗1000=226 KN</a:t>
          </a:r>
          <a:endParaRPr lang="ar-SA" sz="2000" b="1" dirty="0">
            <a:solidFill>
              <a:schemeClr val="accent6">
                <a:lumMod val="75000"/>
              </a:schemeClr>
            </a:solidFill>
          </a:endParaRPr>
        </a:p>
      </dgm:t>
    </dgm:pt>
    <dgm:pt modelId="{64102131-6A2B-425E-965D-A5F4FED25826}" type="parTrans" cxnId="{0FDC6A7D-3D3B-4D7C-A7C1-76C8B234B21A}">
      <dgm:prSet/>
      <dgm:spPr/>
      <dgm:t>
        <a:bodyPr/>
        <a:lstStyle/>
        <a:p>
          <a:pPr rtl="1"/>
          <a:endParaRPr lang="ar-SA"/>
        </a:p>
      </dgm:t>
    </dgm:pt>
    <dgm:pt modelId="{D43851D2-5537-45AC-A7DB-BC6FC5F7B908}" type="sibTrans" cxnId="{0FDC6A7D-3D3B-4D7C-A7C1-76C8B234B21A}">
      <dgm:prSet/>
      <dgm:spPr/>
      <dgm:t>
        <a:bodyPr/>
        <a:lstStyle/>
        <a:p>
          <a:pPr rtl="1"/>
          <a:endParaRPr lang="ar-SA"/>
        </a:p>
      </dgm:t>
    </dgm:pt>
    <dgm:pt modelId="{E9096876-DB33-40E7-8232-DE34D9D4461A}">
      <dgm:prSet phldrT="[Text]" custT="1"/>
      <dgm:spPr/>
      <dgm:t>
        <a:bodyPr/>
        <a:lstStyle/>
        <a:p>
          <a:pPr rtl="1"/>
          <a:r>
            <a:rPr lang="ar-SA" sz="800" dirty="0" smtClean="0">
              <a:solidFill>
                <a:schemeClr val="bg1">
                  <a:lumMod val="50000"/>
                </a:schemeClr>
              </a:solidFill>
            </a:rPr>
            <a:t>.</a:t>
          </a:r>
          <a:endParaRPr lang="ar-SA" sz="800" dirty="0">
            <a:solidFill>
              <a:schemeClr val="bg1">
                <a:lumMod val="50000"/>
              </a:schemeClr>
            </a:solidFill>
          </a:endParaRPr>
        </a:p>
      </dgm:t>
    </dgm:pt>
    <dgm:pt modelId="{B0B47023-39A0-4CE7-A13C-8082374C4CE9}" type="sibTrans" cxnId="{EF246279-3546-4378-A515-840DA736CAD7}">
      <dgm:prSet/>
      <dgm:spPr/>
      <dgm:t>
        <a:bodyPr/>
        <a:lstStyle/>
        <a:p>
          <a:pPr rtl="1"/>
          <a:endParaRPr lang="ar-SA"/>
        </a:p>
      </dgm:t>
    </dgm:pt>
    <dgm:pt modelId="{20D14C7E-663E-4891-B527-6345181668FE}" type="parTrans" cxnId="{EF246279-3546-4378-A515-840DA736CAD7}">
      <dgm:prSet/>
      <dgm:spPr/>
      <dgm:t>
        <a:bodyPr/>
        <a:lstStyle/>
        <a:p>
          <a:pPr rtl="1"/>
          <a:endParaRPr lang="ar-SA"/>
        </a:p>
      </dgm:t>
    </dgm:pt>
    <dgm:pt modelId="{FEECD2CC-7E91-4EE4-A174-23160B833496}">
      <dgm:prSet custT="1"/>
      <dgm:spPr/>
      <dgm:t>
        <a:bodyPr/>
        <a:lstStyle/>
        <a:p>
          <a:pPr rtl="1"/>
          <a:r>
            <a:rPr lang="fr-FR" sz="2800" b="1" dirty="0" smtClean="0">
              <a:solidFill>
                <a:schemeClr val="accent6">
                  <a:lumMod val="75000"/>
                </a:schemeClr>
              </a:solidFill>
            </a:rPr>
            <a:t>Vu= </a:t>
          </a:r>
          <a:r>
            <a:rPr lang="fr-FR" sz="2800" b="1" dirty="0" err="1" smtClean="0">
              <a:solidFill>
                <a:schemeClr val="accent6">
                  <a:lumMod val="75000"/>
                </a:schemeClr>
              </a:solidFill>
            </a:rPr>
            <a:t>qu</a:t>
          </a:r>
          <a:r>
            <a:rPr lang="fr-FR" sz="2800" b="1" dirty="0" smtClean="0">
              <a:solidFill>
                <a:schemeClr val="accent6">
                  <a:lumMod val="75000"/>
                </a:schemeClr>
              </a:solidFill>
            </a:rPr>
            <a:t>(L1-d)= 74.1 KN</a:t>
          </a:r>
          <a:endParaRPr lang="ar-SA" sz="2800" b="1" dirty="0">
            <a:solidFill>
              <a:schemeClr val="accent6">
                <a:lumMod val="75000"/>
              </a:schemeClr>
            </a:solidFill>
          </a:endParaRPr>
        </a:p>
      </dgm:t>
    </dgm:pt>
    <dgm:pt modelId="{DDD72B54-9192-4739-ACB6-B06F1D7FD910}" type="parTrans" cxnId="{51F99CCA-8CB5-42B7-AC87-18DE3FE644B8}">
      <dgm:prSet/>
      <dgm:spPr/>
      <dgm:t>
        <a:bodyPr/>
        <a:lstStyle/>
        <a:p>
          <a:pPr rtl="1"/>
          <a:endParaRPr lang="ar-SA"/>
        </a:p>
      </dgm:t>
    </dgm:pt>
    <dgm:pt modelId="{EE783551-47F9-4E3B-97B9-9C1557845B26}" type="sibTrans" cxnId="{51F99CCA-8CB5-42B7-AC87-18DE3FE644B8}">
      <dgm:prSet/>
      <dgm:spPr/>
      <dgm:t>
        <a:bodyPr/>
        <a:lstStyle/>
        <a:p>
          <a:pPr rtl="1"/>
          <a:endParaRPr lang="ar-SA"/>
        </a:p>
      </dgm:t>
    </dgm:pt>
    <dgm:pt modelId="{93058176-1724-4078-AEBF-1780857BE7A7}">
      <dgm:prSet/>
      <dgm:spPr/>
      <dgm:t>
        <a:bodyPr/>
        <a:lstStyle/>
        <a:p>
          <a:pPr rtl="1"/>
          <a:endParaRPr lang="ar-SA" sz="1100" dirty="0"/>
        </a:p>
      </dgm:t>
    </dgm:pt>
    <dgm:pt modelId="{AF144E31-CEFD-43FB-9D5E-5EA6ABE9D3AF}" type="parTrans" cxnId="{E402D323-0069-4CF5-8A00-ABCB9C2976C3}">
      <dgm:prSet/>
      <dgm:spPr/>
      <dgm:t>
        <a:bodyPr/>
        <a:lstStyle/>
        <a:p>
          <a:pPr rtl="1"/>
          <a:endParaRPr lang="ar-SA"/>
        </a:p>
      </dgm:t>
    </dgm:pt>
    <dgm:pt modelId="{29FD01EB-01EF-4F56-8785-3A4AD49060B0}" type="sibTrans" cxnId="{E402D323-0069-4CF5-8A00-ABCB9C2976C3}">
      <dgm:prSet/>
      <dgm:spPr/>
      <dgm:t>
        <a:bodyPr/>
        <a:lstStyle/>
        <a:p>
          <a:pPr rtl="1"/>
          <a:endParaRPr lang="ar-SA"/>
        </a:p>
      </dgm:t>
    </dgm:pt>
    <dgm:pt modelId="{AFA12F7C-D4E3-4FB6-A6E4-7D4FEBEC00B3}">
      <dgm:prSet phldrT="[Text]"/>
      <dgm:spPr/>
      <dgm:t>
        <a:bodyPr/>
        <a:lstStyle/>
        <a:p>
          <a:pPr rtl="1"/>
          <a:r>
            <a:rPr lang="ar-SA" dirty="0" smtClean="0"/>
            <a:t>.</a:t>
          </a:r>
          <a:endParaRPr lang="ar-SA" dirty="0"/>
        </a:p>
      </dgm:t>
    </dgm:pt>
    <dgm:pt modelId="{AFC87954-074D-4454-ACAA-9E2D07B075FF}" type="sibTrans" cxnId="{A7F6FA29-8616-48CD-8711-1AFA73059FA3}">
      <dgm:prSet/>
      <dgm:spPr/>
      <dgm:t>
        <a:bodyPr/>
        <a:lstStyle/>
        <a:p>
          <a:pPr rtl="1"/>
          <a:endParaRPr lang="ar-SA"/>
        </a:p>
      </dgm:t>
    </dgm:pt>
    <dgm:pt modelId="{F12D3A52-B881-40C4-81A2-01941CB469E6}" type="parTrans" cxnId="{A7F6FA29-8616-48CD-8711-1AFA73059FA3}">
      <dgm:prSet/>
      <dgm:spPr/>
      <dgm:t>
        <a:bodyPr/>
        <a:lstStyle/>
        <a:p>
          <a:pPr rtl="1"/>
          <a:endParaRPr lang="ar-SA"/>
        </a:p>
      </dgm:t>
    </dgm:pt>
    <dgm:pt modelId="{AC383DF2-339E-418F-B30A-27DAB6FB0A65}" type="pres">
      <dgm:prSet presAssocID="{8E8F7007-E559-4657-8D0A-DF26690671C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C13106DD-63C8-4F37-8DCE-7FF2765CFE96}" type="pres">
      <dgm:prSet presAssocID="{E9096876-DB33-40E7-8232-DE34D9D4461A}" presName="parenttextcomposite" presStyleCnt="0"/>
      <dgm:spPr/>
    </dgm:pt>
    <dgm:pt modelId="{D0FE64D3-7EA4-48E8-B471-57653234CAC1}" type="pres">
      <dgm:prSet presAssocID="{E9096876-DB33-40E7-8232-DE34D9D4461A}" presName="parenttext" presStyleLbl="revTx" presStyleIdx="0" presStyleCnt="2" custFlipVert="1" custScaleX="10135" custScaleY="119825">
        <dgm:presLayoutVars>
          <dgm:chMax/>
          <dgm:chPref val="2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39821D-12B3-4E6B-84B8-2C5B41018C47}" type="pres">
      <dgm:prSet presAssocID="{E9096876-DB33-40E7-8232-DE34D9D4461A}" presName="composite" presStyleCnt="0"/>
      <dgm:spPr/>
    </dgm:pt>
    <dgm:pt modelId="{4922F458-E070-4F69-948B-91AB72B4B353}" type="pres">
      <dgm:prSet presAssocID="{E9096876-DB33-40E7-8232-DE34D9D4461A}" presName="chevron1" presStyleLbl="alignNode1" presStyleIdx="0" presStyleCnt="14"/>
      <dgm:spPr/>
    </dgm:pt>
    <dgm:pt modelId="{8FAF692A-2F04-4572-A3A7-FCBD372448ED}" type="pres">
      <dgm:prSet presAssocID="{E9096876-DB33-40E7-8232-DE34D9D4461A}" presName="chevron2" presStyleLbl="alignNode1" presStyleIdx="1" presStyleCnt="14"/>
      <dgm:spPr/>
    </dgm:pt>
    <dgm:pt modelId="{0B571B7B-5147-493F-BAA6-9C57B4E627BA}" type="pres">
      <dgm:prSet presAssocID="{E9096876-DB33-40E7-8232-DE34D9D4461A}" presName="chevron3" presStyleLbl="alignNode1" presStyleIdx="2" presStyleCnt="14"/>
      <dgm:spPr/>
    </dgm:pt>
    <dgm:pt modelId="{297A9205-9874-4B21-AB3A-3CF9B4A1F227}" type="pres">
      <dgm:prSet presAssocID="{E9096876-DB33-40E7-8232-DE34D9D4461A}" presName="chevron4" presStyleLbl="alignNode1" presStyleIdx="3" presStyleCnt="14"/>
      <dgm:spPr/>
    </dgm:pt>
    <dgm:pt modelId="{D69E3D7E-5E80-47B1-BF08-23A437602159}" type="pres">
      <dgm:prSet presAssocID="{E9096876-DB33-40E7-8232-DE34D9D4461A}" presName="chevron5" presStyleLbl="alignNode1" presStyleIdx="4" presStyleCnt="14"/>
      <dgm:spPr/>
    </dgm:pt>
    <dgm:pt modelId="{DE5C3837-55AE-4A32-ABF9-0604DBC8DBFD}" type="pres">
      <dgm:prSet presAssocID="{E9096876-DB33-40E7-8232-DE34D9D4461A}" presName="chevron6" presStyleLbl="alignNode1" presStyleIdx="5" presStyleCnt="14"/>
      <dgm:spPr/>
    </dgm:pt>
    <dgm:pt modelId="{B009F9A7-70AD-457B-B9B2-2E4A00CA849E}" type="pres">
      <dgm:prSet presAssocID="{E9096876-DB33-40E7-8232-DE34D9D4461A}" presName="chevron7" presStyleLbl="alignNode1" presStyleIdx="6" presStyleCnt="14"/>
      <dgm:spPr/>
    </dgm:pt>
    <dgm:pt modelId="{1266C442-6F7B-4234-9E78-219D1DC312AE}" type="pres">
      <dgm:prSet presAssocID="{E9096876-DB33-40E7-8232-DE34D9D4461A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1784C2-FBA4-41B9-AC84-B263440409FE}" type="pres">
      <dgm:prSet presAssocID="{B0B47023-39A0-4CE7-A13C-8082374C4CE9}" presName="sibTrans" presStyleCnt="0"/>
      <dgm:spPr/>
    </dgm:pt>
    <dgm:pt modelId="{4968F08D-2320-4160-BDE8-5953E55757C7}" type="pres">
      <dgm:prSet presAssocID="{AFA12F7C-D4E3-4FB6-A6E4-7D4FEBEC00B3}" presName="parenttextcomposite" presStyleCnt="0"/>
      <dgm:spPr/>
    </dgm:pt>
    <dgm:pt modelId="{631CC8DD-AA5D-44C3-AC69-6848D23AD079}" type="pres">
      <dgm:prSet presAssocID="{AFA12F7C-D4E3-4FB6-A6E4-7D4FEBEC00B3}" presName="parenttext" presStyleLbl="revTx" presStyleIdx="1" presStyleCnt="2" custFlipVert="0" custFlipHor="1" custScaleX="43501" custScaleY="67539">
        <dgm:presLayoutVars>
          <dgm:chMax/>
          <dgm:chPref val="2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E8CA7A-629D-41C3-A071-FD47FAC8CFDB}" type="pres">
      <dgm:prSet presAssocID="{AFA12F7C-D4E3-4FB6-A6E4-7D4FEBEC00B3}" presName="composite" presStyleCnt="0"/>
      <dgm:spPr/>
    </dgm:pt>
    <dgm:pt modelId="{570F1FBA-580C-41A9-85AD-C2C31DD47E3C}" type="pres">
      <dgm:prSet presAssocID="{AFA12F7C-D4E3-4FB6-A6E4-7D4FEBEC00B3}" presName="chevron1" presStyleLbl="alignNode1" presStyleIdx="7" presStyleCnt="14"/>
      <dgm:spPr/>
    </dgm:pt>
    <dgm:pt modelId="{56CE248C-28A0-4B8C-8DFC-2E17CC9DDD14}" type="pres">
      <dgm:prSet presAssocID="{AFA12F7C-D4E3-4FB6-A6E4-7D4FEBEC00B3}" presName="chevron2" presStyleLbl="alignNode1" presStyleIdx="8" presStyleCnt="14"/>
      <dgm:spPr/>
    </dgm:pt>
    <dgm:pt modelId="{D921F5E5-8FCA-4251-9E8D-900EDE8E7E44}" type="pres">
      <dgm:prSet presAssocID="{AFA12F7C-D4E3-4FB6-A6E4-7D4FEBEC00B3}" presName="chevron3" presStyleLbl="alignNode1" presStyleIdx="9" presStyleCnt="14"/>
      <dgm:spPr/>
    </dgm:pt>
    <dgm:pt modelId="{AF809452-B8D5-482B-91FB-C089C19AEC4D}" type="pres">
      <dgm:prSet presAssocID="{AFA12F7C-D4E3-4FB6-A6E4-7D4FEBEC00B3}" presName="chevron4" presStyleLbl="alignNode1" presStyleIdx="10" presStyleCnt="14"/>
      <dgm:spPr/>
    </dgm:pt>
    <dgm:pt modelId="{E6BBD88F-F8DA-4C3F-B122-8CA9386B4C7B}" type="pres">
      <dgm:prSet presAssocID="{AFA12F7C-D4E3-4FB6-A6E4-7D4FEBEC00B3}" presName="chevron5" presStyleLbl="alignNode1" presStyleIdx="11" presStyleCnt="14"/>
      <dgm:spPr/>
    </dgm:pt>
    <dgm:pt modelId="{F0445559-6180-43A5-8179-88BC4902B828}" type="pres">
      <dgm:prSet presAssocID="{AFA12F7C-D4E3-4FB6-A6E4-7D4FEBEC00B3}" presName="chevron6" presStyleLbl="alignNode1" presStyleIdx="12" presStyleCnt="14"/>
      <dgm:spPr/>
    </dgm:pt>
    <dgm:pt modelId="{44CBB0FB-8C3D-4F86-9D16-CB7788CC073A}" type="pres">
      <dgm:prSet presAssocID="{AFA12F7C-D4E3-4FB6-A6E4-7D4FEBEC00B3}" presName="chevron7" presStyleLbl="alignNode1" presStyleIdx="13" presStyleCnt="14"/>
      <dgm:spPr/>
    </dgm:pt>
    <dgm:pt modelId="{7D2F079C-02DC-47A3-B99F-E49340EFE73F}" type="pres">
      <dgm:prSet presAssocID="{AFA12F7C-D4E3-4FB6-A6E4-7D4FEBEC00B3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945CD17-9402-4BDF-97DC-FCAB0C126B32}" type="presOf" srcId="{AFA12F7C-D4E3-4FB6-A6E4-7D4FEBEC00B3}" destId="{631CC8DD-AA5D-44C3-AC69-6848D23AD079}" srcOrd="0" destOrd="0" presId="urn:microsoft.com/office/officeart/2008/layout/VerticalAccentList"/>
    <dgm:cxn modelId="{642EE04C-5C42-4C78-95E1-45C15A62D330}" type="presOf" srcId="{E9096876-DB33-40E7-8232-DE34D9D4461A}" destId="{D0FE64D3-7EA4-48E8-B471-57653234CAC1}" srcOrd="0" destOrd="0" presId="urn:microsoft.com/office/officeart/2008/layout/VerticalAccentList"/>
    <dgm:cxn modelId="{19595FCF-0186-4C5D-B12D-29676EE2E1C9}" srcId="{E9096876-DB33-40E7-8232-DE34D9D4461A}" destId="{A5F0215D-9D79-455C-A0E9-6BC921504A15}" srcOrd="0" destOrd="0" parTransId="{6312A9F8-5B6B-49C0-8ABD-17A3B1DED167}" sibTransId="{6085CA04-04FA-47B1-BF30-1856B8EC54BF}"/>
    <dgm:cxn modelId="{EF246279-3546-4378-A515-840DA736CAD7}" srcId="{8E8F7007-E559-4657-8D0A-DF26690671C1}" destId="{E9096876-DB33-40E7-8232-DE34D9D4461A}" srcOrd="0" destOrd="0" parTransId="{20D14C7E-663E-4891-B527-6345181668FE}" sibTransId="{B0B47023-39A0-4CE7-A13C-8082374C4CE9}"/>
    <dgm:cxn modelId="{A7F6FA29-8616-48CD-8711-1AFA73059FA3}" srcId="{8E8F7007-E559-4657-8D0A-DF26690671C1}" destId="{AFA12F7C-D4E3-4FB6-A6E4-7D4FEBEC00B3}" srcOrd="1" destOrd="0" parTransId="{F12D3A52-B881-40C4-81A2-01941CB469E6}" sibTransId="{AFC87954-074D-4454-ACAA-9E2D07B075FF}"/>
    <dgm:cxn modelId="{02D8C16D-56DE-42DA-B9C0-8A87F735CD20}" type="presOf" srcId="{93058176-1724-4078-AEBF-1780857BE7A7}" destId="{1266C442-6F7B-4234-9E78-219D1DC312AE}" srcOrd="0" destOrd="2" presId="urn:microsoft.com/office/officeart/2008/layout/VerticalAccentList"/>
    <dgm:cxn modelId="{D8738325-A510-4C8C-9C38-4C73A4A0D8FC}" type="presOf" srcId="{181E2893-349F-497C-A718-8686C6ED77B0}" destId="{7D2F079C-02DC-47A3-B99F-E49340EFE73F}" srcOrd="0" destOrd="0" presId="urn:microsoft.com/office/officeart/2008/layout/VerticalAccentList"/>
    <dgm:cxn modelId="{52F747AD-4CC6-4D51-8FEA-252324827D86}" type="presOf" srcId="{8E8F7007-E559-4657-8D0A-DF26690671C1}" destId="{AC383DF2-339E-418F-B30A-27DAB6FB0A65}" srcOrd="0" destOrd="0" presId="urn:microsoft.com/office/officeart/2008/layout/VerticalAccentList"/>
    <dgm:cxn modelId="{51F99CCA-8CB5-42B7-AC87-18DE3FE644B8}" srcId="{E9096876-DB33-40E7-8232-DE34D9D4461A}" destId="{FEECD2CC-7E91-4EE4-A174-23160B833496}" srcOrd="1" destOrd="0" parTransId="{DDD72B54-9192-4739-ACB6-B06F1D7FD910}" sibTransId="{EE783551-47F9-4E3B-97B9-9C1557845B26}"/>
    <dgm:cxn modelId="{AFDA1902-96B8-4BB9-A87D-411C15DD6BE3}" type="presOf" srcId="{FEECD2CC-7E91-4EE4-A174-23160B833496}" destId="{1266C442-6F7B-4234-9E78-219D1DC312AE}" srcOrd="0" destOrd="1" presId="urn:microsoft.com/office/officeart/2008/layout/VerticalAccentList"/>
    <dgm:cxn modelId="{0FDC6A7D-3D3B-4D7C-A7C1-76C8B234B21A}" srcId="{AFA12F7C-D4E3-4FB6-A6E4-7D4FEBEC00B3}" destId="{181E2893-349F-497C-A718-8686C6ED77B0}" srcOrd="0" destOrd="0" parTransId="{64102131-6A2B-425E-965D-A5F4FED25826}" sibTransId="{D43851D2-5537-45AC-A7DB-BC6FC5F7B908}"/>
    <dgm:cxn modelId="{992FFCC1-985B-448E-AC84-476412D3FFD7}" type="presOf" srcId="{A5F0215D-9D79-455C-A0E9-6BC921504A15}" destId="{1266C442-6F7B-4234-9E78-219D1DC312AE}" srcOrd="0" destOrd="0" presId="urn:microsoft.com/office/officeart/2008/layout/VerticalAccentList"/>
    <dgm:cxn modelId="{E402D323-0069-4CF5-8A00-ABCB9C2976C3}" srcId="{E9096876-DB33-40E7-8232-DE34D9D4461A}" destId="{93058176-1724-4078-AEBF-1780857BE7A7}" srcOrd="2" destOrd="0" parTransId="{AF144E31-CEFD-43FB-9D5E-5EA6ABE9D3AF}" sibTransId="{29FD01EB-01EF-4F56-8785-3A4AD49060B0}"/>
    <dgm:cxn modelId="{664CEFAD-2EC9-4CC4-BE74-41E446E1ABF5}" type="presParOf" srcId="{AC383DF2-339E-418F-B30A-27DAB6FB0A65}" destId="{C13106DD-63C8-4F37-8DCE-7FF2765CFE96}" srcOrd="0" destOrd="0" presId="urn:microsoft.com/office/officeart/2008/layout/VerticalAccentList"/>
    <dgm:cxn modelId="{318C3CDE-069A-4478-9EBC-4977E2084514}" type="presParOf" srcId="{C13106DD-63C8-4F37-8DCE-7FF2765CFE96}" destId="{D0FE64D3-7EA4-48E8-B471-57653234CAC1}" srcOrd="0" destOrd="0" presId="urn:microsoft.com/office/officeart/2008/layout/VerticalAccentList"/>
    <dgm:cxn modelId="{CEEBA4A9-8173-4720-A7B2-13AB87FADB13}" type="presParOf" srcId="{AC383DF2-339E-418F-B30A-27DAB6FB0A65}" destId="{3239821D-12B3-4E6B-84B8-2C5B41018C47}" srcOrd="1" destOrd="0" presId="urn:microsoft.com/office/officeart/2008/layout/VerticalAccentList"/>
    <dgm:cxn modelId="{B79225EC-6B7A-4247-BC57-8A16F358DC19}" type="presParOf" srcId="{3239821D-12B3-4E6B-84B8-2C5B41018C47}" destId="{4922F458-E070-4F69-948B-91AB72B4B353}" srcOrd="0" destOrd="0" presId="urn:microsoft.com/office/officeart/2008/layout/VerticalAccentList"/>
    <dgm:cxn modelId="{EEE60752-A31A-49F4-A7DA-6C99AAFD73FC}" type="presParOf" srcId="{3239821D-12B3-4E6B-84B8-2C5B41018C47}" destId="{8FAF692A-2F04-4572-A3A7-FCBD372448ED}" srcOrd="1" destOrd="0" presId="urn:microsoft.com/office/officeart/2008/layout/VerticalAccentList"/>
    <dgm:cxn modelId="{926234D1-65E0-423A-8A20-93475CE3ED37}" type="presParOf" srcId="{3239821D-12B3-4E6B-84B8-2C5B41018C47}" destId="{0B571B7B-5147-493F-BAA6-9C57B4E627BA}" srcOrd="2" destOrd="0" presId="urn:microsoft.com/office/officeart/2008/layout/VerticalAccentList"/>
    <dgm:cxn modelId="{5E4F0E1B-AF4E-46F4-806E-850F723687E0}" type="presParOf" srcId="{3239821D-12B3-4E6B-84B8-2C5B41018C47}" destId="{297A9205-9874-4B21-AB3A-3CF9B4A1F227}" srcOrd="3" destOrd="0" presId="urn:microsoft.com/office/officeart/2008/layout/VerticalAccentList"/>
    <dgm:cxn modelId="{BBB4F2F6-1D7F-42D0-A077-B98FEFE5C7A5}" type="presParOf" srcId="{3239821D-12B3-4E6B-84B8-2C5B41018C47}" destId="{D69E3D7E-5E80-47B1-BF08-23A437602159}" srcOrd="4" destOrd="0" presId="urn:microsoft.com/office/officeart/2008/layout/VerticalAccentList"/>
    <dgm:cxn modelId="{59132DF8-D1E7-4FEC-A627-8DC803DC8342}" type="presParOf" srcId="{3239821D-12B3-4E6B-84B8-2C5B41018C47}" destId="{DE5C3837-55AE-4A32-ABF9-0604DBC8DBFD}" srcOrd="5" destOrd="0" presId="urn:microsoft.com/office/officeart/2008/layout/VerticalAccentList"/>
    <dgm:cxn modelId="{8ABEAE21-EE0D-4EDE-AA1E-F6EB1A506AC1}" type="presParOf" srcId="{3239821D-12B3-4E6B-84B8-2C5B41018C47}" destId="{B009F9A7-70AD-457B-B9B2-2E4A00CA849E}" srcOrd="6" destOrd="0" presId="urn:microsoft.com/office/officeart/2008/layout/VerticalAccentList"/>
    <dgm:cxn modelId="{AF0F453B-4A00-4D16-87B6-0718F0B13647}" type="presParOf" srcId="{3239821D-12B3-4E6B-84B8-2C5B41018C47}" destId="{1266C442-6F7B-4234-9E78-219D1DC312AE}" srcOrd="7" destOrd="0" presId="urn:microsoft.com/office/officeart/2008/layout/VerticalAccentList"/>
    <dgm:cxn modelId="{5FAE954C-04B6-48FC-B0AF-325D9730AA62}" type="presParOf" srcId="{AC383DF2-339E-418F-B30A-27DAB6FB0A65}" destId="{251784C2-FBA4-41B9-AC84-B263440409FE}" srcOrd="2" destOrd="0" presId="urn:microsoft.com/office/officeart/2008/layout/VerticalAccentList"/>
    <dgm:cxn modelId="{760BB88E-3236-4ADC-9BB6-ED5B44B92F48}" type="presParOf" srcId="{AC383DF2-339E-418F-B30A-27DAB6FB0A65}" destId="{4968F08D-2320-4160-BDE8-5953E55757C7}" srcOrd="3" destOrd="0" presId="urn:microsoft.com/office/officeart/2008/layout/VerticalAccentList"/>
    <dgm:cxn modelId="{93734561-5776-45E3-9CC7-28C4F1D061F0}" type="presParOf" srcId="{4968F08D-2320-4160-BDE8-5953E55757C7}" destId="{631CC8DD-AA5D-44C3-AC69-6848D23AD079}" srcOrd="0" destOrd="0" presId="urn:microsoft.com/office/officeart/2008/layout/VerticalAccentList"/>
    <dgm:cxn modelId="{D710C5D0-2DD1-4D3D-9D47-22FDF1BB078C}" type="presParOf" srcId="{AC383DF2-339E-418F-B30A-27DAB6FB0A65}" destId="{56E8CA7A-629D-41C3-A071-FD47FAC8CFDB}" srcOrd="4" destOrd="0" presId="urn:microsoft.com/office/officeart/2008/layout/VerticalAccentList"/>
    <dgm:cxn modelId="{23ACB633-16C7-45C6-8B88-126688BFF9B5}" type="presParOf" srcId="{56E8CA7A-629D-41C3-A071-FD47FAC8CFDB}" destId="{570F1FBA-580C-41A9-85AD-C2C31DD47E3C}" srcOrd="0" destOrd="0" presId="urn:microsoft.com/office/officeart/2008/layout/VerticalAccentList"/>
    <dgm:cxn modelId="{D0047F8A-2E6F-469D-8BE0-8917C5008AF8}" type="presParOf" srcId="{56E8CA7A-629D-41C3-A071-FD47FAC8CFDB}" destId="{56CE248C-28A0-4B8C-8DFC-2E17CC9DDD14}" srcOrd="1" destOrd="0" presId="urn:microsoft.com/office/officeart/2008/layout/VerticalAccentList"/>
    <dgm:cxn modelId="{28D6FE19-7B58-4F6C-A25B-680BF95A6FF5}" type="presParOf" srcId="{56E8CA7A-629D-41C3-A071-FD47FAC8CFDB}" destId="{D921F5E5-8FCA-4251-9E8D-900EDE8E7E44}" srcOrd="2" destOrd="0" presId="urn:microsoft.com/office/officeart/2008/layout/VerticalAccentList"/>
    <dgm:cxn modelId="{6196C13A-30AD-4E22-AE66-600C8CCC2294}" type="presParOf" srcId="{56E8CA7A-629D-41C3-A071-FD47FAC8CFDB}" destId="{AF809452-B8D5-482B-91FB-C089C19AEC4D}" srcOrd="3" destOrd="0" presId="urn:microsoft.com/office/officeart/2008/layout/VerticalAccentList"/>
    <dgm:cxn modelId="{F8346180-8678-4C90-91C8-1F6893FF59B4}" type="presParOf" srcId="{56E8CA7A-629D-41C3-A071-FD47FAC8CFDB}" destId="{E6BBD88F-F8DA-4C3F-B122-8CA9386B4C7B}" srcOrd="4" destOrd="0" presId="urn:microsoft.com/office/officeart/2008/layout/VerticalAccentList"/>
    <dgm:cxn modelId="{08967CBD-7CC3-4640-9883-30BFD905C9D1}" type="presParOf" srcId="{56E8CA7A-629D-41C3-A071-FD47FAC8CFDB}" destId="{F0445559-6180-43A5-8179-88BC4902B828}" srcOrd="5" destOrd="0" presId="urn:microsoft.com/office/officeart/2008/layout/VerticalAccentList"/>
    <dgm:cxn modelId="{7BEBC384-9C12-4A2F-97A4-70DF3E78EEFA}" type="presParOf" srcId="{56E8CA7A-629D-41C3-A071-FD47FAC8CFDB}" destId="{44CBB0FB-8C3D-4F86-9D16-CB7788CC073A}" srcOrd="6" destOrd="0" presId="urn:microsoft.com/office/officeart/2008/layout/VerticalAccentList"/>
    <dgm:cxn modelId="{A6F48DAB-4BA4-4F90-8EFD-F164B1F3E26A}" type="presParOf" srcId="{56E8CA7A-629D-41C3-A071-FD47FAC8CFDB}" destId="{7D2F079C-02DC-47A3-B99F-E49340EFE73F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8F7007-E559-4657-8D0A-DF26690671C1}" type="doc">
      <dgm:prSet loTypeId="urn:microsoft.com/office/officeart/2008/layout/VerticalAccentList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pPr rtl="1"/>
          <a:endParaRPr lang="ar-SA"/>
        </a:p>
      </dgm:t>
    </dgm:pt>
    <dgm:pt modelId="{A5F0215D-9D79-455C-A0E9-6BC921504A15}">
      <dgm:prSet phldrT="[Text]"/>
      <dgm:spPr/>
      <dgm:t>
        <a:bodyPr/>
        <a:lstStyle/>
        <a:p>
          <a:pPr rtl="1"/>
          <a:endParaRPr lang="ar-SA" sz="1100" dirty="0"/>
        </a:p>
      </dgm:t>
    </dgm:pt>
    <dgm:pt modelId="{6312A9F8-5B6B-49C0-8ABD-17A3B1DED167}" type="parTrans" cxnId="{19595FCF-0186-4C5D-B12D-29676EE2E1C9}">
      <dgm:prSet/>
      <dgm:spPr/>
      <dgm:t>
        <a:bodyPr/>
        <a:lstStyle/>
        <a:p>
          <a:pPr rtl="1"/>
          <a:endParaRPr lang="ar-SA"/>
        </a:p>
      </dgm:t>
    </dgm:pt>
    <dgm:pt modelId="{6085CA04-04FA-47B1-BF30-1856B8EC54BF}" type="sibTrans" cxnId="{19595FCF-0186-4C5D-B12D-29676EE2E1C9}">
      <dgm:prSet/>
      <dgm:spPr/>
      <dgm:t>
        <a:bodyPr/>
        <a:lstStyle/>
        <a:p>
          <a:pPr rtl="1"/>
          <a:endParaRPr lang="ar-SA"/>
        </a:p>
      </dgm:t>
    </dgm:pt>
    <dgm:pt modelId="{181E2893-349F-497C-A718-8686C6ED77B0}">
      <dgm:prSet phldrT="[Text]" custT="1"/>
      <dgm:spPr/>
      <dgm:t>
        <a:bodyPr/>
        <a:lstStyle/>
        <a:p>
          <a:pPr algn="ctr" rtl="1"/>
          <a:r>
            <a:rPr lang="el-GR" sz="2000" b="1" dirty="0" smtClean="0">
              <a:solidFill>
                <a:schemeClr val="accent6">
                  <a:lumMod val="75000"/>
                </a:schemeClr>
              </a:solidFill>
            </a:rPr>
            <a:t>Φ</a:t>
          </a:r>
          <a:r>
            <a:rPr lang="en-US" sz="2000" b="1" dirty="0" err="1" smtClean="0">
              <a:solidFill>
                <a:schemeClr val="accent6">
                  <a:lumMod val="75000"/>
                </a:schemeClr>
              </a:solidFill>
            </a:rPr>
            <a:t>Vc</a:t>
          </a:r>
          <a:r>
            <a:rPr lang="en-US" sz="2000" b="1" dirty="0" smtClean="0">
              <a:solidFill>
                <a:schemeClr val="accent6">
                  <a:lumMod val="75000"/>
                </a:schemeClr>
              </a:solidFill>
            </a:rPr>
            <a:t> p = 0.75∗0.333∗√30∗330∗2.52=1127 KN</a:t>
          </a:r>
          <a:endParaRPr lang="ar-SA" sz="2000" b="1" dirty="0">
            <a:solidFill>
              <a:schemeClr val="accent6">
                <a:lumMod val="75000"/>
              </a:schemeClr>
            </a:solidFill>
          </a:endParaRPr>
        </a:p>
      </dgm:t>
    </dgm:pt>
    <dgm:pt modelId="{64102131-6A2B-425E-965D-A5F4FED25826}" type="parTrans" cxnId="{0FDC6A7D-3D3B-4D7C-A7C1-76C8B234B21A}">
      <dgm:prSet/>
      <dgm:spPr/>
      <dgm:t>
        <a:bodyPr/>
        <a:lstStyle/>
        <a:p>
          <a:pPr rtl="1"/>
          <a:endParaRPr lang="ar-SA"/>
        </a:p>
      </dgm:t>
    </dgm:pt>
    <dgm:pt modelId="{D43851D2-5537-45AC-A7DB-BC6FC5F7B908}" type="sibTrans" cxnId="{0FDC6A7D-3D3B-4D7C-A7C1-76C8B234B21A}">
      <dgm:prSet/>
      <dgm:spPr/>
      <dgm:t>
        <a:bodyPr/>
        <a:lstStyle/>
        <a:p>
          <a:pPr rtl="1"/>
          <a:endParaRPr lang="ar-SA"/>
        </a:p>
      </dgm:t>
    </dgm:pt>
    <dgm:pt modelId="{E9096876-DB33-40E7-8232-DE34D9D4461A}">
      <dgm:prSet phldrT="[Text]" custT="1"/>
      <dgm:spPr/>
      <dgm:t>
        <a:bodyPr/>
        <a:lstStyle/>
        <a:p>
          <a:pPr rtl="1"/>
          <a:r>
            <a:rPr lang="ar-SA" sz="800" dirty="0" smtClean="0">
              <a:solidFill>
                <a:schemeClr val="bg1">
                  <a:lumMod val="50000"/>
                </a:schemeClr>
              </a:solidFill>
            </a:rPr>
            <a:t>.</a:t>
          </a:r>
          <a:endParaRPr lang="ar-SA" sz="800" dirty="0">
            <a:solidFill>
              <a:schemeClr val="bg1">
                <a:lumMod val="50000"/>
              </a:schemeClr>
            </a:solidFill>
          </a:endParaRPr>
        </a:p>
      </dgm:t>
    </dgm:pt>
    <dgm:pt modelId="{B0B47023-39A0-4CE7-A13C-8082374C4CE9}" type="sibTrans" cxnId="{EF246279-3546-4378-A515-840DA736CAD7}">
      <dgm:prSet/>
      <dgm:spPr/>
      <dgm:t>
        <a:bodyPr/>
        <a:lstStyle/>
        <a:p>
          <a:pPr rtl="1"/>
          <a:endParaRPr lang="ar-SA"/>
        </a:p>
      </dgm:t>
    </dgm:pt>
    <dgm:pt modelId="{20D14C7E-663E-4891-B527-6345181668FE}" type="parTrans" cxnId="{EF246279-3546-4378-A515-840DA736CAD7}">
      <dgm:prSet/>
      <dgm:spPr/>
      <dgm:t>
        <a:bodyPr/>
        <a:lstStyle/>
        <a:p>
          <a:pPr rtl="1"/>
          <a:endParaRPr lang="ar-SA"/>
        </a:p>
      </dgm:t>
    </dgm:pt>
    <dgm:pt modelId="{FEECD2CC-7E91-4EE4-A174-23160B833496}">
      <dgm:prSet custT="1"/>
      <dgm:spPr/>
      <dgm:t>
        <a:bodyPr/>
        <a:lstStyle/>
        <a:p>
          <a:pPr rtl="1"/>
          <a:r>
            <a:rPr lang="fr-FR" sz="2800" b="1" dirty="0" smtClean="0">
              <a:solidFill>
                <a:schemeClr val="accent6">
                  <a:lumMod val="75000"/>
                </a:schemeClr>
              </a:solidFill>
            </a:rPr>
            <a:t>Vup= Pu- qu A1= 595 KN</a:t>
          </a:r>
          <a:endParaRPr lang="ar-SA" sz="2800" b="1" dirty="0">
            <a:solidFill>
              <a:schemeClr val="accent6">
                <a:lumMod val="75000"/>
              </a:schemeClr>
            </a:solidFill>
          </a:endParaRPr>
        </a:p>
      </dgm:t>
    </dgm:pt>
    <dgm:pt modelId="{DDD72B54-9192-4739-ACB6-B06F1D7FD910}" type="parTrans" cxnId="{51F99CCA-8CB5-42B7-AC87-18DE3FE644B8}">
      <dgm:prSet/>
      <dgm:spPr/>
      <dgm:t>
        <a:bodyPr/>
        <a:lstStyle/>
        <a:p>
          <a:pPr rtl="1"/>
          <a:endParaRPr lang="ar-SA"/>
        </a:p>
      </dgm:t>
    </dgm:pt>
    <dgm:pt modelId="{EE783551-47F9-4E3B-97B9-9C1557845B26}" type="sibTrans" cxnId="{51F99CCA-8CB5-42B7-AC87-18DE3FE644B8}">
      <dgm:prSet/>
      <dgm:spPr/>
      <dgm:t>
        <a:bodyPr/>
        <a:lstStyle/>
        <a:p>
          <a:pPr rtl="1"/>
          <a:endParaRPr lang="ar-SA"/>
        </a:p>
      </dgm:t>
    </dgm:pt>
    <dgm:pt modelId="{93058176-1724-4078-AEBF-1780857BE7A7}">
      <dgm:prSet/>
      <dgm:spPr/>
      <dgm:t>
        <a:bodyPr/>
        <a:lstStyle/>
        <a:p>
          <a:pPr rtl="1"/>
          <a:endParaRPr lang="ar-SA" sz="1100" dirty="0"/>
        </a:p>
      </dgm:t>
    </dgm:pt>
    <dgm:pt modelId="{AF144E31-CEFD-43FB-9D5E-5EA6ABE9D3AF}" type="parTrans" cxnId="{E402D323-0069-4CF5-8A00-ABCB9C2976C3}">
      <dgm:prSet/>
      <dgm:spPr/>
      <dgm:t>
        <a:bodyPr/>
        <a:lstStyle/>
        <a:p>
          <a:pPr rtl="1"/>
          <a:endParaRPr lang="ar-SA"/>
        </a:p>
      </dgm:t>
    </dgm:pt>
    <dgm:pt modelId="{29FD01EB-01EF-4F56-8785-3A4AD49060B0}" type="sibTrans" cxnId="{E402D323-0069-4CF5-8A00-ABCB9C2976C3}">
      <dgm:prSet/>
      <dgm:spPr/>
      <dgm:t>
        <a:bodyPr/>
        <a:lstStyle/>
        <a:p>
          <a:pPr rtl="1"/>
          <a:endParaRPr lang="ar-SA"/>
        </a:p>
      </dgm:t>
    </dgm:pt>
    <dgm:pt modelId="{AFA12F7C-D4E3-4FB6-A6E4-7D4FEBEC00B3}">
      <dgm:prSet phldrT="[Text]"/>
      <dgm:spPr/>
      <dgm:t>
        <a:bodyPr/>
        <a:lstStyle/>
        <a:p>
          <a:pPr rtl="1"/>
          <a:r>
            <a:rPr lang="ar-SA" dirty="0" smtClean="0"/>
            <a:t>.</a:t>
          </a:r>
          <a:endParaRPr lang="ar-SA" dirty="0"/>
        </a:p>
      </dgm:t>
    </dgm:pt>
    <dgm:pt modelId="{AFC87954-074D-4454-ACAA-9E2D07B075FF}" type="sibTrans" cxnId="{A7F6FA29-8616-48CD-8711-1AFA73059FA3}">
      <dgm:prSet/>
      <dgm:spPr/>
      <dgm:t>
        <a:bodyPr/>
        <a:lstStyle/>
        <a:p>
          <a:pPr rtl="1"/>
          <a:endParaRPr lang="ar-SA"/>
        </a:p>
      </dgm:t>
    </dgm:pt>
    <dgm:pt modelId="{F12D3A52-B881-40C4-81A2-01941CB469E6}" type="parTrans" cxnId="{A7F6FA29-8616-48CD-8711-1AFA73059FA3}">
      <dgm:prSet/>
      <dgm:spPr/>
      <dgm:t>
        <a:bodyPr/>
        <a:lstStyle/>
        <a:p>
          <a:pPr rtl="1"/>
          <a:endParaRPr lang="ar-SA"/>
        </a:p>
      </dgm:t>
    </dgm:pt>
    <dgm:pt modelId="{AC383DF2-339E-418F-B30A-27DAB6FB0A65}" type="pres">
      <dgm:prSet presAssocID="{8E8F7007-E559-4657-8D0A-DF26690671C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C13106DD-63C8-4F37-8DCE-7FF2765CFE96}" type="pres">
      <dgm:prSet presAssocID="{E9096876-DB33-40E7-8232-DE34D9D4461A}" presName="parenttextcomposite" presStyleCnt="0"/>
      <dgm:spPr/>
    </dgm:pt>
    <dgm:pt modelId="{D0FE64D3-7EA4-48E8-B471-57653234CAC1}" type="pres">
      <dgm:prSet presAssocID="{E9096876-DB33-40E7-8232-DE34D9D4461A}" presName="parenttext" presStyleLbl="revTx" presStyleIdx="0" presStyleCnt="2" custFlipVert="1" custScaleX="10135" custScaleY="119825">
        <dgm:presLayoutVars>
          <dgm:chMax/>
          <dgm:chPref val="2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39821D-12B3-4E6B-84B8-2C5B41018C47}" type="pres">
      <dgm:prSet presAssocID="{E9096876-DB33-40E7-8232-DE34D9D4461A}" presName="composite" presStyleCnt="0"/>
      <dgm:spPr/>
    </dgm:pt>
    <dgm:pt modelId="{4922F458-E070-4F69-948B-91AB72B4B353}" type="pres">
      <dgm:prSet presAssocID="{E9096876-DB33-40E7-8232-DE34D9D4461A}" presName="chevron1" presStyleLbl="alignNode1" presStyleIdx="0" presStyleCnt="14"/>
      <dgm:spPr/>
    </dgm:pt>
    <dgm:pt modelId="{8FAF692A-2F04-4572-A3A7-FCBD372448ED}" type="pres">
      <dgm:prSet presAssocID="{E9096876-DB33-40E7-8232-DE34D9D4461A}" presName="chevron2" presStyleLbl="alignNode1" presStyleIdx="1" presStyleCnt="14"/>
      <dgm:spPr/>
    </dgm:pt>
    <dgm:pt modelId="{0B571B7B-5147-493F-BAA6-9C57B4E627BA}" type="pres">
      <dgm:prSet presAssocID="{E9096876-DB33-40E7-8232-DE34D9D4461A}" presName="chevron3" presStyleLbl="alignNode1" presStyleIdx="2" presStyleCnt="14"/>
      <dgm:spPr/>
    </dgm:pt>
    <dgm:pt modelId="{297A9205-9874-4B21-AB3A-3CF9B4A1F227}" type="pres">
      <dgm:prSet presAssocID="{E9096876-DB33-40E7-8232-DE34D9D4461A}" presName="chevron4" presStyleLbl="alignNode1" presStyleIdx="3" presStyleCnt="14"/>
      <dgm:spPr/>
    </dgm:pt>
    <dgm:pt modelId="{D69E3D7E-5E80-47B1-BF08-23A437602159}" type="pres">
      <dgm:prSet presAssocID="{E9096876-DB33-40E7-8232-DE34D9D4461A}" presName="chevron5" presStyleLbl="alignNode1" presStyleIdx="4" presStyleCnt="14"/>
      <dgm:spPr/>
    </dgm:pt>
    <dgm:pt modelId="{DE5C3837-55AE-4A32-ABF9-0604DBC8DBFD}" type="pres">
      <dgm:prSet presAssocID="{E9096876-DB33-40E7-8232-DE34D9D4461A}" presName="chevron6" presStyleLbl="alignNode1" presStyleIdx="5" presStyleCnt="14"/>
      <dgm:spPr/>
    </dgm:pt>
    <dgm:pt modelId="{B009F9A7-70AD-457B-B9B2-2E4A00CA849E}" type="pres">
      <dgm:prSet presAssocID="{E9096876-DB33-40E7-8232-DE34D9D4461A}" presName="chevron7" presStyleLbl="alignNode1" presStyleIdx="6" presStyleCnt="14"/>
      <dgm:spPr/>
    </dgm:pt>
    <dgm:pt modelId="{1266C442-6F7B-4234-9E78-219D1DC312AE}" type="pres">
      <dgm:prSet presAssocID="{E9096876-DB33-40E7-8232-DE34D9D4461A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1784C2-FBA4-41B9-AC84-B263440409FE}" type="pres">
      <dgm:prSet presAssocID="{B0B47023-39A0-4CE7-A13C-8082374C4CE9}" presName="sibTrans" presStyleCnt="0"/>
      <dgm:spPr/>
    </dgm:pt>
    <dgm:pt modelId="{4968F08D-2320-4160-BDE8-5953E55757C7}" type="pres">
      <dgm:prSet presAssocID="{AFA12F7C-D4E3-4FB6-A6E4-7D4FEBEC00B3}" presName="parenttextcomposite" presStyleCnt="0"/>
      <dgm:spPr/>
    </dgm:pt>
    <dgm:pt modelId="{631CC8DD-AA5D-44C3-AC69-6848D23AD079}" type="pres">
      <dgm:prSet presAssocID="{AFA12F7C-D4E3-4FB6-A6E4-7D4FEBEC00B3}" presName="parenttext" presStyleLbl="revTx" presStyleIdx="1" presStyleCnt="2" custFlipVert="0" custFlipHor="1" custScaleX="43501" custScaleY="67539">
        <dgm:presLayoutVars>
          <dgm:chMax/>
          <dgm:chPref val="2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E8CA7A-629D-41C3-A071-FD47FAC8CFDB}" type="pres">
      <dgm:prSet presAssocID="{AFA12F7C-D4E3-4FB6-A6E4-7D4FEBEC00B3}" presName="composite" presStyleCnt="0"/>
      <dgm:spPr/>
    </dgm:pt>
    <dgm:pt modelId="{570F1FBA-580C-41A9-85AD-C2C31DD47E3C}" type="pres">
      <dgm:prSet presAssocID="{AFA12F7C-D4E3-4FB6-A6E4-7D4FEBEC00B3}" presName="chevron1" presStyleLbl="alignNode1" presStyleIdx="7" presStyleCnt="14"/>
      <dgm:spPr/>
    </dgm:pt>
    <dgm:pt modelId="{56CE248C-28A0-4B8C-8DFC-2E17CC9DDD14}" type="pres">
      <dgm:prSet presAssocID="{AFA12F7C-D4E3-4FB6-A6E4-7D4FEBEC00B3}" presName="chevron2" presStyleLbl="alignNode1" presStyleIdx="8" presStyleCnt="14"/>
      <dgm:spPr/>
    </dgm:pt>
    <dgm:pt modelId="{D921F5E5-8FCA-4251-9E8D-900EDE8E7E44}" type="pres">
      <dgm:prSet presAssocID="{AFA12F7C-D4E3-4FB6-A6E4-7D4FEBEC00B3}" presName="chevron3" presStyleLbl="alignNode1" presStyleIdx="9" presStyleCnt="14"/>
      <dgm:spPr/>
    </dgm:pt>
    <dgm:pt modelId="{AF809452-B8D5-482B-91FB-C089C19AEC4D}" type="pres">
      <dgm:prSet presAssocID="{AFA12F7C-D4E3-4FB6-A6E4-7D4FEBEC00B3}" presName="chevron4" presStyleLbl="alignNode1" presStyleIdx="10" presStyleCnt="14"/>
      <dgm:spPr/>
    </dgm:pt>
    <dgm:pt modelId="{E6BBD88F-F8DA-4C3F-B122-8CA9386B4C7B}" type="pres">
      <dgm:prSet presAssocID="{AFA12F7C-D4E3-4FB6-A6E4-7D4FEBEC00B3}" presName="chevron5" presStyleLbl="alignNode1" presStyleIdx="11" presStyleCnt="14"/>
      <dgm:spPr/>
    </dgm:pt>
    <dgm:pt modelId="{F0445559-6180-43A5-8179-88BC4902B828}" type="pres">
      <dgm:prSet presAssocID="{AFA12F7C-D4E3-4FB6-A6E4-7D4FEBEC00B3}" presName="chevron6" presStyleLbl="alignNode1" presStyleIdx="12" presStyleCnt="14"/>
      <dgm:spPr/>
    </dgm:pt>
    <dgm:pt modelId="{44CBB0FB-8C3D-4F86-9D16-CB7788CC073A}" type="pres">
      <dgm:prSet presAssocID="{AFA12F7C-D4E3-4FB6-A6E4-7D4FEBEC00B3}" presName="chevron7" presStyleLbl="alignNode1" presStyleIdx="13" presStyleCnt="14"/>
      <dgm:spPr/>
    </dgm:pt>
    <dgm:pt modelId="{7D2F079C-02DC-47A3-B99F-E49340EFE73F}" type="pres">
      <dgm:prSet presAssocID="{AFA12F7C-D4E3-4FB6-A6E4-7D4FEBEC00B3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9595FCF-0186-4C5D-B12D-29676EE2E1C9}" srcId="{E9096876-DB33-40E7-8232-DE34D9D4461A}" destId="{A5F0215D-9D79-455C-A0E9-6BC921504A15}" srcOrd="0" destOrd="0" parTransId="{6312A9F8-5B6B-49C0-8ABD-17A3B1DED167}" sibTransId="{6085CA04-04FA-47B1-BF30-1856B8EC54BF}"/>
    <dgm:cxn modelId="{A7015250-8DCA-4E61-B158-92C7D1DA1094}" type="presOf" srcId="{181E2893-349F-497C-A718-8686C6ED77B0}" destId="{7D2F079C-02DC-47A3-B99F-E49340EFE73F}" srcOrd="0" destOrd="0" presId="urn:microsoft.com/office/officeart/2008/layout/VerticalAccentList"/>
    <dgm:cxn modelId="{EF246279-3546-4378-A515-840DA736CAD7}" srcId="{8E8F7007-E559-4657-8D0A-DF26690671C1}" destId="{E9096876-DB33-40E7-8232-DE34D9D4461A}" srcOrd="0" destOrd="0" parTransId="{20D14C7E-663E-4891-B527-6345181668FE}" sibTransId="{B0B47023-39A0-4CE7-A13C-8082374C4CE9}"/>
    <dgm:cxn modelId="{A7F6FA29-8616-48CD-8711-1AFA73059FA3}" srcId="{8E8F7007-E559-4657-8D0A-DF26690671C1}" destId="{AFA12F7C-D4E3-4FB6-A6E4-7D4FEBEC00B3}" srcOrd="1" destOrd="0" parTransId="{F12D3A52-B881-40C4-81A2-01941CB469E6}" sibTransId="{AFC87954-074D-4454-ACAA-9E2D07B075FF}"/>
    <dgm:cxn modelId="{CA9A3AE0-6E73-47A3-8025-E7681483ABB0}" type="presOf" srcId="{FEECD2CC-7E91-4EE4-A174-23160B833496}" destId="{1266C442-6F7B-4234-9E78-219D1DC312AE}" srcOrd="0" destOrd="1" presId="urn:microsoft.com/office/officeart/2008/layout/VerticalAccentList"/>
    <dgm:cxn modelId="{F1C78AD8-4578-4EA8-9582-BC264F6D5CD3}" type="presOf" srcId="{8E8F7007-E559-4657-8D0A-DF26690671C1}" destId="{AC383DF2-339E-418F-B30A-27DAB6FB0A65}" srcOrd="0" destOrd="0" presId="urn:microsoft.com/office/officeart/2008/layout/VerticalAccentList"/>
    <dgm:cxn modelId="{E91705A1-909E-46E7-AC4E-92BEC9D0FBC0}" type="presOf" srcId="{E9096876-DB33-40E7-8232-DE34D9D4461A}" destId="{D0FE64D3-7EA4-48E8-B471-57653234CAC1}" srcOrd="0" destOrd="0" presId="urn:microsoft.com/office/officeart/2008/layout/VerticalAccentList"/>
    <dgm:cxn modelId="{3028BB64-8BEB-4131-BFBC-93398F693829}" type="presOf" srcId="{93058176-1724-4078-AEBF-1780857BE7A7}" destId="{1266C442-6F7B-4234-9E78-219D1DC312AE}" srcOrd="0" destOrd="2" presId="urn:microsoft.com/office/officeart/2008/layout/VerticalAccentList"/>
    <dgm:cxn modelId="{51F99CCA-8CB5-42B7-AC87-18DE3FE644B8}" srcId="{E9096876-DB33-40E7-8232-DE34D9D4461A}" destId="{FEECD2CC-7E91-4EE4-A174-23160B833496}" srcOrd="1" destOrd="0" parTransId="{DDD72B54-9192-4739-ACB6-B06F1D7FD910}" sibTransId="{EE783551-47F9-4E3B-97B9-9C1557845B26}"/>
    <dgm:cxn modelId="{0FDC6A7D-3D3B-4D7C-A7C1-76C8B234B21A}" srcId="{AFA12F7C-D4E3-4FB6-A6E4-7D4FEBEC00B3}" destId="{181E2893-349F-497C-A718-8686C6ED77B0}" srcOrd="0" destOrd="0" parTransId="{64102131-6A2B-425E-965D-A5F4FED25826}" sibTransId="{D43851D2-5537-45AC-A7DB-BC6FC5F7B908}"/>
    <dgm:cxn modelId="{3903CC43-F6C4-4B58-8761-F6F9067794FF}" type="presOf" srcId="{AFA12F7C-D4E3-4FB6-A6E4-7D4FEBEC00B3}" destId="{631CC8DD-AA5D-44C3-AC69-6848D23AD079}" srcOrd="0" destOrd="0" presId="urn:microsoft.com/office/officeart/2008/layout/VerticalAccentList"/>
    <dgm:cxn modelId="{E402D323-0069-4CF5-8A00-ABCB9C2976C3}" srcId="{E9096876-DB33-40E7-8232-DE34D9D4461A}" destId="{93058176-1724-4078-AEBF-1780857BE7A7}" srcOrd="2" destOrd="0" parTransId="{AF144E31-CEFD-43FB-9D5E-5EA6ABE9D3AF}" sibTransId="{29FD01EB-01EF-4F56-8785-3A4AD49060B0}"/>
    <dgm:cxn modelId="{60B57EA4-49CE-492F-88D5-22FECDCB4CD2}" type="presOf" srcId="{A5F0215D-9D79-455C-A0E9-6BC921504A15}" destId="{1266C442-6F7B-4234-9E78-219D1DC312AE}" srcOrd="0" destOrd="0" presId="urn:microsoft.com/office/officeart/2008/layout/VerticalAccentList"/>
    <dgm:cxn modelId="{66F55E3E-17F3-41F8-B9A0-D52A813A525E}" type="presParOf" srcId="{AC383DF2-339E-418F-B30A-27DAB6FB0A65}" destId="{C13106DD-63C8-4F37-8DCE-7FF2765CFE96}" srcOrd="0" destOrd="0" presId="urn:microsoft.com/office/officeart/2008/layout/VerticalAccentList"/>
    <dgm:cxn modelId="{F5A03AF7-0952-4D3F-93AB-14C416254CBD}" type="presParOf" srcId="{C13106DD-63C8-4F37-8DCE-7FF2765CFE96}" destId="{D0FE64D3-7EA4-48E8-B471-57653234CAC1}" srcOrd="0" destOrd="0" presId="urn:microsoft.com/office/officeart/2008/layout/VerticalAccentList"/>
    <dgm:cxn modelId="{B6D60321-982B-4995-95E5-312E4B467E3F}" type="presParOf" srcId="{AC383DF2-339E-418F-B30A-27DAB6FB0A65}" destId="{3239821D-12B3-4E6B-84B8-2C5B41018C47}" srcOrd="1" destOrd="0" presId="urn:microsoft.com/office/officeart/2008/layout/VerticalAccentList"/>
    <dgm:cxn modelId="{19A25942-D0DD-4065-85DE-4C4C243BA31F}" type="presParOf" srcId="{3239821D-12B3-4E6B-84B8-2C5B41018C47}" destId="{4922F458-E070-4F69-948B-91AB72B4B353}" srcOrd="0" destOrd="0" presId="urn:microsoft.com/office/officeart/2008/layout/VerticalAccentList"/>
    <dgm:cxn modelId="{3EAC734D-00E4-4F89-9082-A7AFBDF26576}" type="presParOf" srcId="{3239821D-12B3-4E6B-84B8-2C5B41018C47}" destId="{8FAF692A-2F04-4572-A3A7-FCBD372448ED}" srcOrd="1" destOrd="0" presId="urn:microsoft.com/office/officeart/2008/layout/VerticalAccentList"/>
    <dgm:cxn modelId="{89CD433B-F5CB-4D77-A760-182920E4A29B}" type="presParOf" srcId="{3239821D-12B3-4E6B-84B8-2C5B41018C47}" destId="{0B571B7B-5147-493F-BAA6-9C57B4E627BA}" srcOrd="2" destOrd="0" presId="urn:microsoft.com/office/officeart/2008/layout/VerticalAccentList"/>
    <dgm:cxn modelId="{74CD6570-1E1B-4C28-B2DC-DF9862626993}" type="presParOf" srcId="{3239821D-12B3-4E6B-84B8-2C5B41018C47}" destId="{297A9205-9874-4B21-AB3A-3CF9B4A1F227}" srcOrd="3" destOrd="0" presId="urn:microsoft.com/office/officeart/2008/layout/VerticalAccentList"/>
    <dgm:cxn modelId="{83BBEFAA-FFCD-470E-ACE8-3FAC68AB62A3}" type="presParOf" srcId="{3239821D-12B3-4E6B-84B8-2C5B41018C47}" destId="{D69E3D7E-5E80-47B1-BF08-23A437602159}" srcOrd="4" destOrd="0" presId="urn:microsoft.com/office/officeart/2008/layout/VerticalAccentList"/>
    <dgm:cxn modelId="{44A390CF-E772-4BBB-9632-570E94344F65}" type="presParOf" srcId="{3239821D-12B3-4E6B-84B8-2C5B41018C47}" destId="{DE5C3837-55AE-4A32-ABF9-0604DBC8DBFD}" srcOrd="5" destOrd="0" presId="urn:microsoft.com/office/officeart/2008/layout/VerticalAccentList"/>
    <dgm:cxn modelId="{70371E73-820A-422A-B72F-4054A63BD8F8}" type="presParOf" srcId="{3239821D-12B3-4E6B-84B8-2C5B41018C47}" destId="{B009F9A7-70AD-457B-B9B2-2E4A00CA849E}" srcOrd="6" destOrd="0" presId="urn:microsoft.com/office/officeart/2008/layout/VerticalAccentList"/>
    <dgm:cxn modelId="{74CEC5B3-76AA-4D1A-88A2-5C655C1B76FC}" type="presParOf" srcId="{3239821D-12B3-4E6B-84B8-2C5B41018C47}" destId="{1266C442-6F7B-4234-9E78-219D1DC312AE}" srcOrd="7" destOrd="0" presId="urn:microsoft.com/office/officeart/2008/layout/VerticalAccentList"/>
    <dgm:cxn modelId="{924BCEDF-B8D7-45B0-B791-F6CECBE0E7D1}" type="presParOf" srcId="{AC383DF2-339E-418F-B30A-27DAB6FB0A65}" destId="{251784C2-FBA4-41B9-AC84-B263440409FE}" srcOrd="2" destOrd="0" presId="urn:microsoft.com/office/officeart/2008/layout/VerticalAccentList"/>
    <dgm:cxn modelId="{C4F564A4-2DDD-45C4-94B9-2C53311F60A4}" type="presParOf" srcId="{AC383DF2-339E-418F-B30A-27DAB6FB0A65}" destId="{4968F08D-2320-4160-BDE8-5953E55757C7}" srcOrd="3" destOrd="0" presId="urn:microsoft.com/office/officeart/2008/layout/VerticalAccentList"/>
    <dgm:cxn modelId="{332D4232-3AF7-41CF-A3F6-A6CB03BE67F7}" type="presParOf" srcId="{4968F08D-2320-4160-BDE8-5953E55757C7}" destId="{631CC8DD-AA5D-44C3-AC69-6848D23AD079}" srcOrd="0" destOrd="0" presId="urn:microsoft.com/office/officeart/2008/layout/VerticalAccentList"/>
    <dgm:cxn modelId="{7772436B-E4CA-4304-A967-A10913820D63}" type="presParOf" srcId="{AC383DF2-339E-418F-B30A-27DAB6FB0A65}" destId="{56E8CA7A-629D-41C3-A071-FD47FAC8CFDB}" srcOrd="4" destOrd="0" presId="urn:microsoft.com/office/officeart/2008/layout/VerticalAccentList"/>
    <dgm:cxn modelId="{A71B9516-36AF-4A8C-BA27-63E45CC7616E}" type="presParOf" srcId="{56E8CA7A-629D-41C3-A071-FD47FAC8CFDB}" destId="{570F1FBA-580C-41A9-85AD-C2C31DD47E3C}" srcOrd="0" destOrd="0" presId="urn:microsoft.com/office/officeart/2008/layout/VerticalAccentList"/>
    <dgm:cxn modelId="{6A6713EA-228E-4A60-9D27-7BFD7AECF9A3}" type="presParOf" srcId="{56E8CA7A-629D-41C3-A071-FD47FAC8CFDB}" destId="{56CE248C-28A0-4B8C-8DFC-2E17CC9DDD14}" srcOrd="1" destOrd="0" presId="urn:microsoft.com/office/officeart/2008/layout/VerticalAccentList"/>
    <dgm:cxn modelId="{CAD4EF39-A045-411D-BD45-88629423C1D2}" type="presParOf" srcId="{56E8CA7A-629D-41C3-A071-FD47FAC8CFDB}" destId="{D921F5E5-8FCA-4251-9E8D-900EDE8E7E44}" srcOrd="2" destOrd="0" presId="urn:microsoft.com/office/officeart/2008/layout/VerticalAccentList"/>
    <dgm:cxn modelId="{5AB37877-FE80-4DB7-9EC9-68D41F7DA9E4}" type="presParOf" srcId="{56E8CA7A-629D-41C3-A071-FD47FAC8CFDB}" destId="{AF809452-B8D5-482B-91FB-C089C19AEC4D}" srcOrd="3" destOrd="0" presId="urn:microsoft.com/office/officeart/2008/layout/VerticalAccentList"/>
    <dgm:cxn modelId="{1B8412C2-A25A-4473-AB60-C5B275DC19D8}" type="presParOf" srcId="{56E8CA7A-629D-41C3-A071-FD47FAC8CFDB}" destId="{E6BBD88F-F8DA-4C3F-B122-8CA9386B4C7B}" srcOrd="4" destOrd="0" presId="urn:microsoft.com/office/officeart/2008/layout/VerticalAccentList"/>
    <dgm:cxn modelId="{A647D61E-AD91-4939-B842-C101A7BEBF9C}" type="presParOf" srcId="{56E8CA7A-629D-41C3-A071-FD47FAC8CFDB}" destId="{F0445559-6180-43A5-8179-88BC4902B828}" srcOrd="5" destOrd="0" presId="urn:microsoft.com/office/officeart/2008/layout/VerticalAccentList"/>
    <dgm:cxn modelId="{032881D0-2093-40E9-9B48-BC42B7968BB5}" type="presParOf" srcId="{56E8CA7A-629D-41C3-A071-FD47FAC8CFDB}" destId="{44CBB0FB-8C3D-4F86-9D16-CB7788CC073A}" srcOrd="6" destOrd="0" presId="urn:microsoft.com/office/officeart/2008/layout/VerticalAccentList"/>
    <dgm:cxn modelId="{F613DEAA-994D-4DDC-BB5D-743BC563D568}" type="presParOf" srcId="{56E8CA7A-629D-41C3-A071-FD47FAC8CFDB}" destId="{7D2F079C-02DC-47A3-B99F-E49340EFE73F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4B052-4C41-48ED-A5BF-C21D92538087}">
      <dsp:nvSpPr>
        <dsp:cNvPr id="0" name=""/>
        <dsp:cNvSpPr/>
      </dsp:nvSpPr>
      <dsp:spPr>
        <a:xfrm>
          <a:off x="557213" y="5646"/>
          <a:ext cx="2329941" cy="1164970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One way </a:t>
          </a:r>
          <a:r>
            <a:rPr lang="en-US" sz="2800" b="1" kern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solid </a:t>
          </a:r>
          <a:r>
            <a:rPr lang="en-US" sz="28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slab(block A)</a:t>
          </a:r>
          <a:endParaRPr lang="en-US" sz="2800" b="1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1334" y="39767"/>
        <a:ext cx="2261699" cy="1096728"/>
      </dsp:txXfrm>
    </dsp:sp>
    <dsp:sp modelId="{728F71BF-E443-422B-9693-0FE9FBDAA9CA}">
      <dsp:nvSpPr>
        <dsp:cNvPr id="0" name=""/>
        <dsp:cNvSpPr/>
      </dsp:nvSpPr>
      <dsp:spPr>
        <a:xfrm>
          <a:off x="790207" y="1170617"/>
          <a:ext cx="331876" cy="870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151"/>
              </a:lnTo>
              <a:lnTo>
                <a:pt x="331876" y="870151"/>
              </a:lnTo>
            </a:path>
          </a:pathLst>
        </a:custGeom>
        <a:noFill/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0ABDE3AD-61B1-4D7A-8D64-1B85BE7B3087}">
      <dsp:nvSpPr>
        <dsp:cNvPr id="0" name=""/>
        <dsp:cNvSpPr/>
      </dsp:nvSpPr>
      <dsp:spPr>
        <a:xfrm>
          <a:off x="1122084" y="1458283"/>
          <a:ext cx="1863953" cy="1164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GF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&amp;stair</a:t>
          </a:r>
          <a:r>
            <a:rPr lang="en-US" sz="2200" b="1" kern="1200" baseline="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case</a:t>
          </a:r>
          <a:endParaRPr lang="en-US" sz="2200" b="1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56205" y="1492404"/>
        <a:ext cx="1795711" cy="1096728"/>
      </dsp:txXfrm>
    </dsp:sp>
    <dsp:sp modelId="{1902A17B-A534-4A7A-88BA-A6BEAC264E82}">
      <dsp:nvSpPr>
        <dsp:cNvPr id="0" name=""/>
        <dsp:cNvSpPr/>
      </dsp:nvSpPr>
      <dsp:spPr>
        <a:xfrm>
          <a:off x="790207" y="1170617"/>
          <a:ext cx="345092" cy="2243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3128"/>
              </a:lnTo>
              <a:lnTo>
                <a:pt x="345092" y="2243128"/>
              </a:lnTo>
            </a:path>
          </a:pathLst>
        </a:custGeom>
        <a:noFill/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0048583A-CB27-4284-95AB-9750B765807F}">
      <dsp:nvSpPr>
        <dsp:cNvPr id="0" name=""/>
        <dsp:cNvSpPr/>
      </dsp:nvSpPr>
      <dsp:spPr>
        <a:xfrm>
          <a:off x="1135300" y="2831260"/>
          <a:ext cx="1863953" cy="1164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0.18m ,0.2m thickness</a:t>
          </a:r>
          <a:endParaRPr lang="en-US" sz="2200" b="1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9421" y="2865381"/>
        <a:ext cx="1795711" cy="1096728"/>
      </dsp:txXfrm>
    </dsp:sp>
    <dsp:sp modelId="{38F198A2-08E8-4CC6-B7A0-5291BEB2A9EC}">
      <dsp:nvSpPr>
        <dsp:cNvPr id="0" name=""/>
        <dsp:cNvSpPr/>
      </dsp:nvSpPr>
      <dsp:spPr>
        <a:xfrm>
          <a:off x="3519408" y="0"/>
          <a:ext cx="2329941" cy="120646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One </a:t>
          </a:r>
          <a:r>
            <a:rPr lang="en-US" sz="2800" b="1" kern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way </a:t>
          </a:r>
          <a:r>
            <a:rPr lang="en-US" sz="28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solid slab(block B)</a:t>
          </a:r>
          <a:endParaRPr lang="en-US" sz="2800" b="1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54744" y="35336"/>
        <a:ext cx="2259269" cy="1135795"/>
      </dsp:txXfrm>
    </dsp:sp>
    <dsp:sp modelId="{8F06F395-6D86-4650-80EF-5C64F99816F5}">
      <dsp:nvSpPr>
        <dsp:cNvPr id="0" name=""/>
        <dsp:cNvSpPr/>
      </dsp:nvSpPr>
      <dsp:spPr>
        <a:xfrm>
          <a:off x="3752402" y="1206467"/>
          <a:ext cx="282109" cy="87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5798"/>
              </a:lnTo>
              <a:lnTo>
                <a:pt x="282109" y="875798"/>
              </a:lnTo>
            </a:path>
          </a:pathLst>
        </a:custGeom>
        <a:noFill/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90A80EC8-56CA-486D-8595-FA700D323588}">
      <dsp:nvSpPr>
        <dsp:cNvPr id="0" name=""/>
        <dsp:cNvSpPr/>
      </dsp:nvSpPr>
      <dsp:spPr>
        <a:xfrm>
          <a:off x="4034512" y="1499780"/>
          <a:ext cx="1863953" cy="1164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GF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&amp;First Floor</a:t>
          </a:r>
          <a:endParaRPr lang="en-US" sz="2200" b="1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68633" y="1533901"/>
        <a:ext cx="1795711" cy="1096728"/>
      </dsp:txXfrm>
    </dsp:sp>
    <dsp:sp modelId="{A38C7A18-FCF0-4CCC-BD91-265BBF4C3C60}">
      <dsp:nvSpPr>
        <dsp:cNvPr id="0" name=""/>
        <dsp:cNvSpPr/>
      </dsp:nvSpPr>
      <dsp:spPr>
        <a:xfrm>
          <a:off x="3752402" y="1206467"/>
          <a:ext cx="282109" cy="2332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2012"/>
              </a:lnTo>
              <a:lnTo>
                <a:pt x="282109" y="2332012"/>
              </a:lnTo>
            </a:path>
          </a:pathLst>
        </a:custGeom>
        <a:noFill/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E374822F-1836-4553-A430-26E4D7C4BFA6}">
      <dsp:nvSpPr>
        <dsp:cNvPr id="0" name=""/>
        <dsp:cNvSpPr/>
      </dsp:nvSpPr>
      <dsp:spPr>
        <a:xfrm>
          <a:off x="4034512" y="2955993"/>
          <a:ext cx="1863953" cy="1164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0.16m&amp;0.15m thickness</a:t>
          </a:r>
          <a:endParaRPr lang="en-US" sz="2200" b="1" kern="1200" dirty="0">
            <a:solidFill>
              <a:schemeClr val="accent6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68633" y="2990114"/>
        <a:ext cx="1795711" cy="10967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09FAE-C173-4B7E-8DDB-FBA5B2462048}">
      <dsp:nvSpPr>
        <dsp:cNvPr id="0" name=""/>
        <dsp:cNvSpPr/>
      </dsp:nvSpPr>
      <dsp:spPr>
        <a:xfrm>
          <a:off x="71444" y="428632"/>
          <a:ext cx="3485218" cy="935533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Columns</a:t>
          </a:r>
        </a:p>
      </dsp:txBody>
      <dsp:txXfrm>
        <a:off x="98845" y="456033"/>
        <a:ext cx="3430416" cy="880731"/>
      </dsp:txXfrm>
    </dsp:sp>
    <dsp:sp modelId="{3EC96726-2C6A-463A-9265-407BCEA31E71}">
      <dsp:nvSpPr>
        <dsp:cNvPr id="0" name=""/>
        <dsp:cNvSpPr/>
      </dsp:nvSpPr>
      <dsp:spPr>
        <a:xfrm>
          <a:off x="419965" y="1364165"/>
          <a:ext cx="184245" cy="806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6355"/>
              </a:lnTo>
              <a:lnTo>
                <a:pt x="184245" y="8063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F0EC5-21DC-4FE3-9FA7-FB374482C2E4}">
      <dsp:nvSpPr>
        <dsp:cNvPr id="0" name=""/>
        <dsp:cNvSpPr/>
      </dsp:nvSpPr>
      <dsp:spPr>
        <a:xfrm>
          <a:off x="604211" y="1702754"/>
          <a:ext cx="2857239" cy="935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250*250</a:t>
          </a:r>
          <a:r>
            <a:rPr lang="en-US" sz="2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mm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300*300mm</a:t>
          </a:r>
          <a:endParaRPr lang="en-US" sz="2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1612" y="1730155"/>
        <a:ext cx="2802437" cy="880731"/>
      </dsp:txXfrm>
    </dsp:sp>
    <dsp:sp modelId="{D35D7871-94A2-4777-BD5D-1D271A2540DD}">
      <dsp:nvSpPr>
        <dsp:cNvPr id="0" name=""/>
        <dsp:cNvSpPr/>
      </dsp:nvSpPr>
      <dsp:spPr>
        <a:xfrm>
          <a:off x="3851804" y="429146"/>
          <a:ext cx="4581139" cy="935533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71120" rIns="106680" bIns="7112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Beam </a:t>
          </a:r>
          <a:endParaRPr lang="en-US" sz="5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79205" y="456547"/>
        <a:ext cx="4526337" cy="880731"/>
      </dsp:txXfrm>
    </dsp:sp>
    <dsp:sp modelId="{7A498D6A-2825-4428-95EF-9BF0E2BAE3F9}">
      <dsp:nvSpPr>
        <dsp:cNvPr id="0" name=""/>
        <dsp:cNvSpPr/>
      </dsp:nvSpPr>
      <dsp:spPr>
        <a:xfrm>
          <a:off x="4309918" y="1364680"/>
          <a:ext cx="733007" cy="805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5840"/>
              </a:lnTo>
              <a:lnTo>
                <a:pt x="733007" y="80584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5EDC90-272A-4E4A-A580-06324B3752E1}">
      <dsp:nvSpPr>
        <dsp:cNvPr id="0" name=""/>
        <dsp:cNvSpPr/>
      </dsp:nvSpPr>
      <dsp:spPr>
        <a:xfrm>
          <a:off x="5042925" y="1702754"/>
          <a:ext cx="3434994" cy="9355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300*500</a:t>
          </a: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mm (</a:t>
          </a: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Block A</a:t>
          </a: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0326" y="1730155"/>
        <a:ext cx="3380192" cy="8807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FE64D3-7EA4-48E8-B471-57653234CAC1}">
      <dsp:nvSpPr>
        <dsp:cNvPr id="0" name=""/>
        <dsp:cNvSpPr/>
      </dsp:nvSpPr>
      <dsp:spPr>
        <a:xfrm flipV="1">
          <a:off x="94631" y="509596"/>
          <a:ext cx="555503" cy="597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800" kern="1200" dirty="0" smtClean="0">
              <a:solidFill>
                <a:schemeClr val="bg1">
                  <a:lumMod val="50000"/>
                </a:schemeClr>
              </a:solidFill>
            </a:rPr>
            <a:t>.</a:t>
          </a:r>
          <a:endParaRPr lang="ar-SA" sz="800" kern="1200" dirty="0">
            <a:solidFill>
              <a:schemeClr val="bg1">
                <a:lumMod val="50000"/>
              </a:schemeClr>
            </a:solidFill>
          </a:endParaRPr>
        </a:p>
      </dsp:txBody>
      <dsp:txXfrm rot="10800000">
        <a:off x="94631" y="509596"/>
        <a:ext cx="555503" cy="597059"/>
      </dsp:txXfrm>
    </dsp:sp>
    <dsp:sp modelId="{4922F458-E070-4F69-948B-91AB72B4B353}">
      <dsp:nvSpPr>
        <dsp:cNvPr id="0" name=""/>
        <dsp:cNvSpPr/>
      </dsp:nvSpPr>
      <dsp:spPr>
        <a:xfrm>
          <a:off x="94631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AF692A-2F04-4572-A3A7-FCBD372448ED}">
      <dsp:nvSpPr>
        <dsp:cNvPr id="0" name=""/>
        <dsp:cNvSpPr/>
      </dsp:nvSpPr>
      <dsp:spPr>
        <a:xfrm>
          <a:off x="865022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3077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307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571B7B-5147-493F-BAA6-9C57B4E627BA}">
      <dsp:nvSpPr>
        <dsp:cNvPr id="0" name=""/>
        <dsp:cNvSpPr/>
      </dsp:nvSpPr>
      <dsp:spPr>
        <a:xfrm>
          <a:off x="1636022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6154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6154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7A9205-9874-4B21-AB3A-3CF9B4A1F227}">
      <dsp:nvSpPr>
        <dsp:cNvPr id="0" name=""/>
        <dsp:cNvSpPr/>
      </dsp:nvSpPr>
      <dsp:spPr>
        <a:xfrm>
          <a:off x="2406413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9231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9231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9E3D7E-5E80-47B1-BF08-23A437602159}">
      <dsp:nvSpPr>
        <dsp:cNvPr id="0" name=""/>
        <dsp:cNvSpPr/>
      </dsp:nvSpPr>
      <dsp:spPr>
        <a:xfrm>
          <a:off x="3177413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12308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12308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5C3837-55AE-4A32-ABF9-0604DBC8DBFD}">
      <dsp:nvSpPr>
        <dsp:cNvPr id="0" name=""/>
        <dsp:cNvSpPr/>
      </dsp:nvSpPr>
      <dsp:spPr>
        <a:xfrm>
          <a:off x="3947804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15385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15385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09F9A7-70AD-457B-B9B2-2E4A00CA849E}">
      <dsp:nvSpPr>
        <dsp:cNvPr id="0" name=""/>
        <dsp:cNvSpPr/>
      </dsp:nvSpPr>
      <dsp:spPr>
        <a:xfrm>
          <a:off x="4718804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18462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18462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66C442-6F7B-4234-9E78-219D1DC312AE}">
      <dsp:nvSpPr>
        <dsp:cNvPr id="0" name=""/>
        <dsp:cNvSpPr/>
      </dsp:nvSpPr>
      <dsp:spPr>
        <a:xfrm>
          <a:off x="94631" y="1208157"/>
          <a:ext cx="5552295" cy="8120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 dirty="0"/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>
              <a:solidFill>
                <a:schemeClr val="accent6">
                  <a:lumMod val="75000"/>
                </a:schemeClr>
              </a:solidFill>
            </a:rPr>
            <a:t>Vu= </a:t>
          </a:r>
          <a:r>
            <a:rPr lang="fr-FR" sz="2800" b="1" kern="1200" dirty="0" err="1" smtClean="0">
              <a:solidFill>
                <a:schemeClr val="accent6">
                  <a:lumMod val="75000"/>
                </a:schemeClr>
              </a:solidFill>
            </a:rPr>
            <a:t>qu</a:t>
          </a:r>
          <a:r>
            <a:rPr lang="fr-FR" sz="2800" b="1" kern="1200" dirty="0" smtClean="0">
              <a:solidFill>
                <a:schemeClr val="accent6">
                  <a:lumMod val="75000"/>
                </a:schemeClr>
              </a:solidFill>
            </a:rPr>
            <a:t>(L1-d)= 74.1 KN</a:t>
          </a:r>
          <a:endParaRPr lang="ar-SA" sz="2800" b="1" kern="1200" dirty="0">
            <a:solidFill>
              <a:schemeClr val="accent6">
                <a:lumMod val="75000"/>
              </a:schemeClr>
            </a:solidFill>
          </a:endParaRPr>
        </a:p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 dirty="0"/>
        </a:p>
      </dsp:txBody>
      <dsp:txXfrm>
        <a:off x="94631" y="1208157"/>
        <a:ext cx="5552295" cy="812006"/>
      </dsp:txXfrm>
    </dsp:sp>
    <dsp:sp modelId="{631CC8DD-AA5D-44C3-AC69-6848D23AD079}">
      <dsp:nvSpPr>
        <dsp:cNvPr id="0" name=""/>
        <dsp:cNvSpPr/>
      </dsp:nvSpPr>
      <dsp:spPr>
        <a:xfrm flipH="1">
          <a:off x="94631" y="2202864"/>
          <a:ext cx="2384308" cy="3365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.</a:t>
          </a:r>
          <a:endParaRPr lang="ar-SA" sz="1600" kern="1200" dirty="0"/>
        </a:p>
      </dsp:txBody>
      <dsp:txXfrm>
        <a:off x="94631" y="2202864"/>
        <a:ext cx="2384308" cy="336531"/>
      </dsp:txXfrm>
    </dsp:sp>
    <dsp:sp modelId="{570F1FBA-580C-41A9-85AD-C2C31DD47E3C}">
      <dsp:nvSpPr>
        <dsp:cNvPr id="0" name=""/>
        <dsp:cNvSpPr/>
      </dsp:nvSpPr>
      <dsp:spPr>
        <a:xfrm>
          <a:off x="94631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21538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21538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E248C-28A0-4B8C-8DFC-2E17CC9DDD14}">
      <dsp:nvSpPr>
        <dsp:cNvPr id="0" name=""/>
        <dsp:cNvSpPr/>
      </dsp:nvSpPr>
      <dsp:spPr>
        <a:xfrm>
          <a:off x="865022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24615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24615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21F5E5-8FCA-4251-9E8D-900EDE8E7E44}">
      <dsp:nvSpPr>
        <dsp:cNvPr id="0" name=""/>
        <dsp:cNvSpPr/>
      </dsp:nvSpPr>
      <dsp:spPr>
        <a:xfrm>
          <a:off x="1636022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27692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27692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809452-B8D5-482B-91FB-C089C19AEC4D}">
      <dsp:nvSpPr>
        <dsp:cNvPr id="0" name=""/>
        <dsp:cNvSpPr/>
      </dsp:nvSpPr>
      <dsp:spPr>
        <a:xfrm>
          <a:off x="2406413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30769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30769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BBD88F-F8DA-4C3F-B122-8CA9386B4C7B}">
      <dsp:nvSpPr>
        <dsp:cNvPr id="0" name=""/>
        <dsp:cNvSpPr/>
      </dsp:nvSpPr>
      <dsp:spPr>
        <a:xfrm>
          <a:off x="3177413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33846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33846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445559-6180-43A5-8179-88BC4902B828}">
      <dsp:nvSpPr>
        <dsp:cNvPr id="0" name=""/>
        <dsp:cNvSpPr/>
      </dsp:nvSpPr>
      <dsp:spPr>
        <a:xfrm>
          <a:off x="3947804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36923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3692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BB0FB-8C3D-4F86-9D16-CB7788CC073A}">
      <dsp:nvSpPr>
        <dsp:cNvPr id="0" name=""/>
        <dsp:cNvSpPr/>
      </dsp:nvSpPr>
      <dsp:spPr>
        <a:xfrm>
          <a:off x="4718804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F079C-02DC-47A3-B99F-E49340EFE73F}">
      <dsp:nvSpPr>
        <dsp:cNvPr id="0" name=""/>
        <dsp:cNvSpPr/>
      </dsp:nvSpPr>
      <dsp:spPr>
        <a:xfrm>
          <a:off x="94631" y="2640896"/>
          <a:ext cx="5552295" cy="8120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b="1" kern="1200" dirty="0" smtClean="0">
              <a:solidFill>
                <a:schemeClr val="accent6">
                  <a:lumMod val="75000"/>
                </a:schemeClr>
              </a:solidFill>
            </a:rPr>
            <a:t>Φ</a:t>
          </a:r>
          <a:r>
            <a:rPr lang="en-US" sz="2000" b="1" kern="1200" dirty="0" err="1" smtClean="0">
              <a:solidFill>
                <a:schemeClr val="accent6">
                  <a:lumMod val="75000"/>
                </a:schemeClr>
              </a:solidFill>
            </a:rPr>
            <a:t>Vc</a:t>
          </a:r>
          <a:r>
            <a:rPr lang="en-US" sz="2000" b="1" kern="1200" dirty="0" smtClean="0">
              <a:solidFill>
                <a:schemeClr val="accent6">
                  <a:lumMod val="75000"/>
                </a:schemeClr>
              </a:solidFill>
            </a:rPr>
            <a:t> = 0.75∗0.333∗√30∗330∗1000=226 KN</a:t>
          </a:r>
          <a:endParaRPr lang="ar-SA" sz="2000" b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94631" y="2640896"/>
        <a:ext cx="5552295" cy="8120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FE64D3-7EA4-48E8-B471-57653234CAC1}">
      <dsp:nvSpPr>
        <dsp:cNvPr id="0" name=""/>
        <dsp:cNvSpPr/>
      </dsp:nvSpPr>
      <dsp:spPr>
        <a:xfrm flipV="1">
          <a:off x="94631" y="509596"/>
          <a:ext cx="555503" cy="597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800" kern="1200" dirty="0" smtClean="0">
              <a:solidFill>
                <a:schemeClr val="bg1">
                  <a:lumMod val="50000"/>
                </a:schemeClr>
              </a:solidFill>
            </a:rPr>
            <a:t>.</a:t>
          </a:r>
          <a:endParaRPr lang="ar-SA" sz="800" kern="1200" dirty="0">
            <a:solidFill>
              <a:schemeClr val="bg1">
                <a:lumMod val="50000"/>
              </a:schemeClr>
            </a:solidFill>
          </a:endParaRPr>
        </a:p>
      </dsp:txBody>
      <dsp:txXfrm rot="10800000">
        <a:off x="94631" y="509596"/>
        <a:ext cx="555503" cy="597059"/>
      </dsp:txXfrm>
    </dsp:sp>
    <dsp:sp modelId="{4922F458-E070-4F69-948B-91AB72B4B353}">
      <dsp:nvSpPr>
        <dsp:cNvPr id="0" name=""/>
        <dsp:cNvSpPr/>
      </dsp:nvSpPr>
      <dsp:spPr>
        <a:xfrm>
          <a:off x="94631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AF692A-2F04-4572-A3A7-FCBD372448ED}">
      <dsp:nvSpPr>
        <dsp:cNvPr id="0" name=""/>
        <dsp:cNvSpPr/>
      </dsp:nvSpPr>
      <dsp:spPr>
        <a:xfrm>
          <a:off x="865022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3077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307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571B7B-5147-493F-BAA6-9C57B4E627BA}">
      <dsp:nvSpPr>
        <dsp:cNvPr id="0" name=""/>
        <dsp:cNvSpPr/>
      </dsp:nvSpPr>
      <dsp:spPr>
        <a:xfrm>
          <a:off x="1636022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6154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6154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7A9205-9874-4B21-AB3A-3CF9B4A1F227}">
      <dsp:nvSpPr>
        <dsp:cNvPr id="0" name=""/>
        <dsp:cNvSpPr/>
      </dsp:nvSpPr>
      <dsp:spPr>
        <a:xfrm>
          <a:off x="2406413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9231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9231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9E3D7E-5E80-47B1-BF08-23A437602159}">
      <dsp:nvSpPr>
        <dsp:cNvPr id="0" name=""/>
        <dsp:cNvSpPr/>
      </dsp:nvSpPr>
      <dsp:spPr>
        <a:xfrm>
          <a:off x="3177413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12308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12308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5C3837-55AE-4A32-ABF9-0604DBC8DBFD}">
      <dsp:nvSpPr>
        <dsp:cNvPr id="0" name=""/>
        <dsp:cNvSpPr/>
      </dsp:nvSpPr>
      <dsp:spPr>
        <a:xfrm>
          <a:off x="3947804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15385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15385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09F9A7-70AD-457B-B9B2-2E4A00CA849E}">
      <dsp:nvSpPr>
        <dsp:cNvPr id="0" name=""/>
        <dsp:cNvSpPr/>
      </dsp:nvSpPr>
      <dsp:spPr>
        <a:xfrm>
          <a:off x="4718804" y="1106656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18462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18462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66C442-6F7B-4234-9E78-219D1DC312AE}">
      <dsp:nvSpPr>
        <dsp:cNvPr id="0" name=""/>
        <dsp:cNvSpPr/>
      </dsp:nvSpPr>
      <dsp:spPr>
        <a:xfrm>
          <a:off x="94631" y="1208157"/>
          <a:ext cx="5552295" cy="8120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 dirty="0"/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>
              <a:solidFill>
                <a:schemeClr val="accent6">
                  <a:lumMod val="75000"/>
                </a:schemeClr>
              </a:solidFill>
            </a:rPr>
            <a:t>Vup= Pu- qu A1= 595 KN</a:t>
          </a:r>
          <a:endParaRPr lang="ar-SA" sz="2800" b="1" kern="1200" dirty="0">
            <a:solidFill>
              <a:schemeClr val="accent6">
                <a:lumMod val="75000"/>
              </a:schemeClr>
            </a:solidFill>
          </a:endParaRPr>
        </a:p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 dirty="0"/>
        </a:p>
      </dsp:txBody>
      <dsp:txXfrm>
        <a:off x="94631" y="1208157"/>
        <a:ext cx="5552295" cy="812006"/>
      </dsp:txXfrm>
    </dsp:sp>
    <dsp:sp modelId="{631CC8DD-AA5D-44C3-AC69-6848D23AD079}">
      <dsp:nvSpPr>
        <dsp:cNvPr id="0" name=""/>
        <dsp:cNvSpPr/>
      </dsp:nvSpPr>
      <dsp:spPr>
        <a:xfrm flipH="1">
          <a:off x="94631" y="2202864"/>
          <a:ext cx="2384308" cy="3365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.</a:t>
          </a:r>
          <a:endParaRPr lang="ar-SA" sz="1600" kern="1200" dirty="0"/>
        </a:p>
      </dsp:txBody>
      <dsp:txXfrm>
        <a:off x="94631" y="2202864"/>
        <a:ext cx="2384308" cy="336531"/>
      </dsp:txXfrm>
    </dsp:sp>
    <dsp:sp modelId="{570F1FBA-580C-41A9-85AD-C2C31DD47E3C}">
      <dsp:nvSpPr>
        <dsp:cNvPr id="0" name=""/>
        <dsp:cNvSpPr/>
      </dsp:nvSpPr>
      <dsp:spPr>
        <a:xfrm>
          <a:off x="94631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21538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21538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E248C-28A0-4B8C-8DFC-2E17CC9DDD14}">
      <dsp:nvSpPr>
        <dsp:cNvPr id="0" name=""/>
        <dsp:cNvSpPr/>
      </dsp:nvSpPr>
      <dsp:spPr>
        <a:xfrm>
          <a:off x="865022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24615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24615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21F5E5-8FCA-4251-9E8D-900EDE8E7E44}">
      <dsp:nvSpPr>
        <dsp:cNvPr id="0" name=""/>
        <dsp:cNvSpPr/>
      </dsp:nvSpPr>
      <dsp:spPr>
        <a:xfrm>
          <a:off x="1636022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27692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27692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809452-B8D5-482B-91FB-C089C19AEC4D}">
      <dsp:nvSpPr>
        <dsp:cNvPr id="0" name=""/>
        <dsp:cNvSpPr/>
      </dsp:nvSpPr>
      <dsp:spPr>
        <a:xfrm>
          <a:off x="2406413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30769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30769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BBD88F-F8DA-4C3F-B122-8CA9386B4C7B}">
      <dsp:nvSpPr>
        <dsp:cNvPr id="0" name=""/>
        <dsp:cNvSpPr/>
      </dsp:nvSpPr>
      <dsp:spPr>
        <a:xfrm>
          <a:off x="3177413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33846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33846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445559-6180-43A5-8179-88BC4902B828}">
      <dsp:nvSpPr>
        <dsp:cNvPr id="0" name=""/>
        <dsp:cNvSpPr/>
      </dsp:nvSpPr>
      <dsp:spPr>
        <a:xfrm>
          <a:off x="3947804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36923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3692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BB0FB-8C3D-4F86-9D16-CB7788CC073A}">
      <dsp:nvSpPr>
        <dsp:cNvPr id="0" name=""/>
        <dsp:cNvSpPr/>
      </dsp:nvSpPr>
      <dsp:spPr>
        <a:xfrm>
          <a:off x="4718804" y="2539395"/>
          <a:ext cx="1282563" cy="1015007"/>
        </a:xfrm>
        <a:prstGeom prst="chevron">
          <a:avLst>
            <a:gd name="adj" fmla="val 70610"/>
          </a:avLst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F079C-02DC-47A3-B99F-E49340EFE73F}">
      <dsp:nvSpPr>
        <dsp:cNvPr id="0" name=""/>
        <dsp:cNvSpPr/>
      </dsp:nvSpPr>
      <dsp:spPr>
        <a:xfrm>
          <a:off x="94631" y="2640896"/>
          <a:ext cx="5552295" cy="8120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b="1" kern="1200" dirty="0" smtClean="0">
              <a:solidFill>
                <a:schemeClr val="accent6">
                  <a:lumMod val="75000"/>
                </a:schemeClr>
              </a:solidFill>
            </a:rPr>
            <a:t>Φ</a:t>
          </a:r>
          <a:r>
            <a:rPr lang="en-US" sz="2000" b="1" kern="1200" dirty="0" err="1" smtClean="0">
              <a:solidFill>
                <a:schemeClr val="accent6">
                  <a:lumMod val="75000"/>
                </a:schemeClr>
              </a:solidFill>
            </a:rPr>
            <a:t>Vc</a:t>
          </a:r>
          <a:r>
            <a:rPr lang="en-US" sz="2000" b="1" kern="1200" dirty="0" smtClean="0">
              <a:solidFill>
                <a:schemeClr val="accent6">
                  <a:lumMod val="75000"/>
                </a:schemeClr>
              </a:solidFill>
            </a:rPr>
            <a:t> p = 0.75∗0.333∗√30∗330∗2.52=1127 KN</a:t>
          </a:r>
          <a:endParaRPr lang="ar-SA" sz="2000" b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94631" y="2640896"/>
        <a:ext cx="5552295" cy="812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07080" y="4039820"/>
            <a:ext cx="7772400" cy="137434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5414165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E5A54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229600" cy="3766098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291130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985720"/>
            <a:ext cx="8229600" cy="61082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73020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36006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73020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36006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0.png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4.emf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733800"/>
            <a:ext cx="6400800" cy="610820"/>
          </a:xfrm>
        </p:spPr>
        <p:txBody>
          <a:bodyPr>
            <a:normAutofit fontScale="25000" lnSpcReduction="20000"/>
          </a:bodyPr>
          <a:lstStyle/>
          <a:p>
            <a:pPr lvl="0" algn="ctr"/>
            <a:r>
              <a:rPr lang="en-US" sz="11200" b="1" dirty="0" smtClean="0">
                <a:latin typeface="Microsoft New Tai Lue" pitchFamily="34" charset="0"/>
                <a:cs typeface="Microsoft New Tai Lue" pitchFamily="34" charset="0"/>
              </a:rPr>
              <a:t>3D Analysis </a:t>
            </a:r>
            <a:r>
              <a:rPr lang="en-US" sz="11200" b="1" dirty="0">
                <a:latin typeface="Microsoft New Tai Lue" pitchFamily="34" charset="0"/>
                <a:cs typeface="Microsoft New Tai Lue" pitchFamily="34" charset="0"/>
              </a:rPr>
              <a:t>and </a:t>
            </a:r>
            <a:r>
              <a:rPr lang="en-US" sz="11200" b="1" dirty="0" smtClean="0">
                <a:latin typeface="Microsoft New Tai Lue" pitchFamily="34" charset="0"/>
                <a:cs typeface="Microsoft New Tai Lue" pitchFamily="34" charset="0"/>
              </a:rPr>
              <a:t>Design</a:t>
            </a:r>
            <a:endParaRPr lang="en-US" sz="11200" b="1" dirty="0" smtClean="0">
              <a:latin typeface="Microsoft New Tai Lue" pitchFamily="34" charset="0"/>
              <a:cs typeface="Microsoft New Tai Lue" pitchFamily="34" charset="0"/>
            </a:endParaRPr>
          </a:p>
          <a:p>
            <a:pPr lvl="0" algn="ctr"/>
            <a:r>
              <a:rPr lang="en-US" sz="11200" b="1" dirty="0" smtClean="0">
                <a:latin typeface="Microsoft New Tai Lue" pitchFamily="34" charset="0"/>
                <a:cs typeface="Microsoft New Tai Lue" pitchFamily="34" charset="0"/>
              </a:rPr>
              <a:t> </a:t>
            </a:r>
            <a:r>
              <a:rPr lang="en-US" sz="11200" b="1" dirty="0" err="1" smtClean="0">
                <a:latin typeface="Microsoft New Tai Lue" pitchFamily="34" charset="0"/>
                <a:cs typeface="Microsoft New Tai Lue" pitchFamily="34" charset="0"/>
              </a:rPr>
              <a:t>Maythoon</a:t>
            </a:r>
            <a:r>
              <a:rPr lang="en-US" sz="11200" b="1" dirty="0" smtClean="0">
                <a:latin typeface="Microsoft New Tai Lue" pitchFamily="34" charset="0"/>
                <a:cs typeface="Microsoft New Tai Lue" pitchFamily="34" charset="0"/>
              </a:rPr>
              <a:t> </a:t>
            </a:r>
            <a:r>
              <a:rPr lang="en-US" sz="11200" b="1" dirty="0" smtClean="0">
                <a:latin typeface="Microsoft New Tai Lue" pitchFamily="34" charset="0"/>
                <a:cs typeface="Microsoft New Tai Lue" pitchFamily="34" charset="0"/>
              </a:rPr>
              <a:t>Police </a:t>
            </a:r>
            <a:r>
              <a:rPr lang="en-US" sz="11200" b="1" dirty="0">
                <a:latin typeface="Microsoft New Tai Lue" pitchFamily="34" charset="0"/>
                <a:cs typeface="Microsoft New Tai Lue" pitchFamily="34" charset="0"/>
              </a:rPr>
              <a:t>S</a:t>
            </a:r>
            <a:r>
              <a:rPr lang="en-US" sz="11200" b="1" dirty="0" smtClean="0">
                <a:latin typeface="Microsoft New Tai Lue" pitchFamily="34" charset="0"/>
                <a:cs typeface="Microsoft New Tai Lue" pitchFamily="34" charset="0"/>
              </a:rPr>
              <a:t>tation</a:t>
            </a:r>
            <a:endParaRPr lang="en-US" sz="11200" b="1" dirty="0">
              <a:latin typeface="Microsoft New Tai Lue" pitchFamily="34" charset="0"/>
              <a:cs typeface="Microsoft New Tai Lue" pitchFamily="34" charset="0"/>
            </a:endParaRPr>
          </a:p>
          <a:p>
            <a:pPr lvl="0" algn="ctr"/>
            <a:endParaRPr lang="en-US" sz="7200" b="1" dirty="0">
              <a:solidFill>
                <a:srgbClr val="FFC000"/>
              </a:solidFill>
              <a:latin typeface="Microsoft New Tai Lue" pitchFamily="34" charset="0"/>
              <a:cs typeface="Microsoft New Tai Lue" pitchFamily="34" charset="0"/>
            </a:endParaRPr>
          </a:p>
          <a:p>
            <a:pPr lvl="0"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By:</a:t>
            </a:r>
          </a:p>
          <a:p>
            <a:pPr lvl="0" algn="ctr"/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-</a:t>
            </a:r>
            <a:r>
              <a:rPr lang="en-US" sz="7200" b="1" dirty="0" err="1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Yara</a:t>
            </a:r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 </a:t>
            </a:r>
            <a:r>
              <a:rPr lang="en-US" sz="7200" b="1" dirty="0" err="1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herzallah</a:t>
            </a:r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.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Microsoft New Tai Lue" pitchFamily="34" charset="0"/>
              <a:cs typeface="Microsoft New Tai Lue" pitchFamily="34" charset="0"/>
            </a:endParaRPr>
          </a:p>
          <a:p>
            <a:pPr lvl="0" algn="ctr"/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-</a:t>
            </a:r>
            <a:r>
              <a:rPr lang="en-US" sz="7200" b="1" dirty="0" err="1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Qasam</a:t>
            </a:r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 </a:t>
            </a:r>
            <a:r>
              <a:rPr lang="en-US" sz="7200" b="1" dirty="0" err="1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Osta</a:t>
            </a:r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 Ali.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Microsoft New Tai Lue" pitchFamily="34" charset="0"/>
              <a:cs typeface="Microsoft New Tai Lue" pitchFamily="34" charset="0"/>
            </a:endParaRPr>
          </a:p>
          <a:p>
            <a:pPr lvl="0" algn="ctr"/>
            <a:endParaRPr lang="en-US" sz="7200" b="1" dirty="0">
              <a:solidFill>
                <a:schemeClr val="bg1">
                  <a:lumMod val="95000"/>
                </a:schemeClr>
              </a:solidFill>
              <a:latin typeface="Microsoft New Tai Lue" pitchFamily="34" charset="0"/>
              <a:cs typeface="Microsoft New Tai Lue" pitchFamily="34" charset="0"/>
            </a:endParaRPr>
          </a:p>
          <a:p>
            <a:pPr lvl="0" algn="ctr"/>
            <a:r>
              <a:rPr lang="en-US" sz="7200" b="1" dirty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Supervisor : Dr. </a:t>
            </a:r>
            <a:r>
              <a:rPr lang="en-US" sz="7200" b="1" dirty="0" err="1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Imad</a:t>
            </a:r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 Al-</a:t>
            </a:r>
            <a:r>
              <a:rPr lang="en-US" sz="7200" b="1" dirty="0" err="1" smtClean="0">
                <a:solidFill>
                  <a:schemeClr val="bg1">
                    <a:lumMod val="95000"/>
                  </a:schemeClr>
                </a:solidFill>
                <a:latin typeface="Microsoft New Tai Lue" pitchFamily="34" charset="0"/>
                <a:cs typeface="Microsoft New Tai Lue" pitchFamily="34" charset="0"/>
              </a:rPr>
              <a:t>Qasem</a:t>
            </a:r>
            <a:r>
              <a:rPr lang="en-US" sz="7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icrosoft New Tai Lue" pitchFamily="34" charset="0"/>
                <a:cs typeface="Microsoft New Tai Lue" pitchFamily="34" charset="0"/>
              </a:rPr>
              <a:t>.</a:t>
            </a:r>
            <a:endParaRPr lang="en-US" sz="7200" b="1" dirty="0">
              <a:solidFill>
                <a:prstClr val="black">
                  <a:lumMod val="75000"/>
                  <a:lumOff val="25000"/>
                </a:prstClr>
              </a:solidFill>
              <a:latin typeface="Microsoft New Tai Lue" pitchFamily="34" charset="0"/>
              <a:cs typeface="Microsoft New Tai Lue" pitchFamily="34" charset="0"/>
            </a:endParaRPr>
          </a:p>
          <a:p>
            <a:endParaRPr lang="en-US" dirty="0"/>
          </a:p>
        </p:txBody>
      </p:sp>
      <p:pic>
        <p:nvPicPr>
          <p:cNvPr id="4" name="Picture 5" descr="I:\university files\graduation\dddd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62000"/>
            <a:ext cx="2443280" cy="244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3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20080800">
            <a:off x="1030721" y="1959051"/>
            <a:ext cx="8229600" cy="610820"/>
          </a:xfrm>
        </p:spPr>
        <p:txBody>
          <a:bodyPr>
            <a:noAutofit/>
          </a:bodyPr>
          <a:lstStyle/>
          <a:p>
            <a:r>
              <a:rPr lang="en-US" sz="4800" i="1" dirty="0" smtClean="0">
                <a:solidFill>
                  <a:schemeClr val="bg1"/>
                </a:solidFill>
              </a:rPr>
              <a:t>3D Model(A)</a:t>
            </a:r>
            <a:endParaRPr lang="ar-SA" sz="4800" i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8" name="Picture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428736"/>
            <a:ext cx="5357850" cy="521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06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20080800">
            <a:off x="1179080" y="2187651"/>
            <a:ext cx="8229600" cy="610820"/>
          </a:xfrm>
        </p:spPr>
        <p:txBody>
          <a:bodyPr>
            <a:noAutofit/>
          </a:bodyPr>
          <a:lstStyle/>
          <a:p>
            <a:r>
              <a:rPr lang="en-US" sz="4800" i="1" dirty="0" smtClean="0">
                <a:solidFill>
                  <a:schemeClr val="bg1"/>
                </a:solidFill>
              </a:rPr>
              <a:t>3D Model(B)</a:t>
            </a:r>
            <a:endParaRPr lang="ar-SA" sz="4800" i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7" name="Picture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500174"/>
            <a:ext cx="5786478" cy="485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52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07080" y="2512770"/>
            <a:ext cx="7772400" cy="1362075"/>
          </a:xfrm>
        </p:spPr>
        <p:txBody>
          <a:bodyPr>
            <a:normAutofit/>
          </a:bodyPr>
          <a:lstStyle/>
          <a:p>
            <a:r>
              <a:rPr lang="en-US" sz="4400" i="1" dirty="0" smtClean="0">
                <a:solidFill>
                  <a:schemeClr val="bg1"/>
                </a:solidFill>
              </a:rPr>
              <a:t>DYNAMIC ANALYSIS</a:t>
            </a:r>
            <a:endParaRPr lang="ar-SA" sz="4400" i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1670" y="4192525"/>
            <a:ext cx="7772400" cy="1068935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bg2"/>
                </a:solidFill>
              </a:rPr>
              <a:t>Response Spectrum  Analysis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ar-SA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25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Definition of </a:t>
            </a:r>
            <a:r>
              <a:rPr lang="en-US" b="1" i="1" dirty="0" smtClean="0">
                <a:solidFill>
                  <a:schemeClr val="bg1"/>
                </a:solidFill>
              </a:rPr>
              <a:t>Mass Source</a:t>
            </a:r>
            <a:endParaRPr lang="ar-SA" b="1" i="1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752600"/>
            <a:ext cx="3962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383495" y="1443835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Seismic Parameters</a:t>
            </a:r>
            <a:endParaRPr lang="ar-SA" b="1" i="1" dirty="0">
              <a:solidFill>
                <a:schemeClr val="bg1"/>
              </a:solidFill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461049"/>
              </p:ext>
            </p:extLst>
          </p:nvPr>
        </p:nvGraphicFramePr>
        <p:xfrm>
          <a:off x="1365196" y="2512768"/>
          <a:ext cx="6566314" cy="3696366"/>
        </p:xfrm>
        <a:graphic>
          <a:graphicData uri="http://schemas.openxmlformats.org/drawingml/2006/table">
            <a:tbl>
              <a:tblPr rtl="1"/>
              <a:tblGrid>
                <a:gridCol w="36530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132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 smtClean="0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0.2</a:t>
                      </a:r>
                      <a:endParaRPr lang="ar-SA" sz="2400" b="1" i="0" u="none" strike="noStrike" dirty="0">
                        <a:solidFill>
                          <a:srgbClr val="E26B0A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 smtClean="0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Rock(B)</a:t>
                      </a:r>
                      <a:endParaRPr lang="en-US" sz="2400" b="1" i="0" u="none" strike="noStrike" dirty="0">
                        <a:solidFill>
                          <a:srgbClr val="E26B0A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Soil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682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 smtClean="0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0.5</a:t>
                      </a:r>
                      <a:endParaRPr lang="ar-SA" sz="2400" b="1" i="0" u="none" strike="noStrike" dirty="0">
                        <a:solidFill>
                          <a:srgbClr val="E26B0A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Ss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 smtClean="0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0.25</a:t>
                      </a:r>
                      <a:endParaRPr lang="ar-SA" sz="2400" b="1" i="0" u="none" strike="noStrike" dirty="0">
                        <a:solidFill>
                          <a:srgbClr val="E26B0A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Sa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 smtClean="0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1.25</a:t>
                      </a:r>
                      <a:endParaRPr lang="ar-SA" sz="2400" b="1" i="0" u="none" strike="noStrike" dirty="0">
                        <a:solidFill>
                          <a:srgbClr val="E26B0A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99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 smtClean="0">
                          <a:solidFill>
                            <a:srgbClr val="E26B0A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ar-SA" sz="2400" b="1" i="0" u="none" strike="noStrike" dirty="0">
                        <a:solidFill>
                          <a:srgbClr val="E26B0A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80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886834" y="98572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Seismic Zone Factor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Z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537" y="1828800"/>
            <a:ext cx="346699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7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3276600" y="1371600"/>
            <a:ext cx="9078475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Site Class</a:t>
            </a:r>
            <a:endParaRPr lang="ar-SA" b="1" i="1" dirty="0">
              <a:solidFill>
                <a:schemeClr val="bg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92" y="2438400"/>
            <a:ext cx="8639384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81000" y="3581400"/>
            <a:ext cx="685800" cy="2286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565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533400" y="1371600"/>
            <a:ext cx="9078475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Site Coefficient at Short Period </a:t>
            </a:r>
            <a:r>
              <a:rPr lang="en-US" b="1" i="1" dirty="0" err="1" smtClean="0">
                <a:solidFill>
                  <a:schemeClr val="accent6">
                    <a:lumMod val="75000"/>
                  </a:schemeClr>
                </a:solidFill>
              </a:rPr>
              <a:t>Fa</a:t>
            </a:r>
            <a:endParaRPr lang="ar-SA" b="1" i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1063" t="2447" r="1324" b="3147"/>
          <a:stretch/>
        </p:blipFill>
        <p:spPr>
          <a:xfrm>
            <a:off x="187569" y="2672862"/>
            <a:ext cx="8745416" cy="31652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7569" y="2672862"/>
            <a:ext cx="8745416" cy="316523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3505200" y="4577862"/>
            <a:ext cx="609600" cy="2286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980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533400" y="1371600"/>
            <a:ext cx="9078475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Site Coefficient at 1-second Period </a:t>
            </a:r>
            <a:r>
              <a:rPr lang="en-US" b="1" i="1" dirty="0" err="1" smtClean="0">
                <a:solidFill>
                  <a:schemeClr val="accent6">
                    <a:lumMod val="75000"/>
                  </a:schemeClr>
                </a:solidFill>
              </a:rPr>
              <a:t>Fv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ar-SA" b="1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849" y="2672862"/>
            <a:ext cx="8757136" cy="316523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3505200" y="4572000"/>
            <a:ext cx="609600" cy="2286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44" y="2672862"/>
            <a:ext cx="8768856" cy="316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43300" y="4572000"/>
            <a:ext cx="533400" cy="2286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344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905000" y="129540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Risk Category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/>
          <a:srcRect r="136"/>
          <a:stretch/>
        </p:blipFill>
        <p:spPr>
          <a:xfrm>
            <a:off x="1364698" y="2309446"/>
            <a:ext cx="6441714" cy="39719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37388" y="3505200"/>
            <a:ext cx="6296334" cy="12954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681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96540"/>
            <a:ext cx="2290575" cy="458115"/>
          </a:xfrm>
        </p:spPr>
        <p:txBody>
          <a:bodyPr>
            <a:normAutofit fontScale="90000"/>
          </a:bodyPr>
          <a:lstStyle/>
          <a:p>
            <a:r>
              <a:rPr lang="en-US" sz="4400" b="1" i="1" u="sng" dirty="0" smtClean="0"/>
              <a:t>Outline</a:t>
            </a:r>
            <a:endParaRPr lang="en-US" sz="4400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2512770"/>
            <a:ext cx="8229600" cy="391880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Introduction.</a:t>
            </a:r>
          </a:p>
          <a:p>
            <a:r>
              <a:rPr lang="en-US" sz="3200" dirty="0" smtClean="0"/>
              <a:t>What we do in graduation project 1.</a:t>
            </a:r>
          </a:p>
          <a:p>
            <a:r>
              <a:rPr lang="en-US" sz="3200" dirty="0" smtClean="0"/>
              <a:t>Dynamic analysis:</a:t>
            </a:r>
          </a:p>
          <a:p>
            <a:pPr marL="0" indent="0">
              <a:buNone/>
            </a:pPr>
            <a:r>
              <a:rPr lang="en-US" sz="3200" dirty="0" smtClean="0"/>
              <a:t>      -Modes and period.</a:t>
            </a:r>
          </a:p>
          <a:p>
            <a:pPr marL="0" indent="0">
              <a:buNone/>
            </a:pPr>
            <a:r>
              <a:rPr lang="en-US" sz="3200" dirty="0" smtClean="0"/>
              <a:t>     -Response spectrum analysis.</a:t>
            </a:r>
          </a:p>
          <a:p>
            <a:r>
              <a:rPr lang="en-US" sz="3200" dirty="0" smtClean="0"/>
              <a:t>Design of structural element.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87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314560" y="129113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Seismic Importance Factor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09" y="2819400"/>
            <a:ext cx="879043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6654" y="4724400"/>
            <a:ext cx="8674139" cy="304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318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Response Modification Coefficient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endParaRPr lang="ar-SA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صورة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t="2176" r="5556" b="2176"/>
          <a:stretch/>
        </p:blipFill>
        <p:spPr bwMode="auto">
          <a:xfrm>
            <a:off x="2819400" y="1981200"/>
            <a:ext cx="3505199" cy="472440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Rectangle 2"/>
          <p:cNvSpPr/>
          <p:nvPr/>
        </p:nvSpPr>
        <p:spPr>
          <a:xfrm>
            <a:off x="2878016" y="6008073"/>
            <a:ext cx="3399692" cy="38393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236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61855" y="144383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Define Of Response Spectrum Function:</a:t>
            </a:r>
            <a:endParaRPr lang="ar-SA" b="1" i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2018665"/>
            <a:ext cx="7543800" cy="476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10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67668" y="113842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Response Spectrum In X-Direction</a:t>
            </a:r>
            <a:endParaRPr lang="ar-SA" b="1" i="1" dirty="0">
              <a:solidFill>
                <a:schemeClr val="bg1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7167984" y="2054655"/>
            <a:ext cx="1976015" cy="106893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7166778" y="2220382"/>
            <a:ext cx="213787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Factor = (</a:t>
            </a:r>
            <a:r>
              <a:rPr lang="en-US" sz="1600" b="1" dirty="0" err="1" smtClean="0">
                <a:solidFill>
                  <a:schemeClr val="bg1"/>
                </a:solidFill>
              </a:rPr>
              <a:t>gI</a:t>
            </a:r>
            <a:r>
              <a:rPr lang="en-US" sz="1600" b="1" dirty="0" smtClean="0">
                <a:solidFill>
                  <a:schemeClr val="bg1"/>
                </a:solidFill>
              </a:rPr>
              <a:t>/R)*(3/2)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= (9.81*1.25/5) * 1.5 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= </a:t>
            </a:r>
            <a:r>
              <a:rPr lang="en-US" sz="1600" b="1" dirty="0" smtClean="0">
                <a:solidFill>
                  <a:schemeClr val="bg1"/>
                </a:solidFill>
              </a:rPr>
              <a:t>3.67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866" y="5331237"/>
            <a:ext cx="2000250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مستطيل 11"/>
          <p:cNvSpPr/>
          <p:nvPr/>
        </p:nvSpPr>
        <p:spPr>
          <a:xfrm>
            <a:off x="7548999" y="5500441"/>
            <a:ext cx="11897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(1/3</a:t>
            </a:r>
            <a:r>
              <a:rPr lang="en-US" b="1" dirty="0" smtClean="0">
                <a:solidFill>
                  <a:schemeClr val="bg1"/>
                </a:solidFill>
              </a:rPr>
              <a:t>)*3.67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=1.2233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48" y="4038464"/>
            <a:ext cx="2000250" cy="7635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3" name="مستطيل 12"/>
          <p:cNvSpPr/>
          <p:nvPr/>
        </p:nvSpPr>
        <p:spPr>
          <a:xfrm>
            <a:off x="6731134" y="361366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759091"/>
            <a:ext cx="5490846" cy="4866868"/>
          </a:xfrm>
          <a:prstGeom prst="rect">
            <a:avLst/>
          </a:prstGeom>
        </p:spPr>
      </p:pic>
      <p:cxnSp>
        <p:nvCxnSpPr>
          <p:cNvPr id="16" name="رابط منحني 4"/>
          <p:cNvCxnSpPr/>
          <p:nvPr/>
        </p:nvCxnSpPr>
        <p:spPr>
          <a:xfrm flipV="1">
            <a:off x="3581400" y="2665476"/>
            <a:ext cx="3587252" cy="2211324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>
            <a:off x="3202623" y="5043241"/>
            <a:ext cx="3941126" cy="914400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35221" y="4243810"/>
            <a:ext cx="164153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Ey</a:t>
            </a:r>
            <a:r>
              <a:rPr lang="en-US" sz="2000" b="1" dirty="0" smtClean="0">
                <a:solidFill>
                  <a:schemeClr val="bg1"/>
                </a:solidFill>
              </a:rPr>
              <a:t>=EY+0.33Ex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2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67668" y="1138425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Response Spectrum In </a:t>
            </a:r>
            <a:r>
              <a:rPr lang="en-US" b="1" i="1" dirty="0" smtClean="0">
                <a:solidFill>
                  <a:schemeClr val="bg1"/>
                </a:solidFill>
              </a:rPr>
              <a:t>y-Direction</a:t>
            </a:r>
            <a:endParaRPr lang="ar-SA" b="1" i="1" dirty="0">
              <a:solidFill>
                <a:schemeClr val="bg1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7167984" y="2054655"/>
            <a:ext cx="1976015" cy="106893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7166778" y="2220382"/>
            <a:ext cx="213787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Factor = (</a:t>
            </a:r>
            <a:r>
              <a:rPr lang="en-US" sz="1600" b="1" dirty="0" err="1" smtClean="0">
                <a:solidFill>
                  <a:schemeClr val="bg1"/>
                </a:solidFill>
              </a:rPr>
              <a:t>gI</a:t>
            </a:r>
            <a:r>
              <a:rPr lang="en-US" sz="1600" b="1" dirty="0" smtClean="0">
                <a:solidFill>
                  <a:schemeClr val="bg1"/>
                </a:solidFill>
              </a:rPr>
              <a:t>/R)*(3/2)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= (9.81*1.25/5) * 1.5 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= </a:t>
            </a:r>
            <a:r>
              <a:rPr lang="en-US" sz="1600" b="1" dirty="0" smtClean="0">
                <a:solidFill>
                  <a:schemeClr val="bg1"/>
                </a:solidFill>
              </a:rPr>
              <a:t>3.67</a:t>
            </a:r>
            <a:endParaRPr lang="ar-SA" sz="1600" b="1" dirty="0">
              <a:solidFill>
                <a:schemeClr val="bg1"/>
              </a:solidFill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866" y="5331237"/>
            <a:ext cx="2000250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مستطيل 11"/>
          <p:cNvSpPr/>
          <p:nvPr/>
        </p:nvSpPr>
        <p:spPr>
          <a:xfrm>
            <a:off x="7548999" y="5500441"/>
            <a:ext cx="11897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(1/3</a:t>
            </a:r>
            <a:r>
              <a:rPr lang="en-US" b="1" dirty="0" smtClean="0">
                <a:solidFill>
                  <a:schemeClr val="bg1"/>
                </a:solidFill>
              </a:rPr>
              <a:t>)*3.67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=1.2233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48" y="4038464"/>
            <a:ext cx="2000250" cy="76352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3" name="مستطيل 12"/>
          <p:cNvSpPr/>
          <p:nvPr/>
        </p:nvSpPr>
        <p:spPr>
          <a:xfrm>
            <a:off x="6731134" y="361366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1000" y="1877185"/>
            <a:ext cx="5520932" cy="4641856"/>
          </a:xfrm>
          <a:prstGeom prst="rect">
            <a:avLst/>
          </a:prstGeom>
        </p:spPr>
      </p:pic>
      <p:cxnSp>
        <p:nvCxnSpPr>
          <p:cNvPr id="4" name="Curved Connector 3"/>
          <p:cNvCxnSpPr>
            <a:endCxn id="6" idx="1"/>
          </p:cNvCxnSpPr>
          <p:nvPr/>
        </p:nvCxnSpPr>
        <p:spPr>
          <a:xfrm flipV="1">
            <a:off x="3048000" y="2589123"/>
            <a:ext cx="4119984" cy="2287677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>
            <a:endCxn id="10244" idx="1"/>
          </p:cNvCxnSpPr>
          <p:nvPr/>
        </p:nvCxnSpPr>
        <p:spPr>
          <a:xfrm>
            <a:off x="3505200" y="5029200"/>
            <a:ext cx="3650666" cy="847344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414943" y="4243810"/>
            <a:ext cx="164153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Ey</a:t>
            </a:r>
            <a:r>
              <a:rPr lang="en-US" sz="2000" b="1" dirty="0" smtClean="0">
                <a:solidFill>
                  <a:schemeClr val="bg1"/>
                </a:solidFill>
              </a:rPr>
              <a:t>=EY+0.33Ex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1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95400"/>
            <a:ext cx="8229600" cy="1143000"/>
          </a:xfrm>
        </p:spPr>
        <p:txBody>
          <a:bodyPr>
            <a:noAutofit/>
          </a:bodyPr>
          <a:lstStyle/>
          <a:p>
            <a:pPr marL="342900" lvl="0" indent="-342900" defTabSz="457200">
              <a:spcBef>
                <a:spcPts val="1000"/>
              </a:spcBef>
            </a:pPr>
            <a:r>
              <a:rPr lang="en-US" sz="3600" b="1" i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Modal Mass Participation Ratio</a:t>
            </a:r>
            <a:r>
              <a:rPr lang="en-US" sz="3600" i="1" dirty="0">
                <a:solidFill>
                  <a:prstClr val="white"/>
                </a:solidFill>
                <a:latin typeface="Cambria"/>
              </a:rPr>
              <a:t/>
            </a:r>
            <a:br>
              <a:rPr lang="en-US" sz="3600" i="1" dirty="0">
                <a:solidFill>
                  <a:prstClr val="white"/>
                </a:solidFill>
                <a:latin typeface="Cambria"/>
              </a:rPr>
            </a:b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304800" y="2507734"/>
            <a:ext cx="83899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According 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IBC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Code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we should have Modal Participating Mass Ratio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(MPMR)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more than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90%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both 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directions</a:t>
            </a:r>
            <a:endParaRPr lang="ar-SA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ar-SA" dirty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19400" y="6024814"/>
            <a:ext cx="3919663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at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12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modes we achieve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90%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2971800" y="19362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defTabSz="457200">
              <a:spcBef>
                <a:spcPts val="1000"/>
              </a:spcBef>
            </a:pPr>
            <a:r>
              <a:rPr lang="en-US" sz="36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Block A: </a:t>
            </a:r>
            <a:r>
              <a:rPr lang="en-US" sz="3600" i="1" dirty="0" smtClean="0">
                <a:solidFill>
                  <a:prstClr val="white"/>
                </a:solidFill>
                <a:latin typeface="Cambria"/>
              </a:rPr>
              <a:t/>
            </a:r>
            <a:br>
              <a:rPr lang="en-US" sz="3600" i="1" dirty="0" smtClean="0">
                <a:solidFill>
                  <a:prstClr val="white"/>
                </a:solidFill>
                <a:latin typeface="Cambria"/>
              </a:rPr>
            </a:br>
            <a:endParaRPr lang="en-US" sz="3600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3657600"/>
            <a:ext cx="8763000" cy="21824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91000" y="4527109"/>
            <a:ext cx="1828800" cy="12954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354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95400"/>
            <a:ext cx="8229600" cy="1143000"/>
          </a:xfrm>
        </p:spPr>
        <p:txBody>
          <a:bodyPr>
            <a:noAutofit/>
          </a:bodyPr>
          <a:lstStyle/>
          <a:p>
            <a:pPr marL="342900" lvl="0" indent="-342900" defTabSz="457200">
              <a:spcBef>
                <a:spcPts val="1000"/>
              </a:spcBef>
            </a:pPr>
            <a:r>
              <a:rPr lang="en-US" sz="3600" b="1" i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Modal Mass Participation Ratio</a:t>
            </a:r>
            <a:r>
              <a:rPr lang="en-US" sz="3600" i="1" dirty="0">
                <a:solidFill>
                  <a:prstClr val="white"/>
                </a:solidFill>
                <a:latin typeface="Cambria"/>
              </a:rPr>
              <a:t/>
            </a:r>
            <a:br>
              <a:rPr lang="en-US" sz="3600" i="1" dirty="0">
                <a:solidFill>
                  <a:prstClr val="white"/>
                </a:solidFill>
                <a:latin typeface="Cambria"/>
              </a:rPr>
            </a:br>
            <a:endParaRPr lang="en-US" sz="3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2971800" y="19362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defTabSz="457200">
              <a:spcBef>
                <a:spcPts val="1000"/>
              </a:spcBef>
            </a:pPr>
            <a:r>
              <a:rPr lang="en-US" sz="36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Block B: </a:t>
            </a:r>
            <a:r>
              <a:rPr lang="en-US" sz="3600" i="1" dirty="0" smtClean="0">
                <a:solidFill>
                  <a:prstClr val="white"/>
                </a:solidFill>
                <a:latin typeface="Cambria"/>
              </a:rPr>
              <a:t/>
            </a:r>
            <a:br>
              <a:rPr lang="en-US" sz="3600" i="1" dirty="0" smtClean="0">
                <a:solidFill>
                  <a:prstClr val="white"/>
                </a:solidFill>
                <a:latin typeface="Cambria"/>
              </a:rPr>
            </a:br>
            <a:endParaRPr lang="en-US" sz="3600" dirty="0"/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1664" y="2819400"/>
            <a:ext cx="8660672" cy="242887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41664" y="5334000"/>
            <a:ext cx="8389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5486400"/>
            <a:ext cx="960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cs typeface="+mj-cs"/>
              </a:rPr>
              <a:t>The mass participation ratio is very small in (</a:t>
            </a:r>
            <a:r>
              <a:rPr lang="en-US" sz="2400" b="1" dirty="0" err="1">
                <a:solidFill>
                  <a:schemeClr val="bg1"/>
                </a:solidFill>
                <a:cs typeface="+mj-cs"/>
              </a:rPr>
              <a:t>x,y</a:t>
            </a:r>
            <a:r>
              <a:rPr lang="en-US" sz="2400" b="1" dirty="0">
                <a:solidFill>
                  <a:schemeClr val="bg1"/>
                </a:solidFill>
                <a:cs typeface="+mj-cs"/>
              </a:rPr>
              <a:t>) direction because the model is moving  in z direction mainly and the Model has a lot of shear wall .</a:t>
            </a:r>
            <a:endParaRPr lang="ar-SA" sz="2400" b="1" dirty="0">
              <a:solidFill>
                <a:schemeClr val="bg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7723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7265" y="2512770"/>
            <a:ext cx="8229600" cy="763525"/>
          </a:xfrm>
        </p:spPr>
        <p:txBody>
          <a:bodyPr>
            <a:normAutofit fontScale="90000"/>
          </a:bodyPr>
          <a:lstStyle/>
          <a:p>
            <a:r>
              <a:rPr lang="en-US" sz="4000" b="1" i="1" dirty="0">
                <a:solidFill>
                  <a:schemeClr val="bg1"/>
                </a:solidFill>
              </a:rPr>
              <a:t>Verifications of structural analysis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3734410"/>
            <a:ext cx="8229600" cy="376609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b="1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Equilibrium </a:t>
            </a:r>
            <a:r>
              <a:rPr lang="en-US" sz="2000" b="1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Check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Stress Strain Check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Check deflection(Immediate and long term 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+mj-lt"/>
                <a:cs typeface="Arial" panose="020B0604020202020204" pitchFamily="34" charset="0"/>
              </a:rPr>
              <a:t>Check shear</a:t>
            </a:r>
            <a:endParaRPr lang="en-US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44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47330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Equilibrium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9600" y="2526322"/>
            <a:ext cx="1828800" cy="4103077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ounded Rectangle 10"/>
          <p:cNvSpPr/>
          <p:nvPr/>
        </p:nvSpPr>
        <p:spPr>
          <a:xfrm>
            <a:off x="2558562" y="2514599"/>
            <a:ext cx="1676400" cy="411479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ounded Rectangle 11"/>
          <p:cNvSpPr/>
          <p:nvPr/>
        </p:nvSpPr>
        <p:spPr>
          <a:xfrm>
            <a:off x="4341934" y="2538046"/>
            <a:ext cx="2268416" cy="409135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ounded Rectangle 12"/>
          <p:cNvSpPr/>
          <p:nvPr/>
        </p:nvSpPr>
        <p:spPr>
          <a:xfrm>
            <a:off x="6731977" y="2538045"/>
            <a:ext cx="1676400" cy="4091353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ounded Rectangle 9"/>
          <p:cNvSpPr/>
          <p:nvPr/>
        </p:nvSpPr>
        <p:spPr>
          <a:xfrm>
            <a:off x="735622" y="3493477"/>
            <a:ext cx="1626577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ounded Rectangle 14"/>
          <p:cNvSpPr/>
          <p:nvPr/>
        </p:nvSpPr>
        <p:spPr>
          <a:xfrm>
            <a:off x="747345" y="4572000"/>
            <a:ext cx="1614853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SAP</a:t>
            </a:r>
            <a:endParaRPr lang="ar-SA" sz="2000" dirty="0"/>
          </a:p>
        </p:txBody>
      </p:sp>
      <p:sp>
        <p:nvSpPr>
          <p:cNvPr id="16" name="Rounded Rectangle 15"/>
          <p:cNvSpPr/>
          <p:nvPr/>
        </p:nvSpPr>
        <p:spPr>
          <a:xfrm>
            <a:off x="2672862" y="3493477"/>
            <a:ext cx="14478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ounded Rectangle 16"/>
          <p:cNvSpPr/>
          <p:nvPr/>
        </p:nvSpPr>
        <p:spPr>
          <a:xfrm>
            <a:off x="2672862" y="4572000"/>
            <a:ext cx="14478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ounded Rectangle 17"/>
          <p:cNvSpPr/>
          <p:nvPr/>
        </p:nvSpPr>
        <p:spPr>
          <a:xfrm>
            <a:off x="4513384" y="3493477"/>
            <a:ext cx="1925515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ounded Rectangle 18"/>
          <p:cNvSpPr/>
          <p:nvPr/>
        </p:nvSpPr>
        <p:spPr>
          <a:xfrm>
            <a:off x="4513384" y="4572000"/>
            <a:ext cx="1925515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ounded Rectangle 19"/>
          <p:cNvSpPr/>
          <p:nvPr/>
        </p:nvSpPr>
        <p:spPr>
          <a:xfrm>
            <a:off x="6819900" y="3493477"/>
            <a:ext cx="14478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ounded Rectangle 20"/>
          <p:cNvSpPr/>
          <p:nvPr/>
        </p:nvSpPr>
        <p:spPr>
          <a:xfrm>
            <a:off x="6819900" y="4572000"/>
            <a:ext cx="14478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825262" y="2819398"/>
            <a:ext cx="914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Dead</a:t>
            </a:r>
            <a:endParaRPr lang="ar-SA" sz="24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99084" y="2819400"/>
            <a:ext cx="21541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Superimposed</a:t>
            </a:r>
            <a:endParaRPr lang="ar-SA" sz="24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77050" y="2813536"/>
            <a:ext cx="13335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Live</a:t>
            </a:r>
            <a:endParaRPr lang="ar-SA" sz="24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7346" y="3627511"/>
            <a:ext cx="1614851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Hand Calculations</a:t>
            </a:r>
            <a:endParaRPr lang="ar-SA" sz="2000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9062" y="3796788"/>
            <a:ext cx="129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4461.65 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87162" y="4844534"/>
            <a:ext cx="1219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4403.4KN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24400" y="3796788"/>
            <a:ext cx="1447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1987.37KN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24400" y="4844534"/>
            <a:ext cx="1447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1987.37KN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43725" y="3796788"/>
            <a:ext cx="12001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1894.9KN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3725" y="4844534"/>
            <a:ext cx="12001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1894.9KN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16573" y="5627077"/>
            <a:ext cx="1614853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Differences</a:t>
            </a:r>
            <a:endParaRPr lang="ar-SA" sz="2000" dirty="0"/>
          </a:p>
        </p:txBody>
      </p:sp>
      <p:sp>
        <p:nvSpPr>
          <p:cNvPr id="34" name="Rounded Rectangle 33"/>
          <p:cNvSpPr/>
          <p:nvPr/>
        </p:nvSpPr>
        <p:spPr>
          <a:xfrm>
            <a:off x="2672862" y="5627077"/>
            <a:ext cx="1447800" cy="9143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1.3%</a:t>
            </a:r>
            <a:endParaRPr lang="ar-SA" sz="2000" dirty="0"/>
          </a:p>
        </p:txBody>
      </p:sp>
      <p:sp>
        <p:nvSpPr>
          <p:cNvPr id="35" name="Rounded Rectangle 34"/>
          <p:cNvSpPr/>
          <p:nvPr/>
        </p:nvSpPr>
        <p:spPr>
          <a:xfrm>
            <a:off x="4513384" y="5627076"/>
            <a:ext cx="1925515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0%</a:t>
            </a:r>
            <a:endParaRPr lang="ar-SA" sz="2000" dirty="0"/>
          </a:p>
        </p:txBody>
      </p:sp>
      <p:sp>
        <p:nvSpPr>
          <p:cNvPr id="36" name="Rounded Rectangle 35"/>
          <p:cNvSpPr/>
          <p:nvPr/>
        </p:nvSpPr>
        <p:spPr>
          <a:xfrm>
            <a:off x="6819901" y="5627076"/>
            <a:ext cx="147637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0%</a:t>
            </a:r>
            <a:endParaRPr lang="ar-SA" sz="2000" dirty="0"/>
          </a:p>
        </p:txBody>
      </p:sp>
      <p:sp>
        <p:nvSpPr>
          <p:cNvPr id="32" name="Rectangle 31"/>
          <p:cNvSpPr/>
          <p:nvPr/>
        </p:nvSpPr>
        <p:spPr>
          <a:xfrm>
            <a:off x="603738" y="1828800"/>
            <a:ext cx="16466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A: </a:t>
            </a:r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2552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47330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Equilibrium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9600" y="2526322"/>
            <a:ext cx="1828800" cy="4103077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ounded Rectangle 10"/>
          <p:cNvSpPr/>
          <p:nvPr/>
        </p:nvSpPr>
        <p:spPr>
          <a:xfrm>
            <a:off x="2558562" y="2514599"/>
            <a:ext cx="1676400" cy="4114799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ounded Rectangle 11"/>
          <p:cNvSpPr/>
          <p:nvPr/>
        </p:nvSpPr>
        <p:spPr>
          <a:xfrm>
            <a:off x="4341934" y="2538046"/>
            <a:ext cx="2268416" cy="409135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ounded Rectangle 12"/>
          <p:cNvSpPr/>
          <p:nvPr/>
        </p:nvSpPr>
        <p:spPr>
          <a:xfrm>
            <a:off x="6731977" y="2538045"/>
            <a:ext cx="1676400" cy="4091353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ounded Rectangle 9"/>
          <p:cNvSpPr/>
          <p:nvPr/>
        </p:nvSpPr>
        <p:spPr>
          <a:xfrm>
            <a:off x="735622" y="3493477"/>
            <a:ext cx="1626577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ounded Rectangle 14"/>
          <p:cNvSpPr/>
          <p:nvPr/>
        </p:nvSpPr>
        <p:spPr>
          <a:xfrm>
            <a:off x="747345" y="4572000"/>
            <a:ext cx="1614853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SAP</a:t>
            </a:r>
            <a:endParaRPr lang="ar-SA" sz="2000" dirty="0"/>
          </a:p>
        </p:txBody>
      </p:sp>
      <p:sp>
        <p:nvSpPr>
          <p:cNvPr id="16" name="Rounded Rectangle 15"/>
          <p:cNvSpPr/>
          <p:nvPr/>
        </p:nvSpPr>
        <p:spPr>
          <a:xfrm>
            <a:off x="2672862" y="3493477"/>
            <a:ext cx="14478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ounded Rectangle 16"/>
          <p:cNvSpPr/>
          <p:nvPr/>
        </p:nvSpPr>
        <p:spPr>
          <a:xfrm>
            <a:off x="2672862" y="4572000"/>
            <a:ext cx="14478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ounded Rectangle 17"/>
          <p:cNvSpPr/>
          <p:nvPr/>
        </p:nvSpPr>
        <p:spPr>
          <a:xfrm>
            <a:off x="4513384" y="3493477"/>
            <a:ext cx="1925515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Rounded Rectangle 18"/>
          <p:cNvSpPr/>
          <p:nvPr/>
        </p:nvSpPr>
        <p:spPr>
          <a:xfrm>
            <a:off x="4513384" y="4572000"/>
            <a:ext cx="1925515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Rounded Rectangle 19"/>
          <p:cNvSpPr/>
          <p:nvPr/>
        </p:nvSpPr>
        <p:spPr>
          <a:xfrm>
            <a:off x="6819900" y="3493477"/>
            <a:ext cx="14478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ounded Rectangle 20"/>
          <p:cNvSpPr/>
          <p:nvPr/>
        </p:nvSpPr>
        <p:spPr>
          <a:xfrm>
            <a:off x="6819900" y="4572000"/>
            <a:ext cx="14478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825262" y="2819398"/>
            <a:ext cx="914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Dead</a:t>
            </a:r>
            <a:endParaRPr lang="ar-SA" sz="24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99084" y="2819400"/>
            <a:ext cx="21541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Superimposed</a:t>
            </a:r>
            <a:endParaRPr lang="ar-SA" sz="24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77050" y="2813536"/>
            <a:ext cx="13335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Live</a:t>
            </a:r>
            <a:endParaRPr lang="ar-SA" sz="24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7346" y="3627511"/>
            <a:ext cx="1614851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Hand Calculations</a:t>
            </a:r>
            <a:endParaRPr lang="ar-SA" sz="2000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9062" y="3796788"/>
            <a:ext cx="129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3756.3KN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87162" y="4844534"/>
            <a:ext cx="1219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3780.2KN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24400" y="3796788"/>
            <a:ext cx="1447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535.8KN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24400" y="4844534"/>
            <a:ext cx="1447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535.766KN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43725" y="3796788"/>
            <a:ext cx="12001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1420KN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3725" y="4844534"/>
            <a:ext cx="12001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1413.2KN</a:t>
            </a:r>
            <a:endParaRPr lang="ar-SA" b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16573" y="5627077"/>
            <a:ext cx="1614853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Differences</a:t>
            </a:r>
            <a:endParaRPr lang="ar-SA" sz="2000" dirty="0"/>
          </a:p>
        </p:txBody>
      </p:sp>
      <p:sp>
        <p:nvSpPr>
          <p:cNvPr id="34" name="Rounded Rectangle 33"/>
          <p:cNvSpPr/>
          <p:nvPr/>
        </p:nvSpPr>
        <p:spPr>
          <a:xfrm>
            <a:off x="2672862" y="5627077"/>
            <a:ext cx="1447800" cy="9143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0.6%</a:t>
            </a:r>
            <a:endParaRPr lang="ar-SA" sz="2000" dirty="0"/>
          </a:p>
        </p:txBody>
      </p:sp>
      <p:sp>
        <p:nvSpPr>
          <p:cNvPr id="35" name="Rounded Rectangle 34"/>
          <p:cNvSpPr/>
          <p:nvPr/>
        </p:nvSpPr>
        <p:spPr>
          <a:xfrm>
            <a:off x="4513384" y="5627076"/>
            <a:ext cx="1925515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0%</a:t>
            </a:r>
            <a:endParaRPr lang="ar-SA" sz="2000" dirty="0"/>
          </a:p>
        </p:txBody>
      </p:sp>
      <p:sp>
        <p:nvSpPr>
          <p:cNvPr id="36" name="Rounded Rectangle 35"/>
          <p:cNvSpPr/>
          <p:nvPr/>
        </p:nvSpPr>
        <p:spPr>
          <a:xfrm>
            <a:off x="6819901" y="5627076"/>
            <a:ext cx="147637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cs typeface="+mj-cs"/>
              </a:rPr>
              <a:t>0.49%</a:t>
            </a:r>
            <a:endParaRPr lang="ar-SA" sz="2000" dirty="0"/>
          </a:p>
        </p:txBody>
      </p:sp>
      <p:sp>
        <p:nvSpPr>
          <p:cNvPr id="32" name="Rectangle 31"/>
          <p:cNvSpPr/>
          <p:nvPr/>
        </p:nvSpPr>
        <p:spPr>
          <a:xfrm>
            <a:off x="603738" y="1828800"/>
            <a:ext cx="16466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B: </a:t>
            </a:r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02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19400" y="1143000"/>
            <a:ext cx="7016195" cy="6108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i="1" dirty="0" smtClean="0"/>
              <a:t>Introduction</a:t>
            </a:r>
            <a:endParaRPr lang="en-US" sz="4400" b="1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3310" y="1901950"/>
            <a:ext cx="7016195" cy="4275740"/>
          </a:xfrm>
        </p:spPr>
        <p:txBody>
          <a:bodyPr>
            <a:normAutofit lnSpcReduction="10000"/>
          </a:bodyPr>
          <a:lstStyle/>
          <a:p>
            <a:r>
              <a:rPr lang="en-US" sz="2400" b="1" dirty="0" err="1" smtClean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Maythalon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police station is located in </a:t>
            </a:r>
            <a:r>
              <a:rPr lang="en-US" sz="2400" b="1" dirty="0" err="1" smtClean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Jenin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 city in Palestine, This building divided in two parts, the first part consists of ground floor,  one top floors, and staircase and the second part consists of two floors with a total area 842.2 m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/>
                <a:cs typeface="Times New Roman" panose="02020603050405020304" pitchFamily="18" charset="0"/>
              </a:rPr>
              <a:t>^2</a:t>
            </a:r>
            <a:endParaRPr lang="en-US" sz="2400" b="1" dirty="0" smtClean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400" b="1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400" b="1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 will be designed as reinforced concrete members according to strength and serviceability criteria as specified in ACI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318 for gravity load and as specified in IBC 2012 for seismic load.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523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7020" y="1138425"/>
            <a:ext cx="8229600" cy="7635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4000" b="1" i="1" dirty="0">
                <a:solidFill>
                  <a:schemeClr val="bg1"/>
                </a:solidFill>
                <a:ea typeface="+mn-ea"/>
                <a:cs typeface="Times New Roman" panose="02020603050405020304" pitchFamily="18" charset="0"/>
              </a:rPr>
              <a:t>Stress-strain</a:t>
            </a:r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02" y="4876800"/>
            <a:ext cx="8638444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64501" y="1852246"/>
            <a:ext cx="16466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A: </a:t>
            </a:r>
            <a:endParaRPr lang="ar-SA" sz="3200" dirty="0"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4502" y="4114799"/>
            <a:ext cx="16466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B: </a:t>
            </a:r>
            <a:endParaRPr lang="ar-SA" sz="3200" dirty="0">
              <a:cs typeface="+mj-cs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01" y="2590800"/>
            <a:ext cx="8598864" cy="137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335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044" y="159654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</a:rPr>
              <a:t>Immediate deflection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512770"/>
            <a:ext cx="8229600" cy="37660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*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Allowable Deflection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on solid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slab (</a:t>
            </a:r>
            <a:r>
              <a:rPr lang="en-US" b="1" dirty="0" smtClean="0"/>
              <a:t>Block A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):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/>
              <a:t>From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ACI 318-08 </a:t>
            </a:r>
            <a:r>
              <a:rPr lang="en-US" sz="2400" dirty="0" smtClean="0"/>
              <a:t>maximum deflection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L/240</a:t>
            </a:r>
          </a:p>
          <a:p>
            <a:pPr marL="0" indent="0">
              <a:buNone/>
            </a:pPr>
            <a:r>
              <a:rPr lang="en-US" sz="2400" dirty="0" smtClean="0"/>
              <a:t>=(3.7*1000)/240=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15.41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mm</a:t>
            </a:r>
            <a:r>
              <a:rPr lang="en-US" sz="2400" dirty="0"/>
              <a:t>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* 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Allowable Deflection on solid slab (</a:t>
            </a:r>
            <a:r>
              <a:rPr lang="en-US" sz="2400" b="1" dirty="0"/>
              <a:t>Block </a:t>
            </a:r>
            <a:r>
              <a:rPr lang="en-US" sz="2400" b="1" dirty="0" smtClean="0"/>
              <a:t>B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):</a:t>
            </a: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=(5.04*1000)/240=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21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mm</a:t>
            </a:r>
            <a:endParaRPr lang="en-US" sz="2400" dirty="0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90575" cy="238125"/>
          </a:xfrm>
          <a:prstGeom prst="rect">
            <a:avLst/>
          </a:prstGeom>
          <a:noFill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90575" cy="238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240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8641" y="970286"/>
            <a:ext cx="8229600" cy="45811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>
                <a:solidFill>
                  <a:schemeClr val="bg1"/>
                </a:solidFill>
              </a:rPr>
              <a:t>Immediate deflection </a:t>
            </a:r>
            <a:r>
              <a:rPr lang="en-US" b="1" i="1" dirty="0" smtClean="0">
                <a:solidFill>
                  <a:schemeClr val="bg1"/>
                </a:solidFill>
              </a:rPr>
              <a:t>in solid slab</a:t>
            </a:r>
            <a:endParaRPr lang="en-US" b="1" i="1" dirty="0">
              <a:solidFill>
                <a:schemeClr val="bg1"/>
              </a:solidFill>
            </a:endParaRPr>
          </a:p>
        </p:txBody>
      </p:sp>
      <p:cxnSp>
        <p:nvCxnSpPr>
          <p:cNvPr id="6" name="Elbow Connector 5"/>
          <p:cNvCxnSpPr/>
          <p:nvPr/>
        </p:nvCxnSpPr>
        <p:spPr>
          <a:xfrm>
            <a:off x="1823310" y="3123590"/>
            <a:ext cx="2748690" cy="1374345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87923" y="1524000"/>
            <a:ext cx="2725615" cy="990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maximum </a:t>
            </a:r>
            <a:r>
              <a:rPr lang="en-US" sz="2000" dirty="0" smtClean="0">
                <a:solidFill>
                  <a:schemeClr val="bg1"/>
                </a:solidFill>
              </a:rPr>
              <a:t>deflection in Solid slab = 14.97 mm</a:t>
            </a:r>
            <a:endParaRPr lang="en-US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281425" y="6055856"/>
                <a:ext cx="38172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𝟏𝟕</m:t>
                      </m:r>
                      <m:r>
                        <a:rPr lang="en-US" sz="2000" b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𝟐𝟏𝟗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𝐦𝐦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𝟐𝟗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sz="2000" b="1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sz="20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𝐎𝐊</m:t>
                      </m:r>
                      <m:r>
                        <a:rPr lang="en-US" sz="2000" b="1" i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000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425" y="6055856"/>
                <a:ext cx="3817263" cy="400110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8991600" cy="40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Curved Connector 9"/>
          <p:cNvCxnSpPr>
            <a:stCxn id="7" idx="3"/>
          </p:cNvCxnSpPr>
          <p:nvPr/>
        </p:nvCxnSpPr>
        <p:spPr>
          <a:xfrm flipH="1">
            <a:off x="2351763" y="2019300"/>
            <a:ext cx="461775" cy="1867661"/>
          </a:xfrm>
          <a:prstGeom prst="curvedConnector4">
            <a:avLst>
              <a:gd name="adj1" fmla="val -49505"/>
              <a:gd name="adj2" fmla="val 6326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505200" y="2004619"/>
                <a:ext cx="32624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𝟏𝟒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𝟗𝟕</m:t>
                      </m:r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𝐦𝐦</m:t>
                      </m:r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/>
                        </a:rPr>
                        <m:t>𝟏𝟓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/>
                        </a:rPr>
                        <m:t>.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𝐎𝐊</m:t>
                      </m:r>
                      <m:r>
                        <a:rPr lang="en-US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004619"/>
                <a:ext cx="326243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7374303" y="3758625"/>
            <a:ext cx="1439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+mj-cs"/>
              </a:rPr>
              <a:t>Block </a:t>
            </a:r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+mj-cs"/>
              </a:rPr>
              <a:t>A</a:t>
            </a:r>
            <a:endParaRPr lang="ar-SA" sz="3200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252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8641" y="970286"/>
            <a:ext cx="8229600" cy="45811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>
                <a:solidFill>
                  <a:schemeClr val="bg1"/>
                </a:solidFill>
              </a:rPr>
              <a:t>Immediate deflection </a:t>
            </a:r>
            <a:r>
              <a:rPr lang="en-US" b="1" i="1" dirty="0" smtClean="0">
                <a:solidFill>
                  <a:schemeClr val="bg1"/>
                </a:solidFill>
              </a:rPr>
              <a:t>in solid slab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042017" y="3801730"/>
            <a:ext cx="2725615" cy="990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bg1"/>
                </a:solidFill>
              </a:rPr>
              <a:t>maximum </a:t>
            </a:r>
            <a:r>
              <a:rPr lang="en-US" sz="2000" dirty="0" smtClean="0">
                <a:solidFill>
                  <a:schemeClr val="bg1"/>
                </a:solidFill>
              </a:rPr>
              <a:t>deflection in Solid slab = 21 mm</a:t>
            </a:r>
            <a:endParaRPr lang="en-US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962400" y="5791200"/>
                <a:ext cx="28761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20.21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𝐦𝐦</m:t>
                    </m:r>
                    <m:r>
                      <a:rPr lang="en-US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/>
                      </a:rPr>
                      <m:t>𝟐𝟏</m:t>
                    </m:r>
                    <m:r>
                      <a:rPr lang="en-US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US" b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𝐎𝐊</m:t>
                    </m:r>
                    <m:r>
                      <a:rPr lang="en-US" b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5791200"/>
                <a:ext cx="2876108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1695" t="-8197" b="-2459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86" y="1904999"/>
            <a:ext cx="2209800" cy="478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Elbow Connector 8"/>
          <p:cNvCxnSpPr>
            <a:endCxn id="7" idx="1"/>
          </p:cNvCxnSpPr>
          <p:nvPr/>
        </p:nvCxnSpPr>
        <p:spPr>
          <a:xfrm>
            <a:off x="1600200" y="4191000"/>
            <a:ext cx="2441817" cy="106030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613219" y="2133600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Block </a:t>
            </a:r>
            <a:r>
              <a:rPr lang="en-US" sz="36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B</a:t>
            </a:r>
            <a:endParaRPr lang="ar-SA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4999"/>
            <a:ext cx="552450" cy="4760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361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1855" y="98572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L</a:t>
            </a:r>
            <a:r>
              <a:rPr lang="en-US" b="1" i="1" dirty="0" smtClean="0">
                <a:solidFill>
                  <a:schemeClr val="bg1"/>
                </a:solidFill>
              </a:rPr>
              <a:t>ong Term Deflection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The long term deflection is given by the following equation: 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Δ Long term = Δ L + λ∞ x Δ D + </a:t>
            </a:r>
            <a:r>
              <a:rPr lang="en-US" sz="2400" b="1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λt</a:t>
            </a: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x Δ SL </a:t>
            </a:r>
          </a:p>
          <a:p>
            <a:pPr marL="0" indent="0">
              <a:buNone/>
            </a:pPr>
            <a:r>
              <a:rPr lang="en-US" sz="2000" dirty="0"/>
              <a:t>To find </a:t>
            </a:r>
            <a:r>
              <a:rPr lang="en-US" sz="2000" dirty="0" smtClean="0"/>
              <a:t>T</a:t>
            </a: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105400" y="3116317"/>
            <a:ext cx="4056845" cy="37881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>
              <a:lnSpc>
                <a:spcPct val="107000"/>
              </a:lnSpc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07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Where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λt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= </a:t>
            </a:r>
            <a:r>
              <a:rPr lang="en-US" b="1" dirty="0"/>
              <a:t>λ∞ , since we assumed that the live load will sustained for 5 years ≈ </a:t>
            </a:r>
            <a:r>
              <a:rPr lang="en-US" b="1" dirty="0" smtClean="0"/>
              <a:t>∞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λ = </a:t>
            </a:r>
            <a:r>
              <a:rPr lang="en-US" b="1" dirty="0"/>
              <a:t>(such that is the compression steel ratio, T is a multiplier for long term deflection) </a:t>
            </a:r>
            <a:endParaRPr lang="en-US" b="1" dirty="0" smtClean="0"/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Δ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L= </a:t>
            </a:r>
            <a:r>
              <a:rPr lang="en-US" b="1" dirty="0" smtClean="0"/>
              <a:t>deflection </a:t>
            </a:r>
            <a:r>
              <a:rPr lang="en-US" b="1" dirty="0"/>
              <a:t>due to </a:t>
            </a:r>
            <a:r>
              <a:rPr lang="en-US" b="1" dirty="0" smtClean="0"/>
              <a:t>live </a:t>
            </a:r>
            <a:r>
              <a:rPr lang="en-US" b="1" dirty="0"/>
              <a:t>load </a:t>
            </a:r>
            <a:endParaRPr lang="en-US" b="1" dirty="0" smtClean="0"/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Δ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D= </a:t>
            </a:r>
            <a:r>
              <a:rPr lang="en-US" b="1" dirty="0" smtClean="0"/>
              <a:t>deflection </a:t>
            </a:r>
            <a:r>
              <a:rPr lang="en-US" b="1" dirty="0"/>
              <a:t>due to dead load </a:t>
            </a:r>
            <a:endParaRPr lang="en-US" b="1" dirty="0" smtClean="0"/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Δ SL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=</a:t>
            </a:r>
            <a:r>
              <a:rPr lang="en-US" b="1" dirty="0" smtClean="0"/>
              <a:t> deflection </a:t>
            </a:r>
            <a:r>
              <a:rPr lang="en-US" b="1" dirty="0"/>
              <a:t>due to sustained live </a:t>
            </a:r>
          </a:p>
          <a:p>
            <a:pPr>
              <a:lnSpc>
                <a:spcPct val="107000"/>
              </a:lnSpc>
            </a:pPr>
            <a:endParaRPr lang="en-US" dirty="0" smtClean="0"/>
          </a:p>
          <a:p>
            <a:pPr>
              <a:lnSpc>
                <a:spcPct val="107000"/>
              </a:lnSpc>
            </a:pPr>
            <a:endParaRPr lang="en-US" dirty="0"/>
          </a:p>
          <a:p>
            <a:pPr>
              <a:lnSpc>
                <a:spcPct val="107000"/>
              </a:lnSpc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0605" y="2810906"/>
            <a:ext cx="3206805" cy="22822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36177" y="5101481"/>
                <a:ext cx="5258316" cy="17904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As we notice from the figure at time 5 years</a:t>
                </a: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 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(</a:t>
                </a:r>
                <a:r>
                  <a:rPr 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60 months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):</a:t>
                </a:r>
                <a:endParaRPr lang="en-US" sz="20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λ=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  <a:ea typeface="Arial Unicode MS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𝟓𝟎</m:t>
                        </m:r>
                        <m:r>
                          <a:rPr lang="en-US" sz="2000" b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 Unicode MS"/>
                            <a:cs typeface="Times New Roman" panose="02020603050405020304" pitchFamily="18" charset="0"/>
                          </a:rPr>
                          <m:t>𝟎</m:t>
                        </m:r>
                      </m:den>
                    </m:f>
                  </m:oMath>
                </a14:m>
                <a:r>
                  <a:rPr 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Times New Roman" panose="02020603050405020304" pitchFamily="18" charset="0"/>
                    <a:ea typeface="Arial Unicode MS"/>
                    <a:cs typeface="Arial" panose="020B0604020202020204" pitchFamily="34" charset="0"/>
                  </a:rPr>
                  <a:t> = 2 </a:t>
                </a:r>
                <a:endParaRPr lang="en-US" sz="2000" b="1" dirty="0"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77" y="5101481"/>
                <a:ext cx="5258316" cy="1790427"/>
              </a:xfrm>
              <a:prstGeom prst="rect">
                <a:avLst/>
              </a:prstGeom>
              <a:blipFill rotWithShape="1">
                <a:blip r:embed="rId3"/>
                <a:stretch>
                  <a:fillRect l="-115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urved Connector 11"/>
          <p:cNvCxnSpPr/>
          <p:nvPr/>
        </p:nvCxnSpPr>
        <p:spPr>
          <a:xfrm rot="16200000" flipH="1">
            <a:off x="5371803" y="2534980"/>
            <a:ext cx="610820" cy="55185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7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7265" y="129113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Long Term Deflection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360065"/>
            <a:ext cx="8229600" cy="3766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*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∆</a:t>
            </a:r>
            <a:r>
              <a:rPr lang="en-US" sz="2400" b="1" baseline="-25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Lt  </a:t>
            </a:r>
            <a:r>
              <a:rPr lang="en-US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on Solid slab (Block A)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nn-NO" b="1" dirty="0" smtClean="0"/>
              <a:t>∆Lt =  0.21 + 2* 2+ 2*0.12 = 4.45  mm &lt; 15 mm</a:t>
            </a:r>
            <a:endParaRPr lang="nn-NO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31" y="3962400"/>
            <a:ext cx="8386174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88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7265" y="129113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Long Term Deflection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360065"/>
            <a:ext cx="8229600" cy="3766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*</a:t>
            </a: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∆</a:t>
            </a:r>
            <a:r>
              <a:rPr lang="en-US" b="1" baseline="-250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Lt  </a:t>
            </a:r>
            <a:r>
              <a:rPr lang="en-US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on solid </a:t>
            </a: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slab (Block B) </a:t>
            </a:r>
          </a:p>
          <a:p>
            <a:pPr marL="0" indent="0">
              <a:buNone/>
            </a:pPr>
            <a:r>
              <a:rPr lang="nn-NO" b="1" dirty="0"/>
              <a:t>∆Lt =  2.71+ 2* 1.81+ 2*1.24 = 8.8 mm &lt; </a:t>
            </a:r>
            <a:r>
              <a:rPr lang="nn-NO" b="1" dirty="0" smtClean="0"/>
              <a:t>21 </a:t>
            </a:r>
            <a:r>
              <a:rPr lang="nn-NO" b="1" dirty="0"/>
              <a:t>mm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→</a:t>
            </a:r>
            <a:r>
              <a:rPr lang="en-US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(OK</a:t>
            </a: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).</a:t>
            </a:r>
            <a:r>
              <a:rPr lang="en-US" sz="2400" b="1" dirty="0"/>
              <a:t> </a:t>
            </a:r>
            <a:endParaRPr lang="en-US" sz="24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96862"/>
            <a:ext cx="8439412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05" y="1079965"/>
            <a:ext cx="822960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cs typeface="Arial" panose="020B0604020202020204" pitchFamily="34" charset="0"/>
              </a:rPr>
              <a:t>Check shear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-62248" y="1749245"/>
                <a:ext cx="5943934" cy="11331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        </m:t>
                      </m:r>
                      <m:r>
                        <a:rPr lang="en-US" b="1" i="1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𝝓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  </m:t>
                      </m:r>
                      <m:r>
                        <a:rPr lang="en-US" b="1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𝝓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b="1" i="1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  <m:sup>
                              <m:r>
                                <a:rPr lang="en-US" b="1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rad>
                      <m:sSub>
                        <m:sSubPr>
                          <m:ctrlP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  <m:r>
                        <a:rPr lang="en-US" b="1" i="1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𝟕𝟓</m:t>
                      </m:r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rad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𝟏𝟎𝟎𝟎</m:t>
                      </m:r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)/</m:t>
                      </m:r>
                      <m:r>
                        <a:rPr lang="en-US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𝟏𝟎𝟎𝟎</m:t>
                      </m:r>
                      <m:r>
                        <a:rPr lang="en-US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85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.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73 </m:t>
                      </m:r>
                      <m:r>
                        <m:rPr>
                          <m:nor/>
                        </m:rPr>
                        <a:rPr lang="en-US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KN</m:t>
                      </m:r>
                      <m:r>
                        <m:rPr>
                          <m:nor/>
                        </m:rPr>
                        <a:rPr lang="en-US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.</m:t>
                      </m:r>
                    </m:oMath>
                  </m:oMathPara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2248" y="1749245"/>
                <a:ext cx="5943934" cy="11331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0" y="3200400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Vu from SAP = 34KN.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→ </a:t>
            </a:r>
            <a:r>
              <a:rPr lang="en-US" sz="2400" dirty="0" smtClean="0">
                <a:solidFill>
                  <a:schemeClr val="bg1"/>
                </a:solidFill>
              </a:rPr>
              <a:t>34 &lt; 85.73 KN.</a:t>
            </a:r>
          </a:p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→ ( OK ).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733800"/>
            <a:ext cx="608647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275" y="3733800"/>
            <a:ext cx="4953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99" y="3499335"/>
            <a:ext cx="6581775" cy="263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92723" y="5354515"/>
            <a:ext cx="1439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A</a:t>
            </a:r>
            <a:endParaRPr lang="ar-SA" sz="3200" dirty="0">
              <a:solidFill>
                <a:schemeClr val="accent6">
                  <a:lumMod val="40000"/>
                  <a:lumOff val="60000"/>
                </a:schemeClr>
              </a:solidFill>
              <a:cs typeface="+mj-cs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92723" y="5295900"/>
            <a:ext cx="1512277" cy="91440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055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05" y="1079965"/>
            <a:ext cx="822960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cs typeface="Arial" panose="020B0604020202020204" pitchFamily="34" charset="0"/>
              </a:rPr>
              <a:t>Check shear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-62248" y="1749245"/>
                <a:ext cx="5943934" cy="12488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   </m:t>
                      </m:r>
                      <m:r>
                        <a:rPr lang="en-US" sz="2000" b="1" i="1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𝝓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2000" b="1" i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  </m:t>
                      </m:r>
                      <m:r>
                        <a:rPr lang="en-US" sz="2000" b="1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𝝓</m:t>
                      </m:r>
                      <m:f>
                        <m:fPr>
                          <m:ctrlP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000" b="1" i="1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000" b="1" i="1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  <m:sup>
                              <m:r>
                                <a:rPr lang="en-US" sz="2000" b="1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rad>
                      <m:sSub>
                        <m:sSubPr>
                          <m:ctrlP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r>
                        <a:rPr lang="en-US" sz="20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𝟕𝟓</m:t>
                      </m:r>
                      <m:r>
                        <a:rPr lang="en-US" sz="20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0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en-US" sz="20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20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000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rad>
                      <m:r>
                        <a:rPr lang="en-US" sz="20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𝟏𝟎𝟎𝟎</m:t>
                      </m:r>
                      <m:r>
                        <a:rPr lang="en-US" sz="20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000" b="1" i="0" smtClean="0">
                          <a:solidFill>
                            <a:schemeClr val="bg1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)/</m:t>
                      </m:r>
                      <m:r>
                        <a:rPr lang="en-US" sz="2000" b="1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𝟏𝟎𝟎𝟎</m:t>
                      </m:r>
                      <m:r>
                        <a:rPr lang="en-US" sz="2000" b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0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33</m:t>
                      </m:r>
                      <m:r>
                        <m:rPr>
                          <m:nor/>
                        </m:rPr>
                        <a:rPr lang="en-US" sz="20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.</m:t>
                      </m:r>
                      <m:r>
                        <m:rPr>
                          <m:nor/>
                        </m:rPr>
                        <a:rPr lang="en-US" sz="20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9</m:t>
                      </m:r>
                      <m:r>
                        <m:rPr>
                          <m:nor/>
                        </m:rPr>
                        <a:rPr lang="en-US" sz="20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KN</m:t>
                      </m:r>
                      <m:r>
                        <m:rPr>
                          <m:nor/>
                        </m:rPr>
                        <a:rPr lang="en-US" sz="2000" b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Arial Unicode MS"/>
                        </a:rPr>
                        <m:t>.</m:t>
                      </m:r>
                    </m:oMath>
                  </m:oMathPara>
                </a14:m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2248" y="1749245"/>
                <a:ext cx="5943934" cy="124880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0" y="3200400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Vu from SAP = 34KN.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→ </a:t>
            </a:r>
            <a:r>
              <a:rPr lang="en-US" sz="2400" dirty="0" smtClean="0">
                <a:solidFill>
                  <a:schemeClr val="bg1"/>
                </a:solidFill>
              </a:rPr>
              <a:t>20 &lt; 33.9 KN.</a:t>
            </a:r>
          </a:p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→ ( OK ).</a:t>
            </a:r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36629" y="4174104"/>
            <a:ext cx="1439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bg1"/>
                </a:solidFill>
                <a:latin typeface="Calibri" panose="020F0502020204030204" pitchFamily="34" charset="0"/>
                <a:cs typeface="+mj-cs"/>
              </a:rPr>
              <a:t>Block </a:t>
            </a:r>
            <a:r>
              <a:rPr lang="en-US" sz="3200" b="1" i="1" dirty="0" smtClean="0">
                <a:solidFill>
                  <a:schemeClr val="bg1"/>
                </a:solidFill>
                <a:latin typeface="Calibri" panose="020F0502020204030204" pitchFamily="34" charset="0"/>
                <a:cs typeface="+mj-cs"/>
              </a:rPr>
              <a:t>B</a:t>
            </a:r>
            <a:endParaRPr lang="ar-SA" sz="3200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200400" y="4009292"/>
            <a:ext cx="1512277" cy="91440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2057400"/>
            <a:ext cx="2076450" cy="48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074985"/>
            <a:ext cx="495300" cy="4783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5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670" y="2360065"/>
            <a:ext cx="8229600" cy="763525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en-US" sz="4900" b="1" i="1" dirty="0">
                <a:solidFill>
                  <a:prstClr val="white"/>
                </a:solidFill>
                <a:ea typeface="+mn-ea"/>
                <a:cs typeface="+mn-cs"/>
              </a:rPr>
              <a:t>Design of structural element</a:t>
            </a:r>
            <a:r>
              <a:rPr lang="en-US" sz="4900" i="1" dirty="0">
                <a:solidFill>
                  <a:prstClr val="white"/>
                </a:solidFill>
                <a:ea typeface="+mn-ea"/>
                <a:cs typeface="+mn-cs"/>
              </a:rPr>
              <a:t>.</a:t>
            </a:r>
            <a:r>
              <a:rPr lang="en-US" sz="3200" dirty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en-US" sz="3200" dirty="0">
                <a:solidFill>
                  <a:prstClr val="white"/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8965" y="3581705"/>
            <a:ext cx="8229600" cy="2849868"/>
          </a:xfrm>
        </p:spPr>
        <p:txBody>
          <a:bodyPr>
            <a:normAutofit lnSpcReduction="10000"/>
          </a:bodyPr>
          <a:lstStyle/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Load combinations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DESIGN OF SLAB	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DESIGN OF BEAMS	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DESIGN OF COLUMNS	</a:t>
            </a:r>
            <a:endParaRPr lang="en-US" sz="2000" cap="all" dirty="0" smtClean="0">
              <a:latin typeface="Cambria"/>
              <a:ea typeface="+mj-ea"/>
              <a:cs typeface="+mj-cs"/>
            </a:endParaRP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 smtClean="0">
                <a:latin typeface="Cambria"/>
                <a:ea typeface="+mj-ea"/>
                <a:cs typeface="+mj-cs"/>
              </a:rPr>
              <a:t>Design of shear wall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 smtClean="0">
                <a:latin typeface="Cambria"/>
                <a:ea typeface="+mj-ea"/>
                <a:cs typeface="+mj-cs"/>
              </a:rPr>
              <a:t>Design of stair</a:t>
            </a:r>
            <a:endParaRPr lang="en-US" sz="2000" cap="all" dirty="0">
              <a:latin typeface="Cambria"/>
              <a:ea typeface="+mj-ea"/>
              <a:cs typeface="+mj-cs"/>
            </a:endParaRP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>
                <a:latin typeface="Cambria"/>
                <a:ea typeface="+mj-ea"/>
                <a:cs typeface="+mj-cs"/>
              </a:rPr>
              <a:t>DESIGN OF </a:t>
            </a:r>
            <a:r>
              <a:rPr lang="en-US" sz="2000" cap="all" dirty="0" smtClean="0">
                <a:latin typeface="Cambria"/>
                <a:ea typeface="+mj-ea"/>
                <a:cs typeface="+mj-cs"/>
              </a:rPr>
              <a:t>FOOTINGS</a:t>
            </a:r>
          </a:p>
          <a:p>
            <a:pPr lvl="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endParaRPr lang="en-US" sz="2000" cap="all" dirty="0">
              <a:latin typeface="Cambria"/>
              <a:ea typeface="+mj-ea"/>
              <a:cs typeface="+mj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77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2542872" y="985721"/>
            <a:ext cx="6260905" cy="2137870"/>
          </a:xfrm>
          <a:prstGeom prst="cloudCallout">
            <a:avLst/>
          </a:prstGeom>
          <a:solidFill>
            <a:srgbClr val="F0A22E">
              <a:lumMod val="20000"/>
              <a:lumOff val="80000"/>
            </a:srgbClr>
          </a:solidFill>
          <a:ln w="25400" cap="flat" cmpd="sng" algn="ctr">
            <a:solidFill>
              <a:srgbClr val="F0A22E">
                <a:shade val="50000"/>
              </a:srgbClr>
            </a:solidFill>
            <a:prstDash val="solid"/>
          </a:ln>
          <a:effectLst/>
        </p:spPr>
        <p:txBody>
          <a:bodyPr rtlCol="0" anchor="ctr">
            <a:noAutofit/>
          </a:bodyPr>
          <a:lstStyle/>
          <a:p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We have two Blocks.</a:t>
            </a:r>
            <a:endParaRPr lang="en-US" sz="1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928622"/>
              </p:ext>
            </p:extLst>
          </p:nvPr>
        </p:nvGraphicFramePr>
        <p:xfrm>
          <a:off x="1071538" y="4000504"/>
          <a:ext cx="6938985" cy="19485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12995"/>
                <a:gridCol w="2312995"/>
                <a:gridCol w="2312995"/>
              </a:tblGrid>
              <a:tr h="50186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Floor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Area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Height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533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Ground 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482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3.85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33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First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279.4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3.75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9449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staircase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48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3.25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539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19970" y="374900"/>
            <a:ext cx="8229600" cy="1374345"/>
          </a:xfrm>
        </p:spPr>
        <p:txBody>
          <a:bodyPr>
            <a:normAutofit fontScale="90000"/>
          </a:bodyPr>
          <a:lstStyle/>
          <a:p>
            <a:pPr lvl="0"/>
            <a:r>
              <a:rPr lang="en-US" i="1" cap="all" dirty="0">
                <a:latin typeface="Cambria"/>
              </a:rPr>
              <a:t/>
            </a:r>
            <a:br>
              <a:rPr lang="en-US" i="1" cap="all" dirty="0">
                <a:latin typeface="Cambria"/>
              </a:rPr>
            </a:br>
            <a:r>
              <a:rPr lang="en-US" b="1" i="1" dirty="0" smtClean="0">
                <a:solidFill>
                  <a:schemeClr val="bg1"/>
                </a:solidFill>
              </a:rPr>
              <a:t>Load Combination </a:t>
            </a:r>
            <a:r>
              <a:rPr lang="en-US" i="1" cap="all" dirty="0">
                <a:latin typeface="Cambria"/>
              </a:rPr>
              <a:t/>
            </a:r>
            <a:br>
              <a:rPr lang="en-US" i="1" cap="all" dirty="0">
                <a:latin typeface="Cambria"/>
              </a:rPr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1.4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(9-1)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+ 1.6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0.5(</a:t>
            </a:r>
            <a:r>
              <a:rPr lang="en-US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Lr</a:t>
            </a:r>
            <a:r>
              <a:rPr lang="en-US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(9-2)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1.6(</a:t>
            </a:r>
            <a:r>
              <a:rPr lang="en-US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Lr</a:t>
            </a:r>
            <a:r>
              <a:rPr lang="en-US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+ (1.0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0.5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(9-3)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0.5(</a:t>
            </a:r>
            <a:r>
              <a:rPr lang="en-US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Lr</a:t>
            </a:r>
            <a:r>
              <a:rPr lang="en-US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 (9-4)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+ 0.2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(9-5)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0.9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(9-6)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0.9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+ 1.0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(9-7)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724705" y="4192525"/>
            <a:ext cx="4275740" cy="259598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Where: </a:t>
            </a: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U: ultimate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D: dead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L: live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W: wind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E: earthquake Load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H: load due to weight or pressure of soil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ACI 318M-11-Equations (9.1-9.7)</a:t>
            </a:r>
            <a:endParaRPr lang="en-US" sz="16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2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314560" y="2512770"/>
            <a:ext cx="8229600" cy="1143000"/>
          </a:xfrm>
        </p:spPr>
        <p:txBody>
          <a:bodyPr>
            <a:normAutofit fontScale="90000"/>
          </a:bodyPr>
          <a:lstStyle/>
          <a:p>
            <a:pPr marL="342900" lvl="0" indent="-342900" defTabSz="457200">
              <a:spcBef>
                <a:spcPts val="1000"/>
              </a:spcBef>
            </a:pPr>
            <a:r>
              <a:rPr lang="en-US" sz="3600" b="1" i="1" cap="all" dirty="0">
                <a:solidFill>
                  <a:prstClr val="white"/>
                </a:solidFill>
                <a:ea typeface="+mn-ea"/>
                <a:cs typeface="+mn-cs"/>
              </a:rPr>
              <a:t>DESIGN OF SLAB</a:t>
            </a:r>
            <a:r>
              <a:rPr lang="en-US" sz="2000" cap="all" dirty="0">
                <a:solidFill>
                  <a:prstClr val="white"/>
                </a:solidFill>
                <a:latin typeface="Cambria"/>
                <a:ea typeface="+mn-ea"/>
                <a:cs typeface="+mn-cs"/>
              </a:rPr>
              <a:t>	</a:t>
            </a:r>
            <a:br>
              <a:rPr lang="en-US" sz="2000" cap="all" dirty="0">
                <a:solidFill>
                  <a:prstClr val="white"/>
                </a:solidFill>
                <a:latin typeface="Cambria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12490" y="4039820"/>
            <a:ext cx="4572000" cy="8361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cap="all" dirty="0" smtClean="0">
                <a:solidFill>
                  <a:prstClr val="white"/>
                </a:solidFill>
                <a:latin typeface="Cambria"/>
              </a:rPr>
              <a:t> </a:t>
            </a:r>
            <a:r>
              <a:rPr lang="en-US" sz="2000" b="1" cap="all" dirty="0" smtClean="0">
                <a:solidFill>
                  <a:prstClr val="white"/>
                </a:solidFill>
                <a:latin typeface="Cambria"/>
              </a:rPr>
              <a:t>design of Solid slab (Block A)</a:t>
            </a:r>
            <a:endParaRPr lang="en-US" sz="2000" b="1" cap="all" dirty="0">
              <a:solidFill>
                <a:prstClr val="white"/>
              </a:solidFill>
              <a:latin typeface="Cambria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1F497D">
                  <a:lumMod val="40000"/>
                  <a:lumOff val="60000"/>
                </a:srgbClr>
              </a:buClr>
              <a:buSzPct val="80000"/>
              <a:buFont typeface="Wingdings" panose="05000000000000000000" pitchFamily="2" charset="2"/>
              <a:buChar char="v"/>
            </a:pPr>
            <a:r>
              <a:rPr lang="en-US" sz="2000" b="1" cap="all" dirty="0">
                <a:solidFill>
                  <a:prstClr val="white"/>
                </a:solidFill>
                <a:latin typeface="Cambria"/>
              </a:rPr>
              <a:t>DESIGN </a:t>
            </a:r>
            <a:r>
              <a:rPr lang="en-US" sz="2000" b="1" cap="all" dirty="0" smtClean="0">
                <a:solidFill>
                  <a:prstClr val="white"/>
                </a:solidFill>
                <a:latin typeface="Cambria"/>
              </a:rPr>
              <a:t>OF solid SLAB (Block B 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7561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0" y="16002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M11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 in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X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direction: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852245"/>
            <a:ext cx="16466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A: </a:t>
            </a:r>
            <a:endParaRPr lang="ar-SA" sz="3200" dirty="0">
              <a:cs typeface="+mj-cs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4040798"/>
            <a:ext cx="608647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00" y="3276600"/>
            <a:ext cx="5334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796916"/>
            <a:ext cx="6086475" cy="24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47700" y="2440539"/>
            <a:ext cx="693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Positive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Moment in panel →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 =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12.03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9952" y="4040799"/>
            <a:ext cx="1028700" cy="28172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647700" y="2856036"/>
            <a:ext cx="8343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Negative Moment in panel at both side is→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 =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18.9,14.9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00553" y="6218865"/>
            <a:ext cx="365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use </a:t>
            </a:r>
            <a:r>
              <a:rPr 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5</a:t>
            </a:r>
            <a:r>
              <a:rPr lang="el-G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φ12</a:t>
            </a:r>
            <a:r>
              <a:rPr 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/m</a:t>
            </a:r>
            <a:r>
              <a:rPr lang="el-G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 </a:t>
            </a:r>
            <a:endParaRPr lang="ar-SA" sz="2000" b="1" dirty="0">
              <a:solidFill>
                <a:schemeClr val="accent6">
                  <a:lumMod val="60000"/>
                  <a:lumOff val="40000"/>
                </a:schemeClr>
              </a:solidFill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34175" y="4343400"/>
            <a:ext cx="2790825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For M+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l-GR" sz="2000" b="1" dirty="0" smtClean="0">
                <a:solidFill>
                  <a:schemeClr val="bg1"/>
                </a:solidFill>
              </a:rPr>
              <a:t>ρ</a:t>
            </a:r>
            <a:r>
              <a:rPr lang="en-US" sz="2000" b="1" dirty="0" smtClean="0">
                <a:solidFill>
                  <a:schemeClr val="bg1"/>
                </a:solidFill>
              </a:rPr>
              <a:t>= 0.00165</a:t>
            </a:r>
          </a:p>
          <a:p>
            <a:r>
              <a:rPr 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For M-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l-GR" sz="2000" b="1" dirty="0" smtClean="0">
                <a:solidFill>
                  <a:schemeClr val="bg1"/>
                </a:solidFill>
              </a:rPr>
              <a:t>ρ</a:t>
            </a:r>
            <a:r>
              <a:rPr lang="en-US" sz="2000" b="1" dirty="0" smtClean="0">
                <a:solidFill>
                  <a:schemeClr val="bg1"/>
                </a:solidFill>
              </a:rPr>
              <a:t>= 0.00262</a:t>
            </a:r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l-GR" sz="2000" b="1" dirty="0" smtClean="0">
                <a:solidFill>
                  <a:schemeClr val="bg1"/>
                </a:solidFill>
              </a:rPr>
              <a:t>ρ</a:t>
            </a:r>
            <a:r>
              <a:rPr lang="en-US" sz="2000" b="1" dirty="0" smtClean="0">
                <a:solidFill>
                  <a:schemeClr val="bg1"/>
                </a:solidFill>
              </a:rPr>
              <a:t>= 0.00205</a:t>
            </a:r>
            <a:endParaRPr lang="en-US" sz="2000" b="1" dirty="0">
              <a:solidFill>
                <a:schemeClr val="bg1"/>
              </a:solidFill>
            </a:endParaRPr>
          </a:p>
          <a:p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2347253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0" y="16002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M22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Himalaya" pitchFamily="2" charset="0"/>
                <a:cs typeface="Times New Roman" panose="02020603050405020304" pitchFamily="18" charset="0"/>
              </a:rPr>
              <a:t> in y direction: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852245"/>
            <a:ext cx="16466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B: </a:t>
            </a:r>
            <a:endParaRPr lang="ar-SA" sz="3200" dirty="0"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09800" y="2631831"/>
            <a:ext cx="693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Positive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Moment in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pannel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 =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18.1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0" y="4619416"/>
            <a:ext cx="8343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Negative Moment in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pannel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both side is→</a:t>
            </a:r>
          </a:p>
          <a:p>
            <a:pPr lvl="0"/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22 , 18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02530" y="3990945"/>
            <a:ext cx="365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use </a:t>
            </a:r>
            <a:r>
              <a:rPr 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5</a:t>
            </a:r>
            <a:r>
              <a:rPr lang="el-G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φ12</a:t>
            </a:r>
            <a:r>
              <a:rPr 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/m</a:t>
            </a:r>
            <a:r>
              <a:rPr lang="el-G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 </a:t>
            </a:r>
            <a:endParaRPr lang="ar-SA" sz="2000" b="1" dirty="0">
              <a:solidFill>
                <a:schemeClr val="accent6">
                  <a:lumMod val="60000"/>
                  <a:lumOff val="40000"/>
                </a:schemeClr>
              </a:solidFill>
              <a:cs typeface="+mj-cs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1485900" cy="4259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028" y="2590800"/>
            <a:ext cx="495300" cy="4259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4191000"/>
            <a:ext cx="1485900" cy="84445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r-SA"/>
          </a:p>
        </p:txBody>
      </p:sp>
      <p:sp>
        <p:nvSpPr>
          <p:cNvPr id="17" name="Rectangle 16"/>
          <p:cNvSpPr/>
          <p:nvPr/>
        </p:nvSpPr>
        <p:spPr>
          <a:xfrm>
            <a:off x="2039328" y="3375392"/>
            <a:ext cx="8343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min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0.0018*1000*180 = 324mm2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en-US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 =0.00292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54332" y="5561280"/>
            <a:ext cx="8343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 =0.00357</a:t>
            </a:r>
          </a:p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 =0.00292</a:t>
            </a:r>
          </a:p>
          <a:p>
            <a:pPr lvl="0"/>
            <a:endParaRPr lang="en-US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29200" y="5715000"/>
            <a:ext cx="365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use </a:t>
            </a:r>
            <a:r>
              <a:rPr 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5</a:t>
            </a:r>
            <a:r>
              <a:rPr lang="el-G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φ12</a:t>
            </a:r>
            <a:r>
              <a:rPr 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/m</a:t>
            </a:r>
            <a:r>
              <a:rPr lang="el-G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+mj-cs"/>
              </a:rPr>
              <a:t> </a:t>
            </a:r>
            <a:endParaRPr lang="ar-SA" sz="2000" b="1" dirty="0">
              <a:solidFill>
                <a:schemeClr val="accent6">
                  <a:lumMod val="60000"/>
                  <a:lumOff val="40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361367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                     </a:t>
            </a:r>
            <a:r>
              <a:rPr lang="en-US" sz="4400" b="1" i="1" dirty="0" smtClean="0">
                <a:solidFill>
                  <a:schemeClr val="bg1"/>
                </a:solidFill>
              </a:rPr>
              <a:t>Design of </a:t>
            </a:r>
            <a:r>
              <a:rPr lang="en-US" sz="4400" b="1" i="1" dirty="0" smtClean="0">
                <a:solidFill>
                  <a:schemeClr val="bg1"/>
                </a:solidFill>
              </a:rPr>
              <a:t>Beams</a:t>
            </a:r>
            <a:endParaRPr lang="en-US" sz="4400" b="1" i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https://scontent.fjrs1-1.fna.fbcdn.net/v/t1.15752-9/32674520_579734712388522_4914162298588758016_n.png?_nc_cat=0&amp;_nc_eui2=AeGHtgGhjCyJyDP_t3yJeYHhND0PJOcj67YvagiuB0qj-6wHPOINtdp5aLbOyWp3n0lVm6Q2sOURmWX9w2oykIjfCCYEIvFrxXqjsxR-ripLrA&amp;oh=c6c99f6a11a579aba1b04047a8375fc3&amp;oe=5B8AE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7440738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990600" y="2895600"/>
            <a:ext cx="609600" cy="34290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951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content.fjrs1-1.fna.fbcdn.net/v/t1.15752-9/32498188_579735282388465_8015202946285305856_n.png?_nc_cat=0&amp;_nc_eui2=AeGouugk4pVdKLf2QdCIvwhdAl8MFEhvqJcRS9VsiicuXpIK2aje4lMiO-VkT3yY8ZVBW3HQdLHJoQtiNNvnD5IHO83fjiazlEB2Ssb6QDqPAA&amp;oh=195a3d83de123e19c5de77dec15c9e0e&amp;oe=5B7D25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70" y="2895600"/>
            <a:ext cx="86201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2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5800" y="9906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Designed Beam</a:t>
            </a:r>
            <a:endParaRPr lang="en-US" b="1" i="1" dirty="0">
              <a:solidFill>
                <a:schemeClr val="bg1"/>
              </a:solidFill>
            </a:endParaRPr>
          </a:p>
        </p:txBody>
      </p:sp>
      <p:pic>
        <p:nvPicPr>
          <p:cNvPr id="9220" name="Picture 4" descr="https://scontent.fjrs1-1.fna.fbcdn.net/v/t1.15752-9/32533580_579748012387192_1622706942998740992_n.png?_nc_cat=0&amp;_nc_eui2=AeFO2YsO9dfqwwlAPx0WaweWRfo7jvZEmJywhYUXd0KuLxs6GE-MDeJvDO1sXYcmTljgcujAULZoZSghKk1QwGVQjCZPJsq_3T2kXefWTyG82g&amp;oh=26ac067ab1aa0e5c771cdb24e31310ed&amp;oe=5B892C1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75"/>
          <a:stretch/>
        </p:blipFill>
        <p:spPr bwMode="auto">
          <a:xfrm>
            <a:off x="749135" y="2743200"/>
            <a:ext cx="3000375" cy="336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371600" y="1828800"/>
            <a:ext cx="1439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A</a:t>
            </a:r>
            <a:endParaRPr lang="ar-SA" sz="3200" dirty="0"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86400" y="1828799"/>
            <a:ext cx="1439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</a:t>
            </a:r>
            <a:endParaRPr lang="ar-SA" sz="3200" dirty="0">
              <a:cs typeface="+mj-cs"/>
            </a:endParaRPr>
          </a:p>
        </p:txBody>
      </p:sp>
      <p:pic>
        <p:nvPicPr>
          <p:cNvPr id="9222" name="Picture 6" descr="https://scontent.fjrs1-1.fna.fbcdn.net/v/t1.15752-9/32507958_579750525720274_5936249611776688128_n.png?_nc_cat=0&amp;_nc_eui2=AeEnAsFzmoXDBNyjreD88jY5vFov0TOSV1IqryKgcyA2zTqbK24hUMiBAYCn_bPknTx9Kerq3l3-Eays0gnbulLrCnGeNSrvz_RpWFYQjay3hg&amp;oh=8702d8662b3b4f084ac783cac811f1df&amp;oe=5B5261F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54"/>
          <a:stretch/>
        </p:blipFill>
        <p:spPr bwMode="auto">
          <a:xfrm>
            <a:off x="5257800" y="2721429"/>
            <a:ext cx="3105150" cy="339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2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4480" y="571480"/>
            <a:ext cx="8229600" cy="1131910"/>
          </a:xfrm>
        </p:spPr>
        <p:txBody>
          <a:bodyPr/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 of columns</a:t>
            </a:r>
            <a:endParaRPr lang="ar-SA" b="1" i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343704"/>
              </p:ext>
            </p:extLst>
          </p:nvPr>
        </p:nvGraphicFramePr>
        <p:xfrm>
          <a:off x="685800" y="2286000"/>
          <a:ext cx="7858180" cy="4286280"/>
        </p:xfrm>
        <a:graphic>
          <a:graphicData uri="http://schemas.openxmlformats.org/drawingml/2006/table">
            <a:tbl>
              <a:tblPr rtl="1">
                <a:tableStyleId>{08FB837D-C827-4EFA-A057-4D05807E0F7C}</a:tableStyleId>
              </a:tblPr>
              <a:tblGrid>
                <a:gridCol w="1964139"/>
                <a:gridCol w="1964139"/>
                <a:gridCol w="1964951"/>
                <a:gridCol w="1964951"/>
              </a:tblGrid>
              <a:tr h="58009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Critical column</a:t>
                      </a:r>
                      <a:endParaRPr lang="en-US" sz="20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Columns</a:t>
                      </a:r>
                      <a:endParaRPr lang="en-US" sz="20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Area gross</a:t>
                      </a:r>
                      <a:endParaRPr lang="en-US" sz="20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407035" algn="l"/>
                          <a:tab pos="698500" algn="ctr"/>
                        </a:tabLst>
                      </a:pPr>
                      <a:r>
                        <a:rPr lang="en-US" sz="1800" dirty="0"/>
                        <a:t>	</a:t>
                      </a:r>
                      <a:r>
                        <a:rPr lang="en-US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	Group</a:t>
                      </a:r>
                      <a:endParaRPr lang="en-US" sz="2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</a:tr>
              <a:tr h="2277422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n-US" sz="1800" b="1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C9  = 329.81KN</a:t>
                      </a:r>
                      <a:endParaRPr lang="en-US" sz="18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n-US" sz="1800" b="1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l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C1,C4,C9 ,C14,C15,</a:t>
                      </a:r>
                    </a:p>
                    <a:p>
                      <a:pPr algn="l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C16, C17, C18, C19.</a:t>
                      </a:r>
                      <a:endParaRPr lang="en-US" sz="18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250*250 mm 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n-US" sz="1800" dirty="0"/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Group 1</a:t>
                      </a:r>
                      <a:endParaRPr lang="en-US" sz="2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</a:tr>
              <a:tr h="1428760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C5 = 798.5 KN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C2,C3,C5 ,C6,C7,C8</a:t>
                      </a:r>
                    </a:p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C10, C11, C12, C13.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300*300 mm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/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Group 2</a:t>
                      </a:r>
                      <a:endParaRPr lang="en-US" sz="2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112" marR="68112" marT="0" marB="0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85800" y="1559857"/>
            <a:ext cx="1439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A</a:t>
            </a:r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464798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85720" y="1785926"/>
            <a:ext cx="63579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2400" b="1" dirty="0" smtClean="0">
                <a:solidFill>
                  <a:schemeClr val="bg1"/>
                </a:solidFill>
                <a:latin typeface="Times New Roman"/>
              </a:rPr>
              <a:t>Check slenderness:</a:t>
            </a:r>
          </a:p>
          <a:p>
            <a:pPr rtl="1"/>
            <a:endParaRPr lang="ar-SA" sz="2400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L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</a:rPr>
              <a:t>u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= 3.85 - 0.25 = 3.6 m</a:t>
            </a:r>
          </a:p>
          <a:p>
            <a:pPr marR="0" rtl="1"/>
            <a:r>
              <a:rPr lang="pt-BR" sz="2400" dirty="0" smtClean="0">
                <a:solidFill>
                  <a:schemeClr val="bg1"/>
                </a:solidFill>
                <a:latin typeface="Times New Roman"/>
              </a:rPr>
              <a:t>r = 0.3 h = 0.3*0.25  = 0.075 m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14282" y="3286124"/>
            <a:ext cx="800105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M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= 41.226 </a:t>
            </a:r>
            <a:r>
              <a:rPr lang="en-US" sz="2400" dirty="0" err="1" smtClean="0">
                <a:solidFill>
                  <a:schemeClr val="bg1"/>
                </a:solidFill>
                <a:latin typeface="Times New Roman"/>
              </a:rPr>
              <a:t>KN.m</a:t>
            </a:r>
            <a:endParaRPr lang="en-US" sz="2400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M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</a:rPr>
              <a:t>1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= 140.83 </a:t>
            </a:r>
            <a:r>
              <a:rPr lang="en-US" sz="2400" dirty="0" err="1" smtClean="0">
                <a:solidFill>
                  <a:schemeClr val="bg1"/>
                </a:solidFill>
                <a:latin typeface="Times New Roman"/>
              </a:rPr>
              <a:t>KN.m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Times New Roman"/>
              </a:rPr>
              <a:t>I</a:t>
            </a:r>
            <a:r>
              <a:rPr lang="en-US" sz="2400" baseline="-25000" dirty="0" err="1" smtClean="0">
                <a:solidFill>
                  <a:schemeClr val="bg1"/>
                </a:solidFill>
                <a:latin typeface="Times New Roman"/>
              </a:rPr>
              <a:t>c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=3.25 *10</a:t>
            </a:r>
            <a:r>
              <a:rPr lang="en-US" sz="2400" baseline="30000" dirty="0" smtClean="0">
                <a:solidFill>
                  <a:schemeClr val="bg1"/>
                </a:solidFill>
                <a:latin typeface="Times New Roman"/>
              </a:rPr>
              <a:t>-4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m</a:t>
            </a:r>
            <a:r>
              <a:rPr lang="en-US" sz="2400" baseline="30000" dirty="0" smtClean="0">
                <a:solidFill>
                  <a:schemeClr val="bg1"/>
                </a:solidFill>
                <a:latin typeface="Times New Roman"/>
              </a:rPr>
              <a:t>4</a:t>
            </a:r>
            <a:endParaRPr lang="en-US" sz="2400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I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</a:rPr>
              <a:t>B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= = 3.125* 10</a:t>
            </a:r>
            <a:r>
              <a:rPr lang="en-US" sz="2400" baseline="30000" dirty="0" smtClean="0">
                <a:solidFill>
                  <a:schemeClr val="bg1"/>
                </a:solidFill>
                <a:latin typeface="Times New Roman"/>
              </a:rPr>
              <a:t>-3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m</a:t>
            </a:r>
            <a:r>
              <a:rPr lang="en-US" sz="2400" baseline="30000" dirty="0" smtClean="0">
                <a:solidFill>
                  <a:schemeClr val="bg1"/>
                </a:solidFill>
                <a:latin typeface="Times New Roman"/>
              </a:rPr>
              <a:t>4</a:t>
            </a:r>
            <a:endParaRPr lang="en-US" sz="2400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pl-PL" sz="2400" dirty="0" smtClean="0">
                <a:solidFill>
                  <a:schemeClr val="bg1"/>
                </a:solidFill>
                <a:latin typeface="Times New Roman"/>
              </a:rPr>
              <a:t>I</a:t>
            </a:r>
            <a:r>
              <a:rPr lang="pl-PL" sz="2400" baseline="-25000" dirty="0" smtClean="0">
                <a:solidFill>
                  <a:schemeClr val="bg1"/>
                </a:solidFill>
                <a:latin typeface="Times New Roman"/>
              </a:rPr>
              <a:t>C </a:t>
            </a:r>
            <a:r>
              <a:rPr lang="pl-PL" sz="2400" dirty="0" smtClean="0">
                <a:solidFill>
                  <a:schemeClr val="bg1"/>
                </a:solidFill>
                <a:latin typeface="Times New Roman"/>
              </a:rPr>
              <a:t>= 0.7* 3.25 *10</a:t>
            </a:r>
            <a:r>
              <a:rPr lang="pl-PL" sz="2400" baseline="30000" dirty="0" smtClean="0">
                <a:solidFill>
                  <a:schemeClr val="bg1"/>
                </a:solidFill>
                <a:latin typeface="Times New Roman"/>
              </a:rPr>
              <a:t>- 4 </a:t>
            </a:r>
            <a:r>
              <a:rPr lang="pl-PL" sz="2400" dirty="0" smtClean="0">
                <a:solidFill>
                  <a:schemeClr val="bg1"/>
                </a:solidFill>
                <a:latin typeface="Times New Roman"/>
              </a:rPr>
              <a:t>= 2.275*10</a:t>
            </a:r>
            <a:r>
              <a:rPr lang="pl-PL" sz="2400" baseline="30000" dirty="0" smtClean="0">
                <a:solidFill>
                  <a:schemeClr val="bg1"/>
                </a:solidFill>
                <a:latin typeface="Times New Roman"/>
              </a:rPr>
              <a:t>-4</a:t>
            </a:r>
            <a:r>
              <a:rPr lang="pl-PL" sz="2400" dirty="0" smtClean="0">
                <a:solidFill>
                  <a:schemeClr val="bg1"/>
                </a:solidFill>
                <a:latin typeface="Times New Roman"/>
              </a:rPr>
              <a:t> m</a:t>
            </a:r>
            <a:r>
              <a:rPr lang="pl-PL" sz="2400" baseline="30000" dirty="0" smtClean="0">
                <a:solidFill>
                  <a:schemeClr val="bg1"/>
                </a:solidFill>
                <a:latin typeface="Times New Roman"/>
              </a:rPr>
              <a:t>4</a:t>
            </a:r>
            <a:endParaRPr lang="pl-PL" sz="2400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I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</a:rPr>
              <a:t>B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= 0.35*3.125*10</a:t>
            </a:r>
            <a:r>
              <a:rPr lang="en-US" sz="2400" baseline="30000" dirty="0" smtClean="0">
                <a:solidFill>
                  <a:schemeClr val="bg1"/>
                </a:solidFill>
                <a:latin typeface="Times New Roman"/>
              </a:rPr>
              <a:t>-3 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= 1.1*10</a:t>
            </a:r>
            <a:r>
              <a:rPr lang="en-US" sz="2400" baseline="30000" dirty="0" smtClean="0">
                <a:solidFill>
                  <a:schemeClr val="bg1"/>
                </a:solidFill>
                <a:latin typeface="Times New Roman"/>
              </a:rPr>
              <a:t>-3 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m</a:t>
            </a:r>
            <a:r>
              <a:rPr lang="en-US" sz="2400" baseline="30000" dirty="0" smtClean="0">
                <a:solidFill>
                  <a:schemeClr val="bg1"/>
                </a:solidFill>
                <a:latin typeface="Times New Roman"/>
              </a:rPr>
              <a:t>4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</a:rPr>
              <a:t>Kx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</a:rPr>
              <a:t> :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l-GR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Ψ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=0 </a:t>
            </a:r>
            <a:endParaRPr lang="ar-SA" sz="24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l-GR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Ψ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B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= 0.186</a:t>
            </a:r>
          </a:p>
          <a:p>
            <a:endParaRPr lang="ar-SA" sz="2000" dirty="0" smtClean="0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786446" y="257174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rtl="1"/>
            <a:r>
              <a:rPr lang="en-US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</a:rPr>
              <a:t>Ky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</a:rPr>
              <a:t> :</a:t>
            </a:r>
          </a:p>
          <a:p>
            <a:pPr rtl="1"/>
            <a:r>
              <a:rPr lang="el-GR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Ψ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=0 </a:t>
            </a:r>
            <a:endParaRPr lang="ar-SA" sz="24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rtl="1"/>
            <a:r>
              <a:rPr lang="el-GR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Ψ</a:t>
            </a:r>
            <a:r>
              <a:rPr lang="en-US" sz="2400" baseline="-25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B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= 0.453</a:t>
            </a:r>
          </a:p>
          <a:p>
            <a:endParaRPr lang="en-US" sz="2400" b="1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Times New Roman"/>
              </a:rPr>
              <a:t>Take 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</a:rPr>
              <a:t>K = 0.59</a:t>
            </a:r>
          </a:p>
          <a:p>
            <a:endParaRPr lang="en-US" sz="2400" b="1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en-US" sz="2400" b="1" dirty="0" err="1" smtClean="0">
                <a:solidFill>
                  <a:schemeClr val="bg1"/>
                </a:solidFill>
                <a:latin typeface="Times New Roman"/>
              </a:rPr>
              <a:t>KLu</a:t>
            </a:r>
            <a:r>
              <a:rPr lang="en-US" sz="2400" b="1" dirty="0" smtClean="0">
                <a:solidFill>
                  <a:schemeClr val="bg1"/>
                </a:solidFill>
                <a:latin typeface="Times New Roman"/>
              </a:rPr>
              <a:t>/r=0.59*3.6/0.075&lt;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Times New Roman"/>
              </a:rPr>
              <a:t>34-12M1/M2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Times New Roman"/>
              </a:rPr>
              <a:t>28.32 &lt;  33.7</a:t>
            </a:r>
          </a:p>
          <a:p>
            <a:pPr marR="0"/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</a:rPr>
              <a:t>So it’s short column</a:t>
            </a:r>
            <a:endParaRPr lang="en-US" sz="24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59066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8662" y="1643050"/>
            <a:ext cx="7072362" cy="414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83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 dirty="0"/>
          </a:p>
        </p:txBody>
      </p:sp>
      <p:pic>
        <p:nvPicPr>
          <p:cNvPr id="7" name="صورة 2" descr="C:\Users\miditech\Downloads\21754608_474706476224680_630745986_n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572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Summary of Columns </a:t>
            </a:r>
            <a:r>
              <a:rPr lang="ar-SA" b="1" i="1" dirty="0" smtClean="0">
                <a:solidFill>
                  <a:srgbClr val="FF0000"/>
                </a:solidFill>
              </a:rPr>
              <a:t/>
            </a:r>
            <a:br>
              <a:rPr lang="ar-SA" b="1" i="1" dirty="0" smtClean="0">
                <a:solidFill>
                  <a:srgbClr val="FF0000"/>
                </a:solidFill>
              </a:rPr>
            </a:br>
            <a:endParaRPr lang="ar-SA" i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727686"/>
              </p:ext>
            </p:extLst>
          </p:nvPr>
        </p:nvGraphicFramePr>
        <p:xfrm>
          <a:off x="457200" y="2971800"/>
          <a:ext cx="8286809" cy="2741301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657362"/>
                <a:gridCol w="1657362"/>
                <a:gridCol w="1657362"/>
                <a:gridCol w="1769345"/>
                <a:gridCol w="1545378"/>
              </a:tblGrid>
              <a:tr h="1236678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Bars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Area of steel</a:t>
                      </a:r>
                    </a:p>
                    <a:p>
                      <a:pPr algn="ctr" rtl="0"/>
                      <a:r>
                        <a:rPr lang="en-US" sz="1800" dirty="0" smtClean="0"/>
                        <a:t>(mm^2)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Cross sectional area(mm^2)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Critical</a:t>
                      </a:r>
                      <a:r>
                        <a:rPr lang="en-US" sz="1800" baseline="0" dirty="0" smtClean="0"/>
                        <a:t> axial load(KN)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Group</a:t>
                      </a:r>
                      <a:endParaRPr lang="ar-SA" sz="1800" dirty="0"/>
                    </a:p>
                  </a:txBody>
                  <a:tcPr/>
                </a:tc>
              </a:tr>
              <a:tr h="50154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</a:t>
                      </a:r>
                      <a:r>
                        <a:rPr lang="en-US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ф 12</a:t>
                      </a:r>
                      <a:endParaRPr lang="ar-SA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625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250*250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329.81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0154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</a:t>
                      </a:r>
                      <a:r>
                        <a:rPr lang="en-US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ф 12</a:t>
                      </a:r>
                      <a:endParaRPr lang="ar-SA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900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300*300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798.5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01541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</a:t>
                      </a:r>
                      <a:r>
                        <a:rPr lang="en-US" sz="18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ф 12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900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300*300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558.35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4476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357158" y="192880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Ag from SAP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=62500 mm^2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As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=0.01*250*250=625 mm^2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</a:rPr>
              <a:t>Use 8</a:t>
            </a:r>
            <a:r>
              <a:rPr lang="el-GR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 steel: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S ≤ 16* 12 = 192 mm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  ≤ 480 mm.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  ≤ 250 mm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Use 1 ф 10 / 150 mm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2400" dirty="0">
              <a:solidFill>
                <a:schemeClr val="bg1"/>
              </a:solidFill>
            </a:endParaRPr>
          </a:p>
        </p:txBody>
      </p:sp>
      <p:pic>
        <p:nvPicPr>
          <p:cNvPr id="6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1322" y="3276600"/>
            <a:ext cx="4329604" cy="314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050563" y="2362200"/>
            <a:ext cx="15808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Group 1</a:t>
            </a:r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438151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4329604" cy="314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888013" y="1928802"/>
            <a:ext cx="14221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B</a:t>
            </a:r>
            <a:endParaRPr lang="ar-SA" sz="3200" dirty="0"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82214" y="2667000"/>
            <a:ext cx="1633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i="1" dirty="0">
                <a:solidFill>
                  <a:srgbClr val="F79646">
                    <a:lumMod val="40000"/>
                    <a:lumOff val="60000"/>
                  </a:srgbClr>
                </a:solidFill>
                <a:latin typeface="Calibri" panose="020F0502020204030204" pitchFamily="34" charset="0"/>
              </a:rPr>
              <a:t>Group 3 </a:t>
            </a:r>
          </a:p>
        </p:txBody>
      </p:sp>
      <p:pic>
        <p:nvPicPr>
          <p:cNvPr id="8" name="صورة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422" y="3429000"/>
            <a:ext cx="4182978" cy="314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435020" y="2667000"/>
            <a:ext cx="1633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i="1" dirty="0">
                <a:solidFill>
                  <a:srgbClr val="F79646">
                    <a:lumMod val="40000"/>
                    <a:lumOff val="60000"/>
                  </a:srgbClr>
                </a:solidFill>
                <a:latin typeface="Calibri" panose="020F0502020204030204" pitchFamily="34" charset="0"/>
              </a:rPr>
              <a:t>Group </a:t>
            </a:r>
            <a:r>
              <a:rPr lang="en-US" sz="3200" b="1" i="1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alibri" panose="020F0502020204030204" pitchFamily="34" charset="0"/>
              </a:rPr>
              <a:t>2 </a:t>
            </a:r>
            <a:endParaRPr lang="en-US" sz="3200" b="1" i="1" dirty="0">
              <a:solidFill>
                <a:srgbClr val="F79646">
                  <a:lumMod val="40000"/>
                  <a:lumOff val="6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0818" y="2081201"/>
            <a:ext cx="1439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Block A</a:t>
            </a:r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2548984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Designed shear wall under gravity load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239000" y="3276600"/>
            <a:ext cx="1905000" cy="12954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315200" y="3505200"/>
            <a:ext cx="1828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𝑆ℎ𝑒𝑎𝑟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𝑤𝑎𝑙𝑙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𝑋∗𝑌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( 200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𝑚𝑚∗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2150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𝑚𝑚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𝐶𝑜𝑣𝑒𝑟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=40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𝑚𝑚.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70" y="2309036"/>
            <a:ext cx="6178730" cy="378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438400" y="4766930"/>
            <a:ext cx="457200" cy="11430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" name="Curved Connector 10"/>
          <p:cNvCxnSpPr>
            <a:stCxn id="5" idx="6"/>
            <a:endCxn id="7" idx="1"/>
          </p:cNvCxnSpPr>
          <p:nvPr/>
        </p:nvCxnSpPr>
        <p:spPr>
          <a:xfrm flipV="1">
            <a:off x="2895600" y="3924300"/>
            <a:ext cx="4343400" cy="1414130"/>
          </a:xfrm>
          <a:prstGeom prst="curvedConnector3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en-US" sz="2800" b="1" i="1" dirty="0" smtClean="0">
                <a:solidFill>
                  <a:schemeClr val="bg1"/>
                </a:solidFill>
              </a:rPr>
              <a:t>Designed shear wall under gravity load</a:t>
            </a:r>
            <a:endParaRPr lang="en-US" sz="2800" b="1" i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44637"/>
            <a:ext cx="1238250" cy="356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44636"/>
            <a:ext cx="552450" cy="3580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04824" y="2081201"/>
            <a:ext cx="883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F22 </a:t>
            </a:r>
            <a:endParaRPr lang="ar-SA" sz="3200" dirty="0">
              <a:cs typeface="+mj-cs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732064"/>
            <a:ext cx="1219200" cy="3679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767499" y="2078421"/>
            <a:ext cx="7906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+mj-cs"/>
              </a:rPr>
              <a:t>F11</a:t>
            </a:r>
            <a:endParaRPr lang="ar-SA" sz="3200" dirty="0">
              <a:cs typeface="+mj-cs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745249"/>
            <a:ext cx="466725" cy="3679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19400" y="3719622"/>
            <a:ext cx="1388880" cy="74073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F22 = 315KN</a:t>
            </a:r>
            <a:endParaRPr lang="ar-S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48200" y="3719622"/>
            <a:ext cx="1388880" cy="74073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F11 =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70KN</a:t>
            </a:r>
            <a:endParaRPr lang="ar-S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10270" y="5029200"/>
            <a:ext cx="2438400" cy="106680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Ag for strip 1 m = 200*1000=200000KN</a:t>
            </a:r>
            <a:endParaRPr lang="ar-SA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6858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 Of Shear Wall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49244"/>
            <a:ext cx="8449965" cy="50325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/>
              <a:t>Use minimum Shear reinforcement.</a:t>
            </a:r>
          </a:p>
          <a:p>
            <a:pPr>
              <a:buNone/>
            </a:pPr>
            <a:r>
              <a:rPr lang="en-US" sz="3200" dirty="0" smtClean="0"/>
              <a:t> →Use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𝜌min=0.0025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𝐴𝑠,ℎ𝑜𝑟𝑖𝑧𝑜𝑛𝑡𝑎𝑙 </a:t>
            </a:r>
          </a:p>
          <a:p>
            <a:pPr>
              <a:buNone/>
            </a:pPr>
            <a:r>
              <a:rPr lang="en-US" sz="3200" dirty="0" smtClean="0"/>
              <a:t>= 𝜌𝑚𝑖𝑛∗𝑏∗ℎ=0.0025∗1000∗200=500𝑚𝑚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. </a:t>
            </a:r>
          </a:p>
          <a:p>
            <a:pPr>
              <a:buNone/>
            </a:pPr>
            <a:r>
              <a:rPr lang="en-US" sz="3200" dirty="0" smtClean="0"/>
              <a:t>500/2=250 𝑚𝑚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on each side.</a:t>
            </a:r>
          </a:p>
          <a:p>
            <a:pPr>
              <a:buNone/>
            </a:pPr>
            <a:r>
              <a:rPr lang="en-US" sz="3200" dirty="0" smtClean="0"/>
              <a:t>Assume ϕ10→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4 ϕ10 / m in each side.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As, Vertical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sz="3200" dirty="0" smtClean="0"/>
              <a:t>𝑈𝑠𝑒 𝐴𝑠=1505.7</a:t>
            </a:r>
            <a:r>
              <a:rPr lang="en-US" sz="3200" dirty="0"/>
              <a:t>𝑚𝑚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 Assume ϕ12 →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7 ϕ12 / m in each side.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657" y="685800"/>
            <a:ext cx="8229600" cy="458115"/>
          </a:xfrm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 Of Stair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376609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Thickness of flight </a:t>
            </a:r>
            <a:r>
              <a:rPr lang="en-US" dirty="0" smtClean="0"/>
              <a:t>= 18cm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Load on stair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  *Live = 5 𝑘𝑁/𝑚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*Superimposed = 5 𝑘𝑁/𝑚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 of Flexure for stair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143000"/>
            <a:ext cx="86868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en-US" sz="3200" dirty="0" smtClean="0">
                <a:solidFill>
                  <a:schemeClr val="bg1"/>
                </a:solidFill>
              </a:rPr>
              <a:t>Flight , Landing</a:t>
            </a:r>
          </a:p>
          <a:p>
            <a:pPr lvl="0"/>
            <a:endParaRPr lang="en-US" sz="3200" dirty="0" smtClean="0">
              <a:solidFill>
                <a:schemeClr val="bg1"/>
              </a:solidFill>
            </a:endParaRPr>
          </a:p>
          <a:p>
            <a:pPr lvl="0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lvl="0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𝐴𝑠= 0.0092*150*1000 = 1380 </a:t>
            </a:r>
            <a:endParaRPr lang="en-US" sz="2000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sz="2000" dirty="0" smtClean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→ use 8</a:t>
            </a:r>
            <a:r>
              <a:rPr lang="el-GR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φ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16mm/1000mm</a:t>
            </a:r>
          </a:p>
          <a:p>
            <a:pPr>
              <a:buNone/>
            </a:pPr>
            <a:endParaRPr lang="en-US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Max M33(Negative) = 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33.27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KN.m</a:t>
            </a:r>
            <a:endParaRPr lang="en-US" sz="2000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sz="2000" dirty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→ </a:t>
            </a:r>
            <a:r>
              <a:rPr lang="el-GR" sz="2000" dirty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ρ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 = 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0.0041 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&gt;0.0018</a:t>
            </a:r>
          </a:p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Use </a:t>
            </a:r>
            <a:r>
              <a:rPr lang="el-GR" sz="2000" dirty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ρ 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 = 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0.0041</a:t>
            </a:r>
          </a:p>
          <a:p>
            <a:endParaRPr lang="en-US" sz="2000" dirty="0" smtClean="0">
              <a:solidFill>
                <a:schemeClr val="bg1">
                  <a:lumMod val="95000"/>
                </a:schemeClr>
              </a:solidFill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→ use 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8</a:t>
            </a:r>
            <a:r>
              <a:rPr lang="el-GR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φ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16mm/m</a:t>
            </a:r>
            <a:endParaRPr lang="en-US" sz="2000" dirty="0">
              <a:solidFill>
                <a:schemeClr val="bg1">
                  <a:lumMod val="95000"/>
                </a:schemeClr>
              </a:solidFill>
              <a:cs typeface="Times New Roman" panose="02020603050405020304" pitchFamily="18" charset="0"/>
            </a:endParaRPr>
          </a:p>
          <a:p>
            <a:pPr lvl="0">
              <a:buNone/>
            </a:pPr>
            <a:endParaRPr lang="en-US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2057401"/>
            <a:ext cx="426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Max M33(Negative) = 70.9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KN.m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→ </a:t>
            </a:r>
            <a:r>
              <a:rPr lang="el-GR" dirty="0" smtClean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ρ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 = 0.0092 &gt;0.0018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Use </a:t>
            </a:r>
            <a:r>
              <a:rPr lang="el-GR" dirty="0" smtClean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ρ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cs typeface="Times New Roman" panose="02020603050405020304" pitchFamily="18" charset="0"/>
              </a:rPr>
              <a:t> = 0.009</a:t>
            </a:r>
            <a:endParaRPr lang="en-US" dirty="0" smtClean="0">
              <a:solidFill>
                <a:schemeClr val="accent6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2743200"/>
            <a:ext cx="382905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679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229600" cy="3766098"/>
          </a:xfrm>
        </p:spPr>
        <p:txBody>
          <a:bodyPr/>
          <a:lstStyle/>
          <a:p>
            <a:r>
              <a:rPr lang="en-US" b="1" i="1" dirty="0" smtClean="0"/>
              <a:t>Design for Transverse steel </a:t>
            </a:r>
            <a:endParaRPr lang="en-US" b="1" i="1" dirty="0"/>
          </a:p>
        </p:txBody>
      </p:sp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0" y="2638301"/>
            <a:ext cx="441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𝐴𝑠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ℎ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𝑟𝑖𝑛𝑘𝑎𝑔𝑒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  =0.0018×180×1000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=324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Cambria Math" pitchFamily="18" charset="0"/>
              </a:rPr>
              <a:t>𝑚𝑚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(Use 1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Cambria Math" pitchFamily="18" charset="0"/>
              </a:rPr>
              <a:t>∅12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/250mm 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s://scontent.fjrs1-1.fna.fbcdn.net/v/t1.15752-9/32492000_579743345720992_7072320800040157184_n.png?_nc_cat=0&amp;_nc_eui2=AeGdG_2cTfKWE2qq1BG-GgJ0B6m_NnBm9qNSo7kKg_yaVeLo2k3Y4KRyupL0r-MO0uMaoEdQ_0bSXq6iL9rgURky8V12SHMOyZ4FnvYIZ_AS6g&amp;oh=38c11cc55f483486d595b798992d2512&amp;oe=5B93A8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012" y="2638301"/>
            <a:ext cx="6194320" cy="421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99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3108" y="500042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 of Footing</a:t>
            </a:r>
            <a:endParaRPr lang="ar-SA" b="1" i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98569"/>
            <a:ext cx="6675676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1626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61082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What we do in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GP1</a:t>
            </a:r>
            <a:r>
              <a:rPr lang="en-US" b="1" dirty="0" smtClean="0">
                <a:solidFill>
                  <a:schemeClr val="bg1"/>
                </a:solidFill>
              </a:rPr>
              <a:t>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quarter" idx="3"/>
          </p:nvPr>
        </p:nvSpPr>
        <p:spPr>
          <a:xfrm>
            <a:off x="609600" y="1828800"/>
            <a:ext cx="807689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Definitions Of Material.</a:t>
            </a:r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3562819" y="2489856"/>
            <a:ext cx="2018362" cy="18782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b="1" kern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مجموعة 21"/>
          <p:cNvGrpSpPr/>
          <p:nvPr/>
        </p:nvGrpSpPr>
        <p:grpSpPr>
          <a:xfrm>
            <a:off x="2185515" y="2857496"/>
            <a:ext cx="6601327" cy="1418076"/>
            <a:chOff x="2185750" y="354551"/>
            <a:chExt cx="6958250" cy="1693085"/>
          </a:xfrm>
        </p:grpSpPr>
        <p:sp>
          <p:nvSpPr>
            <p:cNvPr id="26" name="مستطيل ذو زاويتين مستديرتين في نفس الجانب 25"/>
            <p:cNvSpPr/>
            <p:nvPr/>
          </p:nvSpPr>
          <p:spPr>
            <a:xfrm rot="5400000">
              <a:off x="4818332" y="-2278031"/>
              <a:ext cx="1693085" cy="6958250"/>
            </a:xfrm>
            <a:prstGeom prst="round2Same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27" name="مستطيل 26"/>
            <p:cNvSpPr/>
            <p:nvPr/>
          </p:nvSpPr>
          <p:spPr>
            <a:xfrm>
              <a:off x="2185750" y="437201"/>
              <a:ext cx="6875600" cy="15277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85750" lvl="1" indent="-28575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900" b="1" kern="1200" dirty="0" err="1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fˋc</a:t>
              </a:r>
              <a:r>
                <a:rPr lang="en-US" sz="2900" b="1" kern="1200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=30 </a:t>
              </a:r>
              <a:r>
                <a:rPr lang="en-US" sz="2000" b="1" kern="1200" dirty="0" err="1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MPa</a:t>
              </a:r>
              <a:r>
                <a:rPr lang="en-US" sz="2000" b="1" kern="1200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900" b="1" kern="1200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(columns, shear </a:t>
              </a:r>
              <a:r>
                <a:rPr lang="en-US" sz="2900" b="1" kern="1200" dirty="0" err="1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walls,Footing</a:t>
              </a:r>
              <a:r>
                <a:rPr lang="en-US" sz="2900" b="1" kern="1200" dirty="0" smtClean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).</a:t>
              </a:r>
              <a:endParaRPr lang="en-US" sz="2900" b="1" kern="1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lvl="1" indent="-28575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900" b="1" kern="1200" dirty="0" err="1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fˋc</a:t>
              </a:r>
              <a:r>
                <a:rPr lang="en-US" sz="2900" b="1" kern="12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=24 </a:t>
              </a:r>
              <a:r>
                <a:rPr lang="en-US" sz="2000" b="1" kern="1200" dirty="0" err="1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MPa</a:t>
              </a:r>
              <a:r>
                <a:rPr lang="en-US" sz="2000" b="1" kern="12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900" b="1" kern="12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(slabs &amp;beams).</a:t>
              </a:r>
            </a:p>
          </p:txBody>
        </p:sp>
      </p:grpSp>
      <p:grpSp>
        <p:nvGrpSpPr>
          <p:cNvPr id="23" name="مجموعة 22"/>
          <p:cNvGrpSpPr/>
          <p:nvPr/>
        </p:nvGrpSpPr>
        <p:grpSpPr>
          <a:xfrm>
            <a:off x="-357575" y="2643182"/>
            <a:ext cx="3082227" cy="1830605"/>
            <a:chOff x="-633572" y="142885"/>
            <a:chExt cx="3417399" cy="2116357"/>
          </a:xfrm>
        </p:grpSpPr>
        <p:sp>
          <p:nvSpPr>
            <p:cNvPr id="24" name="مستطيل مستدير الزوايا 23"/>
            <p:cNvSpPr/>
            <p:nvPr/>
          </p:nvSpPr>
          <p:spPr>
            <a:xfrm>
              <a:off x="471" y="142885"/>
              <a:ext cx="2184807" cy="2116357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مستطيل 24"/>
            <p:cNvSpPr/>
            <p:nvPr/>
          </p:nvSpPr>
          <p:spPr>
            <a:xfrm>
              <a:off x="-633572" y="220326"/>
              <a:ext cx="3417399" cy="19097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CONCRETE</a:t>
              </a:r>
            </a:p>
          </p:txBody>
        </p:sp>
      </p:grpSp>
      <p:grpSp>
        <p:nvGrpSpPr>
          <p:cNvPr id="34" name="مجموعة 33"/>
          <p:cNvGrpSpPr/>
          <p:nvPr/>
        </p:nvGrpSpPr>
        <p:grpSpPr>
          <a:xfrm>
            <a:off x="2143108" y="4929198"/>
            <a:ext cx="6706519" cy="1550209"/>
            <a:chOff x="2140537" y="2357455"/>
            <a:chExt cx="6920808" cy="1693085"/>
          </a:xfrm>
        </p:grpSpPr>
        <p:sp>
          <p:nvSpPr>
            <p:cNvPr id="38" name="مستطيل ذو زاويتين مستديرتين في نفس الجانب 37"/>
            <p:cNvSpPr/>
            <p:nvPr/>
          </p:nvSpPr>
          <p:spPr>
            <a:xfrm rot="5400000">
              <a:off x="4754027" y="-256035"/>
              <a:ext cx="1693085" cy="6920065"/>
            </a:xfrm>
            <a:prstGeom prst="round2Same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39" name="مستطيل 38"/>
            <p:cNvSpPr/>
            <p:nvPr/>
          </p:nvSpPr>
          <p:spPr>
            <a:xfrm>
              <a:off x="2223930" y="2440105"/>
              <a:ext cx="6837415" cy="152778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85750" lvl="1" indent="-285750" algn="l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3200" b="1" kern="1200" dirty="0" err="1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fy</a:t>
              </a:r>
              <a:r>
                <a:rPr lang="en-US" sz="3200" b="1" kern="12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=420 </a:t>
              </a:r>
              <a:r>
                <a:rPr lang="en-US" sz="2400" b="1" kern="1200" dirty="0" err="1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MPa</a:t>
              </a:r>
              <a:r>
                <a:rPr lang="en-US" sz="3200" b="1" kern="1200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35" name="مجموعة 34"/>
          <p:cNvGrpSpPr/>
          <p:nvPr/>
        </p:nvGrpSpPr>
        <p:grpSpPr>
          <a:xfrm>
            <a:off x="214282" y="4643446"/>
            <a:ext cx="1938515" cy="1968686"/>
            <a:chOff x="0" y="2066908"/>
            <a:chExt cx="2221584" cy="2116357"/>
          </a:xfrm>
          <a:solidFill>
            <a:schemeClr val="accent6">
              <a:lumMod val="75000"/>
            </a:schemeClr>
          </a:solidFill>
        </p:grpSpPr>
        <p:sp>
          <p:nvSpPr>
            <p:cNvPr id="36" name="مستطيل مستدير الزوايا 35"/>
            <p:cNvSpPr/>
            <p:nvPr/>
          </p:nvSpPr>
          <p:spPr>
            <a:xfrm>
              <a:off x="0" y="2066908"/>
              <a:ext cx="2221584" cy="2116357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مستطيل 36"/>
            <p:cNvSpPr/>
            <p:nvPr/>
          </p:nvSpPr>
          <p:spPr>
            <a:xfrm>
              <a:off x="103312" y="2170220"/>
              <a:ext cx="2014960" cy="19097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STEEL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188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3108" y="500042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bg1"/>
                </a:solidFill>
              </a:rPr>
              <a:t>Design of Footing</a:t>
            </a:r>
            <a:endParaRPr lang="ar-SA" b="1" i="1" dirty="0">
              <a:solidFill>
                <a:schemeClr val="bg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00034" y="1928802"/>
            <a:ext cx="8215370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</a:rPr>
              <a:t>Footing 1:</a:t>
            </a:r>
          </a:p>
          <a:p>
            <a:endParaRPr lang="en-US" sz="24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/>
            </a:endParaRPr>
          </a:p>
          <a:p>
            <a:r>
              <a:rPr lang="en-US" sz="2000" b="1" dirty="0" err="1" smtClean="0">
                <a:solidFill>
                  <a:schemeClr val="bg1"/>
                </a:solidFill>
                <a:latin typeface="Times New Roman"/>
              </a:rPr>
              <a:t>Pservice</a:t>
            </a:r>
            <a:r>
              <a:rPr lang="en-US" sz="2000" b="1" dirty="0" smtClean="0">
                <a:solidFill>
                  <a:schemeClr val="bg1"/>
                </a:solidFill>
                <a:latin typeface="Times New Roman"/>
              </a:rPr>
              <a:t> = 595.733 KN              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/>
              </a:rPr>
              <a:t>Pu</a:t>
            </a:r>
            <a:r>
              <a:rPr lang="en-US" sz="2000" b="1" dirty="0" smtClean="0">
                <a:solidFill>
                  <a:schemeClr val="bg1"/>
                </a:solidFill>
                <a:latin typeface="Times New Roman"/>
              </a:rPr>
              <a:t>= </a:t>
            </a:r>
            <a:r>
              <a:rPr lang="en-US" sz="2000" b="1" dirty="0" smtClean="0">
                <a:solidFill>
                  <a:schemeClr val="bg1"/>
                </a:solidFill>
              </a:rPr>
              <a:t>798.49 KN</a:t>
            </a:r>
            <a:r>
              <a:rPr lang="en-US" sz="2000" b="1" dirty="0" smtClean="0">
                <a:solidFill>
                  <a:schemeClr val="bg1"/>
                </a:solidFill>
                <a:latin typeface="Times New Roman"/>
              </a:rPr>
              <a:t> </a:t>
            </a:r>
          </a:p>
          <a:p>
            <a:endParaRPr lang="en-US" sz="2000" b="1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Times New Roman"/>
              </a:rPr>
              <a:t>Footing area = 1.5 m</a:t>
            </a:r>
            <a:r>
              <a:rPr lang="en-US" sz="2000" b="1" baseline="30000" dirty="0" smtClean="0">
                <a:solidFill>
                  <a:schemeClr val="bg1"/>
                </a:solidFill>
                <a:latin typeface="Times New Roman"/>
              </a:rPr>
              <a:t>2 </a:t>
            </a:r>
            <a:r>
              <a:rPr lang="en-US" sz="2000" b="1" dirty="0" smtClean="0">
                <a:solidFill>
                  <a:schemeClr val="bg1"/>
                </a:solidFill>
                <a:latin typeface="Times New Roman"/>
              </a:rPr>
              <a:t>, </a:t>
            </a:r>
          </a:p>
          <a:p>
            <a:endParaRPr lang="en-US" sz="2000" b="1" dirty="0">
              <a:solidFill>
                <a:schemeClr val="bg1"/>
              </a:solidFill>
              <a:latin typeface="Times New Roman"/>
            </a:endParaRPr>
          </a:p>
          <a:p>
            <a:r>
              <a:rPr lang="en-US" sz="2000" b="1" dirty="0" smtClean="0">
                <a:solidFill>
                  <a:schemeClr val="bg1"/>
                </a:solidFill>
                <a:latin typeface="Times New Roman"/>
              </a:rPr>
              <a:t>use B = 1.25 m , L = 1.25 m.</a:t>
            </a:r>
            <a:endParaRPr lang="ar-SA" sz="2000" b="1" dirty="0" smtClean="0">
              <a:solidFill>
                <a:schemeClr val="bg1"/>
              </a:solidFill>
              <a:latin typeface="Times New Roman"/>
            </a:endParaRPr>
          </a:p>
          <a:p>
            <a:pPr rtl="1"/>
            <a:endParaRPr lang="en-US" sz="2000" b="1" dirty="0" smtClean="0">
              <a:solidFill>
                <a:schemeClr val="bg1"/>
              </a:solidFill>
              <a:latin typeface="Times New Roman"/>
            </a:endParaRPr>
          </a:p>
          <a:p>
            <a:pPr rtl="1"/>
            <a:r>
              <a:rPr lang="en-US" sz="2000" b="1" dirty="0" err="1" smtClean="0">
                <a:solidFill>
                  <a:schemeClr val="bg1"/>
                </a:solidFill>
                <a:latin typeface="Times New Roman"/>
              </a:rPr>
              <a:t>P</a:t>
            </a:r>
            <a:r>
              <a:rPr lang="en-US" sz="2000" b="1" baseline="-25000" dirty="0" err="1" smtClean="0">
                <a:solidFill>
                  <a:schemeClr val="bg1"/>
                </a:solidFill>
                <a:latin typeface="Times New Roman"/>
              </a:rPr>
              <a:t>u</a:t>
            </a:r>
            <a:r>
              <a:rPr lang="en-US" sz="2000" b="1" dirty="0" smtClean="0">
                <a:solidFill>
                  <a:schemeClr val="bg1"/>
                </a:solidFill>
                <a:latin typeface="Times New Roman"/>
              </a:rPr>
              <a:t>= 798.49  KN</a:t>
            </a:r>
          </a:p>
          <a:p>
            <a:endParaRPr lang="en-US" sz="2400" b="1" dirty="0" smtClean="0">
              <a:solidFill>
                <a:schemeClr val="bg1"/>
              </a:solidFill>
              <a:latin typeface="Times New Roman"/>
            </a:endParaRPr>
          </a:p>
          <a:p>
            <a:r>
              <a:rPr lang="en-US" sz="2400" b="1" dirty="0" err="1" smtClean="0">
                <a:solidFill>
                  <a:schemeClr val="bg1"/>
                </a:solidFill>
                <a:latin typeface="Times New Roman"/>
              </a:rPr>
              <a:t>q</a:t>
            </a:r>
            <a:r>
              <a:rPr lang="en-US" sz="2400" b="1" baseline="-25000" dirty="0" err="1" smtClean="0">
                <a:solidFill>
                  <a:schemeClr val="bg1"/>
                </a:solidFill>
                <a:latin typeface="Times New Roman"/>
              </a:rPr>
              <a:t>u</a:t>
            </a:r>
            <a:r>
              <a:rPr lang="en-US" sz="2400" b="1" baseline="-25000" dirty="0" smtClean="0">
                <a:solidFill>
                  <a:schemeClr val="bg1"/>
                </a:solidFill>
                <a:latin typeface="Times New Roman"/>
              </a:rPr>
              <a:t> =</a:t>
            </a:r>
            <a:r>
              <a:rPr lang="en-US" sz="3200" b="1" baseline="-25000" dirty="0" smtClean="0">
                <a:solidFill>
                  <a:schemeClr val="bg1"/>
                </a:solidFill>
                <a:latin typeface="Times New Roman"/>
              </a:rPr>
              <a:t>511.03KN/m^2</a:t>
            </a:r>
            <a:r>
              <a:rPr lang="en-US" sz="3200" b="1" baseline="-25000" dirty="0" smtClean="0">
                <a:latin typeface="Times New Roman"/>
              </a:rPr>
              <a:t> </a:t>
            </a:r>
          </a:p>
          <a:p>
            <a:endParaRPr lang="en-US" sz="3200" baseline="-25000" dirty="0" smtClean="0">
              <a:latin typeface="Times New Roman"/>
            </a:endParaRPr>
          </a:p>
          <a:p>
            <a:endParaRPr lang="en-US" sz="2400" baseline="-25000" dirty="0" smtClean="0">
              <a:latin typeface="Times New Roman"/>
            </a:endParaRPr>
          </a:p>
          <a:p>
            <a:endParaRPr lang="en-US" sz="2400" baseline="-25000" dirty="0" smtClean="0">
              <a:latin typeface="Times New Roman"/>
            </a:endParaRPr>
          </a:p>
          <a:p>
            <a:endParaRPr lang="en-US" sz="2000" baseline="-25000" dirty="0" smtClean="0">
              <a:latin typeface="Times New Roman"/>
            </a:endParaRPr>
          </a:p>
          <a:p>
            <a:endParaRPr lang="en-US" dirty="0" smtClean="0">
              <a:latin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0" y="2667000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  <a:latin typeface="Times New Roman"/>
              </a:rPr>
              <a:t>q</a:t>
            </a:r>
            <a:r>
              <a:rPr lang="en-US" b="1" baseline="-25000" dirty="0" err="1">
                <a:solidFill>
                  <a:schemeClr val="bg1"/>
                </a:solidFill>
                <a:latin typeface="Times New Roman"/>
              </a:rPr>
              <a:t>all</a:t>
            </a:r>
            <a:r>
              <a:rPr lang="en-US" b="1" baseline="-250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Times New Roman"/>
              </a:rPr>
              <a:t>= 400 KN/m</a:t>
            </a:r>
          </a:p>
        </p:txBody>
      </p:sp>
    </p:spTree>
    <p:extLst>
      <p:ext uri="{BB962C8B-B14F-4D97-AF65-F5344CB8AC3E}">
        <p14:creationId xmlns:p14="http://schemas.microsoft.com/office/powerpoint/2010/main" val="271014115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6927" y="1357302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</a:rPr>
              <a:t>Check Wide </a:t>
            </a:r>
            <a:r>
              <a:rPr lang="en-US" sz="4000" b="1" i="1" dirty="0" smtClean="0">
                <a:solidFill>
                  <a:schemeClr val="bg1"/>
                </a:solidFill>
              </a:rPr>
              <a:t>Beam Shear</a:t>
            </a:r>
            <a:endParaRPr lang="ar-SA" sz="4000" b="1" i="1" dirty="0">
              <a:solidFill>
                <a:schemeClr val="bg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762000" y="1928802"/>
            <a:ext cx="8215370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aseline="-25000" dirty="0" smtClean="0">
              <a:latin typeface="Times New Roman"/>
            </a:endParaRPr>
          </a:p>
          <a:p>
            <a:endParaRPr lang="en-US" sz="2000" baseline="-25000" dirty="0" smtClean="0">
              <a:latin typeface="Times New Roman"/>
            </a:endParaRPr>
          </a:p>
          <a:p>
            <a:endParaRPr lang="en-US" dirty="0" smtClean="0">
              <a:latin typeface="Times New Roman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11038667"/>
              </p:ext>
            </p:extLst>
          </p:nvPr>
        </p:nvGraphicFramePr>
        <p:xfrm>
          <a:off x="1357370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2721429" y="5867400"/>
            <a:ext cx="43434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fr-FR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Vu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 &lt; </a:t>
            </a:r>
            <a:r>
              <a:rPr lang="el-GR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Φ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Vc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 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. OK  </a:t>
            </a:r>
            <a:endParaRPr lang="ar-SA" sz="2800" b="1" dirty="0">
              <a:solidFill>
                <a:schemeClr val="accent6">
                  <a:lumMod val="60000"/>
                  <a:lumOff val="40000"/>
                </a:schemeClr>
              </a:solidFill>
              <a:cs typeface="+mj-cs"/>
            </a:endParaRPr>
          </a:p>
          <a:p>
            <a:pPr lvl="0" rtl="1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926172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6927" y="1357302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</a:rPr>
              <a:t>Check Punishing Shear</a:t>
            </a:r>
            <a:endParaRPr lang="ar-SA" sz="4000" b="1" i="1" dirty="0">
              <a:solidFill>
                <a:schemeClr val="bg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762000" y="1928802"/>
            <a:ext cx="8215370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aseline="-25000" dirty="0" smtClean="0">
              <a:latin typeface="Times New Roman"/>
            </a:endParaRPr>
          </a:p>
          <a:p>
            <a:endParaRPr lang="en-US" sz="2000" baseline="-25000" dirty="0" smtClean="0">
              <a:latin typeface="Times New Roman"/>
            </a:endParaRPr>
          </a:p>
          <a:p>
            <a:endParaRPr lang="en-US" dirty="0" smtClean="0">
              <a:latin typeface="Times New Roman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097290214"/>
              </p:ext>
            </p:extLst>
          </p:nvPr>
        </p:nvGraphicFramePr>
        <p:xfrm>
          <a:off x="1357370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2721429" y="5867400"/>
            <a:ext cx="43434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fr-FR" sz="28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Vup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 &lt; </a:t>
            </a:r>
            <a:r>
              <a:rPr lang="el-GR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Φ</a:t>
            </a:r>
            <a:r>
              <a:rPr lang="en-US" sz="2800" b="1" dirty="0" err="1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Vc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 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+mj-cs"/>
              </a:rPr>
              <a:t>p . OK  </a:t>
            </a:r>
            <a:endParaRPr lang="ar-SA" sz="2800" b="1" dirty="0">
              <a:solidFill>
                <a:schemeClr val="accent6">
                  <a:lumMod val="60000"/>
                  <a:lumOff val="40000"/>
                </a:schemeClr>
              </a:solidFill>
              <a:cs typeface="+mj-cs"/>
            </a:endParaRPr>
          </a:p>
          <a:p>
            <a:pPr lvl="0" rtl="1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615544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84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8617818"/>
              </p:ext>
            </p:extLst>
          </p:nvPr>
        </p:nvGraphicFramePr>
        <p:xfrm>
          <a:off x="457200" y="1530350"/>
          <a:ext cx="8316912" cy="532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Document" r:id="rId3" imgW="7086716" imgH="4561481" progId="Word.Document.12">
                  <p:embed/>
                </p:oleObj>
              </mc:Choice>
              <mc:Fallback>
                <p:oleObj name="Document" r:id="rId3" imgW="7086716" imgH="4561481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30350"/>
                        <a:ext cx="8316912" cy="532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01766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28801"/>
            <a:ext cx="7119942" cy="44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2834696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28800"/>
            <a:ext cx="6286544" cy="475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3388067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50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/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check deflection</a:t>
            </a:r>
            <a:endParaRPr lang="ar-SA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15"/>
          <p:cNvPicPr/>
          <p:nvPr/>
        </p:nvPicPr>
        <p:blipFill>
          <a:blip r:embed="rId2" cstate="print"/>
          <a:stretch>
            <a:fillRect/>
          </a:stretch>
        </p:blipFill>
        <p:spPr>
          <a:xfrm rot="10800000" flipV="1">
            <a:off x="2129048" y="2071678"/>
            <a:ext cx="3609522" cy="3286148"/>
          </a:xfrm>
          <a:prstGeom prst="rect">
            <a:avLst/>
          </a:prstGeom>
        </p:spPr>
      </p:pic>
      <p:pic>
        <p:nvPicPr>
          <p:cNvPr id="6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58082" y="2143116"/>
            <a:ext cx="656178" cy="3214710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1000100" y="5857892"/>
            <a:ext cx="628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</a:rPr>
              <a:t>Max deflection in Footing 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= 9.51 mm &lt; 10 mm </a:t>
            </a:r>
            <a:r>
              <a:rPr lang="en-US" sz="2400" dirty="0" smtClean="0">
                <a:latin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409929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9296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Check allowable max stress</a:t>
            </a:r>
            <a:endParaRPr lang="ar-SA" sz="3200" b="1" i="1" dirty="0">
              <a:solidFill>
                <a:schemeClr val="bg1"/>
              </a:solidFill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096414"/>
            <a:ext cx="543403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3" name="مربع نص 12"/>
          <p:cNvSpPr txBox="1"/>
          <p:nvPr/>
        </p:nvSpPr>
        <p:spPr>
          <a:xfrm>
            <a:off x="2208608" y="5936950"/>
            <a:ext cx="664846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Stress</a:t>
            </a:r>
            <a:r>
              <a:rPr lang="en-US" sz="2400" b="1" dirty="0" smtClean="0">
                <a:solidFill>
                  <a:schemeClr val="bg1"/>
                </a:solidFill>
              </a:rPr>
              <a:t>=28.92/0.3*0.3=321 KN/m^2  &lt; 400 OK </a:t>
            </a:r>
            <a:endParaRPr lang="ar-SA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16148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52800" y="2438400"/>
            <a:ext cx="5610772" cy="4037018"/>
          </a:xfrm>
          <a:prstGeom prst="rect">
            <a:avLst/>
          </a:prstGeom>
        </p:spPr>
      </p:pic>
      <p:sp>
        <p:nvSpPr>
          <p:cNvPr id="126977" name="Rectangle 1"/>
          <p:cNvSpPr>
            <a:spLocks noChangeArrowheads="1"/>
          </p:cNvSpPr>
          <p:nvPr/>
        </p:nvSpPr>
        <p:spPr bwMode="auto">
          <a:xfrm>
            <a:off x="71414" y="5865167"/>
            <a:ext cx="6715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390900" algn="l"/>
                <a:tab pos="5943600" algn="r"/>
              </a:tabLst>
            </a:pPr>
            <a:r>
              <a:rPr lang="en-GB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Capacity of section ok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17526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Check Shear from Ultimate Load</a:t>
            </a:r>
            <a:endParaRPr lang="ar-SA" sz="3200" b="1" i="1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57200" y="2830286"/>
            <a:ext cx="1676400" cy="99060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l-GR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ϕ </a:t>
            </a:r>
            <a:r>
              <a:rPr lang="en-GB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lang="en-GB" b="1" baseline="-300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en-GB" b="1" baseline="-30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b="1" baseline="-30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226KN </a:t>
            </a:r>
            <a:endParaRPr lang="ar-S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2616" y="4343400"/>
            <a:ext cx="1676401" cy="99060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Vu=75.43/1.25=60.3</a:t>
            </a:r>
            <a:endParaRPr lang="ar-S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48200" y="1958414"/>
            <a:ext cx="6715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390900" algn="l"/>
                <a:tab pos="5943600" algn="r"/>
              </a:tabLst>
            </a:pPr>
            <a:r>
              <a:rPr lang="en-GB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Section Cut at d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45568" y="5790083"/>
            <a:ext cx="685800" cy="15016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014629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060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2151" y="533400"/>
            <a:ext cx="8229600" cy="61082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we do in </a:t>
            </a:r>
            <a:r>
              <a:rPr lang="en-US" b="1" i="1" dirty="0">
                <a:solidFill>
                  <a:schemeClr val="bg1"/>
                </a:solidFill>
              </a:rPr>
              <a:t>GP1</a:t>
            </a:r>
            <a:r>
              <a:rPr lang="en-US" b="1" dirty="0"/>
              <a:t>?</a:t>
            </a:r>
            <a:endParaRPr lang="ar-SA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4000504"/>
            <a:ext cx="2914141" cy="1243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4000504"/>
            <a:ext cx="2914650" cy="117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6248400" y="412945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E28426"/>
                </a:solidFill>
                <a:cs typeface="+mj-cs"/>
              </a:rPr>
              <a:t>stories </a:t>
            </a:r>
            <a:r>
              <a:rPr lang="en-US" sz="2000" b="1" dirty="0">
                <a:solidFill>
                  <a:srgbClr val="E28426"/>
                </a:solidFill>
                <a:cs typeface="+mj-cs"/>
              </a:rPr>
              <a:t>=5kN/m^2 </a:t>
            </a:r>
          </a:p>
          <a:p>
            <a:endParaRPr lang="en-US" sz="2000" b="1" dirty="0">
              <a:solidFill>
                <a:srgbClr val="E28426"/>
              </a:solidFill>
              <a:cs typeface="+mj-cs"/>
            </a:endParaRPr>
          </a:p>
          <a:p>
            <a:r>
              <a:rPr lang="en-US" sz="2000" b="1" dirty="0" smtClean="0">
                <a:solidFill>
                  <a:srgbClr val="E28426"/>
                </a:solidFill>
                <a:cs typeface="+mj-cs"/>
              </a:rPr>
              <a:t>staircase=5KN/m^2</a:t>
            </a:r>
            <a:endParaRPr lang="en-US" sz="2000" b="1" dirty="0">
              <a:solidFill>
                <a:srgbClr val="E28426"/>
              </a:solidFill>
              <a:cs typeface="+mj-cs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532" y="2966041"/>
            <a:ext cx="1874838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26096"/>
            <a:ext cx="1554163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933609"/>
            <a:ext cx="1554163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1142722" y="2971647"/>
            <a:ext cx="132584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D68B1C"/>
                </a:solidFill>
              </a:rPr>
              <a:t>Dead</a:t>
            </a:r>
            <a:endParaRPr lang="ar-SA" sz="2400" b="1" dirty="0">
              <a:solidFill>
                <a:srgbClr val="D68B1C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447892" y="3082692"/>
            <a:ext cx="195075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E28426"/>
                </a:solidFill>
              </a:rPr>
              <a:t>Superimposed</a:t>
            </a:r>
            <a:endParaRPr lang="ar-SA" sz="2000" b="1" dirty="0">
              <a:solidFill>
                <a:srgbClr val="E28426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7131676" y="3051914"/>
            <a:ext cx="137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D68B1C"/>
                </a:solidFill>
              </a:rPr>
              <a:t>Live</a:t>
            </a:r>
            <a:endParaRPr lang="ar-SA" sz="2400" b="1" dirty="0">
              <a:solidFill>
                <a:srgbClr val="D68B1C"/>
              </a:solidFill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76" y="1627295"/>
            <a:ext cx="4267200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ربع نص 12"/>
          <p:cNvSpPr txBox="1"/>
          <p:nvPr/>
        </p:nvSpPr>
        <p:spPr>
          <a:xfrm>
            <a:off x="3727076" y="1641247"/>
            <a:ext cx="393127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solidFill>
                  <a:srgbClr val="D68B1C"/>
                </a:solidFill>
              </a:rPr>
              <a:t>Gravity Load</a:t>
            </a:r>
            <a:endParaRPr lang="ar-SA" sz="3200" b="1" dirty="0">
              <a:solidFill>
                <a:srgbClr val="D68B1C"/>
              </a:solidFill>
            </a:endParaRPr>
          </a:p>
        </p:txBody>
      </p:sp>
      <p:cxnSp>
        <p:nvCxnSpPr>
          <p:cNvPr id="16" name="رابط منحني 15"/>
          <p:cNvCxnSpPr>
            <a:stCxn id="2057" idx="2"/>
            <a:endCxn id="2056" idx="0"/>
          </p:cNvCxnSpPr>
          <p:nvPr/>
        </p:nvCxnSpPr>
        <p:spPr>
          <a:xfrm rot="16200000" flipH="1">
            <a:off x="5903929" y="1354855"/>
            <a:ext cx="672901" cy="2484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رابط منحني 18"/>
          <p:cNvCxnSpPr>
            <a:endCxn id="2054" idx="0"/>
          </p:cNvCxnSpPr>
          <p:nvPr/>
        </p:nvCxnSpPr>
        <p:spPr>
          <a:xfrm rot="5400000">
            <a:off x="4334848" y="2302812"/>
            <a:ext cx="705333" cy="621125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رابط منحني 20"/>
          <p:cNvCxnSpPr>
            <a:stCxn id="2057" idx="2"/>
            <a:endCxn id="2055" idx="0"/>
          </p:cNvCxnSpPr>
          <p:nvPr/>
        </p:nvCxnSpPr>
        <p:spPr>
          <a:xfrm rot="5400000">
            <a:off x="3012085" y="940105"/>
            <a:ext cx="665388" cy="3306594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48" name="رابط كسهم مستقيم 2047"/>
          <p:cNvCxnSpPr>
            <a:stCxn id="2054" idx="2"/>
          </p:cNvCxnSpPr>
          <p:nvPr/>
        </p:nvCxnSpPr>
        <p:spPr>
          <a:xfrm>
            <a:off x="4376951" y="3599454"/>
            <a:ext cx="0" cy="4041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281" y="3599454"/>
            <a:ext cx="3048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مستطيل 19"/>
          <p:cNvSpPr/>
          <p:nvPr/>
        </p:nvSpPr>
        <p:spPr>
          <a:xfrm>
            <a:off x="2786050" y="3929066"/>
            <a:ext cx="30718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400" b="1" dirty="0" smtClean="0"/>
          </a:p>
          <a:p>
            <a:pPr lvl="1"/>
            <a:r>
              <a:rPr lang="en-US" sz="2400" b="1" dirty="0" smtClean="0">
                <a:solidFill>
                  <a:srgbClr val="E28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 = 20.8</a:t>
            </a:r>
            <a:r>
              <a:rPr lang="en-US" b="1" dirty="0" smtClean="0">
                <a:solidFill>
                  <a:srgbClr val="E28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KN/m.</a:t>
            </a:r>
          </a:p>
          <a:p>
            <a:pPr lvl="1"/>
            <a:r>
              <a:rPr lang="en-US" sz="2400" b="1" dirty="0" smtClean="0">
                <a:solidFill>
                  <a:srgbClr val="E28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Slab= 5 </a:t>
            </a:r>
            <a:r>
              <a:rPr lang="en-US" b="1" dirty="0" smtClean="0">
                <a:solidFill>
                  <a:srgbClr val="E284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KN/m^2</a:t>
            </a:r>
          </a:p>
          <a:p>
            <a:pPr lvl="1"/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32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2000232" y="1428736"/>
            <a:ext cx="5802790" cy="91623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4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Systems</a:t>
            </a:r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62148060"/>
              </p:ext>
            </p:extLst>
          </p:nvPr>
        </p:nvGraphicFramePr>
        <p:xfrm>
          <a:off x="1517900" y="2571744"/>
          <a:ext cx="6554562" cy="4123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881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835" y="1028503"/>
            <a:ext cx="44688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1086179263"/>
              </p:ext>
            </p:extLst>
          </p:nvPr>
        </p:nvGraphicFramePr>
        <p:xfrm>
          <a:off x="285720" y="1928802"/>
          <a:ext cx="8534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4643446"/>
            <a:ext cx="34686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574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solidFill>
            <a:schemeClr val="accent6">
              <a:lumMod val="75000"/>
            </a:schemeClr>
          </a:solidFill>
        </a:ln>
      </a:spPr>
      <a:bodyPr rtlCol="1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2449</TotalTime>
  <Words>1767</Words>
  <Application>Microsoft Office PowerPoint</Application>
  <PresentationFormat>On-screen Show (4:3)</PresentationFormat>
  <Paragraphs>433</Paragraphs>
  <Slides>69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1" baseType="lpstr">
      <vt:lpstr>Office Theme</vt:lpstr>
      <vt:lpstr>Microsoft Word Document</vt:lpstr>
      <vt:lpstr>PowerPoint Presentation</vt:lpstr>
      <vt:lpstr>Outline</vt:lpstr>
      <vt:lpstr>Introduction</vt:lpstr>
      <vt:lpstr>PowerPoint Presentation</vt:lpstr>
      <vt:lpstr>PowerPoint Presentation</vt:lpstr>
      <vt:lpstr>What we do in GP1?</vt:lpstr>
      <vt:lpstr>What we do in GP1?</vt:lpstr>
      <vt:lpstr>Structural Systems</vt:lpstr>
      <vt:lpstr>PowerPoint Presentation</vt:lpstr>
      <vt:lpstr>3D Model(A)</vt:lpstr>
      <vt:lpstr>3D Model(B)</vt:lpstr>
      <vt:lpstr>DYNAMIC ANALYSIS</vt:lpstr>
      <vt:lpstr>Definition of Mass Source</vt:lpstr>
      <vt:lpstr>Seismic Parameters</vt:lpstr>
      <vt:lpstr>Seismic Zone Factor Z</vt:lpstr>
      <vt:lpstr>Site Class</vt:lpstr>
      <vt:lpstr>Site Coefficient at Short Period Fa</vt:lpstr>
      <vt:lpstr>Site Coefficient at 1-second Period Fv </vt:lpstr>
      <vt:lpstr>Risk Category</vt:lpstr>
      <vt:lpstr>Seismic Importance Factor I</vt:lpstr>
      <vt:lpstr>Response Modification Coefficient R</vt:lpstr>
      <vt:lpstr>Define Of Response Spectrum Function:</vt:lpstr>
      <vt:lpstr>Response Spectrum In X-Direction</vt:lpstr>
      <vt:lpstr>Response Spectrum In y-Direction</vt:lpstr>
      <vt:lpstr>Modal Mass Participation Ratio </vt:lpstr>
      <vt:lpstr>Modal Mass Participation Ratio </vt:lpstr>
      <vt:lpstr>Verifications of structural analysis </vt:lpstr>
      <vt:lpstr>Equilibrium</vt:lpstr>
      <vt:lpstr>Equilibrium</vt:lpstr>
      <vt:lpstr>Stress-strain </vt:lpstr>
      <vt:lpstr>Immediate deflection </vt:lpstr>
      <vt:lpstr>Immediate deflection in solid slab</vt:lpstr>
      <vt:lpstr>Immediate deflection in solid slab</vt:lpstr>
      <vt:lpstr>Long Term Deflection</vt:lpstr>
      <vt:lpstr>Long Term Deflection</vt:lpstr>
      <vt:lpstr>Long Term Deflection</vt:lpstr>
      <vt:lpstr>Check shear </vt:lpstr>
      <vt:lpstr>Check shear </vt:lpstr>
      <vt:lpstr>Design of structural element. </vt:lpstr>
      <vt:lpstr> Load Combination  </vt:lpstr>
      <vt:lpstr>DESIGN OF SLAB  </vt:lpstr>
      <vt:lpstr>M11 in X direction:</vt:lpstr>
      <vt:lpstr>M22 in y direction:</vt:lpstr>
      <vt:lpstr>                     Design of Beams</vt:lpstr>
      <vt:lpstr>PowerPoint Presentation</vt:lpstr>
      <vt:lpstr>Designed Beam</vt:lpstr>
      <vt:lpstr>Design of columns</vt:lpstr>
      <vt:lpstr>PowerPoint Presentation</vt:lpstr>
      <vt:lpstr>PowerPoint Presentation</vt:lpstr>
      <vt:lpstr>Summary of Columns  </vt:lpstr>
      <vt:lpstr>PowerPoint Presentation</vt:lpstr>
      <vt:lpstr>PowerPoint Presentation</vt:lpstr>
      <vt:lpstr>Designed shear wall under gravity load</vt:lpstr>
      <vt:lpstr>Designed shear wall under gravity load</vt:lpstr>
      <vt:lpstr>Design Of Shear Wall</vt:lpstr>
      <vt:lpstr>Design Of Stair</vt:lpstr>
      <vt:lpstr>Design of Flexure for stair</vt:lpstr>
      <vt:lpstr>PowerPoint Presentation</vt:lpstr>
      <vt:lpstr>Design of Footing</vt:lpstr>
      <vt:lpstr>Design of Footing</vt:lpstr>
      <vt:lpstr>Check Wide Beam Shear</vt:lpstr>
      <vt:lpstr>Check Punishing Shear</vt:lpstr>
      <vt:lpstr>PowerPoint Presentation</vt:lpstr>
      <vt:lpstr>PowerPoint Presentation</vt:lpstr>
      <vt:lpstr>PowerPoint Presentation</vt:lpstr>
      <vt:lpstr> check deflection</vt:lpstr>
      <vt:lpstr>Check allowable max stress</vt:lpstr>
      <vt:lpstr>Check Shear from Ultimate Load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Um-Jawad</cp:lastModifiedBy>
  <cp:revision>205</cp:revision>
  <dcterms:created xsi:type="dcterms:W3CDTF">2013-08-21T19:17:07Z</dcterms:created>
  <dcterms:modified xsi:type="dcterms:W3CDTF">2018-05-15T22:44:14Z</dcterms:modified>
</cp:coreProperties>
</file>