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Lst>
  <p:sldSz cx="18288000" cy="10287000"/>
  <p:notesSz cx="6858000" cy="9144000"/>
  <p:embeddedFontLst>
    <p:embeddedFont>
      <p:font typeface="Source Sans Pro Bold" charset="1" panose="020B0703030403020204"/>
      <p:regular r:id="rId16"/>
    </p:embeddedFont>
    <p:embeddedFont>
      <p:font typeface="Dynamo Medium" charset="1" panose="020B060402020A080404"/>
      <p:regular r:id="rId17"/>
    </p:embeddedFont>
    <p:embeddedFont>
      <p:font typeface="Source Sans Pro" charset="1" panose="020B0503030403020204"/>
      <p:regular r:id="rId18"/>
    </p:embeddedFont>
    <p:embeddedFont>
      <p:font typeface="Assistant Bold" charset="1" panose="0000080000000000000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jpeg" Type="http://schemas.openxmlformats.org/officeDocument/2006/relationships/image"/><Relationship Id="rId5" Target="../media/image4.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4.png" Type="http://schemas.openxmlformats.org/officeDocument/2006/relationships/image"/><Relationship Id="rId3" Target="../media/image45.svg" Type="http://schemas.openxmlformats.org/officeDocument/2006/relationships/image"/><Relationship Id="rId4" Target="../media/image46.png" Type="http://schemas.openxmlformats.org/officeDocument/2006/relationships/image"/><Relationship Id="rId5" Target="../media/image47.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jpeg" Type="http://schemas.openxmlformats.org/officeDocument/2006/relationships/image"/><Relationship Id="rId3" Target="../media/image6.pn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11" Target="../media/image21.svg" Type="http://schemas.openxmlformats.org/officeDocument/2006/relationships/image"/><Relationship Id="rId12" Target="../media/image22.png" Type="http://schemas.openxmlformats.org/officeDocument/2006/relationships/image"/><Relationship Id="rId13" Target="../media/image23.svg" Type="http://schemas.openxmlformats.org/officeDocument/2006/relationships/image"/><Relationship Id="rId2" Target="../media/image12.png" Type="http://schemas.openxmlformats.org/officeDocument/2006/relationships/image"/><Relationship Id="rId3" Target="../media/image13.svg" Type="http://schemas.openxmlformats.org/officeDocument/2006/relationships/image"/><Relationship Id="rId4" Target="../media/image14.png" Type="http://schemas.openxmlformats.org/officeDocument/2006/relationships/image"/><Relationship Id="rId5" Target="../media/image15.svg" Type="http://schemas.openxmlformats.org/officeDocument/2006/relationships/image"/><Relationship Id="rId6" Target="../media/image16.png" Type="http://schemas.openxmlformats.org/officeDocument/2006/relationships/image"/><Relationship Id="rId7" Target="../media/image17.svg" Type="http://schemas.openxmlformats.org/officeDocument/2006/relationships/image"/><Relationship Id="rId8" Target="../media/image18.png" Type="http://schemas.openxmlformats.org/officeDocument/2006/relationships/image"/><Relationship Id="rId9" Target="../media/image19.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4.png" Type="http://schemas.openxmlformats.org/officeDocument/2006/relationships/image"/><Relationship Id="rId3" Target="../media/image25.svg" Type="http://schemas.openxmlformats.org/officeDocument/2006/relationships/image"/><Relationship Id="rId4" Target="../media/image26.png" Type="http://schemas.openxmlformats.org/officeDocument/2006/relationships/image"/><Relationship Id="rId5" Target="../media/image27.svg" Type="http://schemas.openxmlformats.org/officeDocument/2006/relationships/image"/><Relationship Id="rId6" Target="../media/image28.png" Type="http://schemas.openxmlformats.org/officeDocument/2006/relationships/image"/><Relationship Id="rId7" Target="../media/image29.svg" Type="http://schemas.openxmlformats.org/officeDocument/2006/relationships/image"/><Relationship Id="rId8" Target="../media/image30.png" Type="http://schemas.openxmlformats.org/officeDocument/2006/relationships/image"/><Relationship Id="rId9" Target="../media/image31.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2.png" Type="http://schemas.openxmlformats.org/officeDocument/2006/relationships/image"/><Relationship Id="rId3" Target="../media/image23.svg" Type="http://schemas.openxmlformats.org/officeDocument/2006/relationships/image"/><Relationship Id="rId4" Target="../media/image10.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1.jpeg" Type="http://schemas.openxmlformats.org/officeDocument/2006/relationships/image"/><Relationship Id="rId11" Target="../media/image42.jpeg" Type="http://schemas.openxmlformats.org/officeDocument/2006/relationships/image"/><Relationship Id="rId12" Target="../media/image43.jpeg" Type="http://schemas.openxmlformats.org/officeDocument/2006/relationships/image"/><Relationship Id="rId2" Target="../media/image33.jpeg" Type="http://schemas.openxmlformats.org/officeDocument/2006/relationships/image"/><Relationship Id="rId3" Target="../media/image34.jpeg" Type="http://schemas.openxmlformats.org/officeDocument/2006/relationships/image"/><Relationship Id="rId4" Target="../media/image35.jpeg" Type="http://schemas.openxmlformats.org/officeDocument/2006/relationships/image"/><Relationship Id="rId5" Target="../media/image36.jpeg" Type="http://schemas.openxmlformats.org/officeDocument/2006/relationships/image"/><Relationship Id="rId6" Target="../media/image37.jpeg" Type="http://schemas.openxmlformats.org/officeDocument/2006/relationships/image"/><Relationship Id="rId7" Target="../media/image38.jpeg" Type="http://schemas.openxmlformats.org/officeDocument/2006/relationships/image"/><Relationship Id="rId8" Target="../media/image39.jpeg" Type="http://schemas.openxmlformats.org/officeDocument/2006/relationships/image"/><Relationship Id="rId9" Target="../media/image40.jpe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Freeform 2" id="2"/>
          <p:cNvSpPr/>
          <p:nvPr/>
        </p:nvSpPr>
        <p:spPr>
          <a:xfrm flipH="false" flipV="false" rot="5400000">
            <a:off x="-3448197" y="2398023"/>
            <a:ext cx="10522735" cy="5490954"/>
          </a:xfrm>
          <a:custGeom>
            <a:avLst/>
            <a:gdLst/>
            <a:ahLst/>
            <a:cxnLst/>
            <a:rect r="r" b="b" t="t" l="l"/>
            <a:pathLst>
              <a:path h="5490954" w="10522735">
                <a:moveTo>
                  <a:pt x="0" y="0"/>
                </a:moveTo>
                <a:lnTo>
                  <a:pt x="10522734" y="0"/>
                </a:lnTo>
                <a:lnTo>
                  <a:pt x="10522734" y="5490954"/>
                </a:lnTo>
                <a:lnTo>
                  <a:pt x="0" y="549095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0846849" y="-754555"/>
            <a:ext cx="10942922" cy="11434527"/>
            <a:chOff x="0" y="0"/>
            <a:chExt cx="6076970" cy="6349975"/>
          </a:xfrm>
        </p:grpSpPr>
        <p:sp>
          <p:nvSpPr>
            <p:cNvPr name="Freeform 4" id="4"/>
            <p:cNvSpPr/>
            <p:nvPr/>
          </p:nvSpPr>
          <p:spPr>
            <a:xfrm flipH="false" flipV="false" rot="0">
              <a:off x="0" y="0"/>
              <a:ext cx="6076970" cy="6349975"/>
            </a:xfrm>
            <a:custGeom>
              <a:avLst/>
              <a:gdLst/>
              <a:ahLst/>
              <a:cxnLst/>
              <a:rect r="r" b="b" t="t" l="l"/>
              <a:pathLst>
                <a:path h="6349975" w="6076970">
                  <a:moveTo>
                    <a:pt x="6076970" y="3175025"/>
                  </a:moveTo>
                  <a:cubicBezTo>
                    <a:pt x="6076970" y="4928451"/>
                    <a:pt x="4716568" y="6349975"/>
                    <a:pt x="3038485" y="6349975"/>
                  </a:cubicBezTo>
                  <a:cubicBezTo>
                    <a:pt x="1360378" y="6349975"/>
                    <a:pt x="0" y="4928451"/>
                    <a:pt x="0" y="3175025"/>
                  </a:cubicBezTo>
                  <a:cubicBezTo>
                    <a:pt x="0" y="1421511"/>
                    <a:pt x="1360378" y="0"/>
                    <a:pt x="3038485" y="0"/>
                  </a:cubicBezTo>
                  <a:cubicBezTo>
                    <a:pt x="4716592" y="0"/>
                    <a:pt x="6076970" y="1421511"/>
                    <a:pt x="6076970" y="3175025"/>
                  </a:cubicBezTo>
                  <a:close/>
                </a:path>
              </a:pathLst>
            </a:custGeom>
            <a:blipFill>
              <a:blip r:embed="rId4"/>
              <a:stretch>
                <a:fillRect l="-2246" t="0" r="-2246" b="0"/>
              </a:stretch>
            </a:blipFill>
          </p:spPr>
        </p:sp>
      </p:grpSp>
      <p:grpSp>
        <p:nvGrpSpPr>
          <p:cNvPr name="Group 5" id="5"/>
          <p:cNvGrpSpPr/>
          <p:nvPr/>
        </p:nvGrpSpPr>
        <p:grpSpPr>
          <a:xfrm rot="0">
            <a:off x="8909240" y="1005824"/>
            <a:ext cx="4593733" cy="4593733"/>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127000" y="0"/>
                  </a:moveTo>
                  <a:lnTo>
                    <a:pt x="685800" y="0"/>
                  </a:lnTo>
                  <a:cubicBezTo>
                    <a:pt x="755940" y="0"/>
                    <a:pt x="812800" y="56860"/>
                    <a:pt x="812800" y="127000"/>
                  </a:cubicBezTo>
                  <a:lnTo>
                    <a:pt x="812800" y="685800"/>
                  </a:lnTo>
                  <a:cubicBezTo>
                    <a:pt x="812800" y="755940"/>
                    <a:pt x="755940" y="812800"/>
                    <a:pt x="685800" y="812800"/>
                  </a:cubicBezTo>
                  <a:lnTo>
                    <a:pt x="127000" y="812800"/>
                  </a:lnTo>
                  <a:cubicBezTo>
                    <a:pt x="56860" y="812800"/>
                    <a:pt x="0" y="755940"/>
                    <a:pt x="0" y="685800"/>
                  </a:cubicBezTo>
                  <a:lnTo>
                    <a:pt x="0" y="127000"/>
                  </a:lnTo>
                  <a:cubicBezTo>
                    <a:pt x="0" y="56860"/>
                    <a:pt x="56860" y="0"/>
                    <a:pt x="127000" y="0"/>
                  </a:cubicBezTo>
                  <a:close/>
                </a:path>
              </a:pathLst>
            </a:custGeom>
            <a:solidFill>
              <a:srgbClr val="FCFEFF"/>
            </a:solidFill>
          </p:spPr>
        </p:sp>
        <p:sp>
          <p:nvSpPr>
            <p:cNvPr name="TextBox 7" id="7"/>
            <p:cNvSpPr txBox="true"/>
            <p:nvPr/>
          </p:nvSpPr>
          <p:spPr>
            <a:xfrm>
              <a:off x="0" y="19050"/>
              <a:ext cx="812800" cy="793750"/>
            </a:xfrm>
            <a:prstGeom prst="rect">
              <a:avLst/>
            </a:prstGeom>
          </p:spPr>
          <p:txBody>
            <a:bodyPr anchor="ctr" rtlCol="false" tIns="52498" lIns="52498" bIns="52498" rIns="52498"/>
            <a:lstStyle/>
            <a:p>
              <a:pPr algn="ctr">
                <a:lnSpc>
                  <a:spcPts val="1993"/>
                </a:lnSpc>
              </a:pPr>
            </a:p>
          </p:txBody>
        </p:sp>
      </p:grpSp>
      <p:sp>
        <p:nvSpPr>
          <p:cNvPr name="Freeform 8" id="8"/>
          <p:cNvSpPr/>
          <p:nvPr/>
        </p:nvSpPr>
        <p:spPr>
          <a:xfrm flipH="false" flipV="false" rot="0">
            <a:off x="9144000" y="1255057"/>
            <a:ext cx="4348960" cy="4344500"/>
          </a:xfrm>
          <a:custGeom>
            <a:avLst/>
            <a:gdLst/>
            <a:ahLst/>
            <a:cxnLst/>
            <a:rect r="r" b="b" t="t" l="l"/>
            <a:pathLst>
              <a:path h="4344500" w="4348960">
                <a:moveTo>
                  <a:pt x="0" y="0"/>
                </a:moveTo>
                <a:lnTo>
                  <a:pt x="4348960" y="0"/>
                </a:lnTo>
                <a:lnTo>
                  <a:pt x="4348960" y="4344500"/>
                </a:lnTo>
                <a:lnTo>
                  <a:pt x="0" y="4344500"/>
                </a:lnTo>
                <a:lnTo>
                  <a:pt x="0" y="0"/>
                </a:lnTo>
                <a:close/>
              </a:path>
            </a:pathLst>
          </a:custGeom>
          <a:blipFill>
            <a:blip r:embed="rId5"/>
            <a:stretch>
              <a:fillRect l="0" t="-102" r="0" b="0"/>
            </a:stretch>
          </a:blipFill>
        </p:spPr>
      </p:sp>
      <p:sp>
        <p:nvSpPr>
          <p:cNvPr name="TextBox 9" id="9"/>
          <p:cNvSpPr txBox="true"/>
          <p:nvPr/>
        </p:nvSpPr>
        <p:spPr>
          <a:xfrm rot="0">
            <a:off x="1821685" y="3852753"/>
            <a:ext cx="7322315" cy="1190178"/>
          </a:xfrm>
          <a:prstGeom prst="rect">
            <a:avLst/>
          </a:prstGeom>
        </p:spPr>
        <p:txBody>
          <a:bodyPr anchor="t" rtlCol="false" tIns="0" lIns="0" bIns="0" rIns="0">
            <a:spAutoFit/>
          </a:bodyPr>
          <a:lstStyle/>
          <a:p>
            <a:pPr algn="l">
              <a:lnSpc>
                <a:spcPts val="9821"/>
              </a:lnSpc>
            </a:pPr>
            <a:r>
              <a:rPr lang="en-US" sz="7015">
                <a:solidFill>
                  <a:srgbClr val="3275C5"/>
                </a:solidFill>
                <a:latin typeface="Source Sans Pro Bold"/>
                <a:ea typeface="Source Sans Pro Bold"/>
                <a:cs typeface="Source Sans Pro Bold"/>
                <a:sym typeface="Source Sans Pro Bold"/>
              </a:rPr>
              <a:t>GRID REAL ESTATE</a:t>
            </a:r>
          </a:p>
        </p:txBody>
      </p:sp>
      <p:sp>
        <p:nvSpPr>
          <p:cNvPr name="TextBox 10" id="10"/>
          <p:cNvSpPr txBox="true"/>
          <p:nvPr/>
        </p:nvSpPr>
        <p:spPr>
          <a:xfrm rot="0">
            <a:off x="2220004" y="5283754"/>
            <a:ext cx="6453242" cy="1413632"/>
          </a:xfrm>
          <a:prstGeom prst="rect">
            <a:avLst/>
          </a:prstGeom>
        </p:spPr>
        <p:txBody>
          <a:bodyPr anchor="t" rtlCol="false" tIns="0" lIns="0" bIns="0" rIns="0">
            <a:spAutoFit/>
          </a:bodyPr>
          <a:lstStyle/>
          <a:p>
            <a:pPr algn="l">
              <a:lnSpc>
                <a:spcPts val="11411"/>
              </a:lnSpc>
            </a:pPr>
            <a:r>
              <a:rPr lang="en-US" sz="8150" spc="32">
                <a:solidFill>
                  <a:srgbClr val="56AAF0"/>
                </a:solidFill>
                <a:latin typeface="Dynamo Medium"/>
                <a:ea typeface="Dynamo Medium"/>
                <a:cs typeface="Dynamo Medium"/>
                <a:sym typeface="Dynamo Medium"/>
              </a:rPr>
              <a:t>DEVELOPMENT</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Freeform 2" id="2"/>
          <p:cNvSpPr/>
          <p:nvPr/>
        </p:nvSpPr>
        <p:spPr>
          <a:xfrm flipH="false" flipV="false" rot="0">
            <a:off x="0" y="3045434"/>
            <a:ext cx="18288000" cy="4655127"/>
          </a:xfrm>
          <a:custGeom>
            <a:avLst/>
            <a:gdLst/>
            <a:ahLst/>
            <a:cxnLst/>
            <a:rect r="r" b="b" t="t" l="l"/>
            <a:pathLst>
              <a:path h="4655127" w="18288000">
                <a:moveTo>
                  <a:pt x="0" y="0"/>
                </a:moveTo>
                <a:lnTo>
                  <a:pt x="18288000" y="0"/>
                </a:lnTo>
                <a:lnTo>
                  <a:pt x="18288000" y="4655128"/>
                </a:lnTo>
                <a:lnTo>
                  <a:pt x="0" y="465512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4130808" y="3545956"/>
            <a:ext cx="10026384" cy="4154606"/>
            <a:chOff x="0" y="0"/>
            <a:chExt cx="13368513" cy="5539474"/>
          </a:xfrm>
        </p:grpSpPr>
        <p:grpSp>
          <p:nvGrpSpPr>
            <p:cNvPr name="Group 4" id="4"/>
            <p:cNvGrpSpPr/>
            <p:nvPr/>
          </p:nvGrpSpPr>
          <p:grpSpPr>
            <a:xfrm rot="0">
              <a:off x="0" y="55368"/>
              <a:ext cx="5484106" cy="5484106"/>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CFEFF"/>
              </a:solidFill>
            </p:spPr>
          </p:sp>
          <p:sp>
            <p:nvSpPr>
              <p:cNvPr name="TextBox 6" id="6"/>
              <p:cNvSpPr txBox="true"/>
              <p:nvPr/>
            </p:nvSpPr>
            <p:spPr>
              <a:xfrm>
                <a:off x="76200" y="95250"/>
                <a:ext cx="660400" cy="641350"/>
              </a:xfrm>
              <a:prstGeom prst="rect">
                <a:avLst/>
              </a:prstGeom>
            </p:spPr>
            <p:txBody>
              <a:bodyPr anchor="ctr" rtlCol="false" tIns="52498" lIns="52498" bIns="52498" rIns="52498"/>
              <a:lstStyle/>
              <a:p>
                <a:pPr algn="ctr">
                  <a:lnSpc>
                    <a:spcPts val="3801"/>
                  </a:lnSpc>
                </a:pPr>
                <a:r>
                  <a:rPr lang="en-US" sz="3363">
                    <a:solidFill>
                      <a:srgbClr val="56AAF0"/>
                    </a:solidFill>
                    <a:latin typeface="Assistant Bold"/>
                    <a:ea typeface="Assistant Bold"/>
                    <a:cs typeface="Assistant Bold"/>
                    <a:sym typeface="Assistant Bold"/>
                  </a:rPr>
                  <a:t>Maha khilfeh</a:t>
                </a:r>
              </a:p>
            </p:txBody>
          </p:sp>
        </p:grpSp>
        <p:grpSp>
          <p:nvGrpSpPr>
            <p:cNvPr name="Group 7" id="7"/>
            <p:cNvGrpSpPr/>
            <p:nvPr/>
          </p:nvGrpSpPr>
          <p:grpSpPr>
            <a:xfrm rot="0">
              <a:off x="7884406" y="0"/>
              <a:ext cx="5484106" cy="5484106"/>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CFEFF"/>
              </a:solidFill>
            </p:spPr>
          </p:sp>
          <p:sp>
            <p:nvSpPr>
              <p:cNvPr name="TextBox 9" id="9"/>
              <p:cNvSpPr txBox="true"/>
              <p:nvPr/>
            </p:nvSpPr>
            <p:spPr>
              <a:xfrm>
                <a:off x="76200" y="104775"/>
                <a:ext cx="660400" cy="631825"/>
              </a:xfrm>
              <a:prstGeom prst="rect">
                <a:avLst/>
              </a:prstGeom>
            </p:spPr>
            <p:txBody>
              <a:bodyPr anchor="ctr" rtlCol="false" tIns="52498" lIns="52498" bIns="52498" rIns="52498"/>
              <a:lstStyle/>
              <a:p>
                <a:pPr algn="ctr">
                  <a:lnSpc>
                    <a:spcPts val="3575"/>
                  </a:lnSpc>
                </a:pPr>
                <a:r>
                  <a:rPr lang="en-US" sz="3163">
                    <a:solidFill>
                      <a:srgbClr val="56AAF0"/>
                    </a:solidFill>
                    <a:latin typeface="Assistant Bold"/>
                    <a:ea typeface="Assistant Bold"/>
                    <a:cs typeface="Assistant Bold"/>
                    <a:sym typeface="Assistant Bold"/>
                  </a:rPr>
                  <a:t>Raghad nouri</a:t>
                </a:r>
              </a:p>
            </p:txBody>
          </p:sp>
        </p:grpSp>
      </p:grpSp>
      <p:sp>
        <p:nvSpPr>
          <p:cNvPr name="Freeform 10" id="10"/>
          <p:cNvSpPr/>
          <p:nvPr/>
        </p:nvSpPr>
        <p:spPr>
          <a:xfrm flipH="false" flipV="false" rot="0">
            <a:off x="9827323" y="3283583"/>
            <a:ext cx="4329869" cy="4416979"/>
          </a:xfrm>
          <a:custGeom>
            <a:avLst/>
            <a:gdLst/>
            <a:ahLst/>
            <a:cxnLst/>
            <a:rect r="r" b="b" t="t" l="l"/>
            <a:pathLst>
              <a:path h="4416979" w="4329869">
                <a:moveTo>
                  <a:pt x="0" y="0"/>
                </a:moveTo>
                <a:lnTo>
                  <a:pt x="4329869" y="0"/>
                </a:lnTo>
                <a:lnTo>
                  <a:pt x="4329869" y="4416979"/>
                </a:lnTo>
                <a:lnTo>
                  <a:pt x="0" y="441697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0">
            <a:off x="3891324" y="3283583"/>
            <a:ext cx="4335233" cy="4422450"/>
          </a:xfrm>
          <a:custGeom>
            <a:avLst/>
            <a:gdLst/>
            <a:ahLst/>
            <a:cxnLst/>
            <a:rect r="r" b="b" t="t" l="l"/>
            <a:pathLst>
              <a:path h="4422450" w="4335233">
                <a:moveTo>
                  <a:pt x="0" y="0"/>
                </a:moveTo>
                <a:lnTo>
                  <a:pt x="4335233" y="0"/>
                </a:lnTo>
                <a:lnTo>
                  <a:pt x="4335233" y="4422450"/>
                </a:lnTo>
                <a:lnTo>
                  <a:pt x="0" y="442245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2" id="12"/>
          <p:cNvSpPr txBox="true"/>
          <p:nvPr/>
        </p:nvSpPr>
        <p:spPr>
          <a:xfrm rot="0">
            <a:off x="5283122" y="866775"/>
            <a:ext cx="7721756" cy="1377949"/>
          </a:xfrm>
          <a:prstGeom prst="rect">
            <a:avLst/>
          </a:prstGeom>
        </p:spPr>
        <p:txBody>
          <a:bodyPr anchor="t" rtlCol="false" tIns="0" lIns="0" bIns="0" rIns="0">
            <a:spAutoFit/>
          </a:bodyPr>
          <a:lstStyle/>
          <a:p>
            <a:pPr algn="ctr">
              <a:lnSpc>
                <a:spcPts val="11200"/>
              </a:lnSpc>
            </a:pPr>
            <a:r>
              <a:rPr lang="en-US" sz="8000">
                <a:solidFill>
                  <a:srgbClr val="56AAF0"/>
                </a:solidFill>
                <a:latin typeface="Dynamo Medium"/>
                <a:ea typeface="Dynamo Medium"/>
                <a:cs typeface="Dynamo Medium"/>
                <a:sym typeface="Dynamo Medium"/>
              </a:rPr>
              <a:t>OUR TEAM</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grpSp>
        <p:nvGrpSpPr>
          <p:cNvPr name="Group 2" id="2"/>
          <p:cNvGrpSpPr/>
          <p:nvPr/>
        </p:nvGrpSpPr>
        <p:grpSpPr>
          <a:xfrm rot="0">
            <a:off x="2495536" y="2352612"/>
            <a:ext cx="13037265" cy="5936914"/>
            <a:chOff x="0" y="0"/>
            <a:chExt cx="17383021" cy="7915886"/>
          </a:xfrm>
        </p:grpSpPr>
        <p:grpSp>
          <p:nvGrpSpPr>
            <p:cNvPr name="Group 3" id="3"/>
            <p:cNvGrpSpPr>
              <a:grpSpLocks noChangeAspect="true"/>
            </p:cNvGrpSpPr>
            <p:nvPr/>
          </p:nvGrpSpPr>
          <p:grpSpPr>
            <a:xfrm rot="0">
              <a:off x="0" y="277925"/>
              <a:ext cx="5677551" cy="7637960"/>
              <a:chOff x="0" y="0"/>
              <a:chExt cx="14160500" cy="19050000"/>
            </a:xfrm>
          </p:grpSpPr>
          <p:sp>
            <p:nvSpPr>
              <p:cNvPr name="Freeform 4" id="4"/>
              <p:cNvSpPr/>
              <p:nvPr/>
            </p:nvSpPr>
            <p:spPr>
              <a:xfrm flipH="true" flipV="false" rot="0">
                <a:off x="1248918" y="3146933"/>
                <a:ext cx="10725785" cy="12979655"/>
              </a:xfrm>
              <a:custGeom>
                <a:avLst/>
                <a:gdLst/>
                <a:ahLst/>
                <a:cxnLst/>
                <a:rect r="r" b="b" t="t" l="l"/>
                <a:pathLst>
                  <a:path h="12979655" w="10725785">
                    <a:moveTo>
                      <a:pt x="1968373" y="12979655"/>
                    </a:moveTo>
                    <a:lnTo>
                      <a:pt x="8757412" y="12979655"/>
                    </a:lnTo>
                    <a:cubicBezTo>
                      <a:pt x="9844532" y="12979655"/>
                      <a:pt x="10725785" y="12098402"/>
                      <a:pt x="10725785" y="11011282"/>
                    </a:cubicBezTo>
                    <a:lnTo>
                      <a:pt x="10725785" y="1968373"/>
                    </a:lnTo>
                    <a:cubicBezTo>
                      <a:pt x="10725785" y="881253"/>
                      <a:pt x="9844532" y="0"/>
                      <a:pt x="8757412" y="0"/>
                    </a:cubicBezTo>
                    <a:lnTo>
                      <a:pt x="1968373" y="0"/>
                    </a:lnTo>
                    <a:cubicBezTo>
                      <a:pt x="881253" y="0"/>
                      <a:pt x="0" y="881253"/>
                      <a:pt x="0" y="1968373"/>
                    </a:cubicBezTo>
                    <a:lnTo>
                      <a:pt x="0" y="11011407"/>
                    </a:lnTo>
                    <a:cubicBezTo>
                      <a:pt x="127" y="12098402"/>
                      <a:pt x="881380" y="12979655"/>
                      <a:pt x="1968373" y="12979655"/>
                    </a:cubicBezTo>
                    <a:close/>
                  </a:path>
                </a:pathLst>
              </a:custGeom>
              <a:blipFill>
                <a:blip r:embed="rId2"/>
                <a:stretch>
                  <a:fillRect l="-40816" t="0" r="-40816" b="0"/>
                </a:stretch>
              </a:blipFill>
            </p:spPr>
          </p:sp>
          <p:sp>
            <p:nvSpPr>
              <p:cNvPr name="Freeform 5" id="5"/>
              <p:cNvSpPr/>
              <p:nvPr/>
            </p:nvSpPr>
            <p:spPr>
              <a:xfrm flipH="false" flipV="false" rot="0">
                <a:off x="0" y="0"/>
                <a:ext cx="14160500" cy="19050000"/>
              </a:xfrm>
              <a:custGeom>
                <a:avLst/>
                <a:gdLst/>
                <a:ahLst/>
                <a:cxnLst/>
                <a:rect r="r" b="b" t="t" l="l"/>
                <a:pathLst>
                  <a:path h="19050000" w="14160500">
                    <a:moveTo>
                      <a:pt x="14160500" y="19050000"/>
                    </a:moveTo>
                    <a:lnTo>
                      <a:pt x="0" y="19050000"/>
                    </a:lnTo>
                    <a:lnTo>
                      <a:pt x="0" y="0"/>
                    </a:lnTo>
                    <a:lnTo>
                      <a:pt x="14160500" y="0"/>
                    </a:lnTo>
                    <a:lnTo>
                      <a:pt x="14160500" y="19050000"/>
                    </a:lnTo>
                    <a:close/>
                  </a:path>
                </a:pathLst>
              </a:custGeom>
              <a:blipFill>
                <a:blip r:embed="rId3"/>
                <a:stretch>
                  <a:fillRect l="-28" t="0" r="-28" b="0"/>
                </a:stretch>
              </a:blipFill>
            </p:spPr>
          </p:sp>
        </p:grpSp>
        <p:sp>
          <p:nvSpPr>
            <p:cNvPr name="TextBox 6" id="6"/>
            <p:cNvSpPr txBox="true"/>
            <p:nvPr/>
          </p:nvSpPr>
          <p:spPr>
            <a:xfrm rot="0">
              <a:off x="6878121" y="-171450"/>
              <a:ext cx="10504899" cy="1825765"/>
            </a:xfrm>
            <a:prstGeom prst="rect">
              <a:avLst/>
            </a:prstGeom>
          </p:spPr>
          <p:txBody>
            <a:bodyPr anchor="t" rtlCol="false" tIns="0" lIns="0" bIns="0" rIns="0">
              <a:spAutoFit/>
            </a:bodyPr>
            <a:lstStyle/>
            <a:p>
              <a:pPr algn="l">
                <a:lnSpc>
                  <a:spcPts val="11427"/>
                </a:lnSpc>
              </a:pPr>
              <a:r>
                <a:rPr lang="en-US" sz="8162">
                  <a:solidFill>
                    <a:srgbClr val="56AAF0"/>
                  </a:solidFill>
                  <a:latin typeface="Dynamo Medium"/>
                  <a:ea typeface="Dynamo Medium"/>
                  <a:cs typeface="Dynamo Medium"/>
                  <a:sym typeface="Dynamo Medium"/>
                </a:rPr>
                <a:t>INTRODUCTION</a:t>
              </a:r>
            </a:p>
          </p:txBody>
        </p:sp>
        <p:sp>
          <p:nvSpPr>
            <p:cNvPr name="TextBox 7" id="7"/>
            <p:cNvSpPr txBox="true"/>
            <p:nvPr/>
          </p:nvSpPr>
          <p:spPr>
            <a:xfrm rot="0">
              <a:off x="6878121" y="2157178"/>
              <a:ext cx="10504899" cy="4837820"/>
            </a:xfrm>
            <a:prstGeom prst="rect">
              <a:avLst/>
            </a:prstGeom>
          </p:spPr>
          <p:txBody>
            <a:bodyPr anchor="t" rtlCol="false" tIns="0" lIns="0" bIns="0" rIns="0">
              <a:spAutoFit/>
            </a:bodyPr>
            <a:lstStyle/>
            <a:p>
              <a:pPr algn="l">
                <a:lnSpc>
                  <a:spcPts val="4856"/>
                </a:lnSpc>
              </a:pPr>
              <a:r>
                <a:rPr lang="en-US" sz="3469" spc="13">
                  <a:solidFill>
                    <a:srgbClr val="3275C5"/>
                  </a:solidFill>
                  <a:latin typeface="Source Sans Pro"/>
                  <a:ea typeface="Source Sans Pro"/>
                  <a:cs typeface="Source Sans Pro"/>
                  <a:sym typeface="Source Sans Pro"/>
                </a:rPr>
                <a:t>In this presentation, we will take a deep look at how to connect real estate owners with project owners in an innovative way that facilitates and accelerates the process of finding the right property and completing deals smoothly.</a:t>
              </a:r>
            </a:p>
          </p:txBody>
        </p:sp>
      </p:grpSp>
      <p:sp>
        <p:nvSpPr>
          <p:cNvPr name="Freeform 8" id="8"/>
          <p:cNvSpPr/>
          <p:nvPr/>
        </p:nvSpPr>
        <p:spPr>
          <a:xfrm flipH="false" flipV="false" rot="-2561783">
            <a:off x="-2150393" y="-1597808"/>
            <a:ext cx="6000674" cy="4342306"/>
          </a:xfrm>
          <a:custGeom>
            <a:avLst/>
            <a:gdLst/>
            <a:ahLst/>
            <a:cxnLst/>
            <a:rect r="r" b="b" t="t" l="l"/>
            <a:pathLst>
              <a:path h="4342306" w="6000674">
                <a:moveTo>
                  <a:pt x="0" y="0"/>
                </a:moveTo>
                <a:lnTo>
                  <a:pt x="6000674" y="0"/>
                </a:lnTo>
                <a:lnTo>
                  <a:pt x="6000674" y="4342306"/>
                </a:lnTo>
                <a:lnTo>
                  <a:pt x="0" y="434230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9" id="9"/>
          <p:cNvSpPr/>
          <p:nvPr/>
        </p:nvSpPr>
        <p:spPr>
          <a:xfrm flipH="false" flipV="false" rot="7616117">
            <a:off x="14754144" y="7087147"/>
            <a:ext cx="6000674" cy="4342306"/>
          </a:xfrm>
          <a:custGeom>
            <a:avLst/>
            <a:gdLst/>
            <a:ahLst/>
            <a:cxnLst/>
            <a:rect r="r" b="b" t="t" l="l"/>
            <a:pathLst>
              <a:path h="4342306" w="6000674">
                <a:moveTo>
                  <a:pt x="0" y="0"/>
                </a:moveTo>
                <a:lnTo>
                  <a:pt x="6000675" y="0"/>
                </a:lnTo>
                <a:lnTo>
                  <a:pt x="6000675" y="4342306"/>
                </a:lnTo>
                <a:lnTo>
                  <a:pt x="0" y="434230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Freeform 2" id="2"/>
          <p:cNvSpPr/>
          <p:nvPr/>
        </p:nvSpPr>
        <p:spPr>
          <a:xfrm flipH="false" flipV="false" rot="5400000">
            <a:off x="-4751090" y="1897973"/>
            <a:ext cx="10511830" cy="6491055"/>
          </a:xfrm>
          <a:custGeom>
            <a:avLst/>
            <a:gdLst/>
            <a:ahLst/>
            <a:cxnLst/>
            <a:rect r="r" b="b" t="t" l="l"/>
            <a:pathLst>
              <a:path h="6491055" w="10511830">
                <a:moveTo>
                  <a:pt x="0" y="0"/>
                </a:moveTo>
                <a:lnTo>
                  <a:pt x="10511830" y="0"/>
                </a:lnTo>
                <a:lnTo>
                  <a:pt x="10511830" y="6491054"/>
                </a:lnTo>
                <a:lnTo>
                  <a:pt x="0" y="6491054"/>
                </a:lnTo>
                <a:lnTo>
                  <a:pt x="0" y="0"/>
                </a:lnTo>
                <a:close/>
              </a:path>
            </a:pathLst>
          </a:custGeom>
          <a:blipFill>
            <a:blip r:embed="rId2"/>
            <a:stretch>
              <a:fillRect l="0" t="0" r="0" b="0"/>
            </a:stretch>
          </a:blipFill>
        </p:spPr>
      </p:sp>
      <p:grpSp>
        <p:nvGrpSpPr>
          <p:cNvPr name="Group 3" id="3"/>
          <p:cNvGrpSpPr>
            <a:grpSpLocks noChangeAspect="true"/>
          </p:cNvGrpSpPr>
          <p:nvPr/>
        </p:nvGrpSpPr>
        <p:grpSpPr>
          <a:xfrm rot="0">
            <a:off x="12728008" y="3342127"/>
            <a:ext cx="5141195" cy="4127820"/>
            <a:chOff x="0" y="0"/>
            <a:chExt cx="7467600" cy="5995670"/>
          </a:xfrm>
        </p:grpSpPr>
        <p:sp>
          <p:nvSpPr>
            <p:cNvPr name="Freeform 4" id="4"/>
            <p:cNvSpPr/>
            <p:nvPr/>
          </p:nvSpPr>
          <p:spPr>
            <a:xfrm flipH="false" flipV="false" rot="0">
              <a:off x="0" y="0"/>
              <a:ext cx="7467600" cy="4513580"/>
            </a:xfrm>
            <a:custGeom>
              <a:avLst/>
              <a:gdLst/>
              <a:ahLst/>
              <a:cxnLst/>
              <a:rect r="r" b="b" t="t" l="l"/>
              <a:pathLst>
                <a:path h="4513580" w="7467600">
                  <a:moveTo>
                    <a:pt x="7127240" y="0"/>
                  </a:moveTo>
                  <a:lnTo>
                    <a:pt x="340360" y="0"/>
                  </a:lnTo>
                  <a:cubicBezTo>
                    <a:pt x="152400" y="0"/>
                    <a:pt x="0" y="152400"/>
                    <a:pt x="0" y="340360"/>
                  </a:cubicBezTo>
                  <a:lnTo>
                    <a:pt x="0" y="4513580"/>
                  </a:lnTo>
                  <a:lnTo>
                    <a:pt x="7467600" y="4513580"/>
                  </a:lnTo>
                  <a:lnTo>
                    <a:pt x="7467600" y="340360"/>
                  </a:lnTo>
                  <a:cubicBezTo>
                    <a:pt x="7467600" y="152400"/>
                    <a:pt x="7315200" y="0"/>
                    <a:pt x="7127240" y="0"/>
                  </a:cubicBezTo>
                  <a:close/>
                  <a:moveTo>
                    <a:pt x="7142480" y="4188460"/>
                  </a:moveTo>
                  <a:lnTo>
                    <a:pt x="314961" y="4188460"/>
                  </a:lnTo>
                  <a:lnTo>
                    <a:pt x="314961" y="353060"/>
                  </a:lnTo>
                  <a:lnTo>
                    <a:pt x="7142480" y="353060"/>
                  </a:lnTo>
                  <a:lnTo>
                    <a:pt x="7142480" y="4188460"/>
                  </a:lnTo>
                  <a:close/>
                </a:path>
              </a:pathLst>
            </a:custGeom>
            <a:solidFill>
              <a:srgbClr val="000000"/>
            </a:solidFill>
          </p:spPr>
        </p:sp>
        <p:sp>
          <p:nvSpPr>
            <p:cNvPr name="Freeform 5" id="5"/>
            <p:cNvSpPr/>
            <p:nvPr/>
          </p:nvSpPr>
          <p:spPr>
            <a:xfrm flipH="false" flipV="false" rot="0">
              <a:off x="0" y="4514850"/>
              <a:ext cx="7467600" cy="695960"/>
            </a:xfrm>
            <a:custGeom>
              <a:avLst/>
              <a:gdLst/>
              <a:ahLst/>
              <a:cxnLst/>
              <a:rect r="r" b="b" t="t" l="l"/>
              <a:pathLst>
                <a:path h="695960" w="7467600">
                  <a:moveTo>
                    <a:pt x="0" y="355600"/>
                  </a:moveTo>
                  <a:cubicBezTo>
                    <a:pt x="0" y="543560"/>
                    <a:pt x="152400" y="695960"/>
                    <a:pt x="340360" y="695960"/>
                  </a:cubicBezTo>
                  <a:lnTo>
                    <a:pt x="7127240" y="695960"/>
                  </a:lnTo>
                  <a:cubicBezTo>
                    <a:pt x="7315200" y="695960"/>
                    <a:pt x="7467600" y="543560"/>
                    <a:pt x="7467600" y="355600"/>
                  </a:cubicBezTo>
                  <a:lnTo>
                    <a:pt x="7467600" y="0"/>
                  </a:lnTo>
                  <a:lnTo>
                    <a:pt x="0" y="0"/>
                  </a:lnTo>
                  <a:lnTo>
                    <a:pt x="0" y="355600"/>
                  </a:lnTo>
                  <a:close/>
                </a:path>
              </a:pathLst>
            </a:custGeom>
            <a:solidFill>
              <a:srgbClr val="E9E9E9"/>
            </a:solidFill>
          </p:spPr>
        </p:sp>
        <p:sp>
          <p:nvSpPr>
            <p:cNvPr name="Freeform 6" id="6"/>
            <p:cNvSpPr/>
            <p:nvPr/>
          </p:nvSpPr>
          <p:spPr>
            <a:xfrm flipH="false" flipV="false" rot="0">
              <a:off x="2429510" y="5210810"/>
              <a:ext cx="2606040" cy="791210"/>
            </a:xfrm>
            <a:custGeom>
              <a:avLst/>
              <a:gdLst/>
              <a:ahLst/>
              <a:cxnLst/>
              <a:rect r="r" b="b" t="t" l="l"/>
              <a:pathLst>
                <a:path h="791210" w="2606040">
                  <a:moveTo>
                    <a:pt x="1258570" y="0"/>
                  </a:moveTo>
                  <a:lnTo>
                    <a:pt x="453390" y="0"/>
                  </a:lnTo>
                  <a:cubicBezTo>
                    <a:pt x="453390" y="0"/>
                    <a:pt x="429260" y="370840"/>
                    <a:pt x="403860" y="525780"/>
                  </a:cubicBezTo>
                  <a:cubicBezTo>
                    <a:pt x="359410" y="791210"/>
                    <a:pt x="87630" y="706120"/>
                    <a:pt x="10160" y="762000"/>
                  </a:cubicBezTo>
                  <a:cubicBezTo>
                    <a:pt x="0" y="769620"/>
                    <a:pt x="5080" y="786130"/>
                    <a:pt x="17780" y="786130"/>
                  </a:cubicBezTo>
                  <a:lnTo>
                    <a:pt x="2588260" y="786130"/>
                  </a:lnTo>
                  <a:cubicBezTo>
                    <a:pt x="2600960" y="786130"/>
                    <a:pt x="2606040" y="769620"/>
                    <a:pt x="2595880" y="762000"/>
                  </a:cubicBezTo>
                  <a:cubicBezTo>
                    <a:pt x="2518410" y="706120"/>
                    <a:pt x="2246630" y="791210"/>
                    <a:pt x="2202180" y="525780"/>
                  </a:cubicBezTo>
                  <a:cubicBezTo>
                    <a:pt x="2176780" y="370840"/>
                    <a:pt x="2152650" y="0"/>
                    <a:pt x="2152650" y="0"/>
                  </a:cubicBezTo>
                  <a:lnTo>
                    <a:pt x="1258570" y="0"/>
                  </a:lnTo>
                  <a:close/>
                </a:path>
              </a:pathLst>
            </a:custGeom>
            <a:solidFill>
              <a:srgbClr val="BBBBBB"/>
            </a:solidFill>
          </p:spPr>
        </p:sp>
        <p:sp>
          <p:nvSpPr>
            <p:cNvPr name="Freeform 7" id="7"/>
            <p:cNvSpPr/>
            <p:nvPr/>
          </p:nvSpPr>
          <p:spPr>
            <a:xfrm flipH="false" flipV="false" rot="0">
              <a:off x="314960" y="353060"/>
              <a:ext cx="6827520" cy="3835400"/>
            </a:xfrm>
            <a:custGeom>
              <a:avLst/>
              <a:gdLst/>
              <a:ahLst/>
              <a:cxnLst/>
              <a:rect r="r" b="b" t="t" l="l"/>
              <a:pathLst>
                <a:path h="3835400" w="6827520">
                  <a:moveTo>
                    <a:pt x="0" y="0"/>
                  </a:moveTo>
                  <a:lnTo>
                    <a:pt x="6827520" y="0"/>
                  </a:lnTo>
                  <a:lnTo>
                    <a:pt x="6827520" y="3835400"/>
                  </a:lnTo>
                  <a:lnTo>
                    <a:pt x="0" y="3835400"/>
                  </a:lnTo>
                  <a:close/>
                </a:path>
              </a:pathLst>
            </a:custGeom>
            <a:blipFill>
              <a:blip r:embed="rId3"/>
              <a:stretch>
                <a:fillRect l="0" t="-733" r="0" b="-733"/>
              </a:stretch>
            </a:blipFill>
          </p:spPr>
        </p:sp>
      </p:grpSp>
      <p:grpSp>
        <p:nvGrpSpPr>
          <p:cNvPr name="Group 8" id="8"/>
          <p:cNvGrpSpPr/>
          <p:nvPr/>
        </p:nvGrpSpPr>
        <p:grpSpPr>
          <a:xfrm rot="0">
            <a:off x="5270209" y="1990798"/>
            <a:ext cx="7068478" cy="6363753"/>
            <a:chOff x="0" y="0"/>
            <a:chExt cx="9424637" cy="8485004"/>
          </a:xfrm>
        </p:grpSpPr>
        <p:sp>
          <p:nvSpPr>
            <p:cNvPr name="TextBox 9" id="9"/>
            <p:cNvSpPr txBox="true"/>
            <p:nvPr/>
          </p:nvSpPr>
          <p:spPr>
            <a:xfrm rot="0">
              <a:off x="0" y="-123825"/>
              <a:ext cx="9424637" cy="1454334"/>
            </a:xfrm>
            <a:prstGeom prst="rect">
              <a:avLst/>
            </a:prstGeom>
          </p:spPr>
          <p:txBody>
            <a:bodyPr anchor="t" rtlCol="false" tIns="0" lIns="0" bIns="0" rIns="0">
              <a:spAutoFit/>
            </a:bodyPr>
            <a:lstStyle/>
            <a:p>
              <a:pPr algn="l">
                <a:lnSpc>
                  <a:spcPts val="9190"/>
                </a:lnSpc>
              </a:pPr>
              <a:r>
                <a:rPr lang="en-US" sz="6564">
                  <a:solidFill>
                    <a:srgbClr val="56AAF0"/>
                  </a:solidFill>
                  <a:latin typeface="Dynamo Medium"/>
                  <a:ea typeface="Dynamo Medium"/>
                  <a:cs typeface="Dynamo Medium"/>
                  <a:sym typeface="Dynamo Medium"/>
                </a:rPr>
                <a:t>OUR PROJECT</a:t>
              </a:r>
            </a:p>
          </p:txBody>
        </p:sp>
        <p:sp>
          <p:nvSpPr>
            <p:cNvPr name="TextBox 10" id="10"/>
            <p:cNvSpPr txBox="true"/>
            <p:nvPr/>
          </p:nvSpPr>
          <p:spPr>
            <a:xfrm rot="0">
              <a:off x="0" y="1682226"/>
              <a:ext cx="8094343" cy="6802778"/>
            </a:xfrm>
            <a:prstGeom prst="rect">
              <a:avLst/>
            </a:prstGeom>
          </p:spPr>
          <p:txBody>
            <a:bodyPr anchor="t" rtlCol="false" tIns="0" lIns="0" bIns="0" rIns="0">
              <a:spAutoFit/>
            </a:bodyPr>
            <a:lstStyle/>
            <a:p>
              <a:pPr algn="l">
                <a:lnSpc>
                  <a:spcPts val="3726"/>
                </a:lnSpc>
              </a:pPr>
              <a:r>
                <a:rPr lang="en-US" sz="2661" spc="10">
                  <a:solidFill>
                    <a:srgbClr val="3275C5"/>
                  </a:solidFill>
                  <a:latin typeface="Source Sans Pro"/>
                  <a:ea typeface="Source Sans Pro"/>
                  <a:cs typeface="Source Sans Pro"/>
                  <a:sym typeface="Source Sans Pro"/>
                </a:rPr>
                <a:t>Our website aims to provide a digital environment that connects real estate owners and project owners, where each can benefit from the artificial intelligence integrated into the platform to improve their experience. The site allows real estate owners to display their properties in an advanced manner and allows project owners to search for suitable properties for their projects based on precise criteria and other user evaluations.</a:t>
              </a: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grpSp>
        <p:nvGrpSpPr>
          <p:cNvPr name="Group 2" id="2"/>
          <p:cNvGrpSpPr/>
          <p:nvPr/>
        </p:nvGrpSpPr>
        <p:grpSpPr>
          <a:xfrm rot="0">
            <a:off x="-4032946" y="0"/>
            <a:ext cx="7332584" cy="1171156"/>
            <a:chOff x="0" y="0"/>
            <a:chExt cx="1295648" cy="206940"/>
          </a:xfrm>
        </p:grpSpPr>
        <p:sp>
          <p:nvSpPr>
            <p:cNvPr name="Freeform 3" id="3"/>
            <p:cNvSpPr/>
            <p:nvPr/>
          </p:nvSpPr>
          <p:spPr>
            <a:xfrm flipH="false" flipV="false" rot="0">
              <a:off x="10988" y="0"/>
              <a:ext cx="1273672" cy="206940"/>
            </a:xfrm>
            <a:custGeom>
              <a:avLst/>
              <a:gdLst/>
              <a:ahLst/>
              <a:cxnLst/>
              <a:rect r="r" b="b" t="t" l="l"/>
              <a:pathLst>
                <a:path h="206940" w="1273672">
                  <a:moveTo>
                    <a:pt x="212273" y="0"/>
                  </a:moveTo>
                  <a:lnTo>
                    <a:pt x="1264599" y="0"/>
                  </a:lnTo>
                  <a:cubicBezTo>
                    <a:pt x="1267989" y="0"/>
                    <a:pt x="1271049" y="2034"/>
                    <a:pt x="1272360" y="5160"/>
                  </a:cubicBezTo>
                  <a:cubicBezTo>
                    <a:pt x="1273672" y="8287"/>
                    <a:pt x="1272980" y="11895"/>
                    <a:pt x="1270605" y="14314"/>
                  </a:cubicBezTo>
                  <a:lnTo>
                    <a:pt x="1095515" y="192626"/>
                  </a:lnTo>
                  <a:cubicBezTo>
                    <a:pt x="1086524" y="201782"/>
                    <a:pt x="1074231" y="206940"/>
                    <a:pt x="1061399" y="206940"/>
                  </a:cubicBezTo>
                  <a:lnTo>
                    <a:pt x="9073" y="206940"/>
                  </a:lnTo>
                  <a:cubicBezTo>
                    <a:pt x="5682" y="206940"/>
                    <a:pt x="2623" y="204906"/>
                    <a:pt x="1311" y="201780"/>
                  </a:cubicBezTo>
                  <a:cubicBezTo>
                    <a:pt x="0" y="198653"/>
                    <a:pt x="692" y="195045"/>
                    <a:pt x="3067" y="192626"/>
                  </a:cubicBezTo>
                  <a:lnTo>
                    <a:pt x="178157" y="14314"/>
                  </a:lnTo>
                  <a:cubicBezTo>
                    <a:pt x="187147" y="5158"/>
                    <a:pt x="199441" y="0"/>
                    <a:pt x="212273" y="0"/>
                  </a:cubicBezTo>
                  <a:close/>
                </a:path>
              </a:pathLst>
            </a:custGeom>
            <a:solidFill>
              <a:srgbClr val="3275C5"/>
            </a:solidFill>
          </p:spPr>
        </p:sp>
        <p:sp>
          <p:nvSpPr>
            <p:cNvPr name="TextBox 4" id="4"/>
            <p:cNvSpPr txBox="true"/>
            <p:nvPr/>
          </p:nvSpPr>
          <p:spPr>
            <a:xfrm>
              <a:off x="101600" y="19050"/>
              <a:ext cx="1092448" cy="187890"/>
            </a:xfrm>
            <a:prstGeom prst="rect">
              <a:avLst/>
            </a:prstGeom>
          </p:spPr>
          <p:txBody>
            <a:bodyPr anchor="ctr" rtlCol="false" tIns="83282" lIns="83282" bIns="83282" rIns="83282"/>
            <a:lstStyle/>
            <a:p>
              <a:pPr algn="ctr">
                <a:lnSpc>
                  <a:spcPts val="1993"/>
                </a:lnSpc>
              </a:pPr>
            </a:p>
          </p:txBody>
        </p:sp>
      </p:grpSp>
      <p:grpSp>
        <p:nvGrpSpPr>
          <p:cNvPr name="Group 5" id="5"/>
          <p:cNvGrpSpPr/>
          <p:nvPr/>
        </p:nvGrpSpPr>
        <p:grpSpPr>
          <a:xfrm rot="0">
            <a:off x="-1596059" y="779257"/>
            <a:ext cx="3144637" cy="520282"/>
            <a:chOff x="0" y="0"/>
            <a:chExt cx="1250766" cy="206940"/>
          </a:xfrm>
        </p:grpSpPr>
        <p:sp>
          <p:nvSpPr>
            <p:cNvPr name="Freeform 6" id="6"/>
            <p:cNvSpPr/>
            <p:nvPr/>
          </p:nvSpPr>
          <p:spPr>
            <a:xfrm flipH="false" flipV="false" rot="0">
              <a:off x="13485" y="0"/>
              <a:ext cx="1223797" cy="206940"/>
            </a:xfrm>
            <a:custGeom>
              <a:avLst/>
              <a:gdLst/>
              <a:ahLst/>
              <a:cxnLst/>
              <a:rect r="r" b="b" t="t" l="l"/>
              <a:pathLst>
                <a:path h="206940" w="1223797">
                  <a:moveTo>
                    <a:pt x="214334" y="0"/>
                  </a:moveTo>
                  <a:lnTo>
                    <a:pt x="1212662" y="0"/>
                  </a:lnTo>
                  <a:cubicBezTo>
                    <a:pt x="1216822" y="0"/>
                    <a:pt x="1220577" y="2496"/>
                    <a:pt x="1222187" y="6333"/>
                  </a:cubicBezTo>
                  <a:cubicBezTo>
                    <a:pt x="1223796" y="10170"/>
                    <a:pt x="1222947" y="14598"/>
                    <a:pt x="1220032" y="17567"/>
                  </a:cubicBezTo>
                  <a:lnTo>
                    <a:pt x="1051330" y="189373"/>
                  </a:lnTo>
                  <a:cubicBezTo>
                    <a:pt x="1040297" y="200610"/>
                    <a:pt x="1025210" y="206940"/>
                    <a:pt x="1009462" y="206940"/>
                  </a:cubicBezTo>
                  <a:lnTo>
                    <a:pt x="11134" y="206940"/>
                  </a:lnTo>
                  <a:cubicBezTo>
                    <a:pt x="6974" y="206940"/>
                    <a:pt x="3219" y="204444"/>
                    <a:pt x="1609" y="200607"/>
                  </a:cubicBezTo>
                  <a:cubicBezTo>
                    <a:pt x="0" y="196770"/>
                    <a:pt x="849" y="192342"/>
                    <a:pt x="3764" y="189373"/>
                  </a:cubicBezTo>
                  <a:lnTo>
                    <a:pt x="172466" y="17567"/>
                  </a:lnTo>
                  <a:cubicBezTo>
                    <a:pt x="183499" y="6330"/>
                    <a:pt x="198586" y="0"/>
                    <a:pt x="214334" y="0"/>
                  </a:cubicBezTo>
                  <a:close/>
                </a:path>
              </a:pathLst>
            </a:custGeom>
            <a:solidFill>
              <a:srgbClr val="64CAF4"/>
            </a:solidFill>
          </p:spPr>
        </p:sp>
        <p:sp>
          <p:nvSpPr>
            <p:cNvPr name="TextBox 7" id="7"/>
            <p:cNvSpPr txBox="true"/>
            <p:nvPr/>
          </p:nvSpPr>
          <p:spPr>
            <a:xfrm>
              <a:off x="101600" y="19050"/>
              <a:ext cx="1047566" cy="187890"/>
            </a:xfrm>
            <a:prstGeom prst="rect">
              <a:avLst/>
            </a:prstGeom>
          </p:spPr>
          <p:txBody>
            <a:bodyPr anchor="ctr" rtlCol="false" tIns="83282" lIns="83282" bIns="83282" rIns="83282"/>
            <a:lstStyle/>
            <a:p>
              <a:pPr algn="ctr">
                <a:lnSpc>
                  <a:spcPts val="1993"/>
                </a:lnSpc>
              </a:pPr>
            </a:p>
          </p:txBody>
        </p:sp>
      </p:grpSp>
      <p:sp>
        <p:nvSpPr>
          <p:cNvPr name="Freeform 8" id="8"/>
          <p:cNvSpPr/>
          <p:nvPr/>
        </p:nvSpPr>
        <p:spPr>
          <a:xfrm flipH="false" flipV="false" rot="0">
            <a:off x="15237988" y="3110584"/>
            <a:ext cx="2829094" cy="6541257"/>
          </a:xfrm>
          <a:custGeom>
            <a:avLst/>
            <a:gdLst/>
            <a:ahLst/>
            <a:cxnLst/>
            <a:rect r="r" b="b" t="t" l="l"/>
            <a:pathLst>
              <a:path h="6541257" w="2829094">
                <a:moveTo>
                  <a:pt x="0" y="0"/>
                </a:moveTo>
                <a:lnTo>
                  <a:pt x="2829093" y="0"/>
                </a:lnTo>
                <a:lnTo>
                  <a:pt x="2829093" y="6541257"/>
                </a:lnTo>
                <a:lnTo>
                  <a:pt x="0" y="6541257"/>
                </a:lnTo>
                <a:lnTo>
                  <a:pt x="0" y="0"/>
                </a:lnTo>
                <a:close/>
              </a:path>
            </a:pathLst>
          </a:custGeom>
          <a:blipFill>
            <a:blip r:embed="rId2"/>
            <a:stretch>
              <a:fillRect l="0" t="0" r="0" b="0"/>
            </a:stretch>
          </a:blipFill>
        </p:spPr>
      </p:sp>
      <p:sp>
        <p:nvSpPr>
          <p:cNvPr name="TextBox 9" id="9"/>
          <p:cNvSpPr txBox="true"/>
          <p:nvPr/>
        </p:nvSpPr>
        <p:spPr>
          <a:xfrm rot="0">
            <a:off x="1548579" y="2236469"/>
            <a:ext cx="13564910" cy="2102168"/>
          </a:xfrm>
          <a:prstGeom prst="rect">
            <a:avLst/>
          </a:prstGeom>
        </p:spPr>
        <p:txBody>
          <a:bodyPr anchor="t" rtlCol="false" tIns="0" lIns="0" bIns="0" rIns="0">
            <a:spAutoFit/>
          </a:bodyPr>
          <a:lstStyle/>
          <a:p>
            <a:pPr algn="ctr">
              <a:lnSpc>
                <a:spcPts val="17192"/>
              </a:lnSpc>
            </a:pPr>
            <a:r>
              <a:rPr lang="en-US" sz="12280">
                <a:solidFill>
                  <a:srgbClr val="3275C5"/>
                </a:solidFill>
                <a:latin typeface="Dynamo Medium"/>
                <a:ea typeface="Dynamo Medium"/>
                <a:cs typeface="Dynamo Medium"/>
                <a:sym typeface="Dynamo Medium"/>
              </a:rPr>
              <a:t>PROPLEM STATEMENT</a:t>
            </a:r>
          </a:p>
        </p:txBody>
      </p:sp>
      <p:sp>
        <p:nvSpPr>
          <p:cNvPr name="TextBox 10" id="10"/>
          <p:cNvSpPr txBox="true"/>
          <p:nvPr/>
        </p:nvSpPr>
        <p:spPr>
          <a:xfrm rot="0">
            <a:off x="1777005" y="5131856"/>
            <a:ext cx="11184142" cy="1889498"/>
          </a:xfrm>
          <a:prstGeom prst="rect">
            <a:avLst/>
          </a:prstGeom>
        </p:spPr>
        <p:txBody>
          <a:bodyPr anchor="t" rtlCol="false" tIns="0" lIns="0" bIns="0" rIns="0">
            <a:spAutoFit/>
          </a:bodyPr>
          <a:lstStyle/>
          <a:p>
            <a:pPr algn="ctr">
              <a:lnSpc>
                <a:spcPts val="5054"/>
              </a:lnSpc>
            </a:pPr>
            <a:r>
              <a:rPr lang="en-US" sz="3610">
                <a:solidFill>
                  <a:srgbClr val="3275C5"/>
                </a:solidFill>
                <a:latin typeface="Dynamo Medium"/>
                <a:ea typeface="Dynamo Medium"/>
                <a:cs typeface="Dynamo Medium"/>
                <a:sym typeface="Dynamo Medium"/>
              </a:rPr>
              <a:t>The main problem is that in the current real estate market, users face many challenges in finding the right real estate for their projects</a:t>
            </a:r>
          </a:p>
        </p:txBody>
      </p:sp>
      <p:grpSp>
        <p:nvGrpSpPr>
          <p:cNvPr name="Group 11" id="11"/>
          <p:cNvGrpSpPr/>
          <p:nvPr/>
        </p:nvGrpSpPr>
        <p:grpSpPr>
          <a:xfrm rot="0">
            <a:off x="14562402" y="-217054"/>
            <a:ext cx="7009358" cy="1138013"/>
            <a:chOff x="0" y="0"/>
            <a:chExt cx="812800" cy="131963"/>
          </a:xfrm>
        </p:grpSpPr>
        <p:sp>
          <p:nvSpPr>
            <p:cNvPr name="Freeform 12" id="12"/>
            <p:cNvSpPr/>
            <p:nvPr/>
          </p:nvSpPr>
          <p:spPr>
            <a:xfrm flipH="false" flipV="false" rot="0">
              <a:off x="14243" y="0"/>
              <a:ext cx="784313" cy="131963"/>
            </a:xfrm>
            <a:custGeom>
              <a:avLst/>
              <a:gdLst/>
              <a:ahLst/>
              <a:cxnLst/>
              <a:rect r="r" b="b" t="t" l="l"/>
              <a:pathLst>
                <a:path h="131963" w="784313">
                  <a:moveTo>
                    <a:pt x="574371" y="0"/>
                  </a:moveTo>
                  <a:lnTo>
                    <a:pt x="6743" y="0"/>
                  </a:lnTo>
                  <a:cubicBezTo>
                    <a:pt x="3990" y="0"/>
                    <a:pt x="1564" y="1811"/>
                    <a:pt x="782" y="4451"/>
                  </a:cubicBezTo>
                  <a:cubicBezTo>
                    <a:pt x="0" y="7091"/>
                    <a:pt x="1048" y="9930"/>
                    <a:pt x="3357" y="11430"/>
                  </a:cubicBezTo>
                  <a:lnTo>
                    <a:pt x="171357" y="120533"/>
                  </a:lnTo>
                  <a:cubicBezTo>
                    <a:pt x="182844" y="127993"/>
                    <a:pt x="196246" y="131963"/>
                    <a:pt x="209943" y="131963"/>
                  </a:cubicBezTo>
                  <a:lnTo>
                    <a:pt x="777571" y="131963"/>
                  </a:lnTo>
                  <a:cubicBezTo>
                    <a:pt x="780324" y="131963"/>
                    <a:pt x="782750" y="130152"/>
                    <a:pt x="783532" y="127512"/>
                  </a:cubicBezTo>
                  <a:cubicBezTo>
                    <a:pt x="784314" y="124873"/>
                    <a:pt x="783266" y="122033"/>
                    <a:pt x="780957" y="120533"/>
                  </a:cubicBezTo>
                  <a:lnTo>
                    <a:pt x="612957" y="11430"/>
                  </a:lnTo>
                  <a:cubicBezTo>
                    <a:pt x="601470" y="3970"/>
                    <a:pt x="588068" y="0"/>
                    <a:pt x="574371" y="0"/>
                  </a:cubicBezTo>
                  <a:close/>
                </a:path>
              </a:pathLst>
            </a:custGeom>
            <a:solidFill>
              <a:srgbClr val="3275C5"/>
            </a:solidFill>
          </p:spPr>
        </p:sp>
        <p:sp>
          <p:nvSpPr>
            <p:cNvPr name="TextBox 13" id="13"/>
            <p:cNvSpPr txBox="true"/>
            <p:nvPr/>
          </p:nvSpPr>
          <p:spPr>
            <a:xfrm>
              <a:off x="101600" y="19050"/>
              <a:ext cx="609600" cy="112913"/>
            </a:xfrm>
            <a:prstGeom prst="rect">
              <a:avLst/>
            </a:prstGeom>
          </p:spPr>
          <p:txBody>
            <a:bodyPr anchor="ctr" rtlCol="false" tIns="83282" lIns="83282" bIns="83282" rIns="83282"/>
            <a:lstStyle/>
            <a:p>
              <a:pPr algn="ctr">
                <a:lnSpc>
                  <a:spcPts val="1993"/>
                </a:lnSpc>
              </a:pPr>
            </a:p>
          </p:txBody>
        </p:sp>
      </p:grpSp>
      <p:grpSp>
        <p:nvGrpSpPr>
          <p:cNvPr name="Group 14" id="14"/>
          <p:cNvGrpSpPr/>
          <p:nvPr/>
        </p:nvGrpSpPr>
        <p:grpSpPr>
          <a:xfrm rot="0">
            <a:off x="16494763" y="529815"/>
            <a:ext cx="3144637" cy="498885"/>
            <a:chOff x="0" y="0"/>
            <a:chExt cx="812800" cy="128948"/>
          </a:xfrm>
        </p:grpSpPr>
        <p:sp>
          <p:nvSpPr>
            <p:cNvPr name="Freeform 15" id="15"/>
            <p:cNvSpPr/>
            <p:nvPr/>
          </p:nvSpPr>
          <p:spPr>
            <a:xfrm flipH="false" flipV="false" rot="0">
              <a:off x="26982" y="0"/>
              <a:ext cx="758837" cy="128948"/>
            </a:xfrm>
            <a:custGeom>
              <a:avLst/>
              <a:gdLst/>
              <a:ahLst/>
              <a:cxnLst/>
              <a:rect r="r" b="b" t="t" l="l"/>
              <a:pathLst>
                <a:path h="128948" w="758837">
                  <a:moveTo>
                    <a:pt x="543227" y="0"/>
                  </a:moveTo>
                  <a:lnTo>
                    <a:pt x="12409" y="0"/>
                  </a:lnTo>
                  <a:cubicBezTo>
                    <a:pt x="7319" y="0"/>
                    <a:pt x="2840" y="3363"/>
                    <a:pt x="1420" y="8251"/>
                  </a:cubicBezTo>
                  <a:cubicBezTo>
                    <a:pt x="0" y="13140"/>
                    <a:pt x="1979" y="18378"/>
                    <a:pt x="6278" y="21106"/>
                  </a:cubicBezTo>
                  <a:lnTo>
                    <a:pt x="142958" y="107842"/>
                  </a:lnTo>
                  <a:cubicBezTo>
                    <a:pt x="164682" y="121627"/>
                    <a:pt x="189880" y="128948"/>
                    <a:pt x="215609" y="128948"/>
                  </a:cubicBezTo>
                  <a:lnTo>
                    <a:pt x="746427" y="128948"/>
                  </a:lnTo>
                  <a:cubicBezTo>
                    <a:pt x="751517" y="128948"/>
                    <a:pt x="755996" y="125585"/>
                    <a:pt x="757416" y="120697"/>
                  </a:cubicBezTo>
                  <a:cubicBezTo>
                    <a:pt x="758836" y="115808"/>
                    <a:pt x="756857" y="110569"/>
                    <a:pt x="752558" y="107842"/>
                  </a:cubicBezTo>
                  <a:lnTo>
                    <a:pt x="615878" y="21106"/>
                  </a:lnTo>
                  <a:cubicBezTo>
                    <a:pt x="594154" y="7320"/>
                    <a:pt x="568956" y="0"/>
                    <a:pt x="543227" y="0"/>
                  </a:cubicBezTo>
                  <a:close/>
                </a:path>
              </a:pathLst>
            </a:custGeom>
            <a:solidFill>
              <a:srgbClr val="64CAF4"/>
            </a:solidFill>
          </p:spPr>
        </p:sp>
        <p:sp>
          <p:nvSpPr>
            <p:cNvPr name="TextBox 16" id="16"/>
            <p:cNvSpPr txBox="true"/>
            <p:nvPr/>
          </p:nvSpPr>
          <p:spPr>
            <a:xfrm>
              <a:off x="101600" y="19050"/>
              <a:ext cx="609600" cy="109898"/>
            </a:xfrm>
            <a:prstGeom prst="rect">
              <a:avLst/>
            </a:prstGeom>
          </p:spPr>
          <p:txBody>
            <a:bodyPr anchor="ctr" rtlCol="false" tIns="83282" lIns="83282" bIns="83282" rIns="83282"/>
            <a:lstStyle/>
            <a:p>
              <a:pPr algn="ctr">
                <a:lnSpc>
                  <a:spcPts val="1993"/>
                </a:lnSpc>
              </a:pPr>
            </a:p>
          </p:txBody>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Freeform 2" id="2"/>
          <p:cNvSpPr/>
          <p:nvPr/>
        </p:nvSpPr>
        <p:spPr>
          <a:xfrm flipH="true" flipV="true" rot="0">
            <a:off x="1028700" y="2601877"/>
            <a:ext cx="3917864" cy="1894821"/>
          </a:xfrm>
          <a:custGeom>
            <a:avLst/>
            <a:gdLst/>
            <a:ahLst/>
            <a:cxnLst/>
            <a:rect r="r" b="b" t="t" l="l"/>
            <a:pathLst>
              <a:path h="1894821" w="3917864">
                <a:moveTo>
                  <a:pt x="3917864" y="1894821"/>
                </a:moveTo>
                <a:lnTo>
                  <a:pt x="0" y="1894821"/>
                </a:lnTo>
                <a:lnTo>
                  <a:pt x="0" y="0"/>
                </a:lnTo>
                <a:lnTo>
                  <a:pt x="3917864" y="0"/>
                </a:lnTo>
                <a:lnTo>
                  <a:pt x="3917864" y="1894821"/>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true" rot="0">
            <a:off x="5283122" y="4992060"/>
            <a:ext cx="3917864" cy="1894821"/>
          </a:xfrm>
          <a:custGeom>
            <a:avLst/>
            <a:gdLst/>
            <a:ahLst/>
            <a:cxnLst/>
            <a:rect r="r" b="b" t="t" l="l"/>
            <a:pathLst>
              <a:path h="1894821" w="3917864">
                <a:moveTo>
                  <a:pt x="3917864" y="1894822"/>
                </a:moveTo>
                <a:lnTo>
                  <a:pt x="0" y="1894822"/>
                </a:lnTo>
                <a:lnTo>
                  <a:pt x="0" y="0"/>
                </a:lnTo>
                <a:lnTo>
                  <a:pt x="3917864" y="0"/>
                </a:lnTo>
                <a:lnTo>
                  <a:pt x="3917864" y="1894822"/>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true" flipV="true" rot="0">
            <a:off x="9087014" y="2688875"/>
            <a:ext cx="3917864" cy="1894821"/>
          </a:xfrm>
          <a:custGeom>
            <a:avLst/>
            <a:gdLst/>
            <a:ahLst/>
            <a:cxnLst/>
            <a:rect r="r" b="b" t="t" l="l"/>
            <a:pathLst>
              <a:path h="1894821" w="3917864">
                <a:moveTo>
                  <a:pt x="3917864" y="1894821"/>
                </a:moveTo>
                <a:lnTo>
                  <a:pt x="0" y="1894821"/>
                </a:lnTo>
                <a:lnTo>
                  <a:pt x="0" y="0"/>
                </a:lnTo>
                <a:lnTo>
                  <a:pt x="3917864" y="0"/>
                </a:lnTo>
                <a:lnTo>
                  <a:pt x="3917864" y="1894821"/>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true" flipV="true" rot="0">
            <a:off x="13341436" y="4987325"/>
            <a:ext cx="3917864" cy="1894821"/>
          </a:xfrm>
          <a:custGeom>
            <a:avLst/>
            <a:gdLst/>
            <a:ahLst/>
            <a:cxnLst/>
            <a:rect r="r" b="b" t="t" l="l"/>
            <a:pathLst>
              <a:path h="1894821" w="3917864">
                <a:moveTo>
                  <a:pt x="3917864" y="1894821"/>
                </a:moveTo>
                <a:lnTo>
                  <a:pt x="0" y="1894821"/>
                </a:lnTo>
                <a:lnTo>
                  <a:pt x="0" y="0"/>
                </a:lnTo>
                <a:lnTo>
                  <a:pt x="3917864" y="0"/>
                </a:lnTo>
                <a:lnTo>
                  <a:pt x="3917864" y="1894821"/>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461333" y="3051113"/>
            <a:ext cx="913458" cy="920150"/>
          </a:xfrm>
          <a:custGeom>
            <a:avLst/>
            <a:gdLst/>
            <a:ahLst/>
            <a:cxnLst/>
            <a:rect r="r" b="b" t="t" l="l"/>
            <a:pathLst>
              <a:path h="920150" w="913458">
                <a:moveTo>
                  <a:pt x="0" y="0"/>
                </a:moveTo>
                <a:lnTo>
                  <a:pt x="913457" y="0"/>
                </a:lnTo>
                <a:lnTo>
                  <a:pt x="913457" y="920149"/>
                </a:lnTo>
                <a:lnTo>
                  <a:pt x="0" y="9201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784031" y="5437100"/>
            <a:ext cx="812053" cy="928543"/>
          </a:xfrm>
          <a:custGeom>
            <a:avLst/>
            <a:gdLst/>
            <a:ahLst/>
            <a:cxnLst/>
            <a:rect r="r" b="b" t="t" l="l"/>
            <a:pathLst>
              <a:path h="928543" w="812053">
                <a:moveTo>
                  <a:pt x="0" y="0"/>
                </a:moveTo>
                <a:lnTo>
                  <a:pt x="812053" y="0"/>
                </a:lnTo>
                <a:lnTo>
                  <a:pt x="812053" y="928542"/>
                </a:lnTo>
                <a:lnTo>
                  <a:pt x="0" y="92854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9523268" y="3138111"/>
            <a:ext cx="920150" cy="920150"/>
          </a:xfrm>
          <a:custGeom>
            <a:avLst/>
            <a:gdLst/>
            <a:ahLst/>
            <a:cxnLst/>
            <a:rect r="r" b="b" t="t" l="l"/>
            <a:pathLst>
              <a:path h="920150" w="920150">
                <a:moveTo>
                  <a:pt x="0" y="0"/>
                </a:moveTo>
                <a:lnTo>
                  <a:pt x="920149" y="0"/>
                </a:lnTo>
                <a:lnTo>
                  <a:pt x="920149" y="920150"/>
                </a:lnTo>
                <a:lnTo>
                  <a:pt x="0" y="92015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13856655" y="5470464"/>
            <a:ext cx="847542" cy="850635"/>
          </a:xfrm>
          <a:custGeom>
            <a:avLst/>
            <a:gdLst/>
            <a:ahLst/>
            <a:cxnLst/>
            <a:rect r="r" b="b" t="t" l="l"/>
            <a:pathLst>
              <a:path h="850635" w="847542">
                <a:moveTo>
                  <a:pt x="0" y="0"/>
                </a:moveTo>
                <a:lnTo>
                  <a:pt x="847542" y="0"/>
                </a:lnTo>
                <a:lnTo>
                  <a:pt x="847542" y="850636"/>
                </a:lnTo>
                <a:lnTo>
                  <a:pt x="0" y="850636"/>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0">
            <a:off x="-463075" y="7194550"/>
            <a:ext cx="5863057" cy="4114800"/>
          </a:xfrm>
          <a:custGeom>
            <a:avLst/>
            <a:gdLst/>
            <a:ahLst/>
            <a:cxnLst/>
            <a:rect r="r" b="b" t="t" l="l"/>
            <a:pathLst>
              <a:path h="4114800" w="5863057">
                <a:moveTo>
                  <a:pt x="0" y="0"/>
                </a:moveTo>
                <a:lnTo>
                  <a:pt x="5863057" y="0"/>
                </a:lnTo>
                <a:lnTo>
                  <a:pt x="5863057" y="4114800"/>
                </a:lnTo>
                <a:lnTo>
                  <a:pt x="0" y="4114800"/>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11" id="11"/>
          <p:cNvSpPr txBox="true"/>
          <p:nvPr/>
        </p:nvSpPr>
        <p:spPr>
          <a:xfrm rot="0">
            <a:off x="5283122" y="866775"/>
            <a:ext cx="7721756" cy="1377949"/>
          </a:xfrm>
          <a:prstGeom prst="rect">
            <a:avLst/>
          </a:prstGeom>
        </p:spPr>
        <p:txBody>
          <a:bodyPr anchor="t" rtlCol="false" tIns="0" lIns="0" bIns="0" rIns="0">
            <a:spAutoFit/>
          </a:bodyPr>
          <a:lstStyle/>
          <a:p>
            <a:pPr algn="ctr">
              <a:lnSpc>
                <a:spcPts val="11200"/>
              </a:lnSpc>
            </a:pPr>
            <a:r>
              <a:rPr lang="en-US" sz="8000">
                <a:solidFill>
                  <a:srgbClr val="56AAF0"/>
                </a:solidFill>
                <a:latin typeface="Dynamo Medium"/>
                <a:ea typeface="Dynamo Medium"/>
                <a:cs typeface="Dynamo Medium"/>
                <a:sym typeface="Dynamo Medium"/>
              </a:rPr>
              <a:t>OUR SERVICES</a:t>
            </a:r>
          </a:p>
        </p:txBody>
      </p:sp>
      <p:sp>
        <p:nvSpPr>
          <p:cNvPr name="TextBox 12" id="12"/>
          <p:cNvSpPr txBox="true"/>
          <p:nvPr/>
        </p:nvSpPr>
        <p:spPr>
          <a:xfrm rot="0">
            <a:off x="2468454" y="3587387"/>
            <a:ext cx="2363810" cy="494276"/>
          </a:xfrm>
          <a:prstGeom prst="rect">
            <a:avLst/>
          </a:prstGeom>
        </p:spPr>
        <p:txBody>
          <a:bodyPr anchor="t" rtlCol="false" tIns="0" lIns="0" bIns="0" rIns="0">
            <a:spAutoFit/>
          </a:bodyPr>
          <a:lstStyle/>
          <a:p>
            <a:pPr algn="ctr">
              <a:lnSpc>
                <a:spcPts val="4032"/>
              </a:lnSpc>
            </a:pPr>
            <a:r>
              <a:rPr lang="en-US" sz="2880" spc="144">
                <a:solidFill>
                  <a:srgbClr val="FCFEFF"/>
                </a:solidFill>
                <a:latin typeface="Dynamo Medium"/>
                <a:ea typeface="Dynamo Medium"/>
                <a:cs typeface="Dynamo Medium"/>
                <a:sym typeface="Dynamo Medium"/>
              </a:rPr>
              <a:t>SERVICE 01</a:t>
            </a:r>
          </a:p>
        </p:txBody>
      </p:sp>
      <p:sp>
        <p:nvSpPr>
          <p:cNvPr name="TextBox 13" id="13"/>
          <p:cNvSpPr txBox="true"/>
          <p:nvPr/>
        </p:nvSpPr>
        <p:spPr>
          <a:xfrm rot="0">
            <a:off x="6770501" y="6001380"/>
            <a:ext cx="2363810" cy="494276"/>
          </a:xfrm>
          <a:prstGeom prst="rect">
            <a:avLst/>
          </a:prstGeom>
        </p:spPr>
        <p:txBody>
          <a:bodyPr anchor="t" rtlCol="false" tIns="0" lIns="0" bIns="0" rIns="0">
            <a:spAutoFit/>
          </a:bodyPr>
          <a:lstStyle/>
          <a:p>
            <a:pPr algn="ctr">
              <a:lnSpc>
                <a:spcPts val="4032"/>
              </a:lnSpc>
            </a:pPr>
            <a:r>
              <a:rPr lang="en-US" sz="2880" spc="144">
                <a:solidFill>
                  <a:srgbClr val="FCFEFF"/>
                </a:solidFill>
                <a:latin typeface="Dynamo Medium"/>
                <a:ea typeface="Dynamo Medium"/>
                <a:cs typeface="Dynamo Medium"/>
                <a:sym typeface="Dynamo Medium"/>
              </a:rPr>
              <a:t>SERVICE 02</a:t>
            </a:r>
          </a:p>
        </p:txBody>
      </p:sp>
      <p:sp>
        <p:nvSpPr>
          <p:cNvPr name="TextBox 14" id="14"/>
          <p:cNvSpPr txBox="true"/>
          <p:nvPr/>
        </p:nvSpPr>
        <p:spPr>
          <a:xfrm rot="0">
            <a:off x="10571177" y="3674386"/>
            <a:ext cx="2363810" cy="494276"/>
          </a:xfrm>
          <a:prstGeom prst="rect">
            <a:avLst/>
          </a:prstGeom>
        </p:spPr>
        <p:txBody>
          <a:bodyPr anchor="t" rtlCol="false" tIns="0" lIns="0" bIns="0" rIns="0">
            <a:spAutoFit/>
          </a:bodyPr>
          <a:lstStyle/>
          <a:p>
            <a:pPr algn="ctr">
              <a:lnSpc>
                <a:spcPts val="4032"/>
              </a:lnSpc>
            </a:pPr>
            <a:r>
              <a:rPr lang="en-US" sz="2880" spc="144">
                <a:solidFill>
                  <a:srgbClr val="FCFEFF"/>
                </a:solidFill>
                <a:latin typeface="Dynamo Medium"/>
                <a:ea typeface="Dynamo Medium"/>
                <a:cs typeface="Dynamo Medium"/>
                <a:sym typeface="Dynamo Medium"/>
              </a:rPr>
              <a:t>SERVICE 03</a:t>
            </a:r>
          </a:p>
        </p:txBody>
      </p:sp>
      <p:sp>
        <p:nvSpPr>
          <p:cNvPr name="TextBox 15" id="15"/>
          <p:cNvSpPr txBox="true"/>
          <p:nvPr/>
        </p:nvSpPr>
        <p:spPr>
          <a:xfrm rot="0">
            <a:off x="14895490" y="5925211"/>
            <a:ext cx="2176712" cy="494276"/>
          </a:xfrm>
          <a:prstGeom prst="rect">
            <a:avLst/>
          </a:prstGeom>
        </p:spPr>
        <p:txBody>
          <a:bodyPr anchor="t" rtlCol="false" tIns="0" lIns="0" bIns="0" rIns="0">
            <a:spAutoFit/>
          </a:bodyPr>
          <a:lstStyle/>
          <a:p>
            <a:pPr algn="ctr">
              <a:lnSpc>
                <a:spcPts val="4032"/>
              </a:lnSpc>
            </a:pPr>
            <a:r>
              <a:rPr lang="en-US" sz="2880" spc="144">
                <a:solidFill>
                  <a:srgbClr val="FCFEFF"/>
                </a:solidFill>
                <a:latin typeface="Dynamo Medium"/>
                <a:ea typeface="Dynamo Medium"/>
                <a:cs typeface="Dynamo Medium"/>
                <a:sym typeface="Dynamo Medium"/>
              </a:rPr>
              <a:t>SERVICE 04</a:t>
            </a:r>
          </a:p>
        </p:txBody>
      </p:sp>
      <p:sp>
        <p:nvSpPr>
          <p:cNvPr name="TextBox 16" id="16"/>
          <p:cNvSpPr txBox="true"/>
          <p:nvPr/>
        </p:nvSpPr>
        <p:spPr>
          <a:xfrm rot="0">
            <a:off x="1028700" y="4671695"/>
            <a:ext cx="4197591" cy="895985"/>
          </a:xfrm>
          <a:prstGeom prst="rect">
            <a:avLst/>
          </a:prstGeom>
        </p:spPr>
        <p:txBody>
          <a:bodyPr anchor="t" rtlCol="false" tIns="0" lIns="0" bIns="0" rIns="0">
            <a:spAutoFit/>
          </a:bodyPr>
          <a:lstStyle/>
          <a:p>
            <a:pPr algn="ctr">
              <a:lnSpc>
                <a:spcPts val="3639"/>
              </a:lnSpc>
            </a:pPr>
            <a:r>
              <a:rPr lang="en-US" sz="2599" spc="10">
                <a:solidFill>
                  <a:srgbClr val="3275C5"/>
                </a:solidFill>
                <a:latin typeface="Source Sans Pro"/>
                <a:ea typeface="Source Sans Pro"/>
                <a:cs typeface="Source Sans Pro"/>
                <a:sym typeface="Source Sans Pro"/>
              </a:rPr>
              <a:t>Intelligent recommendations system for real estate</a:t>
            </a:r>
          </a:p>
        </p:txBody>
      </p:sp>
      <p:sp>
        <p:nvSpPr>
          <p:cNvPr name="TextBox 17" id="17"/>
          <p:cNvSpPr txBox="true"/>
          <p:nvPr/>
        </p:nvSpPr>
        <p:spPr>
          <a:xfrm rot="0">
            <a:off x="6190057" y="7151660"/>
            <a:ext cx="2896957" cy="1381061"/>
          </a:xfrm>
          <a:prstGeom prst="rect">
            <a:avLst/>
          </a:prstGeom>
        </p:spPr>
        <p:txBody>
          <a:bodyPr anchor="t" rtlCol="false" tIns="0" lIns="0" bIns="0" rIns="0">
            <a:spAutoFit/>
          </a:bodyPr>
          <a:lstStyle/>
          <a:p>
            <a:pPr algn="ctr">
              <a:lnSpc>
                <a:spcPts val="3678"/>
              </a:lnSpc>
            </a:pPr>
            <a:r>
              <a:rPr lang="en-US" sz="2627" spc="10">
                <a:solidFill>
                  <a:srgbClr val="3275C5"/>
                </a:solidFill>
                <a:latin typeface="Source Sans Pro"/>
                <a:ea typeface="Source Sans Pro"/>
                <a:cs typeface="Source Sans Pro"/>
                <a:sym typeface="Source Sans Pro"/>
              </a:rPr>
              <a:t>Chat platform for direct communication</a:t>
            </a:r>
          </a:p>
        </p:txBody>
      </p:sp>
      <p:sp>
        <p:nvSpPr>
          <p:cNvPr name="TextBox 18" id="18"/>
          <p:cNvSpPr txBox="true"/>
          <p:nvPr/>
        </p:nvSpPr>
        <p:spPr>
          <a:xfrm rot="0">
            <a:off x="14094324" y="7146925"/>
            <a:ext cx="3408064" cy="931545"/>
          </a:xfrm>
          <a:prstGeom prst="rect">
            <a:avLst/>
          </a:prstGeom>
        </p:spPr>
        <p:txBody>
          <a:bodyPr anchor="t" rtlCol="false" tIns="0" lIns="0" bIns="0" rIns="0">
            <a:spAutoFit/>
          </a:bodyPr>
          <a:lstStyle/>
          <a:p>
            <a:pPr algn="ctr">
              <a:lnSpc>
                <a:spcPts val="3779"/>
              </a:lnSpc>
            </a:pPr>
            <a:r>
              <a:rPr lang="en-US" sz="2699" spc="10">
                <a:solidFill>
                  <a:srgbClr val="3275C5"/>
                </a:solidFill>
                <a:latin typeface="Source Sans Pro"/>
                <a:ea typeface="Source Sans Pro"/>
                <a:cs typeface="Source Sans Pro"/>
                <a:sym typeface="Source Sans Pro"/>
              </a:rPr>
              <a:t>Real estate evaluation system</a:t>
            </a:r>
          </a:p>
        </p:txBody>
      </p:sp>
      <p:sp>
        <p:nvSpPr>
          <p:cNvPr name="TextBox 19" id="19"/>
          <p:cNvSpPr txBox="true"/>
          <p:nvPr/>
        </p:nvSpPr>
        <p:spPr>
          <a:xfrm rot="0">
            <a:off x="10286471" y="4827018"/>
            <a:ext cx="2733253" cy="1472245"/>
          </a:xfrm>
          <a:prstGeom prst="rect">
            <a:avLst/>
          </a:prstGeom>
        </p:spPr>
        <p:txBody>
          <a:bodyPr anchor="t" rtlCol="false" tIns="0" lIns="0" bIns="0" rIns="0">
            <a:spAutoFit/>
          </a:bodyPr>
          <a:lstStyle/>
          <a:p>
            <a:pPr algn="ctr">
              <a:lnSpc>
                <a:spcPts val="3902"/>
              </a:lnSpc>
            </a:pPr>
            <a:r>
              <a:rPr lang="en-US" sz="2787" spc="11">
                <a:solidFill>
                  <a:srgbClr val="3275C5"/>
                </a:solidFill>
                <a:latin typeface="Source Sans Pro"/>
                <a:ea typeface="Source Sans Pro"/>
                <a:cs typeface="Source Sans Pro"/>
                <a:sym typeface="Source Sans Pro"/>
              </a:rPr>
              <a:t>Managing and submitting project requests</a:t>
            </a:r>
          </a:p>
        </p:txBody>
      </p:sp>
      <p:sp>
        <p:nvSpPr>
          <p:cNvPr name="Freeform 20" id="20"/>
          <p:cNvSpPr/>
          <p:nvPr/>
        </p:nvSpPr>
        <p:spPr>
          <a:xfrm flipH="true" flipV="true" rot="0">
            <a:off x="12866828" y="-976689"/>
            <a:ext cx="5863057" cy="4114800"/>
          </a:xfrm>
          <a:custGeom>
            <a:avLst/>
            <a:gdLst/>
            <a:ahLst/>
            <a:cxnLst/>
            <a:rect r="r" b="b" t="t" l="l"/>
            <a:pathLst>
              <a:path h="4114800" w="5863057">
                <a:moveTo>
                  <a:pt x="5863057" y="4114800"/>
                </a:moveTo>
                <a:lnTo>
                  <a:pt x="0" y="4114800"/>
                </a:lnTo>
                <a:lnTo>
                  <a:pt x="0" y="0"/>
                </a:lnTo>
                <a:lnTo>
                  <a:pt x="5863057" y="0"/>
                </a:lnTo>
                <a:lnTo>
                  <a:pt x="5863057" y="411480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Freeform 2" id="2"/>
          <p:cNvSpPr/>
          <p:nvPr/>
        </p:nvSpPr>
        <p:spPr>
          <a:xfrm flipH="false" flipV="false" rot="0">
            <a:off x="1801085" y="3805214"/>
            <a:ext cx="3685128" cy="5522671"/>
          </a:xfrm>
          <a:custGeom>
            <a:avLst/>
            <a:gdLst/>
            <a:ahLst/>
            <a:cxnLst/>
            <a:rect r="r" b="b" t="t" l="l"/>
            <a:pathLst>
              <a:path h="5522671" w="3685128">
                <a:moveTo>
                  <a:pt x="0" y="0"/>
                </a:moveTo>
                <a:lnTo>
                  <a:pt x="3685127" y="0"/>
                </a:lnTo>
                <a:lnTo>
                  <a:pt x="3685127" y="5522671"/>
                </a:lnTo>
                <a:lnTo>
                  <a:pt x="0" y="552267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7296365" y="2848250"/>
            <a:ext cx="3695269" cy="5537869"/>
          </a:xfrm>
          <a:custGeom>
            <a:avLst/>
            <a:gdLst/>
            <a:ahLst/>
            <a:cxnLst/>
            <a:rect r="r" b="b" t="t" l="l"/>
            <a:pathLst>
              <a:path h="5537869" w="3695269">
                <a:moveTo>
                  <a:pt x="0" y="0"/>
                </a:moveTo>
                <a:lnTo>
                  <a:pt x="3695270" y="0"/>
                </a:lnTo>
                <a:lnTo>
                  <a:pt x="3695270" y="5537870"/>
                </a:lnTo>
                <a:lnTo>
                  <a:pt x="0" y="553787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12801385" y="3840006"/>
            <a:ext cx="3638696" cy="5453086"/>
          </a:xfrm>
          <a:custGeom>
            <a:avLst/>
            <a:gdLst/>
            <a:ahLst/>
            <a:cxnLst/>
            <a:rect r="r" b="b" t="t" l="l"/>
            <a:pathLst>
              <a:path h="5453086" w="3638696">
                <a:moveTo>
                  <a:pt x="0" y="0"/>
                </a:moveTo>
                <a:lnTo>
                  <a:pt x="3638695" y="0"/>
                </a:lnTo>
                <a:lnTo>
                  <a:pt x="3638695" y="5453086"/>
                </a:lnTo>
                <a:lnTo>
                  <a:pt x="0" y="545308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3002783" y="4420667"/>
            <a:ext cx="1281730" cy="1223470"/>
          </a:xfrm>
          <a:custGeom>
            <a:avLst/>
            <a:gdLst/>
            <a:ahLst/>
            <a:cxnLst/>
            <a:rect r="r" b="b" t="t" l="l"/>
            <a:pathLst>
              <a:path h="1223470" w="1281730">
                <a:moveTo>
                  <a:pt x="0" y="0"/>
                </a:moveTo>
                <a:lnTo>
                  <a:pt x="1281731" y="0"/>
                </a:lnTo>
                <a:lnTo>
                  <a:pt x="1281731" y="1223470"/>
                </a:lnTo>
                <a:lnTo>
                  <a:pt x="0" y="122347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6" id="6"/>
          <p:cNvGrpSpPr/>
          <p:nvPr/>
        </p:nvGrpSpPr>
        <p:grpSpPr>
          <a:xfrm rot="0">
            <a:off x="-4006574" y="-369454"/>
            <a:ext cx="7009358" cy="1159703"/>
            <a:chOff x="0" y="0"/>
            <a:chExt cx="1250766" cy="206940"/>
          </a:xfrm>
        </p:grpSpPr>
        <p:sp>
          <p:nvSpPr>
            <p:cNvPr name="Freeform 7" id="7"/>
            <p:cNvSpPr/>
            <p:nvPr/>
          </p:nvSpPr>
          <p:spPr>
            <a:xfrm flipH="false" flipV="false" rot="0">
              <a:off x="11494" y="0"/>
              <a:ext cx="1227777" cy="206940"/>
            </a:xfrm>
            <a:custGeom>
              <a:avLst/>
              <a:gdLst/>
              <a:ahLst/>
              <a:cxnLst/>
              <a:rect r="r" b="b" t="t" l="l"/>
              <a:pathLst>
                <a:path h="206940" w="1227777">
                  <a:moveTo>
                    <a:pt x="212692" y="0"/>
                  </a:moveTo>
                  <a:lnTo>
                    <a:pt x="1218286" y="0"/>
                  </a:lnTo>
                  <a:cubicBezTo>
                    <a:pt x="1221833" y="0"/>
                    <a:pt x="1225033" y="2128"/>
                    <a:pt x="1226405" y="5398"/>
                  </a:cubicBezTo>
                  <a:cubicBezTo>
                    <a:pt x="1227778" y="8669"/>
                    <a:pt x="1227054" y="12443"/>
                    <a:pt x="1224569" y="14974"/>
                  </a:cubicBezTo>
                  <a:lnTo>
                    <a:pt x="1050775" y="191966"/>
                  </a:lnTo>
                  <a:cubicBezTo>
                    <a:pt x="1041370" y="201544"/>
                    <a:pt x="1028510" y="206940"/>
                    <a:pt x="1015086" y="206940"/>
                  </a:cubicBezTo>
                  <a:lnTo>
                    <a:pt x="9492" y="206940"/>
                  </a:lnTo>
                  <a:cubicBezTo>
                    <a:pt x="5945" y="206940"/>
                    <a:pt x="2745" y="204812"/>
                    <a:pt x="1373" y="201542"/>
                  </a:cubicBezTo>
                  <a:cubicBezTo>
                    <a:pt x="0" y="198271"/>
                    <a:pt x="724" y="194497"/>
                    <a:pt x="3209" y="191966"/>
                  </a:cubicBezTo>
                  <a:lnTo>
                    <a:pt x="177003" y="14974"/>
                  </a:lnTo>
                  <a:cubicBezTo>
                    <a:pt x="186408" y="5396"/>
                    <a:pt x="199268" y="0"/>
                    <a:pt x="212692" y="0"/>
                  </a:cubicBezTo>
                  <a:close/>
                </a:path>
              </a:pathLst>
            </a:custGeom>
            <a:solidFill>
              <a:srgbClr val="3275C5"/>
            </a:solidFill>
          </p:spPr>
        </p:sp>
        <p:sp>
          <p:nvSpPr>
            <p:cNvPr name="TextBox 8" id="8"/>
            <p:cNvSpPr txBox="true"/>
            <p:nvPr/>
          </p:nvSpPr>
          <p:spPr>
            <a:xfrm>
              <a:off x="101600" y="19050"/>
              <a:ext cx="1047566" cy="187890"/>
            </a:xfrm>
            <a:prstGeom prst="rect">
              <a:avLst/>
            </a:prstGeom>
          </p:spPr>
          <p:txBody>
            <a:bodyPr anchor="ctr" rtlCol="false" tIns="83282" lIns="83282" bIns="83282" rIns="83282"/>
            <a:lstStyle/>
            <a:p>
              <a:pPr algn="ctr">
                <a:lnSpc>
                  <a:spcPts val="1993"/>
                </a:lnSpc>
              </a:pPr>
            </a:p>
          </p:txBody>
        </p:sp>
      </p:grpSp>
      <p:grpSp>
        <p:nvGrpSpPr>
          <p:cNvPr name="Group 9" id="9"/>
          <p:cNvGrpSpPr/>
          <p:nvPr/>
        </p:nvGrpSpPr>
        <p:grpSpPr>
          <a:xfrm rot="0">
            <a:off x="-1748459" y="508418"/>
            <a:ext cx="3144637" cy="520282"/>
            <a:chOff x="0" y="0"/>
            <a:chExt cx="1250766" cy="206940"/>
          </a:xfrm>
        </p:grpSpPr>
        <p:sp>
          <p:nvSpPr>
            <p:cNvPr name="Freeform 10" id="10"/>
            <p:cNvSpPr/>
            <p:nvPr/>
          </p:nvSpPr>
          <p:spPr>
            <a:xfrm flipH="false" flipV="false" rot="0">
              <a:off x="13485" y="0"/>
              <a:ext cx="1223797" cy="206940"/>
            </a:xfrm>
            <a:custGeom>
              <a:avLst/>
              <a:gdLst/>
              <a:ahLst/>
              <a:cxnLst/>
              <a:rect r="r" b="b" t="t" l="l"/>
              <a:pathLst>
                <a:path h="206940" w="1223797">
                  <a:moveTo>
                    <a:pt x="214334" y="0"/>
                  </a:moveTo>
                  <a:lnTo>
                    <a:pt x="1212662" y="0"/>
                  </a:lnTo>
                  <a:cubicBezTo>
                    <a:pt x="1216822" y="0"/>
                    <a:pt x="1220577" y="2496"/>
                    <a:pt x="1222187" y="6333"/>
                  </a:cubicBezTo>
                  <a:cubicBezTo>
                    <a:pt x="1223796" y="10170"/>
                    <a:pt x="1222947" y="14598"/>
                    <a:pt x="1220032" y="17567"/>
                  </a:cubicBezTo>
                  <a:lnTo>
                    <a:pt x="1051330" y="189373"/>
                  </a:lnTo>
                  <a:cubicBezTo>
                    <a:pt x="1040297" y="200610"/>
                    <a:pt x="1025210" y="206940"/>
                    <a:pt x="1009462" y="206940"/>
                  </a:cubicBezTo>
                  <a:lnTo>
                    <a:pt x="11134" y="206940"/>
                  </a:lnTo>
                  <a:cubicBezTo>
                    <a:pt x="6974" y="206940"/>
                    <a:pt x="3219" y="204444"/>
                    <a:pt x="1609" y="200607"/>
                  </a:cubicBezTo>
                  <a:cubicBezTo>
                    <a:pt x="0" y="196770"/>
                    <a:pt x="849" y="192342"/>
                    <a:pt x="3764" y="189373"/>
                  </a:cubicBezTo>
                  <a:lnTo>
                    <a:pt x="172466" y="17567"/>
                  </a:lnTo>
                  <a:cubicBezTo>
                    <a:pt x="183499" y="6330"/>
                    <a:pt x="198586" y="0"/>
                    <a:pt x="214334" y="0"/>
                  </a:cubicBezTo>
                  <a:close/>
                </a:path>
              </a:pathLst>
            </a:custGeom>
            <a:solidFill>
              <a:srgbClr val="64CAF4"/>
            </a:solidFill>
          </p:spPr>
        </p:sp>
        <p:sp>
          <p:nvSpPr>
            <p:cNvPr name="TextBox 11" id="11"/>
            <p:cNvSpPr txBox="true"/>
            <p:nvPr/>
          </p:nvSpPr>
          <p:spPr>
            <a:xfrm>
              <a:off x="101600" y="19050"/>
              <a:ext cx="1047566" cy="187890"/>
            </a:xfrm>
            <a:prstGeom prst="rect">
              <a:avLst/>
            </a:prstGeom>
          </p:spPr>
          <p:txBody>
            <a:bodyPr anchor="ctr" rtlCol="false" tIns="83282" lIns="83282" bIns="83282" rIns="83282"/>
            <a:lstStyle/>
            <a:p>
              <a:pPr algn="ctr">
                <a:lnSpc>
                  <a:spcPts val="1993"/>
                </a:lnSpc>
              </a:pPr>
            </a:p>
          </p:txBody>
        </p:sp>
      </p:grpSp>
      <p:grpSp>
        <p:nvGrpSpPr>
          <p:cNvPr name="Group 12" id="12"/>
          <p:cNvGrpSpPr/>
          <p:nvPr/>
        </p:nvGrpSpPr>
        <p:grpSpPr>
          <a:xfrm rot="0">
            <a:off x="14410002" y="-369454"/>
            <a:ext cx="7009358" cy="1138013"/>
            <a:chOff x="0" y="0"/>
            <a:chExt cx="812800" cy="131963"/>
          </a:xfrm>
        </p:grpSpPr>
        <p:sp>
          <p:nvSpPr>
            <p:cNvPr name="Freeform 13" id="13"/>
            <p:cNvSpPr/>
            <p:nvPr/>
          </p:nvSpPr>
          <p:spPr>
            <a:xfrm flipH="false" flipV="false" rot="0">
              <a:off x="14243" y="0"/>
              <a:ext cx="784313" cy="131963"/>
            </a:xfrm>
            <a:custGeom>
              <a:avLst/>
              <a:gdLst/>
              <a:ahLst/>
              <a:cxnLst/>
              <a:rect r="r" b="b" t="t" l="l"/>
              <a:pathLst>
                <a:path h="131963" w="784313">
                  <a:moveTo>
                    <a:pt x="574371" y="0"/>
                  </a:moveTo>
                  <a:lnTo>
                    <a:pt x="6743" y="0"/>
                  </a:lnTo>
                  <a:cubicBezTo>
                    <a:pt x="3990" y="0"/>
                    <a:pt x="1564" y="1811"/>
                    <a:pt x="782" y="4451"/>
                  </a:cubicBezTo>
                  <a:cubicBezTo>
                    <a:pt x="0" y="7091"/>
                    <a:pt x="1048" y="9930"/>
                    <a:pt x="3357" y="11430"/>
                  </a:cubicBezTo>
                  <a:lnTo>
                    <a:pt x="171357" y="120533"/>
                  </a:lnTo>
                  <a:cubicBezTo>
                    <a:pt x="182844" y="127993"/>
                    <a:pt x="196246" y="131963"/>
                    <a:pt x="209943" y="131963"/>
                  </a:cubicBezTo>
                  <a:lnTo>
                    <a:pt x="777571" y="131963"/>
                  </a:lnTo>
                  <a:cubicBezTo>
                    <a:pt x="780324" y="131963"/>
                    <a:pt x="782750" y="130152"/>
                    <a:pt x="783532" y="127512"/>
                  </a:cubicBezTo>
                  <a:cubicBezTo>
                    <a:pt x="784314" y="124873"/>
                    <a:pt x="783266" y="122033"/>
                    <a:pt x="780957" y="120533"/>
                  </a:cubicBezTo>
                  <a:lnTo>
                    <a:pt x="612957" y="11430"/>
                  </a:lnTo>
                  <a:cubicBezTo>
                    <a:pt x="601470" y="3970"/>
                    <a:pt x="588068" y="0"/>
                    <a:pt x="574371" y="0"/>
                  </a:cubicBezTo>
                  <a:close/>
                </a:path>
              </a:pathLst>
            </a:custGeom>
            <a:solidFill>
              <a:srgbClr val="3275C5"/>
            </a:solidFill>
          </p:spPr>
        </p:sp>
        <p:sp>
          <p:nvSpPr>
            <p:cNvPr name="TextBox 14" id="14"/>
            <p:cNvSpPr txBox="true"/>
            <p:nvPr/>
          </p:nvSpPr>
          <p:spPr>
            <a:xfrm>
              <a:off x="101600" y="19050"/>
              <a:ext cx="609600" cy="112913"/>
            </a:xfrm>
            <a:prstGeom prst="rect">
              <a:avLst/>
            </a:prstGeom>
          </p:spPr>
          <p:txBody>
            <a:bodyPr anchor="ctr" rtlCol="false" tIns="83282" lIns="83282" bIns="83282" rIns="83282"/>
            <a:lstStyle/>
            <a:p>
              <a:pPr algn="ctr">
                <a:lnSpc>
                  <a:spcPts val="1993"/>
                </a:lnSpc>
              </a:pPr>
            </a:p>
          </p:txBody>
        </p:sp>
      </p:grpSp>
      <p:grpSp>
        <p:nvGrpSpPr>
          <p:cNvPr name="Group 15" id="15"/>
          <p:cNvGrpSpPr/>
          <p:nvPr/>
        </p:nvGrpSpPr>
        <p:grpSpPr>
          <a:xfrm rot="0">
            <a:off x="16629956" y="508418"/>
            <a:ext cx="3144637" cy="520282"/>
            <a:chOff x="0" y="0"/>
            <a:chExt cx="812800" cy="134478"/>
          </a:xfrm>
        </p:grpSpPr>
        <p:sp>
          <p:nvSpPr>
            <p:cNvPr name="Freeform 16" id="16"/>
            <p:cNvSpPr/>
            <p:nvPr/>
          </p:nvSpPr>
          <p:spPr>
            <a:xfrm flipH="false" flipV="false" rot="0">
              <a:off x="26532" y="0"/>
              <a:ext cx="759735" cy="134478"/>
            </a:xfrm>
            <a:custGeom>
              <a:avLst/>
              <a:gdLst/>
              <a:ahLst/>
              <a:cxnLst/>
              <a:rect r="r" b="b" t="t" l="l"/>
              <a:pathLst>
                <a:path h="134478" w="759735">
                  <a:moveTo>
                    <a:pt x="543677" y="0"/>
                  </a:moveTo>
                  <a:lnTo>
                    <a:pt x="12859" y="0"/>
                  </a:lnTo>
                  <a:cubicBezTo>
                    <a:pt x="7628" y="0"/>
                    <a:pt x="3015" y="3429"/>
                    <a:pt x="1508" y="8438"/>
                  </a:cubicBezTo>
                  <a:cubicBezTo>
                    <a:pt x="0" y="13447"/>
                    <a:pt x="1955" y="18853"/>
                    <a:pt x="6317" y="21740"/>
                  </a:cubicBezTo>
                  <a:lnTo>
                    <a:pt x="143819" y="112739"/>
                  </a:lnTo>
                  <a:cubicBezTo>
                    <a:pt x="165244" y="126918"/>
                    <a:pt x="190367" y="134478"/>
                    <a:pt x="216059" y="134478"/>
                  </a:cubicBezTo>
                  <a:lnTo>
                    <a:pt x="746877" y="134478"/>
                  </a:lnTo>
                  <a:cubicBezTo>
                    <a:pt x="752108" y="134478"/>
                    <a:pt x="756721" y="131049"/>
                    <a:pt x="758228" y="126040"/>
                  </a:cubicBezTo>
                  <a:cubicBezTo>
                    <a:pt x="759736" y="121031"/>
                    <a:pt x="757781" y="115626"/>
                    <a:pt x="753419" y="112739"/>
                  </a:cubicBezTo>
                  <a:lnTo>
                    <a:pt x="615917" y="21740"/>
                  </a:lnTo>
                  <a:cubicBezTo>
                    <a:pt x="594492" y="7561"/>
                    <a:pt x="569369" y="0"/>
                    <a:pt x="543677" y="0"/>
                  </a:cubicBezTo>
                  <a:close/>
                </a:path>
              </a:pathLst>
            </a:custGeom>
            <a:solidFill>
              <a:srgbClr val="64CAF4"/>
            </a:solidFill>
          </p:spPr>
        </p:sp>
        <p:sp>
          <p:nvSpPr>
            <p:cNvPr name="TextBox 17" id="17"/>
            <p:cNvSpPr txBox="true"/>
            <p:nvPr/>
          </p:nvSpPr>
          <p:spPr>
            <a:xfrm>
              <a:off x="101600" y="19050"/>
              <a:ext cx="609600" cy="115428"/>
            </a:xfrm>
            <a:prstGeom prst="rect">
              <a:avLst/>
            </a:prstGeom>
          </p:spPr>
          <p:txBody>
            <a:bodyPr anchor="ctr" rtlCol="false" tIns="83282" lIns="83282" bIns="83282" rIns="83282"/>
            <a:lstStyle/>
            <a:p>
              <a:pPr algn="ctr">
                <a:lnSpc>
                  <a:spcPts val="1993"/>
                </a:lnSpc>
              </a:pPr>
            </a:p>
          </p:txBody>
        </p:sp>
      </p:grpSp>
      <p:sp>
        <p:nvSpPr>
          <p:cNvPr name="Freeform 18" id="18"/>
          <p:cNvSpPr/>
          <p:nvPr/>
        </p:nvSpPr>
        <p:spPr>
          <a:xfrm flipH="false" flipV="false" rot="0">
            <a:off x="13846120" y="4257790"/>
            <a:ext cx="1549225" cy="1549225"/>
          </a:xfrm>
          <a:custGeom>
            <a:avLst/>
            <a:gdLst/>
            <a:ahLst/>
            <a:cxnLst/>
            <a:rect r="r" b="b" t="t" l="l"/>
            <a:pathLst>
              <a:path h="1549225" w="1549225">
                <a:moveTo>
                  <a:pt x="0" y="0"/>
                </a:moveTo>
                <a:lnTo>
                  <a:pt x="1549225" y="0"/>
                </a:lnTo>
                <a:lnTo>
                  <a:pt x="1549225" y="1549225"/>
                </a:lnTo>
                <a:lnTo>
                  <a:pt x="0" y="154922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9" id="19"/>
          <p:cNvSpPr/>
          <p:nvPr/>
        </p:nvSpPr>
        <p:spPr>
          <a:xfrm flipH="false" flipV="false" rot="0">
            <a:off x="8268837" y="3250380"/>
            <a:ext cx="1749923" cy="1495389"/>
          </a:xfrm>
          <a:custGeom>
            <a:avLst/>
            <a:gdLst/>
            <a:ahLst/>
            <a:cxnLst/>
            <a:rect r="r" b="b" t="t" l="l"/>
            <a:pathLst>
              <a:path h="1495389" w="1749923">
                <a:moveTo>
                  <a:pt x="0" y="0"/>
                </a:moveTo>
                <a:lnTo>
                  <a:pt x="1749923" y="0"/>
                </a:lnTo>
                <a:lnTo>
                  <a:pt x="1749923" y="1495389"/>
                </a:lnTo>
                <a:lnTo>
                  <a:pt x="0" y="149538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20" id="20"/>
          <p:cNvSpPr txBox="true"/>
          <p:nvPr/>
        </p:nvSpPr>
        <p:spPr>
          <a:xfrm rot="0">
            <a:off x="2248506" y="6659475"/>
            <a:ext cx="2790286" cy="1643112"/>
          </a:xfrm>
          <a:prstGeom prst="rect">
            <a:avLst/>
          </a:prstGeom>
        </p:spPr>
        <p:txBody>
          <a:bodyPr anchor="t" rtlCol="false" tIns="0" lIns="0" bIns="0" rIns="0">
            <a:spAutoFit/>
          </a:bodyPr>
          <a:lstStyle/>
          <a:p>
            <a:pPr algn="ctr">
              <a:lnSpc>
                <a:spcPts val="3282"/>
              </a:lnSpc>
            </a:pPr>
            <a:r>
              <a:rPr lang="en-US" sz="2344" spc="9">
                <a:solidFill>
                  <a:srgbClr val="3275C5"/>
                </a:solidFill>
                <a:latin typeface="Source Sans Pro"/>
                <a:ea typeface="Source Sans Pro"/>
                <a:cs typeface="Source Sans Pro"/>
                <a:sym typeface="Source Sans Pro"/>
              </a:rPr>
              <a:t>Facilitating the process of finding suitable properties for entrepreneurs</a:t>
            </a:r>
          </a:p>
        </p:txBody>
      </p:sp>
      <p:sp>
        <p:nvSpPr>
          <p:cNvPr name="TextBox 21" id="21"/>
          <p:cNvSpPr txBox="true"/>
          <p:nvPr/>
        </p:nvSpPr>
        <p:spPr>
          <a:xfrm rot="0">
            <a:off x="3763698" y="866775"/>
            <a:ext cx="10760605" cy="1377949"/>
          </a:xfrm>
          <a:prstGeom prst="rect">
            <a:avLst/>
          </a:prstGeom>
        </p:spPr>
        <p:txBody>
          <a:bodyPr anchor="t" rtlCol="false" tIns="0" lIns="0" bIns="0" rIns="0">
            <a:spAutoFit/>
          </a:bodyPr>
          <a:lstStyle/>
          <a:p>
            <a:pPr algn="ctr">
              <a:lnSpc>
                <a:spcPts val="11200"/>
              </a:lnSpc>
            </a:pPr>
            <a:r>
              <a:rPr lang="en-US" sz="8000">
                <a:solidFill>
                  <a:srgbClr val="56AAF0"/>
                </a:solidFill>
                <a:latin typeface="Dynamo Medium"/>
                <a:ea typeface="Dynamo Medium"/>
                <a:cs typeface="Dynamo Medium"/>
                <a:sym typeface="Dynamo Medium"/>
              </a:rPr>
              <a:t>GOALS AND OBJECTIVES</a:t>
            </a:r>
          </a:p>
        </p:txBody>
      </p:sp>
      <p:sp>
        <p:nvSpPr>
          <p:cNvPr name="TextBox 22" id="22"/>
          <p:cNvSpPr txBox="true"/>
          <p:nvPr/>
        </p:nvSpPr>
        <p:spPr>
          <a:xfrm rot="0">
            <a:off x="7834731" y="5703800"/>
            <a:ext cx="2749582" cy="1844593"/>
          </a:xfrm>
          <a:prstGeom prst="rect">
            <a:avLst/>
          </a:prstGeom>
        </p:spPr>
        <p:txBody>
          <a:bodyPr anchor="t" rtlCol="false" tIns="0" lIns="0" bIns="0" rIns="0">
            <a:spAutoFit/>
          </a:bodyPr>
          <a:lstStyle/>
          <a:p>
            <a:pPr algn="ctr">
              <a:lnSpc>
                <a:spcPts val="2940"/>
              </a:lnSpc>
            </a:pPr>
            <a:r>
              <a:rPr lang="en-US" sz="2100" spc="8">
                <a:solidFill>
                  <a:srgbClr val="3275C5"/>
                </a:solidFill>
                <a:latin typeface="Source Sans Pro"/>
                <a:ea typeface="Source Sans Pro"/>
                <a:cs typeface="Source Sans Pro"/>
                <a:sym typeface="Source Sans Pro"/>
              </a:rPr>
              <a:t>Enhancing communication and negotiation between real estate owners and project owners</a:t>
            </a:r>
          </a:p>
        </p:txBody>
      </p:sp>
      <p:sp>
        <p:nvSpPr>
          <p:cNvPr name="TextBox 23" id="23"/>
          <p:cNvSpPr txBox="true"/>
          <p:nvPr/>
        </p:nvSpPr>
        <p:spPr>
          <a:xfrm rot="0">
            <a:off x="13159946" y="6640425"/>
            <a:ext cx="3007616" cy="1758786"/>
          </a:xfrm>
          <a:prstGeom prst="rect">
            <a:avLst/>
          </a:prstGeom>
        </p:spPr>
        <p:txBody>
          <a:bodyPr anchor="t" rtlCol="false" tIns="0" lIns="0" bIns="0" rIns="0">
            <a:spAutoFit/>
          </a:bodyPr>
          <a:lstStyle/>
          <a:p>
            <a:pPr algn="ctr">
              <a:lnSpc>
                <a:spcPts val="3510"/>
              </a:lnSpc>
            </a:pPr>
            <a:r>
              <a:rPr lang="en-US" sz="2507" spc="10">
                <a:solidFill>
                  <a:srgbClr val="3275C5"/>
                </a:solidFill>
                <a:latin typeface="Source Sans Pro"/>
                <a:ea typeface="Source Sans Pro"/>
                <a:cs typeface="Source Sans Pro"/>
                <a:sym typeface="Source Sans Pro"/>
              </a:rPr>
              <a:t>Ensuring an outstanding and reliable user experience</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TextBox 2" id="2"/>
          <p:cNvSpPr txBox="true"/>
          <p:nvPr/>
        </p:nvSpPr>
        <p:spPr>
          <a:xfrm rot="0">
            <a:off x="4913547" y="1947218"/>
            <a:ext cx="8460905" cy="2524448"/>
          </a:xfrm>
          <a:prstGeom prst="rect">
            <a:avLst/>
          </a:prstGeom>
        </p:spPr>
        <p:txBody>
          <a:bodyPr anchor="t" rtlCol="false" tIns="0" lIns="0" bIns="0" rIns="0">
            <a:spAutoFit/>
          </a:bodyPr>
          <a:lstStyle/>
          <a:p>
            <a:pPr algn="ctr">
              <a:lnSpc>
                <a:spcPts val="10134"/>
              </a:lnSpc>
            </a:pPr>
            <a:r>
              <a:rPr lang="en-US" sz="7239">
                <a:solidFill>
                  <a:srgbClr val="3275C5"/>
                </a:solidFill>
                <a:latin typeface="Dynamo Medium"/>
                <a:ea typeface="Dynamo Medium"/>
                <a:cs typeface="Dynamo Medium"/>
                <a:sym typeface="Dynamo Medium"/>
              </a:rPr>
              <a:t>RECOMMENDATION SYSTEM</a:t>
            </a:r>
          </a:p>
        </p:txBody>
      </p:sp>
      <p:sp>
        <p:nvSpPr>
          <p:cNvPr name="Freeform 3" id="3"/>
          <p:cNvSpPr/>
          <p:nvPr/>
        </p:nvSpPr>
        <p:spPr>
          <a:xfrm flipH="false" flipV="false" rot="-10800000">
            <a:off x="12416180" y="0"/>
            <a:ext cx="5871820" cy="3280879"/>
          </a:xfrm>
          <a:custGeom>
            <a:avLst/>
            <a:gdLst/>
            <a:ahLst/>
            <a:cxnLst/>
            <a:rect r="r" b="b" t="t" l="l"/>
            <a:pathLst>
              <a:path h="3280879" w="5871820">
                <a:moveTo>
                  <a:pt x="0" y="0"/>
                </a:moveTo>
                <a:lnTo>
                  <a:pt x="5871820" y="0"/>
                </a:lnTo>
                <a:lnTo>
                  <a:pt x="5871820" y="3280879"/>
                </a:lnTo>
                <a:lnTo>
                  <a:pt x="0" y="3280879"/>
                </a:lnTo>
                <a:lnTo>
                  <a:pt x="0" y="0"/>
                </a:lnTo>
                <a:close/>
              </a:path>
            </a:pathLst>
          </a:custGeom>
          <a:blipFill>
            <a:blip r:embed="rId2">
              <a:alphaModFix amt="69000"/>
            </a:blip>
            <a:stretch>
              <a:fillRect l="0" t="0" r="0" b="0"/>
            </a:stretch>
          </a:blipFill>
        </p:spPr>
      </p:sp>
      <p:sp>
        <p:nvSpPr>
          <p:cNvPr name="Freeform 4" id="4"/>
          <p:cNvSpPr/>
          <p:nvPr/>
        </p:nvSpPr>
        <p:spPr>
          <a:xfrm flipH="true" flipV="true" rot="-10800000">
            <a:off x="0" y="7006121"/>
            <a:ext cx="5871820" cy="3280879"/>
          </a:xfrm>
          <a:custGeom>
            <a:avLst/>
            <a:gdLst/>
            <a:ahLst/>
            <a:cxnLst/>
            <a:rect r="r" b="b" t="t" l="l"/>
            <a:pathLst>
              <a:path h="3280879" w="5871820">
                <a:moveTo>
                  <a:pt x="5871820" y="3280879"/>
                </a:moveTo>
                <a:lnTo>
                  <a:pt x="0" y="3280879"/>
                </a:lnTo>
                <a:lnTo>
                  <a:pt x="0" y="0"/>
                </a:lnTo>
                <a:lnTo>
                  <a:pt x="5871820" y="0"/>
                </a:lnTo>
                <a:lnTo>
                  <a:pt x="5871820" y="3280879"/>
                </a:lnTo>
                <a:close/>
              </a:path>
            </a:pathLst>
          </a:custGeom>
          <a:blipFill>
            <a:blip r:embed="rId2">
              <a:alphaModFix amt="69000"/>
            </a:blip>
            <a:stretch>
              <a:fillRect l="0" t="0" r="0" b="0"/>
            </a:stretch>
          </a:blipFill>
        </p:spPr>
      </p:sp>
      <p:sp>
        <p:nvSpPr>
          <p:cNvPr name="TextBox 5" id="5"/>
          <p:cNvSpPr txBox="true"/>
          <p:nvPr/>
        </p:nvSpPr>
        <p:spPr>
          <a:xfrm rot="0">
            <a:off x="3981073" y="4805564"/>
            <a:ext cx="10987322" cy="2601302"/>
          </a:xfrm>
          <a:prstGeom prst="rect">
            <a:avLst/>
          </a:prstGeom>
        </p:spPr>
        <p:txBody>
          <a:bodyPr anchor="t" rtlCol="false" tIns="0" lIns="0" bIns="0" rIns="0">
            <a:spAutoFit/>
          </a:bodyPr>
          <a:lstStyle/>
          <a:p>
            <a:pPr algn="ctr">
              <a:lnSpc>
                <a:spcPts val="4146"/>
              </a:lnSpc>
            </a:pPr>
            <a:r>
              <a:rPr lang="en-US" sz="2961">
                <a:solidFill>
                  <a:srgbClr val="3275C5"/>
                </a:solidFill>
                <a:latin typeface="Dynamo Medium"/>
                <a:ea typeface="Dynamo Medium"/>
                <a:cs typeface="Dynamo Medium"/>
                <a:sym typeface="Dynamo Medium"/>
              </a:rPr>
              <a:t>A model is built that compares the current user's ratings with those collected from other users </a:t>
            </a:r>
            <a:r>
              <a:rPr lang="en-US" sz="2961">
                <a:solidFill>
                  <a:srgbClr val="3275C5"/>
                </a:solidFill>
                <a:latin typeface="Dynamo Medium"/>
                <a:ea typeface="Dynamo Medium"/>
                <a:cs typeface="Dynamo Medium"/>
                <a:sym typeface="Dynamo Medium"/>
              </a:rPr>
              <a:t>Similarity metrics (such as cosense similarity metrics) are used to determine how similar a current user's ratings are to those of other users.</a:t>
            </a:r>
          </a:p>
          <a:p>
            <a:pPr algn="ctr">
              <a:lnSpc>
                <a:spcPts val="4146"/>
              </a:lnSpc>
            </a:pP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TextBox 2" id="2"/>
          <p:cNvSpPr txBox="true"/>
          <p:nvPr/>
        </p:nvSpPr>
        <p:spPr>
          <a:xfrm rot="0">
            <a:off x="6069606" y="880763"/>
            <a:ext cx="4991797" cy="2699949"/>
          </a:xfrm>
          <a:prstGeom prst="rect">
            <a:avLst/>
          </a:prstGeom>
        </p:spPr>
        <p:txBody>
          <a:bodyPr anchor="t" rtlCol="false" tIns="0" lIns="0" bIns="0" rIns="0">
            <a:spAutoFit/>
          </a:bodyPr>
          <a:lstStyle/>
          <a:p>
            <a:pPr algn="ctr">
              <a:lnSpc>
                <a:spcPts val="22090"/>
              </a:lnSpc>
            </a:pPr>
            <a:r>
              <a:rPr lang="en-US" sz="15779">
                <a:solidFill>
                  <a:srgbClr val="42C5E7"/>
                </a:solidFill>
                <a:latin typeface="Dynamo Medium"/>
                <a:ea typeface="Dynamo Medium"/>
                <a:cs typeface="Dynamo Medium"/>
                <a:sym typeface="Dynamo Medium"/>
              </a:rPr>
              <a:t>DEMO</a:t>
            </a:r>
          </a:p>
        </p:txBody>
      </p:sp>
      <p:sp>
        <p:nvSpPr>
          <p:cNvPr name="Freeform 3" id="3"/>
          <p:cNvSpPr/>
          <p:nvPr/>
        </p:nvSpPr>
        <p:spPr>
          <a:xfrm flipH="true" flipV="true" rot="0">
            <a:off x="12424943" y="0"/>
            <a:ext cx="5863057" cy="4114800"/>
          </a:xfrm>
          <a:custGeom>
            <a:avLst/>
            <a:gdLst/>
            <a:ahLst/>
            <a:cxnLst/>
            <a:rect r="r" b="b" t="t" l="l"/>
            <a:pathLst>
              <a:path h="4114800" w="5863057">
                <a:moveTo>
                  <a:pt x="5863057" y="4114800"/>
                </a:moveTo>
                <a:lnTo>
                  <a:pt x="0" y="4114800"/>
                </a:lnTo>
                <a:lnTo>
                  <a:pt x="0" y="0"/>
                </a:lnTo>
                <a:lnTo>
                  <a:pt x="5863057" y="0"/>
                </a:lnTo>
                <a:lnTo>
                  <a:pt x="5863057" y="411480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4" id="4"/>
          <p:cNvSpPr/>
          <p:nvPr/>
        </p:nvSpPr>
        <p:spPr>
          <a:xfrm flipH="false" flipV="false" rot="0">
            <a:off x="-337315" y="6172200"/>
            <a:ext cx="5863057" cy="4114800"/>
          </a:xfrm>
          <a:custGeom>
            <a:avLst/>
            <a:gdLst/>
            <a:ahLst/>
            <a:cxnLst/>
            <a:rect r="r" b="b" t="t" l="l"/>
            <a:pathLst>
              <a:path h="4114800" w="5863057">
                <a:moveTo>
                  <a:pt x="0" y="0"/>
                </a:moveTo>
                <a:lnTo>
                  <a:pt x="5863057" y="0"/>
                </a:lnTo>
                <a:lnTo>
                  <a:pt x="5863057"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a:grpSpLocks noChangeAspect="true"/>
          </p:cNvGrpSpPr>
          <p:nvPr/>
        </p:nvGrpSpPr>
        <p:grpSpPr>
          <a:xfrm rot="0">
            <a:off x="6069606" y="4114800"/>
            <a:ext cx="5141195" cy="4127820"/>
            <a:chOff x="0" y="0"/>
            <a:chExt cx="7467600" cy="5995670"/>
          </a:xfrm>
        </p:grpSpPr>
        <p:sp>
          <p:nvSpPr>
            <p:cNvPr name="Freeform 6" id="6"/>
            <p:cNvSpPr/>
            <p:nvPr/>
          </p:nvSpPr>
          <p:spPr>
            <a:xfrm flipH="false" flipV="false" rot="0">
              <a:off x="0" y="0"/>
              <a:ext cx="7467600" cy="4513580"/>
            </a:xfrm>
            <a:custGeom>
              <a:avLst/>
              <a:gdLst/>
              <a:ahLst/>
              <a:cxnLst/>
              <a:rect r="r" b="b" t="t" l="l"/>
              <a:pathLst>
                <a:path h="4513580" w="7467600">
                  <a:moveTo>
                    <a:pt x="7127240" y="0"/>
                  </a:moveTo>
                  <a:lnTo>
                    <a:pt x="340360" y="0"/>
                  </a:lnTo>
                  <a:cubicBezTo>
                    <a:pt x="152400" y="0"/>
                    <a:pt x="0" y="152400"/>
                    <a:pt x="0" y="340360"/>
                  </a:cubicBezTo>
                  <a:lnTo>
                    <a:pt x="0" y="4513580"/>
                  </a:lnTo>
                  <a:lnTo>
                    <a:pt x="7467600" y="4513580"/>
                  </a:lnTo>
                  <a:lnTo>
                    <a:pt x="7467600" y="340360"/>
                  </a:lnTo>
                  <a:cubicBezTo>
                    <a:pt x="7467600" y="152400"/>
                    <a:pt x="7315200" y="0"/>
                    <a:pt x="7127240" y="0"/>
                  </a:cubicBezTo>
                  <a:close/>
                  <a:moveTo>
                    <a:pt x="7142480" y="4188460"/>
                  </a:moveTo>
                  <a:lnTo>
                    <a:pt x="314961" y="4188460"/>
                  </a:lnTo>
                  <a:lnTo>
                    <a:pt x="314961" y="353060"/>
                  </a:lnTo>
                  <a:lnTo>
                    <a:pt x="7142480" y="353060"/>
                  </a:lnTo>
                  <a:lnTo>
                    <a:pt x="7142480" y="4188460"/>
                  </a:lnTo>
                  <a:close/>
                </a:path>
              </a:pathLst>
            </a:custGeom>
            <a:solidFill>
              <a:srgbClr val="000000"/>
            </a:solidFill>
          </p:spPr>
        </p:sp>
        <p:sp>
          <p:nvSpPr>
            <p:cNvPr name="Freeform 7" id="7"/>
            <p:cNvSpPr/>
            <p:nvPr/>
          </p:nvSpPr>
          <p:spPr>
            <a:xfrm flipH="false" flipV="false" rot="0">
              <a:off x="0" y="4514850"/>
              <a:ext cx="7467600" cy="695960"/>
            </a:xfrm>
            <a:custGeom>
              <a:avLst/>
              <a:gdLst/>
              <a:ahLst/>
              <a:cxnLst/>
              <a:rect r="r" b="b" t="t" l="l"/>
              <a:pathLst>
                <a:path h="695960" w="7467600">
                  <a:moveTo>
                    <a:pt x="0" y="355600"/>
                  </a:moveTo>
                  <a:cubicBezTo>
                    <a:pt x="0" y="543560"/>
                    <a:pt x="152400" y="695960"/>
                    <a:pt x="340360" y="695960"/>
                  </a:cubicBezTo>
                  <a:lnTo>
                    <a:pt x="7127240" y="695960"/>
                  </a:lnTo>
                  <a:cubicBezTo>
                    <a:pt x="7315200" y="695960"/>
                    <a:pt x="7467600" y="543560"/>
                    <a:pt x="7467600" y="355600"/>
                  </a:cubicBezTo>
                  <a:lnTo>
                    <a:pt x="7467600" y="0"/>
                  </a:lnTo>
                  <a:lnTo>
                    <a:pt x="0" y="0"/>
                  </a:lnTo>
                  <a:lnTo>
                    <a:pt x="0" y="355600"/>
                  </a:lnTo>
                  <a:close/>
                </a:path>
              </a:pathLst>
            </a:custGeom>
            <a:solidFill>
              <a:srgbClr val="E9E9E9"/>
            </a:solidFill>
          </p:spPr>
        </p:sp>
        <p:sp>
          <p:nvSpPr>
            <p:cNvPr name="Freeform 8" id="8"/>
            <p:cNvSpPr/>
            <p:nvPr/>
          </p:nvSpPr>
          <p:spPr>
            <a:xfrm flipH="false" flipV="false" rot="0">
              <a:off x="2429510" y="5210810"/>
              <a:ext cx="2606040" cy="791210"/>
            </a:xfrm>
            <a:custGeom>
              <a:avLst/>
              <a:gdLst/>
              <a:ahLst/>
              <a:cxnLst/>
              <a:rect r="r" b="b" t="t" l="l"/>
              <a:pathLst>
                <a:path h="791210" w="2606040">
                  <a:moveTo>
                    <a:pt x="1258570" y="0"/>
                  </a:moveTo>
                  <a:lnTo>
                    <a:pt x="453390" y="0"/>
                  </a:lnTo>
                  <a:cubicBezTo>
                    <a:pt x="453390" y="0"/>
                    <a:pt x="429260" y="370840"/>
                    <a:pt x="403860" y="525780"/>
                  </a:cubicBezTo>
                  <a:cubicBezTo>
                    <a:pt x="359410" y="791210"/>
                    <a:pt x="87630" y="706120"/>
                    <a:pt x="10160" y="762000"/>
                  </a:cubicBezTo>
                  <a:cubicBezTo>
                    <a:pt x="0" y="769620"/>
                    <a:pt x="5080" y="786130"/>
                    <a:pt x="17780" y="786130"/>
                  </a:cubicBezTo>
                  <a:lnTo>
                    <a:pt x="2588260" y="786130"/>
                  </a:lnTo>
                  <a:cubicBezTo>
                    <a:pt x="2600960" y="786130"/>
                    <a:pt x="2606040" y="769620"/>
                    <a:pt x="2595880" y="762000"/>
                  </a:cubicBezTo>
                  <a:cubicBezTo>
                    <a:pt x="2518410" y="706120"/>
                    <a:pt x="2246630" y="791210"/>
                    <a:pt x="2202180" y="525780"/>
                  </a:cubicBezTo>
                  <a:cubicBezTo>
                    <a:pt x="2176780" y="370840"/>
                    <a:pt x="2152650" y="0"/>
                    <a:pt x="2152650" y="0"/>
                  </a:cubicBezTo>
                  <a:lnTo>
                    <a:pt x="1258570" y="0"/>
                  </a:lnTo>
                  <a:close/>
                </a:path>
              </a:pathLst>
            </a:custGeom>
            <a:solidFill>
              <a:srgbClr val="BBBBBB"/>
            </a:solidFill>
          </p:spPr>
        </p:sp>
        <p:sp>
          <p:nvSpPr>
            <p:cNvPr name="Freeform 9" id="9"/>
            <p:cNvSpPr/>
            <p:nvPr/>
          </p:nvSpPr>
          <p:spPr>
            <a:xfrm flipH="false" flipV="false" rot="0">
              <a:off x="314960" y="353060"/>
              <a:ext cx="6827520" cy="3835400"/>
            </a:xfrm>
            <a:custGeom>
              <a:avLst/>
              <a:gdLst/>
              <a:ahLst/>
              <a:cxnLst/>
              <a:rect r="r" b="b" t="t" l="l"/>
              <a:pathLst>
                <a:path h="3835400" w="6827520">
                  <a:moveTo>
                    <a:pt x="0" y="0"/>
                  </a:moveTo>
                  <a:lnTo>
                    <a:pt x="6827520" y="0"/>
                  </a:lnTo>
                  <a:lnTo>
                    <a:pt x="6827520" y="3835400"/>
                  </a:lnTo>
                  <a:lnTo>
                    <a:pt x="0" y="3835400"/>
                  </a:lnTo>
                  <a:close/>
                </a:path>
              </a:pathLst>
            </a:custGeom>
            <a:blipFill>
              <a:blip r:embed="rId4"/>
              <a:stretch>
                <a:fillRect l="0" t="-733" r="0" b="-733"/>
              </a:stretch>
            </a:blipFill>
          </p:spPr>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CFEFF"/>
        </a:solidFill>
      </p:bgPr>
    </p:bg>
    <p:spTree>
      <p:nvGrpSpPr>
        <p:cNvPr id="1" name=""/>
        <p:cNvGrpSpPr/>
        <p:nvPr/>
      </p:nvGrpSpPr>
      <p:grpSpPr>
        <a:xfrm>
          <a:off x="0" y="0"/>
          <a:ext cx="0" cy="0"/>
          <a:chOff x="0" y="0"/>
          <a:chExt cx="0" cy="0"/>
        </a:xfrm>
      </p:grpSpPr>
      <p:sp>
        <p:nvSpPr>
          <p:cNvPr name="Freeform 2" id="2"/>
          <p:cNvSpPr/>
          <p:nvPr/>
        </p:nvSpPr>
        <p:spPr>
          <a:xfrm flipH="false" flipV="false" rot="0">
            <a:off x="4587324" y="3460556"/>
            <a:ext cx="3231541" cy="2449103"/>
          </a:xfrm>
          <a:custGeom>
            <a:avLst/>
            <a:gdLst/>
            <a:ahLst/>
            <a:cxnLst/>
            <a:rect r="r" b="b" t="t" l="l"/>
            <a:pathLst>
              <a:path h="2449103" w="3231541">
                <a:moveTo>
                  <a:pt x="0" y="0"/>
                </a:moveTo>
                <a:lnTo>
                  <a:pt x="3231541" y="0"/>
                </a:lnTo>
                <a:lnTo>
                  <a:pt x="3231541" y="2449103"/>
                </a:lnTo>
                <a:lnTo>
                  <a:pt x="0" y="2449103"/>
                </a:lnTo>
                <a:lnTo>
                  <a:pt x="0" y="0"/>
                </a:lnTo>
                <a:close/>
              </a:path>
            </a:pathLst>
          </a:custGeom>
          <a:blipFill>
            <a:blip r:embed="rId2"/>
            <a:stretch>
              <a:fillRect l="0" t="-15973" r="0" b="-15973"/>
            </a:stretch>
          </a:blipFill>
        </p:spPr>
      </p:sp>
      <p:sp>
        <p:nvSpPr>
          <p:cNvPr name="Freeform 3" id="3"/>
          <p:cNvSpPr/>
          <p:nvPr/>
        </p:nvSpPr>
        <p:spPr>
          <a:xfrm flipH="false" flipV="false" rot="0">
            <a:off x="14997805" y="3553442"/>
            <a:ext cx="2856021" cy="2356217"/>
          </a:xfrm>
          <a:custGeom>
            <a:avLst/>
            <a:gdLst/>
            <a:ahLst/>
            <a:cxnLst/>
            <a:rect r="r" b="b" t="t" l="l"/>
            <a:pathLst>
              <a:path h="2356217" w="2856021">
                <a:moveTo>
                  <a:pt x="0" y="0"/>
                </a:moveTo>
                <a:lnTo>
                  <a:pt x="2856020" y="0"/>
                </a:lnTo>
                <a:lnTo>
                  <a:pt x="2856020" y="2356217"/>
                </a:lnTo>
                <a:lnTo>
                  <a:pt x="0" y="2356217"/>
                </a:lnTo>
                <a:lnTo>
                  <a:pt x="0" y="0"/>
                </a:lnTo>
                <a:close/>
              </a:path>
            </a:pathLst>
          </a:custGeom>
          <a:blipFill>
            <a:blip r:embed="rId3"/>
            <a:stretch>
              <a:fillRect l="0" t="0" r="0" b="0"/>
            </a:stretch>
          </a:blipFill>
        </p:spPr>
      </p:sp>
      <p:sp>
        <p:nvSpPr>
          <p:cNvPr name="Freeform 4" id="4"/>
          <p:cNvSpPr/>
          <p:nvPr/>
        </p:nvSpPr>
        <p:spPr>
          <a:xfrm flipH="false" flipV="false" rot="0">
            <a:off x="8493950" y="3643703"/>
            <a:ext cx="3191475" cy="2265956"/>
          </a:xfrm>
          <a:custGeom>
            <a:avLst/>
            <a:gdLst/>
            <a:ahLst/>
            <a:cxnLst/>
            <a:rect r="r" b="b" t="t" l="l"/>
            <a:pathLst>
              <a:path h="2265956" w="3191475">
                <a:moveTo>
                  <a:pt x="0" y="0"/>
                </a:moveTo>
                <a:lnTo>
                  <a:pt x="3191475" y="0"/>
                </a:lnTo>
                <a:lnTo>
                  <a:pt x="3191475" y="2265956"/>
                </a:lnTo>
                <a:lnTo>
                  <a:pt x="0" y="2265956"/>
                </a:lnTo>
                <a:lnTo>
                  <a:pt x="0" y="0"/>
                </a:lnTo>
                <a:close/>
              </a:path>
            </a:pathLst>
          </a:custGeom>
          <a:blipFill>
            <a:blip r:embed="rId4"/>
            <a:stretch>
              <a:fillRect l="-6800" t="0" r="-6800" b="0"/>
            </a:stretch>
          </a:blipFill>
        </p:spPr>
      </p:sp>
      <p:sp>
        <p:nvSpPr>
          <p:cNvPr name="Freeform 5" id="5"/>
          <p:cNvSpPr/>
          <p:nvPr/>
        </p:nvSpPr>
        <p:spPr>
          <a:xfrm flipH="false" flipV="false" rot="0">
            <a:off x="15379247" y="6391064"/>
            <a:ext cx="2474578" cy="3140975"/>
          </a:xfrm>
          <a:custGeom>
            <a:avLst/>
            <a:gdLst/>
            <a:ahLst/>
            <a:cxnLst/>
            <a:rect r="r" b="b" t="t" l="l"/>
            <a:pathLst>
              <a:path h="3140975" w="2474578">
                <a:moveTo>
                  <a:pt x="0" y="0"/>
                </a:moveTo>
                <a:lnTo>
                  <a:pt x="2474578" y="0"/>
                </a:lnTo>
                <a:lnTo>
                  <a:pt x="2474578" y="3140976"/>
                </a:lnTo>
                <a:lnTo>
                  <a:pt x="0" y="3140976"/>
                </a:lnTo>
                <a:lnTo>
                  <a:pt x="0" y="0"/>
                </a:lnTo>
                <a:close/>
              </a:path>
            </a:pathLst>
          </a:custGeom>
          <a:blipFill>
            <a:blip r:embed="rId5"/>
            <a:stretch>
              <a:fillRect l="0" t="-11121" r="0" b="0"/>
            </a:stretch>
          </a:blipFill>
        </p:spPr>
      </p:sp>
      <p:sp>
        <p:nvSpPr>
          <p:cNvPr name="Freeform 6" id="6"/>
          <p:cNvSpPr/>
          <p:nvPr/>
        </p:nvSpPr>
        <p:spPr>
          <a:xfrm flipH="false" flipV="false" rot="0">
            <a:off x="11924537" y="6931753"/>
            <a:ext cx="2941192" cy="2977524"/>
          </a:xfrm>
          <a:custGeom>
            <a:avLst/>
            <a:gdLst/>
            <a:ahLst/>
            <a:cxnLst/>
            <a:rect r="r" b="b" t="t" l="l"/>
            <a:pathLst>
              <a:path h="2977524" w="2941192">
                <a:moveTo>
                  <a:pt x="0" y="0"/>
                </a:moveTo>
                <a:lnTo>
                  <a:pt x="2941192" y="0"/>
                </a:lnTo>
                <a:lnTo>
                  <a:pt x="2941192" y="2977524"/>
                </a:lnTo>
                <a:lnTo>
                  <a:pt x="0" y="2977524"/>
                </a:lnTo>
                <a:lnTo>
                  <a:pt x="0" y="0"/>
                </a:lnTo>
                <a:close/>
              </a:path>
            </a:pathLst>
          </a:custGeom>
          <a:blipFill>
            <a:blip r:embed="rId6"/>
            <a:stretch>
              <a:fillRect l="-40809" t="0" r="-37143" b="0"/>
            </a:stretch>
          </a:blipFill>
        </p:spPr>
      </p:sp>
      <p:sp>
        <p:nvSpPr>
          <p:cNvPr name="Freeform 7" id="7"/>
          <p:cNvSpPr/>
          <p:nvPr/>
        </p:nvSpPr>
        <p:spPr>
          <a:xfrm flipH="false" flipV="false" rot="0">
            <a:off x="11942600" y="3460556"/>
            <a:ext cx="2666871" cy="2815337"/>
          </a:xfrm>
          <a:custGeom>
            <a:avLst/>
            <a:gdLst/>
            <a:ahLst/>
            <a:cxnLst/>
            <a:rect r="r" b="b" t="t" l="l"/>
            <a:pathLst>
              <a:path h="2815337" w="2666871">
                <a:moveTo>
                  <a:pt x="0" y="0"/>
                </a:moveTo>
                <a:lnTo>
                  <a:pt x="2666872" y="0"/>
                </a:lnTo>
                <a:lnTo>
                  <a:pt x="2666872" y="2815336"/>
                </a:lnTo>
                <a:lnTo>
                  <a:pt x="0" y="2815336"/>
                </a:lnTo>
                <a:lnTo>
                  <a:pt x="0" y="0"/>
                </a:lnTo>
                <a:close/>
              </a:path>
            </a:pathLst>
          </a:custGeom>
          <a:blipFill>
            <a:blip r:embed="rId7"/>
            <a:stretch>
              <a:fillRect l="0" t="0" r="0" b="0"/>
            </a:stretch>
          </a:blipFill>
        </p:spPr>
      </p:sp>
      <p:sp>
        <p:nvSpPr>
          <p:cNvPr name="Freeform 8" id="8"/>
          <p:cNvSpPr/>
          <p:nvPr/>
        </p:nvSpPr>
        <p:spPr>
          <a:xfrm flipH="false" flipV="false" rot="0">
            <a:off x="537188" y="5701993"/>
            <a:ext cx="2896850" cy="1698169"/>
          </a:xfrm>
          <a:custGeom>
            <a:avLst/>
            <a:gdLst/>
            <a:ahLst/>
            <a:cxnLst/>
            <a:rect r="r" b="b" t="t" l="l"/>
            <a:pathLst>
              <a:path h="1698169" w="2896850">
                <a:moveTo>
                  <a:pt x="0" y="0"/>
                </a:moveTo>
                <a:lnTo>
                  <a:pt x="2896850" y="0"/>
                </a:lnTo>
                <a:lnTo>
                  <a:pt x="2896850" y="1698170"/>
                </a:lnTo>
                <a:lnTo>
                  <a:pt x="0" y="1698170"/>
                </a:lnTo>
                <a:lnTo>
                  <a:pt x="0" y="0"/>
                </a:lnTo>
                <a:close/>
              </a:path>
            </a:pathLst>
          </a:custGeom>
          <a:blipFill>
            <a:blip r:embed="rId8"/>
            <a:stretch>
              <a:fillRect l="0" t="0" r="-4620" b="0"/>
            </a:stretch>
          </a:blipFill>
        </p:spPr>
      </p:sp>
      <p:sp>
        <p:nvSpPr>
          <p:cNvPr name="Freeform 9" id="9"/>
          <p:cNvSpPr/>
          <p:nvPr/>
        </p:nvSpPr>
        <p:spPr>
          <a:xfrm flipH="false" flipV="false" rot="0">
            <a:off x="8416764" y="7406810"/>
            <a:ext cx="3345848" cy="2223050"/>
          </a:xfrm>
          <a:custGeom>
            <a:avLst/>
            <a:gdLst/>
            <a:ahLst/>
            <a:cxnLst/>
            <a:rect r="r" b="b" t="t" l="l"/>
            <a:pathLst>
              <a:path h="2223050" w="3345848">
                <a:moveTo>
                  <a:pt x="0" y="0"/>
                </a:moveTo>
                <a:lnTo>
                  <a:pt x="3345848" y="0"/>
                </a:lnTo>
                <a:lnTo>
                  <a:pt x="3345848" y="2223050"/>
                </a:lnTo>
                <a:lnTo>
                  <a:pt x="0" y="2223050"/>
                </a:lnTo>
                <a:lnTo>
                  <a:pt x="0" y="0"/>
                </a:lnTo>
                <a:close/>
              </a:path>
            </a:pathLst>
          </a:custGeom>
          <a:blipFill>
            <a:blip r:embed="rId9"/>
            <a:stretch>
              <a:fillRect l="0" t="0" r="0" b="0"/>
            </a:stretch>
          </a:blipFill>
        </p:spPr>
      </p:sp>
      <p:sp>
        <p:nvSpPr>
          <p:cNvPr name="Freeform 10" id="10"/>
          <p:cNvSpPr/>
          <p:nvPr/>
        </p:nvSpPr>
        <p:spPr>
          <a:xfrm flipH="false" flipV="false" rot="0">
            <a:off x="3813079" y="7308990"/>
            <a:ext cx="4319894" cy="2320870"/>
          </a:xfrm>
          <a:custGeom>
            <a:avLst/>
            <a:gdLst/>
            <a:ahLst/>
            <a:cxnLst/>
            <a:rect r="r" b="b" t="t" l="l"/>
            <a:pathLst>
              <a:path h="2320870" w="4319894">
                <a:moveTo>
                  <a:pt x="0" y="0"/>
                </a:moveTo>
                <a:lnTo>
                  <a:pt x="4319894" y="0"/>
                </a:lnTo>
                <a:lnTo>
                  <a:pt x="4319894" y="2320870"/>
                </a:lnTo>
                <a:lnTo>
                  <a:pt x="0" y="2320870"/>
                </a:lnTo>
                <a:lnTo>
                  <a:pt x="0" y="0"/>
                </a:lnTo>
                <a:close/>
              </a:path>
            </a:pathLst>
          </a:custGeom>
          <a:blipFill>
            <a:blip r:embed="rId10"/>
            <a:stretch>
              <a:fillRect l="-3114" t="0" r="-4336" b="0"/>
            </a:stretch>
          </a:blipFill>
        </p:spPr>
      </p:sp>
      <p:sp>
        <p:nvSpPr>
          <p:cNvPr name="Freeform 11" id="11"/>
          <p:cNvSpPr/>
          <p:nvPr/>
        </p:nvSpPr>
        <p:spPr>
          <a:xfrm flipH="false" flipV="false" rot="0">
            <a:off x="160037" y="7308990"/>
            <a:ext cx="3369252" cy="2223050"/>
          </a:xfrm>
          <a:custGeom>
            <a:avLst/>
            <a:gdLst/>
            <a:ahLst/>
            <a:cxnLst/>
            <a:rect r="r" b="b" t="t" l="l"/>
            <a:pathLst>
              <a:path h="2223050" w="3369252">
                <a:moveTo>
                  <a:pt x="0" y="0"/>
                </a:moveTo>
                <a:lnTo>
                  <a:pt x="3369251" y="0"/>
                </a:lnTo>
                <a:lnTo>
                  <a:pt x="3369251" y="2223050"/>
                </a:lnTo>
                <a:lnTo>
                  <a:pt x="0" y="2223050"/>
                </a:lnTo>
                <a:lnTo>
                  <a:pt x="0" y="0"/>
                </a:lnTo>
                <a:close/>
              </a:path>
            </a:pathLst>
          </a:custGeom>
          <a:blipFill>
            <a:blip r:embed="rId11"/>
            <a:stretch>
              <a:fillRect l="-16398" t="0" r="-16398" b="0"/>
            </a:stretch>
          </a:blipFill>
        </p:spPr>
      </p:sp>
      <p:sp>
        <p:nvSpPr>
          <p:cNvPr name="Freeform 12" id="12"/>
          <p:cNvSpPr/>
          <p:nvPr/>
        </p:nvSpPr>
        <p:spPr>
          <a:xfrm flipH="false" flipV="false" rot="0">
            <a:off x="605621" y="3553442"/>
            <a:ext cx="3724528" cy="1934427"/>
          </a:xfrm>
          <a:custGeom>
            <a:avLst/>
            <a:gdLst/>
            <a:ahLst/>
            <a:cxnLst/>
            <a:rect r="r" b="b" t="t" l="l"/>
            <a:pathLst>
              <a:path h="1934427" w="3724528">
                <a:moveTo>
                  <a:pt x="0" y="0"/>
                </a:moveTo>
                <a:lnTo>
                  <a:pt x="3724528" y="0"/>
                </a:lnTo>
                <a:lnTo>
                  <a:pt x="3724528" y="1934427"/>
                </a:lnTo>
                <a:lnTo>
                  <a:pt x="0" y="1934427"/>
                </a:lnTo>
                <a:lnTo>
                  <a:pt x="0" y="0"/>
                </a:lnTo>
                <a:close/>
              </a:path>
            </a:pathLst>
          </a:custGeom>
          <a:blipFill>
            <a:blip r:embed="rId12"/>
            <a:stretch>
              <a:fillRect l="0" t="0" r="0" b="0"/>
            </a:stretch>
          </a:blipFill>
        </p:spPr>
      </p:sp>
      <p:sp>
        <p:nvSpPr>
          <p:cNvPr name="TextBox 13" id="13"/>
          <p:cNvSpPr txBox="true"/>
          <p:nvPr/>
        </p:nvSpPr>
        <p:spPr>
          <a:xfrm rot="0">
            <a:off x="6769120" y="762000"/>
            <a:ext cx="4749760" cy="2331086"/>
          </a:xfrm>
          <a:prstGeom prst="rect">
            <a:avLst/>
          </a:prstGeom>
        </p:spPr>
        <p:txBody>
          <a:bodyPr anchor="t" rtlCol="false" tIns="0" lIns="0" bIns="0" rIns="0">
            <a:spAutoFit/>
          </a:bodyPr>
          <a:lstStyle/>
          <a:p>
            <a:pPr algn="ctr">
              <a:lnSpc>
                <a:spcPts val="19039"/>
              </a:lnSpc>
            </a:pPr>
            <a:r>
              <a:rPr lang="en-US" sz="13599">
                <a:solidFill>
                  <a:srgbClr val="3275C5"/>
                </a:solidFill>
                <a:latin typeface="Dynamo Medium"/>
                <a:ea typeface="Dynamo Medium"/>
                <a:cs typeface="Dynamo Medium"/>
                <a:sym typeface="Dynamo Medium"/>
              </a:rPr>
              <a:t>TOOLS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DAGJzOAfx9A</dc:identifier>
  <dcterms:modified xsi:type="dcterms:W3CDTF">2011-08-01T06:04:30Z</dcterms:modified>
  <cp:revision>1</cp:revision>
  <dc:title>Proposal</dc:title>
</cp:coreProperties>
</file>