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C92DC27-BFBA-4C01-9383-25B34EBD65D2}" type="datetimeFigureOut">
              <a:rPr lang="en-US" smtClean="0"/>
              <a:pPr/>
              <a:t>12/5/2007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92DC27-BFBA-4C01-9383-25B34EBD65D2}" type="datetimeFigureOut">
              <a:rPr lang="en-US" smtClean="0"/>
              <a:pPr/>
              <a:t>12/5/2007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92DC27-BFBA-4C01-9383-25B34EBD65D2}" type="datetimeFigureOut">
              <a:rPr lang="en-US" smtClean="0"/>
              <a:pPr/>
              <a:t>12/5/2007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C92DC27-BFBA-4C01-9383-25B34EBD65D2}" type="datetimeFigureOut">
              <a:rPr lang="en-US" smtClean="0"/>
              <a:pPr/>
              <a:t>12/5/2007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C92DC27-BFBA-4C01-9383-25B34EBD65D2}" type="datetimeFigureOut">
              <a:rPr lang="en-US" smtClean="0"/>
              <a:pPr/>
              <a:t>12/5/2007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C92DC27-BFBA-4C01-9383-25B34EBD65D2}" type="datetimeFigureOut">
              <a:rPr lang="en-US" smtClean="0"/>
              <a:pPr/>
              <a:t>12/5/2007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92DC27-BFBA-4C01-9383-25B34EBD65D2}" type="datetimeFigureOut">
              <a:rPr lang="en-US" smtClean="0"/>
              <a:pPr/>
              <a:t>12/5/2007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92DC27-BFBA-4C01-9383-25B34EBD65D2}" type="datetimeFigureOut">
              <a:rPr lang="en-US" smtClean="0"/>
              <a:pPr/>
              <a:t>12/5/2007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92DC27-BFBA-4C01-9383-25B34EBD65D2}" type="datetimeFigureOut">
              <a:rPr lang="en-US" smtClean="0"/>
              <a:pPr/>
              <a:t>12/5/2007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92DC27-BFBA-4C01-9383-25B34EBD65D2}" type="datetimeFigureOut">
              <a:rPr lang="en-US" smtClean="0"/>
              <a:pPr/>
              <a:t>12/5/2007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92DC27-BFBA-4C01-9383-25B34EBD65D2}" type="datetimeFigureOut">
              <a:rPr lang="en-US" smtClean="0"/>
              <a:pPr/>
              <a:t>12/5/2007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3D655-0588-470B-9A6A-067F2A21FA4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92DC27-BFBA-4C01-9383-25B34EBD65D2}" type="datetimeFigureOut">
              <a:rPr lang="en-US" smtClean="0"/>
              <a:pPr/>
              <a:t>12/5/2007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83D655-0588-470B-9A6A-067F2A21FA4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533400"/>
            <a:ext cx="8229600" cy="5078313"/>
          </a:xfrm>
          <a:prstGeom prst="rect">
            <a:avLst/>
          </a:prstGeom>
          <a:ln>
            <a:noFill/>
          </a:ln>
          <a:effectLst>
            <a:glow rad="101600">
              <a:schemeClr val="accent4">
                <a:satMod val="175000"/>
                <a:alpha val="40000"/>
              </a:schemeClr>
            </a:glow>
            <a:outerShdw blurRad="44450" dist="27940" dir="5400000" algn="ctr">
              <a:srgbClr val="000000">
                <a:alpha val="32000"/>
              </a:srgbClr>
            </a:outerShdw>
          </a:effectLst>
          <a:scene3d>
            <a:camera prst="obliqueTopLeft"/>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wrap="square" lIns="91440" tIns="45720" rIns="91440" bIns="45720">
            <a:spAutoFit/>
            <a:sp3d contourW="6350" prstMaterial="plastic">
              <a:bevelT w="20320" h="20320" prst="angle"/>
              <a:contourClr>
                <a:schemeClr val="accent1">
                  <a:tint val="100000"/>
                  <a:shade val="100000"/>
                  <a:hueMod val="100000"/>
                  <a:satMod val="100000"/>
                </a:schemeClr>
              </a:contourClr>
            </a:sp3d>
          </a:bodyPr>
          <a:lstStyle/>
          <a:p>
            <a:pPr algn="ctr"/>
            <a:endPar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endParaRPr 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r>
              <a:rPr lang="en-US" sz="5400" b="1" cap="all" spc="0"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Zajel</a:t>
            </a: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of Palestinian Schools</a:t>
            </a:r>
          </a:p>
          <a:p>
            <a:pPr algn="ctr"/>
            <a:endPar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5" name="Rectangle 4"/>
          <p:cNvSpPr/>
          <p:nvPr/>
        </p:nvSpPr>
        <p:spPr>
          <a:xfrm>
            <a:off x="0" y="6019800"/>
            <a:ext cx="3048000" cy="58477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2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Fadi</a:t>
            </a:r>
            <a:r>
              <a:rPr lang="en-U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n-US" sz="32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Nabeel</a:t>
            </a:r>
            <a:r>
              <a:rPr lang="en-U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en-U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Rectangle 6"/>
          <p:cNvSpPr/>
          <p:nvPr/>
        </p:nvSpPr>
        <p:spPr>
          <a:xfrm>
            <a:off x="3581400" y="6044625"/>
            <a:ext cx="1524000" cy="584775"/>
          </a:xfrm>
          <a:prstGeom prst="rect">
            <a:avLst/>
          </a:prstGeom>
          <a:noFill/>
        </p:spPr>
        <p:txBody>
          <a:bodyPr wrap="square" lIns="91440" tIns="45720" rIns="91440" bIns="45720">
            <a:spAutoFit/>
          </a:bodyPr>
          <a:lstStyle/>
          <a:p>
            <a:pPr algn="ctr"/>
            <a:r>
              <a:rPr lang="en-US" sz="32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&amp;&amp;</a:t>
            </a:r>
            <a:endParaRPr lang="en-US" sz="3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8" name="Rectangle 7"/>
          <p:cNvSpPr/>
          <p:nvPr/>
        </p:nvSpPr>
        <p:spPr>
          <a:xfrm>
            <a:off x="5335559" y="6044625"/>
            <a:ext cx="3808441" cy="58477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Hussein Ghanem</a:t>
            </a:r>
            <a:endParaRPr lang="en-U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4648200"/>
          </a:xfrm>
          <a:scene3d>
            <a:camera prst="orthographicFront"/>
            <a:lightRig rig="threePt" dir="t"/>
          </a:scene3d>
          <a:sp3d>
            <a:bevelT prst="relaxedInset"/>
          </a:sp3d>
        </p:spPr>
        <p:txBody>
          <a:bodyPr>
            <a:normAutofit fontScale="90000"/>
          </a:bodyPr>
          <a:lstStyle/>
          <a:p>
            <a:r>
              <a:rPr lang="en-US" dirty="0" smtClean="0">
                <a:solidFill>
                  <a:srgbClr val="FF0000"/>
                </a:solidFill>
                <a:latin typeface="Algerian" pitchFamily="82" charset="0"/>
              </a:rPr>
              <a:t>Introduction </a:t>
            </a:r>
            <a:r>
              <a:rPr lang="en-US" dirty="0" smtClean="0"/>
              <a:t/>
            </a:r>
            <a:br>
              <a:rPr lang="en-US" dirty="0" smtClean="0"/>
            </a:br>
            <a:r>
              <a:rPr lang="en-US" dirty="0" smtClean="0"/>
              <a:t/>
            </a:r>
            <a:br>
              <a:rPr lang="en-US" dirty="0" smtClean="0"/>
            </a:br>
            <a:r>
              <a:rPr lang="en-US" sz="3600" dirty="0" smtClean="0">
                <a:solidFill>
                  <a:schemeClr val="tx2"/>
                </a:solidFill>
                <a:effectLst>
                  <a:outerShdw blurRad="38100" dist="38100" dir="2700000" algn="tl">
                    <a:srgbClr val="000000">
                      <a:alpha val="43137"/>
                    </a:srgbClr>
                  </a:outerShdw>
                </a:effectLst>
              </a:rPr>
              <a:t>Why we choose this project ?</a:t>
            </a:r>
            <a:r>
              <a:rPr lang="en-US" sz="3600" dirty="0" smtClean="0"/>
              <a:t/>
            </a:r>
            <a:br>
              <a:rPr lang="en-US" sz="3600" dirty="0" smtClean="0"/>
            </a:br>
            <a:r>
              <a:rPr lang="en-US" sz="3600" dirty="0" smtClean="0"/>
              <a:t> </a:t>
            </a:r>
            <a:r>
              <a:rPr lang="en-US" sz="3600" dirty="0"/>
              <a:t>	We </a:t>
            </a:r>
            <a:r>
              <a:rPr lang="en-US" sz="3600" dirty="0" smtClean="0"/>
              <a:t>decided </a:t>
            </a:r>
            <a:r>
              <a:rPr lang="en-US" sz="3600" dirty="0"/>
              <a:t>to work with this idea because there isn’t any real site up to these days concern with schools in Palestine ,  other thing we want to make benefit to all people dealing with schools , like students </a:t>
            </a:r>
            <a:r>
              <a:rPr lang="en-US" sz="3600" dirty="0" smtClean="0"/>
              <a:t>themselves</a:t>
            </a:r>
            <a:br>
              <a:rPr lang="en-US" sz="3600" dirty="0" smtClean="0"/>
            </a:br>
            <a:r>
              <a:rPr lang="en-US" sz="3600" dirty="0" smtClean="0"/>
              <a:t>     </a:t>
            </a:r>
            <a:r>
              <a:rPr lang="en-US" sz="3600" dirty="0"/>
              <a:t>( and there fathers ) , teachers in the school , directories and ministry of education . </a:t>
            </a:r>
            <a:r>
              <a:rPr lang="en-US" dirty="0"/>
              <a:t/>
            </a:r>
            <a:br>
              <a:rPr lang="en-US" dirty="0"/>
            </a:b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68962"/>
          </a:xfrm>
        </p:spPr>
        <p:txBody>
          <a:bodyPr>
            <a:normAutofit/>
          </a:bodyPr>
          <a:lstStyle/>
          <a:p>
            <a:r>
              <a:rPr lang="en-US" sz="3200" dirty="0" smtClean="0"/>
              <a:t>This site serve five entities in Palestinian ministry of education </a:t>
            </a:r>
            <a:br>
              <a:rPr lang="en-US" sz="3200" dirty="0" smtClean="0"/>
            </a:br>
            <a:r>
              <a:rPr lang="en-US" sz="3200" dirty="0" smtClean="0"/>
              <a:t>Ministry, Directorates, School ,</a:t>
            </a:r>
            <a:br>
              <a:rPr lang="en-US" sz="3200" dirty="0" smtClean="0"/>
            </a:br>
            <a:r>
              <a:rPr lang="en-US" sz="3200" dirty="0" smtClean="0"/>
              <a:t>Teachers </a:t>
            </a:r>
            <a:r>
              <a:rPr lang="en-US" sz="3200" dirty="0"/>
              <a:t>a</a:t>
            </a:r>
            <a:r>
              <a:rPr lang="en-US" sz="3200" dirty="0" smtClean="0"/>
              <a:t>nd Students .</a:t>
            </a:r>
            <a:br>
              <a:rPr lang="en-US" sz="3200" dirty="0" smtClean="0"/>
            </a:br>
            <a:r>
              <a:rPr lang="en-US" sz="3200" dirty="0" smtClean="0"/>
              <a:t>And every one of this has his own pages which can access them . </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1905000" y="0"/>
            <a:ext cx="4810933"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Baskerville Old Face" pitchFamily="18" charset="0"/>
                <a:ea typeface="Calibri" pitchFamily="34" charset="0"/>
                <a:cs typeface="Arial" pitchFamily="34" charset="0"/>
              </a:rPr>
              <a:t>The hierarchal Shape of the site </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7" name="Picture 3" descr="C:\Documents and Settings\All Users\Documents\untitled copy.gif"/>
          <p:cNvPicPr>
            <a:picLocks noChangeAspect="1" noChangeArrowheads="1"/>
          </p:cNvPicPr>
          <p:nvPr/>
        </p:nvPicPr>
        <p:blipFill>
          <a:blip r:embed="rId2"/>
          <a:srcRect/>
          <a:stretch>
            <a:fillRect/>
          </a:stretch>
        </p:blipFill>
        <p:spPr bwMode="auto">
          <a:xfrm>
            <a:off x="1219200" y="533400"/>
            <a:ext cx="6477000" cy="553402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5257800"/>
          </a:xfrm>
        </p:spPr>
        <p:txBody>
          <a:bodyPr>
            <a:normAutofit fontScale="90000"/>
          </a:bodyPr>
          <a:lstStyle/>
          <a:p>
            <a:pPr algn="l"/>
            <a:r>
              <a:rPr lang="en-US" i="1" u="sng" dirty="0" smtClean="0"/>
              <a:t> </a:t>
            </a:r>
            <a:r>
              <a:rPr lang="en-US" dirty="0"/>
              <a:t/>
            </a:r>
            <a:br>
              <a:rPr lang="en-US" dirty="0"/>
            </a:br>
            <a:r>
              <a:rPr lang="en-US" dirty="0"/>
              <a:t> </a:t>
            </a:r>
            <a:r>
              <a:rPr lang="en-US" sz="2200" dirty="0"/>
              <a:t>This is the highest entity in the hierarchal state of our site , the ministry can do all things </a:t>
            </a:r>
            <a:r>
              <a:rPr lang="en-US" sz="2200" dirty="0" err="1"/>
              <a:t>i.e</a:t>
            </a:r>
            <a:r>
              <a:rPr lang="en-US" sz="2200" dirty="0"/>
              <a:t> it has all proprieties in the site </a:t>
            </a:r>
            <a:r>
              <a:rPr lang="en-US" sz="2200" dirty="0" smtClean="0"/>
              <a:t>.</a:t>
            </a:r>
            <a:br>
              <a:rPr lang="en-US" sz="2200" dirty="0" smtClean="0"/>
            </a:br>
            <a:r>
              <a:rPr lang="en-US" sz="2200" dirty="0" smtClean="0">
                <a:solidFill>
                  <a:srgbClr val="FF0000"/>
                </a:solidFill>
                <a:effectLst>
                  <a:outerShdw blurRad="38100" dist="38100" dir="2700000" algn="tl">
                    <a:srgbClr val="000000">
                      <a:alpha val="43137"/>
                    </a:srgbClr>
                  </a:outerShdw>
                </a:effectLst>
              </a:rPr>
              <a:t>What is the work of the ministry ? </a:t>
            </a:r>
            <a:r>
              <a:rPr lang="en-US" sz="2200" dirty="0" smtClean="0"/>
              <a:t/>
            </a:r>
            <a:br>
              <a:rPr lang="en-US" sz="2200" dirty="0" smtClean="0"/>
            </a:br>
            <a:r>
              <a:rPr lang="en-US" sz="2200" dirty="0" smtClean="0"/>
              <a:t>1- </a:t>
            </a:r>
            <a:r>
              <a:rPr lang="en-US" sz="2400" b="1" i="1" dirty="0"/>
              <a:t>Manage Site Codes .</a:t>
            </a:r>
            <a:r>
              <a:rPr lang="en-US" sz="2400" dirty="0"/>
              <a:t/>
            </a:r>
            <a:br>
              <a:rPr lang="en-US" sz="2400" dirty="0"/>
            </a:br>
            <a:r>
              <a:rPr lang="en-US" sz="2400" dirty="0" smtClean="0"/>
              <a:t>2- </a:t>
            </a:r>
            <a:r>
              <a:rPr lang="en-US" sz="2400" b="1" i="1" dirty="0"/>
              <a:t>Ministry Class Management </a:t>
            </a:r>
            <a:r>
              <a:rPr lang="en-US" sz="2400" b="1" i="1" dirty="0" smtClean="0"/>
              <a:t/>
            </a:r>
            <a:br>
              <a:rPr lang="en-US" sz="2400" b="1" i="1" dirty="0" smtClean="0"/>
            </a:br>
            <a:r>
              <a:rPr lang="en-US" sz="2400" b="1" i="1" dirty="0" smtClean="0"/>
              <a:t>3- </a:t>
            </a:r>
            <a:r>
              <a:rPr lang="en-US" sz="2400" b="1" i="1" dirty="0"/>
              <a:t>Subjects Management </a:t>
            </a:r>
            <a:r>
              <a:rPr lang="en-US" sz="2400" b="1" i="1" dirty="0" smtClean="0"/>
              <a:t>.</a:t>
            </a:r>
            <a:r>
              <a:rPr lang="en-US" sz="2400" dirty="0"/>
              <a:t/>
            </a:r>
            <a:br>
              <a:rPr lang="en-US" sz="2400" dirty="0"/>
            </a:br>
            <a:r>
              <a:rPr lang="en-US" sz="2400" dirty="0" smtClean="0"/>
              <a:t>4- </a:t>
            </a:r>
            <a:r>
              <a:rPr lang="en-US" sz="2400" b="1" i="1" dirty="0"/>
              <a:t>Directories </a:t>
            </a:r>
            <a:r>
              <a:rPr lang="en-US" sz="2400" b="1" i="1" dirty="0" smtClean="0"/>
              <a:t>Management .</a:t>
            </a:r>
            <a:br>
              <a:rPr lang="en-US" sz="2400" b="1" i="1" dirty="0" smtClean="0"/>
            </a:br>
            <a:r>
              <a:rPr lang="en-US" sz="2400" b="1" i="1" dirty="0" smtClean="0"/>
              <a:t>5- </a:t>
            </a:r>
            <a:r>
              <a:rPr lang="en-US" sz="2000" b="1" i="1" dirty="0"/>
              <a:t>School Management : </a:t>
            </a:r>
            <a:r>
              <a:rPr lang="en-US" sz="2000" dirty="0"/>
              <a:t/>
            </a:r>
            <a:br>
              <a:rPr lang="en-US" sz="2000" dirty="0"/>
            </a:br>
            <a:r>
              <a:rPr lang="en-US" sz="2400" b="1" i="1" dirty="0" smtClean="0"/>
              <a:t> 6- </a:t>
            </a:r>
            <a:r>
              <a:rPr lang="en-US" sz="2000" b="1" i="1" dirty="0"/>
              <a:t>Study Year Management  &amp; database backup :</a:t>
            </a:r>
            <a:r>
              <a:rPr lang="en-US" sz="2000" dirty="0"/>
              <a:t/>
            </a:r>
            <a:br>
              <a:rPr lang="en-US" sz="2000" dirty="0"/>
            </a:br>
            <a:r>
              <a:rPr lang="en-US" sz="2200" dirty="0" smtClean="0"/>
              <a:t/>
            </a:r>
            <a:br>
              <a:rPr lang="en-US" sz="2200" dirty="0" smtClean="0"/>
            </a:br>
            <a:r>
              <a:rPr lang="en-US" sz="2200" dirty="0" smtClean="0"/>
              <a:t/>
            </a:r>
            <a:br>
              <a:rPr lang="en-US" sz="2200" dirty="0" smtClean="0"/>
            </a:br>
            <a:r>
              <a:rPr lang="en-US" sz="2200" dirty="0" smtClean="0"/>
              <a:t/>
            </a:r>
            <a:br>
              <a:rPr lang="en-US" sz="2200" dirty="0" smtClean="0"/>
            </a:br>
            <a:r>
              <a:rPr lang="en-US" sz="2200" dirty="0" smtClean="0"/>
              <a:t> </a:t>
            </a:r>
            <a:r>
              <a:rPr lang="en-US" sz="2200" dirty="0"/>
              <a:t/>
            </a:r>
            <a:br>
              <a:rPr lang="en-US" sz="2200" dirty="0"/>
            </a:br>
            <a:endParaRPr lang="en-US" sz="2200" dirty="0"/>
          </a:p>
        </p:txBody>
      </p:sp>
      <p:sp>
        <p:nvSpPr>
          <p:cNvPr id="4" name="Rectangle 3"/>
          <p:cNvSpPr/>
          <p:nvPr/>
        </p:nvSpPr>
        <p:spPr>
          <a:xfrm>
            <a:off x="3124200" y="381000"/>
            <a:ext cx="28040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Ministry </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4906962"/>
          </a:xfrm>
        </p:spPr>
        <p:txBody>
          <a:bodyPr/>
          <a:lstStyle/>
          <a:p>
            <a:pPr algn="l"/>
            <a:r>
              <a:rPr lang="en-US" sz="2400" dirty="0">
                <a:solidFill>
                  <a:srgbClr val="FF0000"/>
                </a:solidFill>
                <a:effectLst>
                  <a:outerShdw blurRad="38100" dist="38100" dir="2700000" algn="tl">
                    <a:srgbClr val="000000">
                      <a:alpha val="43137"/>
                    </a:srgbClr>
                  </a:outerShdw>
                </a:effectLst>
              </a:rPr>
              <a:t>What is its work ?</a:t>
            </a:r>
            <a:r>
              <a:rPr lang="en-US" sz="2400" dirty="0" smtClean="0"/>
              <a:t/>
            </a:r>
            <a:br>
              <a:rPr lang="en-US" sz="2400" dirty="0" smtClean="0"/>
            </a:br>
            <a:r>
              <a:rPr lang="en-US" sz="2400" dirty="0" smtClean="0"/>
              <a:t>* </a:t>
            </a:r>
            <a:r>
              <a:rPr lang="en-US" sz="2400" b="1" i="1" dirty="0"/>
              <a:t>Manage </a:t>
            </a:r>
            <a:r>
              <a:rPr lang="en-US" sz="2400" b="1" i="1" dirty="0" smtClean="0"/>
              <a:t>its </a:t>
            </a:r>
            <a:r>
              <a:rPr lang="en-US" sz="2400" b="1" i="1" dirty="0"/>
              <a:t>schools : </a:t>
            </a:r>
            <a:r>
              <a:rPr lang="en-US" sz="2400" dirty="0" smtClean="0"/>
              <a:t/>
            </a:r>
            <a:br>
              <a:rPr lang="en-US" sz="2400" dirty="0" smtClean="0"/>
            </a:br>
            <a:r>
              <a:rPr lang="en-US" sz="2400" dirty="0" smtClean="0"/>
              <a:t>	When </a:t>
            </a:r>
            <a:r>
              <a:rPr lang="en-US" sz="2400" dirty="0"/>
              <a:t>the user enter to the site as directorate it first face the schools which its responsible about </a:t>
            </a:r>
            <a:r>
              <a:rPr lang="en-US" sz="2400" dirty="0" smtClean="0"/>
              <a:t>them, and it can reach to its teachers and students in those schools</a:t>
            </a:r>
            <a:br>
              <a:rPr lang="en-US" sz="2400" dirty="0" smtClean="0"/>
            </a:br>
            <a:r>
              <a:rPr lang="en-US" sz="2400" dirty="0" smtClean="0"/>
              <a:t>	The </a:t>
            </a:r>
            <a:r>
              <a:rPr lang="en-US" sz="2400" dirty="0"/>
              <a:t>directorate page can only be reached either by the directorate itself or by the ministry only  .</a:t>
            </a:r>
            <a:r>
              <a:rPr lang="en-US" sz="2000" dirty="0"/>
              <a:t/>
            </a:r>
            <a:br>
              <a:rPr lang="en-US" sz="2000" dirty="0"/>
            </a:br>
            <a:endParaRPr lang="en-US" sz="2000" dirty="0"/>
          </a:p>
        </p:txBody>
      </p:sp>
      <p:sp>
        <p:nvSpPr>
          <p:cNvPr id="4" name="Rectangle 3"/>
          <p:cNvSpPr/>
          <p:nvPr/>
        </p:nvSpPr>
        <p:spPr>
          <a:xfrm>
            <a:off x="2514600" y="381000"/>
            <a:ext cx="3772508"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Directorates</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096000"/>
          </a:xfrm>
        </p:spPr>
        <p:txBody>
          <a:bodyPr>
            <a:normAutofit/>
          </a:bodyPr>
          <a:lstStyle/>
          <a:p>
            <a:pPr lvl="0" algn="l"/>
            <a:r>
              <a:rPr lang="en-US" sz="2400" dirty="0" smtClean="0">
                <a:solidFill>
                  <a:srgbClr val="FF0000"/>
                </a:solidFill>
                <a:effectLst>
                  <a:outerShdw blurRad="38100" dist="38100" dir="2700000" algn="tl">
                    <a:srgbClr val="000000">
                      <a:alpha val="43137"/>
                    </a:srgbClr>
                  </a:outerShdw>
                </a:effectLst>
              </a:rPr>
              <a:t/>
            </a:r>
            <a:br>
              <a:rPr lang="en-US" sz="2400" dirty="0" smtClean="0">
                <a:solidFill>
                  <a:srgbClr val="FF0000"/>
                </a:solidFill>
                <a:effectLst>
                  <a:outerShdw blurRad="38100" dist="38100" dir="2700000" algn="tl">
                    <a:srgbClr val="000000">
                      <a:alpha val="43137"/>
                    </a:srgbClr>
                  </a:outerShdw>
                </a:effectLst>
              </a:rPr>
            </a:br>
            <a:r>
              <a:rPr lang="en-US" sz="2400" dirty="0">
                <a:solidFill>
                  <a:srgbClr val="FF0000"/>
                </a:solidFill>
                <a:effectLst>
                  <a:outerShdw blurRad="38100" dist="38100" dir="2700000" algn="tl">
                    <a:srgbClr val="000000">
                      <a:alpha val="43137"/>
                    </a:srgbClr>
                  </a:outerShdw>
                </a:effectLst>
              </a:rPr>
              <a:t/>
            </a:r>
            <a:br>
              <a:rPr lang="en-US" sz="2400" dirty="0">
                <a:solidFill>
                  <a:srgbClr val="FF0000"/>
                </a:solidFill>
                <a:effectLst>
                  <a:outerShdw blurRad="38100" dist="38100" dir="2700000" algn="tl">
                    <a:srgbClr val="000000">
                      <a:alpha val="43137"/>
                    </a:srgbClr>
                  </a:outerShdw>
                </a:effectLst>
              </a:rPr>
            </a:br>
            <a:r>
              <a:rPr lang="en-US" sz="2400" dirty="0" smtClean="0">
                <a:solidFill>
                  <a:srgbClr val="FF0000"/>
                </a:solidFill>
                <a:effectLst>
                  <a:outerShdw blurRad="38100" dist="38100" dir="2700000" algn="tl">
                    <a:srgbClr val="000000">
                      <a:alpha val="43137"/>
                    </a:srgbClr>
                  </a:outerShdw>
                </a:effectLst>
              </a:rPr>
              <a:t/>
            </a:r>
            <a:br>
              <a:rPr lang="en-US" sz="2400" dirty="0" smtClean="0">
                <a:solidFill>
                  <a:srgbClr val="FF0000"/>
                </a:solidFill>
                <a:effectLst>
                  <a:outerShdw blurRad="38100" dist="38100" dir="2700000" algn="tl">
                    <a:srgbClr val="000000">
                      <a:alpha val="43137"/>
                    </a:srgbClr>
                  </a:outerShdw>
                </a:effectLst>
              </a:rPr>
            </a:br>
            <a:r>
              <a:rPr lang="en-US" sz="2400" dirty="0" smtClean="0">
                <a:solidFill>
                  <a:srgbClr val="FF0000"/>
                </a:solidFill>
                <a:effectLst>
                  <a:outerShdw blurRad="38100" dist="38100" dir="2700000" algn="tl">
                    <a:srgbClr val="000000">
                      <a:alpha val="43137"/>
                    </a:srgbClr>
                  </a:outerShdw>
                </a:effectLst>
              </a:rPr>
              <a:t>What are there work ?</a:t>
            </a:r>
            <a:br>
              <a:rPr lang="en-US" sz="2400" dirty="0" smtClean="0">
                <a:solidFill>
                  <a:srgbClr val="FF0000"/>
                </a:solidFill>
                <a:effectLst>
                  <a:outerShdw blurRad="38100" dist="38100" dir="2700000" algn="tl">
                    <a:srgbClr val="000000">
                      <a:alpha val="43137"/>
                    </a:srgbClr>
                  </a:outerShdw>
                </a:effectLst>
              </a:rPr>
            </a:br>
            <a:r>
              <a:rPr lang="en-US" sz="2400" dirty="0" smtClean="0">
                <a:effectLst>
                  <a:outerShdw blurRad="38100" dist="38100" dir="2700000" algn="tl">
                    <a:srgbClr val="000000">
                      <a:alpha val="43137"/>
                    </a:srgbClr>
                  </a:outerShdw>
                </a:effectLst>
              </a:rPr>
              <a:t>1) </a:t>
            </a:r>
            <a:r>
              <a:rPr lang="en-US" sz="2400" i="1" dirty="0"/>
              <a:t>School information </a:t>
            </a:r>
            <a:r>
              <a:rPr lang="en-US" sz="2400" i="1" dirty="0" smtClean="0"/>
              <a:t>Managing .</a:t>
            </a:r>
            <a:br>
              <a:rPr lang="en-US" sz="2400" i="1" dirty="0" smtClean="0"/>
            </a:br>
            <a:r>
              <a:rPr lang="en-US" sz="2400" i="1" dirty="0" smtClean="0"/>
              <a:t>2) Teachers </a:t>
            </a:r>
            <a:r>
              <a:rPr lang="en-US" sz="2400" i="1" dirty="0"/>
              <a:t>Management </a:t>
            </a:r>
            <a:r>
              <a:rPr lang="en-US" sz="2400" i="1" dirty="0" smtClean="0"/>
              <a:t>.</a:t>
            </a:r>
            <a:br>
              <a:rPr lang="en-US" sz="2400" i="1" dirty="0" smtClean="0"/>
            </a:br>
            <a:r>
              <a:rPr lang="en-US" sz="2400" i="1" dirty="0" smtClean="0"/>
              <a:t>3) </a:t>
            </a:r>
            <a:r>
              <a:rPr lang="en-US" sz="2400" i="1" dirty="0"/>
              <a:t>Students Managements </a:t>
            </a:r>
            <a:r>
              <a:rPr lang="en-US" sz="2400" i="1" dirty="0" smtClean="0"/>
              <a:t/>
            </a:r>
            <a:br>
              <a:rPr lang="en-US" sz="2400" i="1" dirty="0" smtClean="0"/>
            </a:br>
            <a:r>
              <a:rPr lang="en-US" sz="2400" i="1" dirty="0" smtClean="0"/>
              <a:t>4) </a:t>
            </a:r>
            <a:r>
              <a:rPr lang="en-US" sz="2400" i="1" dirty="0"/>
              <a:t>School Class Management </a:t>
            </a:r>
            <a:r>
              <a:rPr lang="en-US" sz="2400" i="1" dirty="0" smtClean="0"/>
              <a:t>.</a:t>
            </a:r>
            <a:br>
              <a:rPr lang="en-US" sz="2400" i="1" dirty="0" smtClean="0"/>
            </a:br>
            <a:r>
              <a:rPr lang="en-US" sz="2400" i="1" dirty="0"/>
              <a:t>	</a:t>
            </a:r>
            <a:r>
              <a:rPr lang="en-US" sz="2400" i="1" dirty="0" smtClean="0"/>
              <a:t/>
            </a:r>
            <a:br>
              <a:rPr lang="en-US" sz="2400" i="1" dirty="0" smtClean="0"/>
            </a:br>
            <a:r>
              <a:rPr lang="en-US" sz="2400" i="1" dirty="0" smtClean="0"/>
              <a:t>Those pages can be entered by ministry and by the directorate in addition to the schools itself . </a:t>
            </a:r>
            <a:r>
              <a:rPr lang="en-US" sz="2400" dirty="0"/>
              <a:t/>
            </a:r>
            <a:br>
              <a:rPr lang="en-US" sz="2400" dirty="0"/>
            </a:br>
            <a:r>
              <a:rPr lang="en-US" sz="2400" dirty="0" smtClean="0">
                <a:solidFill>
                  <a:srgbClr val="FF0000"/>
                </a:solidFill>
                <a:effectLst>
                  <a:outerShdw blurRad="38100" dist="38100" dir="2700000" algn="tl">
                    <a:srgbClr val="000000">
                      <a:alpha val="43137"/>
                    </a:srgbClr>
                  </a:outerShdw>
                </a:effectLst>
              </a:rPr>
              <a:t/>
            </a:r>
            <a:br>
              <a:rPr lang="en-US" sz="2400" dirty="0" smtClean="0">
                <a:solidFill>
                  <a:srgbClr val="FF0000"/>
                </a:solidFill>
                <a:effectLst>
                  <a:outerShdw blurRad="38100" dist="38100" dir="2700000" algn="tl">
                    <a:srgbClr val="000000">
                      <a:alpha val="43137"/>
                    </a:srgbClr>
                  </a:outerShdw>
                </a:effectLst>
              </a:rPr>
            </a:br>
            <a:r>
              <a:rPr lang="en-US" dirty="0">
                <a:solidFill>
                  <a:srgbClr val="FF0000"/>
                </a:solidFill>
                <a:effectLst>
                  <a:outerShdw blurRad="38100" dist="38100" dir="2700000" algn="tl">
                    <a:srgbClr val="000000">
                      <a:alpha val="43137"/>
                    </a:srgbClr>
                  </a:outerShdw>
                </a:effectLst>
              </a:rPr>
              <a:t/>
            </a:r>
            <a:br>
              <a:rPr lang="en-US" dirty="0">
                <a:solidFill>
                  <a:srgbClr val="FF0000"/>
                </a:solidFill>
                <a:effectLst>
                  <a:outerShdw blurRad="38100" dist="38100" dir="2700000" algn="tl">
                    <a:srgbClr val="000000">
                      <a:alpha val="43137"/>
                    </a:srgbClr>
                  </a:outerShdw>
                </a:effectLst>
              </a:rPr>
            </a:br>
            <a:endParaRPr lang="en-US" dirty="0"/>
          </a:p>
        </p:txBody>
      </p:sp>
      <p:sp>
        <p:nvSpPr>
          <p:cNvPr id="3" name="Rectangle 2"/>
          <p:cNvSpPr/>
          <p:nvPr/>
        </p:nvSpPr>
        <p:spPr>
          <a:xfrm>
            <a:off x="3352800" y="304800"/>
            <a:ext cx="240803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Schools</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49962"/>
          </a:xfrm>
        </p:spPr>
        <p:txBody>
          <a:bodyPr>
            <a:normAutofit fontScale="90000"/>
          </a:bodyPr>
          <a:lstStyle/>
          <a:p>
            <a:pPr algn="l"/>
            <a:r>
              <a:rPr lang="en-US" sz="2400" dirty="0" smtClean="0"/>
              <a:t/>
            </a:r>
            <a:br>
              <a:rPr lang="en-US" sz="2400" dirty="0" smtClean="0"/>
            </a:br>
            <a:r>
              <a:rPr lang="en-US" sz="2400" dirty="0"/>
              <a:t/>
            </a:r>
            <a:br>
              <a:rPr lang="en-US" sz="2400" dirty="0"/>
            </a:br>
            <a:r>
              <a:rPr lang="en-US" sz="2400" dirty="0" smtClean="0"/>
              <a:t>The teacher can enter to his pages those pages contain :</a:t>
            </a:r>
            <a:br>
              <a:rPr lang="en-US" sz="2400" dirty="0" smtClean="0"/>
            </a:br>
            <a:r>
              <a:rPr lang="en-US" sz="2400" b="1" dirty="0" smtClean="0"/>
              <a:t>1- Information about the teacher :</a:t>
            </a:r>
            <a:r>
              <a:rPr lang="en-US" sz="2400" dirty="0" smtClean="0"/>
              <a:t/>
            </a:r>
            <a:br>
              <a:rPr lang="en-US" sz="2400" dirty="0" smtClean="0"/>
            </a:br>
            <a:r>
              <a:rPr lang="en-US" sz="2400" dirty="0"/>
              <a:t>	</a:t>
            </a:r>
            <a:r>
              <a:rPr lang="en-US" sz="2400" dirty="0" smtClean="0"/>
              <a:t>include - Personal information </a:t>
            </a:r>
            <a:br>
              <a:rPr lang="en-US" sz="2400" dirty="0" smtClean="0"/>
            </a:br>
            <a:r>
              <a:rPr lang="en-US" sz="2400" dirty="0"/>
              <a:t>	</a:t>
            </a:r>
            <a:r>
              <a:rPr lang="en-US" sz="2400" dirty="0" smtClean="0"/>
              <a:t>	- Job information .</a:t>
            </a:r>
            <a:br>
              <a:rPr lang="en-US" sz="2400" dirty="0" smtClean="0"/>
            </a:br>
            <a:r>
              <a:rPr lang="en-US" sz="2400" dirty="0"/>
              <a:t>	</a:t>
            </a:r>
            <a:r>
              <a:rPr lang="en-US" sz="2400" dirty="0" smtClean="0"/>
              <a:t>	-  His Family </a:t>
            </a:r>
            <a:br>
              <a:rPr lang="en-US" sz="2400" dirty="0" smtClean="0"/>
            </a:br>
            <a:r>
              <a:rPr lang="en-US" sz="2400" dirty="0"/>
              <a:t>	</a:t>
            </a:r>
            <a:r>
              <a:rPr lang="en-US" sz="2400" dirty="0" smtClean="0"/>
              <a:t>	- His qualifications .</a:t>
            </a:r>
            <a:br>
              <a:rPr lang="en-US" sz="2400" dirty="0" smtClean="0"/>
            </a:br>
            <a:r>
              <a:rPr lang="en-US" sz="2400" b="1" dirty="0" smtClean="0"/>
              <a:t>2- The teacher load :</a:t>
            </a:r>
            <a:r>
              <a:rPr lang="en-US" sz="2400" dirty="0" smtClean="0"/>
              <a:t/>
            </a:r>
            <a:br>
              <a:rPr lang="en-US" sz="2400" dirty="0" smtClean="0"/>
            </a:br>
            <a:r>
              <a:rPr lang="en-US" sz="2400" dirty="0"/>
              <a:t>	</a:t>
            </a:r>
            <a:r>
              <a:rPr lang="en-US" sz="2400" dirty="0" smtClean="0"/>
              <a:t>include the materials and classes the teacher teach in his school throw this page he can manage the grades of his students and rating s and many other things .</a:t>
            </a:r>
            <a:br>
              <a:rPr lang="en-US" sz="2400" dirty="0" smtClean="0"/>
            </a:br>
            <a:r>
              <a:rPr lang="en-US" sz="2400" b="1" dirty="0" smtClean="0"/>
              <a:t>3- Anther information :</a:t>
            </a:r>
            <a:r>
              <a:rPr lang="en-US" sz="2400" dirty="0" smtClean="0"/>
              <a:t/>
            </a:r>
            <a:br>
              <a:rPr lang="en-US" sz="2400" dirty="0" smtClean="0"/>
            </a:br>
            <a:r>
              <a:rPr lang="en-US" sz="2400" dirty="0"/>
              <a:t> ratings , terms , degrees , absence , awarding and penalties </a:t>
            </a:r>
            <a:r>
              <a:rPr lang="en-US" sz="2400" dirty="0" smtClean="0"/>
              <a:t>. </a:t>
            </a:r>
            <a:br>
              <a:rPr lang="en-US" sz="2400" dirty="0" smtClean="0"/>
            </a:br>
            <a:r>
              <a:rPr lang="en-US" sz="2400" b="1" dirty="0" smtClean="0"/>
              <a:t>4- His messages from the ministry and school . </a:t>
            </a:r>
            <a:br>
              <a:rPr lang="en-US" sz="2400" b="1" dirty="0" smtClean="0"/>
            </a:br>
            <a:r>
              <a:rPr lang="en-US" sz="2400" b="1" dirty="0"/>
              <a:t>	</a:t>
            </a:r>
            <a:r>
              <a:rPr lang="en-US" sz="2400" dirty="0" smtClean="0"/>
              <a:t/>
            </a:r>
            <a:br>
              <a:rPr lang="en-US" sz="2400" dirty="0" smtClean="0"/>
            </a:br>
            <a:r>
              <a:rPr lang="en-US" sz="2400" dirty="0" smtClean="0"/>
              <a:t/>
            </a:r>
            <a:br>
              <a:rPr lang="en-US" sz="2400" dirty="0" smtClean="0"/>
            </a:br>
            <a:endParaRPr lang="en-US" sz="2400" dirty="0"/>
          </a:p>
        </p:txBody>
      </p:sp>
      <p:sp>
        <p:nvSpPr>
          <p:cNvPr id="3" name="Rectangle 2"/>
          <p:cNvSpPr/>
          <p:nvPr/>
        </p:nvSpPr>
        <p:spPr>
          <a:xfrm>
            <a:off x="2971800" y="0"/>
            <a:ext cx="2732479"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Teachers</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1362"/>
          </a:xfrm>
        </p:spPr>
        <p:txBody>
          <a:bodyPr>
            <a:normAutofit/>
          </a:bodyPr>
          <a:lstStyle/>
          <a:p>
            <a:pPr algn="l"/>
            <a:r>
              <a:rPr lang="en-US" sz="2400" dirty="0" smtClean="0"/>
              <a:t> * All </a:t>
            </a:r>
            <a:r>
              <a:rPr lang="en-US" sz="2400" dirty="0"/>
              <a:t>the users of the site can reach to this point , especially student himself  </a:t>
            </a:r>
            <a:r>
              <a:rPr lang="en-US" sz="2400" dirty="0" smtClean="0"/>
              <a:t>.</a:t>
            </a:r>
            <a:br>
              <a:rPr lang="en-US" sz="2400" dirty="0" smtClean="0"/>
            </a:br>
            <a:r>
              <a:rPr lang="en-US" sz="2400" dirty="0" smtClean="0"/>
              <a:t>*  </a:t>
            </a:r>
            <a:r>
              <a:rPr lang="en-US" sz="2400" dirty="0"/>
              <a:t>The student need to know information stored about him , from here he can know every thing about his personal information , education information , family , his dispensing , failing , transferring , absence , also he can reach to the most important thing , his grades from first exam to the final exam . This technique allow the student father to show all his son information in his school .</a:t>
            </a:r>
          </a:p>
        </p:txBody>
      </p:sp>
      <p:sp>
        <p:nvSpPr>
          <p:cNvPr id="3" name="Rectangle 2"/>
          <p:cNvSpPr/>
          <p:nvPr/>
        </p:nvSpPr>
        <p:spPr>
          <a:xfrm>
            <a:off x="3048000" y="304800"/>
            <a:ext cx="277672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Students</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5486400"/>
          </a:xfrm>
        </p:spPr>
        <p:txBody>
          <a:bodyPr>
            <a:normAutofit/>
          </a:bodyPr>
          <a:lstStyle/>
          <a:p>
            <a:pPr rtl="1"/>
            <a:r>
              <a:rPr lang="en-US" sz="2000" b="1" dirty="0"/>
              <a:t>As we see in usual sites that there are techniques allow the users to send messages between them , so we used this idea in our site because its one of the most important thing needed in this environment of working . </a:t>
            </a:r>
            <a:r>
              <a:rPr lang="en-US" sz="2000" b="1" dirty="0" smtClean="0"/>
              <a:t/>
            </a:r>
            <a:br>
              <a:rPr lang="en-US" sz="2000" b="1" dirty="0" smtClean="0"/>
            </a:br>
            <a:r>
              <a:rPr lang="en-US" sz="2000" b="1" dirty="0" smtClean="0"/>
              <a:t/>
            </a:r>
            <a:br>
              <a:rPr lang="en-US" sz="2000" b="1" dirty="0" smtClean="0"/>
            </a:br>
            <a:r>
              <a:rPr lang="en-US" sz="2000" b="1" dirty="0"/>
              <a:t/>
            </a:r>
            <a:br>
              <a:rPr lang="en-US" sz="2000" b="1" dirty="0"/>
            </a:br>
            <a:r>
              <a:rPr lang="en-US" sz="2000" b="1" dirty="0" smtClean="0"/>
              <a:t/>
            </a:r>
            <a:br>
              <a:rPr lang="en-US" sz="2000" b="1" dirty="0" smtClean="0"/>
            </a:br>
            <a:r>
              <a:rPr lang="en-US" sz="2000" b="1" dirty="0"/>
              <a:t/>
            </a:r>
            <a:br>
              <a:rPr lang="en-US" sz="2000" b="1" dirty="0"/>
            </a:br>
            <a:r>
              <a:rPr lang="en-US" sz="2000" b="1" dirty="0"/>
              <a:t/>
            </a:r>
            <a:br>
              <a:rPr lang="en-US" sz="2000" b="1" dirty="0"/>
            </a:br>
            <a:r>
              <a:rPr lang="en-US" sz="2000" dirty="0"/>
              <a:t/>
            </a:r>
            <a:br>
              <a:rPr lang="en-US" sz="2000" dirty="0"/>
            </a:br>
            <a:r>
              <a:rPr lang="en-US" sz="2000" b="1" dirty="0" smtClean="0"/>
              <a:t/>
            </a:r>
            <a:br>
              <a:rPr lang="en-US" sz="2000" b="1" dirty="0" smtClean="0"/>
            </a:br>
            <a:r>
              <a:rPr lang="en-US" sz="2000" b="1" dirty="0"/>
              <a:t/>
            </a:r>
            <a:br>
              <a:rPr lang="en-US" sz="2000" b="1" dirty="0"/>
            </a:br>
            <a:r>
              <a:rPr lang="en-US" sz="2000" b="1" dirty="0" smtClean="0"/>
              <a:t/>
            </a:r>
            <a:br>
              <a:rPr lang="en-US" sz="2000" b="1" dirty="0" smtClean="0"/>
            </a:br>
            <a:r>
              <a:rPr lang="en-US" sz="2000" b="1" dirty="0"/>
              <a:t/>
            </a:r>
            <a:br>
              <a:rPr lang="en-US" sz="2000" b="1" dirty="0"/>
            </a:br>
            <a:r>
              <a:rPr lang="en-US" sz="2000" b="1" dirty="0" smtClean="0"/>
              <a:t/>
            </a:r>
            <a:br>
              <a:rPr lang="en-US" sz="2000" b="1" dirty="0" smtClean="0"/>
            </a:br>
            <a:r>
              <a:rPr lang="en-US" sz="2000" b="1" dirty="0"/>
              <a:t/>
            </a:r>
            <a:br>
              <a:rPr lang="en-US" sz="2000" b="1" dirty="0"/>
            </a:br>
            <a:r>
              <a:rPr lang="en-US" sz="2000" b="1" dirty="0"/>
              <a:t/>
            </a:r>
            <a:br>
              <a:rPr lang="en-US" sz="2000" b="1" dirty="0"/>
            </a:br>
            <a:endParaRPr lang="en-US" sz="2000" b="1" dirty="0"/>
          </a:p>
        </p:txBody>
      </p:sp>
      <p:sp>
        <p:nvSpPr>
          <p:cNvPr id="4" name="Rectangle 3"/>
          <p:cNvSpPr/>
          <p:nvPr/>
        </p:nvSpPr>
        <p:spPr>
          <a:xfrm>
            <a:off x="990600" y="0"/>
            <a:ext cx="6705600" cy="1077218"/>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32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Communication</a:t>
            </a:r>
          </a:p>
          <a:p>
            <a:pPr algn="ctr"/>
            <a:r>
              <a:rPr lang="en-US" sz="32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in the site</a:t>
            </a:r>
            <a:endParaRPr lang="en-US" sz="32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2050" name="Picture 2" descr="\\Al-909d9eeb6ba1\shareddocs\1111 copy.gif"/>
          <p:cNvPicPr>
            <a:picLocks noChangeAspect="1" noChangeArrowheads="1"/>
          </p:cNvPicPr>
          <p:nvPr/>
        </p:nvPicPr>
        <p:blipFill>
          <a:blip r:embed="rId2"/>
          <a:srcRect l="7692" r="42478" b="23998"/>
          <a:stretch>
            <a:fillRect/>
          </a:stretch>
        </p:blipFill>
        <p:spPr bwMode="auto">
          <a:xfrm>
            <a:off x="1981200" y="2266950"/>
            <a:ext cx="4648200" cy="44386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49962"/>
          </a:xfrm>
        </p:spPr>
        <p:txBody>
          <a:bodyPr>
            <a:normAutofit fontScale="90000"/>
          </a:bodyPr>
          <a:lstStyle/>
          <a:p>
            <a:pPr lvl="0" algn="l"/>
            <a:r>
              <a:rPr lang="en-US" sz="2400" dirty="0" smtClean="0"/>
              <a:t/>
            </a:r>
            <a:br>
              <a:rPr lang="en-US" sz="2400" dirty="0" smtClean="0"/>
            </a:br>
            <a:r>
              <a:rPr lang="en-US" sz="2400" dirty="0" smtClean="0"/>
              <a:t/>
            </a:r>
            <a:br>
              <a:rPr lang="en-US" sz="2400" dirty="0" smtClean="0"/>
            </a:br>
            <a:r>
              <a:rPr lang="en-US" sz="2400" dirty="0" smtClean="0"/>
              <a:t>       </a:t>
            </a:r>
            <a:r>
              <a:rPr lang="en-US" sz="2400" b="1" dirty="0" smtClean="0"/>
              <a:t>In the security Features there are three main Parts we used :</a:t>
            </a:r>
            <a:r>
              <a:rPr lang="en-US" sz="2400" dirty="0" smtClean="0"/>
              <a:t/>
            </a:r>
            <a:br>
              <a:rPr lang="en-US" sz="2400" dirty="0" smtClean="0"/>
            </a:br>
            <a:r>
              <a:rPr lang="en-US" sz="2400" b="1" i="1" u="sng" dirty="0" smtClean="0"/>
              <a:t>1- Using Log in Password and user name </a:t>
            </a:r>
            <a:r>
              <a:rPr lang="en-US" sz="2400" dirty="0" smtClean="0"/>
              <a:t>to all entities of our site, so each user has its own user name and Password . And the features connect with this like Password Recovery , Password Change , …etc .</a:t>
            </a:r>
            <a:br>
              <a:rPr lang="en-US" sz="2400" dirty="0" smtClean="0"/>
            </a:br>
            <a:r>
              <a:rPr lang="en-US" sz="2400" b="1" i="1" u="sng" dirty="0" smtClean="0"/>
              <a:t>2-</a:t>
            </a:r>
            <a:r>
              <a:rPr lang="en-US" sz="2400" dirty="0" smtClean="0"/>
              <a:t> </a:t>
            </a:r>
            <a:r>
              <a:rPr lang="en-US" sz="2400" b="1" i="1" u="sng" dirty="0" smtClean="0"/>
              <a:t>Using HTTPS security </a:t>
            </a:r>
            <a:r>
              <a:rPr lang="en-US" sz="2400" dirty="0" smtClean="0"/>
              <a:t>we  used this feature when we want to transfer pages contain passwords , between client and server for example login page .  So we used a free trial certificate that allow us to use HTTPS with IIS server and we can run the site by using any server .    </a:t>
            </a:r>
            <a:r>
              <a:rPr lang="en-US" sz="2000" dirty="0" smtClean="0"/>
              <a:t/>
            </a:r>
            <a:br>
              <a:rPr lang="en-US" sz="2000" dirty="0" smtClean="0"/>
            </a:br>
            <a:r>
              <a:rPr lang="en-US" sz="2400" b="1" i="1" u="sng" dirty="0" smtClean="0"/>
              <a:t>3-  </a:t>
            </a:r>
            <a:r>
              <a:rPr lang="en-US" sz="2400" b="1" i="1" u="sng" dirty="0" smtClean="0"/>
              <a:t> </a:t>
            </a:r>
            <a:r>
              <a:rPr lang="en-US" sz="2400" b="1" i="1" u="sng" dirty="0" smtClean="0"/>
              <a:t>No Concurrent Login :</a:t>
            </a:r>
            <a:r>
              <a:rPr lang="en-US" sz="2400" dirty="0" smtClean="0"/>
              <a:t> No concurrent  same user  can enter to the site at the same time from different locations . Unfortunately using </a:t>
            </a:r>
            <a:r>
              <a:rPr lang="en-US" sz="2400" dirty="0" err="1" smtClean="0"/>
              <a:t>sql</a:t>
            </a:r>
            <a:r>
              <a:rPr lang="en-US" sz="2400" dirty="0" smtClean="0"/>
              <a:t> server  with asp.net doesn’t call the global function (</a:t>
            </a:r>
            <a:r>
              <a:rPr lang="en-US" sz="2400" dirty="0" err="1" smtClean="0"/>
              <a:t>session_end</a:t>
            </a:r>
            <a:r>
              <a:rPr lang="en-US" sz="2400" dirty="0" smtClean="0"/>
              <a:t>) so when we want to check if a user had logged out from his session , the session doesn’t be killed and he remains online  so that  we use cache with timer feature provided in asp.net . </a:t>
            </a:r>
            <a:br>
              <a:rPr lang="en-US" sz="2400" dirty="0" smtClean="0"/>
            </a:br>
            <a:endParaRPr lang="en-US" sz="2400" dirty="0"/>
          </a:p>
        </p:txBody>
      </p:sp>
      <p:sp>
        <p:nvSpPr>
          <p:cNvPr id="3" name="Rectangle 2"/>
          <p:cNvSpPr/>
          <p:nvPr/>
        </p:nvSpPr>
        <p:spPr>
          <a:xfrm>
            <a:off x="1752600" y="0"/>
            <a:ext cx="5677709" cy="923330"/>
          </a:xfrm>
          <a:prstGeom prst="rect">
            <a:avLst/>
          </a:prstGeom>
          <a:noFill/>
        </p:spPr>
        <p:txBody>
          <a:bodyPr wrap="square" lIns="91440" tIns="45720" rIns="91440" bIns="45720">
            <a:spAutoFit/>
          </a:bodyPr>
          <a:lstStyle/>
          <a:p>
            <a:pPr algn="ctr"/>
            <a:r>
              <a:rPr 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Security In the site </a:t>
            </a:r>
            <a:endParaRPr 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TotalTime>
  <Words>105</Words>
  <Application>Microsoft Office PowerPoint</Application>
  <PresentationFormat>On-screen Show (4:3)</PresentationFormat>
  <Paragraphs>24</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Introduction   Why we choose this project ?   We decided to work with this idea because there isn’t any real site up to these days concern with schools in Palestine ,  other thing we want to make benefit to all people dealing with schools , like students themselves      ( and there fathers ) , teachers in the school , directories and ministry of education .  </vt:lpstr>
      <vt:lpstr>This site serve five entities in Palestinian ministry of education  Ministry, Directorates, School , Teachers and Students . And every one of this has his own pages which can access them .  </vt:lpstr>
      <vt:lpstr>Slide 4</vt:lpstr>
      <vt:lpstr>   This is the highest entity in the hierarchal state of our site , the ministry can do all things i.e it has all proprieties in the site . What is the work of the ministry ?  1- Manage Site Codes . 2- Ministry Class Management  3- Subjects Management . 4- Directories Management . 5- School Management :   6- Study Year Management  &amp; database backup :      </vt:lpstr>
      <vt:lpstr>What is its work ? * Manage its schools :   When the user enter to the site as directorate it first face the schools which its responsible about them, and it can reach to its teachers and students in those schools  The directorate page can only be reached either by the directorate itself or by the ministry only  . </vt:lpstr>
      <vt:lpstr>   What are there work ? 1) School information Managing . 2) Teachers Management . 3) Students Managements  4) School Class Management .   Those pages can be entered by ministry and by the directorate in addition to the schools itself .    </vt:lpstr>
      <vt:lpstr>  The teacher can enter to his pages those pages contain : 1- Information about the teacher :  include - Personal information    - Job information .   -  His Family    - His qualifications . 2- The teacher load :  include the materials and classes the teacher teach in his school throw this page he can manage the grades of his students and rating s and many other things . 3- Anther information :  ratings , terms , degrees , absence , awarding and penalties .  4- His messages from the ministry and school .     </vt:lpstr>
      <vt:lpstr> * All the users of the site can reach to this point , especially student himself  . *  The student need to know information stored about him , from here he can know every thing about his personal information , education information , family , his dispensing , failing , transferring , absence , also he can reach to the most important thing , his grades from first exam to the final exam . This technique allow the student father to show all his son information in his school .</vt:lpstr>
      <vt:lpstr>As we see in usual sites that there are techniques allow the users to send messages between them , so we used this idea in our site because its one of the most important thing needed in this environment of working .               </vt:lpstr>
      <vt:lpstr>         In the security Features there are three main Parts we used : 1- Using Log in Password and user name to all entities of our site, so each user has its own user name and Password . And the features connect with this like Password Recovery , Password Change , …etc . 2- Using HTTPS security we  used this feature when we want to transfer pages contain passwords , between client and server for example login page .  So we used a free trial certificate that allow us to use HTTPS with IIS server and we can run the site by using any server .     3-   No Concurrent Login : No concurrent  same user  can enter to the site at the same time from different locations . Unfortunately using sql server  with asp.net doesn’t call the global function (session_end) so when we want to check if a user had logged out from his session , the session doesn’t be killed and he remains online  so that  we use cache with timer feature provided in asp.net .  </vt:lpstr>
    </vt:vector>
  </TitlesOfParts>
  <Company>Al Ghanem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Eng Hussein Ghanem</dc:creator>
  <cp:lastModifiedBy>Eng Hussein Ghanem</cp:lastModifiedBy>
  <cp:revision>44</cp:revision>
  <dcterms:created xsi:type="dcterms:W3CDTF">2007-11-30T14:26:08Z</dcterms:created>
  <dcterms:modified xsi:type="dcterms:W3CDTF">2007-12-05T17:16:36Z</dcterms:modified>
</cp:coreProperties>
</file>