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tl="1" saveSubsetFonts="1">
  <p:sldMasterIdLst>
    <p:sldMasterId id="2147483648" r:id="rId1"/>
  </p:sldMasterIdLst>
  <p:notesMasterIdLst>
    <p:notesMasterId r:id="rId151"/>
  </p:notesMasterIdLst>
  <p:handoutMasterIdLst>
    <p:handoutMasterId r:id="rId152"/>
  </p:handoutMasterIdLst>
  <p:sldIdLst>
    <p:sldId id="256" r:id="rId2"/>
    <p:sldId id="258" r:id="rId3"/>
    <p:sldId id="259" r:id="rId4"/>
    <p:sldId id="260" r:id="rId5"/>
    <p:sldId id="293" r:id="rId6"/>
    <p:sldId id="261" r:id="rId7"/>
    <p:sldId id="290" r:id="rId8"/>
    <p:sldId id="291" r:id="rId9"/>
    <p:sldId id="292" r:id="rId10"/>
    <p:sldId id="263" r:id="rId11"/>
    <p:sldId id="264" r:id="rId12"/>
    <p:sldId id="265" r:id="rId13"/>
    <p:sldId id="266" r:id="rId14"/>
    <p:sldId id="267" r:id="rId15"/>
    <p:sldId id="281" r:id="rId16"/>
    <p:sldId id="282" r:id="rId17"/>
    <p:sldId id="283" r:id="rId18"/>
    <p:sldId id="284" r:id="rId19"/>
    <p:sldId id="269" r:id="rId20"/>
    <p:sldId id="270" r:id="rId21"/>
    <p:sldId id="271" r:id="rId22"/>
    <p:sldId id="285" r:id="rId23"/>
    <p:sldId id="286" r:id="rId24"/>
    <p:sldId id="276" r:id="rId25"/>
    <p:sldId id="277" r:id="rId26"/>
    <p:sldId id="278" r:id="rId27"/>
    <p:sldId id="280" r:id="rId28"/>
    <p:sldId id="287" r:id="rId29"/>
    <p:sldId id="288" r:id="rId30"/>
    <p:sldId id="346" r:id="rId31"/>
    <p:sldId id="289" r:id="rId32"/>
    <p:sldId id="338" r:id="rId33"/>
    <p:sldId id="294" r:id="rId34"/>
    <p:sldId id="340" r:id="rId35"/>
    <p:sldId id="341" r:id="rId36"/>
    <p:sldId id="297" r:id="rId37"/>
    <p:sldId id="298" r:id="rId38"/>
    <p:sldId id="342" r:id="rId39"/>
    <p:sldId id="303" r:id="rId40"/>
    <p:sldId id="302" r:id="rId41"/>
    <p:sldId id="307" r:id="rId42"/>
    <p:sldId id="309" r:id="rId43"/>
    <p:sldId id="315" r:id="rId44"/>
    <p:sldId id="316" r:id="rId45"/>
    <p:sldId id="318" r:id="rId46"/>
    <p:sldId id="319" r:id="rId47"/>
    <p:sldId id="320" r:id="rId48"/>
    <p:sldId id="321" r:id="rId49"/>
    <p:sldId id="322" r:id="rId50"/>
    <p:sldId id="323" r:id="rId51"/>
    <p:sldId id="324" r:id="rId52"/>
    <p:sldId id="325" r:id="rId53"/>
    <p:sldId id="336" r:id="rId54"/>
    <p:sldId id="326" r:id="rId55"/>
    <p:sldId id="327" r:id="rId56"/>
    <p:sldId id="328" r:id="rId57"/>
    <p:sldId id="329" r:id="rId58"/>
    <p:sldId id="330" r:id="rId59"/>
    <p:sldId id="333" r:id="rId60"/>
    <p:sldId id="334" r:id="rId61"/>
    <p:sldId id="335" r:id="rId62"/>
    <p:sldId id="347" r:id="rId63"/>
    <p:sldId id="442" r:id="rId64"/>
    <p:sldId id="359" r:id="rId65"/>
    <p:sldId id="361" r:id="rId66"/>
    <p:sldId id="363" r:id="rId67"/>
    <p:sldId id="362" r:id="rId68"/>
    <p:sldId id="364" r:id="rId69"/>
    <p:sldId id="365" r:id="rId70"/>
    <p:sldId id="366" r:id="rId71"/>
    <p:sldId id="367" r:id="rId72"/>
    <p:sldId id="446" r:id="rId73"/>
    <p:sldId id="445" r:id="rId74"/>
    <p:sldId id="368" r:id="rId75"/>
    <p:sldId id="369" r:id="rId76"/>
    <p:sldId id="370" r:id="rId77"/>
    <p:sldId id="371" r:id="rId78"/>
    <p:sldId id="372" r:id="rId79"/>
    <p:sldId id="373" r:id="rId80"/>
    <p:sldId id="389" r:id="rId81"/>
    <p:sldId id="390" r:id="rId82"/>
    <p:sldId id="374" r:id="rId83"/>
    <p:sldId id="428" r:id="rId84"/>
    <p:sldId id="427" r:id="rId85"/>
    <p:sldId id="375" r:id="rId86"/>
    <p:sldId id="447" r:id="rId87"/>
    <p:sldId id="417" r:id="rId88"/>
    <p:sldId id="418" r:id="rId89"/>
    <p:sldId id="419" r:id="rId90"/>
    <p:sldId id="420" r:id="rId91"/>
    <p:sldId id="450" r:id="rId92"/>
    <p:sldId id="421" r:id="rId93"/>
    <p:sldId id="422" r:id="rId94"/>
    <p:sldId id="423" r:id="rId95"/>
    <p:sldId id="451" r:id="rId96"/>
    <p:sldId id="424" r:id="rId97"/>
    <p:sldId id="425" r:id="rId98"/>
    <p:sldId id="376" r:id="rId99"/>
    <p:sldId id="377" r:id="rId100"/>
    <p:sldId id="378" r:id="rId101"/>
    <p:sldId id="379" r:id="rId102"/>
    <p:sldId id="388" r:id="rId103"/>
    <p:sldId id="380" r:id="rId104"/>
    <p:sldId id="382" r:id="rId105"/>
    <p:sldId id="381" r:id="rId106"/>
    <p:sldId id="383" r:id="rId107"/>
    <p:sldId id="453" r:id="rId108"/>
    <p:sldId id="399" r:id="rId109"/>
    <p:sldId id="384" r:id="rId110"/>
    <p:sldId id="385" r:id="rId111"/>
    <p:sldId id="386" r:id="rId112"/>
    <p:sldId id="454" r:id="rId113"/>
    <p:sldId id="401" r:id="rId114"/>
    <p:sldId id="431" r:id="rId115"/>
    <p:sldId id="432" r:id="rId116"/>
    <p:sldId id="433" r:id="rId117"/>
    <p:sldId id="434" r:id="rId118"/>
    <p:sldId id="435" r:id="rId119"/>
    <p:sldId id="436" r:id="rId120"/>
    <p:sldId id="437" r:id="rId121"/>
    <p:sldId id="438" r:id="rId122"/>
    <p:sldId id="439" r:id="rId123"/>
    <p:sldId id="440" r:id="rId124"/>
    <p:sldId id="441" r:id="rId125"/>
    <p:sldId id="387" r:id="rId126"/>
    <p:sldId id="391" r:id="rId127"/>
    <p:sldId id="430" r:id="rId128"/>
    <p:sldId id="392" r:id="rId129"/>
    <p:sldId id="393" r:id="rId130"/>
    <p:sldId id="394" r:id="rId131"/>
    <p:sldId id="395" r:id="rId132"/>
    <p:sldId id="396" r:id="rId133"/>
    <p:sldId id="397" r:id="rId134"/>
    <p:sldId id="402" r:id="rId135"/>
    <p:sldId id="403" r:id="rId136"/>
    <p:sldId id="404" r:id="rId137"/>
    <p:sldId id="405" r:id="rId138"/>
    <p:sldId id="406" r:id="rId139"/>
    <p:sldId id="407" r:id="rId140"/>
    <p:sldId id="408" r:id="rId141"/>
    <p:sldId id="409" r:id="rId142"/>
    <p:sldId id="410" r:id="rId143"/>
    <p:sldId id="411" r:id="rId144"/>
    <p:sldId id="412" r:id="rId145"/>
    <p:sldId id="413" r:id="rId146"/>
    <p:sldId id="414" r:id="rId147"/>
    <p:sldId id="415" r:id="rId148"/>
    <p:sldId id="416" r:id="rId149"/>
    <p:sldId id="429" r:id="rId1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4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notesMaster" Target="notesMasters/notesMaster1.xml"/><Relationship Id="rId156"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viewProps" Target="view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c\Desktop\flex\PPM-pie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P-M2</a:t>
            </a:r>
            <a:r>
              <a:rPr lang="en-US" baseline="0"/>
              <a:t> Diagram</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'[PPM-pier.xlsx]Sheet1'!$D$89:$D$99</c:f>
              <c:numCache>
                <c:formatCode>General</c:formatCode>
                <c:ptCount val="11"/>
                <c:pt idx="0">
                  <c:v>0</c:v>
                </c:pt>
                <c:pt idx="1">
                  <c:v>102.05589999999999</c:v>
                </c:pt>
                <c:pt idx="2">
                  <c:v>171.4365</c:v>
                </c:pt>
                <c:pt idx="3">
                  <c:v>216.84020000000001</c:v>
                </c:pt>
                <c:pt idx="4">
                  <c:v>237.6353</c:v>
                </c:pt>
                <c:pt idx="5">
                  <c:v>234.2868</c:v>
                </c:pt>
                <c:pt idx="6">
                  <c:v>248.38249999999999</c:v>
                </c:pt>
                <c:pt idx="7">
                  <c:v>246.58789999999999</c:v>
                </c:pt>
                <c:pt idx="8">
                  <c:v>179.99369999999999</c:v>
                </c:pt>
                <c:pt idx="9">
                  <c:v>89.655799999999999</c:v>
                </c:pt>
                <c:pt idx="10">
                  <c:v>0</c:v>
                </c:pt>
              </c:numCache>
            </c:numRef>
          </c:xVal>
          <c:yVal>
            <c:numRef>
              <c:f>'[PPM-pier.xlsx]Sheet1'!$C$89:$C$99</c:f>
              <c:numCache>
                <c:formatCode>General</c:formatCode>
                <c:ptCount val="11"/>
                <c:pt idx="0">
                  <c:v>5908.4101000000001</c:v>
                </c:pt>
                <c:pt idx="1">
                  <c:v>5908.4101000000001</c:v>
                </c:pt>
                <c:pt idx="2">
                  <c:v>5551.1028999999999</c:v>
                </c:pt>
                <c:pt idx="3">
                  <c:v>4660.4467000000004</c:v>
                </c:pt>
                <c:pt idx="4">
                  <c:v>3744.1904</c:v>
                </c:pt>
                <c:pt idx="5">
                  <c:v>2773.9971</c:v>
                </c:pt>
                <c:pt idx="6">
                  <c:v>2554.7094000000002</c:v>
                </c:pt>
                <c:pt idx="7">
                  <c:v>2186.1190000000001</c:v>
                </c:pt>
                <c:pt idx="8">
                  <c:v>1300.1187</c:v>
                </c:pt>
                <c:pt idx="9">
                  <c:v>304.59739999999999</c:v>
                </c:pt>
                <c:pt idx="10">
                  <c:v>-474.76799999999997</c:v>
                </c:pt>
              </c:numCache>
            </c:numRef>
          </c:yVal>
          <c:smooth val="1"/>
        </c:ser>
        <c:dLbls>
          <c:showLegendKey val="0"/>
          <c:showVal val="0"/>
          <c:showCatName val="0"/>
          <c:showSerName val="0"/>
          <c:showPercent val="0"/>
          <c:showBubbleSize val="0"/>
        </c:dLbls>
        <c:axId val="890482208"/>
        <c:axId val="890484384"/>
      </c:scatterChart>
      <c:valAx>
        <c:axId val="8904822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en-US" sz="1100" b="0" i="0" baseline="0">
                    <a:effectLst/>
                  </a:rPr>
                  <a:t>𝜙Mn2 (kN.m)</a:t>
                </a:r>
                <a:endParaRPr lang="en-US" sz="1100">
                  <a:effectLst/>
                </a:endParaRPr>
              </a:p>
              <a:p>
                <a:pPr marL="0" marR="0" indent="0" algn="ctr" defTabSz="914400" rtl="0" eaLnBrk="1" fontAlgn="auto" latinLnBrk="0" hangingPunct="1">
                  <a:lnSpc>
                    <a:spcPct val="100000"/>
                  </a:lnSpc>
                  <a:spcBef>
                    <a:spcPts val="0"/>
                  </a:spcBef>
                  <a:spcAft>
                    <a:spcPts val="0"/>
                  </a:spcAft>
                  <a:buClrTx/>
                  <a:buSzTx/>
                  <a:buFontTx/>
                  <a:buNone/>
                  <a:tabLst/>
                  <a:defRPr>
                    <a:solidFill>
                      <a:sysClr val="windowText" lastClr="000000">
                        <a:lumMod val="65000"/>
                        <a:lumOff val="35000"/>
                      </a:sysClr>
                    </a:solidFill>
                  </a:defRPr>
                </a:pPr>
                <a:endParaRPr lang="en-US"/>
              </a:p>
            </c:rich>
          </c:tx>
          <c:layout>
            <c:manualLayout>
              <c:xMode val="edge"/>
              <c:yMode val="edge"/>
              <c:x val="0.45616228395978797"/>
              <c:y val="0.85199102587424091"/>
            </c:manualLayout>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ar-SA"/>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90484384"/>
        <c:crosses val="autoZero"/>
        <c:crossBetween val="midCat"/>
      </c:valAx>
      <c:valAx>
        <c:axId val="8904843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en-US" sz="1100" b="0" i="0" baseline="0">
                    <a:effectLst/>
                  </a:rPr>
                  <a:t>𝜙Pn (kN)</a:t>
                </a:r>
                <a:endParaRPr lang="en-US" sz="1100">
                  <a:effectLst/>
                </a:endParaRPr>
              </a:p>
              <a:p>
                <a:pPr marL="0" marR="0" indent="0" algn="ctr" defTabSz="914400" rtl="0" eaLnBrk="1" fontAlgn="auto" latinLnBrk="0" hangingPunct="1">
                  <a:lnSpc>
                    <a:spcPct val="100000"/>
                  </a:lnSpc>
                  <a:spcBef>
                    <a:spcPts val="0"/>
                  </a:spcBef>
                  <a:spcAft>
                    <a:spcPts val="0"/>
                  </a:spcAft>
                  <a:buClrTx/>
                  <a:buSzTx/>
                  <a:buFontTx/>
                  <a:buNone/>
                  <a:tabLst/>
                  <a:defRPr>
                    <a:solidFill>
                      <a:sysClr val="windowText" lastClr="000000">
                        <a:lumMod val="65000"/>
                        <a:lumOff val="35000"/>
                      </a:sysClr>
                    </a:solidFill>
                  </a:defRPr>
                </a:pPr>
                <a:endParaRPr lang="en-US"/>
              </a:p>
            </c:rich>
          </c:tx>
          <c:layout>
            <c:manualLayout>
              <c:xMode val="edge"/>
              <c:yMode val="edge"/>
              <c:x val="7.2327044025157231E-2"/>
              <c:y val="0.39707353412506607"/>
            </c:manualLayout>
          </c:layout>
          <c:overlay val="0"/>
          <c:spPr>
            <a:noFill/>
            <a:ln>
              <a:noFill/>
            </a:ln>
            <a:effectLst/>
          </c:spPr>
          <c:txPr>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ar-SA"/>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9048220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P-M3 Diagram</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'[PPM-pier.xlsx]Sheet1'!$E$5:$E$15</c:f>
              <c:numCache>
                <c:formatCode>General</c:formatCode>
                <c:ptCount val="11"/>
                <c:pt idx="0">
                  <c:v>0</c:v>
                </c:pt>
                <c:pt idx="1">
                  <c:v>654.51760000000002</c:v>
                </c:pt>
                <c:pt idx="2">
                  <c:v>1124.0168000000001</c:v>
                </c:pt>
                <c:pt idx="3">
                  <c:v>1460.0311999999999</c:v>
                </c:pt>
                <c:pt idx="4">
                  <c:v>1665.0843</c:v>
                </c:pt>
                <c:pt idx="5">
                  <c:v>1741.3026</c:v>
                </c:pt>
                <c:pt idx="6">
                  <c:v>1955.9676999999999</c:v>
                </c:pt>
                <c:pt idx="7">
                  <c:v>2032.6265000000001</c:v>
                </c:pt>
                <c:pt idx="8">
                  <c:v>1556.6233</c:v>
                </c:pt>
                <c:pt idx="9">
                  <c:v>895.45709999999997</c:v>
                </c:pt>
                <c:pt idx="10">
                  <c:v>0</c:v>
                </c:pt>
              </c:numCache>
            </c:numRef>
          </c:xVal>
          <c:yVal>
            <c:numRef>
              <c:f>'[PPM-pier.xlsx]Sheet1'!$C$5:$C$15</c:f>
              <c:numCache>
                <c:formatCode>General</c:formatCode>
                <c:ptCount val="11"/>
                <c:pt idx="0">
                  <c:v>5908.4101000000001</c:v>
                </c:pt>
                <c:pt idx="1">
                  <c:v>5908.4101000000001</c:v>
                </c:pt>
                <c:pt idx="2">
                  <c:v>5795.4696000000004</c:v>
                </c:pt>
                <c:pt idx="3">
                  <c:v>5032.6702999999998</c:v>
                </c:pt>
                <c:pt idx="4">
                  <c:v>4254.4078</c:v>
                </c:pt>
                <c:pt idx="5">
                  <c:v>3457.2190000000001</c:v>
                </c:pt>
                <c:pt idx="6">
                  <c:v>3161.3732</c:v>
                </c:pt>
                <c:pt idx="7">
                  <c:v>2695.7145</c:v>
                </c:pt>
                <c:pt idx="8">
                  <c:v>1650.1323</c:v>
                </c:pt>
                <c:pt idx="9">
                  <c:v>611.87729999999999</c:v>
                </c:pt>
                <c:pt idx="10">
                  <c:v>-474.76799999999997</c:v>
                </c:pt>
              </c:numCache>
            </c:numRef>
          </c:yVal>
          <c:smooth val="1"/>
        </c:ser>
        <c:dLbls>
          <c:showLegendKey val="0"/>
          <c:showVal val="0"/>
          <c:showCatName val="0"/>
          <c:showSerName val="0"/>
          <c:showPercent val="0"/>
          <c:showBubbleSize val="0"/>
        </c:dLbls>
        <c:axId val="890479488"/>
        <c:axId val="890481664"/>
      </c:scatterChart>
      <c:valAx>
        <c:axId val="8904794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b="0" i="0" u="none" strike="noStrike" baseline="0">
                    <a:effectLst/>
                  </a:rPr>
                  <a:t>𝜙Mn3 (kN.m)</a:t>
                </a:r>
                <a:endParaRPr lang="en-US" sz="1100"/>
              </a:p>
            </c:rich>
          </c:tx>
          <c:layout>
            <c:manualLayout>
              <c:xMode val="edge"/>
              <c:yMode val="edge"/>
              <c:x val="0.46080903081559249"/>
              <c:y val="0.8995819581958195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90481664"/>
        <c:crosses val="autoZero"/>
        <c:crossBetween val="midCat"/>
      </c:valAx>
      <c:valAx>
        <c:axId val="8904816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b="0" i="0" u="none" strike="noStrike" baseline="0">
                    <a:effectLst/>
                  </a:rPr>
                  <a:t>𝜙Pn (kN)</a:t>
                </a:r>
                <a:endParaRPr lang="en-US" sz="110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89047948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3750EB-062E-4AEA-9AB2-238F79A418F9}" type="datetimeFigureOut">
              <a:rPr lang="en-US" smtClean="0"/>
              <a:t>5/24/2017</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C4326F-F8D8-476B-8A73-202C3405A164}" type="slidenum">
              <a:rPr lang="en-US" smtClean="0"/>
              <a:t>‹#›</a:t>
            </a:fld>
            <a:endParaRPr lang="en-US"/>
          </a:p>
        </p:txBody>
      </p:sp>
    </p:spTree>
    <p:extLst>
      <p:ext uri="{BB962C8B-B14F-4D97-AF65-F5344CB8AC3E}">
        <p14:creationId xmlns:p14="http://schemas.microsoft.com/office/powerpoint/2010/main" val="1259767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A42B70-E8E4-4B7C-8BEA-52719507686C}" type="datetimeFigureOut">
              <a:rPr lang="en-US" smtClean="0"/>
              <a:t>5/24/2017</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D820E9-FC31-425F-93EF-C1EC8692C95E}" type="slidenum">
              <a:rPr lang="en-US" smtClean="0"/>
              <a:t>‹#›</a:t>
            </a:fld>
            <a:endParaRPr lang="en-US"/>
          </a:p>
        </p:txBody>
      </p:sp>
    </p:spTree>
    <p:extLst>
      <p:ext uri="{BB962C8B-B14F-4D97-AF65-F5344CB8AC3E}">
        <p14:creationId xmlns:p14="http://schemas.microsoft.com/office/powerpoint/2010/main" val="3900418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65D820E9-FC31-425F-93EF-C1EC8692C95E}" type="slidenum">
              <a:rPr lang="en-US" smtClean="0"/>
              <a:t>0</a:t>
            </a:fld>
            <a:endParaRPr lang="en-US"/>
          </a:p>
        </p:txBody>
      </p:sp>
    </p:spTree>
    <p:extLst>
      <p:ext uri="{BB962C8B-B14F-4D97-AF65-F5344CB8AC3E}">
        <p14:creationId xmlns:p14="http://schemas.microsoft.com/office/powerpoint/2010/main" val="304108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a:xfrm>
            <a:off x="0" y="6381328"/>
            <a:ext cx="2133600" cy="365125"/>
          </a:xfrm>
        </p:spPr>
        <p:txBody>
          <a:bodyPr/>
          <a:lstStyle/>
          <a:p>
            <a:fld id="{CF8E781D-8181-43F8-B98B-0F413E9E261E}" type="datetime1">
              <a:rPr lang="ar-SA" smtClean="0"/>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8460432" y="6093296"/>
            <a:ext cx="2133600" cy="365125"/>
          </a:xfrm>
        </p:spPr>
        <p:txBody>
          <a:bodyPr/>
          <a:lstStyle>
            <a:lvl1pPr>
              <a:defRPr sz="1600" b="1">
                <a:solidFill>
                  <a:schemeClr val="tx1"/>
                </a:solidFill>
              </a:defRPr>
            </a:lvl1p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6F7CC1A-9F24-470B-AE3C-FBDA2727434B}" type="datetime1">
              <a:rPr lang="ar-SA" smtClean="0"/>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15A9BB9-A906-4A22-B2D1-0FBE0B4EE3B6}" type="datetime1">
              <a:rPr lang="ar-SA" smtClean="0"/>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49C9421-2131-4C6D-AE30-D256FD812891}" type="datetime1">
              <a:rPr lang="ar-SA" smtClean="0"/>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211B65-0AE0-4E8F-8673-9B7AFB2CB522}" type="datetime1">
              <a:rPr lang="ar-SA" smtClean="0"/>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6A0B313-B07A-42CF-BECB-99AE30265E89}" type="datetime1">
              <a:rPr lang="ar-SA" smtClean="0"/>
              <a:t>28/08/1438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83F8C08-0AFC-438E-8CBB-9ECFDFA11FEB}" type="datetime1">
              <a:rPr lang="ar-SA" smtClean="0"/>
              <a:t>28/08/1438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1B7EA7A-0148-4993-9E35-56A05E64692D}" type="datetime1">
              <a:rPr lang="ar-SA" smtClean="0"/>
              <a:t>28/08/1438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17CCC78-13BF-4E17-A443-EE73B3A81D83}" type="datetime1">
              <a:rPr lang="ar-SA" smtClean="0"/>
              <a:t>28/08/1438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423F9A2-45F4-41FC-B943-182F576F9FE8}" type="datetime1">
              <a:rPr lang="ar-SA" smtClean="0"/>
              <a:t>28/08/1438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2A94FFA-57B3-491A-85F0-D3BE6D82E261}" type="datetime1">
              <a:rPr lang="ar-SA" smtClean="0"/>
              <a:t>28/08/1438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107504" y="6237312"/>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E28B409-2B8D-4EDE-A5ED-9C073FBEBB9D}" type="datetime1">
              <a:rPr lang="ar-SA" smtClean="0"/>
              <a:t>28/08/1438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244408" y="6237312"/>
            <a:ext cx="2133600" cy="365125"/>
          </a:xfrm>
          <a:prstGeom prst="rect">
            <a:avLst/>
          </a:prstGeom>
        </p:spPr>
        <p:txBody>
          <a:bodyPr vert="horz" lIns="91440" tIns="45720" rIns="91440" bIns="45720" rtlCol="1" anchor="ctr"/>
          <a:lstStyle>
            <a:lvl1pPr algn="l">
              <a:defRPr sz="1600" b="1">
                <a:solidFill>
                  <a:schemeClr val="tx1"/>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790.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0.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10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85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870.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90.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 Id="rId5" Type="http://schemas.openxmlformats.org/officeDocument/2006/relationships/image" Target="../media/image104.png"/><Relationship Id="rId4" Type="http://schemas.openxmlformats.org/officeDocument/2006/relationships/image" Target="../media/image103.png"/></Relationships>
</file>

<file path=ppt/slides/_rels/slide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460.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470.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 Id="rId4" Type="http://schemas.openxmlformats.org/officeDocument/2006/relationships/image" Target="../media/image126.png"/></Relationships>
</file>

<file path=ppt/slides/_rels/slide13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7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0.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40.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41.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7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7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69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8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8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20.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77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95536" y="620688"/>
            <a:ext cx="8460432" cy="2448272"/>
          </a:xfrm>
        </p:spPr>
        <p:txBody>
          <a:bodyPr>
            <a:noAutofit/>
          </a:bodyPr>
          <a:lstStyle/>
          <a:p>
            <a:r>
              <a:rPr lang="en-US" sz="4000" b="1" dirty="0">
                <a:solidFill>
                  <a:schemeClr val="accent2">
                    <a:lumMod val="75000"/>
                  </a:schemeClr>
                </a:solidFill>
              </a:rPr>
              <a:t>Structural Analysis and Design of Kadoorie Faculty of Science and Literatures building</a:t>
            </a:r>
          </a:p>
        </p:txBody>
      </p:sp>
      <p:sp>
        <p:nvSpPr>
          <p:cNvPr id="4" name="عنوان فرعي 2"/>
          <p:cNvSpPr txBox="1">
            <a:spLocks/>
          </p:cNvSpPr>
          <p:nvPr/>
        </p:nvSpPr>
        <p:spPr>
          <a:xfrm>
            <a:off x="3131840" y="2912724"/>
            <a:ext cx="8460432" cy="2448272"/>
          </a:xfrm>
          <a:prstGeom prst="rect">
            <a:avLst/>
          </a:prstGeom>
        </p:spPr>
        <p:txBody>
          <a:bodyPr vert="horz" lIns="91440" tIns="45720" rIns="91440" bIns="45720" rtlCol="1">
            <a:noAutofit/>
          </a:bodyPr>
          <a:lstStyle>
            <a:lvl1pPr marL="0" indent="0" algn="ctr" defTabSz="914400" rtl="1"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b="1" dirty="0" smtClean="0">
                <a:solidFill>
                  <a:schemeClr val="tx2">
                    <a:lumMod val="40000"/>
                    <a:lumOff val="60000"/>
                  </a:schemeClr>
                </a:solidFill>
              </a:rPr>
              <a:t>Prepared By:</a:t>
            </a:r>
          </a:p>
          <a:p>
            <a:pPr algn="l"/>
            <a:r>
              <a:rPr lang="en-US" sz="2800" b="1" dirty="0" smtClean="0">
                <a:solidFill>
                  <a:schemeClr val="tx1"/>
                </a:solidFill>
              </a:rPr>
              <a:t>Mustafa Ramadan</a:t>
            </a:r>
          </a:p>
          <a:p>
            <a:pPr algn="l"/>
            <a:r>
              <a:rPr lang="en-US" sz="2800" b="1" dirty="0" smtClean="0">
                <a:solidFill>
                  <a:schemeClr val="tx1"/>
                </a:solidFill>
              </a:rPr>
              <a:t>Raghad Bishawi</a:t>
            </a:r>
          </a:p>
          <a:p>
            <a:pPr algn="l"/>
            <a:r>
              <a:rPr lang="en-US" sz="2800" b="1" dirty="0" smtClean="0">
                <a:solidFill>
                  <a:schemeClr val="tx1"/>
                </a:solidFill>
              </a:rPr>
              <a:t>Oday Kalbouneh</a:t>
            </a:r>
            <a:endParaRPr lang="en-US" sz="2400" b="1" dirty="0">
              <a:solidFill>
                <a:schemeClr val="tx1"/>
              </a:solidFill>
            </a:endParaRPr>
          </a:p>
        </p:txBody>
      </p:sp>
      <p:sp>
        <p:nvSpPr>
          <p:cNvPr id="5" name="عنوان فرعي 2"/>
          <p:cNvSpPr txBox="1">
            <a:spLocks/>
          </p:cNvSpPr>
          <p:nvPr/>
        </p:nvSpPr>
        <p:spPr>
          <a:xfrm>
            <a:off x="3162463" y="5360996"/>
            <a:ext cx="8460432" cy="2448272"/>
          </a:xfrm>
          <a:prstGeom prst="rect">
            <a:avLst/>
          </a:prstGeom>
        </p:spPr>
        <p:txBody>
          <a:bodyPr vert="horz" lIns="91440" tIns="45720" rIns="91440" bIns="45720" rtlCol="1">
            <a:noAutofit/>
          </a:bodyPr>
          <a:lstStyle>
            <a:lvl1pPr marL="0" indent="0" algn="ctr" defTabSz="914400" rtl="1"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b="1" dirty="0" smtClean="0">
                <a:solidFill>
                  <a:schemeClr val="tx2">
                    <a:lumMod val="40000"/>
                    <a:lumOff val="60000"/>
                  </a:schemeClr>
                </a:solidFill>
              </a:rPr>
              <a:t>Under Supervision Of:</a:t>
            </a:r>
          </a:p>
          <a:p>
            <a:pPr algn="l"/>
            <a:r>
              <a:rPr lang="en-US" sz="2800" b="1" dirty="0" smtClean="0">
                <a:solidFill>
                  <a:schemeClr val="tx1"/>
                </a:solidFill>
              </a:rPr>
              <a:t>Eng. Ibrahim Arman</a:t>
            </a:r>
            <a:endParaRPr lang="en-US" sz="2800" b="1" dirty="0">
              <a:solidFill>
                <a:schemeClr val="tx1"/>
              </a:solidFill>
            </a:endParaRPr>
          </a:p>
        </p:txBody>
      </p:sp>
      <p:sp>
        <p:nvSpPr>
          <p:cNvPr id="8" name="عنصر نائب لرقم الشريحة 7"/>
          <p:cNvSpPr>
            <a:spLocks noGrp="1"/>
          </p:cNvSpPr>
          <p:nvPr>
            <p:ph type="sldNum" sz="quarter" idx="12"/>
          </p:nvPr>
        </p:nvSpPr>
        <p:spPr>
          <a:xfrm>
            <a:off x="8244408" y="6222774"/>
            <a:ext cx="2133600" cy="365125"/>
          </a:xfrm>
        </p:spPr>
        <p:txBody>
          <a:bodyPr/>
          <a:lstStyle/>
          <a:p>
            <a:fld id="{0B34F065-1154-456A-91E3-76DE8E75E17B}" type="slidenum">
              <a:rPr lang="ar-SA" smtClean="0"/>
              <a:pPr/>
              <a:t>0</a:t>
            </a:fld>
            <a:endParaRPr lang="ar-SA" dirty="0"/>
          </a:p>
        </p:txBody>
      </p:sp>
    </p:spTree>
    <p:extLst>
      <p:ext uri="{BB962C8B-B14F-4D97-AF65-F5344CB8AC3E}">
        <p14:creationId xmlns:p14="http://schemas.microsoft.com/office/powerpoint/2010/main" val="703028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2"/>
          <p:cNvSpPr>
            <a:spLocks noGrp="1"/>
          </p:cNvSpPr>
          <p:nvPr>
            <p:ph idx="1"/>
          </p:nvPr>
        </p:nvSpPr>
        <p:spPr>
          <a:xfrm>
            <a:off x="457200" y="1124744"/>
            <a:ext cx="8229600" cy="5001419"/>
          </a:xfrm>
        </p:spPr>
        <p:txBody>
          <a:bodyPr/>
          <a:lstStyle/>
          <a:p>
            <a:pPr marL="0" indent="0" algn="l" rtl="0">
              <a:buNone/>
            </a:pPr>
            <a:r>
              <a:rPr lang="en-US" dirty="0" smtClean="0"/>
              <a:t>General information</a:t>
            </a:r>
          </a:p>
          <a:p>
            <a:pPr marL="0" indent="0" algn="l" rtl="0">
              <a:buNone/>
            </a:pPr>
            <a:endParaRPr lang="en-US" dirty="0"/>
          </a:p>
        </p:txBody>
      </p:sp>
      <p:sp>
        <p:nvSpPr>
          <p:cNvPr id="7"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graphicFrame>
        <p:nvGraphicFramePr>
          <p:cNvPr id="9" name="جدول 8"/>
          <p:cNvGraphicFramePr>
            <a:graphicFrameLocks noGrp="1"/>
          </p:cNvGraphicFramePr>
          <p:nvPr>
            <p:extLst>
              <p:ext uri="{D42A27DB-BD31-4B8C-83A1-F6EECF244321}">
                <p14:modId xmlns:p14="http://schemas.microsoft.com/office/powerpoint/2010/main" val="3042466492"/>
              </p:ext>
            </p:extLst>
          </p:nvPr>
        </p:nvGraphicFramePr>
        <p:xfrm>
          <a:off x="467544" y="2132856"/>
          <a:ext cx="8280920" cy="3168352"/>
        </p:xfrm>
        <a:graphic>
          <a:graphicData uri="http://schemas.openxmlformats.org/drawingml/2006/table">
            <a:tbl>
              <a:tblPr firstRow="1" firstCol="1" bandRow="1"/>
              <a:tblGrid>
                <a:gridCol w="1173130"/>
                <a:gridCol w="1035115"/>
                <a:gridCol w="1104123"/>
                <a:gridCol w="4968552"/>
              </a:tblGrid>
              <a:tr h="432048">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Floor</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Area (m²)</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Height (m)</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Utilizations</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432048">
                <a:tc>
                  <a:txBody>
                    <a:bodyPr/>
                    <a:lstStyle/>
                    <a:p>
                      <a:pPr marL="0" marR="0" algn="l">
                        <a:lnSpc>
                          <a:spcPct val="115000"/>
                        </a:lnSpc>
                        <a:spcBef>
                          <a:spcPts val="0"/>
                        </a:spcBef>
                        <a:spcAft>
                          <a:spcPts val="0"/>
                        </a:spcAft>
                      </a:pPr>
                      <a:r>
                        <a:rPr lang="en-US" sz="1400" dirty="0">
                          <a:solidFill>
                            <a:srgbClr val="000000"/>
                          </a:solidFill>
                          <a:effectLst/>
                          <a:latin typeface="Times New Roman"/>
                          <a:ea typeface="Times New Roman"/>
                          <a:cs typeface="Arial"/>
                        </a:rPr>
                        <a:t>Ground floor</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1449.17</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3.7</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Classrooms, library, control, cafeteria, bathrooms </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32048">
                <a:tc>
                  <a:txBody>
                    <a:bodyPr/>
                    <a:lstStyle/>
                    <a:p>
                      <a:pPr marL="0" marR="0" algn="l">
                        <a:lnSpc>
                          <a:spcPct val="115000"/>
                        </a:lnSpc>
                        <a:spcBef>
                          <a:spcPts val="0"/>
                        </a:spcBef>
                        <a:spcAft>
                          <a:spcPts val="0"/>
                        </a:spcAft>
                      </a:pPr>
                      <a:r>
                        <a:rPr lang="en-US" sz="1400" dirty="0">
                          <a:solidFill>
                            <a:srgbClr val="000000"/>
                          </a:solidFill>
                          <a:effectLst/>
                          <a:latin typeface="Times New Roman"/>
                          <a:ea typeface="Times New Roman"/>
                          <a:cs typeface="Arial"/>
                        </a:rPr>
                        <a:t>First floor</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1708.48</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3.7</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Classrooms, teachers rooms, laboratories, bathrooms</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marL="0" marR="0" algn="l">
                        <a:lnSpc>
                          <a:spcPct val="115000"/>
                        </a:lnSpc>
                        <a:spcBef>
                          <a:spcPts val="0"/>
                        </a:spcBef>
                        <a:spcAft>
                          <a:spcPts val="0"/>
                        </a:spcAft>
                      </a:pPr>
                      <a:r>
                        <a:rPr lang="en-US" sz="1400" dirty="0">
                          <a:solidFill>
                            <a:srgbClr val="000000"/>
                          </a:solidFill>
                          <a:effectLst/>
                          <a:latin typeface="Times New Roman"/>
                          <a:ea typeface="Times New Roman"/>
                          <a:cs typeface="Arial"/>
                        </a:rPr>
                        <a:t>Second floor</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1335.89</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3.7</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Classrooms, teachers rooms, bathrooms</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76064">
                <a:tc>
                  <a:txBody>
                    <a:bodyPr/>
                    <a:lstStyle/>
                    <a:p>
                      <a:pPr marL="0" marR="0" algn="l">
                        <a:lnSpc>
                          <a:spcPct val="115000"/>
                        </a:lnSpc>
                        <a:spcBef>
                          <a:spcPts val="0"/>
                        </a:spcBef>
                        <a:spcAft>
                          <a:spcPts val="0"/>
                        </a:spcAft>
                      </a:pPr>
                      <a:r>
                        <a:rPr lang="en-US" sz="1400" dirty="0">
                          <a:solidFill>
                            <a:srgbClr val="000000"/>
                          </a:solidFill>
                          <a:effectLst/>
                          <a:latin typeface="Times New Roman"/>
                          <a:ea typeface="Times New Roman"/>
                          <a:cs typeface="Arial"/>
                        </a:rPr>
                        <a:t>Third floor</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1240.79</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3.7</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Chancellor’s room, meetings room, offices, secretaryship and reception, computer labs, bathrooms</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marL="0" marR="0" algn="l">
                        <a:lnSpc>
                          <a:spcPct val="115000"/>
                        </a:lnSpc>
                        <a:spcBef>
                          <a:spcPts val="0"/>
                        </a:spcBef>
                        <a:spcAft>
                          <a:spcPts val="0"/>
                        </a:spcAft>
                      </a:pPr>
                      <a:r>
                        <a:rPr lang="en-US" sz="1400" dirty="0">
                          <a:solidFill>
                            <a:srgbClr val="000000"/>
                          </a:solidFill>
                          <a:effectLst/>
                          <a:latin typeface="Times New Roman"/>
                          <a:ea typeface="Times New Roman"/>
                          <a:cs typeface="Arial"/>
                        </a:rPr>
                        <a:t>Staircase</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108.49</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a:solidFill>
                            <a:srgbClr val="000000"/>
                          </a:solidFill>
                          <a:effectLst/>
                          <a:latin typeface="Times New Roman"/>
                          <a:ea typeface="Calibri"/>
                          <a:cs typeface="Arial"/>
                        </a:rPr>
                        <a:t>3.25</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32048">
                <a:tc>
                  <a:txBody>
                    <a:bodyPr/>
                    <a:lstStyle/>
                    <a:p>
                      <a:pPr marL="0" marR="0" algn="l">
                        <a:lnSpc>
                          <a:spcPct val="115000"/>
                        </a:lnSpc>
                        <a:spcBef>
                          <a:spcPts val="0"/>
                        </a:spcBef>
                        <a:spcAft>
                          <a:spcPts val="0"/>
                        </a:spcAft>
                      </a:pPr>
                      <a:r>
                        <a:rPr lang="en-US" sz="1400">
                          <a:solidFill>
                            <a:srgbClr val="000000"/>
                          </a:solidFill>
                          <a:effectLst/>
                          <a:latin typeface="Times New Roman"/>
                          <a:ea typeface="Times New Roman"/>
                          <a:cs typeface="Arial"/>
                        </a:rPr>
                        <a:t>Total sum</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5842.82</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solidFill>
                            <a:srgbClr val="000000"/>
                          </a:solidFill>
                          <a:effectLst/>
                          <a:latin typeface="Times New Roman"/>
                          <a:ea typeface="Calibri"/>
                          <a:cs typeface="Arial"/>
                        </a:rPr>
                        <a:t>----</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عنصر نائب لرقم الشريحة 4"/>
          <p:cNvSpPr>
            <a:spLocks noGrp="1"/>
          </p:cNvSpPr>
          <p:nvPr>
            <p:ph type="sldNum" sz="quarter" idx="12"/>
          </p:nvPr>
        </p:nvSpPr>
        <p:spPr/>
        <p:txBody>
          <a:bodyPr/>
          <a:lstStyle/>
          <a:p>
            <a:fld id="{0B34F065-1154-456A-91E3-76DE8E75E17B}" type="slidenum">
              <a:rPr lang="ar-SA" smtClean="0"/>
              <a:t>9</a:t>
            </a:fld>
            <a:endParaRPr lang="ar-SA"/>
          </a:p>
        </p:txBody>
      </p:sp>
    </p:spTree>
    <p:extLst>
      <p:ext uri="{BB962C8B-B14F-4D97-AF65-F5344CB8AC3E}">
        <p14:creationId xmlns:p14="http://schemas.microsoft.com/office/powerpoint/2010/main" val="13526728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r>
                  <a:rPr lang="en-US" sz="2000" dirty="0" smtClean="0"/>
                  <a:t>2)   Shear ratio check:</a:t>
                </a:r>
              </a:p>
              <a:p>
                <a:pPr marL="0" indent="0" algn="l" rtl="0">
                  <a:buNone/>
                </a:pPr>
                <a:endParaRPr lang="en-US" sz="2000" dirty="0" smtClean="0"/>
              </a:p>
              <a:p>
                <a:pPr marL="0" indent="0" algn="l" rtl="0">
                  <a:buNone/>
                </a:pP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ϕVc</m:t>
                        </m:r>
                      </m:num>
                      <m:den>
                        <m:r>
                          <a:rPr lang="en-US" sz="2000">
                            <a:latin typeface="Cambria Math" panose="02040503050406030204" pitchFamily="18" charset="0"/>
                          </a:rPr>
                          <m:t>2</m:t>
                        </m:r>
                      </m:den>
                    </m:f>
                  </m:oMath>
                </a14:m>
                <a:r>
                  <a:rPr lang="en-US" sz="2000" dirty="0"/>
                  <a:t> = </a:t>
                </a:r>
                <a:r>
                  <a:rPr lang="en-US" sz="2000" dirty="0" smtClean="0"/>
                  <a:t>241 </a:t>
                </a:r>
                <a:r>
                  <a:rPr lang="en-US" sz="2000" dirty="0"/>
                  <a:t>kN  ≈  Vu = 242 </a:t>
                </a:r>
                <a:r>
                  <a:rPr lang="en-US" sz="2000" dirty="0" smtClean="0"/>
                  <a:t>kN</a:t>
                </a:r>
              </a:p>
              <a:p>
                <a:pPr marL="0" indent="0" algn="l" rtl="0">
                  <a:buNone/>
                </a:pPr>
                <a:endParaRPr lang="en-US" sz="2000" dirty="0"/>
              </a:p>
              <a:p>
                <a:pPr marL="0" indent="0" algn="l" rtl="0">
                  <a:buNone/>
                </a:pP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oMath>
                </a14:m>
                <a:r>
                  <a:rPr lang="en-US" sz="2000" dirty="0"/>
                  <a:t> = </a:t>
                </a:r>
                <a:r>
                  <a:rPr lang="en-US" sz="2000" dirty="0" err="1"/>
                  <a:t>ρ</a:t>
                </a:r>
                <a:r>
                  <a:rPr lang="en-US" sz="2000" baseline="-25000" dirty="0" err="1"/>
                  <a:t>t,min</a:t>
                </a:r>
                <a:r>
                  <a:rPr lang="en-US" sz="2000" dirty="0"/>
                  <a:t> * </a:t>
                </a:r>
                <a:r>
                  <a:rPr lang="en-US" sz="2000" dirty="0" err="1"/>
                  <a:t>t</a:t>
                </a:r>
                <a:r>
                  <a:rPr lang="en-US" sz="2000" baseline="-25000" dirty="0" err="1"/>
                  <a:t>p</a:t>
                </a:r>
                <a:r>
                  <a:rPr lang="en-US" sz="2000" dirty="0"/>
                  <a:t> </a:t>
                </a:r>
                <a:r>
                  <a:rPr lang="en-US" sz="2000" dirty="0" smtClean="0"/>
                  <a:t>= </a:t>
                </a:r>
                <a:r>
                  <a:rPr lang="en-US" sz="2000" dirty="0"/>
                  <a:t>625 </a:t>
                </a:r>
                <a:r>
                  <a:rPr lang="en-US" sz="2000" dirty="0" smtClean="0"/>
                  <a:t>mm</a:t>
                </a:r>
                <a:r>
                  <a:rPr lang="en-US" sz="2000" baseline="30000" dirty="0" smtClean="0"/>
                  <a:t>2</a:t>
                </a:r>
                <a:r>
                  <a:rPr lang="en-US" sz="2000" dirty="0" smtClean="0"/>
                  <a:t>/m</a:t>
                </a:r>
              </a:p>
              <a:p>
                <a:pPr marL="0" indent="0" algn="l" rtl="0">
                  <a:buNone/>
                </a:pPr>
                <a:endParaRPr lang="en-US" sz="2000" dirty="0"/>
              </a:p>
              <a:p>
                <a:pPr marL="0" indent="0" algn="l" rtl="0">
                  <a:buNone/>
                </a:pPr>
                <a:r>
                  <a:rPr lang="en-US" sz="2000" dirty="0"/>
                  <a:t>(</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r>
                      <a:rPr lang="en-US" sz="2000">
                        <a:latin typeface="Cambria Math" panose="02040503050406030204" pitchFamily="18" charset="0"/>
                      </a:rPr>
                      <m:t>)</m:t>
                    </m:r>
                  </m:oMath>
                </a14:m>
                <a:r>
                  <a:rPr lang="en-US" sz="2000" baseline="-25000" dirty="0"/>
                  <a:t>ETABS</a:t>
                </a:r>
                <a:r>
                  <a:rPr lang="en-US" sz="2000" dirty="0"/>
                  <a:t> = 625 mm</a:t>
                </a:r>
                <a:r>
                  <a:rPr lang="en-US" sz="2000" baseline="30000" dirty="0"/>
                  <a:t>2</a:t>
                </a:r>
                <a:r>
                  <a:rPr lang="en-US" sz="2000" dirty="0"/>
                  <a:t>/m</a:t>
                </a:r>
              </a:p>
              <a:p>
                <a:pPr marL="0" indent="0" algn="l" rtl="0">
                  <a:buNone/>
                </a:pPr>
                <a:endParaRPr lang="en-US" sz="2000" dirty="0"/>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8" name="Picture 388"/>
          <p:cNvPicPr/>
          <p:nvPr/>
        </p:nvPicPr>
        <p:blipFill>
          <a:blip r:embed="rId3">
            <a:extLst>
              <a:ext uri="{28A0092B-C50C-407E-A947-70E740481C1C}">
                <a14:useLocalDpi xmlns:a14="http://schemas.microsoft.com/office/drawing/2010/main" val="0"/>
              </a:ext>
            </a:extLst>
          </a:blip>
          <a:stretch>
            <a:fillRect/>
          </a:stretch>
        </p:blipFill>
        <p:spPr>
          <a:xfrm>
            <a:off x="611560" y="4869160"/>
            <a:ext cx="7600145" cy="936104"/>
          </a:xfrm>
          <a:prstGeom prst="rect">
            <a:avLst/>
          </a:prstGeom>
        </p:spPr>
      </p:pic>
      <p:cxnSp>
        <p:nvCxnSpPr>
          <p:cNvPr id="9" name="رابط مستقيم 8"/>
          <p:cNvCxnSpPr/>
          <p:nvPr/>
        </p:nvCxnSpPr>
        <p:spPr>
          <a:xfrm>
            <a:off x="2195736" y="5805264"/>
            <a:ext cx="504056"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24625789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457200" indent="-457200" algn="l" rtl="0">
                  <a:buAutoNum type="arabicParenR" startAt="3"/>
                </a:pPr>
                <a:r>
                  <a:rPr lang="en-US" sz="2000" dirty="0" smtClean="0"/>
                  <a:t>P-M interaction diagram </a:t>
                </a:r>
                <a:r>
                  <a:rPr lang="en-US" sz="2000" dirty="0"/>
                  <a:t>(1.2D +1.0L + 1.3ED</a:t>
                </a:r>
                <a:r>
                  <a:rPr lang="en-US" sz="2000" baseline="-25000" dirty="0"/>
                  <a:t>X</a:t>
                </a:r>
                <a:r>
                  <a:rPr lang="en-US" sz="2000" dirty="0" smtClean="0"/>
                  <a:t>):</a:t>
                </a:r>
              </a:p>
              <a:p>
                <a:pPr marL="0" indent="0" algn="l" rtl="0">
                  <a:buNone/>
                </a:pPr>
                <a:endParaRPr lang="en-US" sz="2000" dirty="0"/>
              </a:p>
              <a:p>
                <a:pPr marL="0" indent="0" algn="l">
                  <a:buNone/>
                </a:pPr>
                <a:r>
                  <a:rPr lang="en-US" sz="2000" dirty="0" err="1"/>
                  <a:t>Bresler</a:t>
                </a:r>
                <a:r>
                  <a:rPr lang="en-US" sz="2000" dirty="0"/>
                  <a:t> reciprocal load method:</a:t>
                </a:r>
              </a:p>
              <a:p>
                <a:pPr marL="0" indent="0" algn="l">
                  <a:buNone/>
                </a:pP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m:rPr>
                            <m:sty m:val="p"/>
                          </m:rPr>
                          <a:rPr lang="en-US" sz="2000">
                            <a:latin typeface="Cambria Math" panose="02040503050406030204" pitchFamily="18" charset="0"/>
                          </a:rPr>
                          <m:t>ϕPn</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m:rPr>
                            <m:sty m:val="p"/>
                          </m:rPr>
                          <a:rPr lang="en-US" sz="2000">
                            <a:latin typeface="Cambria Math" panose="02040503050406030204" pitchFamily="18" charset="0"/>
                          </a:rPr>
                          <m:t>ϕPn</m:t>
                        </m:r>
                        <m:r>
                          <a:rPr lang="en-US" sz="2000">
                            <a:latin typeface="Cambria Math" panose="02040503050406030204" pitchFamily="18" charset="0"/>
                          </a:rPr>
                          <m:t>2</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m:rPr>
                            <m:sty m:val="p"/>
                          </m:rPr>
                          <a:rPr lang="en-US" sz="2000">
                            <a:latin typeface="Cambria Math" panose="02040503050406030204" pitchFamily="18" charset="0"/>
                          </a:rPr>
                          <m:t>ϕPn</m:t>
                        </m:r>
                        <m:r>
                          <a:rPr lang="en-US" sz="2000">
                            <a:latin typeface="Cambria Math" panose="02040503050406030204" pitchFamily="18" charset="0"/>
                          </a:rPr>
                          <m:t>3</m:t>
                        </m:r>
                      </m:den>
                    </m:f>
                  </m:oMath>
                </a14:m>
                <a:r>
                  <a:rPr lang="en-US" sz="2000" dirty="0"/>
                  <a:t> </a:t>
                </a:r>
                <a:r>
                  <a:rPr lang="en-US" sz="2000" baseline="-25000" dirty="0"/>
                  <a:t>­</a:t>
                </a:r>
                <a:r>
                  <a:rPr lang="en-US" sz="2000" dirty="0"/>
                  <a:t>-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m:rPr>
                            <m:sty m:val="p"/>
                          </m:rPr>
                          <a:rPr lang="en-US" sz="2000">
                            <a:latin typeface="Cambria Math" panose="02040503050406030204" pitchFamily="18" charset="0"/>
                          </a:rPr>
                          <m:t>ϕPn</m:t>
                        </m:r>
                        <m:r>
                          <a:rPr lang="en-US" sz="2000">
                            <a:latin typeface="Cambria Math" panose="02040503050406030204" pitchFamily="18" charset="0"/>
                          </a:rPr>
                          <m:t>0</m:t>
                        </m:r>
                      </m:den>
                    </m:f>
                  </m:oMath>
                </a14:m>
                <a:endParaRPr lang="en-US" sz="2000" dirty="0"/>
              </a:p>
              <a:p>
                <a:pPr marL="0" indent="0" algn="l" rtl="0">
                  <a:buNone/>
                </a:pPr>
                <a:endParaRPr lang="en-US" sz="2000" dirty="0" smtClean="0"/>
              </a:p>
              <a:p>
                <a:pPr marL="0" indent="0" algn="l" rtl="0">
                  <a:buNone/>
                </a:pPr>
                <a:endParaRPr lang="en-US" sz="2000" dirty="0" smtClean="0"/>
              </a:p>
              <a:p>
                <a:pPr marL="0" indent="0" algn="l" rtl="0">
                  <a:buNone/>
                </a:pPr>
                <a:r>
                  <a:rPr lang="en-US" sz="2000" dirty="0"/>
                  <a:t>𝜙</a:t>
                </a:r>
                <a:r>
                  <a:rPr lang="en-US" sz="2000" dirty="0" err="1"/>
                  <a:t>Pn</a:t>
                </a:r>
                <a:r>
                  <a:rPr lang="en-US" sz="2000" dirty="0"/>
                  <a:t> = 9,780 kN &gt; Pu = 865 kN </a:t>
                </a:r>
                <a:r>
                  <a:rPr lang="en-US" sz="2000" dirty="0" smtClean="0"/>
                  <a:t>       </a:t>
                </a:r>
                <a:r>
                  <a:rPr lang="en-US" sz="2000" dirty="0"/>
                  <a:t>OK</a:t>
                </a:r>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7" name="Picture 380"/>
          <p:cNvPicPr/>
          <p:nvPr/>
        </p:nvPicPr>
        <p:blipFill>
          <a:blip r:embed="rId3" cstate="print">
            <a:extLst>
              <a:ext uri="{28A0092B-C50C-407E-A947-70E740481C1C}">
                <a14:useLocalDpi xmlns:a14="http://schemas.microsoft.com/office/drawing/2010/main" val="0"/>
              </a:ext>
            </a:extLst>
          </a:blip>
          <a:stretch>
            <a:fillRect/>
          </a:stretch>
        </p:blipFill>
        <p:spPr>
          <a:xfrm>
            <a:off x="4211960" y="2348880"/>
            <a:ext cx="3888432" cy="1080120"/>
          </a:xfrm>
          <a:prstGeom prst="rect">
            <a:avLst/>
          </a:prstGeom>
        </p:spPr>
      </p:pic>
      <p:cxnSp>
        <p:nvCxnSpPr>
          <p:cNvPr id="12" name="رابط كسهم مستقيم 11"/>
          <p:cNvCxnSpPr/>
          <p:nvPr/>
        </p:nvCxnSpPr>
        <p:spPr>
          <a:xfrm>
            <a:off x="3203848" y="4077072"/>
            <a:ext cx="3600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3" name="Picture 390"/>
          <p:cNvPicPr/>
          <p:nvPr/>
        </p:nvPicPr>
        <p:blipFill>
          <a:blip r:embed="rId4">
            <a:extLst>
              <a:ext uri="{28A0092B-C50C-407E-A947-70E740481C1C}">
                <a14:useLocalDpi xmlns:a14="http://schemas.microsoft.com/office/drawing/2010/main" val="0"/>
              </a:ext>
            </a:extLst>
          </a:blip>
          <a:stretch>
            <a:fillRect/>
          </a:stretch>
        </p:blipFill>
        <p:spPr>
          <a:xfrm>
            <a:off x="391005" y="4576711"/>
            <a:ext cx="8280920" cy="890825"/>
          </a:xfrm>
          <a:prstGeom prst="rect">
            <a:avLst/>
          </a:prstGeom>
        </p:spPr>
      </p:pic>
      <p:cxnSp>
        <p:nvCxnSpPr>
          <p:cNvPr id="15" name="رابط مستقيم 14"/>
          <p:cNvCxnSpPr/>
          <p:nvPr/>
        </p:nvCxnSpPr>
        <p:spPr>
          <a:xfrm>
            <a:off x="5940152" y="5467536"/>
            <a:ext cx="648072"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610182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101</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457200" indent="-457200" algn="l" rtl="0">
              <a:buAutoNum type="arabicParenR" startAt="3"/>
            </a:pPr>
            <a:r>
              <a:rPr lang="en-US" sz="2000" dirty="0" smtClean="0"/>
              <a:t>P-M interaction diagram </a:t>
            </a:r>
            <a:r>
              <a:rPr lang="en-US" sz="2000" dirty="0"/>
              <a:t>(1.2D +1.0L + 1.3ED</a:t>
            </a:r>
            <a:r>
              <a:rPr lang="en-US" sz="2000" baseline="-25000" dirty="0"/>
              <a:t>X</a:t>
            </a:r>
            <a:r>
              <a:rPr lang="en-US" sz="2000" dirty="0" smtClean="0"/>
              <a:t>):</a:t>
            </a:r>
          </a:p>
          <a:p>
            <a:pPr marL="0" indent="0" algn="l" rtl="0">
              <a:buNone/>
            </a:pPr>
            <a:endParaRPr lang="en-US" sz="2000" dirty="0"/>
          </a:p>
          <a:p>
            <a:pPr marL="0" indent="0" algn="l">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graphicFrame>
        <p:nvGraphicFramePr>
          <p:cNvPr id="9" name="Chart 391"/>
          <p:cNvGraphicFramePr/>
          <p:nvPr>
            <p:extLst>
              <p:ext uri="{D42A27DB-BD31-4B8C-83A1-F6EECF244321}">
                <p14:modId xmlns:p14="http://schemas.microsoft.com/office/powerpoint/2010/main" val="2234908023"/>
              </p:ext>
            </p:extLst>
          </p:nvPr>
        </p:nvGraphicFramePr>
        <p:xfrm>
          <a:off x="4427984" y="2280846"/>
          <a:ext cx="4269160" cy="3092370"/>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Arrow Connector 392"/>
          <p:cNvCxnSpPr/>
          <p:nvPr/>
        </p:nvCxnSpPr>
        <p:spPr>
          <a:xfrm flipH="1" flipV="1">
            <a:off x="5724128" y="3051609"/>
            <a:ext cx="14428" cy="15474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4" name="Chart 358"/>
          <p:cNvGraphicFramePr/>
          <p:nvPr>
            <p:extLst>
              <p:ext uri="{D42A27DB-BD31-4B8C-83A1-F6EECF244321}">
                <p14:modId xmlns:p14="http://schemas.microsoft.com/office/powerpoint/2010/main" val="1691281648"/>
              </p:ext>
            </p:extLst>
          </p:nvPr>
        </p:nvGraphicFramePr>
        <p:xfrm>
          <a:off x="467544" y="2342857"/>
          <a:ext cx="4046855" cy="2912110"/>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Straight Arrow Connector 394"/>
          <p:cNvCxnSpPr/>
          <p:nvPr/>
        </p:nvCxnSpPr>
        <p:spPr>
          <a:xfrm flipV="1">
            <a:off x="1382579" y="3084537"/>
            <a:ext cx="0" cy="15474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6147807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r>
              <a:rPr lang="en-US" sz="2000" dirty="0" smtClean="0"/>
              <a:t>4)   Boundary element check:</a:t>
            </a:r>
          </a:p>
          <a:p>
            <a:pPr marL="0" indent="0" algn="l" rtl="0">
              <a:buNone/>
            </a:pPr>
            <a:endParaRPr lang="en-US" sz="2000" dirty="0" smtClean="0"/>
          </a:p>
          <a:p>
            <a:pPr marL="0" indent="0" algn="l" rtl="0">
              <a:buNone/>
            </a:pPr>
            <a:r>
              <a:rPr lang="en-US" sz="2000" dirty="0"/>
              <a:t>0.2 fcʹ = 0.2 * 28 = 5.6 MPa </a:t>
            </a:r>
            <a:endParaRPr lang="en-US" sz="2000" dirty="0" smtClean="0"/>
          </a:p>
          <a:p>
            <a:pPr marL="0" indent="0" algn="l" rtl="0">
              <a:buNone/>
            </a:pPr>
            <a:endParaRPr lang="en-US" sz="2000" dirty="0"/>
          </a:p>
          <a:p>
            <a:pPr marL="0" indent="0" algn="l" rtl="0">
              <a:buNone/>
            </a:pPr>
            <a:r>
              <a:rPr lang="en-US" sz="2000" dirty="0"/>
              <a:t>S</a:t>
            </a:r>
            <a:r>
              <a:rPr lang="en-US" sz="2000" baseline="-25000" dirty="0"/>
              <a:t>22,right </a:t>
            </a:r>
            <a:r>
              <a:rPr lang="en-US" sz="2000" dirty="0"/>
              <a:t>= 4.3 MPa  &lt;  5.6 </a:t>
            </a:r>
            <a:r>
              <a:rPr lang="en-US" sz="2000" dirty="0" err="1" smtClean="0"/>
              <a:t>Mpa</a:t>
            </a:r>
            <a:endParaRPr lang="en-US" sz="2000" dirty="0" smtClean="0"/>
          </a:p>
          <a:p>
            <a:pPr marL="0" indent="0" algn="l" rtl="0">
              <a:buNone/>
            </a:pPr>
            <a:endParaRPr lang="en-US" sz="2000" dirty="0"/>
          </a:p>
          <a:p>
            <a:pPr marL="0" indent="0" algn="l" rtl="0">
              <a:buNone/>
            </a:pPr>
            <a:r>
              <a:rPr lang="en-US" sz="2000" dirty="0"/>
              <a:t>S</a:t>
            </a:r>
            <a:r>
              <a:rPr lang="en-US" sz="2000" baseline="-25000" dirty="0"/>
              <a:t>22,left   </a:t>
            </a:r>
            <a:r>
              <a:rPr lang="en-US" sz="2000" dirty="0"/>
              <a:t>= 5 MPa  &lt;  5.6 MPa</a:t>
            </a:r>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426018352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r>
              <a:rPr lang="en-US" sz="2000" dirty="0" smtClean="0"/>
              <a:t>Design specifications:</a:t>
            </a:r>
          </a:p>
          <a:p>
            <a:pPr algn="l" rtl="0">
              <a:buFont typeface="Wingdings" panose="05000000000000000000" pitchFamily="2" charset="2"/>
              <a:buChar char="v"/>
            </a:pPr>
            <a:r>
              <a:rPr lang="en-US" sz="2000" dirty="0" smtClean="0"/>
              <a:t>Pier longitudinal reinforcement:</a:t>
            </a:r>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Picture 379"/>
          <p:cNvPicPr/>
          <p:nvPr/>
        </p:nvPicPr>
        <p:blipFill>
          <a:blip r:embed="rId2">
            <a:extLst>
              <a:ext uri="{28A0092B-C50C-407E-A947-70E740481C1C}">
                <a14:useLocalDpi xmlns:a14="http://schemas.microsoft.com/office/drawing/2010/main" val="0"/>
              </a:ext>
            </a:extLst>
          </a:blip>
          <a:stretch>
            <a:fillRect/>
          </a:stretch>
        </p:blipFill>
        <p:spPr>
          <a:xfrm>
            <a:off x="1043608" y="2204864"/>
            <a:ext cx="6768752" cy="4397573"/>
          </a:xfrm>
          <a:prstGeom prst="rect">
            <a:avLst/>
          </a:prstGeom>
        </p:spPr>
      </p:pic>
    </p:spTree>
    <p:extLst>
      <p:ext uri="{BB962C8B-B14F-4D97-AF65-F5344CB8AC3E}">
        <p14:creationId xmlns:p14="http://schemas.microsoft.com/office/powerpoint/2010/main" val="254687082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r>
              <a:rPr lang="en-US" sz="2000" dirty="0" smtClean="0"/>
              <a:t>Design specifications:</a:t>
            </a:r>
          </a:p>
          <a:p>
            <a:pPr algn="l" rtl="0">
              <a:buFont typeface="Wingdings" panose="05000000000000000000" pitchFamily="2" charset="2"/>
              <a:buChar char="v"/>
            </a:pPr>
            <a:r>
              <a:rPr lang="en-US" sz="2000" dirty="0" smtClean="0"/>
              <a:t>Pier longitudinal reinforcement:</a:t>
            </a:r>
          </a:p>
          <a:p>
            <a:pPr marL="0" indent="0" algn="l" rtl="0">
              <a:buNone/>
            </a:pPr>
            <a:endParaRPr lang="en-US" sz="2000" dirty="0" smtClean="0"/>
          </a:p>
          <a:p>
            <a:pPr algn="l" rtl="0"/>
            <a:r>
              <a:rPr lang="en-US" sz="2000" dirty="0" smtClean="0"/>
              <a:t>At least </a:t>
            </a:r>
            <a:r>
              <a:rPr lang="en-US" sz="2000" dirty="0"/>
              <a:t>two curtains of reinforcement shall be used in a wall if </a:t>
            </a:r>
            <a:r>
              <a:rPr lang="en-US" sz="2000" dirty="0" smtClean="0"/>
              <a:t>(Vu </a:t>
            </a:r>
            <a:r>
              <a:rPr lang="en-US" sz="2000" dirty="0"/>
              <a:t>&gt; 0.17Acvλ </a:t>
            </a:r>
            <a:r>
              <a:rPr lang="en-US" sz="2000" dirty="0" smtClean="0"/>
              <a:t>fc′) or (</a:t>
            </a:r>
            <a:r>
              <a:rPr lang="en-US" sz="2000" dirty="0" err="1" smtClean="0"/>
              <a:t>hw</a:t>
            </a:r>
            <a:r>
              <a:rPr lang="en-US" sz="2000" dirty="0" smtClean="0"/>
              <a:t>/ℓw </a:t>
            </a:r>
            <a:r>
              <a:rPr lang="en-US" sz="2000" dirty="0"/>
              <a:t>≥ </a:t>
            </a:r>
            <a:r>
              <a:rPr lang="en-US" sz="2000" dirty="0" smtClean="0"/>
              <a:t>2.0):</a:t>
            </a:r>
            <a:endParaRPr lang="en-US" sz="2000" dirty="0"/>
          </a:p>
          <a:p>
            <a:pPr marL="0" indent="0" algn="l" rtl="0">
              <a:buNone/>
            </a:pPr>
            <a:r>
              <a:rPr lang="en-US" sz="2000" dirty="0" smtClean="0"/>
              <a:t>      </a:t>
            </a:r>
            <a:r>
              <a:rPr lang="en-US" sz="2000" dirty="0" err="1" smtClean="0"/>
              <a:t>hw</a:t>
            </a:r>
            <a:r>
              <a:rPr lang="en-US" sz="2000" dirty="0" smtClean="0"/>
              <a:t>/ℓw = </a:t>
            </a:r>
            <a:r>
              <a:rPr lang="en-US" sz="2000" dirty="0"/>
              <a:t>2.15 ≥ 2.0 </a:t>
            </a:r>
          </a:p>
          <a:p>
            <a:pPr marL="0" indent="0" algn="l" rtl="0">
              <a:buNone/>
            </a:pPr>
            <a:endParaRPr lang="en-US" sz="2000" dirty="0"/>
          </a:p>
          <a:p>
            <a:pPr algn="l" rtl="0"/>
            <a:r>
              <a:rPr lang="en-US" sz="2000" dirty="0" smtClean="0"/>
              <a:t>Reinforcement </a:t>
            </a:r>
            <a:r>
              <a:rPr lang="en-US" sz="2000" dirty="0"/>
              <a:t>spacing each way in structural walls shall not exceed 450 </a:t>
            </a:r>
            <a:r>
              <a:rPr lang="en-US" sz="2000" dirty="0" smtClean="0"/>
              <a:t>mm.</a:t>
            </a:r>
          </a:p>
          <a:p>
            <a:pPr marL="0" indent="0" algn="l" rtl="0">
              <a:buNone/>
            </a:pPr>
            <a:endParaRPr lang="en-US" sz="2000" dirty="0"/>
          </a:p>
          <a:p>
            <a:pPr algn="l" rtl="0"/>
            <a:r>
              <a:rPr lang="en-US" sz="2000" dirty="0" err="1" smtClean="0"/>
              <a:t>As,L</a:t>
            </a:r>
            <a:r>
              <a:rPr lang="en-US" sz="2000" dirty="0" smtClean="0"/>
              <a:t> </a:t>
            </a:r>
            <a:r>
              <a:rPr lang="en-US" sz="2000" dirty="0"/>
              <a:t>= 5,131 mm2</a:t>
            </a:r>
          </a:p>
          <a:p>
            <a:pPr marL="0" indent="0" algn="l" rtl="0">
              <a:buNone/>
            </a:pPr>
            <a:endParaRPr lang="en-US" sz="2000" dirty="0"/>
          </a:p>
          <a:p>
            <a:pPr marL="0" indent="0" algn="l" rtl="0">
              <a:buNone/>
            </a:pPr>
            <a:r>
              <a:rPr lang="en-US" sz="2000" dirty="0" smtClean="0"/>
              <a:t>      </a:t>
            </a:r>
            <a:r>
              <a:rPr lang="en-US" sz="2000" dirty="0" err="1" smtClean="0"/>
              <a:t>As,L</a:t>
            </a:r>
            <a:r>
              <a:rPr lang="en-US" sz="2000" dirty="0" smtClean="0"/>
              <a:t> </a:t>
            </a:r>
            <a:r>
              <a:rPr lang="en-US" sz="2000" dirty="0"/>
              <a:t>(For each layer) = 5,131/2 = 2,566 mm2 = 32 𝜙 12  </a:t>
            </a:r>
            <a:r>
              <a:rPr lang="en-US" sz="2000" dirty="0" smtClean="0"/>
              <a:t>       </a:t>
            </a:r>
            <a:r>
              <a:rPr lang="en-US" sz="2000" dirty="0"/>
              <a:t>Use 1 𝜙 12 / 250 mm </a:t>
            </a:r>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cxnSp>
        <p:nvCxnSpPr>
          <p:cNvPr id="9" name="رابط كسهم مستقيم 8"/>
          <p:cNvCxnSpPr/>
          <p:nvPr/>
        </p:nvCxnSpPr>
        <p:spPr>
          <a:xfrm>
            <a:off x="6084168" y="5661248"/>
            <a:ext cx="3600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5649983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r>
              <a:rPr lang="en-US" sz="2000" dirty="0" smtClean="0"/>
              <a:t>Design specifications:</a:t>
            </a:r>
          </a:p>
          <a:p>
            <a:pPr algn="l" rtl="0">
              <a:buFont typeface="Wingdings" panose="05000000000000000000" pitchFamily="2" charset="2"/>
              <a:buChar char="v"/>
            </a:pPr>
            <a:r>
              <a:rPr lang="en-US" sz="2000" dirty="0" smtClean="0"/>
              <a:t>Pier shear reinforcement:</a:t>
            </a:r>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000" dirty="0" smtClean="0"/>
          </a:p>
          <a:p>
            <a:pPr marL="0" indent="0" algn="l" rtl="0">
              <a:buNone/>
            </a:pPr>
            <a:r>
              <a:rPr lang="en-US" sz="2000" dirty="0" smtClean="0"/>
              <a:t>• </a:t>
            </a:r>
            <a:r>
              <a:rPr lang="en-US" sz="2000" dirty="0" err="1" smtClean="0"/>
              <a:t>As,T</a:t>
            </a:r>
            <a:r>
              <a:rPr lang="en-US" sz="2000" dirty="0" smtClean="0"/>
              <a:t> </a:t>
            </a:r>
            <a:r>
              <a:rPr lang="en-US" sz="2000" dirty="0"/>
              <a:t>= 625 </a:t>
            </a:r>
            <a:r>
              <a:rPr lang="en-US" sz="2000" dirty="0" smtClean="0"/>
              <a:t>mm2/m</a:t>
            </a:r>
            <a:endParaRPr lang="en-US" sz="2000" dirty="0"/>
          </a:p>
          <a:p>
            <a:pPr marL="0" indent="0" algn="l" rtl="0">
              <a:buNone/>
            </a:pPr>
            <a:r>
              <a:rPr lang="en-US" sz="2000" dirty="0" err="1"/>
              <a:t>As,T</a:t>
            </a:r>
            <a:r>
              <a:rPr lang="en-US" sz="2000" dirty="0"/>
              <a:t> (For each layer) = 625/2 = 313 mm2/m = 4 𝜙 10 / m       Use 1 𝜙 10 / 250 mm</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Picture 383"/>
          <p:cNvPicPr/>
          <p:nvPr/>
        </p:nvPicPr>
        <p:blipFill>
          <a:blip r:embed="rId2">
            <a:extLst>
              <a:ext uri="{28A0092B-C50C-407E-A947-70E740481C1C}">
                <a14:useLocalDpi xmlns:a14="http://schemas.microsoft.com/office/drawing/2010/main" val="0"/>
              </a:ext>
            </a:extLst>
          </a:blip>
          <a:stretch>
            <a:fillRect/>
          </a:stretch>
        </p:blipFill>
        <p:spPr>
          <a:xfrm>
            <a:off x="3347864" y="1710241"/>
            <a:ext cx="5684204" cy="3879564"/>
          </a:xfrm>
          <a:prstGeom prst="rect">
            <a:avLst/>
          </a:prstGeom>
        </p:spPr>
      </p:pic>
    </p:spTree>
    <p:extLst>
      <p:ext uri="{BB962C8B-B14F-4D97-AF65-F5344CB8AC3E}">
        <p14:creationId xmlns:p14="http://schemas.microsoft.com/office/powerpoint/2010/main" val="313181351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106</a:t>
            </a:fld>
            <a:endParaRPr lang="ar-SA"/>
          </a:p>
        </p:txBody>
      </p:sp>
      <p:sp>
        <p:nvSpPr>
          <p:cNvPr id="9"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10"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3" name="صورة 2"/>
          <p:cNvPicPr>
            <a:picLocks noChangeAspect="1"/>
          </p:cNvPicPr>
          <p:nvPr/>
        </p:nvPicPr>
        <p:blipFill>
          <a:blip r:embed="rId2"/>
          <a:stretch>
            <a:fillRect/>
          </a:stretch>
        </p:blipFill>
        <p:spPr>
          <a:xfrm>
            <a:off x="251520" y="1556792"/>
            <a:ext cx="4114800" cy="4524375"/>
          </a:xfrm>
          <a:prstGeom prst="rect">
            <a:avLst/>
          </a:prstGeom>
        </p:spPr>
      </p:pic>
      <p:pic>
        <p:nvPicPr>
          <p:cNvPr id="4" name="صورة 3"/>
          <p:cNvPicPr>
            <a:picLocks noChangeAspect="1"/>
          </p:cNvPicPr>
          <p:nvPr/>
        </p:nvPicPr>
        <p:blipFill>
          <a:blip r:embed="rId3"/>
          <a:stretch>
            <a:fillRect/>
          </a:stretch>
        </p:blipFill>
        <p:spPr>
          <a:xfrm>
            <a:off x="4788024" y="1556791"/>
            <a:ext cx="4181475" cy="4524375"/>
          </a:xfrm>
          <a:prstGeom prst="rect">
            <a:avLst/>
          </a:prstGeom>
        </p:spPr>
      </p:pic>
      <p:cxnSp>
        <p:nvCxnSpPr>
          <p:cNvPr id="6" name="رابط مستقيم 5"/>
          <p:cNvCxnSpPr/>
          <p:nvPr/>
        </p:nvCxnSpPr>
        <p:spPr>
          <a:xfrm>
            <a:off x="2339752" y="4581128"/>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12" name="رابط كسهم مستقيم 11"/>
          <p:cNvCxnSpPr/>
          <p:nvPr/>
        </p:nvCxnSpPr>
        <p:spPr>
          <a:xfrm flipV="1">
            <a:off x="3059832" y="4437112"/>
            <a:ext cx="0" cy="1440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رابط كسهم مستقيم 12"/>
          <p:cNvCxnSpPr/>
          <p:nvPr/>
        </p:nvCxnSpPr>
        <p:spPr>
          <a:xfrm flipV="1">
            <a:off x="2339752" y="4437112"/>
            <a:ext cx="0" cy="1440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مربع نص 14"/>
          <p:cNvSpPr txBox="1"/>
          <p:nvPr/>
        </p:nvSpPr>
        <p:spPr>
          <a:xfrm>
            <a:off x="2257524" y="4183727"/>
            <a:ext cx="216024" cy="307777"/>
          </a:xfrm>
          <a:prstGeom prst="rect">
            <a:avLst/>
          </a:prstGeom>
          <a:noFill/>
        </p:spPr>
        <p:txBody>
          <a:bodyPr wrap="square" rtlCol="1">
            <a:spAutoFit/>
          </a:bodyPr>
          <a:lstStyle/>
          <a:p>
            <a:r>
              <a:rPr lang="en-US" sz="1400" dirty="0" smtClean="0"/>
              <a:t>B</a:t>
            </a:r>
            <a:endParaRPr lang="ar-SA" sz="1400" dirty="0"/>
          </a:p>
        </p:txBody>
      </p:sp>
      <p:sp>
        <p:nvSpPr>
          <p:cNvPr id="16" name="مربع نص 15"/>
          <p:cNvSpPr txBox="1"/>
          <p:nvPr/>
        </p:nvSpPr>
        <p:spPr>
          <a:xfrm>
            <a:off x="2984193" y="4169087"/>
            <a:ext cx="216024" cy="307777"/>
          </a:xfrm>
          <a:prstGeom prst="rect">
            <a:avLst/>
          </a:prstGeom>
          <a:noFill/>
        </p:spPr>
        <p:txBody>
          <a:bodyPr wrap="square" rtlCol="1">
            <a:spAutoFit/>
          </a:bodyPr>
          <a:lstStyle/>
          <a:p>
            <a:r>
              <a:rPr lang="en-US" sz="1400" dirty="0" smtClean="0"/>
              <a:t>B</a:t>
            </a:r>
            <a:endParaRPr lang="ar-SA" sz="1400" dirty="0"/>
          </a:p>
        </p:txBody>
      </p:sp>
      <p:cxnSp>
        <p:nvCxnSpPr>
          <p:cNvPr id="18" name="رابط مستقيم 17"/>
          <p:cNvCxnSpPr/>
          <p:nvPr/>
        </p:nvCxnSpPr>
        <p:spPr>
          <a:xfrm>
            <a:off x="6283813" y="4664807"/>
            <a:ext cx="720080" cy="0"/>
          </a:xfrm>
          <a:prstGeom prst="line">
            <a:avLst/>
          </a:prstGeom>
        </p:spPr>
        <p:style>
          <a:lnRef idx="1">
            <a:schemeClr val="dk1"/>
          </a:lnRef>
          <a:fillRef idx="0">
            <a:schemeClr val="dk1"/>
          </a:fillRef>
          <a:effectRef idx="0">
            <a:schemeClr val="dk1"/>
          </a:effectRef>
          <a:fontRef idx="minor">
            <a:schemeClr val="tx1"/>
          </a:fontRef>
        </p:style>
      </p:cxnSp>
      <p:cxnSp>
        <p:nvCxnSpPr>
          <p:cNvPr id="19" name="رابط كسهم مستقيم 18"/>
          <p:cNvCxnSpPr/>
          <p:nvPr/>
        </p:nvCxnSpPr>
        <p:spPr>
          <a:xfrm flipV="1">
            <a:off x="7003893" y="4520791"/>
            <a:ext cx="0" cy="1440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رابط كسهم مستقيم 19"/>
          <p:cNvCxnSpPr/>
          <p:nvPr/>
        </p:nvCxnSpPr>
        <p:spPr>
          <a:xfrm flipV="1">
            <a:off x="6283813" y="4520791"/>
            <a:ext cx="0" cy="1440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مربع نص 20"/>
          <p:cNvSpPr txBox="1"/>
          <p:nvPr/>
        </p:nvSpPr>
        <p:spPr>
          <a:xfrm>
            <a:off x="6201585" y="4267406"/>
            <a:ext cx="216024" cy="307777"/>
          </a:xfrm>
          <a:prstGeom prst="rect">
            <a:avLst/>
          </a:prstGeom>
          <a:noFill/>
        </p:spPr>
        <p:txBody>
          <a:bodyPr wrap="square" rtlCol="1">
            <a:spAutoFit/>
          </a:bodyPr>
          <a:lstStyle/>
          <a:p>
            <a:r>
              <a:rPr lang="en-US" sz="1400" dirty="0" smtClean="0"/>
              <a:t>B</a:t>
            </a:r>
            <a:endParaRPr lang="ar-SA" sz="1400" dirty="0"/>
          </a:p>
        </p:txBody>
      </p:sp>
      <p:sp>
        <p:nvSpPr>
          <p:cNvPr id="22" name="مربع نص 21"/>
          <p:cNvSpPr txBox="1"/>
          <p:nvPr/>
        </p:nvSpPr>
        <p:spPr>
          <a:xfrm>
            <a:off x="6928254" y="4252766"/>
            <a:ext cx="216024" cy="307777"/>
          </a:xfrm>
          <a:prstGeom prst="rect">
            <a:avLst/>
          </a:prstGeom>
          <a:noFill/>
        </p:spPr>
        <p:txBody>
          <a:bodyPr wrap="square" rtlCol="1">
            <a:spAutoFit/>
          </a:bodyPr>
          <a:lstStyle/>
          <a:p>
            <a:r>
              <a:rPr lang="en-US" sz="1400" dirty="0" smtClean="0"/>
              <a:t>B</a:t>
            </a:r>
            <a:endParaRPr lang="ar-SA" sz="1400" dirty="0"/>
          </a:p>
        </p:txBody>
      </p:sp>
    </p:spTree>
    <p:extLst>
      <p:ext uri="{BB962C8B-B14F-4D97-AF65-F5344CB8AC3E}">
        <p14:creationId xmlns:p14="http://schemas.microsoft.com/office/powerpoint/2010/main" val="39308400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107</a:t>
            </a:fld>
            <a:endParaRPr lang="ar-SA"/>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6"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3" name="صورة 2"/>
          <p:cNvPicPr>
            <a:picLocks noChangeAspect="1"/>
          </p:cNvPicPr>
          <p:nvPr/>
        </p:nvPicPr>
        <p:blipFill>
          <a:blip r:embed="rId2"/>
          <a:stretch>
            <a:fillRect/>
          </a:stretch>
        </p:blipFill>
        <p:spPr>
          <a:xfrm>
            <a:off x="2628780" y="1735832"/>
            <a:ext cx="3886440" cy="3908648"/>
          </a:xfrm>
          <a:prstGeom prst="rect">
            <a:avLst/>
          </a:prstGeom>
        </p:spPr>
      </p:pic>
    </p:spTree>
    <p:extLst>
      <p:ext uri="{BB962C8B-B14F-4D97-AF65-F5344CB8AC3E}">
        <p14:creationId xmlns:p14="http://schemas.microsoft.com/office/powerpoint/2010/main" val="32462398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Spandrels: </a:t>
                </a:r>
                <a:endParaRPr lang="en-US" sz="2400" dirty="0"/>
              </a:p>
              <a:p>
                <a:pPr marL="0" indent="0" algn="l" rtl="0">
                  <a:buNone/>
                </a:pPr>
                <a:endParaRPr lang="en-US" sz="2000" dirty="0"/>
              </a:p>
              <a:p>
                <a:pPr marL="0" indent="0" algn="l" rtl="0">
                  <a:buNone/>
                </a:pPr>
                <a:r>
                  <a:rPr lang="en-US" sz="2000" dirty="0"/>
                  <a:t>h = 1.4 m </a:t>
                </a:r>
              </a:p>
              <a:p>
                <a:pPr marL="0" indent="0" algn="l" rtl="0">
                  <a:buNone/>
                </a:pPr>
                <a:r>
                  <a:rPr lang="en-US" sz="2000" dirty="0"/>
                  <a:t>ℓ</a:t>
                </a:r>
                <a:r>
                  <a:rPr lang="en-US" sz="2000" baseline="-25000" dirty="0"/>
                  <a:t>n</a:t>
                </a:r>
                <a:r>
                  <a:rPr lang="en-US" sz="2000" dirty="0"/>
                  <a:t> = 1.2 m </a:t>
                </a:r>
              </a:p>
              <a:p>
                <a:pPr marL="0" indent="0" algn="l" rtl="0">
                  <a:buNone/>
                </a:pPr>
                <a:r>
                  <a:rPr lang="en-US" sz="2000" dirty="0" err="1"/>
                  <a:t>b</a:t>
                </a:r>
                <a:r>
                  <a:rPr lang="en-US" sz="2000" baseline="-25000" dirty="0" err="1"/>
                  <a:t>w</a:t>
                </a:r>
                <a:r>
                  <a:rPr lang="en-US" sz="2000" dirty="0"/>
                  <a:t> = 0.25 m </a:t>
                </a:r>
              </a:p>
              <a:p>
                <a:pPr algn="l" rtl="0"/>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algn="l" rtl="0"/>
                <a:r>
                  <a:rPr lang="en-US" sz="2000" dirty="0" smtClean="0"/>
                  <a:t>Aspect ratio: (ℓ</a:t>
                </a:r>
                <a:r>
                  <a:rPr lang="en-US" sz="2000" baseline="-25000" dirty="0" smtClean="0"/>
                  <a:t>n</a:t>
                </a:r>
                <a:r>
                  <a:rPr lang="en-US" sz="2000" dirty="0" smtClean="0"/>
                  <a:t> </a:t>
                </a:r>
                <a:r>
                  <a:rPr lang="en-US" sz="2000" dirty="0"/>
                  <a:t>/ h) = 1.2 / 1.4 = 0.86 &lt; 2</a:t>
                </a:r>
              </a:p>
              <a:p>
                <a:pPr algn="l" rtl="0"/>
                <a:r>
                  <a:rPr lang="en-US" sz="2000" dirty="0"/>
                  <a:t>Vu = 213 kN </a:t>
                </a:r>
              </a:p>
              <a:p>
                <a:pPr marL="0" indent="0" algn="l" rtl="0">
                  <a:buNone/>
                </a:pPr>
                <a:r>
                  <a:rPr lang="en-US" sz="2000" dirty="0" smtClean="0"/>
                  <a:t>      Vu </a:t>
                </a:r>
                <a:r>
                  <a:rPr lang="en-US" sz="2000" dirty="0"/>
                  <a:t>limit = 0.33 λ  </a:t>
                </a:r>
                <a14:m>
                  <m:oMath xmlns:m="http://schemas.openxmlformats.org/officeDocument/2006/math">
                    <m:rad>
                      <m:radPr>
                        <m:degHide m:val="on"/>
                        <m:ctrlPr>
                          <a:rPr lang="en-US" sz="2000" i="1">
                            <a:latin typeface="Cambria Math" panose="02040503050406030204" pitchFamily="18" charset="0"/>
                          </a:rPr>
                        </m:ctrlPr>
                      </m:radPr>
                      <m:deg/>
                      <m:e>
                        <m:r>
                          <m:rPr>
                            <m:sty m:val="p"/>
                          </m:rPr>
                          <a:rPr lang="en-US" sz="2000">
                            <a:latin typeface="Cambria Math" panose="02040503050406030204" pitchFamily="18" charset="0"/>
                          </a:rPr>
                          <m:t>fc</m:t>
                        </m:r>
                        <m:r>
                          <a:rPr lang="en-US" sz="2000">
                            <a:latin typeface="Cambria Math" panose="02040503050406030204" pitchFamily="18" charset="0"/>
                          </a:rPr>
                          <m:t>ʹ</m:t>
                        </m:r>
                      </m:e>
                    </m:rad>
                  </m:oMath>
                </a14:m>
                <a:r>
                  <a:rPr lang="en-US" sz="2000" dirty="0"/>
                  <a:t> </a:t>
                </a:r>
                <a:r>
                  <a:rPr lang="en-US" sz="2000" dirty="0" err="1"/>
                  <a:t>A</a:t>
                </a:r>
                <a:r>
                  <a:rPr lang="en-US" sz="2000" baseline="-25000" dirty="0" err="1"/>
                  <a:t>cw</a:t>
                </a:r>
                <a:r>
                  <a:rPr lang="en-US" sz="2000" dirty="0"/>
                  <a:t> </a:t>
                </a:r>
                <a:r>
                  <a:rPr lang="en-US" sz="2000" dirty="0" smtClean="0"/>
                  <a:t>= 550 kN &gt; Vu</a:t>
                </a:r>
              </a:p>
              <a:p>
                <a:pPr marL="0" indent="0" algn="l" rtl="0">
                  <a:buNone/>
                </a:pPr>
                <a:endParaRPr lang="en-US" sz="2000" dirty="0"/>
              </a:p>
              <a:p>
                <a:pPr marL="0" indent="0" algn="l" rtl="0">
                  <a:buNone/>
                </a:pPr>
                <a:r>
                  <a:rPr lang="en-US" sz="2000" dirty="0" smtClean="0"/>
                  <a:t>            The spandrel was designed as a special beam</a:t>
                </a: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7" name="Picture 406" descr="C:\Users\pc\Desktop\sp.PNG"/>
          <p:cNvPicPr/>
          <p:nvPr/>
        </p:nvPicPr>
        <p:blipFill>
          <a:blip r:embed="rId3">
            <a:extLst>
              <a:ext uri="{28A0092B-C50C-407E-A947-70E740481C1C}">
                <a14:useLocalDpi xmlns:a14="http://schemas.microsoft.com/office/drawing/2010/main" val="0"/>
              </a:ext>
            </a:extLst>
          </a:blip>
          <a:srcRect/>
          <a:stretch>
            <a:fillRect/>
          </a:stretch>
        </p:blipFill>
        <p:spPr bwMode="auto">
          <a:xfrm>
            <a:off x="2707196" y="836712"/>
            <a:ext cx="6213376" cy="3562114"/>
          </a:xfrm>
          <a:prstGeom prst="rect">
            <a:avLst/>
          </a:prstGeom>
          <a:noFill/>
          <a:ln>
            <a:noFill/>
          </a:ln>
        </p:spPr>
      </p:pic>
      <p:cxnSp>
        <p:nvCxnSpPr>
          <p:cNvPr id="8" name="رابط كسهم مستقيم 7"/>
          <p:cNvCxnSpPr/>
          <p:nvPr/>
        </p:nvCxnSpPr>
        <p:spPr>
          <a:xfrm>
            <a:off x="323528" y="6237312"/>
            <a:ext cx="3600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77461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p:cNvSpPr>
            <a:spLocks noGrp="1"/>
          </p:cNvSpPr>
          <p:nvPr>
            <p:ph idx="1"/>
          </p:nvPr>
        </p:nvSpPr>
        <p:spPr>
          <a:xfrm>
            <a:off x="457200" y="1124744"/>
            <a:ext cx="8229600" cy="5001419"/>
          </a:xfrm>
        </p:spPr>
        <p:txBody>
          <a:bodyPr/>
          <a:lstStyle/>
          <a:p>
            <a:pPr marL="0" indent="0" algn="l" rtl="0">
              <a:buNone/>
            </a:pPr>
            <a:r>
              <a:rPr lang="en-US" dirty="0" smtClean="0"/>
              <a:t>Construction materials</a:t>
            </a:r>
          </a:p>
          <a:p>
            <a:pPr marL="0" indent="0" algn="l" rtl="0">
              <a:buNone/>
            </a:pPr>
            <a:endParaRPr lang="en-US" dirty="0" smtClean="0"/>
          </a:p>
          <a:p>
            <a:pPr algn="l" rtl="0"/>
            <a:r>
              <a:rPr lang="en-US" dirty="0" smtClean="0"/>
              <a:t>Concrete</a:t>
            </a:r>
          </a:p>
          <a:p>
            <a:pPr algn="l" rtl="0"/>
            <a:r>
              <a:rPr lang="en-US" dirty="0" smtClean="0"/>
              <a:t>Reinforcing steel</a:t>
            </a:r>
          </a:p>
          <a:p>
            <a:pPr algn="l" rtl="0"/>
            <a:r>
              <a:rPr lang="en-US" dirty="0" smtClean="0"/>
              <a:t>Other materials (non-structural materials)</a:t>
            </a:r>
            <a:endParaRPr lang="en-US" dirty="0"/>
          </a:p>
        </p:txBody>
      </p:sp>
      <p:sp>
        <p:nvSpPr>
          <p:cNvPr id="6"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10</a:t>
            </a:fld>
            <a:endParaRPr lang="ar-SA"/>
          </a:p>
        </p:txBody>
      </p:sp>
    </p:spTree>
    <p:extLst>
      <p:ext uri="{BB962C8B-B14F-4D97-AF65-F5344CB8AC3E}">
        <p14:creationId xmlns:p14="http://schemas.microsoft.com/office/powerpoint/2010/main" val="19041543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109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Spandrels: </a:t>
                </a:r>
                <a:endParaRPr lang="en-US" sz="2400" dirty="0"/>
              </a:p>
              <a:p>
                <a:pPr marL="457200" indent="-457200" algn="l" rtl="0">
                  <a:buAutoNum type="arabicParenR"/>
                </a:pPr>
                <a:r>
                  <a:rPr lang="en-US" sz="2000" dirty="0" smtClean="0"/>
                  <a:t>Axial check:</a:t>
                </a:r>
              </a:p>
              <a:p>
                <a:pPr marL="0" indent="0" algn="l" rtl="0">
                  <a:buNone/>
                </a:pPr>
                <a:r>
                  <a:rPr lang="en-US" sz="2000" dirty="0"/>
                  <a:t>Pu threshold = 0.1 Ag </a:t>
                </a:r>
                <a14:m>
                  <m:oMath xmlns:m="http://schemas.openxmlformats.org/officeDocument/2006/math">
                    <m:r>
                      <m:rPr>
                        <m:sty m:val="p"/>
                      </m:rPr>
                      <a:rPr lang="en-US" sz="2000">
                        <a:latin typeface="Cambria Math" panose="02040503050406030204" pitchFamily="18" charset="0"/>
                      </a:rPr>
                      <m:t>fc</m:t>
                    </m:r>
                    <m:r>
                      <a:rPr lang="en-US" sz="2000" b="0" i="0" smtClean="0">
                        <a:latin typeface="Cambria Math" panose="02040503050406030204" pitchFamily="18" charset="0"/>
                      </a:rPr>
                      <m:t> </m:t>
                    </m:r>
                  </m:oMath>
                </a14:m>
                <a:r>
                  <a:rPr lang="en-US" sz="2000" dirty="0" smtClean="0"/>
                  <a:t>= 980 </a:t>
                </a:r>
                <a:r>
                  <a:rPr lang="en-US" sz="2000" dirty="0"/>
                  <a:t>kN</a:t>
                </a:r>
                <a:br>
                  <a:rPr lang="en-US" sz="2000" dirty="0"/>
                </a:br>
                <a:r>
                  <a:rPr lang="en-US" sz="2000" dirty="0"/>
                  <a:t/>
                </a:r>
                <a:br>
                  <a:rPr lang="en-US" sz="2000" dirty="0"/>
                </a:br>
                <a:r>
                  <a:rPr lang="en-US" sz="2000" dirty="0"/>
                  <a:t>Pu = 74kN &lt; Pu threshold  </a:t>
                </a:r>
                <a:r>
                  <a:rPr lang="en-US" sz="2000" dirty="0" smtClean="0"/>
                  <a:t>  </a:t>
                </a:r>
              </a:p>
              <a:p>
                <a:pPr marL="0" indent="0" algn="l" rtl="0">
                  <a:buNone/>
                </a:pPr>
                <a:r>
                  <a:rPr lang="en-US" sz="2000" dirty="0"/>
                  <a:t> </a:t>
                </a:r>
                <a:r>
                  <a:rPr lang="en-US" sz="2000" dirty="0" smtClean="0"/>
                  <a:t>        Neglect </a:t>
                </a:r>
                <a:r>
                  <a:rPr lang="en-US" sz="2000" dirty="0"/>
                  <a:t>axial force and consider the spandrel as a beam.</a:t>
                </a:r>
                <a:br>
                  <a:rPr lang="en-US" sz="2000" dirty="0"/>
                </a:br>
                <a:r>
                  <a:rPr lang="en-US" sz="2000" dirty="0"/>
                  <a:t/>
                </a:r>
                <a:br>
                  <a:rPr lang="en-US" sz="2000" dirty="0"/>
                </a:br>
                <a:r>
                  <a:rPr lang="en-US" sz="2000" dirty="0" smtClean="0"/>
                  <a:t>2)    Flexure check:</a:t>
                </a:r>
              </a:p>
              <a:p>
                <a:pPr marL="0" indent="0" algn="l" rtl="0">
                  <a:buNone/>
                </a:pPr>
                <a:r>
                  <a:rPr lang="en-US" sz="2000" dirty="0"/>
                  <a:t>Mu = 266.7 </a:t>
                </a:r>
                <a:r>
                  <a:rPr lang="en-US" sz="2000" dirty="0" err="1"/>
                  <a:t>kN.m</a:t>
                </a:r>
                <a:r>
                  <a:rPr lang="en-US" sz="2000" dirty="0"/>
                  <a:t> </a:t>
                </a:r>
                <a:br>
                  <a:rPr lang="en-US" sz="2000" dirty="0"/>
                </a:br>
                <a:r>
                  <a:rPr lang="en-US" sz="2000" dirty="0"/>
                  <a:t/>
                </a:r>
                <a:br>
                  <a:rPr lang="en-US" sz="2000" dirty="0"/>
                </a:br>
                <a:r>
                  <a:rPr lang="en-US" sz="2000" dirty="0"/>
                  <a:t>      ρ </a:t>
                </a:r>
                <a:r>
                  <a:rPr lang="en-US" sz="2000" dirty="0" smtClean="0"/>
                  <a:t>= 0.0022 = 0.22% , </a:t>
                </a:r>
                <a:r>
                  <a:rPr lang="en-US" sz="2000" dirty="0"/>
                  <a:t>which is same as ETABS.</a:t>
                </a:r>
                <a:br>
                  <a:rPr lang="en-US" sz="2000" dirty="0"/>
                </a:br>
                <a:endParaRPr lang="en-US" sz="2000" dirty="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cxnSp>
        <p:nvCxnSpPr>
          <p:cNvPr id="6" name="رابط كسهم مستقيم 5"/>
          <p:cNvCxnSpPr/>
          <p:nvPr/>
        </p:nvCxnSpPr>
        <p:spPr>
          <a:xfrm>
            <a:off x="182599" y="2996952"/>
            <a:ext cx="28494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0" name="Picture 382"/>
          <p:cNvPicPr/>
          <p:nvPr/>
        </p:nvPicPr>
        <p:blipFill rotWithShape="1">
          <a:blip r:embed="rId3">
            <a:extLst>
              <a:ext uri="{28A0092B-C50C-407E-A947-70E740481C1C}">
                <a14:useLocalDpi xmlns:a14="http://schemas.microsoft.com/office/drawing/2010/main" val="0"/>
              </a:ext>
            </a:extLst>
          </a:blip>
          <a:srcRect l="862" t="23535"/>
          <a:stretch/>
        </p:blipFill>
        <p:spPr bwMode="auto">
          <a:xfrm>
            <a:off x="1871700" y="5157192"/>
            <a:ext cx="5400600" cy="10801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0337577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Spandrels: </a:t>
                </a:r>
                <a:endParaRPr lang="en-US" sz="2400" dirty="0"/>
              </a:p>
              <a:p>
                <a:pPr marL="457200" indent="-457200" algn="l" rtl="0">
                  <a:buAutoNum type="arabicParenR" startAt="3"/>
                </a:pPr>
                <a:r>
                  <a:rPr lang="en-US" sz="2000" dirty="0" smtClean="0"/>
                  <a:t>Shear check:</a:t>
                </a:r>
              </a:p>
              <a:p>
                <a:pPr marL="0" indent="0" algn="l" rtl="0">
                  <a:buNone/>
                </a:pPr>
                <a:endParaRPr lang="en-US" sz="2000" dirty="0"/>
              </a:p>
              <a:p>
                <a:pPr marL="0" indent="0" algn="l" rtl="0">
                  <a:buNone/>
                </a:pPr>
                <a:r>
                  <a:rPr lang="en-US" sz="2000" dirty="0"/>
                  <a:t>For Vu = 213.3 kN</a:t>
                </a:r>
              </a:p>
              <a:p>
                <a:pPr marL="0" indent="0" algn="l" rtl="0">
                  <a:buNone/>
                </a:pPr>
                <a:r>
                  <a:rPr lang="en-US" sz="2000" dirty="0"/>
                  <a:t>𝜙</a:t>
                </a:r>
                <a:r>
                  <a:rPr lang="en-US" sz="2000" dirty="0" err="1"/>
                  <a:t>V</a:t>
                </a:r>
                <a:r>
                  <a:rPr lang="en-US" sz="2000" baseline="-25000" dirty="0" err="1"/>
                  <a:t>c</a:t>
                </a:r>
                <a:r>
                  <a:rPr lang="en-US" sz="2000" dirty="0"/>
                  <a:t>= 𝜙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6</m:t>
                        </m:r>
                      </m:den>
                    </m:f>
                  </m:oMath>
                </a14:m>
                <a:r>
                  <a:rPr lang="en-US" sz="2000" dirty="0"/>
                  <a:t> λ </a:t>
                </a:r>
                <a14:m>
                  <m:oMath xmlns:m="http://schemas.openxmlformats.org/officeDocument/2006/math">
                    <m:r>
                      <a:rPr lang="en-US" sz="2000">
                        <a:latin typeface="Cambria Math" panose="02040503050406030204" pitchFamily="18" charset="0"/>
                      </a:rPr>
                      <m:t>√</m:t>
                    </m:r>
                    <m:r>
                      <m:rPr>
                        <m:sty m:val="p"/>
                      </m:rPr>
                      <a:rPr lang="en-US" sz="2000">
                        <a:latin typeface="Cambria Math" panose="02040503050406030204" pitchFamily="18" charset="0"/>
                      </a:rPr>
                      <m:t>fc</m:t>
                    </m:r>
                    <m:r>
                      <a:rPr lang="en-US" sz="2000">
                        <a:latin typeface="Cambria Math" panose="02040503050406030204" pitchFamily="18" charset="0"/>
                      </a:rPr>
                      <m:t>ʹ</m:t>
                    </m:r>
                  </m:oMath>
                </a14:m>
                <a:r>
                  <a:rPr lang="en-US" sz="2000" dirty="0"/>
                  <a:t> </a:t>
                </a:r>
                <a:r>
                  <a:rPr lang="en-US" sz="2000" dirty="0" err="1"/>
                  <a:t>b</a:t>
                </a:r>
                <a:r>
                  <a:rPr lang="en-US" sz="2000" baseline="-25000" dirty="0" err="1"/>
                  <a:t>w</a:t>
                </a:r>
                <a:r>
                  <a:rPr lang="en-US" sz="2000" dirty="0"/>
                  <a:t> d = 0.75 *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6</m:t>
                        </m:r>
                      </m:den>
                    </m:f>
                  </m:oMath>
                </a14:m>
                <a:r>
                  <a:rPr lang="en-US" sz="2000" dirty="0"/>
                  <a:t> (1) </a:t>
                </a:r>
                <a14:m>
                  <m:oMath xmlns:m="http://schemas.openxmlformats.org/officeDocument/2006/math">
                    <m:r>
                      <a:rPr lang="en-US" sz="2000">
                        <a:latin typeface="Cambria Math" panose="02040503050406030204" pitchFamily="18" charset="0"/>
                      </a:rPr>
                      <m:t>√</m:t>
                    </m:r>
                    <m:r>
                      <a:rPr lang="en-US" sz="2000">
                        <a:latin typeface="Cambria Math" panose="02040503050406030204" pitchFamily="18" charset="0"/>
                      </a:rPr>
                      <m:t>28</m:t>
                    </m:r>
                  </m:oMath>
                </a14:m>
                <a:r>
                  <a:rPr lang="en-US" sz="2000" dirty="0"/>
                  <a:t>*(250)*(1260)/10</a:t>
                </a:r>
                <a:r>
                  <a:rPr lang="en-US" sz="2000" baseline="30000" dirty="0"/>
                  <a:t>3</a:t>
                </a:r>
                <a:r>
                  <a:rPr lang="en-US" sz="2000" dirty="0"/>
                  <a:t> = 166 </a:t>
                </a:r>
                <a:r>
                  <a:rPr lang="en-US" sz="2000" dirty="0" smtClean="0"/>
                  <a:t>kN</a:t>
                </a: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smtClean="0"/>
              </a:p>
              <a:p>
                <a:pPr marL="0" indent="0" algn="l" rtl="0">
                  <a:buNone/>
                </a:pPr>
                <a:endParaRPr lang="en-US" sz="2000" dirty="0" smtClean="0"/>
              </a:p>
              <a:p>
                <a:pPr marL="0" indent="0" algn="l" rtl="0">
                  <a:buNone/>
                </a:pPr>
                <a:r>
                  <a:rPr lang="en-US" sz="2000" dirty="0" smtClean="0"/>
                  <a:t>𝜙</a:t>
                </a:r>
                <a:r>
                  <a:rPr lang="en-US" sz="2000" dirty="0"/>
                  <a:t>Vs = Vu - 𝜙</a:t>
                </a:r>
                <a:r>
                  <a:rPr lang="en-US" sz="2000" dirty="0" err="1"/>
                  <a:t>V</a:t>
                </a:r>
                <a:r>
                  <a:rPr lang="en-US" sz="2000" baseline="-25000" dirty="0" err="1"/>
                  <a:t>c</a:t>
                </a:r>
                <a:r>
                  <a:rPr lang="en-US" sz="2000" baseline="-25000" dirty="0"/>
                  <a:t> </a:t>
                </a:r>
                <a:r>
                  <a:rPr lang="en-US" sz="2000" dirty="0"/>
                  <a:t>= 213.3 – 166 = 47 </a:t>
                </a:r>
                <a:r>
                  <a:rPr lang="en-US" sz="2000" dirty="0" smtClean="0"/>
                  <a:t>kN         Vs = 63 kN</a:t>
                </a:r>
                <a:r>
                  <a:rPr lang="en-US" sz="2000" dirty="0"/>
                  <a:t/>
                </a:r>
                <a:br>
                  <a:rPr lang="en-US" sz="2000" dirty="0"/>
                </a:br>
                <a:r>
                  <a:rPr lang="en-US" sz="2000" dirty="0"/>
                  <a:t/>
                </a:r>
                <a:br>
                  <a:rPr lang="en-US" sz="2000" dirty="0"/>
                </a:b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Vs</m:t>
                        </m:r>
                      </m:num>
                      <m:den>
                        <m:r>
                          <m:rPr>
                            <m:sty m:val="p"/>
                          </m:rPr>
                          <a:rPr lang="en-US" sz="2000">
                            <a:latin typeface="Cambria Math" panose="02040503050406030204" pitchFamily="18" charset="0"/>
                          </a:rPr>
                          <m:t>Fyt</m:t>
                        </m:r>
                        <m:r>
                          <a:rPr lang="en-US" sz="2000" i="1">
                            <a:latin typeface="Cambria Math" panose="02040503050406030204" pitchFamily="18" charset="0"/>
                          </a:rPr>
                          <m:t>∗</m:t>
                        </m:r>
                        <m:r>
                          <m:rPr>
                            <m:sty m:val="p"/>
                          </m:rPr>
                          <a:rPr lang="en-US" sz="2000">
                            <a:latin typeface="Cambria Math" panose="02040503050406030204" pitchFamily="18" charset="0"/>
                          </a:rPr>
                          <m:t>d</m:t>
                        </m:r>
                      </m:den>
                    </m:f>
                  </m:oMath>
                </a14:m>
                <a:r>
                  <a:rPr lang="en-US" sz="2000" dirty="0"/>
                  <a:t> </a:t>
                </a:r>
                <a:r>
                  <a:rPr lang="en-US" sz="2000" dirty="0" smtClean="0"/>
                  <a:t>= 0.118 </a:t>
                </a:r>
                <a:r>
                  <a:rPr lang="en-US" sz="2000" dirty="0"/>
                  <a:t>mm</a:t>
                </a:r>
                <a:r>
                  <a:rPr lang="en-US" sz="2000" baseline="30000" dirty="0"/>
                  <a:t>2</a:t>
                </a:r>
                <a:r>
                  <a:rPr lang="en-US" sz="2000" dirty="0"/>
                  <a:t>/mm </a:t>
                </a:r>
              </a:p>
              <a:p>
                <a:pPr marL="0" indent="0" algn="l" rtl="0">
                  <a:buNone/>
                </a:pPr>
                <a14:m>
                  <m:oMath xmlns:m="http://schemas.openxmlformats.org/officeDocument/2006/math">
                    <m:r>
                      <a:rPr lang="en-US" sz="2000">
                        <a:latin typeface="Cambria Math" panose="02040503050406030204" pitchFamily="18" charset="0"/>
                      </a:rPr>
                      <m:t>(</m:t>
                    </m:r>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r>
                      <a:rPr lang="en-US" sz="2000">
                        <a:latin typeface="Cambria Math" panose="02040503050406030204" pitchFamily="18" charset="0"/>
                      </a:rPr>
                      <m:t>)</m:t>
                    </m:r>
                  </m:oMath>
                </a14:m>
                <a:r>
                  <a:rPr lang="en-US" sz="2000" dirty="0"/>
                  <a:t>min = 0.0025 </a:t>
                </a:r>
                <a:r>
                  <a:rPr lang="en-US" sz="2000" dirty="0" err="1"/>
                  <a:t>b</a:t>
                </a:r>
                <a:r>
                  <a:rPr lang="en-US" sz="2000" baseline="-25000" dirty="0" err="1"/>
                  <a:t>w</a:t>
                </a:r>
                <a:r>
                  <a:rPr lang="en-US" sz="2000" dirty="0"/>
                  <a:t> </a:t>
                </a:r>
                <a:r>
                  <a:rPr lang="en-US" sz="2000" dirty="0" smtClean="0"/>
                  <a:t>= 0.625 </a:t>
                </a:r>
                <a:r>
                  <a:rPr lang="en-US" sz="2000" dirty="0"/>
                  <a:t>mm</a:t>
                </a:r>
                <a:r>
                  <a:rPr lang="en-US" sz="2000" baseline="30000" dirty="0"/>
                  <a:t>2</a:t>
                </a:r>
                <a:r>
                  <a:rPr lang="en-US" sz="2000" dirty="0"/>
                  <a:t>/mm </a:t>
                </a:r>
              </a:p>
              <a:p>
                <a:pPr marL="0" indent="0" algn="l" rtl="0">
                  <a:buNone/>
                </a:pPr>
                <a:r>
                  <a:rPr lang="en-US" sz="2000" dirty="0"/>
                  <a:t>Take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oMath>
                </a14:m>
                <a:r>
                  <a:rPr lang="en-US" sz="2000" dirty="0"/>
                  <a:t> = </a:t>
                </a:r>
                <a14:m>
                  <m:oMath xmlns:m="http://schemas.openxmlformats.org/officeDocument/2006/math">
                    <m:r>
                      <a:rPr lang="en-US" sz="2000">
                        <a:latin typeface="Cambria Math" panose="02040503050406030204" pitchFamily="18" charset="0"/>
                      </a:rPr>
                      <m:t>(</m:t>
                    </m:r>
                    <m:f>
                      <m:fPr>
                        <m:ctrlPr>
                          <a:rPr lang="en-US" sz="2000" i="1">
                            <a:latin typeface="Cambria Math" panose="02040503050406030204" pitchFamily="18" charset="0"/>
                          </a:rPr>
                        </m:ctrlPr>
                      </m:fPr>
                      <m:num>
                        <m:r>
                          <m:rPr>
                            <m:sty m:val="p"/>
                          </m:rPr>
                          <a:rPr lang="en-US" sz="2000">
                            <a:latin typeface="Cambria Math" panose="02040503050406030204" pitchFamily="18" charset="0"/>
                          </a:rPr>
                          <m:t>Av</m:t>
                        </m:r>
                      </m:num>
                      <m:den>
                        <m:r>
                          <m:rPr>
                            <m:sty m:val="p"/>
                          </m:rPr>
                          <a:rPr lang="en-US" sz="2000">
                            <a:latin typeface="Cambria Math" panose="02040503050406030204" pitchFamily="18" charset="0"/>
                          </a:rPr>
                          <m:t>S</m:t>
                        </m:r>
                      </m:den>
                    </m:f>
                    <m:r>
                      <a:rPr lang="en-US" sz="2000">
                        <a:latin typeface="Cambria Math" panose="02040503050406030204" pitchFamily="18" charset="0"/>
                      </a:rPr>
                      <m:t>)</m:t>
                    </m:r>
                  </m:oMath>
                </a14:m>
                <a:r>
                  <a:rPr lang="en-US" sz="2000" dirty="0"/>
                  <a:t>min = 0.625 </a:t>
                </a:r>
                <a:r>
                  <a:rPr lang="en-US" sz="2000" dirty="0" smtClean="0"/>
                  <a:t>mm</a:t>
                </a:r>
                <a:r>
                  <a:rPr lang="en-US" sz="2000" baseline="30000" dirty="0" smtClean="0"/>
                  <a:t>2</a:t>
                </a:r>
                <a:r>
                  <a:rPr lang="en-US" sz="2000" dirty="0" smtClean="0"/>
                  <a:t>/mm</a:t>
                </a: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cxnSp>
        <p:nvCxnSpPr>
          <p:cNvPr id="7" name="رابط كسهم مستقيم 6"/>
          <p:cNvCxnSpPr/>
          <p:nvPr/>
        </p:nvCxnSpPr>
        <p:spPr>
          <a:xfrm>
            <a:off x="3995936" y="4725144"/>
            <a:ext cx="28803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1" name="Picture 399"/>
          <p:cNvPicPr/>
          <p:nvPr/>
        </p:nvPicPr>
        <p:blipFill rotWithShape="1">
          <a:blip r:embed="rId3">
            <a:extLst>
              <a:ext uri="{28A0092B-C50C-407E-A947-70E740481C1C}">
                <a14:useLocalDpi xmlns:a14="http://schemas.microsoft.com/office/drawing/2010/main" val="0"/>
              </a:ext>
            </a:extLst>
          </a:blip>
          <a:srcRect l="596" t="19464"/>
          <a:stretch/>
        </p:blipFill>
        <p:spPr bwMode="auto">
          <a:xfrm>
            <a:off x="1511660" y="3104885"/>
            <a:ext cx="6120680" cy="121972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1318328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111</a:t>
            </a:fld>
            <a:endParaRPr lang="ar-SA"/>
          </a:p>
        </p:txBody>
      </p:sp>
      <p:sp>
        <p:nvSpPr>
          <p:cNvPr id="9"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10"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Spandrels: </a:t>
            </a:r>
            <a:endParaRPr lang="en-US" sz="24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3" name="صورة 2"/>
          <p:cNvPicPr>
            <a:picLocks noChangeAspect="1"/>
          </p:cNvPicPr>
          <p:nvPr/>
        </p:nvPicPr>
        <p:blipFill>
          <a:blip r:embed="rId2"/>
          <a:stretch>
            <a:fillRect/>
          </a:stretch>
        </p:blipFill>
        <p:spPr>
          <a:xfrm>
            <a:off x="251520" y="1556792"/>
            <a:ext cx="4114800" cy="4524375"/>
          </a:xfrm>
          <a:prstGeom prst="rect">
            <a:avLst/>
          </a:prstGeom>
        </p:spPr>
      </p:pic>
      <p:pic>
        <p:nvPicPr>
          <p:cNvPr id="4" name="صورة 3"/>
          <p:cNvPicPr>
            <a:picLocks noChangeAspect="1"/>
          </p:cNvPicPr>
          <p:nvPr/>
        </p:nvPicPr>
        <p:blipFill>
          <a:blip r:embed="rId3"/>
          <a:stretch>
            <a:fillRect/>
          </a:stretch>
        </p:blipFill>
        <p:spPr>
          <a:xfrm>
            <a:off x="4788024" y="1556791"/>
            <a:ext cx="4181475" cy="4524375"/>
          </a:xfrm>
          <a:prstGeom prst="rect">
            <a:avLst/>
          </a:prstGeom>
        </p:spPr>
      </p:pic>
      <p:sp>
        <p:nvSpPr>
          <p:cNvPr id="15" name="مربع نص 14"/>
          <p:cNvSpPr txBox="1"/>
          <p:nvPr/>
        </p:nvSpPr>
        <p:spPr>
          <a:xfrm>
            <a:off x="1742927" y="4499247"/>
            <a:ext cx="216024" cy="307777"/>
          </a:xfrm>
          <a:prstGeom prst="rect">
            <a:avLst/>
          </a:prstGeom>
          <a:noFill/>
        </p:spPr>
        <p:txBody>
          <a:bodyPr wrap="square" rtlCol="1">
            <a:spAutoFit/>
          </a:bodyPr>
          <a:lstStyle/>
          <a:p>
            <a:r>
              <a:rPr lang="en-US" sz="1400" dirty="0" smtClean="0"/>
              <a:t>1</a:t>
            </a:r>
            <a:endParaRPr lang="ar-SA" sz="1400" dirty="0"/>
          </a:p>
        </p:txBody>
      </p:sp>
      <p:sp>
        <p:nvSpPr>
          <p:cNvPr id="16" name="مربع نص 15"/>
          <p:cNvSpPr txBox="1"/>
          <p:nvPr/>
        </p:nvSpPr>
        <p:spPr>
          <a:xfrm>
            <a:off x="1774622" y="5435351"/>
            <a:ext cx="216024" cy="307777"/>
          </a:xfrm>
          <a:prstGeom prst="rect">
            <a:avLst/>
          </a:prstGeom>
          <a:noFill/>
        </p:spPr>
        <p:txBody>
          <a:bodyPr wrap="square" rtlCol="1">
            <a:spAutoFit/>
          </a:bodyPr>
          <a:lstStyle/>
          <a:p>
            <a:r>
              <a:rPr lang="en-US" sz="1400" dirty="0" smtClean="0"/>
              <a:t>1</a:t>
            </a:r>
            <a:endParaRPr lang="ar-SA" sz="1400" dirty="0"/>
          </a:p>
        </p:txBody>
      </p:sp>
      <p:cxnSp>
        <p:nvCxnSpPr>
          <p:cNvPr id="7" name="رابط مستقيم 6"/>
          <p:cNvCxnSpPr/>
          <p:nvPr/>
        </p:nvCxnSpPr>
        <p:spPr>
          <a:xfrm>
            <a:off x="1547664" y="4627365"/>
            <a:ext cx="0" cy="936104"/>
          </a:xfrm>
          <a:prstGeom prst="line">
            <a:avLst/>
          </a:prstGeom>
        </p:spPr>
        <p:style>
          <a:lnRef idx="1">
            <a:schemeClr val="dk1"/>
          </a:lnRef>
          <a:fillRef idx="0">
            <a:schemeClr val="dk1"/>
          </a:fillRef>
          <a:effectRef idx="0">
            <a:schemeClr val="dk1"/>
          </a:effectRef>
          <a:fontRef idx="minor">
            <a:schemeClr val="tx1"/>
          </a:fontRef>
        </p:style>
      </p:cxnSp>
      <p:cxnSp>
        <p:nvCxnSpPr>
          <p:cNvPr id="17" name="رابط كسهم مستقيم 16"/>
          <p:cNvCxnSpPr/>
          <p:nvPr/>
        </p:nvCxnSpPr>
        <p:spPr>
          <a:xfrm>
            <a:off x="1547664" y="4627365"/>
            <a:ext cx="216024" cy="257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رابط كسهم مستقيم 22"/>
          <p:cNvCxnSpPr/>
          <p:nvPr/>
        </p:nvCxnSpPr>
        <p:spPr>
          <a:xfrm>
            <a:off x="1547664" y="5563469"/>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مربع نص 33"/>
          <p:cNvSpPr txBox="1"/>
          <p:nvPr/>
        </p:nvSpPr>
        <p:spPr>
          <a:xfrm>
            <a:off x="6313654" y="4452027"/>
            <a:ext cx="216024" cy="307777"/>
          </a:xfrm>
          <a:prstGeom prst="rect">
            <a:avLst/>
          </a:prstGeom>
          <a:noFill/>
        </p:spPr>
        <p:txBody>
          <a:bodyPr wrap="square" rtlCol="1">
            <a:spAutoFit/>
          </a:bodyPr>
          <a:lstStyle/>
          <a:p>
            <a:r>
              <a:rPr lang="en-US" sz="1400" dirty="0" smtClean="0"/>
              <a:t>1</a:t>
            </a:r>
            <a:endParaRPr lang="ar-SA" sz="1400" dirty="0"/>
          </a:p>
        </p:txBody>
      </p:sp>
      <p:sp>
        <p:nvSpPr>
          <p:cNvPr id="35" name="مربع نص 34"/>
          <p:cNvSpPr txBox="1"/>
          <p:nvPr/>
        </p:nvSpPr>
        <p:spPr>
          <a:xfrm>
            <a:off x="6345349" y="5388131"/>
            <a:ext cx="216024" cy="307777"/>
          </a:xfrm>
          <a:prstGeom prst="rect">
            <a:avLst/>
          </a:prstGeom>
          <a:noFill/>
        </p:spPr>
        <p:txBody>
          <a:bodyPr wrap="square" rtlCol="1">
            <a:spAutoFit/>
          </a:bodyPr>
          <a:lstStyle/>
          <a:p>
            <a:r>
              <a:rPr lang="en-US" sz="1400" dirty="0" smtClean="0"/>
              <a:t>1</a:t>
            </a:r>
            <a:endParaRPr lang="ar-SA" sz="1400" dirty="0"/>
          </a:p>
        </p:txBody>
      </p:sp>
      <p:cxnSp>
        <p:nvCxnSpPr>
          <p:cNvPr id="36" name="رابط مستقيم 35"/>
          <p:cNvCxnSpPr/>
          <p:nvPr/>
        </p:nvCxnSpPr>
        <p:spPr>
          <a:xfrm>
            <a:off x="6118391" y="4580145"/>
            <a:ext cx="0" cy="936104"/>
          </a:xfrm>
          <a:prstGeom prst="line">
            <a:avLst/>
          </a:prstGeom>
        </p:spPr>
        <p:style>
          <a:lnRef idx="1">
            <a:schemeClr val="dk1"/>
          </a:lnRef>
          <a:fillRef idx="0">
            <a:schemeClr val="dk1"/>
          </a:fillRef>
          <a:effectRef idx="0">
            <a:schemeClr val="dk1"/>
          </a:effectRef>
          <a:fontRef idx="minor">
            <a:schemeClr val="tx1"/>
          </a:fontRef>
        </p:style>
      </p:cxnSp>
      <p:cxnSp>
        <p:nvCxnSpPr>
          <p:cNvPr id="37" name="رابط كسهم مستقيم 36"/>
          <p:cNvCxnSpPr/>
          <p:nvPr/>
        </p:nvCxnSpPr>
        <p:spPr>
          <a:xfrm>
            <a:off x="6118391" y="4580145"/>
            <a:ext cx="216024" cy="257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رابط كسهم مستقيم 37"/>
          <p:cNvCxnSpPr/>
          <p:nvPr/>
        </p:nvCxnSpPr>
        <p:spPr>
          <a:xfrm>
            <a:off x="6118391" y="5516249"/>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8292212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Spandrels: </a:t>
            </a:r>
            <a:endParaRPr lang="en-US" sz="2000" dirty="0" smtClean="0"/>
          </a:p>
          <a:p>
            <a:pPr marL="0" indent="0" algn="l" rtl="0">
              <a:buNone/>
            </a:pPr>
            <a:endParaRPr lang="en-US" sz="2000" dirty="0" smtClean="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صورة 5"/>
          <p:cNvPicPr>
            <a:picLocks noChangeAspect="1"/>
          </p:cNvPicPr>
          <p:nvPr/>
        </p:nvPicPr>
        <p:blipFill>
          <a:blip r:embed="rId2"/>
          <a:stretch>
            <a:fillRect/>
          </a:stretch>
        </p:blipFill>
        <p:spPr>
          <a:xfrm>
            <a:off x="2051720" y="1714500"/>
            <a:ext cx="4926484" cy="4439021"/>
          </a:xfrm>
          <a:prstGeom prst="rect">
            <a:avLst/>
          </a:prstGeom>
        </p:spPr>
      </p:pic>
    </p:spTree>
    <p:extLst>
      <p:ext uri="{BB962C8B-B14F-4D97-AF65-F5344CB8AC3E}">
        <p14:creationId xmlns:p14="http://schemas.microsoft.com/office/powerpoint/2010/main" val="66153765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113</a:t>
            </a:fld>
            <a:endParaRPr lang="ar-SA"/>
          </a:p>
        </p:txBody>
      </p:sp>
      <p:pic>
        <p:nvPicPr>
          <p:cNvPr id="3" name="صورة 2"/>
          <p:cNvPicPr>
            <a:picLocks noChangeAspect="1"/>
          </p:cNvPicPr>
          <p:nvPr/>
        </p:nvPicPr>
        <p:blipFill>
          <a:blip r:embed="rId2"/>
          <a:stretch>
            <a:fillRect/>
          </a:stretch>
        </p:blipFill>
        <p:spPr>
          <a:xfrm>
            <a:off x="2609" y="178315"/>
            <a:ext cx="3782514" cy="2331872"/>
          </a:xfrm>
          <a:prstGeom prst="rect">
            <a:avLst/>
          </a:prstGeom>
        </p:spPr>
      </p:pic>
      <p:pic>
        <p:nvPicPr>
          <p:cNvPr id="4" name="صورة 3"/>
          <p:cNvPicPr>
            <a:picLocks noChangeAspect="1"/>
          </p:cNvPicPr>
          <p:nvPr/>
        </p:nvPicPr>
        <p:blipFill>
          <a:blip r:embed="rId3"/>
          <a:stretch>
            <a:fillRect/>
          </a:stretch>
        </p:blipFill>
        <p:spPr>
          <a:xfrm>
            <a:off x="5508104" y="193428"/>
            <a:ext cx="3460173" cy="2532981"/>
          </a:xfrm>
          <a:prstGeom prst="rect">
            <a:avLst/>
          </a:prstGeom>
        </p:spPr>
      </p:pic>
      <p:pic>
        <p:nvPicPr>
          <p:cNvPr id="5" name="صورة 4"/>
          <p:cNvPicPr>
            <a:picLocks noChangeAspect="1"/>
          </p:cNvPicPr>
          <p:nvPr/>
        </p:nvPicPr>
        <p:blipFill>
          <a:blip r:embed="rId4"/>
          <a:stretch>
            <a:fillRect/>
          </a:stretch>
        </p:blipFill>
        <p:spPr>
          <a:xfrm>
            <a:off x="5292080" y="3338888"/>
            <a:ext cx="3471490" cy="2285944"/>
          </a:xfrm>
          <a:prstGeom prst="rect">
            <a:avLst/>
          </a:prstGeom>
        </p:spPr>
      </p:pic>
      <p:pic>
        <p:nvPicPr>
          <p:cNvPr id="6" name="صورة 5"/>
          <p:cNvPicPr>
            <a:picLocks noChangeAspect="1"/>
          </p:cNvPicPr>
          <p:nvPr/>
        </p:nvPicPr>
        <p:blipFill>
          <a:blip r:embed="rId5"/>
          <a:stretch>
            <a:fillRect/>
          </a:stretch>
        </p:blipFill>
        <p:spPr>
          <a:xfrm>
            <a:off x="827584" y="3243544"/>
            <a:ext cx="2697088" cy="2993768"/>
          </a:xfrm>
          <a:prstGeom prst="rect">
            <a:avLst/>
          </a:prstGeom>
        </p:spPr>
      </p:pic>
    </p:spTree>
    <p:extLst>
      <p:ext uri="{BB962C8B-B14F-4D97-AF65-F5344CB8AC3E}">
        <p14:creationId xmlns:p14="http://schemas.microsoft.com/office/powerpoint/2010/main" val="383672930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Slabs:</a:t>
            </a:r>
          </a:p>
          <a:p>
            <a:pPr marL="0" indent="0" algn="l" rtl="0">
              <a:buNone/>
            </a:pP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Picture 372"/>
          <p:cNvPicPr/>
          <p:nvPr/>
        </p:nvPicPr>
        <p:blipFill>
          <a:blip r:embed="rId2">
            <a:extLst>
              <a:ext uri="{28A0092B-C50C-407E-A947-70E740481C1C}">
                <a14:useLocalDpi xmlns:a14="http://schemas.microsoft.com/office/drawing/2010/main" val="0"/>
              </a:ext>
            </a:extLst>
          </a:blip>
          <a:stretch>
            <a:fillRect/>
          </a:stretch>
        </p:blipFill>
        <p:spPr>
          <a:xfrm>
            <a:off x="1187624" y="1140696"/>
            <a:ext cx="6825952" cy="5094312"/>
          </a:xfrm>
          <a:prstGeom prst="rect">
            <a:avLst/>
          </a:prstGeom>
        </p:spPr>
      </p:pic>
      <p:pic>
        <p:nvPicPr>
          <p:cNvPr id="6" name="صورة 5"/>
          <p:cNvPicPr>
            <a:picLocks noChangeAspect="1"/>
          </p:cNvPicPr>
          <p:nvPr/>
        </p:nvPicPr>
        <p:blipFill>
          <a:blip r:embed="rId3"/>
          <a:stretch>
            <a:fillRect/>
          </a:stretch>
        </p:blipFill>
        <p:spPr>
          <a:xfrm>
            <a:off x="1170207" y="764704"/>
            <a:ext cx="590550" cy="1143000"/>
          </a:xfrm>
          <a:prstGeom prst="rect">
            <a:avLst/>
          </a:prstGeom>
        </p:spPr>
      </p:pic>
    </p:spTree>
    <p:extLst>
      <p:ext uri="{BB962C8B-B14F-4D97-AF65-F5344CB8AC3E}">
        <p14:creationId xmlns:p14="http://schemas.microsoft.com/office/powerpoint/2010/main" val="110733691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Slabs:</a:t>
                </a:r>
              </a:p>
              <a:p>
                <a:pPr marL="0" indent="0" algn="l" rtl="0">
                  <a:buNone/>
                </a:pPr>
                <a:r>
                  <a:rPr lang="en-US" sz="2400" dirty="0" smtClean="0"/>
                  <a:t>Shear check:</a:t>
                </a:r>
              </a:p>
              <a:p>
                <a:pPr marL="0" indent="0" algn="l" rtl="0">
                  <a:buNone/>
                </a:pPr>
                <a:r>
                  <a:rPr lang="en-US" sz="2400" dirty="0" smtClean="0"/>
                  <a:t>Slab A:</a:t>
                </a:r>
              </a:p>
              <a:p>
                <a:pPr marL="0" indent="0" algn="l" rtl="0">
                  <a:buNone/>
                </a:pPr>
                <a:r>
                  <a:rPr lang="en-US" sz="2400" dirty="0"/>
                  <a:t>𝜙</a:t>
                </a:r>
                <a:r>
                  <a:rPr lang="en-US" sz="2400" dirty="0" err="1"/>
                  <a:t>V</a:t>
                </a:r>
                <a:r>
                  <a:rPr lang="en-US" sz="2400" baseline="-25000" dirty="0" err="1"/>
                  <a:t>c</a:t>
                </a:r>
                <a:r>
                  <a:rPr lang="en-US" sz="2400" dirty="0"/>
                  <a:t>= 𝜙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1</m:t>
                        </m:r>
                      </m:num>
                      <m:den>
                        <m:r>
                          <a:rPr lang="en-US" sz="2400">
                            <a:latin typeface="Cambria Math" panose="02040503050406030204" pitchFamily="18" charset="0"/>
                          </a:rPr>
                          <m:t>6</m:t>
                        </m:r>
                      </m:den>
                    </m:f>
                  </m:oMath>
                </a14:m>
                <a:r>
                  <a:rPr lang="en-US" sz="2400" dirty="0"/>
                  <a:t> λ </a:t>
                </a:r>
                <a14:m>
                  <m:oMath xmlns:m="http://schemas.openxmlformats.org/officeDocument/2006/math">
                    <m:r>
                      <a:rPr lang="en-US" sz="2400">
                        <a:latin typeface="Cambria Math" panose="02040503050406030204" pitchFamily="18" charset="0"/>
                      </a:rPr>
                      <m:t>√</m:t>
                    </m:r>
                    <m:r>
                      <m:rPr>
                        <m:sty m:val="p"/>
                      </m:rPr>
                      <a:rPr lang="en-US" sz="2400">
                        <a:latin typeface="Cambria Math" panose="02040503050406030204" pitchFamily="18" charset="0"/>
                      </a:rPr>
                      <m:t>fc</m:t>
                    </m:r>
                    <m:r>
                      <a:rPr lang="en-US" sz="2400">
                        <a:latin typeface="Cambria Math" panose="02040503050406030204" pitchFamily="18" charset="0"/>
                      </a:rPr>
                      <m:t>ʹ</m:t>
                    </m:r>
                  </m:oMath>
                </a14:m>
                <a:r>
                  <a:rPr lang="en-US" sz="2400" dirty="0"/>
                  <a:t> </a:t>
                </a:r>
                <a:r>
                  <a:rPr lang="en-US" sz="2400" dirty="0" err="1"/>
                  <a:t>b</a:t>
                </a:r>
                <a:r>
                  <a:rPr lang="en-US" sz="2400" baseline="-25000" dirty="0" err="1"/>
                  <a:t>w</a:t>
                </a:r>
                <a:r>
                  <a:rPr lang="en-US" sz="2400" dirty="0"/>
                  <a:t> d </a:t>
                </a:r>
                <a:r>
                  <a:rPr lang="en-US" sz="2400" dirty="0" smtClean="0"/>
                  <a:t>= </a:t>
                </a:r>
                <a:r>
                  <a:rPr lang="en-US" sz="2400" dirty="0"/>
                  <a:t>106 </a:t>
                </a:r>
                <a:r>
                  <a:rPr lang="en-US" sz="2400" dirty="0" smtClean="0"/>
                  <a:t>kN/m</a:t>
                </a:r>
              </a:p>
              <a:p>
                <a:pPr marL="0" indent="0" algn="l" rtl="0">
                  <a:buNone/>
                </a:pPr>
                <a:r>
                  <a:rPr lang="en-US" sz="2400" dirty="0"/>
                  <a:t>Vu</a:t>
                </a:r>
                <a:r>
                  <a:rPr lang="en-US" sz="2400" baseline="-25000" dirty="0"/>
                  <a:t>(13)</a:t>
                </a:r>
                <a:r>
                  <a:rPr lang="en-US" sz="2400" dirty="0"/>
                  <a:t> = 46 kN/m </a:t>
                </a:r>
                <a:r>
                  <a:rPr lang="en-US" sz="2400" dirty="0" smtClean="0"/>
                  <a:t>&lt; </a:t>
                </a:r>
                <a:r>
                  <a:rPr lang="en-US" sz="2400" dirty="0"/>
                  <a:t>106 </a:t>
                </a:r>
                <a:r>
                  <a:rPr lang="en-US" sz="2400" dirty="0" smtClean="0"/>
                  <a:t>kN/m         OK </a:t>
                </a: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cxnSp>
        <p:nvCxnSpPr>
          <p:cNvPr id="12" name="رابط كسهم مستقيم 11"/>
          <p:cNvCxnSpPr/>
          <p:nvPr/>
        </p:nvCxnSpPr>
        <p:spPr>
          <a:xfrm>
            <a:off x="3707904" y="2780928"/>
            <a:ext cx="43204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4" name="Picture 407" descr="C:\Users\pc\Desktop\V13.PNG"/>
          <p:cNvPicPr/>
          <p:nvPr/>
        </p:nvPicPr>
        <p:blipFill rotWithShape="1">
          <a:blip r:embed="rId3">
            <a:extLst>
              <a:ext uri="{28A0092B-C50C-407E-A947-70E740481C1C}">
                <a14:useLocalDpi xmlns:a14="http://schemas.microsoft.com/office/drawing/2010/main" val="0"/>
              </a:ext>
            </a:extLst>
          </a:blip>
          <a:srcRect l="1064" t="354" r="1"/>
          <a:stretch/>
        </p:blipFill>
        <p:spPr bwMode="auto">
          <a:xfrm>
            <a:off x="1152459" y="3140968"/>
            <a:ext cx="6443877" cy="360437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530213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Slabs:</a:t>
                </a:r>
              </a:p>
              <a:p>
                <a:pPr marL="0" indent="0" algn="l" rtl="0">
                  <a:buNone/>
                </a:pPr>
                <a:r>
                  <a:rPr lang="en-US" sz="2400" dirty="0" smtClean="0"/>
                  <a:t>Flexural design:</a:t>
                </a:r>
              </a:p>
              <a:p>
                <a:pPr marL="0" indent="0" algn="l" rtl="0">
                  <a:buNone/>
                </a:pPr>
                <a:r>
                  <a:rPr lang="en-US" sz="2400" dirty="0" smtClean="0"/>
                  <a:t>Slab A:</a:t>
                </a:r>
              </a:p>
              <a:p>
                <a:pPr marL="0" indent="0" algn="l" rtl="0">
                  <a:buNone/>
                </a:pPr>
                <a:endParaRPr lang="en-US" sz="2400" dirty="0"/>
              </a:p>
              <a:p>
                <a:pPr marL="0" indent="0" algn="l" rtl="0">
                  <a:buNone/>
                </a:pPr>
                <a:r>
                  <a:rPr lang="en-US" sz="2400" dirty="0" err="1" smtClean="0"/>
                  <a:t>As,</a:t>
                </a:r>
                <a:r>
                  <a:rPr lang="en-US" sz="2400" baseline="-25000" dirty="0" err="1" smtClean="0"/>
                  <a:t>min</a:t>
                </a:r>
                <a:r>
                  <a:rPr lang="en-US" sz="2400" dirty="0" smtClean="0"/>
                  <a:t> </a:t>
                </a:r>
                <a:r>
                  <a:rPr lang="en-US" sz="2400" dirty="0"/>
                  <a:t>= </a:t>
                </a:r>
                <a:r>
                  <a:rPr lang="en-US" sz="2400" dirty="0" err="1" smtClean="0"/>
                  <a:t>ρ</a:t>
                </a:r>
                <a:r>
                  <a:rPr lang="en-US" sz="2400" baseline="-25000" dirty="0" err="1" smtClean="0"/>
                  <a:t>min</a:t>
                </a:r>
                <a:r>
                  <a:rPr lang="en-US" sz="2400" dirty="0" smtClean="0"/>
                  <a:t> * </a:t>
                </a:r>
                <a:r>
                  <a:rPr lang="en-US" sz="2400" dirty="0"/>
                  <a:t>b * h = 0.0018 * 1,000 * 200 = 360 mm</a:t>
                </a:r>
                <a:r>
                  <a:rPr lang="en-US" sz="2400" baseline="30000" dirty="0"/>
                  <a:t>2</a:t>
                </a:r>
                <a:r>
                  <a:rPr lang="en-US" sz="2400" dirty="0"/>
                  <a:t>/m = 5𝜙</a:t>
                </a:r>
                <a:r>
                  <a:rPr lang="en-US" sz="2400" dirty="0" smtClean="0"/>
                  <a:t>10/m</a:t>
                </a:r>
              </a:p>
              <a:p>
                <a:pPr marL="0" indent="0" algn="l" rtl="0">
                  <a:buNone/>
                </a:pPr>
                <a:endParaRPr lang="en-US" sz="2400" dirty="0"/>
              </a:p>
              <a:p>
                <a:pPr marL="0" indent="0" algn="l" rtl="0">
                  <a:buNone/>
                </a:pPr>
                <a:r>
                  <a:rPr lang="en-US" sz="2400" dirty="0"/>
                  <a:t>a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As</m:t>
                        </m:r>
                        <m:r>
                          <a:rPr lang="en-US" sz="2400" i="1">
                            <a:latin typeface="Cambria Math" panose="02040503050406030204" pitchFamily="18" charset="0"/>
                          </a:rPr>
                          <m:t>∗</m:t>
                        </m:r>
                        <m:r>
                          <m:rPr>
                            <m:sty m:val="p"/>
                          </m:rPr>
                          <a:rPr lang="en-US" sz="2400">
                            <a:latin typeface="Cambria Math" panose="02040503050406030204" pitchFamily="18" charset="0"/>
                          </a:rPr>
                          <m:t>Fy</m:t>
                        </m:r>
                      </m:num>
                      <m:den>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85</m:t>
                        </m:r>
                        <m:r>
                          <a:rPr lang="en-US" sz="2400">
                            <a:latin typeface="Cambria Math" panose="02040503050406030204" pitchFamily="18" charset="0"/>
                          </a:rPr>
                          <m:t> </m:t>
                        </m:r>
                        <m:r>
                          <m:rPr>
                            <m:sty m:val="p"/>
                          </m:rPr>
                          <a:rPr lang="en-US" sz="2400">
                            <a:latin typeface="Cambria Math" panose="02040503050406030204" pitchFamily="18" charset="0"/>
                          </a:rPr>
                          <m:t>fc</m:t>
                        </m:r>
                        <m:r>
                          <a:rPr lang="en-US" sz="2400">
                            <a:latin typeface="Cambria Math" panose="02040503050406030204" pitchFamily="18" charset="0"/>
                          </a:rPr>
                          <m:t>ʹ</m:t>
                        </m:r>
                        <m:r>
                          <a:rPr lang="en-US" sz="2400" i="1">
                            <a:latin typeface="Cambria Math" panose="02040503050406030204" pitchFamily="18" charset="0"/>
                          </a:rPr>
                          <m:t>∗</m:t>
                        </m:r>
                        <m:r>
                          <m:rPr>
                            <m:sty m:val="p"/>
                          </m:rPr>
                          <a:rPr lang="en-US" sz="2400">
                            <a:latin typeface="Cambria Math" panose="02040503050406030204" pitchFamily="18" charset="0"/>
                          </a:rPr>
                          <m:t>b</m:t>
                        </m:r>
                      </m:den>
                    </m:f>
                  </m:oMath>
                </a14:m>
                <a:r>
                  <a:rPr lang="en-US" sz="2400" dirty="0"/>
                  <a:t> </a:t>
                </a:r>
                <a:r>
                  <a:rPr lang="en-US" sz="2400" dirty="0" smtClean="0"/>
                  <a:t>= </a:t>
                </a:r>
                <a:r>
                  <a:rPr lang="en-US" sz="2400" dirty="0"/>
                  <a:t>6.35 </a:t>
                </a:r>
                <a:r>
                  <a:rPr lang="en-US" sz="2400" dirty="0" smtClean="0"/>
                  <a:t>mm</a:t>
                </a:r>
              </a:p>
              <a:p>
                <a:pPr marL="0" indent="0" algn="l" rtl="0">
                  <a:buNone/>
                </a:pPr>
                <a:endParaRPr lang="en-US" sz="2400" dirty="0"/>
              </a:p>
              <a:p>
                <a:pPr marL="0" indent="0" algn="l" rtl="0">
                  <a:buNone/>
                </a:pPr>
                <a:r>
                  <a:rPr lang="en-US" sz="2400" dirty="0" err="1"/>
                  <a:t>Mu,</a:t>
                </a:r>
                <a:r>
                  <a:rPr lang="en-US" sz="2400" baseline="-25000" dirty="0" err="1"/>
                  <a:t>min</a:t>
                </a:r>
                <a:r>
                  <a:rPr lang="en-US" sz="2400" dirty="0"/>
                  <a:t>= 𝜙</a:t>
                </a:r>
                <a:r>
                  <a:rPr lang="en-US" sz="2400" dirty="0" err="1"/>
                  <a:t>Mn,</a:t>
                </a:r>
                <a:r>
                  <a:rPr lang="en-US" sz="2400" baseline="-25000" dirty="0" err="1"/>
                  <a:t>min</a:t>
                </a:r>
                <a:r>
                  <a:rPr lang="en-US" sz="2400" dirty="0"/>
                  <a:t> = 𝜙</a:t>
                </a:r>
                <a:r>
                  <a:rPr lang="en-US" sz="2400" dirty="0" err="1"/>
                  <a:t>As,</a:t>
                </a:r>
                <a:r>
                  <a:rPr lang="en-US" sz="2400" baseline="-25000" dirty="0" err="1"/>
                  <a:t>min</a:t>
                </a:r>
                <a:r>
                  <a:rPr lang="en-US" sz="2400" dirty="0"/>
                  <a:t> * F</a:t>
                </a:r>
                <a:r>
                  <a:rPr lang="en-US" sz="2400" baseline="-25000" dirty="0"/>
                  <a:t>y</a:t>
                </a:r>
                <a:r>
                  <a:rPr lang="en-US" sz="2400" dirty="0"/>
                  <a:t> * (d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a</m:t>
                        </m:r>
                      </m:num>
                      <m:den>
                        <m:r>
                          <a:rPr lang="en-US" sz="2400">
                            <a:latin typeface="Cambria Math" panose="02040503050406030204" pitchFamily="18" charset="0"/>
                          </a:rPr>
                          <m:t>2</m:t>
                        </m:r>
                      </m:den>
                    </m:f>
                  </m:oMath>
                </a14:m>
                <a:r>
                  <a:rPr lang="en-US" sz="2400" dirty="0"/>
                  <a:t> </a:t>
                </a:r>
                <a:r>
                  <a:rPr lang="en-US" sz="2400" dirty="0" smtClean="0"/>
                  <a:t>) = </a:t>
                </a:r>
                <a:r>
                  <a:rPr lang="en-US" sz="2400" dirty="0"/>
                  <a:t>21.6 </a:t>
                </a:r>
                <a:r>
                  <a:rPr lang="en-US" sz="2400" dirty="0" err="1"/>
                  <a:t>kN.m</a:t>
                </a:r>
                <a:r>
                  <a:rPr lang="en-US" sz="2400" dirty="0"/>
                  <a:t>/m</a:t>
                </a:r>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spTree>
    <p:extLst>
      <p:ext uri="{BB962C8B-B14F-4D97-AF65-F5344CB8AC3E}">
        <p14:creationId xmlns:p14="http://schemas.microsoft.com/office/powerpoint/2010/main" val="132856540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117</a:t>
            </a:fld>
            <a:endParaRPr lang="ar-SA"/>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123" y="764704"/>
            <a:ext cx="7633661" cy="4745249"/>
          </a:xfrm>
          <a:prstGeom prst="rect">
            <a:avLst/>
          </a:prstGeom>
        </p:spPr>
      </p:pic>
      <p:sp>
        <p:nvSpPr>
          <p:cNvPr id="4" name="مستطيل 3"/>
          <p:cNvSpPr/>
          <p:nvPr/>
        </p:nvSpPr>
        <p:spPr>
          <a:xfrm>
            <a:off x="-900608" y="5704355"/>
            <a:ext cx="8064896" cy="338554"/>
          </a:xfrm>
          <a:prstGeom prst="rect">
            <a:avLst/>
          </a:prstGeom>
        </p:spPr>
        <p:txBody>
          <a:bodyPr wrap="square">
            <a:spAutoFit/>
          </a:bodyPr>
          <a:lstStyle/>
          <a:p>
            <a:r>
              <a:rPr lang="en-US" sz="16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Positive </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ultimate bending moments (M11) for slab A from ETABS</a:t>
            </a:r>
            <a:endParaRPr lang="ar-SA" sz="1600" dirty="0"/>
          </a:p>
        </p:txBody>
      </p:sp>
    </p:spTree>
    <p:extLst>
      <p:ext uri="{BB962C8B-B14F-4D97-AF65-F5344CB8AC3E}">
        <p14:creationId xmlns:p14="http://schemas.microsoft.com/office/powerpoint/2010/main" val="357395716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118</a:t>
            </a:fld>
            <a:endParaRPr lang="ar-SA"/>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252" y="829186"/>
            <a:ext cx="7488156" cy="4682764"/>
          </a:xfrm>
          <a:prstGeom prst="rect">
            <a:avLst/>
          </a:prstGeom>
        </p:spPr>
      </p:pic>
      <p:sp>
        <p:nvSpPr>
          <p:cNvPr id="4" name="مستطيل 3"/>
          <p:cNvSpPr/>
          <p:nvPr/>
        </p:nvSpPr>
        <p:spPr>
          <a:xfrm>
            <a:off x="-1476672" y="5716429"/>
            <a:ext cx="8784727" cy="338554"/>
          </a:xfrm>
          <a:prstGeom prst="rect">
            <a:avLst/>
          </a:prstGeom>
        </p:spPr>
        <p:txBody>
          <a:bodyPr wrap="square">
            <a:spAutoFit/>
          </a:bodyPr>
          <a:lstStyle/>
          <a:p>
            <a:r>
              <a:rPr lang="en-US" sz="16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Negative </a:t>
            </a:r>
            <a:r>
              <a:rPr lang="en-US" sz="16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ultimate bending moments (M11) for slab A from ETABS</a:t>
            </a:r>
            <a:endParaRPr lang="ar-SA" sz="1600" dirty="0"/>
          </a:p>
        </p:txBody>
      </p:sp>
    </p:spTree>
    <p:extLst>
      <p:ext uri="{BB962C8B-B14F-4D97-AF65-F5344CB8AC3E}">
        <p14:creationId xmlns:p14="http://schemas.microsoft.com/office/powerpoint/2010/main" val="3578364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p:cNvSpPr>
            <a:spLocks noGrp="1"/>
          </p:cNvSpPr>
          <p:nvPr>
            <p:ph idx="1"/>
          </p:nvPr>
        </p:nvSpPr>
        <p:spPr>
          <a:xfrm>
            <a:off x="457200" y="1124744"/>
            <a:ext cx="8229600" cy="3240360"/>
          </a:xfrm>
        </p:spPr>
        <p:txBody>
          <a:bodyPr/>
          <a:lstStyle/>
          <a:p>
            <a:pPr marL="0" indent="0" algn="l" rtl="0">
              <a:buNone/>
            </a:pPr>
            <a:r>
              <a:rPr lang="en-US" sz="2800" dirty="0" smtClean="0"/>
              <a:t>Concrete</a:t>
            </a:r>
          </a:p>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p:txBody>
      </p:sp>
      <p:graphicFrame>
        <p:nvGraphicFramePr>
          <p:cNvPr id="7" name="جدول 6"/>
          <p:cNvGraphicFramePr>
            <a:graphicFrameLocks noGrp="1"/>
          </p:cNvGraphicFramePr>
          <p:nvPr>
            <p:extLst>
              <p:ext uri="{D42A27DB-BD31-4B8C-83A1-F6EECF244321}">
                <p14:modId xmlns:p14="http://schemas.microsoft.com/office/powerpoint/2010/main" val="2658303770"/>
              </p:ext>
            </p:extLst>
          </p:nvPr>
        </p:nvGraphicFramePr>
        <p:xfrm>
          <a:off x="251519" y="2492896"/>
          <a:ext cx="8640961" cy="1741470"/>
        </p:xfrm>
        <a:graphic>
          <a:graphicData uri="http://schemas.openxmlformats.org/drawingml/2006/table">
            <a:tbl>
              <a:tblPr firstRow="1" firstCol="1" bandRow="1"/>
              <a:tblGrid>
                <a:gridCol w="2930413"/>
                <a:gridCol w="1246051"/>
                <a:gridCol w="1152128"/>
                <a:gridCol w="1224136"/>
                <a:gridCol w="1036289"/>
                <a:gridCol w="1051944"/>
              </a:tblGrid>
              <a:tr h="683737">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Structural Element</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Concrete Type</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Times New Roman"/>
                          <a:ea typeface="Times New Roman"/>
                          <a:cs typeface="Arial"/>
                        </a:rPr>
                        <a:t>f</a:t>
                      </a:r>
                      <a:r>
                        <a:rPr lang="en-US" sz="1800" b="1" baseline="-25000">
                          <a:solidFill>
                            <a:srgbClr val="000000"/>
                          </a:solidFill>
                          <a:effectLst/>
                          <a:latin typeface="Times New Roman"/>
                          <a:ea typeface="Times New Roman"/>
                          <a:cs typeface="Arial"/>
                        </a:rPr>
                        <a:t>c</a:t>
                      </a:r>
                      <a:r>
                        <a:rPr lang="en-US" sz="1800" b="1">
                          <a:solidFill>
                            <a:srgbClr val="000000"/>
                          </a:solidFill>
                          <a:effectLst/>
                          <a:latin typeface="Times New Roman"/>
                          <a:ea typeface="Times New Roman"/>
                          <a:cs typeface="Arial"/>
                        </a:rPr>
                        <a:t>ʹ (MPa)</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Times New Roman"/>
                          <a:ea typeface="Times New Roman"/>
                          <a:cs typeface="Arial"/>
                        </a:rPr>
                        <a:t>E</a:t>
                      </a:r>
                      <a:r>
                        <a:rPr lang="en-US" sz="1800" b="1" baseline="-25000">
                          <a:solidFill>
                            <a:srgbClr val="000000"/>
                          </a:solidFill>
                          <a:effectLst/>
                          <a:latin typeface="Times New Roman"/>
                          <a:ea typeface="Times New Roman"/>
                          <a:cs typeface="Arial"/>
                        </a:rPr>
                        <a:t>c</a:t>
                      </a:r>
                      <a:r>
                        <a:rPr lang="en-US" sz="1800" b="1">
                          <a:solidFill>
                            <a:srgbClr val="000000"/>
                          </a:solidFill>
                          <a:effectLst/>
                          <a:latin typeface="Times New Roman"/>
                          <a:ea typeface="Times New Roman"/>
                          <a:cs typeface="Arial"/>
                        </a:rPr>
                        <a:t> (MPa)</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Times New Roman"/>
                          <a:ea typeface="Times New Roman"/>
                          <a:cs typeface="Arial"/>
                        </a:rPr>
                        <a:t>f</a:t>
                      </a:r>
                      <a:r>
                        <a:rPr lang="en-US" sz="1800" b="1" baseline="-25000">
                          <a:solidFill>
                            <a:srgbClr val="000000"/>
                          </a:solidFill>
                          <a:effectLst/>
                          <a:latin typeface="Times New Roman"/>
                          <a:ea typeface="Times New Roman"/>
                          <a:cs typeface="Arial"/>
                        </a:rPr>
                        <a:t>t</a:t>
                      </a:r>
                      <a:r>
                        <a:rPr lang="en-US" sz="1800" b="1">
                          <a:solidFill>
                            <a:srgbClr val="000000"/>
                          </a:solidFill>
                          <a:effectLst/>
                          <a:latin typeface="Times New Roman"/>
                          <a:ea typeface="Times New Roman"/>
                          <a:cs typeface="Arial"/>
                        </a:rPr>
                        <a:t>ʹ</a:t>
                      </a:r>
                      <a:r>
                        <a:rPr lang="en-US" sz="1800" b="1" baseline="-25000">
                          <a:solidFill>
                            <a:srgbClr val="000000"/>
                          </a:solidFill>
                          <a:effectLst/>
                          <a:latin typeface="Times New Roman"/>
                          <a:ea typeface="Times New Roman"/>
                          <a:cs typeface="Arial"/>
                        </a:rPr>
                        <a:t> </a:t>
                      </a:r>
                      <a:r>
                        <a:rPr lang="en-US" sz="1800" b="1">
                          <a:solidFill>
                            <a:srgbClr val="000000"/>
                          </a:solidFill>
                          <a:effectLst/>
                          <a:latin typeface="Times New Roman"/>
                          <a:ea typeface="Times New Roman"/>
                          <a:cs typeface="Arial"/>
                        </a:rPr>
                        <a:t>(MPa)</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f</a:t>
                      </a:r>
                      <a:r>
                        <a:rPr lang="en-US" sz="1800" b="1" baseline="-25000" dirty="0">
                          <a:solidFill>
                            <a:srgbClr val="000000"/>
                          </a:solidFill>
                          <a:effectLst/>
                          <a:latin typeface="Times New Roman"/>
                          <a:ea typeface="Times New Roman"/>
                          <a:cs typeface="Arial"/>
                        </a:rPr>
                        <a:t>r </a:t>
                      </a:r>
                      <a:r>
                        <a:rPr lang="en-US" sz="1800" b="1" dirty="0">
                          <a:solidFill>
                            <a:srgbClr val="000000"/>
                          </a:solidFill>
                          <a:effectLst/>
                          <a:latin typeface="Times New Roman"/>
                          <a:ea typeface="Times New Roman"/>
                          <a:cs typeface="Arial"/>
                        </a:rPr>
                        <a:t>(MPa)</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96383">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Reinforced concrete elements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B350</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28</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2.48*10</a:t>
                      </a:r>
                      <a:r>
                        <a:rPr lang="en-US" sz="1800" baseline="30000">
                          <a:solidFill>
                            <a:srgbClr val="000000"/>
                          </a:solidFill>
                          <a:effectLst/>
                          <a:latin typeface="Times New Roman"/>
                          <a:ea typeface="Calibri"/>
                          <a:cs typeface="Arial"/>
                        </a:rPr>
                        <a:t>4</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1.75</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3.28</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30675">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Tie beams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B300</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24</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2.30*10</a:t>
                      </a:r>
                      <a:r>
                        <a:rPr lang="en-US" sz="1800" baseline="30000">
                          <a:solidFill>
                            <a:srgbClr val="000000"/>
                          </a:solidFill>
                          <a:effectLst/>
                          <a:latin typeface="Times New Roman"/>
                          <a:ea typeface="Calibri"/>
                          <a:cs typeface="Arial"/>
                        </a:rPr>
                        <a:t>4</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1.62</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3.04</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675">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Blinding</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B200</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1.88*10</a:t>
                      </a:r>
                      <a:r>
                        <a:rPr lang="en-US" sz="1800" baseline="30000">
                          <a:solidFill>
                            <a:srgbClr val="000000"/>
                          </a:solidFill>
                          <a:effectLst/>
                          <a:latin typeface="Times New Roman"/>
                          <a:ea typeface="Calibri"/>
                          <a:cs typeface="Arial"/>
                        </a:rPr>
                        <a:t>4</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1.32</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2.48</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9"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11</a:t>
            </a:fld>
            <a:endParaRPr lang="ar-SA"/>
          </a:p>
        </p:txBody>
      </p:sp>
    </p:spTree>
    <p:extLst>
      <p:ext uri="{BB962C8B-B14F-4D97-AF65-F5344CB8AC3E}">
        <p14:creationId xmlns:p14="http://schemas.microsoft.com/office/powerpoint/2010/main" val="249028532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119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Slabs:</a:t>
                </a:r>
              </a:p>
              <a:p>
                <a:pPr marL="0" indent="0" algn="l" rtl="0">
                  <a:buNone/>
                </a:pPr>
                <a:r>
                  <a:rPr lang="en-US" sz="2400" dirty="0" smtClean="0"/>
                  <a:t>Development length:</a:t>
                </a:r>
              </a:p>
              <a:p>
                <a:pPr marL="0" indent="0" algn="l" rtl="0">
                  <a:buNone/>
                </a:pPr>
                <a:endParaRPr lang="en-US" sz="2400" dirty="0" smtClean="0"/>
              </a:p>
              <a:p>
                <a:pPr marL="0" indent="0" algn="l">
                  <a:buNone/>
                </a:pPr>
                <a:r>
                  <a:rPr lang="en-US" sz="2400" dirty="0" err="1"/>
                  <a:t>L</a:t>
                </a:r>
                <a:r>
                  <a:rPr lang="en-US" sz="2400" baseline="-25000" dirty="0" err="1"/>
                  <a:t>dt</a:t>
                </a:r>
                <a:r>
                  <a:rPr lang="en-US" sz="2400" dirty="0"/>
                  <a:t> =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48</m:t>
                        </m:r>
                        <m:r>
                          <a:rPr lang="en-US" sz="2400" i="1">
                            <a:latin typeface="Cambria Math" panose="02040503050406030204" pitchFamily="18" charset="0"/>
                          </a:rPr>
                          <m:t>∗</m:t>
                        </m:r>
                        <m:r>
                          <m:rPr>
                            <m:sty m:val="p"/>
                          </m:rPr>
                          <a:rPr lang="en-US" sz="2400" b="0" i="0" smtClean="0">
                            <a:latin typeface="Cambria Math" panose="02040503050406030204" pitchFamily="18" charset="0"/>
                          </a:rPr>
                          <m:t>Fy</m:t>
                        </m:r>
                      </m:num>
                      <m:den>
                        <m:rad>
                          <m:radPr>
                            <m:degHide m:val="on"/>
                            <m:ctrlPr>
                              <a:rPr lang="en-US" sz="2400" i="1">
                                <a:latin typeface="Cambria Math" panose="02040503050406030204" pitchFamily="18" charset="0"/>
                              </a:rPr>
                            </m:ctrlPr>
                          </m:radPr>
                          <m:deg/>
                          <m:e>
                            <m:r>
                              <m:rPr>
                                <m:sty m:val="p"/>
                              </m:rPr>
                              <a:rPr lang="en-US" sz="2400" b="0" i="0" smtClean="0">
                                <a:latin typeface="Cambria Math" panose="02040503050406030204" pitchFamily="18" charset="0"/>
                              </a:rPr>
                              <m:t>fc</m:t>
                            </m:r>
                            <m:r>
                              <a:rPr lang="en-US" sz="2400" b="0" i="1" smtClean="0">
                                <a:latin typeface="Cambria Math" panose="02040503050406030204" pitchFamily="18" charset="0"/>
                              </a:rPr>
                              <m:t>`</m:t>
                            </m:r>
                          </m:e>
                        </m:rad>
                      </m:den>
                    </m:f>
                  </m:oMath>
                </a14:m>
                <a:r>
                  <a:rPr lang="en-US" sz="2400" dirty="0"/>
                  <a:t> * </a:t>
                </a:r>
                <a:r>
                  <a:rPr lang="en-US" sz="2000" dirty="0" err="1" smtClean="0"/>
                  <a:t>dp</a:t>
                </a:r>
                <a:r>
                  <a:rPr lang="en-US" sz="2400" dirty="0" smtClean="0"/>
                  <a:t> </a:t>
                </a:r>
                <a:r>
                  <a:rPr lang="en-US" sz="2400" dirty="0"/>
                  <a:t>* </a:t>
                </a:r>
                <a14:m>
                  <m:oMath xmlns:m="http://schemas.openxmlformats.org/officeDocument/2006/math">
                    <m:f>
                      <m:fPr>
                        <m:ctrlPr>
                          <a:rPr lang="en-US" sz="2400" i="1">
                            <a:latin typeface="Cambria Math" panose="02040503050406030204" pitchFamily="18" charset="0"/>
                          </a:rPr>
                        </m:ctrlPr>
                      </m:fPr>
                      <m:num>
                        <m:r>
                          <m:rPr>
                            <m:sty m:val="p"/>
                          </m:rPr>
                          <a:rPr lang="en-US" sz="2400" b="0" i="0" smtClean="0">
                            <a:latin typeface="Cambria Math" panose="02040503050406030204" pitchFamily="18" charset="0"/>
                          </a:rPr>
                          <m:t>As</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required</m:t>
                        </m:r>
                      </m:num>
                      <m:den>
                        <m:r>
                          <m:rPr>
                            <m:sty m:val="p"/>
                          </m:rPr>
                          <a:rPr lang="en-US" sz="2400" b="0" i="0" smtClean="0">
                            <a:latin typeface="Cambria Math" panose="02040503050406030204" pitchFamily="18" charset="0"/>
                          </a:rPr>
                          <m:t>As</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used</m:t>
                        </m:r>
                      </m:den>
                    </m:f>
                  </m:oMath>
                </a14:m>
                <a:endParaRPr lang="en-US" sz="2400" dirty="0"/>
              </a:p>
              <a:p>
                <a:pPr marL="0" indent="0" algn="l">
                  <a:buNone/>
                </a:pPr>
                <a:endParaRPr lang="en-US" sz="2400" dirty="0" smtClean="0"/>
              </a:p>
              <a:p>
                <a:pPr marL="0" indent="0" algn="l">
                  <a:buNone/>
                </a:pPr>
                <a:r>
                  <a:rPr lang="en-US" sz="2400" dirty="0" err="1" smtClean="0"/>
                  <a:t>L</a:t>
                </a:r>
                <a:r>
                  <a:rPr lang="en-US" sz="2400" baseline="-25000" dirty="0" err="1" smtClean="0"/>
                  <a:t>dh</a:t>
                </a:r>
                <a:r>
                  <a:rPr lang="en-US" sz="2400" dirty="0" smtClean="0"/>
                  <a:t>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0</m:t>
                        </m:r>
                        <m:r>
                          <a:rPr lang="en-US" sz="2400">
                            <a:latin typeface="Cambria Math" panose="02040503050406030204" pitchFamily="18" charset="0"/>
                          </a:rPr>
                          <m:t>.</m:t>
                        </m:r>
                        <m:r>
                          <a:rPr lang="en-US" sz="2400" b="0" i="1" smtClean="0">
                            <a:latin typeface="Cambria Math" panose="02040503050406030204" pitchFamily="18" charset="0"/>
                          </a:rPr>
                          <m:t>24</m:t>
                        </m:r>
                        <m:r>
                          <a:rPr lang="en-US" sz="2400" i="1">
                            <a:latin typeface="Cambria Math" panose="02040503050406030204" pitchFamily="18" charset="0"/>
                          </a:rPr>
                          <m:t>∗</m:t>
                        </m:r>
                        <m:r>
                          <m:rPr>
                            <m:sty m:val="p"/>
                          </m:rPr>
                          <a:rPr lang="en-US" sz="2400">
                            <a:latin typeface="Cambria Math" panose="02040503050406030204" pitchFamily="18" charset="0"/>
                          </a:rPr>
                          <m:t>Fy</m:t>
                        </m:r>
                      </m:num>
                      <m:den>
                        <m:rad>
                          <m:radPr>
                            <m:degHide m:val="on"/>
                            <m:ctrlPr>
                              <a:rPr lang="en-US" sz="2400" i="1">
                                <a:latin typeface="Cambria Math" panose="02040503050406030204" pitchFamily="18" charset="0"/>
                              </a:rPr>
                            </m:ctrlPr>
                          </m:radPr>
                          <m:deg/>
                          <m:e>
                            <m:r>
                              <m:rPr>
                                <m:sty m:val="p"/>
                              </m:rPr>
                              <a:rPr lang="en-US" sz="2400">
                                <a:latin typeface="Cambria Math" panose="02040503050406030204" pitchFamily="18" charset="0"/>
                              </a:rPr>
                              <m:t>fc</m:t>
                            </m:r>
                            <m:r>
                              <a:rPr lang="en-US" sz="2400" i="1">
                                <a:latin typeface="Cambria Math" panose="02040503050406030204" pitchFamily="18" charset="0"/>
                              </a:rPr>
                              <m:t>`</m:t>
                            </m:r>
                          </m:e>
                        </m:rad>
                      </m:den>
                    </m:f>
                  </m:oMath>
                </a14:m>
                <a:r>
                  <a:rPr lang="en-US" sz="2400" dirty="0"/>
                  <a:t> * </a:t>
                </a:r>
                <a:r>
                  <a:rPr lang="en-US" sz="2000" dirty="0" err="1"/>
                  <a:t>dp</a:t>
                </a:r>
                <a:r>
                  <a:rPr lang="en-US" sz="2400" dirty="0"/>
                  <a:t>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As</m:t>
                        </m:r>
                        <m:r>
                          <a:rPr lang="en-US" sz="2400">
                            <a:latin typeface="Cambria Math" panose="02040503050406030204" pitchFamily="18" charset="0"/>
                          </a:rPr>
                          <m:t>,</m:t>
                        </m:r>
                        <m:r>
                          <m:rPr>
                            <m:sty m:val="p"/>
                          </m:rPr>
                          <a:rPr lang="en-US" sz="2400">
                            <a:latin typeface="Cambria Math" panose="02040503050406030204" pitchFamily="18" charset="0"/>
                          </a:rPr>
                          <m:t>required</m:t>
                        </m:r>
                      </m:num>
                      <m:den>
                        <m:r>
                          <m:rPr>
                            <m:sty m:val="p"/>
                          </m:rPr>
                          <a:rPr lang="en-US" sz="2400">
                            <a:latin typeface="Cambria Math" panose="02040503050406030204" pitchFamily="18" charset="0"/>
                          </a:rPr>
                          <m:t>As</m:t>
                        </m:r>
                        <m:r>
                          <a:rPr lang="en-US" sz="2400">
                            <a:latin typeface="Cambria Math" panose="02040503050406030204" pitchFamily="18" charset="0"/>
                          </a:rPr>
                          <m:t>,</m:t>
                        </m:r>
                        <m:r>
                          <m:rPr>
                            <m:sty m:val="p"/>
                          </m:rPr>
                          <a:rPr lang="en-US" sz="2400">
                            <a:latin typeface="Cambria Math" panose="02040503050406030204" pitchFamily="18" charset="0"/>
                          </a:rPr>
                          <m:t>used</m:t>
                        </m:r>
                      </m:den>
                    </m:f>
                  </m:oMath>
                </a14:m>
                <a:endParaRPr lang="en-US" sz="2400" dirty="0"/>
              </a:p>
              <a:p>
                <a:pPr marL="0" indent="0" algn="l">
                  <a:buNone/>
                </a:pPr>
                <a:endParaRPr lang="en-US" sz="2400" dirty="0" smtClean="0"/>
              </a:p>
              <a:p>
                <a:pPr marL="0" indent="0" algn="l">
                  <a:buNone/>
                </a:pPr>
                <a:r>
                  <a:rPr lang="en-US" sz="2400" dirty="0" err="1" smtClean="0"/>
                  <a:t>R</a:t>
                </a:r>
                <a:r>
                  <a:rPr lang="en-US" sz="2400" baseline="-25000" dirty="0" err="1" smtClean="0"/>
                  <a:t>hook</a:t>
                </a:r>
                <a:r>
                  <a:rPr lang="en-US" sz="2400" dirty="0" smtClean="0"/>
                  <a:t> </a:t>
                </a:r>
                <a:r>
                  <a:rPr lang="en-US" sz="2400" dirty="0"/>
                  <a:t>= 4 * </a:t>
                </a:r>
                <a:r>
                  <a:rPr lang="en-US" sz="2400" dirty="0" err="1" smtClean="0"/>
                  <a:t>dp</a:t>
                </a:r>
                <a:endParaRPr lang="en-US" sz="2400" dirty="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5" name="Picture 266"/>
          <p:cNvPicPr/>
          <p:nvPr/>
        </p:nvPicPr>
        <p:blipFill>
          <a:blip r:embed="rId3">
            <a:extLst>
              <a:ext uri="{28A0092B-C50C-407E-A947-70E740481C1C}">
                <a14:useLocalDpi xmlns:a14="http://schemas.microsoft.com/office/drawing/2010/main" val="0"/>
              </a:ext>
            </a:extLst>
          </a:blip>
          <a:stretch>
            <a:fillRect/>
          </a:stretch>
        </p:blipFill>
        <p:spPr>
          <a:xfrm>
            <a:off x="189856" y="4797152"/>
            <a:ext cx="8784976" cy="1440160"/>
          </a:xfrm>
          <a:prstGeom prst="rect">
            <a:avLst/>
          </a:prstGeom>
        </p:spPr>
      </p:pic>
      <p:sp>
        <p:nvSpPr>
          <p:cNvPr id="6" name="مستطيل 5"/>
          <p:cNvSpPr/>
          <p:nvPr/>
        </p:nvSpPr>
        <p:spPr>
          <a:xfrm>
            <a:off x="1259632" y="6352613"/>
            <a:ext cx="6174432" cy="324384"/>
          </a:xfrm>
          <a:prstGeom prst="rect">
            <a:avLst/>
          </a:prstGeom>
        </p:spPr>
        <p:txBody>
          <a:bodyPr wrap="square">
            <a:spAutoFit/>
          </a:bodyPr>
          <a:lstStyle/>
          <a:p>
            <a:pPr marL="457200" marR="0" algn="ctr" rtl="0">
              <a:lnSpc>
                <a:spcPct val="115000"/>
              </a:lnSpc>
              <a:spcBef>
                <a:spcPts val="0"/>
              </a:spcBef>
              <a:spcAft>
                <a:spcPts val="1000"/>
              </a:spcAft>
            </a:pPr>
            <a:r>
              <a:rPr lang="en-US" sz="14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Slab </a:t>
            </a:r>
            <a:r>
              <a:rPr lang="en-US" sz="1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reinforcement in X-direction for zone A</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9624937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120</a:t>
            </a:fld>
            <a:endParaRPr lang="ar-SA"/>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10" name="صورة 9"/>
          <p:cNvPicPr>
            <a:picLocks noChangeAspect="1"/>
          </p:cNvPicPr>
          <p:nvPr/>
        </p:nvPicPr>
        <p:blipFill>
          <a:blip r:embed="rId2"/>
          <a:stretch>
            <a:fillRect/>
          </a:stretch>
        </p:blipFill>
        <p:spPr>
          <a:xfrm>
            <a:off x="-17686" y="56542"/>
            <a:ext cx="9163115" cy="6155457"/>
          </a:xfrm>
          <a:prstGeom prst="rect">
            <a:avLst/>
          </a:prstGeom>
        </p:spPr>
      </p:pic>
      <p:pic>
        <p:nvPicPr>
          <p:cNvPr id="3" name="صورة 2"/>
          <p:cNvPicPr>
            <a:picLocks noChangeAspect="1"/>
          </p:cNvPicPr>
          <p:nvPr/>
        </p:nvPicPr>
        <p:blipFill>
          <a:blip r:embed="rId3"/>
          <a:stretch>
            <a:fillRect/>
          </a:stretch>
        </p:blipFill>
        <p:spPr>
          <a:xfrm>
            <a:off x="251520" y="188640"/>
            <a:ext cx="590550" cy="1143000"/>
          </a:xfrm>
          <a:prstGeom prst="rect">
            <a:avLst/>
          </a:prstGeom>
        </p:spPr>
      </p:pic>
    </p:spTree>
    <p:extLst>
      <p:ext uri="{BB962C8B-B14F-4D97-AF65-F5344CB8AC3E}">
        <p14:creationId xmlns:p14="http://schemas.microsoft.com/office/powerpoint/2010/main" val="3184261611"/>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121</a:t>
            </a:fld>
            <a:endParaRPr lang="ar-SA"/>
          </a:p>
        </p:txBody>
      </p:sp>
      <p:pic>
        <p:nvPicPr>
          <p:cNvPr id="4" name="صورة 3"/>
          <p:cNvPicPr>
            <a:picLocks noChangeAspect="1"/>
          </p:cNvPicPr>
          <p:nvPr/>
        </p:nvPicPr>
        <p:blipFill>
          <a:blip r:embed="rId2"/>
          <a:stretch>
            <a:fillRect/>
          </a:stretch>
        </p:blipFill>
        <p:spPr>
          <a:xfrm>
            <a:off x="0" y="0"/>
            <a:ext cx="8790689" cy="6321522"/>
          </a:xfrm>
          <a:prstGeom prst="rect">
            <a:avLst/>
          </a:prstGeom>
        </p:spPr>
      </p:pic>
      <p:pic>
        <p:nvPicPr>
          <p:cNvPr id="3" name="صورة 2"/>
          <p:cNvPicPr>
            <a:picLocks noChangeAspect="1"/>
          </p:cNvPicPr>
          <p:nvPr/>
        </p:nvPicPr>
        <p:blipFill>
          <a:blip r:embed="rId3"/>
          <a:stretch>
            <a:fillRect/>
          </a:stretch>
        </p:blipFill>
        <p:spPr>
          <a:xfrm>
            <a:off x="27296" y="116632"/>
            <a:ext cx="590550" cy="1143000"/>
          </a:xfrm>
          <a:prstGeom prst="rect">
            <a:avLst/>
          </a:prstGeom>
        </p:spPr>
      </p:pic>
    </p:spTree>
    <p:extLst>
      <p:ext uri="{BB962C8B-B14F-4D97-AF65-F5344CB8AC3E}">
        <p14:creationId xmlns:p14="http://schemas.microsoft.com/office/powerpoint/2010/main" val="324069181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Ground slab:</a:t>
            </a:r>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
        <p:nvSpPr>
          <p:cNvPr id="5" name="مستطيل 4"/>
          <p:cNvSpPr/>
          <p:nvPr/>
        </p:nvSpPr>
        <p:spPr>
          <a:xfrm>
            <a:off x="107504" y="1268760"/>
            <a:ext cx="9036496" cy="2120581"/>
          </a:xfrm>
          <a:prstGeom prst="rect">
            <a:avLst/>
          </a:prstGeom>
        </p:spPr>
        <p:txBody>
          <a:bodyPr wrap="square">
            <a:spAutoFit/>
          </a:bodyPr>
          <a:lstStyle/>
          <a:p>
            <a:pPr algn="l">
              <a:lnSpc>
                <a:spcPct val="115000"/>
              </a:lnSpc>
              <a:spcAft>
                <a:spcPts val="1000"/>
              </a:spcAft>
            </a:pPr>
            <a:r>
              <a:rPr lang="en-US" sz="2400" dirty="0"/>
              <a:t>h = 100 mm</a:t>
            </a:r>
          </a:p>
          <a:p>
            <a:pPr algn="l">
              <a:lnSpc>
                <a:spcPct val="115000"/>
              </a:lnSpc>
              <a:spcAft>
                <a:spcPts val="1000"/>
              </a:spcAft>
            </a:pPr>
            <a:r>
              <a:rPr lang="en-US" sz="2400" dirty="0" err="1"/>
              <a:t>As,min</a:t>
            </a:r>
            <a:r>
              <a:rPr lang="en-US" sz="2400" dirty="0"/>
              <a:t> = 0.0018 b h = 0.0018 * 1,000 * 100 = 180 mm2/m = 4 𝜙 8 / m </a:t>
            </a:r>
          </a:p>
          <a:p>
            <a:pPr algn="l">
              <a:lnSpc>
                <a:spcPct val="115000"/>
              </a:lnSpc>
              <a:spcAft>
                <a:spcPts val="1000"/>
              </a:spcAft>
            </a:pPr>
            <a:r>
              <a:rPr lang="en-US" sz="2400" dirty="0"/>
              <a:t> </a:t>
            </a:r>
          </a:p>
          <a:p>
            <a:pPr algn="l"/>
            <a:r>
              <a:rPr lang="en-US" sz="2400" dirty="0"/>
              <a:t>Use a mesh of ( 1 𝜙 8 / 25 cm ). </a:t>
            </a:r>
            <a:endParaRPr lang="ar-SA" sz="2400" dirty="0"/>
          </a:p>
        </p:txBody>
      </p:sp>
    </p:spTree>
    <p:extLst>
      <p:ext uri="{BB962C8B-B14F-4D97-AF65-F5344CB8AC3E}">
        <p14:creationId xmlns:p14="http://schemas.microsoft.com/office/powerpoint/2010/main" val="258209506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123</a:t>
            </a:fld>
            <a:endParaRPr lang="ar-SA"/>
          </a:p>
        </p:txBody>
      </p:sp>
      <p:pic>
        <p:nvPicPr>
          <p:cNvPr id="6" name="صورة 5"/>
          <p:cNvPicPr>
            <a:picLocks noChangeAspect="1"/>
          </p:cNvPicPr>
          <p:nvPr/>
        </p:nvPicPr>
        <p:blipFill>
          <a:blip r:embed="rId2"/>
          <a:stretch>
            <a:fillRect/>
          </a:stretch>
        </p:blipFill>
        <p:spPr>
          <a:xfrm>
            <a:off x="179512" y="77709"/>
            <a:ext cx="8532440" cy="6147027"/>
          </a:xfrm>
          <a:prstGeom prst="rect">
            <a:avLst/>
          </a:prstGeom>
        </p:spPr>
      </p:pic>
      <p:pic>
        <p:nvPicPr>
          <p:cNvPr id="3" name="صورة 2"/>
          <p:cNvPicPr>
            <a:picLocks noChangeAspect="1"/>
          </p:cNvPicPr>
          <p:nvPr/>
        </p:nvPicPr>
        <p:blipFill>
          <a:blip r:embed="rId3"/>
          <a:stretch>
            <a:fillRect/>
          </a:stretch>
        </p:blipFill>
        <p:spPr>
          <a:xfrm>
            <a:off x="323528" y="260648"/>
            <a:ext cx="590550" cy="1143000"/>
          </a:xfrm>
          <a:prstGeom prst="rect">
            <a:avLst/>
          </a:prstGeom>
        </p:spPr>
      </p:pic>
    </p:spTree>
    <p:extLst>
      <p:ext uri="{BB962C8B-B14F-4D97-AF65-F5344CB8AC3E}">
        <p14:creationId xmlns:p14="http://schemas.microsoft.com/office/powerpoint/2010/main" val="2318775044"/>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Design inputs:</a:t>
            </a:r>
          </a:p>
          <a:p>
            <a:pPr marL="457200" indent="-457200" algn="l" rtl="0">
              <a:buAutoNum type="alphaLcParenR"/>
            </a:pPr>
            <a:r>
              <a:rPr lang="en-US" sz="2000" dirty="0" smtClean="0"/>
              <a:t>Joints reactions:</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graphicFrame>
        <p:nvGraphicFramePr>
          <p:cNvPr id="6" name="جدول 5"/>
          <p:cNvGraphicFramePr>
            <a:graphicFrameLocks noGrp="1"/>
          </p:cNvGraphicFramePr>
          <p:nvPr>
            <p:extLst>
              <p:ext uri="{D42A27DB-BD31-4B8C-83A1-F6EECF244321}">
                <p14:modId xmlns:p14="http://schemas.microsoft.com/office/powerpoint/2010/main" val="2461971539"/>
              </p:ext>
            </p:extLst>
          </p:nvPr>
        </p:nvGraphicFramePr>
        <p:xfrm>
          <a:off x="255464" y="2343013"/>
          <a:ext cx="3149600" cy="3154680"/>
        </p:xfrm>
        <a:graphic>
          <a:graphicData uri="http://schemas.openxmlformats.org/drawingml/2006/table">
            <a:tbl>
              <a:tblPr firstRow="1" firstCol="1" bandRow="1"/>
              <a:tblGrid>
                <a:gridCol w="673100"/>
                <a:gridCol w="2476500"/>
              </a:tblGrid>
              <a:tr h="209550">
                <a:tc>
                  <a:txBody>
                    <a:bodyPr/>
                    <a:lstStyle/>
                    <a:p>
                      <a:pPr marL="0" marR="0" algn="ctr">
                        <a:lnSpc>
                          <a:spcPct val="115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Joint label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DCE4"/>
                    </a:solidFill>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Reaction due to maximum service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DCE4"/>
                    </a:solidFill>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1808.4483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1798.9158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1798.5533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1800.6648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1707.6696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1798.0459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1767.9364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1793.1431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1802.7728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1707.5496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191.7916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191.9705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marL="0" marR="0" algn="ctr">
                        <a:lnSpc>
                          <a:spcPct val="115000"/>
                        </a:lnSpc>
                        <a:spcBef>
                          <a:spcPts val="0"/>
                        </a:spcBef>
                        <a:spcAft>
                          <a:spcPts val="0"/>
                        </a:spcAft>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1212.4001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9" name="Picture 421"/>
          <p:cNvPicPr/>
          <p:nvPr/>
        </p:nvPicPr>
        <p:blipFill>
          <a:blip r:embed="rId2">
            <a:extLst>
              <a:ext uri="{28A0092B-C50C-407E-A947-70E740481C1C}">
                <a14:useLocalDpi xmlns:a14="http://schemas.microsoft.com/office/drawing/2010/main" val="0"/>
              </a:ext>
            </a:extLst>
          </a:blip>
          <a:stretch>
            <a:fillRect/>
          </a:stretch>
        </p:blipFill>
        <p:spPr>
          <a:xfrm>
            <a:off x="3851920" y="2343013"/>
            <a:ext cx="4845224" cy="3481789"/>
          </a:xfrm>
          <a:prstGeom prst="rect">
            <a:avLst/>
          </a:prstGeom>
        </p:spPr>
      </p:pic>
    </p:spTree>
    <p:extLst>
      <p:ext uri="{BB962C8B-B14F-4D97-AF65-F5344CB8AC3E}">
        <p14:creationId xmlns:p14="http://schemas.microsoft.com/office/powerpoint/2010/main" val="335370171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marL="0" indent="0" algn="l" rtl="0">
              <a:buNone/>
            </a:pPr>
            <a:r>
              <a:rPr lang="en-US" sz="2000" dirty="0" smtClean="0"/>
              <a:t>Design inputs:</a:t>
            </a:r>
          </a:p>
          <a:p>
            <a:pPr marL="0" indent="0" algn="l" rtl="0">
              <a:buNone/>
            </a:pPr>
            <a:r>
              <a:rPr lang="en-US" sz="2000" dirty="0" smtClean="0"/>
              <a:t>b)   Dimensions and thicknesses assumptions:</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graphicFrame>
        <p:nvGraphicFramePr>
          <p:cNvPr id="5" name="جدول 4"/>
          <p:cNvGraphicFramePr>
            <a:graphicFrameLocks noGrp="1"/>
          </p:cNvGraphicFramePr>
          <p:nvPr>
            <p:extLst>
              <p:ext uri="{D42A27DB-BD31-4B8C-83A1-F6EECF244321}">
                <p14:modId xmlns:p14="http://schemas.microsoft.com/office/powerpoint/2010/main" val="909426617"/>
              </p:ext>
            </p:extLst>
          </p:nvPr>
        </p:nvGraphicFramePr>
        <p:xfrm>
          <a:off x="2233479" y="1988840"/>
          <a:ext cx="4697730" cy="1051560"/>
        </p:xfrm>
        <a:graphic>
          <a:graphicData uri="http://schemas.openxmlformats.org/drawingml/2006/table">
            <a:tbl>
              <a:tblPr firstRow="1" firstCol="1" bandRow="1"/>
              <a:tblGrid>
                <a:gridCol w="1040130"/>
                <a:gridCol w="1085850"/>
                <a:gridCol w="1371600"/>
                <a:gridCol w="1200150"/>
              </a:tblGrid>
              <a:tr h="0">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Footing name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Type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Dimensions (m*m)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Thickness (mm)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Single footing</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 * 1.1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r>
              <a:tr h="0">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Single footing</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2.9 * 1.9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foundation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20.7 * 6.7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550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r>
              <a:tr h="0">
                <a:tc>
                  <a:txBody>
                    <a:bodyPr/>
                    <a:lstStyle/>
                    <a:p>
                      <a:pPr marL="0" marR="0">
                        <a:lnSpc>
                          <a:spcPct val="115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Wall footing</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 = 1.8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400</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r>
            </a:tbl>
          </a:graphicData>
        </a:graphic>
      </p:graphicFrame>
      <p:pic>
        <p:nvPicPr>
          <p:cNvPr id="8" name="Picture 415" descr="C:\Users\pc\Desktop\Capture.PNG"/>
          <p:cNvPicPr/>
          <p:nvPr/>
        </p:nvPicPr>
        <p:blipFill>
          <a:blip r:embed="rId2">
            <a:extLst>
              <a:ext uri="{28A0092B-C50C-407E-A947-70E740481C1C}">
                <a14:useLocalDpi xmlns:a14="http://schemas.microsoft.com/office/drawing/2010/main" val="0"/>
              </a:ext>
            </a:extLst>
          </a:blip>
          <a:srcRect/>
          <a:stretch>
            <a:fillRect/>
          </a:stretch>
        </p:blipFill>
        <p:spPr bwMode="auto">
          <a:xfrm>
            <a:off x="2260466" y="3138497"/>
            <a:ext cx="4643755" cy="3621405"/>
          </a:xfrm>
          <a:prstGeom prst="rect">
            <a:avLst/>
          </a:prstGeom>
          <a:noFill/>
          <a:ln>
            <a:noFill/>
          </a:ln>
        </p:spPr>
      </p:pic>
    </p:spTree>
    <p:extLst>
      <p:ext uri="{BB962C8B-B14F-4D97-AF65-F5344CB8AC3E}">
        <p14:creationId xmlns:p14="http://schemas.microsoft.com/office/powerpoint/2010/main" val="158952493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126</a:t>
            </a:fld>
            <a:endParaRPr lang="ar-SA"/>
          </a:p>
        </p:txBody>
      </p:sp>
      <p:pic>
        <p:nvPicPr>
          <p:cNvPr id="3" name="صورة 2"/>
          <p:cNvPicPr>
            <a:picLocks noChangeAspect="1"/>
          </p:cNvPicPr>
          <p:nvPr/>
        </p:nvPicPr>
        <p:blipFill>
          <a:blip r:embed="rId2"/>
          <a:stretch>
            <a:fillRect/>
          </a:stretch>
        </p:blipFill>
        <p:spPr>
          <a:xfrm>
            <a:off x="471956" y="189225"/>
            <a:ext cx="7776864" cy="6413212"/>
          </a:xfrm>
          <a:prstGeom prst="rect">
            <a:avLst/>
          </a:prstGeom>
        </p:spPr>
      </p:pic>
    </p:spTree>
    <p:extLst>
      <p:ext uri="{BB962C8B-B14F-4D97-AF65-F5344CB8AC3E}">
        <p14:creationId xmlns:p14="http://schemas.microsoft.com/office/powerpoint/2010/main" val="38169943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Bearing capacity check:</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err="1"/>
              <a:t>q</a:t>
            </a:r>
            <a:r>
              <a:rPr lang="en-US" sz="2000" dirty="0" err="1"/>
              <a:t>max</a:t>
            </a:r>
            <a:r>
              <a:rPr lang="en-US" sz="2000" dirty="0"/>
              <a:t> = 240 kN/m²   &lt;   </a:t>
            </a:r>
            <a:r>
              <a:rPr lang="en-US" sz="2400" dirty="0" err="1"/>
              <a:t>q</a:t>
            </a:r>
            <a:r>
              <a:rPr lang="en-US" sz="2000" dirty="0" err="1"/>
              <a:t>all</a:t>
            </a:r>
            <a:r>
              <a:rPr lang="en-US" sz="2000" dirty="0"/>
              <a:t> = 300 kN/m²            OK</a:t>
            </a:r>
            <a:br>
              <a:rPr lang="en-US" sz="2000" dirty="0"/>
            </a:br>
            <a:endParaRPr lang="en-US" sz="2000" dirty="0"/>
          </a:p>
        </p:txBody>
      </p:sp>
      <p:pic>
        <p:nvPicPr>
          <p:cNvPr id="7" name="Picture 270"/>
          <p:cNvPicPr/>
          <p:nvPr/>
        </p:nvPicPr>
        <p:blipFill>
          <a:blip r:embed="rId2">
            <a:extLst>
              <a:ext uri="{28A0092B-C50C-407E-A947-70E740481C1C}">
                <a14:useLocalDpi xmlns:a14="http://schemas.microsoft.com/office/drawing/2010/main" val="0"/>
              </a:ext>
            </a:extLst>
          </a:blip>
          <a:stretch>
            <a:fillRect/>
          </a:stretch>
        </p:blipFill>
        <p:spPr>
          <a:xfrm>
            <a:off x="1691680" y="1556792"/>
            <a:ext cx="5688632" cy="3816424"/>
          </a:xfrm>
          <a:prstGeom prst="rect">
            <a:avLst/>
          </a:prstGeom>
        </p:spPr>
      </p:pic>
      <p:cxnSp>
        <p:nvCxnSpPr>
          <p:cNvPr id="9" name="رابط كسهم مستقيم 8"/>
          <p:cNvCxnSpPr/>
          <p:nvPr/>
        </p:nvCxnSpPr>
        <p:spPr>
          <a:xfrm>
            <a:off x="4355976" y="5877272"/>
            <a:ext cx="43204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1224141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457200" indent="-457200" algn="l" rtl="0">
              <a:buAutoNum type="arabicParenR"/>
            </a:pPr>
            <a:r>
              <a:rPr lang="en-US" sz="2000" dirty="0" smtClean="0"/>
              <a:t>Single footing (F1):</a:t>
            </a:r>
          </a:p>
          <a:p>
            <a:pPr algn="l" rtl="0">
              <a:buFontTx/>
              <a:buChar char="-"/>
            </a:pPr>
            <a:r>
              <a:rPr lang="en-US" sz="2000" dirty="0" smtClean="0"/>
              <a:t>Punching shear:</a:t>
            </a:r>
          </a:p>
          <a:p>
            <a:pPr marL="0" indent="0" algn="l" rtl="0">
              <a:buNone/>
            </a:pPr>
            <a:endParaRPr lang="en-US" sz="2000" dirty="0" smtClean="0"/>
          </a:p>
          <a:p>
            <a:pPr marL="0" indent="0" algn="l" rtl="0">
              <a:buNone/>
            </a:pPr>
            <a:r>
              <a:rPr lang="en-US" sz="2000" dirty="0"/>
              <a:t>Pu max = 241 kN</a:t>
            </a:r>
          </a:p>
          <a:p>
            <a:pPr marL="0" indent="0" algn="l" rtl="0">
              <a:buNone/>
            </a:pPr>
            <a:r>
              <a:rPr lang="en-US" sz="2000" dirty="0" err="1"/>
              <a:t>qu,max</a:t>
            </a:r>
            <a:r>
              <a:rPr lang="en-US" sz="2000" dirty="0"/>
              <a:t> = 230 kN/m2  (From SAFE)</a:t>
            </a:r>
          </a:p>
          <a:p>
            <a:pPr marL="0" indent="0" algn="l" rtl="0">
              <a:buNone/>
            </a:pPr>
            <a:r>
              <a:rPr lang="en-US" sz="2000" dirty="0"/>
              <a:t> </a:t>
            </a:r>
            <a:r>
              <a:rPr lang="en-US" sz="2000" dirty="0" err="1" smtClean="0"/>
              <a:t>Vu,p</a:t>
            </a:r>
            <a:r>
              <a:rPr lang="en-US" sz="2000" dirty="0" smtClean="0"/>
              <a:t> </a:t>
            </a:r>
            <a:r>
              <a:rPr lang="en-US" sz="2000" dirty="0"/>
              <a:t>= Pu – </a:t>
            </a:r>
            <a:r>
              <a:rPr lang="en-US" sz="2000" dirty="0" err="1"/>
              <a:t>qu</a:t>
            </a:r>
            <a:r>
              <a:rPr lang="en-US" sz="2000" dirty="0"/>
              <a:t> </a:t>
            </a:r>
            <a:r>
              <a:rPr lang="en-US" sz="2000" dirty="0" err="1"/>
              <a:t>Acr</a:t>
            </a:r>
            <a:r>
              <a:rPr lang="en-US" sz="2000" dirty="0"/>
              <a:t> </a:t>
            </a:r>
            <a:r>
              <a:rPr lang="en-US" sz="2000" dirty="0" smtClean="0"/>
              <a:t>= </a:t>
            </a:r>
            <a:r>
              <a:rPr lang="en-US" sz="2000" dirty="0"/>
              <a:t>115 kN</a:t>
            </a:r>
          </a:p>
          <a:p>
            <a:pPr marL="0" indent="0" algn="l" rtl="0">
              <a:buNone/>
            </a:pPr>
            <a:r>
              <a:rPr lang="en-US" sz="2000" dirty="0"/>
              <a:t>𝜙</a:t>
            </a:r>
            <a:r>
              <a:rPr lang="en-US" sz="2000" dirty="0" err="1"/>
              <a:t>Vcp</a:t>
            </a:r>
            <a:r>
              <a:rPr lang="en-US" sz="2000" dirty="0"/>
              <a:t>= 𝜙 1/3 </a:t>
            </a:r>
            <a:r>
              <a:rPr lang="el-GR" sz="2000" dirty="0"/>
              <a:t>λ √(</a:t>
            </a:r>
            <a:r>
              <a:rPr lang="en-US" sz="2000" dirty="0"/>
              <a:t>fcʹ) </a:t>
            </a:r>
            <a:r>
              <a:rPr lang="en-US" sz="2000" dirty="0" err="1"/>
              <a:t>bo</a:t>
            </a:r>
            <a:r>
              <a:rPr lang="en-US" sz="2000" dirty="0"/>
              <a:t> </a:t>
            </a:r>
            <a:r>
              <a:rPr lang="en-US" sz="2000" dirty="0" smtClean="0"/>
              <a:t>d = </a:t>
            </a:r>
            <a:r>
              <a:rPr lang="en-US" sz="2000" dirty="0"/>
              <a:t>1330 kN &gt; </a:t>
            </a:r>
            <a:r>
              <a:rPr lang="en-US" sz="2000" dirty="0" err="1"/>
              <a:t>Vu,</a:t>
            </a:r>
            <a:r>
              <a:rPr lang="en-US" sz="2000" baseline="-25000" dirty="0" err="1"/>
              <a:t>p</a:t>
            </a:r>
            <a:r>
              <a:rPr lang="en-US" sz="2000" baseline="-25000" dirty="0"/>
              <a:t> </a:t>
            </a:r>
            <a:r>
              <a:rPr lang="en-US" sz="2000" dirty="0"/>
              <a:t>           OK</a:t>
            </a:r>
          </a:p>
          <a:p>
            <a:pPr marL="0" indent="0" rtl="0">
              <a:buNone/>
            </a:pPr>
            <a:r>
              <a:rPr lang="en-US" sz="2000" dirty="0"/>
              <a:t> </a:t>
            </a:r>
          </a:p>
          <a:p>
            <a:pPr algn="l" rtl="0">
              <a:buFontTx/>
              <a:buChar char="-"/>
            </a:pPr>
            <a:r>
              <a:rPr lang="en-US" sz="2000" dirty="0" smtClean="0"/>
              <a:t>Wide beam shear:</a:t>
            </a:r>
          </a:p>
          <a:p>
            <a:pPr marL="0" indent="0" algn="l" rtl="0">
              <a:buNone/>
            </a:pPr>
            <a:endParaRPr lang="en-US" sz="2000" dirty="0" smtClean="0"/>
          </a:p>
          <a:p>
            <a:pPr marL="0" indent="0" algn="l" rtl="0">
              <a:buNone/>
            </a:pPr>
            <a:r>
              <a:rPr lang="en-US" sz="2000" dirty="0"/>
              <a:t>Vu = 230 * 0.35 = 81 kN/m </a:t>
            </a:r>
          </a:p>
          <a:p>
            <a:pPr marL="0" indent="0" algn="l" rtl="0">
              <a:buNone/>
            </a:pPr>
            <a:endParaRPr lang="en-US" sz="2000" dirty="0"/>
          </a:p>
          <a:p>
            <a:pPr marL="0" indent="0" algn="l" rtl="0">
              <a:buNone/>
            </a:pPr>
            <a:r>
              <a:rPr lang="en-US" sz="2000" dirty="0"/>
              <a:t>𝜙</a:t>
            </a:r>
            <a:r>
              <a:rPr lang="en-US" sz="2000" dirty="0" err="1"/>
              <a:t>Vc</a:t>
            </a:r>
            <a:r>
              <a:rPr lang="en-US" sz="2000" dirty="0"/>
              <a:t> = 𝜙 1/6 </a:t>
            </a:r>
            <a:r>
              <a:rPr lang="el-GR" sz="2000" dirty="0"/>
              <a:t>λ √(</a:t>
            </a:r>
            <a:r>
              <a:rPr lang="en-US" sz="2000" dirty="0"/>
              <a:t>fcʹ) b d </a:t>
            </a:r>
            <a:r>
              <a:rPr lang="en-US" sz="2000" dirty="0" smtClean="0"/>
              <a:t>= 225 </a:t>
            </a:r>
            <a:r>
              <a:rPr lang="en-US" sz="2000" dirty="0"/>
              <a:t>kN/m &gt; Vu           OK</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8" name="Picture 364"/>
          <p:cNvPicPr/>
          <p:nvPr/>
        </p:nvPicPr>
        <p:blipFill>
          <a:blip r:embed="rId2">
            <a:extLst>
              <a:ext uri="{28A0092B-C50C-407E-A947-70E740481C1C}">
                <a14:useLocalDpi xmlns:a14="http://schemas.microsoft.com/office/drawing/2010/main" val="0"/>
              </a:ext>
            </a:extLst>
          </a:blip>
          <a:stretch>
            <a:fillRect/>
          </a:stretch>
        </p:blipFill>
        <p:spPr>
          <a:xfrm>
            <a:off x="6516216" y="1484784"/>
            <a:ext cx="1960806" cy="1818409"/>
          </a:xfrm>
          <a:prstGeom prst="rect">
            <a:avLst/>
          </a:prstGeom>
        </p:spPr>
      </p:pic>
      <p:cxnSp>
        <p:nvCxnSpPr>
          <p:cNvPr id="11" name="رابط كسهم مستقيم 10"/>
          <p:cNvCxnSpPr/>
          <p:nvPr/>
        </p:nvCxnSpPr>
        <p:spPr>
          <a:xfrm>
            <a:off x="4582344" y="378904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رابط كسهم مستقيم 12"/>
          <p:cNvCxnSpPr/>
          <p:nvPr/>
        </p:nvCxnSpPr>
        <p:spPr>
          <a:xfrm>
            <a:off x="4361148" y="594928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54194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2"/>
          <p:cNvSpPr>
            <a:spLocks noGrp="1"/>
          </p:cNvSpPr>
          <p:nvPr>
            <p:ph idx="1"/>
          </p:nvPr>
        </p:nvSpPr>
        <p:spPr>
          <a:xfrm>
            <a:off x="457200" y="1097360"/>
            <a:ext cx="8229600" cy="5001419"/>
          </a:xfrm>
        </p:spPr>
        <p:txBody>
          <a:bodyPr/>
          <a:lstStyle/>
          <a:p>
            <a:pPr marL="0" indent="0" algn="l" rtl="0">
              <a:buNone/>
            </a:pPr>
            <a:r>
              <a:rPr lang="en-US" sz="2800" dirty="0" smtClean="0"/>
              <a:t>Reinforcing steel</a:t>
            </a:r>
          </a:p>
          <a:p>
            <a:pPr marL="0" indent="0" algn="l" rtl="0">
              <a:buNone/>
            </a:pPr>
            <a:endParaRPr lang="en-US" dirty="0"/>
          </a:p>
        </p:txBody>
      </p:sp>
      <p:graphicFrame>
        <p:nvGraphicFramePr>
          <p:cNvPr id="7" name="جدول 6"/>
          <p:cNvGraphicFramePr>
            <a:graphicFrameLocks noGrp="1"/>
          </p:cNvGraphicFramePr>
          <p:nvPr>
            <p:extLst>
              <p:ext uri="{D42A27DB-BD31-4B8C-83A1-F6EECF244321}">
                <p14:modId xmlns:p14="http://schemas.microsoft.com/office/powerpoint/2010/main" val="1326419491"/>
              </p:ext>
            </p:extLst>
          </p:nvPr>
        </p:nvGraphicFramePr>
        <p:xfrm>
          <a:off x="1619672" y="2420888"/>
          <a:ext cx="6552728" cy="2232248"/>
        </p:xfrm>
        <a:graphic>
          <a:graphicData uri="http://schemas.openxmlformats.org/drawingml/2006/table">
            <a:tbl>
              <a:tblPr firstRow="1" firstCol="1" bandRow="1"/>
              <a:tblGrid>
                <a:gridCol w="3168352"/>
                <a:gridCol w="3384376"/>
              </a:tblGrid>
              <a:tr h="558062">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Yield strength (F</a:t>
                      </a:r>
                      <a:r>
                        <a:rPr lang="en-US" sz="1800" b="1" baseline="-25000" dirty="0">
                          <a:solidFill>
                            <a:srgbClr val="000000"/>
                          </a:solidFill>
                          <a:effectLst/>
                          <a:latin typeface="Times New Roman"/>
                          <a:ea typeface="Times New Roman"/>
                          <a:cs typeface="Arial"/>
                        </a:rPr>
                        <a:t>y</a:t>
                      </a:r>
                      <a:r>
                        <a:rPr lang="en-US" sz="1800" b="1" dirty="0">
                          <a:solidFill>
                            <a:srgbClr val="000000"/>
                          </a:solidFill>
                          <a:effectLst/>
                          <a:latin typeface="Times New Roman"/>
                          <a:ea typeface="Times New Roman"/>
                          <a:cs typeface="Arial"/>
                        </a:rPr>
                        <a:t>)</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Times New Roman"/>
                          <a:cs typeface="Arial"/>
                        </a:rPr>
                        <a:t>420 MPa</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558062">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Ultimate strength (f</a:t>
                      </a:r>
                      <a:r>
                        <a:rPr lang="en-US" sz="1800" b="1" baseline="-25000" dirty="0">
                          <a:solidFill>
                            <a:srgbClr val="000000"/>
                          </a:solidFill>
                          <a:effectLst/>
                          <a:latin typeface="Times New Roman"/>
                          <a:ea typeface="Times New Roman"/>
                          <a:cs typeface="Arial"/>
                        </a:rPr>
                        <a:t>u</a:t>
                      </a:r>
                      <a:r>
                        <a:rPr lang="en-US" sz="1800" b="1" dirty="0">
                          <a:solidFill>
                            <a:srgbClr val="000000"/>
                          </a:solidFill>
                          <a:effectLst/>
                          <a:latin typeface="Times New Roman"/>
                          <a:ea typeface="Times New Roman"/>
                          <a:cs typeface="Arial"/>
                        </a:rPr>
                        <a:t>)</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615 MPa</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58062">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Steel grade</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60</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062">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Modulus of elasticity (E</a:t>
                      </a:r>
                      <a:r>
                        <a:rPr lang="en-US" sz="1800" b="1" baseline="-25000" dirty="0">
                          <a:solidFill>
                            <a:srgbClr val="000000"/>
                          </a:solidFill>
                          <a:effectLst/>
                          <a:latin typeface="Times New Roman"/>
                          <a:ea typeface="Times New Roman"/>
                          <a:cs typeface="Arial"/>
                        </a:rPr>
                        <a:t>s</a:t>
                      </a:r>
                      <a:r>
                        <a:rPr lang="en-US" sz="1800" b="1" dirty="0">
                          <a:solidFill>
                            <a:srgbClr val="000000"/>
                          </a:solidFill>
                          <a:effectLst/>
                          <a:latin typeface="Times New Roman"/>
                          <a:ea typeface="Times New Roman"/>
                          <a:cs typeface="Arial"/>
                        </a:rPr>
                        <a:t>)</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200 GPa</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9"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12</a:t>
            </a:fld>
            <a:endParaRPr lang="ar-SA"/>
          </a:p>
        </p:txBody>
      </p:sp>
    </p:spTree>
    <p:extLst>
      <p:ext uri="{BB962C8B-B14F-4D97-AF65-F5344CB8AC3E}">
        <p14:creationId xmlns:p14="http://schemas.microsoft.com/office/powerpoint/2010/main" val="420664575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129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0" indent="0" algn="l" rtl="0">
              <a:buNone/>
            </a:pPr>
            <a:r>
              <a:rPr lang="en-US" sz="2000" dirty="0" smtClean="0"/>
              <a:t>2)   Single footing (F2):</a:t>
            </a:r>
          </a:p>
          <a:p>
            <a:pPr algn="l" rtl="0">
              <a:buFontTx/>
              <a:buChar char="-"/>
            </a:pPr>
            <a:r>
              <a:rPr lang="en-US" sz="2000" dirty="0" smtClean="0"/>
              <a:t>Punching shear:</a:t>
            </a:r>
          </a:p>
          <a:p>
            <a:pPr marL="0" indent="0" algn="l" rtl="0">
              <a:buNone/>
            </a:pPr>
            <a:endParaRPr lang="en-US" sz="2000" dirty="0" smtClean="0"/>
          </a:p>
          <a:p>
            <a:pPr marL="0" indent="0" algn="l" rtl="0">
              <a:buNone/>
            </a:pPr>
            <a:r>
              <a:rPr lang="en-US" sz="2000" dirty="0"/>
              <a:t>Pu max = 1555 kN</a:t>
            </a:r>
          </a:p>
          <a:p>
            <a:pPr marL="0" indent="0" algn="l" rtl="0">
              <a:buNone/>
            </a:pPr>
            <a:r>
              <a:rPr lang="en-US" sz="2000" dirty="0" err="1"/>
              <a:t>qu,max</a:t>
            </a:r>
            <a:r>
              <a:rPr lang="en-US" sz="2000" dirty="0"/>
              <a:t> = 296 kN/m2  (From SAFE)</a:t>
            </a:r>
          </a:p>
          <a:p>
            <a:pPr marL="0" indent="0" algn="l" rtl="0">
              <a:buNone/>
            </a:pPr>
            <a:r>
              <a:rPr lang="en-US" sz="2000" dirty="0" err="1"/>
              <a:t>Vu.p</a:t>
            </a:r>
            <a:r>
              <a:rPr lang="en-US" sz="2000" dirty="0"/>
              <a:t> </a:t>
            </a:r>
            <a:r>
              <a:rPr lang="en-US" sz="2000" dirty="0" smtClean="0"/>
              <a:t>= </a:t>
            </a:r>
            <a:r>
              <a:rPr lang="en-US" sz="2000" dirty="0"/>
              <a:t>1356 </a:t>
            </a:r>
            <a:r>
              <a:rPr lang="en-US" sz="2000" dirty="0" smtClean="0"/>
              <a:t>kN</a:t>
            </a:r>
            <a:endParaRPr lang="en-US" sz="2000" dirty="0"/>
          </a:p>
          <a:p>
            <a:pPr marL="0" indent="0" algn="l" rtl="0">
              <a:buNone/>
            </a:pPr>
            <a:r>
              <a:rPr lang="en-US" sz="2000" dirty="0"/>
              <a:t>𝜙</a:t>
            </a:r>
            <a:r>
              <a:rPr lang="en-US" sz="2000" dirty="0" err="1"/>
              <a:t>Vcp</a:t>
            </a:r>
            <a:r>
              <a:rPr lang="en-US" sz="2000" dirty="0"/>
              <a:t> </a:t>
            </a:r>
            <a:r>
              <a:rPr lang="en-US" sz="2000" dirty="0" smtClean="0"/>
              <a:t>= </a:t>
            </a:r>
            <a:r>
              <a:rPr lang="en-US" sz="2000" dirty="0"/>
              <a:t>1556 kN &gt; Vu            OK </a:t>
            </a:r>
            <a:endParaRPr lang="en-US" sz="2000" dirty="0" smtClean="0"/>
          </a:p>
          <a:p>
            <a:pPr marL="0" indent="0" rtl="0">
              <a:buNone/>
            </a:pPr>
            <a:r>
              <a:rPr lang="en-US" sz="2000" dirty="0"/>
              <a:t> </a:t>
            </a:r>
          </a:p>
          <a:p>
            <a:pPr algn="l" rtl="0">
              <a:buFontTx/>
              <a:buChar char="-"/>
            </a:pPr>
            <a:r>
              <a:rPr lang="en-US" sz="2000" dirty="0" smtClean="0"/>
              <a:t>Wide beam shear:</a:t>
            </a:r>
          </a:p>
          <a:p>
            <a:pPr marL="0" indent="0" algn="l" rtl="0">
              <a:buNone/>
            </a:pPr>
            <a:r>
              <a:rPr lang="fr-FR" sz="2000" dirty="0"/>
              <a:t>Fracture 1</a:t>
            </a:r>
            <a:r>
              <a:rPr lang="fr-FR" sz="2000" dirty="0" smtClean="0"/>
              <a:t>:</a:t>
            </a:r>
            <a:endParaRPr lang="fr-FR" sz="2000" dirty="0"/>
          </a:p>
          <a:p>
            <a:pPr marL="0" indent="0" algn="l" rtl="0">
              <a:buNone/>
            </a:pPr>
            <a:r>
              <a:rPr lang="fr-FR" sz="2000" dirty="0"/>
              <a:t>Vu,1 = </a:t>
            </a:r>
            <a:r>
              <a:rPr lang="fr-FR" sz="2000" dirty="0" err="1"/>
              <a:t>qu,max</a:t>
            </a:r>
            <a:r>
              <a:rPr lang="fr-FR" sz="2000" dirty="0"/>
              <a:t> * ( L - d ) </a:t>
            </a:r>
            <a:r>
              <a:rPr lang="fr-FR" sz="2000" dirty="0" smtClean="0"/>
              <a:t>= </a:t>
            </a:r>
            <a:r>
              <a:rPr lang="fr-FR" sz="2000" dirty="0"/>
              <a:t>210 kN/m </a:t>
            </a:r>
          </a:p>
          <a:p>
            <a:pPr marL="0" indent="0" algn="l" rtl="0">
              <a:buNone/>
            </a:pPr>
            <a:r>
              <a:rPr lang="fr-FR" sz="2000" dirty="0"/>
              <a:t>Fracture 2</a:t>
            </a:r>
            <a:r>
              <a:rPr lang="fr-FR" sz="2000" dirty="0" smtClean="0"/>
              <a:t>:</a:t>
            </a:r>
            <a:endParaRPr lang="fr-FR" sz="2000" dirty="0"/>
          </a:p>
          <a:p>
            <a:pPr marL="0" indent="0" algn="l" rtl="0">
              <a:buNone/>
            </a:pPr>
            <a:r>
              <a:rPr lang="fr-FR" sz="2000" dirty="0"/>
              <a:t>Vu,2 </a:t>
            </a:r>
            <a:r>
              <a:rPr lang="fr-FR" sz="2000" dirty="0" smtClean="0"/>
              <a:t>= </a:t>
            </a:r>
            <a:r>
              <a:rPr lang="fr-FR" sz="2000" dirty="0"/>
              <a:t>144 </a:t>
            </a:r>
            <a:r>
              <a:rPr lang="fr-FR" sz="2000" dirty="0" smtClean="0"/>
              <a:t>kN/m</a:t>
            </a:r>
            <a:endParaRPr lang="fr-FR" sz="2000" dirty="0"/>
          </a:p>
          <a:p>
            <a:pPr marL="0" indent="0" algn="l" rtl="0">
              <a:buNone/>
            </a:pPr>
            <a:r>
              <a:rPr lang="fr-FR" sz="2000" dirty="0"/>
              <a:t>𝜙</a:t>
            </a:r>
            <a:r>
              <a:rPr lang="fr-FR" sz="2000" dirty="0" err="1"/>
              <a:t>Vc</a:t>
            </a:r>
            <a:r>
              <a:rPr lang="fr-FR" sz="2000" dirty="0"/>
              <a:t> </a:t>
            </a:r>
            <a:r>
              <a:rPr lang="fr-FR" sz="2000" dirty="0" smtClean="0"/>
              <a:t>= </a:t>
            </a:r>
            <a:r>
              <a:rPr lang="fr-FR" sz="2000" dirty="0"/>
              <a:t>225 kN/m &gt; Vu,1 &amp; Vu,2            OK</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11" name="رابط كسهم مستقيم 10"/>
          <p:cNvCxnSpPr/>
          <p:nvPr/>
        </p:nvCxnSpPr>
        <p:spPr>
          <a:xfrm>
            <a:off x="2411760" y="378904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رابط كسهم مستقيم 12"/>
          <p:cNvCxnSpPr/>
          <p:nvPr/>
        </p:nvCxnSpPr>
        <p:spPr>
          <a:xfrm>
            <a:off x="3347864" y="6371383"/>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9" name="Picture 416"/>
          <p:cNvPicPr/>
          <p:nvPr/>
        </p:nvPicPr>
        <p:blipFill>
          <a:blip r:embed="rId2">
            <a:extLst>
              <a:ext uri="{28A0092B-C50C-407E-A947-70E740481C1C}">
                <a14:useLocalDpi xmlns:a14="http://schemas.microsoft.com/office/drawing/2010/main" val="0"/>
              </a:ext>
            </a:extLst>
          </a:blip>
          <a:stretch>
            <a:fillRect/>
          </a:stretch>
        </p:blipFill>
        <p:spPr>
          <a:xfrm>
            <a:off x="5364088" y="1143000"/>
            <a:ext cx="3060305" cy="2106312"/>
          </a:xfrm>
          <a:prstGeom prst="rect">
            <a:avLst/>
          </a:prstGeom>
        </p:spPr>
      </p:pic>
      <p:pic>
        <p:nvPicPr>
          <p:cNvPr id="10" name="Picture 417"/>
          <p:cNvPicPr/>
          <p:nvPr/>
        </p:nvPicPr>
        <p:blipFill>
          <a:blip r:embed="rId3">
            <a:extLst>
              <a:ext uri="{28A0092B-C50C-407E-A947-70E740481C1C}">
                <a14:useLocalDpi xmlns:a14="http://schemas.microsoft.com/office/drawing/2010/main" val="0"/>
              </a:ext>
            </a:extLst>
          </a:blip>
          <a:stretch>
            <a:fillRect/>
          </a:stretch>
        </p:blipFill>
        <p:spPr>
          <a:xfrm>
            <a:off x="4942384" y="3857148"/>
            <a:ext cx="4104456" cy="2378546"/>
          </a:xfrm>
          <a:prstGeom prst="rect">
            <a:avLst/>
          </a:prstGeom>
        </p:spPr>
      </p:pic>
    </p:spTree>
    <p:extLst>
      <p:ext uri="{BB962C8B-B14F-4D97-AF65-F5344CB8AC3E}">
        <p14:creationId xmlns:p14="http://schemas.microsoft.com/office/powerpoint/2010/main" val="4113131055"/>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457200" indent="-457200" algn="l" rtl="0">
              <a:buAutoNum type="arabicParenR" startAt="3"/>
            </a:pPr>
            <a:r>
              <a:rPr lang="en-US" sz="2000" dirty="0" smtClean="0"/>
              <a:t>Mat foundation (F3):</a:t>
            </a:r>
          </a:p>
          <a:p>
            <a:pPr marL="0" indent="0" algn="l" rtl="0">
              <a:buNone/>
            </a:pPr>
            <a:endParaRPr lang="en-US" sz="2000" dirty="0" smtClean="0"/>
          </a:p>
          <a:p>
            <a:pPr algn="l" rtl="0">
              <a:buFontTx/>
              <a:buChar char="-"/>
            </a:pPr>
            <a:r>
              <a:rPr lang="en-US" sz="2000" dirty="0" smtClean="0"/>
              <a:t>Punching shear:</a:t>
            </a:r>
          </a:p>
          <a:p>
            <a:pPr marL="0" indent="0" algn="l" rtl="0">
              <a:buNone/>
            </a:pPr>
            <a:endParaRPr lang="en-US" sz="2000" dirty="0" smtClean="0"/>
          </a:p>
          <a:p>
            <a:pPr marL="0" indent="0" algn="l" rtl="0">
              <a:buNone/>
            </a:pPr>
            <a:r>
              <a:rPr lang="en-US" sz="2000" dirty="0"/>
              <a:t> Pu max = 2382 </a:t>
            </a:r>
            <a:r>
              <a:rPr lang="en-US" sz="2000" dirty="0" smtClean="0"/>
              <a:t>kN</a:t>
            </a:r>
          </a:p>
          <a:p>
            <a:pPr marL="0" indent="0" algn="l" rtl="0">
              <a:buNone/>
            </a:pPr>
            <a:endParaRPr lang="en-US" sz="2000" dirty="0"/>
          </a:p>
          <a:p>
            <a:pPr marL="0" indent="0" algn="l" rtl="0">
              <a:buNone/>
            </a:pPr>
            <a:r>
              <a:rPr lang="en-US" sz="2000" dirty="0" err="1"/>
              <a:t>qu,max</a:t>
            </a:r>
            <a:r>
              <a:rPr lang="en-US" sz="2000" dirty="0"/>
              <a:t> = 290 </a:t>
            </a:r>
            <a:r>
              <a:rPr lang="en-US" sz="2000" dirty="0" smtClean="0"/>
              <a:t>kN/m2</a:t>
            </a:r>
          </a:p>
          <a:p>
            <a:pPr marL="0" indent="0" algn="l" rtl="0">
              <a:buNone/>
            </a:pPr>
            <a:endParaRPr lang="en-US" sz="2000" dirty="0"/>
          </a:p>
          <a:p>
            <a:pPr marL="0" indent="0" algn="l" rtl="0">
              <a:buNone/>
            </a:pPr>
            <a:r>
              <a:rPr lang="en-US" sz="2000" dirty="0"/>
              <a:t>Vu </a:t>
            </a:r>
            <a:r>
              <a:rPr lang="en-US" sz="2000" dirty="0" smtClean="0"/>
              <a:t>= </a:t>
            </a:r>
            <a:r>
              <a:rPr lang="en-US" sz="2000" dirty="0"/>
              <a:t>2117 </a:t>
            </a:r>
            <a:r>
              <a:rPr lang="en-US" sz="2000" dirty="0" smtClean="0"/>
              <a:t>kN</a:t>
            </a:r>
          </a:p>
          <a:p>
            <a:pPr marL="0" indent="0" algn="l" rtl="0">
              <a:buNone/>
            </a:pPr>
            <a:endParaRPr lang="en-US" sz="2000" dirty="0"/>
          </a:p>
          <a:p>
            <a:pPr marL="0" indent="0" algn="l" rtl="0">
              <a:buNone/>
            </a:pPr>
            <a:r>
              <a:rPr lang="en-US" sz="2000" dirty="0"/>
              <a:t>𝜙</a:t>
            </a:r>
            <a:r>
              <a:rPr lang="en-US" sz="2000" dirty="0" err="1"/>
              <a:t>Vcp</a:t>
            </a:r>
            <a:r>
              <a:rPr lang="en-US" sz="2000" dirty="0"/>
              <a:t> </a:t>
            </a:r>
            <a:r>
              <a:rPr lang="en-US" sz="2000" dirty="0" smtClean="0"/>
              <a:t>= </a:t>
            </a:r>
            <a:r>
              <a:rPr lang="en-US" sz="2000" dirty="0"/>
              <a:t>2502 kN &gt; Vu            OK </a:t>
            </a: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11" name="رابط كسهم مستقيم 10"/>
          <p:cNvCxnSpPr/>
          <p:nvPr/>
        </p:nvCxnSpPr>
        <p:spPr>
          <a:xfrm>
            <a:off x="2411760" y="522920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8081196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131</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457200" indent="-457200" algn="l" rtl="0">
              <a:buAutoNum type="arabicParenR" startAt="3"/>
            </a:pPr>
            <a:r>
              <a:rPr lang="en-US" sz="2000" dirty="0" smtClean="0"/>
              <a:t>Mat foundation (F3):</a:t>
            </a:r>
          </a:p>
          <a:p>
            <a:pPr marL="0" indent="0" algn="l" rtl="0">
              <a:buNone/>
            </a:pPr>
            <a:endParaRPr lang="en-US" sz="2000" dirty="0"/>
          </a:p>
          <a:p>
            <a:pPr algn="l" rtl="0">
              <a:buFontTx/>
              <a:buChar char="-"/>
            </a:pPr>
            <a:r>
              <a:rPr lang="en-US" sz="2000" dirty="0" smtClean="0"/>
              <a:t>Wide beam shear:</a:t>
            </a:r>
          </a:p>
          <a:p>
            <a:pPr marL="0" indent="0" algn="l" rtl="0">
              <a:buNone/>
            </a:pPr>
            <a:endParaRPr lang="en-US" sz="2000" dirty="0" smtClean="0"/>
          </a:p>
          <a:p>
            <a:pPr marL="0" indent="0" algn="l" rtl="0">
              <a:buNone/>
            </a:pPr>
            <a:r>
              <a:rPr lang="en-US" sz="2000" dirty="0" err="1" smtClean="0"/>
              <a:t>Vu.x</a:t>
            </a:r>
            <a:r>
              <a:rPr lang="en-US" sz="2000" dirty="0" smtClean="0"/>
              <a:t> </a:t>
            </a:r>
            <a:r>
              <a:rPr lang="en-US" sz="2000" dirty="0"/>
              <a:t>= 622 kN (From </a:t>
            </a:r>
            <a:r>
              <a:rPr lang="en-US" sz="2000" dirty="0" smtClean="0"/>
              <a:t>SAFE)</a:t>
            </a: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r>
              <a:rPr lang="en-US" sz="2000" dirty="0"/>
              <a:t>𝜙</a:t>
            </a:r>
            <a:r>
              <a:rPr lang="en-US" sz="2000" dirty="0" err="1"/>
              <a:t>Vc</a:t>
            </a:r>
            <a:r>
              <a:rPr lang="en-US" sz="2000" dirty="0"/>
              <a:t> = 0.75 * 1/6 * 1 * √28 * 2280 * 490 / 1000 = 740 kN/m &gt; Vu            OK</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11" name="رابط كسهم مستقيم 10"/>
          <p:cNvCxnSpPr/>
          <p:nvPr/>
        </p:nvCxnSpPr>
        <p:spPr>
          <a:xfrm>
            <a:off x="6804248" y="6374895"/>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6" name="Picture 420"/>
          <p:cNvPicPr/>
          <p:nvPr/>
        </p:nvPicPr>
        <p:blipFill>
          <a:blip r:embed="rId2">
            <a:extLst>
              <a:ext uri="{28A0092B-C50C-407E-A947-70E740481C1C}">
                <a14:useLocalDpi xmlns:a14="http://schemas.microsoft.com/office/drawing/2010/main" val="0"/>
              </a:ext>
            </a:extLst>
          </a:blip>
          <a:stretch>
            <a:fillRect/>
          </a:stretch>
        </p:blipFill>
        <p:spPr>
          <a:xfrm>
            <a:off x="1763688" y="3284984"/>
            <a:ext cx="5922985" cy="2376264"/>
          </a:xfrm>
          <a:prstGeom prst="rect">
            <a:avLst/>
          </a:prstGeom>
        </p:spPr>
      </p:pic>
    </p:spTree>
    <p:extLst>
      <p:ext uri="{BB962C8B-B14F-4D97-AF65-F5344CB8AC3E}">
        <p14:creationId xmlns:p14="http://schemas.microsoft.com/office/powerpoint/2010/main" val="150608358"/>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457200" indent="-457200" algn="l" rtl="0">
              <a:buAutoNum type="arabicParenR" startAt="3"/>
            </a:pPr>
            <a:r>
              <a:rPr lang="en-US" sz="2000" dirty="0" smtClean="0"/>
              <a:t>Mat foundation (F3):</a:t>
            </a:r>
          </a:p>
          <a:p>
            <a:pPr marL="0" indent="0" algn="l" rtl="0">
              <a:buNone/>
            </a:pPr>
            <a:endParaRPr lang="en-US" sz="2000" dirty="0"/>
          </a:p>
          <a:p>
            <a:pPr algn="l" rtl="0">
              <a:buFontTx/>
              <a:buChar char="-"/>
            </a:pPr>
            <a:r>
              <a:rPr lang="en-US" sz="2000" dirty="0" smtClean="0"/>
              <a:t>Wide beam shear:</a:t>
            </a:r>
          </a:p>
          <a:p>
            <a:pPr marL="0" indent="0" algn="l" rtl="0">
              <a:buNone/>
            </a:pPr>
            <a:endParaRPr lang="en-US" sz="2000" dirty="0" smtClean="0"/>
          </a:p>
          <a:p>
            <a:pPr marL="0" indent="0" algn="l" rtl="0">
              <a:buNone/>
            </a:pPr>
            <a:r>
              <a:rPr lang="en-US" sz="2000" dirty="0" err="1" smtClean="0"/>
              <a:t>Vu,y</a:t>
            </a:r>
            <a:r>
              <a:rPr lang="en-US" sz="2000" dirty="0" smtClean="0"/>
              <a:t> </a:t>
            </a:r>
            <a:r>
              <a:rPr lang="en-US" sz="2000" dirty="0"/>
              <a:t>= 745 kN (From </a:t>
            </a:r>
            <a:r>
              <a:rPr lang="en-US" sz="2000" dirty="0" smtClean="0"/>
              <a:t>SAFE</a:t>
            </a:r>
            <a:r>
              <a:rPr lang="en-US" sz="2000" dirty="0"/>
              <a:t>)</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r>
              <a:rPr lang="en-US" sz="2000" dirty="0"/>
              <a:t>𝜙</a:t>
            </a:r>
            <a:r>
              <a:rPr lang="en-US" sz="2000" dirty="0" err="1"/>
              <a:t>Vc</a:t>
            </a:r>
            <a:r>
              <a:rPr lang="en-US" sz="2000" dirty="0"/>
              <a:t> = 0.75 * 1/6 * 1 * √28 * 2280 * 490 / 1000 = 746 kN/m &gt; Vu            OK</a:t>
            </a:r>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7" name="رابط كسهم مستقيم 6"/>
          <p:cNvCxnSpPr/>
          <p:nvPr/>
        </p:nvCxnSpPr>
        <p:spPr>
          <a:xfrm>
            <a:off x="6804248" y="6374895"/>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8" name="Picture 424"/>
          <p:cNvPicPr/>
          <p:nvPr/>
        </p:nvPicPr>
        <p:blipFill>
          <a:blip r:embed="rId2">
            <a:extLst>
              <a:ext uri="{28A0092B-C50C-407E-A947-70E740481C1C}">
                <a14:useLocalDpi xmlns:a14="http://schemas.microsoft.com/office/drawing/2010/main" val="0"/>
              </a:ext>
            </a:extLst>
          </a:blip>
          <a:stretch>
            <a:fillRect/>
          </a:stretch>
        </p:blipFill>
        <p:spPr>
          <a:xfrm>
            <a:off x="1833874" y="3473938"/>
            <a:ext cx="6410534" cy="2095007"/>
          </a:xfrm>
          <a:prstGeom prst="rect">
            <a:avLst/>
          </a:prstGeom>
        </p:spPr>
      </p:pic>
    </p:spTree>
    <p:extLst>
      <p:ext uri="{BB962C8B-B14F-4D97-AF65-F5344CB8AC3E}">
        <p14:creationId xmlns:p14="http://schemas.microsoft.com/office/powerpoint/2010/main" val="361052961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Thickness check:</a:t>
            </a:r>
          </a:p>
          <a:p>
            <a:pPr marL="457200" indent="-457200" algn="l" rtl="0">
              <a:buAutoNum type="arabicParenR" startAt="3"/>
            </a:pPr>
            <a:r>
              <a:rPr lang="en-US" sz="2000" dirty="0" smtClean="0"/>
              <a:t>Wall footing (F4):</a:t>
            </a:r>
          </a:p>
          <a:p>
            <a:pPr marL="0" indent="0" algn="l" rtl="0">
              <a:buNone/>
            </a:pPr>
            <a:endParaRPr lang="en-US" sz="2000" dirty="0"/>
          </a:p>
          <a:p>
            <a:pPr algn="l" rtl="0">
              <a:buFontTx/>
              <a:buChar char="-"/>
            </a:pPr>
            <a:r>
              <a:rPr lang="en-US" sz="2000" dirty="0" smtClean="0"/>
              <a:t>Wide beam shear:</a:t>
            </a:r>
          </a:p>
          <a:p>
            <a:pPr marL="0" indent="0" algn="l" rtl="0">
              <a:buNone/>
            </a:pPr>
            <a:endParaRPr lang="en-US" sz="2000" dirty="0" smtClean="0"/>
          </a:p>
          <a:p>
            <a:pPr marL="0" indent="0" algn="l" rtl="0">
              <a:buNone/>
            </a:pPr>
            <a:r>
              <a:rPr lang="en-US" sz="2000" dirty="0"/>
              <a:t>Vu = </a:t>
            </a:r>
            <a:r>
              <a:rPr lang="en-US" sz="2000" dirty="0" err="1"/>
              <a:t>qu,max</a:t>
            </a:r>
            <a:r>
              <a:rPr lang="en-US" sz="2000" dirty="0"/>
              <a:t> * ( L - d </a:t>
            </a:r>
            <a:r>
              <a:rPr lang="en-US" sz="2000" dirty="0" smtClean="0"/>
              <a:t>) = 142 </a:t>
            </a:r>
            <a:r>
              <a:rPr lang="en-US" sz="2000" dirty="0"/>
              <a:t>kN/m </a:t>
            </a:r>
          </a:p>
          <a:p>
            <a:pPr marL="0" indent="0" algn="l" rtl="0">
              <a:buNone/>
            </a:pPr>
            <a:endParaRPr lang="en-US" sz="2000" dirty="0"/>
          </a:p>
          <a:p>
            <a:pPr marL="0" indent="0" algn="l" rtl="0">
              <a:buNone/>
            </a:pPr>
            <a:r>
              <a:rPr lang="en-US" sz="2000" dirty="0"/>
              <a:t>𝜙</a:t>
            </a:r>
            <a:r>
              <a:rPr lang="en-US" sz="2000" dirty="0" err="1"/>
              <a:t>Vc</a:t>
            </a:r>
            <a:r>
              <a:rPr lang="en-US" sz="2000" dirty="0"/>
              <a:t> = 𝜙 1/6 </a:t>
            </a:r>
            <a:r>
              <a:rPr lang="el-GR" sz="2000" dirty="0"/>
              <a:t>λ √(</a:t>
            </a:r>
            <a:r>
              <a:rPr lang="en-US" sz="2000" dirty="0"/>
              <a:t>fcʹ) b d </a:t>
            </a:r>
            <a:r>
              <a:rPr lang="en-US" sz="2000" dirty="0" smtClean="0"/>
              <a:t>= 225 </a:t>
            </a:r>
            <a:r>
              <a:rPr lang="en-US" sz="2000" dirty="0"/>
              <a:t>kN/m &gt; Vu           OK</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10" name="رابط كسهم مستقيم 9"/>
          <p:cNvCxnSpPr/>
          <p:nvPr/>
        </p:nvCxnSpPr>
        <p:spPr>
          <a:xfrm>
            <a:off x="4355976" y="378904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4325892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Design specifications:</a:t>
            </a:r>
          </a:p>
          <a:p>
            <a:pPr marL="0" indent="0" algn="l" rtl="0">
              <a:buNone/>
            </a:pPr>
            <a:endParaRPr lang="en-US" sz="2000" dirty="0" smtClean="0"/>
          </a:p>
          <a:p>
            <a:pPr marL="457200" indent="-457200" algn="l" rtl="0">
              <a:buAutoNum type="arabicParenR"/>
            </a:pPr>
            <a:r>
              <a:rPr lang="en-US" sz="2000" dirty="0" smtClean="0"/>
              <a:t>Longitudinal </a:t>
            </a:r>
            <a:r>
              <a:rPr lang="en-US" sz="2000" dirty="0"/>
              <a:t>reinforcement of columns and structural walls resisting forces induced by earthquake effects shall extend into the footing, mat, or pile cap, and shall be fully developed for tension at the interface</a:t>
            </a:r>
            <a:r>
              <a:rPr lang="en-US" sz="2000" dirty="0" smtClean="0"/>
              <a:t>.</a:t>
            </a:r>
          </a:p>
          <a:p>
            <a:pPr marL="0" indent="0" algn="l" rtl="0">
              <a:buNone/>
            </a:pPr>
            <a:endParaRPr lang="en-US" sz="2000" dirty="0" smtClean="0"/>
          </a:p>
          <a:p>
            <a:pPr marL="457200" indent="-457200" algn="l" rtl="0">
              <a:buAutoNum type="arabicParenR" startAt="2"/>
            </a:pPr>
            <a:r>
              <a:rPr lang="en-US" sz="2000" dirty="0" smtClean="0"/>
              <a:t>Where </a:t>
            </a:r>
            <a:r>
              <a:rPr lang="en-US" sz="2000" dirty="0"/>
              <a:t>earthquake effects create uplift forces in boundary elements of </a:t>
            </a:r>
            <a:r>
              <a:rPr lang="en-US" sz="2000" dirty="0" smtClean="0"/>
              <a:t>special</a:t>
            </a:r>
          </a:p>
          <a:p>
            <a:pPr marL="0" indent="0" algn="l" rtl="0">
              <a:buNone/>
            </a:pPr>
            <a:r>
              <a:rPr lang="en-US" sz="2000" dirty="0"/>
              <a:t> </a:t>
            </a:r>
            <a:r>
              <a:rPr lang="en-US" sz="2000" dirty="0" smtClean="0"/>
              <a:t>       structural </a:t>
            </a:r>
            <a:r>
              <a:rPr lang="en-US" sz="2000" dirty="0"/>
              <a:t>walls or columns, flexural reinforcement shall be provided in the top </a:t>
            </a:r>
            <a:r>
              <a:rPr lang="en-US" sz="2000" dirty="0" smtClean="0"/>
              <a:t>of</a:t>
            </a:r>
          </a:p>
          <a:p>
            <a:pPr marL="0" indent="0" algn="l" rtl="0">
              <a:buNone/>
            </a:pPr>
            <a:r>
              <a:rPr lang="en-US" sz="2000" dirty="0"/>
              <a:t> </a:t>
            </a:r>
            <a:r>
              <a:rPr lang="en-US" sz="2000" dirty="0" smtClean="0"/>
              <a:t>       the </a:t>
            </a:r>
            <a:r>
              <a:rPr lang="en-US" sz="2000" dirty="0"/>
              <a:t>footing, mat, or pile cap to resist actions resulting from the factored </a:t>
            </a:r>
            <a:r>
              <a:rPr lang="en-US" sz="2000" dirty="0" smtClean="0"/>
              <a:t>load</a:t>
            </a:r>
          </a:p>
          <a:p>
            <a:pPr marL="0" indent="0" algn="l" rtl="0">
              <a:buNone/>
            </a:pPr>
            <a:r>
              <a:rPr lang="en-US" sz="2000" dirty="0"/>
              <a:t> </a:t>
            </a:r>
            <a:r>
              <a:rPr lang="en-US" sz="2000" dirty="0" smtClean="0"/>
              <a:t>       combinations</a:t>
            </a:r>
            <a:r>
              <a:rPr lang="en-US" sz="2000" dirty="0"/>
              <a:t>, and shall be at </a:t>
            </a:r>
            <a:r>
              <a:rPr lang="en-US" sz="2000" dirty="0" smtClean="0"/>
              <a:t>least the minimum flexural reinforcement value. </a:t>
            </a: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spTree>
    <p:extLst>
      <p:ext uri="{BB962C8B-B14F-4D97-AF65-F5344CB8AC3E}">
        <p14:creationId xmlns:p14="http://schemas.microsoft.com/office/powerpoint/2010/main" val="2564996156"/>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Single footing (F1): (ETABS results) </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6" name="صورة 5"/>
          <p:cNvPicPr>
            <a:picLocks noChangeAspect="1"/>
          </p:cNvPicPr>
          <p:nvPr/>
        </p:nvPicPr>
        <p:blipFill>
          <a:blip r:embed="rId2"/>
          <a:stretch>
            <a:fillRect/>
          </a:stretch>
        </p:blipFill>
        <p:spPr>
          <a:xfrm>
            <a:off x="184176" y="3212976"/>
            <a:ext cx="3711688" cy="2194394"/>
          </a:xfrm>
          <a:prstGeom prst="rect">
            <a:avLst/>
          </a:prstGeom>
        </p:spPr>
      </p:pic>
      <p:pic>
        <p:nvPicPr>
          <p:cNvPr id="7" name="صورة 6"/>
          <p:cNvPicPr>
            <a:picLocks noChangeAspect="1"/>
          </p:cNvPicPr>
          <p:nvPr/>
        </p:nvPicPr>
        <p:blipFill>
          <a:blip r:embed="rId3"/>
          <a:stretch>
            <a:fillRect/>
          </a:stretch>
        </p:blipFill>
        <p:spPr>
          <a:xfrm>
            <a:off x="4152278" y="1894520"/>
            <a:ext cx="4991722" cy="3640460"/>
          </a:xfrm>
          <a:prstGeom prst="rect">
            <a:avLst/>
          </a:prstGeom>
        </p:spPr>
      </p:pic>
    </p:spTree>
    <p:extLst>
      <p:ext uri="{BB962C8B-B14F-4D97-AF65-F5344CB8AC3E}">
        <p14:creationId xmlns:p14="http://schemas.microsoft.com/office/powerpoint/2010/main" val="738936982"/>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Single footing (F2): (ETABS results) </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8" name="صورة 7"/>
          <p:cNvPicPr>
            <a:picLocks noChangeAspect="1"/>
          </p:cNvPicPr>
          <p:nvPr/>
        </p:nvPicPr>
        <p:blipFill>
          <a:blip r:embed="rId2"/>
          <a:stretch>
            <a:fillRect/>
          </a:stretch>
        </p:blipFill>
        <p:spPr>
          <a:xfrm>
            <a:off x="107504" y="1575264"/>
            <a:ext cx="4680520" cy="2663265"/>
          </a:xfrm>
          <a:prstGeom prst="rect">
            <a:avLst/>
          </a:prstGeom>
        </p:spPr>
      </p:pic>
      <p:pic>
        <p:nvPicPr>
          <p:cNvPr id="9" name="صورة 8"/>
          <p:cNvPicPr>
            <a:picLocks noChangeAspect="1"/>
          </p:cNvPicPr>
          <p:nvPr/>
        </p:nvPicPr>
        <p:blipFill>
          <a:blip r:embed="rId3"/>
          <a:stretch>
            <a:fillRect/>
          </a:stretch>
        </p:blipFill>
        <p:spPr>
          <a:xfrm>
            <a:off x="3707904" y="3828009"/>
            <a:ext cx="5436096" cy="2409304"/>
          </a:xfrm>
          <a:prstGeom prst="rect">
            <a:avLst/>
          </a:prstGeom>
        </p:spPr>
      </p:pic>
      <p:pic>
        <p:nvPicPr>
          <p:cNvPr id="10" name="صورة 9"/>
          <p:cNvPicPr>
            <a:picLocks noChangeAspect="1"/>
          </p:cNvPicPr>
          <p:nvPr/>
        </p:nvPicPr>
        <p:blipFill>
          <a:blip r:embed="rId4"/>
          <a:stretch>
            <a:fillRect/>
          </a:stretch>
        </p:blipFill>
        <p:spPr>
          <a:xfrm>
            <a:off x="5278308" y="775465"/>
            <a:ext cx="3844516" cy="2432411"/>
          </a:xfrm>
          <a:prstGeom prst="rect">
            <a:avLst/>
          </a:prstGeom>
        </p:spPr>
      </p:pic>
    </p:spTree>
    <p:extLst>
      <p:ext uri="{BB962C8B-B14F-4D97-AF65-F5344CB8AC3E}">
        <p14:creationId xmlns:p14="http://schemas.microsoft.com/office/powerpoint/2010/main" val="2427354258"/>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Mat foundation (F3): (ETABS results) </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5" name="صورة 4"/>
          <p:cNvPicPr>
            <a:picLocks noChangeAspect="1"/>
          </p:cNvPicPr>
          <p:nvPr/>
        </p:nvPicPr>
        <p:blipFill>
          <a:blip r:embed="rId2"/>
          <a:stretch>
            <a:fillRect/>
          </a:stretch>
        </p:blipFill>
        <p:spPr>
          <a:xfrm>
            <a:off x="271451" y="1988840"/>
            <a:ext cx="8621786" cy="3674299"/>
          </a:xfrm>
          <a:prstGeom prst="rect">
            <a:avLst/>
          </a:prstGeom>
        </p:spPr>
      </p:pic>
    </p:spTree>
    <p:extLst>
      <p:ext uri="{BB962C8B-B14F-4D97-AF65-F5344CB8AC3E}">
        <p14:creationId xmlns:p14="http://schemas.microsoft.com/office/powerpoint/2010/main" val="222816114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Mat foundation (F3): (ETABS results) </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6" name="صورة 5"/>
          <p:cNvPicPr>
            <a:picLocks noChangeAspect="1"/>
          </p:cNvPicPr>
          <p:nvPr/>
        </p:nvPicPr>
        <p:blipFill>
          <a:blip r:embed="rId2"/>
          <a:stretch>
            <a:fillRect/>
          </a:stretch>
        </p:blipFill>
        <p:spPr>
          <a:xfrm>
            <a:off x="284783" y="1999381"/>
            <a:ext cx="8595121" cy="3952181"/>
          </a:xfrm>
          <a:prstGeom prst="rect">
            <a:avLst/>
          </a:prstGeom>
        </p:spPr>
      </p:pic>
    </p:spTree>
    <p:extLst>
      <p:ext uri="{BB962C8B-B14F-4D97-AF65-F5344CB8AC3E}">
        <p14:creationId xmlns:p14="http://schemas.microsoft.com/office/powerpoint/2010/main" val="24761405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7200" y="1124744"/>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t>Other materials (non-structural materials) </a:t>
            </a:r>
          </a:p>
          <a:p>
            <a:pPr marL="0" indent="0" algn="l" rtl="0">
              <a:buFont typeface="Arial" pitchFamily="34" charset="0"/>
              <a:buNone/>
            </a:pPr>
            <a:endParaRPr lang="en-US" dirty="0" smtClean="0"/>
          </a:p>
          <a:p>
            <a:pPr marL="0" indent="0" algn="l" rtl="0">
              <a:buFont typeface="Arial" pitchFamily="34" charset="0"/>
              <a:buNone/>
            </a:pPr>
            <a:endParaRPr lang="en-US" dirty="0"/>
          </a:p>
        </p:txBody>
      </p:sp>
      <p:graphicFrame>
        <p:nvGraphicFramePr>
          <p:cNvPr id="6" name="جدول 5"/>
          <p:cNvGraphicFramePr>
            <a:graphicFrameLocks noGrp="1"/>
          </p:cNvGraphicFramePr>
          <p:nvPr>
            <p:extLst>
              <p:ext uri="{D42A27DB-BD31-4B8C-83A1-F6EECF244321}">
                <p14:modId xmlns:p14="http://schemas.microsoft.com/office/powerpoint/2010/main" val="1352285147"/>
              </p:ext>
            </p:extLst>
          </p:nvPr>
        </p:nvGraphicFramePr>
        <p:xfrm>
          <a:off x="1792034" y="2492896"/>
          <a:ext cx="5580620" cy="2664298"/>
        </p:xfrm>
        <a:graphic>
          <a:graphicData uri="http://schemas.openxmlformats.org/drawingml/2006/table">
            <a:tbl>
              <a:tblPr firstRow="1" firstCol="1" bandRow="1"/>
              <a:tblGrid>
                <a:gridCol w="2556284"/>
                <a:gridCol w="3024336"/>
              </a:tblGrid>
              <a:tr h="380614">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Material</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Ɣ (kN/m³)</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Blocks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12</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Tiles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27</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Masonry stones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27</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Plastering</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23</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Concrete mortar</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23</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80614">
                <a:tc>
                  <a:txBody>
                    <a:bodyPr/>
                    <a:lstStyle/>
                    <a:p>
                      <a:pPr marL="0" marR="0" algn="l">
                        <a:lnSpc>
                          <a:spcPct val="115000"/>
                        </a:lnSpc>
                        <a:spcBef>
                          <a:spcPts val="0"/>
                        </a:spcBef>
                        <a:spcAft>
                          <a:spcPts val="0"/>
                        </a:spcAft>
                      </a:pPr>
                      <a:r>
                        <a:rPr lang="en-US" sz="1800" dirty="0">
                          <a:solidFill>
                            <a:srgbClr val="000000"/>
                          </a:solidFill>
                          <a:effectLst/>
                          <a:latin typeface="Times New Roman"/>
                          <a:ea typeface="Times New Roman"/>
                          <a:cs typeface="Arial"/>
                        </a:rPr>
                        <a:t>Aggregates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18</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smtClean="0">
                <a:solidFill>
                  <a:schemeClr val="accent2">
                    <a:lumMod val="75000"/>
                  </a:schemeClr>
                </a:solidFill>
              </a:rPr>
              <a:t>Analysis and design inputs</a:t>
            </a:r>
            <a:endParaRPr lang="en-US" sz="3600" dirty="0">
              <a:solidFill>
                <a:schemeClr val="accent2">
                  <a:lumMod val="75000"/>
                </a:schemeClr>
              </a:solidFill>
            </a:endParaRPr>
          </a:p>
        </p:txBody>
      </p:sp>
      <p:sp>
        <p:nvSpPr>
          <p:cNvPr id="8" name="عنصر نائب لرقم الشريحة 7"/>
          <p:cNvSpPr>
            <a:spLocks noGrp="1"/>
          </p:cNvSpPr>
          <p:nvPr>
            <p:ph type="sldNum" sz="quarter" idx="12"/>
          </p:nvPr>
        </p:nvSpPr>
        <p:spPr/>
        <p:txBody>
          <a:bodyPr/>
          <a:lstStyle/>
          <a:p>
            <a:fld id="{0B34F065-1154-456A-91E3-76DE8E75E17B}" type="slidenum">
              <a:rPr lang="ar-SA" smtClean="0"/>
              <a:t>13</a:t>
            </a:fld>
            <a:endParaRPr lang="ar-SA"/>
          </a:p>
        </p:txBody>
      </p:sp>
    </p:spTree>
    <p:extLst>
      <p:ext uri="{BB962C8B-B14F-4D97-AF65-F5344CB8AC3E}">
        <p14:creationId xmlns:p14="http://schemas.microsoft.com/office/powerpoint/2010/main" val="57726842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139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Mat foundation (F3): (ETABS results) </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64904"/>
            <a:ext cx="9113382" cy="2674422"/>
          </a:xfrm>
          <a:prstGeom prst="rect">
            <a:avLst/>
          </a:prstGeom>
        </p:spPr>
      </p:pic>
    </p:spTree>
    <p:extLst>
      <p:ext uri="{BB962C8B-B14F-4D97-AF65-F5344CB8AC3E}">
        <p14:creationId xmlns:p14="http://schemas.microsoft.com/office/powerpoint/2010/main" val="127713524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Wall footing (F4): (Hand calculations) </a:t>
            </a:r>
          </a:p>
          <a:p>
            <a:pPr marL="0" indent="0" algn="l" rtl="0">
              <a:buNone/>
            </a:pPr>
            <a:endParaRPr lang="en-US" sz="2000" dirty="0" smtClean="0"/>
          </a:p>
          <a:p>
            <a:pPr marL="0" indent="0" algn="l" rtl="0">
              <a:buNone/>
            </a:pPr>
            <a:r>
              <a:rPr lang="en-US" sz="2000" dirty="0" err="1"/>
              <a:t>q</a:t>
            </a:r>
            <a:r>
              <a:rPr lang="en-US" sz="1600" dirty="0" err="1" smtClean="0"/>
              <a:t>u</a:t>
            </a:r>
            <a:r>
              <a:rPr lang="en-US" sz="2000" dirty="0" err="1" smtClean="0"/>
              <a:t>,</a:t>
            </a:r>
            <a:r>
              <a:rPr lang="en-US" sz="1600" dirty="0" err="1" smtClean="0"/>
              <a:t>max</a:t>
            </a:r>
            <a:r>
              <a:rPr lang="en-US" sz="2000" dirty="0" smtClean="0"/>
              <a:t> </a:t>
            </a:r>
            <a:r>
              <a:rPr lang="en-US" sz="2000" dirty="0"/>
              <a:t>= 325 kN/ m2 (From SAFE)  </a:t>
            </a:r>
          </a:p>
          <a:p>
            <a:pPr marL="0" indent="0" algn="l" rtl="0">
              <a:buNone/>
            </a:pPr>
            <a:endParaRPr lang="en-US" sz="2000" dirty="0"/>
          </a:p>
          <a:p>
            <a:pPr marL="0" indent="0" algn="l" rtl="0">
              <a:buNone/>
            </a:pPr>
            <a:r>
              <a:rPr lang="en-US" sz="2000" dirty="0"/>
              <a:t>Major bottom </a:t>
            </a:r>
            <a:r>
              <a:rPr lang="en-US" sz="2000" dirty="0" smtClean="0"/>
              <a:t>steel:</a:t>
            </a:r>
          </a:p>
          <a:p>
            <a:pPr marL="0" indent="0" algn="l" rtl="0">
              <a:buNone/>
            </a:pPr>
            <a:endParaRPr lang="en-US" sz="2000" dirty="0"/>
          </a:p>
          <a:p>
            <a:pPr marL="0" indent="0" algn="l" rtl="0">
              <a:buNone/>
            </a:pPr>
            <a:r>
              <a:rPr lang="en-US" sz="2000" dirty="0"/>
              <a:t>L = (2-0.25)/2 = 0.875 m </a:t>
            </a:r>
          </a:p>
          <a:p>
            <a:pPr marL="0" indent="0" algn="l" rtl="0">
              <a:buNone/>
            </a:pPr>
            <a:r>
              <a:rPr lang="en-US" sz="2000" dirty="0"/>
              <a:t>Mu = (</a:t>
            </a:r>
            <a:r>
              <a:rPr lang="en-US" sz="2000" dirty="0" err="1"/>
              <a:t>qu</a:t>
            </a:r>
            <a:r>
              <a:rPr lang="en-US" sz="2000" dirty="0"/>
              <a:t> * L2) / 2 </a:t>
            </a:r>
            <a:r>
              <a:rPr lang="en-US" sz="2000" dirty="0" smtClean="0"/>
              <a:t>= 125 </a:t>
            </a:r>
            <a:r>
              <a:rPr lang="en-US" sz="2000" dirty="0" err="1"/>
              <a:t>kN.m</a:t>
            </a:r>
            <a:r>
              <a:rPr lang="en-US" sz="2000" dirty="0"/>
              <a:t>/m </a:t>
            </a:r>
          </a:p>
          <a:p>
            <a:pPr marL="0" indent="0" algn="l" rtl="0">
              <a:buNone/>
            </a:pPr>
            <a:r>
              <a:rPr lang="el-GR" sz="2000" dirty="0"/>
              <a:t>ρ </a:t>
            </a:r>
            <a:r>
              <a:rPr lang="en-US" sz="2000" dirty="0" smtClean="0"/>
              <a:t>= 0.00293</a:t>
            </a:r>
            <a:endParaRPr lang="en-US" sz="2000" dirty="0"/>
          </a:p>
          <a:p>
            <a:pPr marL="0" indent="0" algn="l" rtl="0">
              <a:buNone/>
            </a:pPr>
            <a:r>
              <a:rPr lang="en-US" sz="2000" dirty="0"/>
              <a:t>As = ρ </a:t>
            </a:r>
            <a:r>
              <a:rPr lang="en-US" sz="2000" dirty="0" err="1"/>
              <a:t>bd</a:t>
            </a:r>
            <a:r>
              <a:rPr lang="en-US" sz="2000" dirty="0"/>
              <a:t> </a:t>
            </a:r>
            <a:r>
              <a:rPr lang="en-US" sz="2000" dirty="0" smtClean="0"/>
              <a:t>= </a:t>
            </a:r>
            <a:r>
              <a:rPr lang="en-US" sz="2000" dirty="0"/>
              <a:t>1000 mm2 /m </a:t>
            </a:r>
          </a:p>
          <a:p>
            <a:pPr marL="0" indent="0" algn="l" rtl="0">
              <a:buNone/>
            </a:pPr>
            <a:r>
              <a:rPr lang="en-US" sz="2000" dirty="0" err="1"/>
              <a:t>Asmin</a:t>
            </a:r>
            <a:r>
              <a:rPr lang="en-US" sz="2000" dirty="0"/>
              <a:t> = 0.0018 * 1000 * 400 = 720 mm2/m </a:t>
            </a:r>
          </a:p>
          <a:p>
            <a:pPr marL="0" indent="0" algn="l" rtl="0">
              <a:buNone/>
            </a:pPr>
            <a:endParaRPr lang="en-US" sz="2000" dirty="0"/>
          </a:p>
          <a:p>
            <a:pPr marL="0" indent="0" algn="l" rtl="0">
              <a:buNone/>
            </a:pPr>
            <a:r>
              <a:rPr lang="en-US" sz="2000" dirty="0"/>
              <a:t>use As = 1000 mm2 </a:t>
            </a:r>
          </a:p>
          <a:p>
            <a:pPr marL="0" indent="0" algn="l" rtl="0">
              <a:buNone/>
            </a:pPr>
            <a:r>
              <a:rPr lang="en-US" sz="2000" dirty="0"/>
              <a:t>use 1𝜙 14 /150mm </a:t>
            </a:r>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spTree>
    <p:extLst>
      <p:ext uri="{BB962C8B-B14F-4D97-AF65-F5344CB8AC3E}">
        <p14:creationId xmlns:p14="http://schemas.microsoft.com/office/powerpoint/2010/main" val="141512929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141</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Wall footing (F4): (Hand calculations) </a:t>
            </a:r>
          </a:p>
          <a:p>
            <a:pPr marL="0" indent="0" algn="l" rtl="0">
              <a:buNone/>
            </a:pPr>
            <a:endParaRPr lang="en-US" sz="2000" dirty="0" smtClean="0"/>
          </a:p>
          <a:p>
            <a:pPr marL="0" indent="0" algn="l" rtl="0">
              <a:buNone/>
            </a:pPr>
            <a:r>
              <a:rPr lang="en-US" sz="2000" dirty="0"/>
              <a:t>Minor bottom </a:t>
            </a:r>
            <a:r>
              <a:rPr lang="en-US" sz="2000" dirty="0" smtClean="0"/>
              <a:t>steel:</a:t>
            </a:r>
          </a:p>
          <a:p>
            <a:pPr marL="0" indent="0" algn="l" rtl="0">
              <a:buNone/>
            </a:pPr>
            <a:endParaRPr lang="en-US" sz="2000" dirty="0"/>
          </a:p>
          <a:p>
            <a:pPr marL="0" indent="0" algn="l" rtl="0">
              <a:buNone/>
            </a:pPr>
            <a:r>
              <a:rPr lang="en-US" sz="2000" dirty="0" err="1"/>
              <a:t>Asmin</a:t>
            </a:r>
            <a:r>
              <a:rPr lang="en-US" sz="2000" dirty="0"/>
              <a:t> = 0.0018 * 1000 * 400 = 720 mm2/m </a:t>
            </a:r>
          </a:p>
          <a:p>
            <a:pPr marL="0" indent="0" algn="l" rtl="0">
              <a:buNone/>
            </a:pPr>
            <a:r>
              <a:rPr lang="en-US" sz="2000" dirty="0"/>
              <a:t>use 1𝜙 12 /</a:t>
            </a:r>
            <a:r>
              <a:rPr lang="en-US" sz="2000" dirty="0" smtClean="0"/>
              <a:t>150mm</a:t>
            </a:r>
          </a:p>
          <a:p>
            <a:pPr marL="0" indent="0" algn="l" rtl="0">
              <a:buNone/>
            </a:pPr>
            <a:endParaRPr lang="en-US" sz="2000" dirty="0"/>
          </a:p>
          <a:p>
            <a:pPr marL="0" indent="0" algn="l" rtl="0">
              <a:buNone/>
            </a:pPr>
            <a:r>
              <a:rPr lang="en-US" sz="2000" dirty="0"/>
              <a:t>Minor bottom longitudinal </a:t>
            </a:r>
            <a:r>
              <a:rPr lang="en-US" sz="2000" dirty="0" smtClean="0"/>
              <a:t>steel: </a:t>
            </a:r>
            <a:endParaRPr lang="en-US" sz="2000" dirty="0"/>
          </a:p>
          <a:p>
            <a:pPr marL="0" indent="0" algn="l" rtl="0">
              <a:buNone/>
            </a:pPr>
            <a:endParaRPr lang="en-US" sz="2000" dirty="0"/>
          </a:p>
          <a:p>
            <a:pPr marL="0" indent="0" algn="l" rtl="0">
              <a:buNone/>
            </a:pPr>
            <a:r>
              <a:rPr lang="en-US" sz="2000" dirty="0" err="1"/>
              <a:t>Asmin</a:t>
            </a:r>
            <a:r>
              <a:rPr lang="en-US" sz="2000" dirty="0"/>
              <a:t> = 0.0018 * 1000 * 400 = 720 mm2/m </a:t>
            </a:r>
          </a:p>
          <a:p>
            <a:pPr marL="0" indent="0" algn="l" rtl="0">
              <a:buNone/>
            </a:pPr>
            <a:r>
              <a:rPr lang="en-US" sz="2000" dirty="0"/>
              <a:t>use 1𝜙 12 /150mm</a:t>
            </a:r>
          </a:p>
          <a:p>
            <a:pPr marL="0" indent="0" algn="l" rtl="0">
              <a:buNone/>
            </a:pPr>
            <a:endParaRPr lang="en-US" sz="2000" dirty="0"/>
          </a:p>
          <a:p>
            <a:pPr marL="0" indent="0" algn="l" rtl="0">
              <a:buNone/>
            </a:pPr>
            <a:r>
              <a:rPr lang="en-US" sz="2000" dirty="0"/>
              <a:t>Major top longitudinal </a:t>
            </a:r>
            <a:r>
              <a:rPr lang="en-US" sz="2000" dirty="0" smtClean="0"/>
              <a:t>steel: </a:t>
            </a:r>
            <a:endParaRPr lang="en-US" sz="2000" dirty="0"/>
          </a:p>
          <a:p>
            <a:pPr marL="0" indent="0" algn="l" rtl="0">
              <a:buNone/>
            </a:pPr>
            <a:endParaRPr lang="en-US" sz="2000" dirty="0"/>
          </a:p>
          <a:p>
            <a:pPr marL="0" indent="0" algn="l" rtl="0">
              <a:buNone/>
            </a:pPr>
            <a:r>
              <a:rPr lang="en-US" sz="2000" dirty="0" err="1"/>
              <a:t>Asmin</a:t>
            </a:r>
            <a:r>
              <a:rPr lang="en-US" sz="2000" dirty="0"/>
              <a:t> = 0.0018 * 1000 * 400 = 720 mm2/m </a:t>
            </a:r>
          </a:p>
          <a:p>
            <a:pPr marL="0" indent="0" algn="l" rtl="0">
              <a:buNone/>
            </a:pPr>
            <a:r>
              <a:rPr lang="en-US" sz="2000" dirty="0"/>
              <a:t>use 1𝜙 12 /150mm</a:t>
            </a:r>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spTree>
    <p:extLst>
      <p:ext uri="{BB962C8B-B14F-4D97-AF65-F5344CB8AC3E}">
        <p14:creationId xmlns:p14="http://schemas.microsoft.com/office/powerpoint/2010/main" val="2575794813"/>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Footings:</a:t>
            </a:r>
          </a:p>
          <a:p>
            <a:pPr algn="l" rtl="0">
              <a:buFont typeface="Wingdings" panose="05000000000000000000" pitchFamily="2" charset="2"/>
              <a:buChar char="v"/>
            </a:pPr>
            <a:r>
              <a:rPr lang="en-US" sz="2000" dirty="0" smtClean="0"/>
              <a:t>Wall footing (F4): (Hand calculations) </a:t>
            </a:r>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5" name="صورة 4"/>
          <p:cNvPicPr>
            <a:picLocks noChangeAspect="1"/>
          </p:cNvPicPr>
          <p:nvPr/>
        </p:nvPicPr>
        <p:blipFill>
          <a:blip r:embed="rId2"/>
          <a:stretch>
            <a:fillRect/>
          </a:stretch>
        </p:blipFill>
        <p:spPr>
          <a:xfrm>
            <a:off x="467544" y="2603662"/>
            <a:ext cx="7883508" cy="2904883"/>
          </a:xfrm>
          <a:prstGeom prst="rect">
            <a:avLst/>
          </a:prstGeom>
        </p:spPr>
      </p:pic>
    </p:spTree>
    <p:extLst>
      <p:ext uri="{BB962C8B-B14F-4D97-AF65-F5344CB8AC3E}">
        <p14:creationId xmlns:p14="http://schemas.microsoft.com/office/powerpoint/2010/main" val="141924212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Stairs:</a:t>
            </a:r>
          </a:p>
          <a:p>
            <a:pPr marL="0" indent="0" algn="l" rtl="0">
              <a:buNone/>
            </a:pPr>
            <a:endParaRPr lang="en-US" sz="2000" dirty="0" smtClean="0"/>
          </a:p>
          <a:p>
            <a:pPr marL="0" indent="0" algn="l" rtl="0">
              <a:buNone/>
            </a:pPr>
            <a:endParaRPr lang="en-US" sz="2000" dirty="0" smtClean="0"/>
          </a:p>
          <a:p>
            <a:pPr marL="0" indent="0" algn="l" rtl="0">
              <a:buNone/>
            </a:pPr>
            <a:r>
              <a:rPr lang="en-US" sz="2000" dirty="0" smtClean="0"/>
              <a:t>Step </a:t>
            </a:r>
            <a:r>
              <a:rPr lang="en-US" sz="2000" dirty="0"/>
              <a:t>width = 0.3 </a:t>
            </a:r>
            <a:r>
              <a:rPr lang="en-US" sz="2000" dirty="0" smtClean="0"/>
              <a:t>m</a:t>
            </a:r>
          </a:p>
          <a:p>
            <a:pPr marL="0" indent="0" algn="l" rtl="0">
              <a:buNone/>
            </a:pPr>
            <a:endParaRPr lang="en-US" sz="2000" dirty="0"/>
          </a:p>
          <a:p>
            <a:pPr marL="0" indent="0" algn="l" rtl="0">
              <a:buNone/>
            </a:pPr>
            <a:r>
              <a:rPr lang="en-US" sz="2000" dirty="0" smtClean="0"/>
              <a:t>Step </a:t>
            </a:r>
            <a:r>
              <a:rPr lang="en-US" sz="2000" dirty="0"/>
              <a:t>height 0.168 </a:t>
            </a:r>
            <a:r>
              <a:rPr lang="en-US" sz="2000" dirty="0" smtClean="0"/>
              <a:t>m</a:t>
            </a:r>
          </a:p>
          <a:p>
            <a:pPr marL="0" indent="0" algn="l" rtl="0">
              <a:buNone/>
            </a:pPr>
            <a:r>
              <a:rPr lang="en-US" sz="2000" dirty="0" smtClean="0"/>
              <a:t> </a:t>
            </a:r>
            <a:endParaRPr lang="en-US" sz="2000" dirty="0"/>
          </a:p>
          <a:p>
            <a:pPr marL="0" indent="0" algn="l" rtl="0">
              <a:buNone/>
            </a:pPr>
            <a:r>
              <a:rPr lang="en-US" sz="2000" dirty="0" smtClean="0"/>
              <a:t>Slab </a:t>
            </a:r>
            <a:r>
              <a:rPr lang="en-US" sz="2000" dirty="0"/>
              <a:t>thickness = L/24 = 4.4/24 = 0.183 m , </a:t>
            </a:r>
            <a:endParaRPr lang="en-US" sz="2000" dirty="0" smtClean="0"/>
          </a:p>
          <a:p>
            <a:pPr marL="0" indent="0" algn="l" rtl="0">
              <a:buNone/>
            </a:pPr>
            <a:r>
              <a:rPr lang="en-US" sz="2000" dirty="0"/>
              <a:t> </a:t>
            </a:r>
            <a:r>
              <a:rPr lang="en-US" sz="2000" dirty="0" smtClean="0"/>
              <a:t>                         use </a:t>
            </a:r>
            <a:r>
              <a:rPr lang="en-US" sz="2000" dirty="0"/>
              <a:t>h = 0.2 </a:t>
            </a:r>
            <a:r>
              <a:rPr lang="en-US" sz="2000" dirty="0" smtClean="0"/>
              <a:t>m</a:t>
            </a:r>
          </a:p>
          <a:p>
            <a:pPr marL="0" indent="0" algn="l" rtl="0">
              <a:buNone/>
            </a:pPr>
            <a:endParaRPr lang="en-US" sz="2000" dirty="0"/>
          </a:p>
          <a:p>
            <a:pPr marL="0" indent="0" algn="l" rtl="0">
              <a:buNone/>
            </a:pPr>
            <a:r>
              <a:rPr lang="en-US" sz="2000" dirty="0" smtClean="0"/>
              <a:t>Live </a:t>
            </a:r>
            <a:r>
              <a:rPr lang="en-US" sz="2000" dirty="0"/>
              <a:t>load = 5 </a:t>
            </a:r>
            <a:r>
              <a:rPr lang="en-US" sz="2000" dirty="0" smtClean="0"/>
              <a:t>kN/m2</a:t>
            </a:r>
          </a:p>
          <a:p>
            <a:pPr marL="0" indent="0" algn="l" rtl="0">
              <a:buNone/>
            </a:pPr>
            <a:endParaRPr lang="en-US" sz="2000" dirty="0"/>
          </a:p>
          <a:p>
            <a:pPr marL="0" indent="0" algn="l" rtl="0">
              <a:buNone/>
            </a:pPr>
            <a:r>
              <a:rPr lang="en-US" sz="2000" dirty="0" smtClean="0"/>
              <a:t>Super </a:t>
            </a:r>
            <a:r>
              <a:rPr lang="en-US" sz="2000" dirty="0"/>
              <a:t>imposed dead load = 4.5 kN/m2</a:t>
            </a:r>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6" name="Picture 423"/>
          <p:cNvPicPr/>
          <p:nvPr/>
        </p:nvPicPr>
        <p:blipFill>
          <a:blip r:embed="rId2">
            <a:extLst>
              <a:ext uri="{28A0092B-C50C-407E-A947-70E740481C1C}">
                <a14:useLocalDpi xmlns:a14="http://schemas.microsoft.com/office/drawing/2010/main" val="0"/>
              </a:ext>
            </a:extLst>
          </a:blip>
          <a:stretch>
            <a:fillRect/>
          </a:stretch>
        </p:blipFill>
        <p:spPr>
          <a:xfrm>
            <a:off x="5004048" y="1143000"/>
            <a:ext cx="3916525" cy="4158208"/>
          </a:xfrm>
          <a:prstGeom prst="rect">
            <a:avLst/>
          </a:prstGeom>
        </p:spPr>
      </p:pic>
    </p:spTree>
    <p:extLst>
      <p:ext uri="{BB962C8B-B14F-4D97-AF65-F5344CB8AC3E}">
        <p14:creationId xmlns:p14="http://schemas.microsoft.com/office/powerpoint/2010/main" val="943626614"/>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Stairs:</a:t>
            </a:r>
          </a:p>
          <a:p>
            <a:pPr algn="l" rtl="0">
              <a:buFont typeface="Wingdings" panose="05000000000000000000" pitchFamily="2" charset="2"/>
              <a:buChar char="v"/>
            </a:pPr>
            <a:r>
              <a:rPr lang="en-US" sz="2000" dirty="0" smtClean="0"/>
              <a:t>Deflection check:</a:t>
            </a:r>
          </a:p>
          <a:p>
            <a:pPr marL="0" indent="0" algn="l" rtl="0">
              <a:buNone/>
            </a:pPr>
            <a:endParaRPr lang="en-US" sz="2000" dirty="0"/>
          </a:p>
          <a:p>
            <a:pPr marL="0" indent="0" algn="l" rtl="0">
              <a:buNone/>
            </a:pPr>
            <a:r>
              <a:rPr lang="en-US" sz="2000" dirty="0"/>
              <a:t>∆allowable = L/240 </a:t>
            </a:r>
            <a:r>
              <a:rPr lang="en-US" sz="2000" dirty="0" smtClean="0"/>
              <a:t>= </a:t>
            </a:r>
            <a:r>
              <a:rPr lang="en-US" sz="2000" dirty="0"/>
              <a:t>18.33 </a:t>
            </a:r>
            <a:r>
              <a:rPr lang="en-US" sz="2000" dirty="0" smtClean="0"/>
              <a:t>mm</a:t>
            </a:r>
          </a:p>
          <a:p>
            <a:pPr marL="0" indent="0" algn="l" rtl="0">
              <a:buNone/>
            </a:pPr>
            <a:endParaRPr lang="en-US" sz="2000" dirty="0"/>
          </a:p>
          <a:p>
            <a:pPr marL="0" indent="0" algn="l" rtl="0">
              <a:buNone/>
            </a:pPr>
            <a:r>
              <a:rPr lang="en-US" sz="2000" dirty="0" smtClean="0"/>
              <a:t>∆</a:t>
            </a:r>
            <a:r>
              <a:rPr lang="en-US" sz="2000" dirty="0" err="1"/>
              <a:t>service.SAP</a:t>
            </a:r>
            <a:r>
              <a:rPr lang="en-US" sz="2000" dirty="0"/>
              <a:t> = 2.7 mm &lt; 18.33 mm           OK</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algn="l" rtl="0">
              <a:buFont typeface="Wingdings" panose="05000000000000000000" pitchFamily="2" charset="2"/>
              <a:buChar char="v"/>
            </a:pPr>
            <a:r>
              <a:rPr lang="en-US" sz="2000" dirty="0" smtClean="0"/>
              <a:t>Shear check: </a:t>
            </a:r>
          </a:p>
          <a:p>
            <a:pPr marL="0" indent="0" algn="l" rtl="0">
              <a:buNone/>
            </a:pPr>
            <a:endParaRPr lang="en-US" sz="2000" dirty="0"/>
          </a:p>
          <a:p>
            <a:pPr marL="0" indent="0" algn="l" rtl="0">
              <a:buNone/>
            </a:pPr>
            <a:r>
              <a:rPr lang="en-US" sz="2000" dirty="0"/>
              <a:t>𝜙</a:t>
            </a:r>
            <a:r>
              <a:rPr lang="en-US" sz="2000" dirty="0" err="1"/>
              <a:t>Vc</a:t>
            </a:r>
            <a:r>
              <a:rPr lang="en-US" sz="2000" dirty="0"/>
              <a:t> </a:t>
            </a:r>
            <a:r>
              <a:rPr lang="en-US" sz="2000" dirty="0" smtClean="0"/>
              <a:t>= </a:t>
            </a:r>
            <a:r>
              <a:rPr lang="en-US" sz="2000" dirty="0"/>
              <a:t>106 </a:t>
            </a:r>
            <a:r>
              <a:rPr lang="en-US" sz="2000" dirty="0" smtClean="0"/>
              <a:t>kN/m</a:t>
            </a:r>
          </a:p>
          <a:p>
            <a:pPr marL="0" indent="0" algn="l" rtl="0">
              <a:buNone/>
            </a:pPr>
            <a:endParaRPr lang="en-US" sz="2000" dirty="0"/>
          </a:p>
          <a:p>
            <a:pPr marL="0" indent="0" algn="l" rtl="0">
              <a:buNone/>
            </a:pPr>
            <a:r>
              <a:rPr lang="en-US" sz="2000" dirty="0"/>
              <a:t> Vu = 86 kN/m &lt; 106 kN/m           OK</a:t>
            </a:r>
            <a:endParaRPr lang="en-US" sz="2000" dirty="0" smtClean="0"/>
          </a:p>
          <a:p>
            <a:pPr marL="0" indent="0" algn="l" rtl="0">
              <a:buNone/>
            </a:pPr>
            <a:r>
              <a:rPr lang="en-US" sz="2000" dirty="0" smtClean="0"/>
              <a:t>(</a:t>
            </a:r>
            <a:r>
              <a:rPr lang="en-US" sz="2000" dirty="0"/>
              <a:t>Due to the ultimate load combination 1.2D + 1.6L</a:t>
            </a:r>
            <a:r>
              <a:rPr lang="en-US" sz="2000" dirty="0" smtClean="0"/>
              <a:t>)</a:t>
            </a: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cxnSp>
        <p:nvCxnSpPr>
          <p:cNvPr id="7" name="رابط كسهم مستقيم 6"/>
          <p:cNvCxnSpPr/>
          <p:nvPr/>
        </p:nvCxnSpPr>
        <p:spPr>
          <a:xfrm>
            <a:off x="3851920" y="2636912"/>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8" name="Picture 426"/>
          <p:cNvPicPr/>
          <p:nvPr/>
        </p:nvPicPr>
        <p:blipFill>
          <a:blip r:embed="rId2">
            <a:extLst>
              <a:ext uri="{28A0092B-C50C-407E-A947-70E740481C1C}">
                <a14:useLocalDpi xmlns:a14="http://schemas.microsoft.com/office/drawing/2010/main" val="0"/>
              </a:ext>
            </a:extLst>
          </a:blip>
          <a:stretch>
            <a:fillRect/>
          </a:stretch>
        </p:blipFill>
        <p:spPr>
          <a:xfrm>
            <a:off x="5508104" y="571500"/>
            <a:ext cx="2736304" cy="3075104"/>
          </a:xfrm>
          <a:prstGeom prst="rect">
            <a:avLst/>
          </a:prstGeom>
        </p:spPr>
      </p:pic>
      <p:cxnSp>
        <p:nvCxnSpPr>
          <p:cNvPr id="9" name="رابط كسهم مستقيم 8"/>
          <p:cNvCxnSpPr/>
          <p:nvPr/>
        </p:nvCxnSpPr>
        <p:spPr>
          <a:xfrm>
            <a:off x="2915816" y="5589240"/>
            <a:ext cx="4217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0" name="Picture 430"/>
          <p:cNvPicPr/>
          <p:nvPr/>
        </p:nvPicPr>
        <p:blipFill>
          <a:blip r:embed="rId3">
            <a:extLst>
              <a:ext uri="{28A0092B-C50C-407E-A947-70E740481C1C}">
                <a14:useLocalDpi xmlns:a14="http://schemas.microsoft.com/office/drawing/2010/main" val="0"/>
              </a:ext>
            </a:extLst>
          </a:blip>
          <a:stretch>
            <a:fillRect/>
          </a:stretch>
        </p:blipFill>
        <p:spPr>
          <a:xfrm>
            <a:off x="5378053" y="3732474"/>
            <a:ext cx="2666548" cy="3039656"/>
          </a:xfrm>
          <a:prstGeom prst="rect">
            <a:avLst/>
          </a:prstGeom>
        </p:spPr>
      </p:pic>
    </p:spTree>
    <p:extLst>
      <p:ext uri="{BB962C8B-B14F-4D97-AF65-F5344CB8AC3E}">
        <p14:creationId xmlns:p14="http://schemas.microsoft.com/office/powerpoint/2010/main" val="4103435980"/>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Stairs:</a:t>
            </a:r>
          </a:p>
          <a:p>
            <a:pPr algn="l" rtl="0">
              <a:buFont typeface="Wingdings" panose="05000000000000000000" pitchFamily="2" charset="2"/>
              <a:buChar char="v"/>
            </a:pPr>
            <a:r>
              <a:rPr lang="en-US" sz="2000" dirty="0" smtClean="0"/>
              <a:t>Flexural design:</a:t>
            </a:r>
          </a:p>
          <a:p>
            <a:pPr marL="0" indent="0" algn="l" rtl="0">
              <a:buNone/>
            </a:pPr>
            <a:endParaRPr lang="en-US" sz="2000" dirty="0"/>
          </a:p>
          <a:p>
            <a:pPr marL="0" indent="0" algn="l" rtl="0">
              <a:buNone/>
            </a:pPr>
            <a:r>
              <a:rPr lang="sv-SE" sz="2000" dirty="0"/>
              <a:t>As,min = </a:t>
            </a:r>
            <a:r>
              <a:rPr lang="sv-SE" sz="2000" dirty="0" smtClean="0"/>
              <a:t>0.0018 </a:t>
            </a:r>
            <a:r>
              <a:rPr lang="sv-SE" sz="2000" dirty="0"/>
              <a:t>* 1,000 * 200 = 360 mm2/m </a:t>
            </a:r>
          </a:p>
          <a:p>
            <a:pPr marL="0" indent="0" algn="l" rtl="0">
              <a:buNone/>
            </a:pPr>
            <a:r>
              <a:rPr lang="sv-SE" sz="2000" dirty="0" smtClean="0"/>
              <a:t>a </a:t>
            </a:r>
            <a:r>
              <a:rPr lang="sv-SE" sz="2000" dirty="0"/>
              <a:t>= (As*Fy)/(0.85 fcʹ*b) = (360*420)/(0.85*28*1,000) = 6.35 mm</a:t>
            </a:r>
          </a:p>
          <a:p>
            <a:pPr marL="0" indent="0" algn="l" rtl="0">
              <a:buNone/>
            </a:pPr>
            <a:r>
              <a:rPr lang="sv-SE" sz="2000" dirty="0" smtClean="0"/>
              <a:t>Mu,min </a:t>
            </a:r>
            <a:r>
              <a:rPr lang="sv-SE" sz="2000" dirty="0"/>
              <a:t>= </a:t>
            </a:r>
            <a:r>
              <a:rPr lang="sv-SE" sz="2000" dirty="0" smtClean="0"/>
              <a:t>21.6 kN.m/m</a:t>
            </a:r>
          </a:p>
          <a:p>
            <a:pPr marL="0" indent="0" algn="l" rtl="0">
              <a:buNone/>
            </a:pPr>
            <a:endParaRPr lang="sv-SE" sz="2000" dirty="0"/>
          </a:p>
          <a:p>
            <a:pPr marL="0" indent="0" algn="l" rtl="0">
              <a:buNone/>
            </a:pPr>
            <a:r>
              <a:rPr lang="en-US" sz="2000" dirty="0"/>
              <a:t>Mu22 = 43 </a:t>
            </a:r>
            <a:r>
              <a:rPr lang="en-US" sz="2000" dirty="0" err="1"/>
              <a:t>kN.m</a:t>
            </a:r>
            <a:r>
              <a:rPr lang="en-US" sz="2000" dirty="0"/>
              <a:t>/m &gt; 21.6 </a:t>
            </a:r>
            <a:r>
              <a:rPr lang="en-US" sz="2000" dirty="0" err="1"/>
              <a:t>kN.m</a:t>
            </a:r>
            <a:r>
              <a:rPr lang="en-US" sz="2000" dirty="0"/>
              <a:t>/m </a:t>
            </a:r>
          </a:p>
          <a:p>
            <a:pPr marL="0" indent="0" algn="l" rtl="0">
              <a:buNone/>
            </a:pPr>
            <a:r>
              <a:rPr lang="el-GR" sz="2000" dirty="0" smtClean="0"/>
              <a:t>ρ = </a:t>
            </a:r>
            <a:r>
              <a:rPr lang="el-GR" sz="2000" dirty="0"/>
              <a:t>0.00462</a:t>
            </a:r>
          </a:p>
          <a:p>
            <a:pPr marL="0" indent="0" algn="l" rtl="0">
              <a:buNone/>
            </a:pPr>
            <a:r>
              <a:rPr lang="en-US" sz="2000" dirty="0"/>
              <a:t>As </a:t>
            </a:r>
            <a:r>
              <a:rPr lang="en-US" sz="2000" dirty="0" smtClean="0"/>
              <a:t>= 740 </a:t>
            </a:r>
            <a:r>
              <a:rPr lang="en-US" sz="2000" dirty="0"/>
              <a:t>mm2              </a:t>
            </a:r>
            <a:endParaRPr lang="en-US" sz="2000" dirty="0" smtClean="0"/>
          </a:p>
          <a:p>
            <a:pPr marL="0" indent="0" algn="l" rtl="0">
              <a:buNone/>
            </a:pPr>
            <a:r>
              <a:rPr lang="en-US" sz="2000" dirty="0" smtClean="0"/>
              <a:t>Use </a:t>
            </a:r>
            <a:r>
              <a:rPr lang="en-US" sz="2000" dirty="0"/>
              <a:t>5 𝜙 14 = 1 𝜙 14 / 250 </a:t>
            </a:r>
            <a:r>
              <a:rPr lang="en-US" sz="2000" dirty="0" smtClean="0"/>
              <a:t>mm</a:t>
            </a:r>
          </a:p>
          <a:p>
            <a:pPr marL="0" indent="0" algn="l" rtl="0">
              <a:buNone/>
            </a:pPr>
            <a:endParaRPr lang="en-US" sz="2000" dirty="0"/>
          </a:p>
          <a:p>
            <a:pPr marL="0" indent="0" algn="l" rtl="0">
              <a:buNone/>
            </a:pPr>
            <a:r>
              <a:rPr lang="en-US" sz="2000" dirty="0"/>
              <a:t>Use minimum area of steel in the other direction:</a:t>
            </a:r>
          </a:p>
          <a:p>
            <a:pPr marL="0" indent="0" algn="l" rtl="0">
              <a:buNone/>
            </a:pPr>
            <a:r>
              <a:rPr lang="en-US" sz="2000" dirty="0" err="1"/>
              <a:t>As,min</a:t>
            </a:r>
            <a:r>
              <a:rPr lang="en-US" sz="2000" dirty="0"/>
              <a:t> = 360 mm2/m = 1 𝜙 12 / 300 mm</a:t>
            </a:r>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12" name="Picture 98"/>
          <p:cNvPicPr/>
          <p:nvPr/>
        </p:nvPicPr>
        <p:blipFill>
          <a:blip r:embed="rId2">
            <a:extLst>
              <a:ext uri="{28A0092B-C50C-407E-A947-70E740481C1C}">
                <a14:useLocalDpi xmlns:a14="http://schemas.microsoft.com/office/drawing/2010/main" val="0"/>
              </a:ext>
            </a:extLst>
          </a:blip>
          <a:stretch>
            <a:fillRect/>
          </a:stretch>
        </p:blipFill>
        <p:spPr>
          <a:xfrm>
            <a:off x="5580112" y="2780928"/>
            <a:ext cx="3024336" cy="3201892"/>
          </a:xfrm>
          <a:prstGeom prst="rect">
            <a:avLst/>
          </a:prstGeom>
        </p:spPr>
      </p:pic>
    </p:spTree>
    <p:extLst>
      <p:ext uri="{BB962C8B-B14F-4D97-AF65-F5344CB8AC3E}">
        <p14:creationId xmlns:p14="http://schemas.microsoft.com/office/powerpoint/2010/main" val="1647485164"/>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Stairs:</a:t>
            </a:r>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5" name="صورة 4"/>
          <p:cNvPicPr>
            <a:picLocks noChangeAspect="1"/>
          </p:cNvPicPr>
          <p:nvPr/>
        </p:nvPicPr>
        <p:blipFill>
          <a:blip r:embed="rId2"/>
          <a:stretch>
            <a:fillRect/>
          </a:stretch>
        </p:blipFill>
        <p:spPr>
          <a:xfrm>
            <a:off x="827584" y="1143000"/>
            <a:ext cx="6912482" cy="4936009"/>
          </a:xfrm>
          <a:prstGeom prst="rect">
            <a:avLst/>
          </a:prstGeom>
        </p:spPr>
      </p:pic>
      <p:pic>
        <p:nvPicPr>
          <p:cNvPr id="6" name="صورة 5"/>
          <p:cNvPicPr>
            <a:picLocks noChangeAspect="1"/>
          </p:cNvPicPr>
          <p:nvPr/>
        </p:nvPicPr>
        <p:blipFill>
          <a:blip r:embed="rId3"/>
          <a:stretch>
            <a:fillRect/>
          </a:stretch>
        </p:blipFill>
        <p:spPr>
          <a:xfrm>
            <a:off x="1331640" y="1143000"/>
            <a:ext cx="590550" cy="1143000"/>
          </a:xfrm>
          <a:prstGeom prst="rect">
            <a:avLst/>
          </a:prstGeom>
        </p:spPr>
      </p:pic>
    </p:spTree>
    <p:extLst>
      <p:ext uri="{BB962C8B-B14F-4D97-AF65-F5344CB8AC3E}">
        <p14:creationId xmlns:p14="http://schemas.microsoft.com/office/powerpoint/2010/main" val="1801590751"/>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Stairs:</a:t>
            </a:r>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r>
              <a:rPr lang="en-US" sz="2000" dirty="0"/>
              <a:t/>
            </a:r>
            <a:br>
              <a:rPr lang="en-US" sz="2000" dirty="0"/>
            </a:b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p:txBody>
      </p:sp>
      <p:pic>
        <p:nvPicPr>
          <p:cNvPr id="8" name="صورة 7"/>
          <p:cNvPicPr>
            <a:picLocks noChangeAspect="1"/>
          </p:cNvPicPr>
          <p:nvPr/>
        </p:nvPicPr>
        <p:blipFill>
          <a:blip r:embed="rId2"/>
          <a:stretch>
            <a:fillRect/>
          </a:stretch>
        </p:blipFill>
        <p:spPr>
          <a:xfrm>
            <a:off x="998806" y="623106"/>
            <a:ext cx="7267575" cy="2781300"/>
          </a:xfrm>
          <a:prstGeom prst="rect">
            <a:avLst/>
          </a:prstGeom>
        </p:spPr>
      </p:pic>
      <p:pic>
        <p:nvPicPr>
          <p:cNvPr id="9" name="صورة 8"/>
          <p:cNvPicPr>
            <a:picLocks noChangeAspect="1"/>
          </p:cNvPicPr>
          <p:nvPr/>
        </p:nvPicPr>
        <p:blipFill>
          <a:blip r:embed="rId3"/>
          <a:stretch>
            <a:fillRect/>
          </a:stretch>
        </p:blipFill>
        <p:spPr>
          <a:xfrm>
            <a:off x="1325529" y="3607112"/>
            <a:ext cx="6905625" cy="2790825"/>
          </a:xfrm>
          <a:prstGeom prst="rect">
            <a:avLst/>
          </a:prstGeom>
        </p:spPr>
      </p:pic>
    </p:spTree>
    <p:extLst>
      <p:ext uri="{BB962C8B-B14F-4D97-AF65-F5344CB8AC3E}">
        <p14:creationId xmlns:p14="http://schemas.microsoft.com/office/powerpoint/2010/main" val="202693988"/>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148</a:t>
            </a:fld>
            <a:endParaRPr lang="ar-SA"/>
          </a:p>
        </p:txBody>
      </p:sp>
      <p:sp>
        <p:nvSpPr>
          <p:cNvPr id="3" name="عنوان 1"/>
          <p:cNvSpPr txBox="1">
            <a:spLocks/>
          </p:cNvSpPr>
          <p:nvPr/>
        </p:nvSpPr>
        <p:spPr>
          <a:xfrm>
            <a:off x="611560" y="2780928"/>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Thanks For Your Attention</a:t>
            </a:r>
            <a:endParaRPr lang="en-US" sz="3600" dirty="0">
              <a:solidFill>
                <a:schemeClr val="accent2">
                  <a:lumMod val="75000"/>
                </a:schemeClr>
              </a:solidFill>
            </a:endParaRPr>
          </a:p>
        </p:txBody>
      </p:sp>
    </p:spTree>
    <p:extLst>
      <p:ext uri="{BB962C8B-B14F-4D97-AF65-F5344CB8AC3E}">
        <p14:creationId xmlns:p14="http://schemas.microsoft.com/office/powerpoint/2010/main" val="2270879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4" name="عنصر نائب للمحتوى 2"/>
          <p:cNvSpPr txBox="1">
            <a:spLocks/>
          </p:cNvSpPr>
          <p:nvPr/>
        </p:nvSpPr>
        <p:spPr>
          <a:xfrm>
            <a:off x="457200" y="1124744"/>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t>Loads:</a:t>
            </a:r>
          </a:p>
          <a:p>
            <a:pPr marL="0" indent="0" algn="l" rtl="0">
              <a:buFont typeface="Arial" pitchFamily="34" charset="0"/>
              <a:buNone/>
            </a:pPr>
            <a:endParaRPr lang="en-US" sz="3600" dirty="0" smtClean="0"/>
          </a:p>
          <a:p>
            <a:pPr lvl="0" algn="l" rtl="0"/>
            <a:r>
              <a:rPr lang="en-US" sz="2800" dirty="0"/>
              <a:t>Gravity loads (Dead, Super imposed dead and Live loads</a:t>
            </a:r>
            <a:r>
              <a:rPr lang="en-US" sz="2800" dirty="0" smtClean="0"/>
              <a:t>).</a:t>
            </a:r>
          </a:p>
          <a:p>
            <a:pPr marL="0" lvl="0" indent="0" algn="l" rtl="0">
              <a:buNone/>
            </a:pPr>
            <a:endParaRPr lang="en-US" sz="2800" dirty="0"/>
          </a:p>
          <a:p>
            <a:pPr lvl="0" algn="l" rtl="0"/>
            <a:r>
              <a:rPr lang="en-US" sz="2800" dirty="0"/>
              <a:t>Lateral loads (Earthquake load).</a:t>
            </a:r>
          </a:p>
          <a:p>
            <a:pPr marL="0" indent="0" algn="l" rtl="0">
              <a:buFont typeface="Arial" pitchFamily="34" charset="0"/>
              <a:buNone/>
            </a:pPr>
            <a:endParaRPr lang="en-US" sz="2800" dirty="0" smtClean="0"/>
          </a:p>
          <a:p>
            <a:pPr marL="0" indent="0" algn="l" rtl="0">
              <a:buFont typeface="Arial" pitchFamily="34" charset="0"/>
              <a:buNone/>
            </a:pPr>
            <a:endParaRPr lang="en-US" dirty="0" smtClean="0"/>
          </a:p>
          <a:p>
            <a:pPr marL="0" indent="0" algn="l" rtl="0">
              <a:buFont typeface="Arial" pitchFamily="34" charset="0"/>
              <a:buNone/>
            </a:pPr>
            <a:endParaRPr lang="en-US"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14</a:t>
            </a:fld>
            <a:endParaRPr lang="ar-SA"/>
          </a:p>
        </p:txBody>
      </p:sp>
    </p:spTree>
    <p:extLst>
      <p:ext uri="{BB962C8B-B14F-4D97-AF65-F5344CB8AC3E}">
        <p14:creationId xmlns:p14="http://schemas.microsoft.com/office/powerpoint/2010/main" val="5175199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4" name="عنصر نائب للمحتوى 2"/>
          <p:cNvSpPr txBox="1">
            <a:spLocks/>
          </p:cNvSpPr>
          <p:nvPr/>
        </p:nvSpPr>
        <p:spPr>
          <a:xfrm>
            <a:off x="467544" y="1556792"/>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ü"/>
            </a:pPr>
            <a:r>
              <a:rPr lang="en-US" dirty="0" smtClean="0"/>
              <a:t>Gravity loads</a:t>
            </a:r>
          </a:p>
          <a:p>
            <a:pPr algn="l" rtl="0"/>
            <a:r>
              <a:rPr lang="en-US" sz="2800" dirty="0" smtClean="0"/>
              <a:t>Dead load</a:t>
            </a:r>
          </a:p>
          <a:p>
            <a:pPr marL="0" indent="0" algn="l" rtl="0">
              <a:buFont typeface="Arial" pitchFamily="34" charset="0"/>
              <a:buNone/>
            </a:pPr>
            <a:endParaRPr lang="en-US" sz="2800" dirty="0" smtClean="0"/>
          </a:p>
          <a:p>
            <a:pPr marL="0" indent="0" algn="l" rtl="0">
              <a:buNone/>
            </a:pPr>
            <a:r>
              <a:rPr lang="en-US" sz="2800" dirty="0" smtClean="0"/>
              <a:t>  The </a:t>
            </a:r>
            <a:r>
              <a:rPr lang="en-US" sz="2800" dirty="0"/>
              <a:t>dead load </a:t>
            </a:r>
            <a:r>
              <a:rPr lang="en-US" sz="2800" dirty="0" smtClean="0"/>
              <a:t>includes the </a:t>
            </a:r>
            <a:r>
              <a:rPr lang="en-US" sz="2800" dirty="0"/>
              <a:t>self-weight of the structural </a:t>
            </a:r>
            <a:r>
              <a:rPr lang="en-US" sz="2800" dirty="0" smtClean="0"/>
              <a:t>elements.</a:t>
            </a:r>
            <a:endParaRPr lang="en-US" sz="2800" dirty="0"/>
          </a:p>
          <a:p>
            <a:pPr marL="0" indent="0" algn="l" rtl="0">
              <a:buFont typeface="Arial" pitchFamily="34" charset="0"/>
              <a:buNone/>
            </a:pPr>
            <a:endParaRPr lang="en-US"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15</a:t>
            </a:fld>
            <a:endParaRPr lang="ar-SA"/>
          </a:p>
        </p:txBody>
      </p:sp>
    </p:spTree>
    <p:extLst>
      <p:ext uri="{BB962C8B-B14F-4D97-AF65-F5344CB8AC3E}">
        <p14:creationId xmlns:p14="http://schemas.microsoft.com/office/powerpoint/2010/main" val="1267148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4" name="عنصر نائب للمحتوى 2"/>
          <p:cNvSpPr txBox="1">
            <a:spLocks/>
          </p:cNvSpPr>
          <p:nvPr/>
        </p:nvSpPr>
        <p:spPr>
          <a:xfrm>
            <a:off x="457200" y="836712"/>
            <a:ext cx="8229600" cy="5289451"/>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r>
              <a:rPr lang="en-US" sz="2800" dirty="0" smtClean="0"/>
              <a:t>Super imposed dead loads:</a:t>
            </a:r>
          </a:p>
          <a:p>
            <a:pPr algn="l" rtl="0">
              <a:buFont typeface="Wingdings" pitchFamily="2" charset="2"/>
              <a:buChar char="Ø"/>
            </a:pPr>
            <a:r>
              <a:rPr lang="en-US" sz="2800" dirty="0" smtClean="0"/>
              <a:t>Floor loads (4.5kN/m²)</a:t>
            </a:r>
          </a:p>
          <a:p>
            <a:pPr algn="l" rtl="0">
              <a:buFont typeface="Wingdings" pitchFamily="2" charset="2"/>
              <a:buChar char="§"/>
            </a:pPr>
            <a:r>
              <a:rPr lang="en-US" sz="2800" dirty="0" smtClean="0"/>
              <a:t>Floor layers (3.38 kN/m²)</a:t>
            </a:r>
            <a:endParaRPr lang="en-US" sz="2800" dirty="0"/>
          </a:p>
          <a:p>
            <a:pPr algn="l" rtl="0">
              <a:buFont typeface="Wingdings" pitchFamily="2" charset="2"/>
              <a:buChar char="§"/>
            </a:pPr>
            <a:endParaRPr lang="en-US" dirty="0" smtClean="0"/>
          </a:p>
          <a:p>
            <a:pPr marL="0" indent="0" algn="l" rtl="0">
              <a:buNone/>
            </a:pPr>
            <a:endParaRPr lang="en-US" dirty="0" smtClean="0"/>
          </a:p>
          <a:p>
            <a:pPr marL="0" indent="0" algn="l" rtl="0">
              <a:buFont typeface="Arial" pitchFamily="34" charset="0"/>
              <a:buNone/>
            </a:pPr>
            <a:endParaRPr lang="en-US" dirty="0" smtClean="0"/>
          </a:p>
          <a:p>
            <a:pPr marL="0" indent="0" algn="l" rtl="0">
              <a:buFont typeface="Arial" pitchFamily="34" charset="0"/>
              <a:buNone/>
            </a:pPr>
            <a:endParaRPr lang="en-US"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1197968" y="2852936"/>
            <a:ext cx="6768752" cy="29239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عنصر نائب لرقم الشريحة 7"/>
          <p:cNvSpPr>
            <a:spLocks noGrp="1"/>
          </p:cNvSpPr>
          <p:nvPr>
            <p:ph type="sldNum" sz="quarter" idx="12"/>
          </p:nvPr>
        </p:nvSpPr>
        <p:spPr/>
        <p:txBody>
          <a:bodyPr/>
          <a:lstStyle/>
          <a:p>
            <a:fld id="{0B34F065-1154-456A-91E3-76DE8E75E17B}" type="slidenum">
              <a:rPr lang="ar-SA" smtClean="0"/>
              <a:t>16</a:t>
            </a:fld>
            <a:endParaRPr lang="ar-SA" dirty="0"/>
          </a:p>
        </p:txBody>
      </p:sp>
    </p:spTree>
    <p:extLst>
      <p:ext uri="{BB962C8B-B14F-4D97-AF65-F5344CB8AC3E}">
        <p14:creationId xmlns:p14="http://schemas.microsoft.com/office/powerpoint/2010/main" val="3299114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4" name="عنصر نائب للمحتوى 2"/>
          <p:cNvSpPr txBox="1">
            <a:spLocks/>
          </p:cNvSpPr>
          <p:nvPr/>
        </p:nvSpPr>
        <p:spPr>
          <a:xfrm>
            <a:off x="457200" y="1124744"/>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
            </a:pPr>
            <a:r>
              <a:rPr lang="en-US" sz="2800" dirty="0" smtClean="0"/>
              <a:t>False ceiling (0.2 kN/m²)</a:t>
            </a:r>
          </a:p>
          <a:p>
            <a:pPr algn="l" rtl="0">
              <a:buFont typeface="Wingdings" pitchFamily="2" charset="2"/>
              <a:buChar char="§"/>
            </a:pPr>
            <a:r>
              <a:rPr lang="en-US" sz="2800" dirty="0" smtClean="0"/>
              <a:t>Partitions: (0.92 kN/m²)</a:t>
            </a:r>
            <a:endParaRPr lang="en-US" sz="2800" dirty="0"/>
          </a:p>
          <a:p>
            <a:pPr algn="l" rtl="0">
              <a:buFont typeface="Wingdings" pitchFamily="2" charset="2"/>
              <a:buChar char="§"/>
            </a:pPr>
            <a:endParaRPr lang="en-US" dirty="0" smtClean="0"/>
          </a:p>
          <a:p>
            <a:pPr marL="0" indent="0" algn="l" rtl="0">
              <a:buFont typeface="Arial" pitchFamily="34" charset="0"/>
              <a:buNone/>
            </a:pPr>
            <a:endParaRPr lang="en-US" dirty="0" smtClean="0"/>
          </a:p>
          <a:p>
            <a:pPr marL="0" indent="0" algn="l" rtl="0">
              <a:buFont typeface="Arial" pitchFamily="34" charset="0"/>
              <a:buNone/>
            </a:pPr>
            <a:endParaRPr lang="en-US" dirty="0" smtClean="0"/>
          </a:p>
          <a:p>
            <a:pPr marL="0" indent="0" algn="l" rtl="0">
              <a:buFont typeface="Arial" pitchFamily="34" charset="0"/>
              <a:buNone/>
            </a:pPr>
            <a:endParaRPr lang="en-US" dirty="0"/>
          </a:p>
        </p:txBody>
      </p:sp>
      <p:pic>
        <p:nvPicPr>
          <p:cNvPr id="6" name="صورة 5" descr="C:\Users\microsys\Desktop\22.JPG"/>
          <p:cNvPicPr/>
          <p:nvPr/>
        </p:nvPicPr>
        <p:blipFill>
          <a:blip r:embed="rId2">
            <a:extLst>
              <a:ext uri="{28A0092B-C50C-407E-A947-70E740481C1C}">
                <a14:useLocalDpi xmlns:a14="http://schemas.microsoft.com/office/drawing/2010/main" val="0"/>
              </a:ext>
            </a:extLst>
          </a:blip>
          <a:srcRect/>
          <a:stretch>
            <a:fillRect/>
          </a:stretch>
        </p:blipFill>
        <p:spPr bwMode="auto">
          <a:xfrm>
            <a:off x="1334152" y="2563063"/>
            <a:ext cx="2228062" cy="3744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صورة 6" descr="C:\Users\microsys\Desktop\11.JPG"/>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564521"/>
            <a:ext cx="2625012" cy="3744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عنصر نائب لرقم الشريحة 8"/>
          <p:cNvSpPr>
            <a:spLocks noGrp="1"/>
          </p:cNvSpPr>
          <p:nvPr>
            <p:ph type="sldNum" sz="quarter" idx="12"/>
          </p:nvPr>
        </p:nvSpPr>
        <p:spPr/>
        <p:txBody>
          <a:bodyPr/>
          <a:lstStyle/>
          <a:p>
            <a:fld id="{0B34F065-1154-456A-91E3-76DE8E75E17B}" type="slidenum">
              <a:rPr lang="ar-SA" smtClean="0"/>
              <a:t>17</a:t>
            </a:fld>
            <a:endParaRPr lang="ar-SA"/>
          </a:p>
        </p:txBody>
      </p:sp>
    </p:spTree>
    <p:extLst>
      <p:ext uri="{BB962C8B-B14F-4D97-AF65-F5344CB8AC3E}">
        <p14:creationId xmlns:p14="http://schemas.microsoft.com/office/powerpoint/2010/main" val="23546749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7200" y="1124744"/>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Ø"/>
            </a:pPr>
            <a:r>
              <a:rPr lang="en-US" sz="2800" dirty="0" smtClean="0"/>
              <a:t>Exterior walls super imposed dead load</a:t>
            </a:r>
          </a:p>
          <a:p>
            <a:pPr marL="0" indent="0" algn="l" rtl="0">
              <a:buNone/>
            </a:pPr>
            <a:r>
              <a:rPr lang="en-US" sz="2800" dirty="0" smtClean="0"/>
              <a:t>                              (2.6 kN/m</a:t>
            </a:r>
            <a:r>
              <a:rPr lang="en-US" sz="2800" baseline="30000" dirty="0" smtClean="0"/>
              <a:t>2</a:t>
            </a:r>
            <a:r>
              <a:rPr lang="en-US" sz="2800" dirty="0" smtClean="0"/>
              <a:t>)</a:t>
            </a:r>
          </a:p>
          <a:p>
            <a:pPr marL="0" indent="0" algn="l" rtl="0">
              <a:buFont typeface="Arial" pitchFamily="34" charset="0"/>
              <a:buNone/>
            </a:pPr>
            <a:endParaRPr lang="en-US" dirty="0" smtClean="0"/>
          </a:p>
          <a:p>
            <a:pPr marL="0" indent="0" algn="l" rtl="0">
              <a:buFont typeface="Arial" pitchFamily="34" charset="0"/>
              <a:buNone/>
            </a:pPr>
            <a:endParaRPr lang="en-US"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1007604" y="2564904"/>
            <a:ext cx="7128792"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smtClean="0">
                <a:solidFill>
                  <a:schemeClr val="accent2">
                    <a:lumMod val="75000"/>
                  </a:schemeClr>
                </a:solidFill>
              </a:rPr>
              <a:t>Analysis and design inputs</a:t>
            </a:r>
            <a:endParaRPr lang="en-US" sz="3600" dirty="0">
              <a:solidFill>
                <a:schemeClr val="accent2">
                  <a:lumMod val="75000"/>
                </a:schemeClr>
              </a:solidFill>
            </a:endParaRPr>
          </a:p>
        </p:txBody>
      </p:sp>
      <p:sp>
        <p:nvSpPr>
          <p:cNvPr id="8" name="عنصر نائب لرقم الشريحة 7"/>
          <p:cNvSpPr>
            <a:spLocks noGrp="1"/>
          </p:cNvSpPr>
          <p:nvPr>
            <p:ph type="sldNum" sz="quarter" idx="12"/>
          </p:nvPr>
        </p:nvSpPr>
        <p:spPr/>
        <p:txBody>
          <a:bodyPr/>
          <a:lstStyle/>
          <a:p>
            <a:fld id="{0B34F065-1154-456A-91E3-76DE8E75E17B}" type="slidenum">
              <a:rPr lang="ar-SA" smtClean="0"/>
              <a:t>18</a:t>
            </a:fld>
            <a:endParaRPr lang="ar-SA"/>
          </a:p>
        </p:txBody>
      </p:sp>
    </p:spTree>
    <p:extLst>
      <p:ext uri="{BB962C8B-B14F-4D97-AF65-F5344CB8AC3E}">
        <p14:creationId xmlns:p14="http://schemas.microsoft.com/office/powerpoint/2010/main" val="2715167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0"/>
            <a:ext cx="8229600" cy="1143000"/>
          </a:xfrm>
        </p:spPr>
        <p:txBody>
          <a:bodyPr>
            <a:normAutofit/>
          </a:bodyPr>
          <a:lstStyle/>
          <a:p>
            <a:r>
              <a:rPr lang="en-US" sz="3600" b="1" dirty="0" smtClean="0">
                <a:solidFill>
                  <a:schemeClr val="accent2">
                    <a:lumMod val="75000"/>
                  </a:schemeClr>
                </a:solidFill>
              </a:rPr>
              <a:t>Outline</a:t>
            </a:r>
            <a:endParaRPr lang="en-US" sz="3600" b="1" dirty="0">
              <a:solidFill>
                <a:schemeClr val="accent2">
                  <a:lumMod val="75000"/>
                </a:schemeClr>
              </a:solidFill>
            </a:endParaRPr>
          </a:p>
        </p:txBody>
      </p:sp>
      <p:sp>
        <p:nvSpPr>
          <p:cNvPr id="3" name="عنصر نائب للمحتوى 2"/>
          <p:cNvSpPr>
            <a:spLocks noGrp="1"/>
          </p:cNvSpPr>
          <p:nvPr>
            <p:ph idx="1"/>
          </p:nvPr>
        </p:nvSpPr>
        <p:spPr>
          <a:xfrm>
            <a:off x="395536" y="1555824"/>
            <a:ext cx="8291264" cy="5073427"/>
          </a:xfrm>
        </p:spPr>
        <p:txBody>
          <a:bodyPr>
            <a:normAutofit/>
          </a:bodyPr>
          <a:lstStyle/>
          <a:p>
            <a:pPr algn="l" rtl="0"/>
            <a:r>
              <a:rPr lang="en-US" dirty="0"/>
              <a:t>Background information</a:t>
            </a:r>
          </a:p>
          <a:p>
            <a:pPr algn="l" rtl="0"/>
            <a:r>
              <a:rPr lang="en-US" dirty="0" smtClean="0"/>
              <a:t>Analysis and design inputs</a:t>
            </a:r>
          </a:p>
          <a:p>
            <a:pPr algn="l" rtl="0"/>
            <a:r>
              <a:rPr lang="en-US" dirty="0" smtClean="0"/>
              <a:t>Codes and Softwares used </a:t>
            </a:r>
          </a:p>
          <a:p>
            <a:pPr algn="l" rtl="0"/>
            <a:r>
              <a:rPr lang="en-US" dirty="0" smtClean="0"/>
              <a:t>Analysis and results</a:t>
            </a:r>
          </a:p>
          <a:p>
            <a:pPr algn="l" rtl="0"/>
            <a:r>
              <a:rPr lang="en-US" dirty="0" smtClean="0"/>
              <a:t>Design and results </a:t>
            </a: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1</a:t>
            </a:fld>
            <a:endParaRPr lang="ar-SA"/>
          </a:p>
        </p:txBody>
      </p:sp>
    </p:spTree>
    <p:extLst>
      <p:ext uri="{BB962C8B-B14F-4D97-AF65-F5344CB8AC3E}">
        <p14:creationId xmlns:p14="http://schemas.microsoft.com/office/powerpoint/2010/main" val="576692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107504" y="1124744"/>
            <a:ext cx="8856984"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r>
              <a:rPr lang="en-US" sz="2800" dirty="0" smtClean="0"/>
              <a:t>Live load</a:t>
            </a:r>
          </a:p>
          <a:p>
            <a:pPr marL="0" indent="0" algn="l" rtl="0">
              <a:buNone/>
            </a:pPr>
            <a:r>
              <a:rPr lang="en-US" sz="2400" dirty="0" smtClean="0"/>
              <a:t>     (IBC-2012)</a:t>
            </a:r>
            <a:endParaRPr lang="en-US" sz="2400"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r>
              <a:rPr lang="en-US" sz="2400" dirty="0"/>
              <a:t> </a:t>
            </a:r>
            <a:r>
              <a:rPr lang="en-US" sz="2400" dirty="0" smtClean="0"/>
              <a:t>  7.2 </a:t>
            </a:r>
            <a:r>
              <a:rPr lang="en-US" sz="2400" dirty="0"/>
              <a:t>kN/m</a:t>
            </a:r>
            <a:r>
              <a:rPr lang="en-US" sz="2400" baseline="30000" dirty="0"/>
              <a:t>2 </a:t>
            </a:r>
            <a:r>
              <a:rPr lang="en-US" sz="2400" dirty="0"/>
              <a:t>for libraries and 5 kN/m</a:t>
            </a:r>
            <a:r>
              <a:rPr lang="en-US" sz="2400" baseline="30000" dirty="0"/>
              <a:t>2</a:t>
            </a:r>
            <a:r>
              <a:rPr lang="en-US" sz="2400" dirty="0"/>
              <a:t> for </a:t>
            </a:r>
            <a:r>
              <a:rPr lang="en-US" sz="2400" dirty="0" smtClean="0"/>
              <a:t>others</a:t>
            </a:r>
            <a:r>
              <a:rPr lang="en-US" sz="2400" dirty="0"/>
              <a:t> </a:t>
            </a:r>
            <a:r>
              <a:rPr lang="en-US" sz="2400" dirty="0" smtClean="0"/>
              <a:t>were used.</a:t>
            </a:r>
            <a:endParaRPr lang="en-US" sz="2400" dirty="0"/>
          </a:p>
          <a:p>
            <a:pPr marL="0" indent="0" algn="l" rtl="0">
              <a:buNone/>
            </a:pPr>
            <a:endParaRPr lang="en-US" dirty="0" smtClean="0"/>
          </a:p>
          <a:p>
            <a:pPr marL="0" indent="0" algn="l" rtl="0">
              <a:buNone/>
            </a:pPr>
            <a:endParaRPr lang="en-US" dirty="0" smtClean="0"/>
          </a:p>
          <a:p>
            <a:pPr marL="0" indent="0" algn="l" rtl="0">
              <a:buFont typeface="Arial" pitchFamily="34" charset="0"/>
              <a:buNone/>
            </a:pPr>
            <a:endParaRPr lang="en-US" dirty="0"/>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smtClean="0">
                <a:solidFill>
                  <a:schemeClr val="accent2">
                    <a:lumMod val="75000"/>
                  </a:schemeClr>
                </a:solidFill>
              </a:rPr>
              <a:t>Analysis and design inputs</a:t>
            </a:r>
            <a:endParaRPr lang="en-US" sz="3600" dirty="0">
              <a:solidFill>
                <a:schemeClr val="accent2">
                  <a:lumMod val="75000"/>
                </a:schemeClr>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2794839140"/>
              </p:ext>
            </p:extLst>
          </p:nvPr>
        </p:nvGraphicFramePr>
        <p:xfrm>
          <a:off x="1475656" y="2276872"/>
          <a:ext cx="6120680" cy="2304258"/>
        </p:xfrm>
        <a:graphic>
          <a:graphicData uri="http://schemas.openxmlformats.org/drawingml/2006/table">
            <a:tbl>
              <a:tblPr firstRow="1" firstCol="1" bandRow="1"/>
              <a:tblGrid>
                <a:gridCol w="4032448"/>
                <a:gridCol w="2088232"/>
              </a:tblGrid>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Classrooms and teachers’ rooms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Times New Roman"/>
                          <a:cs typeface="Arial"/>
                        </a:rPr>
                        <a:t>2 kN/m²</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Corridors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5 kN/m²</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Restaurant (Cafeteria)</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5 kN/m²</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Terrace</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5 kN/m²</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Roof</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2 kN/m</a:t>
                      </a:r>
                      <a:r>
                        <a:rPr lang="en-US" sz="1800" baseline="30000">
                          <a:solidFill>
                            <a:srgbClr val="000000"/>
                          </a:solidFill>
                          <a:effectLst/>
                          <a:latin typeface="Times New Roman"/>
                          <a:ea typeface="Calibri"/>
                          <a:cs typeface="Arial"/>
                        </a:rPr>
                        <a:t>2</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3">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Libraries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7.2 kN/m²</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8" name="عنصر نائب لرقم الشريحة 7"/>
          <p:cNvSpPr>
            <a:spLocks noGrp="1"/>
          </p:cNvSpPr>
          <p:nvPr>
            <p:ph type="sldNum" sz="quarter" idx="12"/>
          </p:nvPr>
        </p:nvSpPr>
        <p:spPr/>
        <p:txBody>
          <a:bodyPr/>
          <a:lstStyle/>
          <a:p>
            <a:fld id="{0B34F065-1154-456A-91E3-76DE8E75E17B}" type="slidenum">
              <a:rPr lang="ar-SA" smtClean="0"/>
              <a:t>19</a:t>
            </a:fld>
            <a:endParaRPr lang="ar-SA"/>
          </a:p>
        </p:txBody>
      </p:sp>
    </p:spTree>
    <p:extLst>
      <p:ext uri="{BB962C8B-B14F-4D97-AF65-F5344CB8AC3E}">
        <p14:creationId xmlns:p14="http://schemas.microsoft.com/office/powerpoint/2010/main" val="3434333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7200" y="1124744"/>
            <a:ext cx="8229600" cy="500141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r>
              <a:rPr lang="en-US" sz="2800" dirty="0" smtClean="0"/>
              <a:t>Snow load</a:t>
            </a:r>
          </a:p>
          <a:p>
            <a:pPr marL="0" indent="0" algn="l" rtl="0">
              <a:buNone/>
            </a:pPr>
            <a:r>
              <a:rPr lang="en-US" sz="2800" dirty="0" smtClean="0"/>
              <a:t>(</a:t>
            </a:r>
            <a:r>
              <a:rPr lang="en-US" sz="2800" dirty="0"/>
              <a:t>Jordanian code </a:t>
            </a:r>
            <a:r>
              <a:rPr lang="en-US" sz="2800" dirty="0" smtClean="0"/>
              <a:t>2006)</a:t>
            </a:r>
          </a:p>
          <a:p>
            <a:pPr marL="0" indent="0" algn="l" rtl="0">
              <a:buNone/>
            </a:pPr>
            <a:endParaRPr lang="en-US" sz="2800" dirty="0" smtClean="0"/>
          </a:p>
          <a:p>
            <a:pPr marL="0" indent="0" algn="l" rtl="0">
              <a:buNone/>
            </a:pPr>
            <a:r>
              <a:rPr lang="en-US" sz="2800" dirty="0"/>
              <a:t>h = 69 m ,     h &lt; 250 m                </a:t>
            </a:r>
          </a:p>
          <a:p>
            <a:pPr marL="0" indent="0" algn="l" rtl="0">
              <a:buNone/>
            </a:pPr>
            <a:r>
              <a:rPr lang="en-US" sz="2800" dirty="0"/>
              <a:t>S0 = 0                                                                                 </a:t>
            </a:r>
          </a:p>
          <a:p>
            <a:pPr marL="0" indent="0" algn="l" rtl="0">
              <a:buNone/>
            </a:pPr>
            <a:r>
              <a:rPr lang="en-US" sz="2800" dirty="0"/>
              <a:t>Sd = S0 * </a:t>
            </a:r>
            <a:r>
              <a:rPr lang="en-US" sz="2800" dirty="0" smtClean="0"/>
              <a:t>µi </a:t>
            </a:r>
            <a:r>
              <a:rPr lang="en-US" sz="2800" dirty="0"/>
              <a:t>= 0 </a:t>
            </a:r>
            <a:endParaRPr lang="en-US" sz="2800" dirty="0" smtClean="0"/>
          </a:p>
          <a:p>
            <a:pPr marL="0" indent="0" algn="l" rtl="0">
              <a:buNone/>
            </a:pPr>
            <a:endParaRPr lang="en-US" sz="2800" dirty="0"/>
          </a:p>
          <a:p>
            <a:pPr marL="0" indent="0" algn="l" rtl="0">
              <a:buNone/>
            </a:pPr>
            <a:r>
              <a:rPr lang="en-US" sz="2800" dirty="0"/>
              <a:t>N</a:t>
            </a:r>
            <a:r>
              <a:rPr lang="en-US" sz="2800" dirty="0" smtClean="0"/>
              <a:t>o </a:t>
            </a:r>
            <a:r>
              <a:rPr lang="en-US" sz="2800" dirty="0"/>
              <a:t>need to design the building for snow </a:t>
            </a:r>
            <a:r>
              <a:rPr lang="en-US" sz="2800" dirty="0" smtClean="0"/>
              <a:t>loads </a:t>
            </a:r>
            <a:endParaRPr lang="en-US" sz="2800" dirty="0"/>
          </a:p>
          <a:p>
            <a:pPr marL="0" indent="0" algn="l" rtl="0">
              <a:buFont typeface="Arial" pitchFamily="34" charset="0"/>
              <a:buNone/>
            </a:pPr>
            <a:endParaRPr lang="en-US" sz="2800" dirty="0"/>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20</a:t>
            </a:fld>
            <a:endParaRPr lang="ar-SA"/>
          </a:p>
        </p:txBody>
      </p:sp>
    </p:spTree>
    <p:extLst>
      <p:ext uri="{BB962C8B-B14F-4D97-AF65-F5344CB8AC3E}">
        <p14:creationId xmlns:p14="http://schemas.microsoft.com/office/powerpoint/2010/main" val="3690384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3574" y="571500"/>
            <a:ext cx="8229600" cy="58098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ü"/>
            </a:pPr>
            <a:r>
              <a:rPr lang="en-US" dirty="0" smtClean="0"/>
              <a:t>Lateral loads</a:t>
            </a:r>
          </a:p>
          <a:p>
            <a:pPr algn="l" rtl="0"/>
            <a:r>
              <a:rPr lang="en-US" dirty="0" smtClean="0"/>
              <a:t>Seismic loads according to response spectrum</a:t>
            </a:r>
          </a:p>
          <a:p>
            <a:pPr algn="l" rtl="0">
              <a:buFont typeface="Wingdings" pitchFamily="2" charset="2"/>
              <a:buChar char="Ø"/>
            </a:pPr>
            <a:r>
              <a:rPr lang="en-US" sz="2800" dirty="0" smtClean="0"/>
              <a:t>Spectral response acceleration parameters:</a:t>
            </a:r>
          </a:p>
          <a:p>
            <a:pPr marL="0" indent="0" algn="l" rtl="0">
              <a:buNone/>
            </a:pPr>
            <a:endParaRPr lang="en-US" sz="2800" dirty="0" smtClean="0"/>
          </a:p>
          <a:p>
            <a:pPr marL="0" indent="0" algn="l" rtl="0">
              <a:buNone/>
            </a:pPr>
            <a:r>
              <a:rPr lang="en-US" sz="2800" dirty="0" smtClean="0"/>
              <a:t>*Israeli </a:t>
            </a:r>
            <a:r>
              <a:rPr lang="en-US" sz="2800" dirty="0"/>
              <a:t>standard (SI 413)</a:t>
            </a:r>
          </a:p>
          <a:p>
            <a:pPr marL="0" indent="0" algn="l" rtl="0">
              <a:buNone/>
            </a:pPr>
            <a:r>
              <a:rPr lang="en-US" sz="2800" dirty="0"/>
              <a:t>    Seismic zone:</a:t>
            </a:r>
          </a:p>
          <a:p>
            <a:pPr marL="0" indent="0" algn="l" rtl="0">
              <a:buNone/>
            </a:pPr>
            <a:r>
              <a:rPr lang="en-US" sz="2800" dirty="0"/>
              <a:t>    Tulkarm (2A) </a:t>
            </a:r>
          </a:p>
          <a:p>
            <a:pPr marL="0" indent="0" algn="l" rtl="0">
              <a:buNone/>
            </a:pPr>
            <a:r>
              <a:rPr lang="en-US" sz="2800" dirty="0"/>
              <a:t>    Seismic zone factor    </a:t>
            </a:r>
          </a:p>
          <a:p>
            <a:pPr marL="0" indent="0" algn="l" rtl="0">
              <a:buNone/>
            </a:pPr>
            <a:r>
              <a:rPr lang="en-US" sz="2800" dirty="0"/>
              <a:t>    UBC 97          Z = 0.15</a:t>
            </a:r>
          </a:p>
          <a:p>
            <a:pPr marL="0" indent="0" algn="l" rtl="0">
              <a:buNone/>
            </a:pPr>
            <a:endParaRPr lang="en-US" sz="2800" dirty="0" smtClean="0"/>
          </a:p>
          <a:p>
            <a:pPr marL="0" indent="0" algn="l" rtl="0">
              <a:buNone/>
            </a:pPr>
            <a:endParaRPr lang="en-US" sz="28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21</a:t>
            </a:fld>
            <a:endParaRPr lang="ar-SA"/>
          </a:p>
        </p:txBody>
      </p:sp>
      <p:cxnSp>
        <p:nvCxnSpPr>
          <p:cNvPr id="8" name="رابط كسهم مستقيم 7"/>
          <p:cNvCxnSpPr/>
          <p:nvPr/>
        </p:nvCxnSpPr>
        <p:spPr>
          <a:xfrm>
            <a:off x="1979709" y="5085184"/>
            <a:ext cx="59354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348880"/>
            <a:ext cx="3531484" cy="4358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5661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467544" y="1143000"/>
            <a:ext cx="8229600" cy="543153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
            </a:pPr>
            <a:r>
              <a:rPr lang="en-US" sz="2800" dirty="0" smtClean="0"/>
              <a:t>Design </a:t>
            </a:r>
            <a:r>
              <a:rPr lang="en-US" sz="2800" dirty="0"/>
              <a:t>spectral response acceleration </a:t>
            </a:r>
            <a:r>
              <a:rPr lang="en-US" sz="2800" dirty="0" smtClean="0"/>
              <a:t>parameters: </a:t>
            </a:r>
          </a:p>
          <a:p>
            <a:pPr marL="0" indent="0" algn="l" rtl="0">
              <a:buNone/>
            </a:pPr>
            <a:endParaRPr lang="en-US" sz="2800" dirty="0" smtClean="0"/>
          </a:p>
          <a:p>
            <a:pPr marL="0" indent="0" algn="l" rtl="0">
              <a:buNone/>
            </a:pPr>
            <a:r>
              <a:rPr lang="en-US" sz="2800" dirty="0" smtClean="0"/>
              <a:t>S</a:t>
            </a:r>
            <a:r>
              <a:rPr lang="en-US" sz="2800" baseline="-25000" dirty="0"/>
              <a:t>D</a:t>
            </a:r>
            <a:r>
              <a:rPr lang="en-US" sz="2800" baseline="-25000" dirty="0" smtClean="0"/>
              <a:t>S</a:t>
            </a:r>
            <a:r>
              <a:rPr lang="en-US" sz="2800" dirty="0" smtClean="0"/>
              <a:t> </a:t>
            </a:r>
            <a:r>
              <a:rPr lang="en-US" sz="2800" dirty="0"/>
              <a:t>= </a:t>
            </a:r>
            <a:r>
              <a:rPr lang="en-US" sz="2800" dirty="0" smtClean="0"/>
              <a:t>0.45 </a:t>
            </a:r>
            <a:r>
              <a:rPr lang="en-US" sz="2800" dirty="0"/>
              <a:t>g      </a:t>
            </a:r>
          </a:p>
          <a:p>
            <a:pPr marL="0" indent="0" algn="l" rtl="0">
              <a:buNone/>
            </a:pPr>
            <a:endParaRPr lang="en-US" sz="2800" dirty="0"/>
          </a:p>
          <a:p>
            <a:pPr marL="0" indent="0" algn="l" rtl="0">
              <a:buNone/>
            </a:pPr>
            <a:r>
              <a:rPr lang="en-US" sz="2800" dirty="0" smtClean="0"/>
              <a:t>S</a:t>
            </a:r>
            <a:r>
              <a:rPr lang="en-US" sz="2800" baseline="-25000" dirty="0"/>
              <a:t>D</a:t>
            </a:r>
            <a:r>
              <a:rPr lang="en-US" sz="2800" baseline="-25000" dirty="0" smtClean="0"/>
              <a:t>1</a:t>
            </a:r>
            <a:r>
              <a:rPr lang="en-US" sz="2800" dirty="0" smtClean="0"/>
              <a:t> </a:t>
            </a:r>
            <a:r>
              <a:rPr lang="en-US" sz="2800" dirty="0"/>
              <a:t>= </a:t>
            </a:r>
            <a:r>
              <a:rPr lang="en-US" sz="2800" dirty="0" smtClean="0"/>
              <a:t>0.3023 </a:t>
            </a:r>
            <a:r>
              <a:rPr lang="en-US" sz="2800" dirty="0"/>
              <a:t>g </a:t>
            </a:r>
            <a:endParaRPr lang="en-US" sz="2800" dirty="0" smtClean="0"/>
          </a:p>
          <a:p>
            <a:pPr marL="0" indent="0" algn="l" rtl="0">
              <a:buNone/>
            </a:pPr>
            <a:r>
              <a:rPr lang="en-US" sz="2800" dirty="0" smtClean="0"/>
              <a:t>        </a:t>
            </a:r>
            <a:endParaRPr lang="en-US" sz="2800" dirty="0"/>
          </a:p>
          <a:p>
            <a:pPr marL="0" indent="0" algn="l" rtl="0">
              <a:buNone/>
            </a:pPr>
            <a:r>
              <a:rPr lang="en-US" sz="2800" dirty="0"/>
              <a:t> </a:t>
            </a:r>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22</a:t>
            </a:fld>
            <a:endParaRPr lang="ar-SA"/>
          </a:p>
        </p:txBody>
      </p:sp>
    </p:spTree>
    <p:extLst>
      <p:ext uri="{BB962C8B-B14F-4D97-AF65-F5344CB8AC3E}">
        <p14:creationId xmlns:p14="http://schemas.microsoft.com/office/powerpoint/2010/main" val="15938660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67544" y="1143000"/>
            <a:ext cx="8229600" cy="543153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
            </a:pPr>
            <a:r>
              <a:rPr lang="en-US" sz="2800" dirty="0" smtClean="0"/>
              <a:t>Risk category (III):                                         (</a:t>
            </a:r>
            <a:r>
              <a:rPr lang="en-US" sz="2800" dirty="0"/>
              <a:t>IBC 2012 </a:t>
            </a:r>
            <a:r>
              <a:rPr lang="en-US" sz="2800" dirty="0" smtClean="0"/>
              <a:t>)</a:t>
            </a:r>
            <a:endParaRPr lang="en-US" sz="2800" dirty="0"/>
          </a:p>
          <a:p>
            <a:pPr marL="0" indent="0" algn="l" rtl="0">
              <a:buNone/>
            </a:pPr>
            <a:endParaRPr lang="en-US" sz="2800" dirty="0" smtClean="0"/>
          </a:p>
          <a:p>
            <a:pPr algn="l" rtl="0">
              <a:buFont typeface="Wingdings" pitchFamily="2" charset="2"/>
              <a:buChar char="§"/>
            </a:pPr>
            <a:r>
              <a:rPr lang="en-US" sz="2800" dirty="0"/>
              <a:t>I</a:t>
            </a:r>
            <a:r>
              <a:rPr lang="en-US" sz="2800" dirty="0" smtClean="0"/>
              <a:t>mportance </a:t>
            </a:r>
            <a:r>
              <a:rPr lang="en-US" sz="2800" dirty="0"/>
              <a:t>factor (</a:t>
            </a:r>
            <a:r>
              <a:rPr lang="en-US" sz="2800" dirty="0" smtClean="0"/>
              <a:t>I</a:t>
            </a:r>
            <a:r>
              <a:rPr lang="en-US" sz="2800" baseline="-25000" dirty="0" smtClean="0"/>
              <a:t>e</a:t>
            </a:r>
            <a:r>
              <a:rPr lang="en-US" sz="2800" dirty="0" smtClean="0"/>
              <a:t>) = 1.25                      (</a:t>
            </a:r>
            <a:r>
              <a:rPr lang="en-US" sz="2800" dirty="0"/>
              <a:t>ASCE 7-10 </a:t>
            </a:r>
            <a:r>
              <a:rPr lang="en-US" sz="2800" dirty="0" smtClean="0"/>
              <a:t>)</a:t>
            </a:r>
          </a:p>
          <a:p>
            <a:pPr marL="0" indent="0" algn="l" rtl="0">
              <a:buNone/>
            </a:pPr>
            <a:endParaRPr lang="en-US" sz="2800" dirty="0" smtClean="0"/>
          </a:p>
          <a:p>
            <a:pPr algn="l" rtl="0">
              <a:buFont typeface="Wingdings" pitchFamily="2" charset="2"/>
              <a:buChar char="§"/>
            </a:pPr>
            <a:r>
              <a:rPr lang="en-US" sz="2800" dirty="0"/>
              <a:t>S</a:t>
            </a:r>
            <a:r>
              <a:rPr lang="en-US" sz="2800" dirty="0" smtClean="0"/>
              <a:t>eismic </a:t>
            </a:r>
            <a:r>
              <a:rPr lang="en-US" sz="2800" dirty="0"/>
              <a:t>design category (SDC</a:t>
            </a:r>
            <a:r>
              <a:rPr lang="en-US" sz="2800" dirty="0" smtClean="0"/>
              <a:t>)       D          (</a:t>
            </a:r>
            <a:r>
              <a:rPr lang="en-US" sz="2800" dirty="0"/>
              <a:t>IBC 2012 </a:t>
            </a:r>
            <a:r>
              <a:rPr lang="en-US" sz="2800" dirty="0" smtClean="0"/>
              <a:t>)</a:t>
            </a:r>
          </a:p>
          <a:p>
            <a:pPr marL="0" indent="0" algn="l" rtl="0">
              <a:buNone/>
            </a:pPr>
            <a:endParaRPr lang="en-US" sz="2800" dirty="0"/>
          </a:p>
          <a:p>
            <a:pPr algn="l" rtl="0">
              <a:buFont typeface="Wingdings" pitchFamily="2" charset="2"/>
              <a:buChar char="§"/>
            </a:pPr>
            <a:r>
              <a:rPr lang="en-US" sz="2800" dirty="0" smtClean="0"/>
              <a:t>Redundancy factor (ρ) = 1.3                       (</a:t>
            </a:r>
            <a:r>
              <a:rPr lang="en-US" sz="2800" dirty="0"/>
              <a:t>ASCE 7-10 )</a:t>
            </a:r>
          </a:p>
          <a:p>
            <a:pPr algn="l" rtl="0">
              <a:buFont typeface="Wingdings" pitchFamily="2" charset="2"/>
              <a:buChar char="§"/>
            </a:pPr>
            <a:endParaRPr lang="en-US" sz="2800" dirty="0" smtClean="0"/>
          </a:p>
          <a:p>
            <a:pPr marL="0" indent="0" algn="l" rtl="0">
              <a:buNone/>
            </a:pPr>
            <a:endParaRPr lang="en-US" sz="2800" dirty="0"/>
          </a:p>
          <a:p>
            <a:pPr marL="0" indent="0" algn="l" rtl="0">
              <a:buNone/>
            </a:pPr>
            <a:endParaRPr lang="en-US" sz="2800" dirty="0"/>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cxnSp>
        <p:nvCxnSpPr>
          <p:cNvPr id="6" name="رابط كسهم مستقيم 5"/>
          <p:cNvCxnSpPr/>
          <p:nvPr/>
        </p:nvCxnSpPr>
        <p:spPr>
          <a:xfrm>
            <a:off x="5292080" y="3501008"/>
            <a:ext cx="3600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عنصر نائب لرقم الشريحة 7"/>
          <p:cNvSpPr>
            <a:spLocks noGrp="1"/>
          </p:cNvSpPr>
          <p:nvPr>
            <p:ph type="sldNum" sz="quarter" idx="12"/>
          </p:nvPr>
        </p:nvSpPr>
        <p:spPr/>
        <p:txBody>
          <a:bodyPr/>
          <a:lstStyle/>
          <a:p>
            <a:fld id="{0B34F065-1154-456A-91E3-76DE8E75E17B}" type="slidenum">
              <a:rPr lang="ar-SA" smtClean="0"/>
              <a:t>23</a:t>
            </a:fld>
            <a:endParaRPr lang="ar-SA"/>
          </a:p>
        </p:txBody>
      </p:sp>
    </p:spTree>
    <p:extLst>
      <p:ext uri="{BB962C8B-B14F-4D97-AF65-F5344CB8AC3E}">
        <p14:creationId xmlns:p14="http://schemas.microsoft.com/office/powerpoint/2010/main" val="34773311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67544" y="1143000"/>
            <a:ext cx="8229600" cy="543153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
            </a:pPr>
            <a:r>
              <a:rPr lang="en-US" sz="2800" dirty="0"/>
              <a:t>S</a:t>
            </a:r>
            <a:r>
              <a:rPr lang="en-US" sz="2800" dirty="0" smtClean="0"/>
              <a:t>eismic </a:t>
            </a:r>
            <a:r>
              <a:rPr lang="en-US" sz="2800" dirty="0"/>
              <a:t>force-resisting </a:t>
            </a:r>
            <a:r>
              <a:rPr lang="en-US" sz="2800" dirty="0" smtClean="0"/>
              <a:t>system:                   (</a:t>
            </a:r>
            <a:r>
              <a:rPr lang="en-US" sz="2800" dirty="0"/>
              <a:t>ASCE 7-10 </a:t>
            </a:r>
            <a:r>
              <a:rPr lang="en-US" sz="2800" dirty="0" smtClean="0"/>
              <a:t>)</a:t>
            </a:r>
          </a:p>
          <a:p>
            <a:pPr marL="0" indent="0" algn="l" rtl="0">
              <a:buNone/>
            </a:pPr>
            <a:r>
              <a:rPr lang="en-US" sz="2800" dirty="0"/>
              <a:t>B</a:t>
            </a:r>
            <a:r>
              <a:rPr lang="en-US" sz="2800" dirty="0" smtClean="0"/>
              <a:t>uilding </a:t>
            </a:r>
            <a:r>
              <a:rPr lang="en-US" sz="2800" dirty="0"/>
              <a:t>frame system with special reinforced concrete shear walls.</a:t>
            </a:r>
            <a:endParaRPr lang="en-US" sz="2800" dirty="0" smtClean="0"/>
          </a:p>
          <a:p>
            <a:pPr marL="0" indent="0" algn="l" rtl="0">
              <a:buNone/>
            </a:pPr>
            <a:endParaRPr lang="en-US" sz="2800" dirty="0"/>
          </a:p>
          <a:p>
            <a:pPr algn="l" rtl="0">
              <a:buFont typeface="Wingdings" pitchFamily="2" charset="2"/>
              <a:buChar char="Ø"/>
            </a:pPr>
            <a:r>
              <a:rPr lang="en-US" sz="2800" dirty="0" smtClean="0"/>
              <a:t>Response </a:t>
            </a:r>
            <a:r>
              <a:rPr lang="en-US" sz="2800" dirty="0"/>
              <a:t>modification coefficient (R) = </a:t>
            </a:r>
            <a:r>
              <a:rPr lang="en-US" sz="2800" dirty="0" smtClean="0"/>
              <a:t>6</a:t>
            </a:r>
          </a:p>
          <a:p>
            <a:pPr algn="l" rtl="0">
              <a:buFont typeface="Wingdings" pitchFamily="2" charset="2"/>
              <a:buChar char="Ø"/>
            </a:pPr>
            <a:endParaRPr lang="en-US" sz="2800" dirty="0" smtClean="0"/>
          </a:p>
          <a:p>
            <a:pPr algn="l" rtl="0">
              <a:buFont typeface="Wingdings" pitchFamily="2" charset="2"/>
              <a:buChar char="Ø"/>
            </a:pPr>
            <a:r>
              <a:rPr lang="en-US" sz="2800" dirty="0" smtClean="0"/>
              <a:t>Overstrength </a:t>
            </a:r>
            <a:r>
              <a:rPr lang="en-US" sz="2800" dirty="0"/>
              <a:t>factor (Ω</a:t>
            </a:r>
            <a:r>
              <a:rPr lang="en-US" sz="2800" baseline="-25000" dirty="0"/>
              <a:t>0</a:t>
            </a:r>
            <a:r>
              <a:rPr lang="en-US" sz="2800" dirty="0"/>
              <a:t> ) = 2.5 </a:t>
            </a:r>
            <a:endParaRPr lang="en-US" sz="2800" dirty="0" smtClean="0"/>
          </a:p>
          <a:p>
            <a:pPr algn="l" rtl="0">
              <a:buFont typeface="Wingdings" pitchFamily="2" charset="2"/>
              <a:buChar char="Ø"/>
            </a:pPr>
            <a:endParaRPr lang="en-US" sz="2800" dirty="0" smtClean="0"/>
          </a:p>
          <a:p>
            <a:pPr algn="l" rtl="0">
              <a:buFont typeface="Wingdings" pitchFamily="2" charset="2"/>
              <a:buChar char="Ø"/>
            </a:pPr>
            <a:r>
              <a:rPr lang="en-US" sz="2800" dirty="0" smtClean="0"/>
              <a:t>Deflection </a:t>
            </a:r>
            <a:r>
              <a:rPr lang="en-US" sz="2800" dirty="0"/>
              <a:t>amplification factor (C</a:t>
            </a:r>
            <a:r>
              <a:rPr lang="en-US" sz="2800" baseline="-25000" dirty="0"/>
              <a:t>d</a:t>
            </a:r>
            <a:r>
              <a:rPr lang="en-US" sz="2800" dirty="0"/>
              <a:t>) = </a:t>
            </a:r>
            <a:r>
              <a:rPr lang="en-US" sz="2800" dirty="0" smtClean="0"/>
              <a:t>5</a:t>
            </a:r>
          </a:p>
          <a:p>
            <a:pPr marL="0" indent="0" algn="l" rtl="0">
              <a:buNone/>
            </a:pPr>
            <a:endParaRPr lang="en-US" sz="2800" dirty="0"/>
          </a:p>
          <a:p>
            <a:pPr marL="0" indent="0" algn="l" rtl="0">
              <a:buNone/>
            </a:pPr>
            <a:endParaRPr lang="en-US" sz="2800" dirty="0" smtClean="0"/>
          </a:p>
          <a:p>
            <a:pPr algn="l" rtl="0">
              <a:buFont typeface="Wingdings" pitchFamily="2" charset="2"/>
              <a:buChar char="Ø"/>
            </a:pPr>
            <a:endParaRPr lang="en-US" sz="2800" dirty="0"/>
          </a:p>
          <a:p>
            <a:pPr marL="0" indent="0" algn="l" rtl="0">
              <a:buNone/>
            </a:pPr>
            <a:r>
              <a:rPr lang="en-US" sz="2800" dirty="0"/>
              <a:t> </a:t>
            </a:r>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24</a:t>
            </a:fld>
            <a:endParaRPr lang="ar-SA"/>
          </a:p>
        </p:txBody>
      </p:sp>
    </p:spTree>
    <p:extLst>
      <p:ext uri="{BB962C8B-B14F-4D97-AF65-F5344CB8AC3E}">
        <p14:creationId xmlns:p14="http://schemas.microsoft.com/office/powerpoint/2010/main" val="19378652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467544" y="836712"/>
                <a:ext cx="8229600" cy="573782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buFont typeface="Wingdings" pitchFamily="2" charset="2"/>
                  <a:buChar char="§"/>
                </a:pPr>
                <a:r>
                  <a:rPr lang="en-US" sz="2800" dirty="0" smtClean="0"/>
                  <a:t>Elastic response spectrum curve:                   </a:t>
                </a:r>
                <a:r>
                  <a:rPr lang="en-US" sz="2400" dirty="0" smtClean="0"/>
                  <a:t>(</a:t>
                </a:r>
                <a:r>
                  <a:rPr lang="en-US" sz="2400" dirty="0"/>
                  <a:t>ASCE </a:t>
                </a:r>
                <a:r>
                  <a:rPr lang="en-US" sz="2400" dirty="0" smtClean="0"/>
                  <a:t>7-10)</a:t>
                </a:r>
                <a:endParaRPr lang="en-US" sz="2800" dirty="0" smtClean="0"/>
              </a:p>
              <a:p>
                <a:pPr marL="0" indent="0" algn="l" rtl="0">
                  <a:buNone/>
                </a:pPr>
                <a:endParaRPr lang="en-US" sz="2000" dirty="0" smtClean="0"/>
              </a:p>
              <a:p>
                <a:pPr marL="0" indent="0" algn="l" rtl="0">
                  <a:buNone/>
                </a:pPr>
                <a:r>
                  <a:rPr lang="en-US" sz="2000" dirty="0" smtClean="0"/>
                  <a:t>S</a:t>
                </a:r>
                <a:r>
                  <a:rPr lang="en-US" sz="2000" baseline="-25000" dirty="0" smtClean="0"/>
                  <a:t>a</a:t>
                </a:r>
                <a:r>
                  <a:rPr lang="en-US" sz="2000" dirty="0" smtClean="0"/>
                  <a:t> </a:t>
                </a:r>
                <a:r>
                  <a:rPr lang="en-US" sz="2000" dirty="0"/>
                  <a:t>= Design spectral response </a:t>
                </a:r>
                <a:r>
                  <a:rPr lang="en-US" sz="2000" dirty="0" smtClean="0"/>
                  <a:t>acceleration</a:t>
                </a:r>
                <a:endParaRPr lang="en-US" sz="2000" dirty="0"/>
              </a:p>
              <a:p>
                <a:pPr marL="0" indent="0" algn="l" rtl="0">
                  <a:buNone/>
                </a:pPr>
                <a:endParaRPr lang="en-US" sz="2000" dirty="0"/>
              </a:p>
              <a:p>
                <a:pPr marL="0" indent="0" algn="l" rtl="0">
                  <a:buNone/>
                </a:pPr>
                <a:r>
                  <a:rPr lang="en-US" sz="2000" dirty="0"/>
                  <a:t>T</a:t>
                </a:r>
                <a:r>
                  <a:rPr lang="en-US" sz="2000" baseline="-25000" dirty="0"/>
                  <a:t>0</a:t>
                </a:r>
                <a:r>
                  <a:rPr lang="en-US" sz="2000" dirty="0"/>
                  <a:t> = 0.2  </a:t>
                </a:r>
                <a14:m>
                  <m:oMath xmlns:m="http://schemas.openxmlformats.org/officeDocument/2006/math">
                    <m:f>
                      <m:fPr>
                        <m:ctrlPr>
                          <a:rPr lang="en-US" sz="2000" i="1">
                            <a:latin typeface="Cambria Math" panose="02040503050406030204" pitchFamily="18" charset="0"/>
                          </a:rPr>
                        </m:ctrlPr>
                      </m:fPr>
                      <m:num>
                        <m:r>
                          <a:rPr lang="en-US" sz="2000" b="0" i="1">
                            <a:latin typeface="Cambria Math"/>
                          </a:rPr>
                          <m:t>𝑆</m:t>
                        </m:r>
                        <m:r>
                          <a:rPr lang="en-US" sz="2000" b="0" i="1" baseline="-25000">
                            <a:latin typeface="Cambria Math"/>
                          </a:rPr>
                          <m:t>𝐷</m:t>
                        </m:r>
                        <m:r>
                          <a:rPr lang="en-US" sz="2000" b="0" i="1" baseline="-25000">
                            <a:latin typeface="Cambria Math"/>
                          </a:rPr>
                          <m:t>1</m:t>
                        </m:r>
                      </m:num>
                      <m:den>
                        <m:r>
                          <a:rPr lang="en-US" sz="2000" b="0" i="1">
                            <a:latin typeface="Cambria Math"/>
                          </a:rPr>
                          <m:t>𝑆𝐷𝑆</m:t>
                        </m:r>
                      </m:den>
                    </m:f>
                  </m:oMath>
                </a14:m>
                <a:r>
                  <a:rPr lang="en-US" sz="2000" dirty="0"/>
                  <a:t> </a:t>
                </a:r>
                <a:r>
                  <a:rPr lang="en-US" sz="2000" dirty="0" smtClean="0"/>
                  <a:t>= </a:t>
                </a:r>
                <a:r>
                  <a:rPr lang="en-US" sz="2000" dirty="0"/>
                  <a:t>0.14 second   </a:t>
                </a:r>
                <a:endParaRPr lang="en-US" sz="2000" dirty="0" smtClean="0"/>
              </a:p>
              <a:p>
                <a:pPr marL="0" indent="0" algn="l" rtl="0">
                  <a:buNone/>
                </a:pPr>
                <a:r>
                  <a:rPr lang="en-US" sz="2000" dirty="0" smtClean="0"/>
                  <a:t>               </a:t>
                </a:r>
                <a:endParaRPr lang="en-US" sz="2000" dirty="0"/>
              </a:p>
              <a:p>
                <a:pPr marL="0" indent="0" algn="l" rtl="0">
                  <a:buNone/>
                </a:pPr>
                <a:r>
                  <a:rPr lang="en-US" sz="2000" dirty="0"/>
                  <a:t>T</a:t>
                </a:r>
                <a:r>
                  <a:rPr lang="en-US" sz="2000" baseline="-25000" dirty="0"/>
                  <a:t>S</a:t>
                </a:r>
                <a:r>
                  <a:rPr lang="en-US" sz="2000" dirty="0"/>
                  <a:t> = </a:t>
                </a:r>
                <a14:m>
                  <m:oMath xmlns:m="http://schemas.openxmlformats.org/officeDocument/2006/math">
                    <m:f>
                      <m:fPr>
                        <m:ctrlPr>
                          <a:rPr lang="en-US" sz="2000" i="1">
                            <a:latin typeface="Cambria Math" panose="02040503050406030204" pitchFamily="18" charset="0"/>
                          </a:rPr>
                        </m:ctrlPr>
                      </m:fPr>
                      <m:num>
                        <m:r>
                          <a:rPr lang="en-US" sz="2000" b="0" i="1">
                            <a:latin typeface="Cambria Math"/>
                          </a:rPr>
                          <m:t>𝑆</m:t>
                        </m:r>
                        <m:r>
                          <a:rPr lang="en-US" sz="2000" b="0" i="1" baseline="-25000">
                            <a:latin typeface="Cambria Math"/>
                          </a:rPr>
                          <m:t>𝐷</m:t>
                        </m:r>
                        <m:r>
                          <a:rPr lang="en-US" sz="2000" b="0" i="1" baseline="-25000">
                            <a:latin typeface="Cambria Math"/>
                          </a:rPr>
                          <m:t>1</m:t>
                        </m:r>
                      </m:num>
                      <m:den>
                        <m:r>
                          <a:rPr lang="en-US" sz="2000" b="0" i="1">
                            <a:latin typeface="Cambria Math"/>
                          </a:rPr>
                          <m:t>𝑆𝐷𝑆</m:t>
                        </m:r>
                      </m:den>
                    </m:f>
                  </m:oMath>
                </a14:m>
                <a:r>
                  <a:rPr lang="en-US" sz="2000" dirty="0"/>
                  <a:t> </a:t>
                </a:r>
                <a:r>
                  <a:rPr lang="en-US" sz="2000" dirty="0" smtClean="0"/>
                  <a:t>= 0.67 </a:t>
                </a:r>
                <a:r>
                  <a:rPr lang="en-US" sz="2000" dirty="0"/>
                  <a:t>second      </a:t>
                </a:r>
                <a:endParaRPr lang="en-US" sz="2000" dirty="0" smtClean="0"/>
              </a:p>
              <a:p>
                <a:pPr marL="0" indent="0" algn="l" rtl="0">
                  <a:buNone/>
                </a:pPr>
                <a:r>
                  <a:rPr lang="en-US" sz="2000" dirty="0" smtClean="0"/>
                  <a:t>  </a:t>
                </a:r>
                <a:endParaRPr lang="en-US" sz="2000" dirty="0"/>
              </a:p>
              <a:p>
                <a:pPr marL="0" indent="0" algn="l" rtl="0">
                  <a:buNone/>
                </a:pPr>
                <a:r>
                  <a:rPr lang="en-US" sz="2000" dirty="0" smtClean="0"/>
                  <a:t>T</a:t>
                </a:r>
                <a:r>
                  <a:rPr lang="en-US" sz="2000" baseline="-25000" dirty="0" smtClean="0"/>
                  <a:t>L</a:t>
                </a:r>
                <a:r>
                  <a:rPr lang="en-US" sz="2000" dirty="0" smtClean="0"/>
                  <a:t> </a:t>
                </a:r>
                <a:r>
                  <a:rPr lang="en-US" sz="2000" dirty="0"/>
                  <a:t>= </a:t>
                </a:r>
                <a:r>
                  <a:rPr lang="en-US" sz="2000" dirty="0" smtClean="0"/>
                  <a:t>Long-period </a:t>
                </a:r>
                <a:r>
                  <a:rPr lang="en-US" sz="2000" dirty="0"/>
                  <a:t>transition period (s) </a:t>
                </a:r>
                <a:endParaRPr lang="en-US" sz="2000" dirty="0" smtClean="0"/>
              </a:p>
              <a:p>
                <a:pPr marL="0" indent="0" algn="l" rtl="0">
                  <a:buNone/>
                </a:pPr>
                <a:r>
                  <a:rPr lang="en-US" sz="2000" dirty="0"/>
                  <a:t> </a:t>
                </a:r>
                <a:r>
                  <a:rPr lang="en-US" sz="2000" dirty="0" smtClean="0"/>
                  <a:t>       , </a:t>
                </a:r>
                <a:r>
                  <a:rPr lang="en-US" sz="2000" dirty="0"/>
                  <a:t>it is assumed to be (8 seconds</a:t>
                </a:r>
                <a:r>
                  <a:rPr lang="en-US" sz="2000" dirty="0" smtClean="0"/>
                  <a:t>)</a:t>
                </a:r>
              </a:p>
              <a:p>
                <a:pPr marL="0" indent="0" algn="l" rtl="0">
                  <a:buNone/>
                </a:pPr>
                <a:r>
                  <a:rPr lang="en-US" sz="2000" dirty="0" smtClean="0"/>
                  <a:t>                      </a:t>
                </a:r>
                <a:endParaRPr lang="en-US" sz="2000" dirty="0"/>
              </a:p>
              <a:p>
                <a:pPr marL="0" indent="0" algn="l" rtl="0">
                  <a:buNone/>
                </a:pPr>
                <a:r>
                  <a:rPr lang="en-US" sz="2000" dirty="0"/>
                  <a:t>T = </a:t>
                </a:r>
                <a:r>
                  <a:rPr lang="en-US" sz="2000" dirty="0" smtClean="0"/>
                  <a:t>The </a:t>
                </a:r>
                <a:r>
                  <a:rPr lang="en-US" sz="2000" dirty="0"/>
                  <a:t>fundamental </a:t>
                </a:r>
                <a:r>
                  <a:rPr lang="en-US" sz="2000" dirty="0" smtClean="0"/>
                  <a:t>period</a:t>
                </a:r>
              </a:p>
              <a:p>
                <a:pPr marL="0" indent="0" algn="l" rtl="0">
                  <a:buNone/>
                </a:pPr>
                <a:r>
                  <a:rPr lang="en-US" sz="2000" dirty="0"/>
                  <a:t> </a:t>
                </a:r>
                <a:r>
                  <a:rPr lang="en-US" sz="2000" dirty="0" smtClean="0"/>
                  <a:t>      </a:t>
                </a:r>
                <a:r>
                  <a:rPr lang="en-US" sz="2000" dirty="0"/>
                  <a:t>of the structure (second)</a:t>
                </a:r>
              </a:p>
              <a:p>
                <a:pPr marL="0" indent="0" algn="l" rtl="0">
                  <a:buNone/>
                </a:pPr>
                <a:r>
                  <a:rPr lang="en-US" sz="2000" dirty="0"/>
                  <a:t> </a:t>
                </a:r>
              </a:p>
              <a:p>
                <a:pPr marL="0" indent="0" algn="l" rtl="0">
                  <a:buNone/>
                </a:pPr>
                <a:endParaRPr lang="en-US" sz="2000" dirty="0"/>
              </a:p>
              <a:p>
                <a:pPr marL="0" indent="0" algn="l" rtl="0">
                  <a:buNone/>
                </a:pPr>
                <a:r>
                  <a:rPr lang="en-US" sz="2000" dirty="0"/>
                  <a:t> </a:t>
                </a:r>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467544" y="836712"/>
                <a:ext cx="8229600" cy="5737820"/>
              </a:xfrm>
              <a:prstGeom prst="rect">
                <a:avLst/>
              </a:prstGeom>
              <a:blipFill rotWithShape="1">
                <a:blip r:embed="rId2"/>
                <a:stretch>
                  <a:fillRect l="-1333" t="-956" r="-963"/>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25</a:t>
            </a:fld>
            <a:endParaRPr lang="ar-SA"/>
          </a:p>
        </p:txBody>
      </p:sp>
      <p:pic>
        <p:nvPicPr>
          <p:cNvPr id="5" name="صورة 4" descr="D:\5th yr- 1st sem\Grad. Project(1st sem.-2016)\Autocad me\res spe.JPG"/>
          <p:cNvPicPr/>
          <p:nvPr/>
        </p:nvPicPr>
        <p:blipFill>
          <a:blip r:embed="rId3">
            <a:extLst>
              <a:ext uri="{28A0092B-C50C-407E-A947-70E740481C1C}">
                <a14:useLocalDpi xmlns:a14="http://schemas.microsoft.com/office/drawing/2010/main" val="0"/>
              </a:ext>
            </a:extLst>
          </a:blip>
          <a:srcRect/>
          <a:stretch>
            <a:fillRect/>
          </a:stretch>
        </p:blipFill>
        <p:spPr bwMode="auto">
          <a:xfrm>
            <a:off x="4355976" y="2132856"/>
            <a:ext cx="4788024" cy="3600400"/>
          </a:xfrm>
          <a:prstGeom prst="rect">
            <a:avLst/>
          </a:prstGeom>
          <a:noFill/>
          <a:ln>
            <a:noFill/>
          </a:ln>
        </p:spPr>
      </p:pic>
    </p:spTree>
    <p:extLst>
      <p:ext uri="{BB962C8B-B14F-4D97-AF65-F5344CB8AC3E}">
        <p14:creationId xmlns:p14="http://schemas.microsoft.com/office/powerpoint/2010/main" val="31051228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67544" y="836712"/>
            <a:ext cx="8229600" cy="573782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800" dirty="0" smtClean="0"/>
              <a:t>Load combinations                                                </a:t>
            </a:r>
            <a:r>
              <a:rPr lang="en-US" sz="2400" dirty="0" smtClean="0"/>
              <a:t>(</a:t>
            </a:r>
            <a:r>
              <a:rPr lang="en-US" sz="2400" dirty="0"/>
              <a:t>IBC-2012 </a:t>
            </a:r>
            <a:r>
              <a:rPr lang="en-US" sz="2400" dirty="0" smtClean="0"/>
              <a:t>)</a:t>
            </a:r>
          </a:p>
          <a:p>
            <a:pPr marL="0" indent="0" algn="l" rtl="0">
              <a:buNone/>
            </a:pPr>
            <a:endParaRPr lang="en-US" sz="2400" dirty="0" smtClean="0"/>
          </a:p>
          <a:p>
            <a:pPr marL="0" indent="0" algn="l" rtl="0">
              <a:buNone/>
            </a:pPr>
            <a:r>
              <a:rPr lang="en-US" sz="2400" dirty="0" smtClean="0"/>
              <a:t>Load combinations for factored loads:</a:t>
            </a:r>
            <a:endParaRPr lang="en-US" sz="2400" dirty="0"/>
          </a:p>
          <a:p>
            <a:pPr marL="0" indent="0" algn="l" rtl="0">
              <a:buNone/>
            </a:pPr>
            <a:endParaRPr lang="en-US" sz="2800" dirty="0"/>
          </a:p>
          <a:p>
            <a:pPr marL="0" indent="0" algn="l" rtl="0">
              <a:buNone/>
            </a:pPr>
            <a:r>
              <a:rPr lang="en-US" sz="2000" dirty="0"/>
              <a:t> </a:t>
            </a:r>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3507065364"/>
              </p:ext>
            </p:extLst>
          </p:nvPr>
        </p:nvGraphicFramePr>
        <p:xfrm>
          <a:off x="1486000" y="2420888"/>
          <a:ext cx="6192688" cy="3080960"/>
        </p:xfrm>
        <a:graphic>
          <a:graphicData uri="http://schemas.openxmlformats.org/drawingml/2006/table">
            <a:tbl>
              <a:tblPr firstRow="1" firstCol="1" bandRow="1"/>
              <a:tblGrid>
                <a:gridCol w="4752528"/>
                <a:gridCol w="1440160"/>
              </a:tblGrid>
              <a:tr h="397840">
                <a:tc>
                  <a:txBody>
                    <a:bodyPr/>
                    <a:lstStyle/>
                    <a:p>
                      <a:pPr marL="0" marR="0" algn="ctr">
                        <a:lnSpc>
                          <a:spcPct val="115000"/>
                        </a:lnSpc>
                        <a:spcBef>
                          <a:spcPts val="0"/>
                        </a:spcBef>
                        <a:spcAft>
                          <a:spcPts val="0"/>
                        </a:spcAft>
                      </a:pPr>
                      <a:r>
                        <a:rPr lang="en-US" sz="1600" b="1" dirty="0">
                          <a:solidFill>
                            <a:srgbClr val="000000"/>
                          </a:solidFill>
                          <a:effectLst/>
                          <a:latin typeface="Times New Roman"/>
                          <a:ea typeface="Times New Roman"/>
                          <a:cs typeface="Arial"/>
                        </a:rPr>
                        <a:t>Load Combination</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solidFill>
                            <a:srgbClr val="000000"/>
                          </a:solidFill>
                          <a:effectLst/>
                          <a:latin typeface="Times New Roman"/>
                          <a:ea typeface="Times New Roman"/>
                          <a:cs typeface="Arial"/>
                        </a:rPr>
                        <a:t>Equation No.</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97840">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1.4(D+F)</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600">
                          <a:solidFill>
                            <a:srgbClr val="000000"/>
                          </a:solidFill>
                          <a:effectLst/>
                          <a:latin typeface="Times New Roman"/>
                          <a:ea typeface="Calibri"/>
                          <a:cs typeface="Arial"/>
                        </a:rPr>
                        <a:t>16-1</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09480">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1.2(D+F)+1.6(L+H)+0.5(Lr or S or R)</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effectLst/>
                          <a:latin typeface="Times New Roman"/>
                          <a:ea typeface="Calibri"/>
                          <a:cs typeface="Arial"/>
                        </a:rPr>
                        <a:t>16-2</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479">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1.2(D+F)+1.6(Lr or S or R)+1.6H+(f</a:t>
                      </a:r>
                      <a:r>
                        <a:rPr lang="en-US" sz="1000" b="1" dirty="0">
                          <a:solidFill>
                            <a:srgbClr val="000000"/>
                          </a:solidFill>
                          <a:effectLst/>
                          <a:latin typeface="Times New Roman"/>
                          <a:ea typeface="Times New Roman"/>
                          <a:cs typeface="Arial"/>
                        </a:rPr>
                        <a:t>1</a:t>
                      </a:r>
                      <a:r>
                        <a:rPr lang="en-US" sz="1600" b="1" dirty="0">
                          <a:solidFill>
                            <a:srgbClr val="000000"/>
                          </a:solidFill>
                          <a:effectLst/>
                          <a:latin typeface="Times New Roman"/>
                          <a:ea typeface="Times New Roman"/>
                          <a:cs typeface="Arial"/>
                        </a:rPr>
                        <a:t>L or 0.5W)</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600">
                          <a:solidFill>
                            <a:srgbClr val="000000"/>
                          </a:solidFill>
                          <a:effectLst/>
                          <a:latin typeface="Times New Roman"/>
                          <a:ea typeface="Calibri"/>
                          <a:cs typeface="Arial"/>
                        </a:rPr>
                        <a:t>16-3</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34601">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1.2(D+F)+1.0W+f</a:t>
                      </a:r>
                      <a:r>
                        <a:rPr lang="en-US" sz="1000" b="1" dirty="0">
                          <a:solidFill>
                            <a:srgbClr val="000000"/>
                          </a:solidFill>
                          <a:effectLst/>
                          <a:latin typeface="Times New Roman"/>
                          <a:ea typeface="Times New Roman"/>
                          <a:cs typeface="Arial"/>
                        </a:rPr>
                        <a:t>1</a:t>
                      </a:r>
                      <a:r>
                        <a:rPr lang="en-US" sz="1600" b="1" dirty="0">
                          <a:solidFill>
                            <a:srgbClr val="000000"/>
                          </a:solidFill>
                          <a:effectLst/>
                          <a:latin typeface="Times New Roman"/>
                          <a:ea typeface="Times New Roman"/>
                          <a:cs typeface="Arial"/>
                        </a:rPr>
                        <a:t>L+1.6H+0.5(Lr or S or R)</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Times New Roman"/>
                          <a:ea typeface="Calibri"/>
                          <a:cs typeface="Arial"/>
                        </a:rPr>
                        <a:t>16-4</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1.2(D+F)+1.0E+f</a:t>
                      </a:r>
                      <a:r>
                        <a:rPr lang="en-US" sz="1000" b="1" dirty="0">
                          <a:solidFill>
                            <a:srgbClr val="000000"/>
                          </a:solidFill>
                          <a:effectLst/>
                          <a:latin typeface="Times New Roman"/>
                          <a:ea typeface="Times New Roman"/>
                          <a:cs typeface="Arial"/>
                        </a:rPr>
                        <a:t>1</a:t>
                      </a:r>
                      <a:r>
                        <a:rPr lang="en-US" sz="1600" b="1" dirty="0">
                          <a:solidFill>
                            <a:srgbClr val="000000"/>
                          </a:solidFill>
                          <a:effectLst/>
                          <a:latin typeface="Times New Roman"/>
                          <a:ea typeface="Times New Roman"/>
                          <a:cs typeface="Arial"/>
                        </a:rPr>
                        <a:t>L+1.6H+ f</a:t>
                      </a:r>
                      <a:r>
                        <a:rPr lang="en-US" sz="1000" b="1" dirty="0">
                          <a:solidFill>
                            <a:srgbClr val="000000"/>
                          </a:solidFill>
                          <a:effectLst/>
                          <a:latin typeface="Times New Roman"/>
                          <a:ea typeface="Times New Roman"/>
                          <a:cs typeface="Arial"/>
                        </a:rPr>
                        <a:t>2</a:t>
                      </a:r>
                      <a:r>
                        <a:rPr lang="en-US" sz="1600" b="1" dirty="0">
                          <a:solidFill>
                            <a:srgbClr val="000000"/>
                          </a:solidFill>
                          <a:effectLst/>
                          <a:latin typeface="Times New Roman"/>
                          <a:ea typeface="Times New Roman"/>
                          <a:cs typeface="Arial"/>
                        </a:rPr>
                        <a:t>S</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600" dirty="0">
                          <a:solidFill>
                            <a:srgbClr val="000000"/>
                          </a:solidFill>
                          <a:effectLst/>
                          <a:latin typeface="Times New Roman"/>
                          <a:ea typeface="Calibri"/>
                          <a:cs typeface="Arial"/>
                        </a:rPr>
                        <a:t>16-5</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97840">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0.9D+1.0W+1.6H</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Times New Roman"/>
                          <a:ea typeface="Calibri"/>
                          <a:cs typeface="Arial"/>
                        </a:rPr>
                        <a:t>16-6</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840">
                <a:tc>
                  <a:txBody>
                    <a:bodyPr/>
                    <a:lstStyle/>
                    <a:p>
                      <a:pPr marL="0" marR="0" algn="l">
                        <a:lnSpc>
                          <a:spcPct val="115000"/>
                        </a:lnSpc>
                        <a:spcBef>
                          <a:spcPts val="0"/>
                        </a:spcBef>
                        <a:spcAft>
                          <a:spcPts val="0"/>
                        </a:spcAft>
                      </a:pPr>
                      <a:r>
                        <a:rPr lang="en-US" sz="1600" b="1" dirty="0">
                          <a:solidFill>
                            <a:srgbClr val="000000"/>
                          </a:solidFill>
                          <a:effectLst/>
                          <a:latin typeface="Times New Roman"/>
                          <a:ea typeface="Times New Roman"/>
                          <a:cs typeface="Arial"/>
                        </a:rPr>
                        <a:t>U = 0.9(D+F)+1.0E+1.6H</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600" dirty="0">
                          <a:solidFill>
                            <a:srgbClr val="000000"/>
                          </a:solidFill>
                          <a:effectLst/>
                          <a:latin typeface="Times New Roman"/>
                          <a:ea typeface="Calibri"/>
                          <a:cs typeface="Arial"/>
                        </a:rPr>
                        <a:t>16-7</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8" name="عنصر نائب لرقم الشريحة 7"/>
          <p:cNvSpPr>
            <a:spLocks noGrp="1"/>
          </p:cNvSpPr>
          <p:nvPr>
            <p:ph type="sldNum" sz="quarter" idx="12"/>
          </p:nvPr>
        </p:nvSpPr>
        <p:spPr/>
        <p:txBody>
          <a:bodyPr/>
          <a:lstStyle/>
          <a:p>
            <a:fld id="{0B34F065-1154-456A-91E3-76DE8E75E17B}" type="slidenum">
              <a:rPr lang="ar-SA" smtClean="0"/>
              <a:t>26</a:t>
            </a:fld>
            <a:endParaRPr lang="ar-SA"/>
          </a:p>
        </p:txBody>
      </p:sp>
    </p:spTree>
    <p:extLst>
      <p:ext uri="{BB962C8B-B14F-4D97-AF65-F5344CB8AC3E}">
        <p14:creationId xmlns:p14="http://schemas.microsoft.com/office/powerpoint/2010/main" val="22892673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67544" y="836712"/>
            <a:ext cx="8229600" cy="573782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smtClean="0"/>
              <a:t>Load combinations for service loads:</a:t>
            </a:r>
            <a:endParaRPr lang="en-US" sz="2400" dirty="0"/>
          </a:p>
          <a:p>
            <a:pPr marL="0" indent="0" algn="l" rtl="0">
              <a:buNone/>
            </a:pPr>
            <a:endParaRPr lang="en-US" sz="2800" dirty="0"/>
          </a:p>
          <a:p>
            <a:pPr marL="0" indent="0" algn="l" rtl="0">
              <a:buNone/>
            </a:pPr>
            <a:r>
              <a:rPr lang="en-US" sz="2000" dirty="0"/>
              <a:t> </a:t>
            </a:r>
          </a:p>
          <a:p>
            <a:pPr marL="0" indent="0" algn="l" rtl="0">
              <a:buNone/>
            </a:pPr>
            <a:endParaRPr lang="en-US" sz="2800" dirty="0" smtClean="0"/>
          </a:p>
          <a:p>
            <a:pPr marL="0" indent="0" algn="l" rtl="0">
              <a:buNone/>
            </a:pPr>
            <a:endParaRPr lang="en-US" sz="2800" dirty="0"/>
          </a:p>
          <a:p>
            <a:pPr marL="0" indent="0">
              <a:buNone/>
            </a:pPr>
            <a:endParaRPr lang="en-US" sz="2800" dirty="0"/>
          </a:p>
          <a:p>
            <a:pPr marL="0" indent="0" algn="l" rtl="0">
              <a:buNone/>
            </a:pPr>
            <a:endParaRPr lang="en-US" sz="28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design inputs</a:t>
            </a:r>
            <a:endParaRPr lang="en-US" sz="3600" dirty="0">
              <a:solidFill>
                <a:schemeClr val="accent2">
                  <a:lumMod val="75000"/>
                </a:schemeClr>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820707615"/>
              </p:ext>
            </p:extLst>
          </p:nvPr>
        </p:nvGraphicFramePr>
        <p:xfrm>
          <a:off x="945940" y="1901823"/>
          <a:ext cx="7272808" cy="3607598"/>
        </p:xfrm>
        <a:graphic>
          <a:graphicData uri="http://schemas.openxmlformats.org/drawingml/2006/table">
            <a:tbl>
              <a:tblPr firstRow="1" firstCol="1" bandRow="1"/>
              <a:tblGrid>
                <a:gridCol w="5400600"/>
                <a:gridCol w="1872208"/>
              </a:tblGrid>
              <a:tr h="432047">
                <a:tc>
                  <a:txBody>
                    <a:bodyPr/>
                    <a:lstStyle/>
                    <a:p>
                      <a:pPr marL="0" marR="0" algn="ctr">
                        <a:lnSpc>
                          <a:spcPct val="115000"/>
                        </a:lnSpc>
                        <a:spcBef>
                          <a:spcPts val="0"/>
                        </a:spcBef>
                        <a:spcAft>
                          <a:spcPts val="0"/>
                        </a:spcAft>
                      </a:pPr>
                      <a:r>
                        <a:rPr lang="en-US" sz="1800" b="1" dirty="0">
                          <a:solidFill>
                            <a:srgbClr val="000000"/>
                          </a:solidFill>
                          <a:effectLst/>
                          <a:latin typeface="Times New Roman"/>
                          <a:ea typeface="Times New Roman"/>
                          <a:cs typeface="Arial"/>
                        </a:rPr>
                        <a:t>Load Combination</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solidFill>
                            <a:srgbClr val="000000"/>
                          </a:solidFill>
                          <a:effectLst/>
                          <a:latin typeface="Times New Roman"/>
                          <a:ea typeface="Times New Roman"/>
                          <a:cs typeface="Arial"/>
                        </a:rPr>
                        <a:t>Equation No.</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F</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16-8</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 L</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16-9</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 (Lr or S or R)</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16-10</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F+ 0.75(L) + 0.75(Lr or S or R)</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16-11</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 (0.6W or 0.7E)</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16-12</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+ 0.75(0.6W) + 0.75L + 0.75(Lr or S or R)</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16-13</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D + H + F + 0.75 (0.7 E) + 0.75 L + 0.75 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a:solidFill>
                            <a:srgbClr val="000000"/>
                          </a:solidFill>
                          <a:effectLst/>
                          <a:latin typeface="Times New Roman"/>
                          <a:ea typeface="Calibri"/>
                          <a:cs typeface="Arial"/>
                        </a:rPr>
                        <a:t>16-14</a:t>
                      </a:r>
                      <a:endParaRPr lang="en-US" sz="16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0.6D + 0.6W+H</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16-15</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839">
                <a:tc>
                  <a:txBody>
                    <a:bodyPr/>
                    <a:lstStyle/>
                    <a:p>
                      <a:pPr marL="0" marR="0" algn="l">
                        <a:lnSpc>
                          <a:spcPct val="115000"/>
                        </a:lnSpc>
                        <a:spcBef>
                          <a:spcPts val="0"/>
                        </a:spcBef>
                        <a:spcAft>
                          <a:spcPts val="0"/>
                        </a:spcAft>
                      </a:pPr>
                      <a:r>
                        <a:rPr lang="en-US" sz="1800" b="1" dirty="0">
                          <a:solidFill>
                            <a:srgbClr val="000000"/>
                          </a:solidFill>
                          <a:effectLst/>
                          <a:latin typeface="Times New Roman"/>
                          <a:ea typeface="Times New Roman"/>
                          <a:cs typeface="Arial"/>
                        </a:rPr>
                        <a:t>0.6(D + F) + 0.7E+H</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800" dirty="0">
                          <a:solidFill>
                            <a:srgbClr val="000000"/>
                          </a:solidFill>
                          <a:effectLst/>
                          <a:latin typeface="Times New Roman"/>
                          <a:ea typeface="Calibri"/>
                          <a:cs typeface="Arial"/>
                        </a:rPr>
                        <a:t>16-16</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8" name="عنصر نائب لرقم الشريحة 7"/>
          <p:cNvSpPr>
            <a:spLocks noGrp="1"/>
          </p:cNvSpPr>
          <p:nvPr>
            <p:ph type="sldNum" sz="quarter" idx="12"/>
          </p:nvPr>
        </p:nvSpPr>
        <p:spPr/>
        <p:txBody>
          <a:bodyPr/>
          <a:lstStyle/>
          <a:p>
            <a:fld id="{0B34F065-1154-456A-91E3-76DE8E75E17B}" type="slidenum">
              <a:rPr lang="ar-SA" smtClean="0"/>
              <a:t>27</a:t>
            </a:fld>
            <a:endParaRPr lang="ar-SA"/>
          </a:p>
        </p:txBody>
      </p:sp>
    </p:spTree>
    <p:extLst>
      <p:ext uri="{BB962C8B-B14F-4D97-AF65-F5344CB8AC3E}">
        <p14:creationId xmlns:p14="http://schemas.microsoft.com/office/powerpoint/2010/main" val="34056935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57200" y="602673"/>
            <a:ext cx="8229600" cy="602585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b="1" dirty="0" smtClean="0"/>
              <a:t>Codes and standards:</a:t>
            </a:r>
          </a:p>
          <a:p>
            <a:pPr lvl="0" algn="l" rtl="0"/>
            <a:r>
              <a:rPr lang="en-US" sz="2400" dirty="0"/>
              <a:t>ASCE 7-10 : American Society of Civil Engineers.</a:t>
            </a:r>
          </a:p>
          <a:p>
            <a:pPr lvl="0" algn="l" rtl="0"/>
            <a:r>
              <a:rPr lang="en-US" sz="2400" dirty="0"/>
              <a:t>ACI 318-11 &amp; ACI 318-14 &amp; ACI 209R-92 : American Concrete Institute .</a:t>
            </a:r>
          </a:p>
          <a:p>
            <a:pPr lvl="0" algn="l" rtl="0"/>
            <a:r>
              <a:rPr lang="en-US" sz="2400" dirty="0"/>
              <a:t>IBC 2012 : International Building Code.</a:t>
            </a:r>
          </a:p>
          <a:p>
            <a:pPr lvl="0" algn="l" rtl="0"/>
            <a:r>
              <a:rPr lang="en-US" sz="2400" dirty="0"/>
              <a:t>ASTM 1997 : American Society for Testing and Materials.	</a:t>
            </a:r>
          </a:p>
          <a:p>
            <a:pPr lvl="0" algn="l" rtl="0"/>
            <a:r>
              <a:rPr lang="en-US" sz="2400" dirty="0"/>
              <a:t>Jordanian code 2006</a:t>
            </a:r>
            <a:r>
              <a:rPr lang="en-US" sz="2400" dirty="0" smtClean="0"/>
              <a:t>.</a:t>
            </a:r>
          </a:p>
          <a:p>
            <a:pPr lvl="0" algn="l" rtl="0"/>
            <a:endParaRPr lang="en-US" sz="2400" dirty="0" smtClean="0"/>
          </a:p>
          <a:p>
            <a:pPr marL="0" lvl="0" indent="0" algn="l" rtl="0">
              <a:buNone/>
            </a:pPr>
            <a:r>
              <a:rPr lang="en-US" sz="2800" b="1" dirty="0" smtClean="0"/>
              <a:t>Software programs:</a:t>
            </a:r>
          </a:p>
          <a:p>
            <a:pPr lvl="0" algn="l" rtl="0"/>
            <a:r>
              <a:rPr lang="en-US" sz="2400" dirty="0"/>
              <a:t>ETABS 2015 (to analyze and design the model</a:t>
            </a:r>
            <a:r>
              <a:rPr lang="en-US" sz="2400" dirty="0" smtClean="0"/>
              <a:t>)</a:t>
            </a:r>
          </a:p>
          <a:p>
            <a:pPr algn="l" rtl="0"/>
            <a:r>
              <a:rPr lang="en-US" sz="2400" dirty="0"/>
              <a:t>SAFE 2016</a:t>
            </a:r>
            <a:r>
              <a:rPr lang="en-US" sz="2400" dirty="0" smtClean="0"/>
              <a:t>.</a:t>
            </a:r>
            <a:endParaRPr lang="en-US" sz="2400" dirty="0"/>
          </a:p>
          <a:p>
            <a:pPr lvl="0" algn="l" rtl="0"/>
            <a:r>
              <a:rPr lang="en-US" sz="2400" dirty="0" smtClean="0"/>
              <a:t>AutoCAD 2014 (to prepare structural drawings)</a:t>
            </a:r>
          </a:p>
          <a:p>
            <a:pPr lvl="0" algn="l" rtl="0"/>
            <a:r>
              <a:rPr lang="en-US" sz="2400" dirty="0" smtClean="0"/>
              <a:t>Other </a:t>
            </a:r>
            <a:r>
              <a:rPr lang="en-US" sz="2400" dirty="0"/>
              <a:t>programs such as: Microsoft Word 2010, Microsoft Excel 2010. </a:t>
            </a:r>
            <a:endParaRPr lang="en-US" sz="2400" dirty="0" smtClean="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Codes and Softwares used</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28</a:t>
            </a:fld>
            <a:endParaRPr lang="ar-SA"/>
          </a:p>
        </p:txBody>
      </p:sp>
    </p:spTree>
    <p:extLst>
      <p:ext uri="{BB962C8B-B14F-4D97-AF65-F5344CB8AC3E}">
        <p14:creationId xmlns:p14="http://schemas.microsoft.com/office/powerpoint/2010/main" val="1009529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sp>
        <p:nvSpPr>
          <p:cNvPr id="3" name="عنصر نائب للمحتوى 2"/>
          <p:cNvSpPr>
            <a:spLocks noGrp="1"/>
          </p:cNvSpPr>
          <p:nvPr>
            <p:ph idx="1"/>
          </p:nvPr>
        </p:nvSpPr>
        <p:spPr>
          <a:xfrm>
            <a:off x="9988" y="1404343"/>
            <a:ext cx="8229600" cy="720080"/>
          </a:xfrm>
        </p:spPr>
        <p:txBody>
          <a:bodyPr/>
          <a:lstStyle/>
          <a:p>
            <a:pPr marL="0" indent="0" algn="l" rtl="0">
              <a:buNone/>
            </a:pPr>
            <a:r>
              <a:rPr lang="en-US" dirty="0" smtClean="0"/>
              <a:t>3D Architectural Model</a:t>
            </a:r>
            <a:endParaRPr lang="en-US" dirty="0"/>
          </a:p>
        </p:txBody>
      </p:sp>
      <p:pic>
        <p:nvPicPr>
          <p:cNvPr id="1026" name="Picture 2" descr="D:\5th yr- 1st sem\Grad. Project(1st sem.-2016)\Final\AutoCAD\sh7odeh\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41222"/>
            <a:ext cx="9144000" cy="4714430"/>
          </a:xfrm>
          <a:prstGeom prst="rect">
            <a:avLst/>
          </a:prstGeom>
          <a:noFill/>
          <a:extLst>
            <a:ext uri="{909E8E84-426E-40DD-AFC4-6F175D3DCCD1}">
              <a14:hiddenFill xmlns:a14="http://schemas.microsoft.com/office/drawing/2010/main">
                <a:solidFill>
                  <a:srgbClr val="FFFFFF"/>
                </a:solidFill>
              </a14:hiddenFill>
            </a:ext>
          </a:extLst>
        </p:spPr>
      </p:pic>
      <p:sp>
        <p:nvSpPr>
          <p:cNvPr id="7" name="عنصر نائب لرقم الشريحة 6"/>
          <p:cNvSpPr>
            <a:spLocks noGrp="1"/>
          </p:cNvSpPr>
          <p:nvPr>
            <p:ph type="sldNum" sz="quarter" idx="12"/>
          </p:nvPr>
        </p:nvSpPr>
        <p:spPr/>
        <p:txBody>
          <a:bodyPr/>
          <a:lstStyle/>
          <a:p>
            <a:fld id="{0B34F065-1154-456A-91E3-76DE8E75E17B}" type="slidenum">
              <a:rPr lang="ar-SA" smtClean="0"/>
              <a:t>2</a:t>
            </a:fld>
            <a:endParaRPr lang="ar-SA"/>
          </a:p>
        </p:txBody>
      </p:sp>
    </p:spTree>
    <p:extLst>
      <p:ext uri="{BB962C8B-B14F-4D97-AF65-F5344CB8AC3E}">
        <p14:creationId xmlns:p14="http://schemas.microsoft.com/office/powerpoint/2010/main" val="37224055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29</a:t>
            </a:fld>
            <a:endParaRPr lang="ar-SA"/>
          </a:p>
        </p:txBody>
      </p:sp>
      <p:sp>
        <p:nvSpPr>
          <p:cNvPr id="3" name="عنصر نائب للمحتوى 2"/>
          <p:cNvSpPr txBox="1">
            <a:spLocks/>
          </p:cNvSpPr>
          <p:nvPr/>
        </p:nvSpPr>
        <p:spPr>
          <a:xfrm>
            <a:off x="457200" y="602673"/>
            <a:ext cx="8686800" cy="602585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Preliminary design:</a:t>
            </a:r>
          </a:p>
          <a:p>
            <a:pPr marL="0" indent="0" algn="l" rtl="0">
              <a:buNone/>
            </a:pPr>
            <a:endParaRPr lang="en-US" sz="2400" dirty="0" smtClean="0"/>
          </a:p>
          <a:p>
            <a:pPr marL="0" indent="0" algn="l" rtl="0">
              <a:buNone/>
            </a:pPr>
            <a:r>
              <a:rPr lang="en-US" sz="2400" u="sng" dirty="0"/>
              <a:t>Load combinations used</a:t>
            </a:r>
            <a:r>
              <a:rPr lang="en-US" sz="2400" dirty="0"/>
              <a:t>:</a:t>
            </a:r>
          </a:p>
          <a:p>
            <a:pPr marL="457200" indent="-457200" algn="l" rtl="0">
              <a:buAutoNum type="arabicParenR"/>
            </a:pPr>
            <a:r>
              <a:rPr lang="en-US" sz="2400" dirty="0"/>
              <a:t>1.4 D</a:t>
            </a:r>
          </a:p>
          <a:p>
            <a:pPr marL="457200" indent="-457200" algn="l" rtl="0">
              <a:buAutoNum type="arabicParenR"/>
            </a:pPr>
            <a:r>
              <a:rPr lang="en-US" sz="2400" dirty="0"/>
              <a:t>1.2 D + 1.6 L</a:t>
            </a:r>
          </a:p>
          <a:p>
            <a:pPr marL="0" indent="0" algn="l" rtl="0">
              <a:buNone/>
            </a:pPr>
            <a:endParaRPr lang="en-US" sz="2400" dirty="0"/>
          </a:p>
          <a:p>
            <a:pPr marL="0" indent="0" algn="l" rtl="0">
              <a:buNone/>
            </a:pPr>
            <a:r>
              <a:rPr lang="en-US" sz="2400" dirty="0"/>
              <a:t>Where:</a:t>
            </a:r>
          </a:p>
          <a:p>
            <a:pPr marL="0" indent="0" algn="l" rtl="0">
              <a:buNone/>
            </a:pPr>
            <a:r>
              <a:rPr lang="en-US" sz="2400" dirty="0"/>
              <a:t>Live load (L) = 5 kN/m</a:t>
            </a:r>
            <a:r>
              <a:rPr lang="en-US" sz="2400" baseline="30000" dirty="0"/>
              <a:t>2</a:t>
            </a:r>
            <a:r>
              <a:rPr lang="en-US" sz="2400" dirty="0"/>
              <a:t> </a:t>
            </a:r>
            <a:r>
              <a:rPr lang="en-US" sz="2400" dirty="0" smtClean="0"/>
              <a:t>                                                            (IBC-2012) </a:t>
            </a:r>
            <a:endParaRPr lang="en-US" sz="2400" dirty="0"/>
          </a:p>
          <a:p>
            <a:pPr marL="0" indent="0" algn="l" rtl="0">
              <a:buNone/>
            </a:pPr>
            <a:r>
              <a:rPr lang="en-US" sz="2400" dirty="0"/>
              <a:t>Dead load (D) = Super imposed dead load + Own weight</a:t>
            </a:r>
          </a:p>
          <a:p>
            <a:pPr marL="0" indent="0" algn="l" rtl="0">
              <a:buNone/>
            </a:pPr>
            <a:r>
              <a:rPr lang="en-US" sz="2400" dirty="0"/>
              <a:t>Super imposed dead load (SID) = 4.5 kN/m</a:t>
            </a:r>
            <a:r>
              <a:rPr lang="en-US" sz="2400" baseline="30000" dirty="0"/>
              <a:t>2</a:t>
            </a:r>
          </a:p>
          <a:p>
            <a:pPr marL="0" indent="0" algn="l" rtl="0">
              <a:buNone/>
            </a:pPr>
            <a:endParaRPr lang="en-US" sz="2400" dirty="0" smtClean="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18277778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30</a:t>
            </a:fld>
            <a:endParaRPr lang="ar-SA"/>
          </a:p>
        </p:txBody>
      </p:sp>
      <p:sp>
        <p:nvSpPr>
          <p:cNvPr id="3" name="عنصر نائب للمحتوى 2"/>
          <p:cNvSpPr txBox="1">
            <a:spLocks/>
          </p:cNvSpPr>
          <p:nvPr/>
        </p:nvSpPr>
        <p:spPr>
          <a:xfrm>
            <a:off x="457200" y="602673"/>
            <a:ext cx="8686800" cy="602585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Preliminary design:</a:t>
            </a:r>
          </a:p>
          <a:p>
            <a:pPr marL="0" indent="0" algn="l" rtl="0">
              <a:buFont typeface="Arial" pitchFamily="34" charset="0"/>
              <a:buNone/>
            </a:pPr>
            <a:r>
              <a:rPr lang="en-US" sz="2800" dirty="0" smtClean="0">
                <a:solidFill>
                  <a:schemeClr val="accent2">
                    <a:lumMod val="75000"/>
                  </a:schemeClr>
                </a:solidFill>
              </a:rPr>
              <a:t>Slabs:</a:t>
            </a:r>
          </a:p>
          <a:p>
            <a:pPr marL="0" indent="0" algn="l" rtl="0">
              <a:buFont typeface="Arial" pitchFamily="34" charset="0"/>
              <a:buNone/>
            </a:pPr>
            <a:r>
              <a:rPr lang="en-US" sz="2400" dirty="0" smtClean="0"/>
              <a:t>(One way solid slab) &amp; (Two way solid slab) Ground floor</a:t>
            </a:r>
          </a:p>
          <a:p>
            <a:pPr marL="0" indent="0" algn="l" rtl="0">
              <a:buNone/>
            </a:pPr>
            <a:endParaRPr lang="en-US" sz="2400" dirty="0" smtClean="0"/>
          </a:p>
          <a:p>
            <a:pPr marL="0" indent="0" algn="l" rtl="0">
              <a:buNone/>
            </a:pPr>
            <a:endParaRPr lang="en-US" sz="2400" dirty="0" smtClean="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860" y="2516413"/>
            <a:ext cx="8712968" cy="3041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صورة 4"/>
          <p:cNvPicPr>
            <a:picLocks noChangeAspect="1"/>
          </p:cNvPicPr>
          <p:nvPr/>
        </p:nvPicPr>
        <p:blipFill>
          <a:blip r:embed="rId3"/>
          <a:stretch>
            <a:fillRect/>
          </a:stretch>
        </p:blipFill>
        <p:spPr>
          <a:xfrm>
            <a:off x="194546" y="1988840"/>
            <a:ext cx="431941" cy="836015"/>
          </a:xfrm>
          <a:prstGeom prst="rect">
            <a:avLst/>
          </a:prstGeom>
        </p:spPr>
      </p:pic>
    </p:spTree>
    <p:extLst>
      <p:ext uri="{BB962C8B-B14F-4D97-AF65-F5344CB8AC3E}">
        <p14:creationId xmlns:p14="http://schemas.microsoft.com/office/powerpoint/2010/main" val="33962559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31</a:t>
            </a:fld>
            <a:endParaRPr lang="ar-SA"/>
          </a:p>
        </p:txBody>
      </p:sp>
      <p:sp>
        <p:nvSpPr>
          <p:cNvPr id="3" name="عنصر نائب للمحتوى 2"/>
          <p:cNvSpPr txBox="1">
            <a:spLocks/>
          </p:cNvSpPr>
          <p:nvPr/>
        </p:nvSpPr>
        <p:spPr>
          <a:xfrm>
            <a:off x="457200" y="602673"/>
            <a:ext cx="8686800" cy="602585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Preliminary design:</a:t>
            </a:r>
          </a:p>
          <a:p>
            <a:pPr marL="0" indent="0" algn="l" rtl="0">
              <a:buFont typeface="Arial" pitchFamily="34" charset="0"/>
              <a:buNone/>
            </a:pPr>
            <a:r>
              <a:rPr lang="en-US" sz="2800" dirty="0" smtClean="0">
                <a:solidFill>
                  <a:schemeClr val="accent2">
                    <a:lumMod val="75000"/>
                  </a:schemeClr>
                </a:solidFill>
              </a:rPr>
              <a:t>Slabs:</a:t>
            </a:r>
          </a:p>
          <a:p>
            <a:pPr marL="0" indent="0" algn="l" rtl="0">
              <a:buFont typeface="Arial" pitchFamily="34" charset="0"/>
              <a:buNone/>
            </a:pPr>
            <a:r>
              <a:rPr lang="en-US" sz="2400" dirty="0" smtClean="0"/>
              <a:t>(One way solid slab) &amp; (Two way solid slab) 1</a:t>
            </a:r>
            <a:r>
              <a:rPr lang="en-US" sz="2400" baseline="30000" dirty="0" smtClean="0"/>
              <a:t>st</a:t>
            </a:r>
            <a:r>
              <a:rPr lang="en-US" sz="2400" dirty="0" smtClean="0"/>
              <a:t> floor</a:t>
            </a:r>
          </a:p>
          <a:p>
            <a:pPr marL="0" indent="0" algn="l" rtl="0">
              <a:buNone/>
            </a:pPr>
            <a:endParaRPr lang="en-US" sz="2400" dirty="0" smtClean="0"/>
          </a:p>
          <a:p>
            <a:pPr marL="0" indent="0" algn="l" rtl="0">
              <a:buNone/>
            </a:pPr>
            <a:endParaRPr lang="en-US" sz="2400" dirty="0" smtClean="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398" y="2683250"/>
            <a:ext cx="8689892" cy="2977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صورة 5"/>
          <p:cNvPicPr>
            <a:picLocks noChangeAspect="1"/>
          </p:cNvPicPr>
          <p:nvPr/>
        </p:nvPicPr>
        <p:blipFill>
          <a:blip r:embed="rId3"/>
          <a:stretch>
            <a:fillRect/>
          </a:stretch>
        </p:blipFill>
        <p:spPr>
          <a:xfrm>
            <a:off x="206392" y="2116188"/>
            <a:ext cx="431941" cy="836015"/>
          </a:xfrm>
          <a:prstGeom prst="rect">
            <a:avLst/>
          </a:prstGeom>
        </p:spPr>
      </p:pic>
    </p:spTree>
    <p:extLst>
      <p:ext uri="{BB962C8B-B14F-4D97-AF65-F5344CB8AC3E}">
        <p14:creationId xmlns:p14="http://schemas.microsoft.com/office/powerpoint/2010/main" val="6795335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32</a:t>
            </a:fld>
            <a:endParaRPr lang="ar-SA"/>
          </a:p>
        </p:txBody>
      </p:sp>
      <p:sp>
        <p:nvSpPr>
          <p:cNvPr id="3" name="عنصر نائب للمحتوى 2"/>
          <p:cNvSpPr txBox="1">
            <a:spLocks/>
          </p:cNvSpPr>
          <p:nvPr/>
        </p:nvSpPr>
        <p:spPr>
          <a:xfrm>
            <a:off x="107504" y="836712"/>
            <a:ext cx="9036496" cy="5791813"/>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Slabs:</a:t>
            </a:r>
          </a:p>
          <a:p>
            <a:pPr marL="0" indent="0" algn="l" rtl="0">
              <a:buFont typeface="Arial" pitchFamily="34" charset="0"/>
              <a:buNone/>
            </a:pPr>
            <a:endParaRPr lang="en-US" sz="2800" b="1" dirty="0" smtClean="0">
              <a:solidFill>
                <a:schemeClr val="accent2">
                  <a:lumMod val="75000"/>
                </a:schemeClr>
              </a:solidFill>
            </a:endParaRPr>
          </a:p>
          <a:p>
            <a:pPr marL="0" indent="0" algn="l" rtl="0">
              <a:buNone/>
            </a:pPr>
            <a:r>
              <a:rPr lang="en-US" sz="2400" u="sng" dirty="0"/>
              <a:t>Thicknesses</a:t>
            </a:r>
            <a:r>
              <a:rPr lang="en-US" sz="2400" dirty="0" smtClean="0"/>
              <a:t>:</a:t>
            </a:r>
          </a:p>
          <a:p>
            <a:pPr marL="0" indent="0" algn="l" rtl="0">
              <a:buNone/>
            </a:pPr>
            <a:endParaRPr lang="en-US" sz="2800" dirty="0"/>
          </a:p>
          <a:p>
            <a:pPr algn="l" rtl="0"/>
            <a:r>
              <a:rPr lang="en-US" sz="2400" dirty="0"/>
              <a:t>h = 0.2 m for block A (strips 1 &amp; 2)</a:t>
            </a:r>
          </a:p>
          <a:p>
            <a:pPr algn="l" rtl="0"/>
            <a:r>
              <a:rPr lang="en-US" sz="2400" dirty="0"/>
              <a:t>h = 0.25 m for block A (strip 3)</a:t>
            </a:r>
          </a:p>
          <a:p>
            <a:pPr algn="l" rtl="0"/>
            <a:r>
              <a:rPr lang="en-US" sz="2400" dirty="0"/>
              <a:t>h = 0.2 m for block B (strips 1 &amp; 4 &amp; 5 &amp; 6 &amp; 7) &amp; (panel #8 &amp;</a:t>
            </a:r>
          </a:p>
          <a:p>
            <a:pPr marL="0" indent="0" algn="l" rtl="0">
              <a:buNone/>
            </a:pPr>
            <a:r>
              <a:rPr lang="en-US" sz="2400" dirty="0"/>
              <a:t>     panel #9“two way”)</a:t>
            </a:r>
          </a:p>
          <a:p>
            <a:pPr algn="l" rtl="0"/>
            <a:r>
              <a:rPr lang="en-US" sz="2400" dirty="0"/>
              <a:t>h = 0.2 m for block C (strips 10 &amp; 11 &amp; 12)</a:t>
            </a:r>
          </a:p>
          <a:p>
            <a:pPr marL="0" indent="0" algn="l" rtl="0">
              <a:buNone/>
            </a:pPr>
            <a:endParaRPr lang="en-US" sz="2400" dirty="0" smtClean="0"/>
          </a:p>
          <a:p>
            <a:pPr marL="0" indent="0" algn="l" rtl="0">
              <a:buNone/>
            </a:pPr>
            <a:endParaRPr lang="en-US" sz="2400" dirty="0"/>
          </a:p>
          <a:p>
            <a:pPr marL="0" indent="0" algn="l" rtl="0">
              <a:buFont typeface="Arial" pitchFamily="34" charset="0"/>
              <a:buNone/>
            </a:pPr>
            <a:endParaRPr lang="en-US" dirty="0"/>
          </a:p>
        </p:txBody>
      </p:sp>
      <p:sp>
        <p:nvSpPr>
          <p:cNvPr id="6"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41706311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33</a:t>
            </a:fld>
            <a:endParaRPr lang="ar-SA"/>
          </a:p>
        </p:txBody>
      </p:sp>
      <p:sp>
        <p:nvSpPr>
          <p:cNvPr id="3"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Beams:</a:t>
            </a:r>
          </a:p>
          <a:p>
            <a:pPr marL="0" indent="0" algn="l" rtl="0">
              <a:buFont typeface="Arial" pitchFamily="34" charset="0"/>
              <a:buNone/>
            </a:pPr>
            <a:r>
              <a:rPr lang="en-US" sz="2400" u="sng" dirty="0" smtClean="0"/>
              <a:t>Main beams</a:t>
            </a:r>
            <a:r>
              <a:rPr lang="en-US" sz="2400" dirty="0" smtClean="0"/>
              <a:t>:</a:t>
            </a:r>
          </a:p>
          <a:p>
            <a:pPr marL="0" indent="0" algn="l" rtl="0">
              <a:buNone/>
            </a:pPr>
            <a:r>
              <a:rPr lang="en-US" sz="2400" dirty="0" smtClean="0"/>
              <a:t>Beams layout: (GF)</a:t>
            </a:r>
            <a:endParaRPr lang="en-US" sz="2400" dirty="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30" y="2251064"/>
            <a:ext cx="9005339" cy="308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صورة 5"/>
          <p:cNvPicPr>
            <a:picLocks noChangeAspect="1"/>
          </p:cNvPicPr>
          <p:nvPr/>
        </p:nvPicPr>
        <p:blipFill>
          <a:blip r:embed="rId3"/>
          <a:stretch>
            <a:fillRect/>
          </a:stretch>
        </p:blipFill>
        <p:spPr>
          <a:xfrm>
            <a:off x="100146" y="1833056"/>
            <a:ext cx="431941" cy="836015"/>
          </a:xfrm>
          <a:prstGeom prst="rect">
            <a:avLst/>
          </a:prstGeom>
        </p:spPr>
      </p:pic>
    </p:spTree>
    <p:extLst>
      <p:ext uri="{BB962C8B-B14F-4D97-AF65-F5344CB8AC3E}">
        <p14:creationId xmlns:p14="http://schemas.microsoft.com/office/powerpoint/2010/main" val="24703468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34</a:t>
            </a:fld>
            <a:endParaRPr lang="ar-SA"/>
          </a:p>
        </p:txBody>
      </p:sp>
      <p:sp>
        <p:nvSpPr>
          <p:cNvPr id="3"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Beams:</a:t>
            </a:r>
          </a:p>
          <a:p>
            <a:pPr marL="0" indent="0" algn="l" rtl="0">
              <a:buFont typeface="Arial" pitchFamily="34" charset="0"/>
              <a:buNone/>
            </a:pPr>
            <a:r>
              <a:rPr lang="en-US" sz="2400" u="sng" dirty="0" smtClean="0"/>
              <a:t>Main beams</a:t>
            </a:r>
            <a:r>
              <a:rPr lang="en-US" sz="2400" dirty="0" smtClean="0"/>
              <a:t>:</a:t>
            </a:r>
          </a:p>
          <a:p>
            <a:pPr marL="0" indent="0" algn="l" rtl="0">
              <a:buNone/>
            </a:pPr>
            <a:r>
              <a:rPr lang="en-US" sz="2400" dirty="0" smtClean="0"/>
              <a:t>Beams layout: (1</a:t>
            </a:r>
            <a:r>
              <a:rPr lang="en-US" sz="2400" baseline="30000" dirty="0" smtClean="0"/>
              <a:t>st</a:t>
            </a:r>
            <a:r>
              <a:rPr lang="en-US" sz="2400" dirty="0" smtClean="0"/>
              <a:t> Floor)</a:t>
            </a:r>
            <a:endParaRPr lang="en-US" sz="2400" dirty="0"/>
          </a:p>
          <a:p>
            <a:pPr marL="0" lvl="0" indent="0" algn="l" rtl="0">
              <a:buNone/>
            </a:pPr>
            <a:endParaRPr lang="en-US" sz="2400" dirty="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00" y="2276872"/>
            <a:ext cx="8964488" cy="301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صورة 5"/>
          <p:cNvPicPr>
            <a:picLocks noChangeAspect="1"/>
          </p:cNvPicPr>
          <p:nvPr/>
        </p:nvPicPr>
        <p:blipFill>
          <a:blip r:embed="rId3"/>
          <a:stretch>
            <a:fillRect/>
          </a:stretch>
        </p:blipFill>
        <p:spPr>
          <a:xfrm>
            <a:off x="68786" y="1708820"/>
            <a:ext cx="431941" cy="836015"/>
          </a:xfrm>
          <a:prstGeom prst="rect">
            <a:avLst/>
          </a:prstGeom>
        </p:spPr>
      </p:pic>
    </p:spTree>
    <p:extLst>
      <p:ext uri="{BB962C8B-B14F-4D97-AF65-F5344CB8AC3E}">
        <p14:creationId xmlns:p14="http://schemas.microsoft.com/office/powerpoint/2010/main" val="15375987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35</a:t>
            </a:fld>
            <a:endParaRPr lang="ar-SA"/>
          </a:p>
        </p:txBody>
      </p:sp>
      <p:sp>
        <p:nvSpPr>
          <p:cNvPr id="4"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Beams:</a:t>
            </a:r>
          </a:p>
          <a:p>
            <a:pPr marL="0" indent="0" algn="l" rtl="0">
              <a:buFont typeface="Arial" pitchFamily="34" charset="0"/>
              <a:buNone/>
            </a:pPr>
            <a:r>
              <a:rPr lang="en-US" sz="2400" u="sng" dirty="0" smtClean="0"/>
              <a:t>Main beams</a:t>
            </a:r>
            <a:r>
              <a:rPr lang="en-US" sz="2400" dirty="0" smtClean="0"/>
              <a:t>:</a:t>
            </a:r>
          </a:p>
          <a:p>
            <a:pPr marL="0" indent="0" algn="l" rtl="0">
              <a:buNone/>
            </a:pPr>
            <a:endParaRPr lang="en-US" sz="2400" dirty="0"/>
          </a:p>
          <a:p>
            <a:pPr marL="0" indent="0" algn="l" rtl="0">
              <a:buNone/>
            </a:pPr>
            <a:r>
              <a:rPr lang="en-US" sz="2400" dirty="0"/>
              <a:t> </a:t>
            </a:r>
          </a:p>
          <a:p>
            <a:pPr marL="0" indent="0" algn="l" rtl="0">
              <a:buNone/>
            </a:pPr>
            <a:r>
              <a:rPr lang="en-US" sz="2400" dirty="0"/>
              <a:t> </a:t>
            </a:r>
          </a:p>
          <a:p>
            <a:pPr marL="0" indent="0" algn="l" rtl="0">
              <a:buNone/>
            </a:pPr>
            <a:r>
              <a:rPr lang="en-US" sz="2400" dirty="0"/>
              <a:t> </a:t>
            </a:r>
            <a:endParaRPr lang="en-US" sz="2400" dirty="0" smtClean="0"/>
          </a:p>
          <a:p>
            <a:pPr marL="0" indent="0" algn="l" rtl="0">
              <a:buNone/>
            </a:pPr>
            <a:endParaRPr lang="en-US" sz="2400" dirty="0"/>
          </a:p>
          <a:p>
            <a:pPr marL="0" indent="0" algn="l" rtl="0">
              <a:buNone/>
            </a:pPr>
            <a:endParaRPr lang="en-US" sz="2400" dirty="0"/>
          </a:p>
          <a:p>
            <a:pPr marL="0" indent="0" algn="l" rtl="0">
              <a:buNone/>
            </a:pPr>
            <a:r>
              <a:rPr lang="en-US" sz="2400" dirty="0"/>
              <a:t> </a:t>
            </a:r>
          </a:p>
          <a:p>
            <a:pPr marL="0" indent="0" algn="l" rtl="0">
              <a:buNone/>
            </a:pPr>
            <a:r>
              <a:rPr lang="en-US" sz="2400" dirty="0"/>
              <a:t/>
            </a:r>
            <a:br>
              <a:rPr lang="en-US" sz="2400" dirty="0"/>
            </a:br>
            <a:endParaRPr lang="en-US" sz="2400" dirty="0" smtClean="0"/>
          </a:p>
          <a:p>
            <a:pPr marL="0" indent="0" algn="l" rtl="0">
              <a:buNone/>
            </a:pPr>
            <a:endParaRPr lang="en-US" sz="2400" dirty="0" smtClean="0"/>
          </a:p>
          <a:p>
            <a:pPr marL="0" indent="0" algn="l" rtl="0">
              <a:buNone/>
            </a:pPr>
            <a:endParaRPr lang="en-US" sz="2400" dirty="0"/>
          </a:p>
          <a:p>
            <a:pPr marL="0" indent="0" algn="l" rtl="0">
              <a:buNone/>
            </a:pPr>
            <a:r>
              <a:rPr lang="en-US" sz="2400" dirty="0"/>
              <a:t> </a:t>
            </a:r>
          </a:p>
          <a:p>
            <a:pPr marL="0" lvl="0" indent="0" algn="l" rtl="0">
              <a:buNone/>
            </a:pPr>
            <a:endParaRPr lang="en-US" sz="2400" dirty="0"/>
          </a:p>
          <a:p>
            <a:pPr marL="0" indent="0" algn="l" rtl="0">
              <a:buFont typeface="Arial" pitchFamily="34" charset="0"/>
              <a:buNone/>
            </a:pPr>
            <a:endParaRPr lang="en-US" dirty="0"/>
          </a:p>
        </p:txBody>
      </p:sp>
      <p:sp>
        <p:nvSpPr>
          <p:cNvPr id="7"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p:cNvPicPr>
            <a:picLocks noChangeAspect="1"/>
          </p:cNvPicPr>
          <p:nvPr/>
        </p:nvPicPr>
        <p:blipFill>
          <a:blip r:embed="rId2"/>
          <a:stretch>
            <a:fillRect/>
          </a:stretch>
        </p:blipFill>
        <p:spPr>
          <a:xfrm>
            <a:off x="2206947" y="1547664"/>
            <a:ext cx="4750794" cy="4949850"/>
          </a:xfrm>
          <a:prstGeom prst="rect">
            <a:avLst/>
          </a:prstGeom>
        </p:spPr>
      </p:pic>
    </p:spTree>
    <p:extLst>
      <p:ext uri="{BB962C8B-B14F-4D97-AF65-F5344CB8AC3E}">
        <p14:creationId xmlns:p14="http://schemas.microsoft.com/office/powerpoint/2010/main" val="39754510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36</a:t>
            </a:fld>
            <a:endParaRPr lang="ar-SA"/>
          </a:p>
        </p:txBody>
      </p:sp>
      <p:sp>
        <p:nvSpPr>
          <p:cNvPr id="3"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Beams:</a:t>
            </a:r>
          </a:p>
          <a:p>
            <a:pPr marL="0" indent="0" algn="l" rtl="0">
              <a:buFont typeface="Arial" pitchFamily="34" charset="0"/>
              <a:buNone/>
            </a:pPr>
            <a:r>
              <a:rPr lang="en-US" sz="2400" u="sng" dirty="0" smtClean="0"/>
              <a:t>Tie beams</a:t>
            </a:r>
            <a:r>
              <a:rPr lang="en-US" sz="2400" dirty="0" smtClean="0"/>
              <a:t>:</a:t>
            </a:r>
          </a:p>
          <a:p>
            <a:pPr marL="0" indent="0" algn="l" rtl="0">
              <a:buNone/>
            </a:pPr>
            <a:r>
              <a:rPr lang="en-US" sz="2400" dirty="0"/>
              <a:t> </a:t>
            </a:r>
          </a:p>
          <a:p>
            <a:pPr marL="0" lvl="0" indent="0" algn="l" rtl="0">
              <a:buNone/>
            </a:pPr>
            <a:endParaRPr lang="en-US" sz="2400" dirty="0"/>
          </a:p>
          <a:p>
            <a:pPr marL="0" indent="0" algn="l" rtl="0">
              <a:buFont typeface="Arial" pitchFamily="34" charset="0"/>
              <a:buNone/>
            </a:pPr>
            <a:endParaRPr lang="en-US" dirty="0"/>
          </a:p>
        </p:txBody>
      </p:sp>
      <p:pic>
        <p:nvPicPr>
          <p:cNvPr id="5" name="صورة 4"/>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412776"/>
            <a:ext cx="3744416" cy="4950296"/>
          </a:xfrm>
          <a:prstGeom prst="rect">
            <a:avLst/>
          </a:prstGeom>
          <a:noFill/>
          <a:ln>
            <a:noFill/>
          </a:ln>
        </p:spPr>
      </p:pic>
      <p:sp>
        <p:nvSpPr>
          <p:cNvPr id="7"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22763661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37</a:t>
            </a:fld>
            <a:endParaRPr lang="ar-SA"/>
          </a:p>
        </p:txBody>
      </p:sp>
      <p:sp>
        <p:nvSpPr>
          <p:cNvPr id="3"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Columns:</a:t>
            </a:r>
          </a:p>
          <a:p>
            <a:pPr marL="0" indent="0" algn="l" rtl="0">
              <a:buFont typeface="Arial" pitchFamily="34" charset="0"/>
              <a:buNone/>
            </a:pPr>
            <a:r>
              <a:rPr lang="en-US" sz="2400" dirty="0" smtClean="0"/>
              <a:t>Columns’ layout</a:t>
            </a:r>
          </a:p>
          <a:p>
            <a:pPr marL="0" indent="0" algn="l" rtl="0">
              <a:buFont typeface="Arial" pitchFamily="34" charset="0"/>
              <a:buNone/>
            </a:pPr>
            <a:endParaRPr lang="en-US" sz="2400" dirty="0" smtClean="0"/>
          </a:p>
          <a:p>
            <a:pPr marL="0" indent="0" algn="l" rtl="0">
              <a:buFont typeface="Arial" pitchFamily="34" charset="0"/>
              <a:buNone/>
            </a:pPr>
            <a:endParaRPr lang="en-US" sz="2400" dirty="0" smtClean="0"/>
          </a:p>
          <a:p>
            <a:pPr marL="0" indent="0" algn="l" rtl="0">
              <a:buFont typeface="Arial" pitchFamily="34" charset="0"/>
              <a:buNone/>
            </a:pPr>
            <a:endParaRPr lang="en-US" sz="2400" dirty="0" smtClean="0"/>
          </a:p>
          <a:p>
            <a:pPr marL="0" indent="0" algn="l" rtl="0">
              <a:buFont typeface="Arial" pitchFamily="34" charset="0"/>
              <a:buNone/>
            </a:pPr>
            <a:endParaRPr lang="en-US" sz="2400" dirty="0"/>
          </a:p>
          <a:p>
            <a:pPr marL="0" indent="0" algn="l" rtl="0">
              <a:buFont typeface="Arial" pitchFamily="34" charset="0"/>
              <a:buNone/>
            </a:pPr>
            <a:endParaRPr lang="en-US" sz="2400" dirty="0" smtClean="0"/>
          </a:p>
          <a:p>
            <a:pPr marL="0" indent="0" algn="l" rtl="0">
              <a:buFont typeface="Arial" pitchFamily="34" charset="0"/>
              <a:buNone/>
            </a:pPr>
            <a:endParaRPr lang="en-US" sz="2400" dirty="0" smtClean="0"/>
          </a:p>
          <a:p>
            <a:pPr marL="0" indent="0" algn="l" rtl="0">
              <a:buNone/>
            </a:pPr>
            <a:r>
              <a:rPr lang="en-US" sz="2400" dirty="0"/>
              <a:t> </a:t>
            </a:r>
            <a:endParaRPr lang="en-US" sz="2400" dirty="0" smtClean="0"/>
          </a:p>
          <a:p>
            <a:pPr marL="0" indent="0" algn="l" rtl="0">
              <a:buNone/>
            </a:pPr>
            <a:endParaRPr lang="en-US" sz="2400" dirty="0" smtClean="0"/>
          </a:p>
          <a:p>
            <a:pPr marL="0" indent="0" algn="l" rtl="0">
              <a:buFont typeface="Arial" pitchFamily="34" charset="0"/>
              <a:buNone/>
            </a:pPr>
            <a:endParaRPr lang="en-US"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2230269"/>
            <a:ext cx="8928992" cy="2960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صورة 5"/>
          <p:cNvPicPr>
            <a:picLocks noChangeAspect="1"/>
          </p:cNvPicPr>
          <p:nvPr/>
        </p:nvPicPr>
        <p:blipFill>
          <a:blip r:embed="rId3"/>
          <a:stretch>
            <a:fillRect/>
          </a:stretch>
        </p:blipFill>
        <p:spPr>
          <a:xfrm>
            <a:off x="124673" y="1812261"/>
            <a:ext cx="431941" cy="836015"/>
          </a:xfrm>
          <a:prstGeom prst="rect">
            <a:avLst/>
          </a:prstGeom>
        </p:spPr>
      </p:pic>
    </p:spTree>
    <p:extLst>
      <p:ext uri="{BB962C8B-B14F-4D97-AF65-F5344CB8AC3E}">
        <p14:creationId xmlns:p14="http://schemas.microsoft.com/office/powerpoint/2010/main" val="40279798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38</a:t>
            </a:fld>
            <a:endParaRPr lang="ar-SA"/>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611560" y="23160"/>
            <a:ext cx="7668344" cy="6834839"/>
          </a:xfrm>
          <a:prstGeom prst="rect">
            <a:avLst/>
          </a:prstGeom>
          <a:noFill/>
          <a:ln>
            <a:noFill/>
          </a:ln>
        </p:spPr>
      </p:pic>
    </p:spTree>
    <p:extLst>
      <p:ext uri="{BB962C8B-B14F-4D97-AF65-F5344CB8AC3E}">
        <p14:creationId xmlns:p14="http://schemas.microsoft.com/office/powerpoint/2010/main" val="973424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836712"/>
            <a:ext cx="8784976" cy="5688632"/>
          </a:xfrm>
        </p:spPr>
        <p:txBody>
          <a:bodyPr>
            <a:normAutofit/>
          </a:bodyPr>
          <a:lstStyle/>
          <a:p>
            <a:pPr marL="0" indent="0" algn="l" rtl="0">
              <a:buNone/>
            </a:pPr>
            <a:r>
              <a:rPr lang="en-US" sz="2800" dirty="0" smtClean="0"/>
              <a:t>General location</a:t>
            </a:r>
          </a:p>
          <a:p>
            <a:pPr marL="0" indent="0" algn="l" rtl="0">
              <a:buNone/>
            </a:pPr>
            <a:endParaRPr lang="en-US" sz="2800" dirty="0"/>
          </a:p>
        </p:txBody>
      </p:sp>
      <p:sp>
        <p:nvSpPr>
          <p:cNvPr id="6"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pic>
        <p:nvPicPr>
          <p:cNvPr id="7" name="صورة 6" descr="D:\5th yr- 1st sem\Grad. Project(1st sem.-2016)\Autocad me\GE.JPG"/>
          <p:cNvPicPr/>
          <p:nvPr/>
        </p:nvPicPr>
        <p:blipFill>
          <a:blip r:embed="rId2">
            <a:extLst>
              <a:ext uri="{28A0092B-C50C-407E-A947-70E740481C1C}">
                <a14:useLocalDpi xmlns:a14="http://schemas.microsoft.com/office/drawing/2010/main" val="0"/>
              </a:ext>
            </a:extLst>
          </a:blip>
          <a:srcRect/>
          <a:stretch>
            <a:fillRect/>
          </a:stretch>
        </p:blipFill>
        <p:spPr bwMode="auto">
          <a:xfrm>
            <a:off x="755576" y="1844824"/>
            <a:ext cx="7704856"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عنصر نائب لرقم الشريحة 7"/>
          <p:cNvSpPr>
            <a:spLocks noGrp="1"/>
          </p:cNvSpPr>
          <p:nvPr>
            <p:ph type="sldNum" sz="quarter" idx="12"/>
          </p:nvPr>
        </p:nvSpPr>
        <p:spPr/>
        <p:txBody>
          <a:bodyPr/>
          <a:lstStyle/>
          <a:p>
            <a:fld id="{0B34F065-1154-456A-91E3-76DE8E75E17B}" type="slidenum">
              <a:rPr lang="ar-SA" smtClean="0"/>
              <a:t>3</a:t>
            </a:fld>
            <a:endParaRPr lang="ar-SA"/>
          </a:p>
        </p:txBody>
      </p:sp>
    </p:spTree>
    <p:extLst>
      <p:ext uri="{BB962C8B-B14F-4D97-AF65-F5344CB8AC3E}">
        <p14:creationId xmlns:p14="http://schemas.microsoft.com/office/powerpoint/2010/main" val="33520994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39</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404664"/>
                <a:ext cx="9144000" cy="645333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Walls:</a:t>
                </a:r>
              </a:p>
              <a:p>
                <a:pPr marL="0" indent="0" algn="l" rtl="0">
                  <a:buFont typeface="Arial" pitchFamily="34" charset="0"/>
                  <a:buNone/>
                </a:pPr>
                <a:endParaRPr lang="en-US" sz="2400" dirty="0" smtClean="0"/>
              </a:p>
              <a:p>
                <a:pPr marL="0" indent="0" algn="l" rtl="0">
                  <a:buFont typeface="Arial" pitchFamily="34" charset="0"/>
                  <a:buNone/>
                </a:pPr>
                <a:endParaRPr lang="en-US" sz="2400" dirty="0" smtClean="0"/>
              </a:p>
              <a:p>
                <a:pPr marL="0" indent="0" algn="l" rtl="0">
                  <a:buNone/>
                </a:pPr>
                <a:r>
                  <a:rPr lang="en-US" sz="2000" dirty="0"/>
                  <a:t>Assume the wall </a:t>
                </a:r>
                <a:r>
                  <a:rPr lang="en-US" sz="2000" dirty="0" smtClean="0"/>
                  <a:t>thickness:</a:t>
                </a:r>
              </a:p>
              <a:p>
                <a:pPr marL="0" indent="0" algn="l" rtl="0">
                  <a:buNone/>
                </a:pPr>
                <a:r>
                  <a:rPr lang="en-US" sz="2000" dirty="0" smtClean="0"/>
                  <a:t> </a:t>
                </a:r>
              </a:p>
              <a:p>
                <a:pPr marL="0" indent="0" algn="l" rtl="0">
                  <a:buNone/>
                </a:pPr>
                <a:r>
                  <a:rPr lang="en-US" sz="2000" dirty="0"/>
                  <a:t> </a:t>
                </a:r>
                <a:r>
                  <a:rPr lang="en-US" sz="2000" dirty="0" smtClean="0"/>
                  <a:t> (</a:t>
                </a:r>
                <a:r>
                  <a:rPr lang="en-US" sz="2000" dirty="0"/>
                  <a:t>h) = </a:t>
                </a:r>
                <a:r>
                  <a:rPr lang="en-US" sz="2000" dirty="0" smtClean="0"/>
                  <a:t>250mm</a:t>
                </a:r>
              </a:p>
              <a:p>
                <a:pPr marL="0" indent="0" algn="l" rtl="0">
                  <a:buFont typeface="Arial" pitchFamily="34" charset="0"/>
                  <a:buNone/>
                </a:pPr>
                <a:endParaRPr lang="en-US" sz="2000" dirty="0" smtClean="0"/>
              </a:p>
              <a:p>
                <a:pPr marL="0" indent="0" algn="l" rtl="0">
                  <a:buNone/>
                </a:pPr>
                <a:endParaRPr lang="en-US" sz="1800" dirty="0" smtClean="0"/>
              </a:p>
              <a:p>
                <a:pPr marL="0" indent="0" algn="l" rtl="0">
                  <a:buNone/>
                </a:pPr>
                <a14:m>
                  <m:oMath xmlns:m="http://schemas.openxmlformats.org/officeDocument/2006/math">
                    <m:r>
                      <m:rPr>
                        <m:sty m:val="p"/>
                      </m:rPr>
                      <a:rPr lang="en-US" sz="1800">
                        <a:latin typeface="Cambria Math"/>
                      </a:rPr>
                      <m:t>ϕPn</m:t>
                    </m:r>
                    <m:r>
                      <a:rPr lang="en-US" sz="1800">
                        <a:latin typeface="Cambria Math"/>
                      </a:rPr>
                      <m:t>=</m:t>
                    </m:r>
                    <m:r>
                      <a:rPr lang="en-US" sz="1800">
                        <a:latin typeface="Cambria Math"/>
                      </a:rPr>
                      <m:t>0</m:t>
                    </m:r>
                    <m:r>
                      <a:rPr lang="en-US" sz="1800">
                        <a:latin typeface="Cambria Math"/>
                      </a:rPr>
                      <m:t>.</m:t>
                    </m:r>
                    <m:r>
                      <a:rPr lang="en-US" sz="1800">
                        <a:latin typeface="Cambria Math"/>
                      </a:rPr>
                      <m:t>55</m:t>
                    </m:r>
                    <m:r>
                      <m:rPr>
                        <m:sty m:val="p"/>
                      </m:rPr>
                      <a:rPr lang="en-US" sz="1800">
                        <a:latin typeface="Cambria Math"/>
                      </a:rPr>
                      <m:t>ϕfc</m:t>
                    </m:r>
                    <m:r>
                      <a:rPr lang="en-US" sz="1800">
                        <a:latin typeface="Cambria Math"/>
                      </a:rPr>
                      <m:t>ʹ</m:t>
                    </m:r>
                    <m:r>
                      <m:rPr>
                        <m:sty m:val="p"/>
                      </m:rPr>
                      <a:rPr lang="en-US" sz="1800">
                        <a:latin typeface="Cambria Math"/>
                      </a:rPr>
                      <m:t>Ag</m:t>
                    </m:r>
                    <m:r>
                      <a:rPr lang="en-US" sz="1800">
                        <a:latin typeface="Cambria Math"/>
                      </a:rPr>
                      <m:t> [</m:t>
                    </m:r>
                    <m:r>
                      <a:rPr lang="en-US" sz="1800">
                        <a:latin typeface="Cambria Math"/>
                      </a:rPr>
                      <m:t>1</m:t>
                    </m:r>
                    <m:r>
                      <a:rPr lang="en-US" sz="1800" i="1">
                        <a:latin typeface="Cambria Math"/>
                      </a:rPr>
                      <m:t>−</m:t>
                    </m:r>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m:rPr>
                                    <m:sty m:val="p"/>
                                  </m:rPr>
                                  <a:rPr lang="en-US" sz="1800">
                                    <a:latin typeface="Cambria Math"/>
                                  </a:rPr>
                                  <m:t>klc</m:t>
                                </m:r>
                              </m:num>
                              <m:den>
                                <m:r>
                                  <a:rPr lang="en-US" sz="1800">
                                    <a:latin typeface="Cambria Math"/>
                                  </a:rPr>
                                  <m:t>32</m:t>
                                </m:r>
                                <m:r>
                                  <m:rPr>
                                    <m:sty m:val="p"/>
                                  </m:rPr>
                                  <a:rPr lang="en-US" sz="1800">
                                    <a:latin typeface="Cambria Math"/>
                                  </a:rPr>
                                  <m:t>h</m:t>
                                </m:r>
                              </m:den>
                            </m:f>
                          </m:e>
                        </m:d>
                      </m:e>
                      <m:sup>
                        <m:r>
                          <a:rPr lang="en-US" sz="1800">
                            <a:latin typeface="Cambria Math"/>
                          </a:rPr>
                          <m:t>2</m:t>
                        </m:r>
                      </m:sup>
                    </m:sSup>
                    <m:r>
                      <a:rPr lang="en-US" sz="1800">
                        <a:latin typeface="Cambria Math"/>
                      </a:rPr>
                      <m:t>]</m:t>
                    </m:r>
                  </m:oMath>
                </a14:m>
                <a:r>
                  <a:rPr lang="en-US" sz="1800" dirty="0"/>
                  <a:t> </a:t>
                </a:r>
              </a:p>
              <a:p>
                <a:pPr marL="0" indent="0" algn="l" rtl="0">
                  <a:buNone/>
                </a:pPr>
                <a:r>
                  <a:rPr lang="en-US" sz="2400" dirty="0"/>
                  <a:t> </a:t>
                </a:r>
                <a:r>
                  <a:rPr lang="en-US" sz="2400" dirty="0" smtClean="0"/>
                  <a:t>      </a:t>
                </a:r>
                <a:endParaRPr lang="en-US" sz="2400" dirty="0"/>
              </a:p>
              <a:p>
                <a:pPr marL="0" indent="0" algn="l" rtl="0">
                  <a:buNone/>
                </a:pPr>
                <a:endParaRPr lang="en-US" sz="1800" dirty="0" smtClean="0"/>
              </a:p>
              <a:p>
                <a:pPr marL="0" indent="0" algn="l" rtl="0">
                  <a:buNone/>
                </a:pPr>
                <a:r>
                  <a:rPr lang="en-US" sz="2000" dirty="0"/>
                  <a:t>(</a:t>
                </a:r>
                <a14:m>
                  <m:oMath xmlns:m="http://schemas.openxmlformats.org/officeDocument/2006/math">
                    <m:r>
                      <m:rPr>
                        <m:sty m:val="p"/>
                      </m:rPr>
                      <a:rPr lang="en-US" sz="2000" b="0" i="0">
                        <a:latin typeface="Cambria Math"/>
                      </a:rPr>
                      <m:t>ϕPn</m:t>
                    </m:r>
                    <m:r>
                      <a:rPr lang="en-US" sz="2000" b="0">
                        <a:latin typeface="Cambria Math"/>
                      </a:rPr>
                      <m:t>&gt; </m:t>
                    </m:r>
                  </m:oMath>
                </a14:m>
                <a:r>
                  <a:rPr lang="en-US" sz="2000" dirty="0"/>
                  <a:t>Pu, Thus the thickness is adequate from the strength perspective</a:t>
                </a:r>
                <a:r>
                  <a:rPr lang="en-US" sz="2000" dirty="0" smtClean="0"/>
                  <a:t>)</a:t>
                </a:r>
                <a:endParaRPr lang="en-US" sz="20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404664"/>
                <a:ext cx="9144000" cy="6453336"/>
              </a:xfrm>
              <a:prstGeom prst="rect">
                <a:avLst/>
              </a:prstGeom>
              <a:blipFill rotWithShape="0">
                <a:blip r:embed="rId2"/>
                <a:stretch>
                  <a:fillRect l="-1333" t="-850"/>
                </a:stretch>
              </a:blipFill>
            </p:spPr>
            <p:txBody>
              <a:bodyPr/>
              <a:lstStyle/>
              <a:p>
                <a:r>
                  <a:rPr lang="ar-SA">
                    <a:noFill/>
                  </a:rPr>
                  <a:t> </a:t>
                </a:r>
              </a:p>
            </p:txBody>
          </p:sp>
        </mc:Fallback>
      </mc:AlternateContent>
      <p:sp>
        <p:nvSpPr>
          <p:cNvPr id="7"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14178419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40</a:t>
            </a:fld>
            <a:endParaRPr lang="ar-SA"/>
          </a:p>
        </p:txBody>
      </p:sp>
      <p:sp>
        <p:nvSpPr>
          <p:cNvPr id="3" name="عنصر نائب للمحتوى 2"/>
          <p:cNvSpPr txBox="1">
            <a:spLocks/>
          </p:cNvSpPr>
          <p:nvPr/>
        </p:nvSpPr>
        <p:spPr>
          <a:xfrm>
            <a:off x="0" y="836712"/>
            <a:ext cx="9144000" cy="602128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sz="2800" dirty="0" smtClean="0">
                <a:solidFill>
                  <a:schemeClr val="accent2">
                    <a:lumMod val="75000"/>
                  </a:schemeClr>
                </a:solidFill>
              </a:rPr>
              <a:t>Structural 3D modeling:</a:t>
            </a:r>
          </a:p>
          <a:p>
            <a:pPr marL="0" indent="0" algn="l" rtl="0">
              <a:buNone/>
            </a:pPr>
            <a:endParaRPr lang="en-US" sz="2400" dirty="0" smtClean="0"/>
          </a:p>
          <a:p>
            <a:pPr marL="0" indent="0" algn="l" rtl="0">
              <a:buFont typeface="Arial" pitchFamily="34" charset="0"/>
              <a:buNone/>
            </a:pPr>
            <a:endParaRPr lang="en-US" sz="2000" dirty="0"/>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4" name="صورة 3"/>
          <p:cNvPicPr>
            <a:picLocks noChangeAspect="1"/>
          </p:cNvPicPr>
          <p:nvPr/>
        </p:nvPicPr>
        <p:blipFill>
          <a:blip r:embed="rId2"/>
          <a:stretch>
            <a:fillRect/>
          </a:stretch>
        </p:blipFill>
        <p:spPr>
          <a:xfrm>
            <a:off x="1835696" y="2010937"/>
            <a:ext cx="5454887" cy="3660998"/>
          </a:xfrm>
          <a:prstGeom prst="rect">
            <a:avLst/>
          </a:prstGeom>
        </p:spPr>
      </p:pic>
    </p:spTree>
    <p:extLst>
      <p:ext uri="{BB962C8B-B14F-4D97-AF65-F5344CB8AC3E}">
        <p14:creationId xmlns:p14="http://schemas.microsoft.com/office/powerpoint/2010/main" val="928901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41</a:t>
            </a:fld>
            <a:endParaRPr lang="ar-SA"/>
          </a:p>
        </p:txBody>
      </p:sp>
      <p:sp>
        <p:nvSpPr>
          <p:cNvPr id="3" name="عنصر نائب للمحتوى 2"/>
          <p:cNvSpPr txBox="1">
            <a:spLocks/>
          </p:cNvSpPr>
          <p:nvPr/>
        </p:nvSpPr>
        <p:spPr>
          <a:xfrm>
            <a:off x="0" y="836712"/>
            <a:ext cx="9144000" cy="602128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Verification </a:t>
            </a:r>
            <a:r>
              <a:rPr lang="en-US" sz="2400" u="sng" dirty="0"/>
              <a:t>of structural analysis (model checks)</a:t>
            </a:r>
            <a:endParaRPr lang="en-US" sz="2400" dirty="0"/>
          </a:p>
          <a:p>
            <a:pPr marL="457200" indent="-457200" algn="l" rtl="0">
              <a:buAutoNum type="arabicParenR"/>
            </a:pPr>
            <a:r>
              <a:rPr lang="en-US" sz="2400" dirty="0" smtClean="0"/>
              <a:t>Compatibility check</a:t>
            </a:r>
          </a:p>
          <a:p>
            <a:pPr marL="0" indent="0" algn="l" rtl="0">
              <a:buNone/>
            </a:pPr>
            <a:endParaRPr lang="en-US" sz="2400" dirty="0" smtClean="0"/>
          </a:p>
          <a:p>
            <a:pPr marL="0" indent="0" algn="l" rtl="0">
              <a:buFont typeface="Arial" pitchFamily="34" charset="0"/>
              <a:buNone/>
            </a:pP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233772" y="1979712"/>
            <a:ext cx="7776864" cy="4843653"/>
          </a:xfrm>
          <a:prstGeom prst="rect">
            <a:avLst/>
          </a:prstGeom>
        </p:spPr>
      </p:pic>
    </p:spTree>
    <p:extLst>
      <p:ext uri="{BB962C8B-B14F-4D97-AF65-F5344CB8AC3E}">
        <p14:creationId xmlns:p14="http://schemas.microsoft.com/office/powerpoint/2010/main" val="12778690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42</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smtClean="0"/>
                  <a:t>2) Equilibrium checks</a:t>
                </a:r>
                <a:endParaRPr lang="en-US" sz="2000" dirty="0" smtClean="0"/>
              </a:p>
              <a:p>
                <a:pPr marL="0" indent="0" algn="l" rtl="0">
                  <a:buFont typeface="Arial" pitchFamily="34" charset="0"/>
                  <a:buNone/>
                </a:pPr>
                <a:r>
                  <a:rPr lang="en-US" sz="2000" dirty="0"/>
                  <a:t> </a:t>
                </a:r>
                <a:r>
                  <a:rPr lang="en-US" sz="2000" dirty="0" smtClean="0"/>
                  <a:t>   ETABS results:</a:t>
                </a:r>
              </a:p>
              <a:p>
                <a:pPr marL="0" indent="0" algn="l" rtl="0">
                  <a:buFont typeface="Arial" pitchFamily="34" charset="0"/>
                  <a:buNone/>
                </a:pPr>
                <a:endParaRPr lang="en-US" sz="2000" dirty="0" smtClean="0"/>
              </a:p>
              <a:p>
                <a:pPr marL="0" indent="0" algn="l" rtl="0">
                  <a:buFont typeface="Arial" pitchFamily="34" charset="0"/>
                  <a:buNone/>
                </a:pPr>
                <a:endParaRPr lang="en-US" sz="2000" dirty="0"/>
              </a:p>
              <a:p>
                <a:pPr marL="0" indent="0" algn="l" rtl="0">
                  <a:buFont typeface="Arial" pitchFamily="34" charset="0"/>
                  <a:buNone/>
                </a:pPr>
                <a:endParaRPr lang="en-US" sz="2000" dirty="0" smtClean="0"/>
              </a:p>
              <a:p>
                <a:pPr marL="0" indent="0" algn="l" rtl="0">
                  <a:buFont typeface="Arial" pitchFamily="34" charset="0"/>
                  <a:buNone/>
                </a:pPr>
                <a:endParaRPr lang="en-US" sz="2000" dirty="0"/>
              </a:p>
              <a:p>
                <a:pPr marL="0" indent="0" algn="l" rtl="0">
                  <a:buFont typeface="Arial" pitchFamily="34" charset="0"/>
                  <a:buNone/>
                </a:pPr>
                <a:endParaRPr lang="en-US" sz="2000" dirty="0" smtClean="0"/>
              </a:p>
              <a:p>
                <a:pPr marL="0" indent="0" algn="l" rtl="0">
                  <a:buFont typeface="Arial" pitchFamily="34" charset="0"/>
                  <a:buNone/>
                </a:pPr>
                <a:endParaRPr lang="en-US" sz="2000" dirty="0" smtClean="0"/>
              </a:p>
              <a:p>
                <a:pPr marL="0" indent="0" algn="l" rtl="0">
                  <a:buFont typeface="Arial" pitchFamily="34" charset="0"/>
                  <a:buNone/>
                </a:pPr>
                <a:endParaRPr lang="en-US" sz="2000" dirty="0"/>
              </a:p>
              <a:p>
                <a:pPr marL="0" indent="0" algn="l" rtl="0">
                  <a:buFont typeface="Arial" pitchFamily="34" charset="0"/>
                  <a:buNone/>
                </a:pPr>
                <a:r>
                  <a:rPr lang="en-US" sz="2000" dirty="0" smtClean="0"/>
                  <a:t>    % Error </a:t>
                </a:r>
                <a:r>
                  <a:rPr lang="en-US" sz="2000" dirty="0"/>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a:rPr>
                          <m:t>Hand</m:t>
                        </m:r>
                        <m:r>
                          <a:rPr lang="en-US" sz="2000">
                            <a:latin typeface="Cambria Math"/>
                          </a:rPr>
                          <m:t> </m:t>
                        </m:r>
                        <m:r>
                          <m:rPr>
                            <m:sty m:val="p"/>
                          </m:rPr>
                          <a:rPr lang="en-US" sz="2000">
                            <a:latin typeface="Cambria Math"/>
                          </a:rPr>
                          <m:t>calculations</m:t>
                        </m:r>
                        <m:r>
                          <a:rPr lang="en-US" sz="2000">
                            <a:latin typeface="Cambria Math"/>
                          </a:rPr>
                          <m:t> </m:t>
                        </m:r>
                        <m:r>
                          <m:rPr>
                            <m:sty m:val="p"/>
                          </m:rPr>
                          <a:rPr lang="en-US" sz="2000">
                            <a:latin typeface="Cambria Math"/>
                          </a:rPr>
                          <m:t>value</m:t>
                        </m:r>
                        <m:r>
                          <a:rPr lang="en-US" sz="2000">
                            <a:latin typeface="Cambria Math"/>
                          </a:rPr>
                          <m:t> </m:t>
                        </m:r>
                        <m:r>
                          <a:rPr lang="en-US" sz="2000" i="1">
                            <a:latin typeface="Cambria Math"/>
                          </a:rPr>
                          <m:t>−</m:t>
                        </m:r>
                        <m:r>
                          <a:rPr lang="en-US" sz="2000">
                            <a:latin typeface="Cambria Math"/>
                          </a:rPr>
                          <m:t> </m:t>
                        </m:r>
                        <m:r>
                          <m:rPr>
                            <m:sty m:val="p"/>
                          </m:rPr>
                          <a:rPr lang="en-US" sz="2000">
                            <a:latin typeface="Cambria Math"/>
                          </a:rPr>
                          <m:t>ETABS</m:t>
                        </m:r>
                        <m:r>
                          <a:rPr lang="en-US" sz="2000">
                            <a:latin typeface="Cambria Math"/>
                          </a:rPr>
                          <m:t> </m:t>
                        </m:r>
                        <m:r>
                          <m:rPr>
                            <m:sty m:val="p"/>
                          </m:rPr>
                          <a:rPr lang="en-US" sz="2000">
                            <a:latin typeface="Cambria Math"/>
                          </a:rPr>
                          <m:t>value</m:t>
                        </m:r>
                      </m:num>
                      <m:den>
                        <m:r>
                          <m:rPr>
                            <m:sty m:val="p"/>
                          </m:rPr>
                          <a:rPr lang="en-US" sz="2000">
                            <a:latin typeface="Cambria Math"/>
                          </a:rPr>
                          <m:t>Hand</m:t>
                        </m:r>
                        <m:r>
                          <a:rPr lang="en-US" sz="2000">
                            <a:latin typeface="Cambria Math"/>
                          </a:rPr>
                          <m:t> </m:t>
                        </m:r>
                        <m:r>
                          <m:rPr>
                            <m:sty m:val="p"/>
                          </m:rPr>
                          <a:rPr lang="en-US" sz="2000">
                            <a:latin typeface="Cambria Math"/>
                          </a:rPr>
                          <m:t>calculations</m:t>
                        </m:r>
                        <m:r>
                          <a:rPr lang="en-US" sz="2000">
                            <a:latin typeface="Cambria Math"/>
                          </a:rPr>
                          <m:t> </m:t>
                        </m:r>
                        <m:r>
                          <m:rPr>
                            <m:sty m:val="p"/>
                          </m:rPr>
                          <a:rPr lang="en-US" sz="2000">
                            <a:latin typeface="Cambria Math"/>
                          </a:rPr>
                          <m:t>value</m:t>
                        </m:r>
                      </m:den>
                    </m:f>
                  </m:oMath>
                </a14:m>
                <a:r>
                  <a:rPr lang="en-US" sz="2000" dirty="0"/>
                  <a:t>  * 100%  </a:t>
                </a:r>
              </a:p>
              <a:p>
                <a:pPr marL="0" indent="0" algn="l" rtl="0">
                  <a:buFont typeface="Arial" pitchFamily="34" charset="0"/>
                  <a:buNone/>
                </a:pPr>
                <a:endParaRPr lang="en-US" sz="2000" dirty="0"/>
              </a:p>
              <a:p>
                <a:pPr marL="0" indent="0" algn="l" rtl="0">
                  <a:buFont typeface="Arial" pitchFamily="34" charset="0"/>
                  <a:buNone/>
                </a:pPr>
                <a:r>
                  <a:rPr lang="en-US" sz="2000" dirty="0" smtClean="0"/>
                  <a:t>    </a:t>
                </a:r>
              </a:p>
              <a:p>
                <a:pPr marL="0" indent="0" algn="l" rtl="0">
                  <a:buFont typeface="Arial" pitchFamily="34" charset="0"/>
                  <a:buNone/>
                </a:pPr>
                <a:endParaRPr lang="en-US" sz="20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1">
                <a:blip r:embed="rId2"/>
                <a:stretch>
                  <a:fillRect l="-1000" t="-776"/>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descr="C:\Users\microsys\Desktop\Capture.JPG"/>
          <p:cNvPicPr/>
          <p:nvPr/>
        </p:nvPicPr>
        <p:blipFill>
          <a:blip r:embed="rId3">
            <a:extLst>
              <a:ext uri="{28A0092B-C50C-407E-A947-70E740481C1C}">
                <a14:useLocalDpi xmlns:a14="http://schemas.microsoft.com/office/drawing/2010/main" val="0"/>
              </a:ext>
            </a:extLst>
          </a:blip>
          <a:srcRect/>
          <a:stretch>
            <a:fillRect/>
          </a:stretch>
        </p:blipFill>
        <p:spPr bwMode="auto">
          <a:xfrm>
            <a:off x="2137939" y="980728"/>
            <a:ext cx="5472608" cy="2520280"/>
          </a:xfrm>
          <a:prstGeom prst="rect">
            <a:avLst/>
          </a:prstGeom>
          <a:noFill/>
          <a:ln>
            <a:noFill/>
          </a:ln>
        </p:spPr>
      </p:pic>
      <p:graphicFrame>
        <p:nvGraphicFramePr>
          <p:cNvPr id="6" name="جدول 5"/>
          <p:cNvGraphicFramePr>
            <a:graphicFrameLocks noGrp="1"/>
          </p:cNvGraphicFramePr>
          <p:nvPr>
            <p:extLst>
              <p:ext uri="{D42A27DB-BD31-4B8C-83A1-F6EECF244321}">
                <p14:modId xmlns:p14="http://schemas.microsoft.com/office/powerpoint/2010/main" val="2624056294"/>
              </p:ext>
            </p:extLst>
          </p:nvPr>
        </p:nvGraphicFramePr>
        <p:xfrm>
          <a:off x="467544" y="4725144"/>
          <a:ext cx="8496944" cy="1452161"/>
        </p:xfrm>
        <a:graphic>
          <a:graphicData uri="http://schemas.openxmlformats.org/drawingml/2006/table">
            <a:tbl>
              <a:tblPr firstRow="1" firstCol="1" bandRow="1"/>
              <a:tblGrid>
                <a:gridCol w="2016224"/>
                <a:gridCol w="2088232"/>
                <a:gridCol w="1368152"/>
                <a:gridCol w="1440160"/>
                <a:gridCol w="1584176"/>
              </a:tblGrid>
              <a:tr h="300033">
                <a:tc>
                  <a:txBody>
                    <a:bodyPr/>
                    <a:lstStyle/>
                    <a:p>
                      <a:pPr marL="0" marR="0" algn="l" rtl="0">
                        <a:lnSpc>
                          <a:spcPct val="115000"/>
                        </a:lnSpc>
                        <a:spcBef>
                          <a:spcPts val="0"/>
                        </a:spcBef>
                        <a:spcAft>
                          <a:spcPts val="0"/>
                        </a:spcAft>
                      </a:pPr>
                      <a:r>
                        <a:rPr lang="en-US" sz="1400" b="1" dirty="0">
                          <a:solidFill>
                            <a:srgbClr val="000000"/>
                          </a:solidFill>
                          <a:effectLst/>
                          <a:latin typeface="Times New Roman"/>
                          <a:ea typeface="Times New Roman"/>
                          <a:cs typeface="Arial"/>
                        </a:rPr>
                        <a:t>Gravity load name</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effectLst/>
                          <a:latin typeface="Times New Roman"/>
                          <a:ea typeface="Times New Roman"/>
                          <a:cs typeface="Arial"/>
                        </a:rPr>
                        <a:t>Hand calculations value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effectLst/>
                          <a:latin typeface="Times New Roman"/>
                          <a:ea typeface="Times New Roman"/>
                          <a:cs typeface="Arial"/>
                        </a:rPr>
                        <a:t>ETABS value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dirty="0">
                          <a:solidFill>
                            <a:srgbClr val="000000"/>
                          </a:solidFill>
                          <a:effectLst/>
                          <a:latin typeface="Times New Roman"/>
                          <a:ea typeface="Times New Roman"/>
                          <a:cs typeface="Arial"/>
                        </a:rPr>
                        <a:t>% </a:t>
                      </a:r>
                      <a:r>
                        <a:rPr lang="en-US" sz="1400" b="1" dirty="0" smtClean="0">
                          <a:solidFill>
                            <a:srgbClr val="000000"/>
                          </a:solidFill>
                          <a:effectLst/>
                          <a:latin typeface="Times New Roman"/>
                          <a:ea typeface="Times New Roman"/>
                          <a:cs typeface="Arial"/>
                        </a:rPr>
                        <a:t>Error</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b="1">
                          <a:solidFill>
                            <a:srgbClr val="000000"/>
                          </a:solidFill>
                          <a:effectLst/>
                          <a:latin typeface="Times New Roman"/>
                          <a:ea typeface="Times New Roman"/>
                          <a:cs typeface="Arial"/>
                        </a:rPr>
                        <a:t>Acceptable or not</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00033">
                <a:tc>
                  <a:txBody>
                    <a:bodyPr/>
                    <a:lstStyle/>
                    <a:p>
                      <a:pPr marL="0" marR="0" algn="l" rtl="0">
                        <a:lnSpc>
                          <a:spcPct val="115000"/>
                        </a:lnSpc>
                        <a:spcBef>
                          <a:spcPts val="0"/>
                        </a:spcBef>
                        <a:spcAft>
                          <a:spcPts val="0"/>
                        </a:spcAft>
                      </a:pPr>
                      <a:r>
                        <a:rPr lang="en-US" sz="1400" b="1" dirty="0">
                          <a:solidFill>
                            <a:srgbClr val="000000"/>
                          </a:solidFill>
                          <a:effectLst/>
                          <a:latin typeface="Times New Roman"/>
                          <a:ea typeface="Times New Roman"/>
                          <a:cs typeface="Arial"/>
                        </a:rPr>
                        <a:t>Dead load</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21007</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21091.066</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0.4% &lt; 5%</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acceptable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00033">
                <a:tc>
                  <a:txBody>
                    <a:bodyPr/>
                    <a:lstStyle/>
                    <a:p>
                      <a:pPr marL="0" marR="0" algn="l" rtl="0">
                        <a:lnSpc>
                          <a:spcPct val="115000"/>
                        </a:lnSpc>
                        <a:spcBef>
                          <a:spcPts val="0"/>
                        </a:spcBef>
                        <a:spcAft>
                          <a:spcPts val="0"/>
                        </a:spcAft>
                      </a:pPr>
                      <a:r>
                        <a:rPr lang="en-US" sz="1400" b="1" dirty="0">
                          <a:solidFill>
                            <a:srgbClr val="000000"/>
                          </a:solidFill>
                          <a:effectLst/>
                          <a:latin typeface="Times New Roman"/>
                          <a:ea typeface="Times New Roman"/>
                          <a:cs typeface="Arial"/>
                        </a:rPr>
                        <a:t>Live load</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9948</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9947.8157</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0.00185% &lt; 5%</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acceptable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29">
                <a:tc>
                  <a:txBody>
                    <a:bodyPr/>
                    <a:lstStyle/>
                    <a:p>
                      <a:pPr marL="0" marR="0" algn="l" rtl="0">
                        <a:lnSpc>
                          <a:spcPct val="115000"/>
                        </a:lnSpc>
                        <a:spcBef>
                          <a:spcPts val="0"/>
                        </a:spcBef>
                        <a:spcAft>
                          <a:spcPts val="0"/>
                        </a:spcAft>
                      </a:pPr>
                      <a:r>
                        <a:rPr lang="en-US" sz="1400" b="1">
                          <a:solidFill>
                            <a:srgbClr val="000000"/>
                          </a:solidFill>
                          <a:effectLst/>
                          <a:latin typeface="Times New Roman"/>
                          <a:ea typeface="Times New Roman"/>
                          <a:cs typeface="Arial"/>
                        </a:rPr>
                        <a:t>Superimposed dead load</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8982</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8981.3646</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0.007% &lt; 5%</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400">
                          <a:solidFill>
                            <a:srgbClr val="000000"/>
                          </a:solidFill>
                          <a:effectLst/>
                          <a:latin typeface="Times New Roman"/>
                          <a:ea typeface="Calibri"/>
                          <a:cs typeface="Arial"/>
                        </a:rPr>
                        <a:t>acceptable</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00033">
                <a:tc>
                  <a:txBody>
                    <a:bodyPr/>
                    <a:lstStyle/>
                    <a:p>
                      <a:pPr marL="0" marR="0" algn="l" rtl="0">
                        <a:lnSpc>
                          <a:spcPct val="115000"/>
                        </a:lnSpc>
                        <a:spcBef>
                          <a:spcPts val="0"/>
                        </a:spcBef>
                        <a:spcAft>
                          <a:spcPts val="0"/>
                        </a:spcAft>
                      </a:pPr>
                      <a:r>
                        <a:rPr lang="en-US" sz="1400" b="1">
                          <a:solidFill>
                            <a:srgbClr val="000000"/>
                          </a:solidFill>
                          <a:effectLst/>
                          <a:latin typeface="Times New Roman"/>
                          <a:ea typeface="Times New Roman"/>
                          <a:cs typeface="Arial"/>
                        </a:rPr>
                        <a:t>Stone load</a:t>
                      </a:r>
                      <a:endParaRPr lang="en-US" sz="14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2283.9</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2300.0022</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0.71% &lt; 5%</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400" dirty="0">
                          <a:solidFill>
                            <a:srgbClr val="000000"/>
                          </a:solidFill>
                          <a:effectLst/>
                          <a:latin typeface="Times New Roman"/>
                          <a:ea typeface="Calibri"/>
                          <a:cs typeface="Arial"/>
                        </a:rPr>
                        <a:t>acceptable</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393763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43</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smtClean="0"/>
              <a:t>2) Equilibrium checks</a:t>
            </a:r>
          </a:p>
          <a:p>
            <a:pPr marL="0" indent="0" algn="l" rtl="0">
              <a:buNone/>
            </a:pPr>
            <a:r>
              <a:rPr lang="en-US" sz="2000" dirty="0" smtClean="0"/>
              <a:t>      (For base shear): (</a:t>
            </a:r>
            <a:r>
              <a:rPr lang="en-US" sz="2000" dirty="0"/>
              <a:t>ASCE </a:t>
            </a:r>
            <a:r>
              <a:rPr lang="en-US" sz="2000" dirty="0" smtClean="0"/>
              <a:t>7-10)</a:t>
            </a:r>
          </a:p>
          <a:p>
            <a:pPr marL="0" indent="0" algn="l" rtl="0">
              <a:buFont typeface="Arial" pitchFamily="34" charset="0"/>
              <a:buNone/>
            </a:pPr>
            <a:r>
              <a:rPr lang="en-US" sz="2000" dirty="0"/>
              <a:t> </a:t>
            </a:r>
            <a:r>
              <a:rPr lang="en-US" sz="2000" dirty="0" smtClean="0"/>
              <a:t>      Hand calculations: </a:t>
            </a:r>
          </a:p>
          <a:p>
            <a:pPr marL="0" indent="0" algn="l" rtl="0">
              <a:buNone/>
            </a:pPr>
            <a:r>
              <a:rPr lang="en-US" sz="2400" dirty="0"/>
              <a:t> </a:t>
            </a:r>
            <a:r>
              <a:rPr lang="en-US" sz="2400" dirty="0" smtClean="0"/>
              <a:t>                                              V</a:t>
            </a:r>
            <a:r>
              <a:rPr lang="en-US" sz="2400" baseline="-25000" dirty="0" smtClean="0"/>
              <a:t>s </a:t>
            </a:r>
            <a:r>
              <a:rPr lang="en-US" sz="2400" dirty="0"/>
              <a:t>= C</a:t>
            </a:r>
            <a:r>
              <a:rPr lang="en-US" sz="2400" baseline="-25000" dirty="0"/>
              <a:t>s</a:t>
            </a:r>
            <a:r>
              <a:rPr lang="en-US" sz="2400" dirty="0"/>
              <a:t> W </a:t>
            </a:r>
            <a:r>
              <a:rPr lang="en-US" sz="2400" dirty="0" smtClean="0"/>
              <a:t>= </a:t>
            </a:r>
            <a:r>
              <a:rPr lang="en-US" sz="2400" dirty="0"/>
              <a:t>3,224.78 </a:t>
            </a:r>
            <a:r>
              <a:rPr lang="en-US" sz="2400" dirty="0" smtClean="0"/>
              <a:t>kN</a:t>
            </a:r>
          </a:p>
          <a:p>
            <a:pPr marL="0" indent="0" algn="l" rtl="0">
              <a:buNone/>
            </a:pPr>
            <a:endParaRPr lang="en-US" sz="2400" dirty="0" smtClean="0"/>
          </a:p>
          <a:p>
            <a:pPr marL="0" indent="0" algn="l" rtl="0">
              <a:buNone/>
            </a:pPr>
            <a:r>
              <a:rPr lang="en-US" sz="2000" dirty="0" smtClean="0"/>
              <a:t>       ETABS </a:t>
            </a:r>
            <a:r>
              <a:rPr lang="en-US" sz="2000" dirty="0"/>
              <a:t>results</a:t>
            </a:r>
            <a:r>
              <a:rPr lang="en-US" sz="2000" dirty="0" smtClean="0"/>
              <a:t>:</a:t>
            </a:r>
            <a:endParaRPr lang="en-US" sz="2400" dirty="0"/>
          </a:p>
          <a:p>
            <a:pPr marL="0" indent="0" algn="l" rtl="0">
              <a:buNone/>
            </a:pPr>
            <a:r>
              <a:rPr lang="en-US" sz="2400" dirty="0"/>
              <a:t>   </a:t>
            </a:r>
            <a:r>
              <a:rPr lang="en-US" sz="2400" dirty="0" smtClean="0"/>
              <a:t>                                            </a:t>
            </a:r>
            <a:r>
              <a:rPr lang="en-US" sz="2400" dirty="0"/>
              <a:t>V</a:t>
            </a:r>
            <a:r>
              <a:rPr lang="en-US" sz="2400" baseline="-25000" dirty="0"/>
              <a:t>s </a:t>
            </a:r>
            <a:r>
              <a:rPr lang="en-US" sz="2400" dirty="0"/>
              <a:t>= 3,143.695 kN </a:t>
            </a:r>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a:p>
          <a:p>
            <a:pPr marL="0" indent="0" algn="l" rtl="0">
              <a:buNone/>
            </a:pPr>
            <a:r>
              <a:rPr lang="en-US" sz="2400" dirty="0"/>
              <a:t>    % Error = 2.51 % &lt; 5 % which is OK</a:t>
            </a:r>
          </a:p>
          <a:p>
            <a:pPr marL="0" indent="0" algn="l" rtl="0">
              <a:buNone/>
            </a:pPr>
            <a:endParaRPr lang="en-US" sz="2400" dirty="0"/>
          </a:p>
          <a:p>
            <a:pPr marL="0" indent="0" algn="l" rtl="0">
              <a:buNone/>
            </a:pPr>
            <a:endParaRPr lang="en-US" sz="2400" dirty="0"/>
          </a:p>
          <a:p>
            <a:pPr marL="0" indent="0" algn="l" rtl="0">
              <a:buNone/>
            </a:pPr>
            <a:endParaRPr lang="en-US" sz="2400" dirty="0"/>
          </a:p>
          <a:p>
            <a:pPr marL="0" indent="0" algn="l" rtl="0">
              <a:buNone/>
            </a:pPr>
            <a:endParaRPr lang="en-US" sz="2400" dirty="0"/>
          </a:p>
          <a:p>
            <a:pPr marL="0" indent="0" algn="l" rtl="0">
              <a:buNone/>
            </a:pPr>
            <a:endParaRPr lang="en-US" sz="2400" dirty="0" smtClean="0"/>
          </a:p>
          <a:p>
            <a:pPr marL="0" indent="0" algn="l" rtl="0">
              <a:buFont typeface="Arial" pitchFamily="34" charset="0"/>
              <a:buNone/>
            </a:pPr>
            <a:endParaRPr lang="en-US" sz="2000" dirty="0"/>
          </a:p>
          <a:p>
            <a:pPr marL="0" indent="0" algn="l" rtl="0">
              <a:buNone/>
            </a:pPr>
            <a:endParaRPr lang="en-US" sz="2000" dirty="0"/>
          </a:p>
          <a:p>
            <a:pPr marL="0" indent="0" algn="l" rtl="0">
              <a:buFont typeface="Arial" pitchFamily="34" charset="0"/>
              <a:buNone/>
            </a:pPr>
            <a:endParaRPr lang="en-US" sz="2000" dirty="0" smtClean="0"/>
          </a:p>
          <a:p>
            <a:pPr marL="0" indent="0" algn="l" rtl="0">
              <a:buFont typeface="Arial" pitchFamily="34" charset="0"/>
              <a:buNone/>
            </a:pPr>
            <a:endParaRPr lang="en-US" sz="2000" dirty="0" smtClean="0"/>
          </a:p>
          <a:p>
            <a:pPr marL="0" indent="0" algn="l" rtl="0">
              <a:buFont typeface="Arial" pitchFamily="34" charset="0"/>
              <a:buNone/>
            </a:pPr>
            <a:endParaRPr lang="en-US" sz="2000" dirty="0" smtClean="0"/>
          </a:p>
          <a:p>
            <a:pPr marL="0" indent="0" algn="l" rtl="0">
              <a:buFont typeface="Arial" pitchFamily="34" charset="0"/>
              <a:buNone/>
            </a:pP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p:cNvPicPr>
            <a:picLocks noChangeAspect="1"/>
          </p:cNvPicPr>
          <p:nvPr/>
        </p:nvPicPr>
        <p:blipFill>
          <a:blip r:embed="rId2"/>
          <a:stretch>
            <a:fillRect/>
          </a:stretch>
        </p:blipFill>
        <p:spPr>
          <a:xfrm>
            <a:off x="2128491" y="3501008"/>
            <a:ext cx="4907705" cy="1865538"/>
          </a:xfrm>
          <a:prstGeom prst="rect">
            <a:avLst/>
          </a:prstGeom>
        </p:spPr>
      </p:pic>
    </p:spTree>
    <p:extLst>
      <p:ext uri="{BB962C8B-B14F-4D97-AF65-F5344CB8AC3E}">
        <p14:creationId xmlns:p14="http://schemas.microsoft.com/office/powerpoint/2010/main" val="20099393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44</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476672"/>
                <a:ext cx="9144000" cy="63813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3</a:t>
                </a:r>
                <a:r>
                  <a:rPr lang="en-US" sz="2400" dirty="0" smtClean="0"/>
                  <a:t>) Stress-strain check</a:t>
                </a:r>
              </a:p>
              <a:p>
                <a:pPr marL="0" indent="0" algn="l" rtl="0">
                  <a:buNone/>
                </a:pPr>
                <a:endParaRPr lang="en-US" sz="2400" dirty="0" smtClean="0"/>
              </a:p>
              <a:p>
                <a:pPr marL="0" indent="0" algn="l" rtl="0">
                  <a:buFont typeface="Arial" pitchFamily="34" charset="0"/>
                  <a:buNone/>
                </a:pPr>
                <a:r>
                  <a:rPr lang="en-US" sz="2000" dirty="0" smtClean="0"/>
                  <a:t>      Slabs:</a:t>
                </a:r>
              </a:p>
              <a:p>
                <a:pPr marL="0" indent="0" algn="l" rtl="0">
                  <a:buFont typeface="Arial" pitchFamily="34" charset="0"/>
                  <a:buNone/>
                </a:pPr>
                <a:r>
                  <a:rPr lang="en-US" sz="2000" dirty="0" smtClean="0"/>
                  <a:t>      Hand calculations:</a:t>
                </a:r>
              </a:p>
              <a:p>
                <a:pPr marL="0" indent="0" algn="l" rtl="0">
                  <a:buNone/>
                </a:pPr>
                <a:r>
                  <a:rPr lang="en-US" sz="2000" dirty="0"/>
                  <a:t> </a:t>
                </a:r>
                <a:r>
                  <a:rPr lang="en-US" sz="2000" dirty="0" smtClean="0"/>
                  <a:t>      M</a:t>
                </a:r>
                <a:r>
                  <a:rPr lang="en-US" sz="2000" baseline="-25000" dirty="0" smtClean="0"/>
                  <a:t>ult</a:t>
                </a:r>
                <a:r>
                  <a:rPr lang="en-US" sz="2000" dirty="0" smtClean="0"/>
                  <a:t> </a:t>
                </a:r>
                <a:r>
                  <a:rPr lang="en-US" sz="2000" dirty="0"/>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a:rPr>
                          <m:t>Wu</m:t>
                        </m:r>
                        <m:r>
                          <a:rPr lang="en-US" sz="2000" i="1">
                            <a:latin typeface="Cambria Math"/>
                          </a:rPr>
                          <m:t>∗</m:t>
                        </m:r>
                        <m:sSup>
                          <m:sSupPr>
                            <m:ctrlPr>
                              <a:rPr lang="en-US" sz="2000" i="1">
                                <a:latin typeface="Cambria Math" panose="02040503050406030204" pitchFamily="18" charset="0"/>
                              </a:rPr>
                            </m:ctrlPr>
                          </m:sSupPr>
                          <m:e>
                            <m:r>
                              <m:rPr>
                                <m:sty m:val="p"/>
                              </m:rPr>
                              <a:rPr lang="en-US" sz="2000">
                                <a:latin typeface="Cambria Math"/>
                              </a:rPr>
                              <m:t>L</m:t>
                            </m:r>
                          </m:e>
                          <m:sup>
                            <m:r>
                              <a:rPr lang="en-US" sz="2000">
                                <a:latin typeface="Cambria Math"/>
                              </a:rPr>
                              <m:t>2</m:t>
                            </m:r>
                          </m:sup>
                        </m:sSup>
                      </m:num>
                      <m:den>
                        <m:r>
                          <a:rPr lang="en-US" sz="2000">
                            <a:latin typeface="Cambria Math"/>
                          </a:rPr>
                          <m:t>8</m:t>
                        </m:r>
                      </m:den>
                    </m:f>
                  </m:oMath>
                </a14:m>
                <a:r>
                  <a:rPr lang="en-US" sz="2000" dirty="0" smtClean="0"/>
                  <a:t> = 51.3 kN.m/m</a:t>
                </a:r>
                <a:endParaRPr lang="en-US" sz="2000" dirty="0"/>
              </a:p>
              <a:p>
                <a:pPr marL="0" indent="0" algn="l" rtl="0">
                  <a:buFont typeface="Arial" pitchFamily="34" charset="0"/>
                  <a:buNone/>
                </a:pPr>
                <a:endParaRPr lang="en-US" sz="2000" dirty="0" smtClean="0"/>
              </a:p>
              <a:p>
                <a:pPr marL="0" indent="0" algn="l" rtl="0">
                  <a:buFont typeface="Arial" pitchFamily="34" charset="0"/>
                  <a:buNone/>
                </a:pPr>
                <a:endParaRPr lang="en-US" sz="2000" dirty="0" smtClean="0"/>
              </a:p>
              <a:p>
                <a:pPr marL="0" indent="0" algn="l" rtl="0">
                  <a:buFont typeface="Arial" pitchFamily="34" charset="0"/>
                  <a:buNone/>
                </a:pPr>
                <a:r>
                  <a:rPr lang="en-US" sz="2000" dirty="0"/>
                  <a:t> </a:t>
                </a:r>
                <a:r>
                  <a:rPr lang="en-US" sz="2000" dirty="0" smtClean="0"/>
                  <a:t>     ETABS results:</a:t>
                </a:r>
              </a:p>
              <a:p>
                <a:pPr marL="0" indent="0" algn="l" rtl="0">
                  <a:buFont typeface="Arial" pitchFamily="34" charset="0"/>
                  <a:buNone/>
                </a:pPr>
                <a:endParaRPr lang="en-US" sz="2000" dirty="0"/>
              </a:p>
              <a:p>
                <a:pPr marL="0" indent="0" algn="l" rtl="0">
                  <a:buFont typeface="Arial" pitchFamily="34" charset="0"/>
                  <a:buNone/>
                </a:pPr>
                <a:endParaRPr lang="en-US" sz="2000" dirty="0" smtClean="0"/>
              </a:p>
              <a:p>
                <a:pPr marL="0" indent="0" algn="l" rtl="0">
                  <a:buFont typeface="Arial" pitchFamily="34" charset="0"/>
                  <a:buNone/>
                </a:pPr>
                <a:endParaRPr lang="en-US" sz="2000" dirty="0"/>
              </a:p>
              <a:p>
                <a:pPr marL="0" indent="0" algn="l" rtl="0">
                  <a:buNone/>
                </a:pPr>
                <a:r>
                  <a:rPr lang="en-US" sz="2000" dirty="0"/>
                  <a:t>(M</a:t>
                </a:r>
                <a:r>
                  <a:rPr lang="en-US" sz="2000" baseline="-25000" dirty="0"/>
                  <a:t>ult</a:t>
                </a:r>
                <a:r>
                  <a:rPr lang="en-US" sz="2000" dirty="0"/>
                  <a:t>) = </a:t>
                </a:r>
                <a14:m>
                  <m:oMath xmlns:m="http://schemas.openxmlformats.org/officeDocument/2006/math">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m:rPr>
                                <m:sty m:val="p"/>
                              </m:rPr>
                              <a:rPr lang="en-US" sz="2000">
                                <a:latin typeface="Cambria Math"/>
                              </a:rPr>
                              <m:t>Right</m:t>
                            </m:r>
                            <m:r>
                              <a:rPr lang="en-US" sz="2000">
                                <a:latin typeface="Cambria Math"/>
                              </a:rPr>
                              <m:t> </m:t>
                            </m:r>
                            <m:r>
                              <m:rPr>
                                <m:sty m:val="p"/>
                              </m:rPr>
                              <a:rPr lang="en-US" sz="2000">
                                <a:latin typeface="Cambria Math"/>
                              </a:rPr>
                              <m:t>negative</m:t>
                            </m:r>
                            <m:r>
                              <a:rPr lang="en-US" sz="2000">
                                <a:latin typeface="Cambria Math"/>
                              </a:rPr>
                              <m:t> </m:t>
                            </m:r>
                            <m:r>
                              <m:rPr>
                                <m:sty m:val="p"/>
                              </m:rPr>
                              <a:rPr lang="en-US" sz="2000">
                                <a:latin typeface="Cambria Math"/>
                              </a:rPr>
                              <m:t>moment</m:t>
                            </m:r>
                            <m:r>
                              <a:rPr lang="en-US" sz="2000">
                                <a:latin typeface="Cambria Math"/>
                              </a:rPr>
                              <m:t> +</m:t>
                            </m:r>
                            <m:r>
                              <m:rPr>
                                <m:sty m:val="p"/>
                              </m:rPr>
                              <a:rPr lang="en-US" sz="2000">
                                <a:latin typeface="Cambria Math"/>
                              </a:rPr>
                              <m:t>Left</m:t>
                            </m:r>
                            <m:r>
                              <a:rPr lang="en-US" sz="2000">
                                <a:latin typeface="Cambria Math"/>
                              </a:rPr>
                              <m:t> </m:t>
                            </m:r>
                            <m:r>
                              <m:rPr>
                                <m:sty m:val="p"/>
                              </m:rPr>
                              <a:rPr lang="en-US" sz="2000">
                                <a:latin typeface="Cambria Math"/>
                              </a:rPr>
                              <m:t>nigative</m:t>
                            </m:r>
                            <m:r>
                              <a:rPr lang="en-US" sz="2000">
                                <a:latin typeface="Cambria Math"/>
                              </a:rPr>
                              <m:t> </m:t>
                            </m:r>
                            <m:r>
                              <m:rPr>
                                <m:sty m:val="p"/>
                              </m:rPr>
                              <a:rPr lang="en-US" sz="2000">
                                <a:latin typeface="Cambria Math"/>
                              </a:rPr>
                              <m:t>moment</m:t>
                            </m:r>
                            <m:r>
                              <a:rPr lang="en-US" sz="2000">
                                <a:latin typeface="Cambria Math"/>
                              </a:rPr>
                              <m:t> </m:t>
                            </m:r>
                          </m:num>
                          <m:den>
                            <m:r>
                              <a:rPr lang="en-US" sz="2000">
                                <a:latin typeface="Cambria Math"/>
                              </a:rPr>
                              <m:t>2</m:t>
                            </m:r>
                          </m:den>
                        </m:f>
                      </m:e>
                    </m:d>
                  </m:oMath>
                </a14:m>
                <a:r>
                  <a:rPr lang="en-US" sz="2000" dirty="0"/>
                  <a:t> + Positive </a:t>
                </a:r>
                <a:r>
                  <a:rPr lang="en-US" sz="2000" dirty="0" smtClean="0"/>
                  <a:t>moment</a:t>
                </a:r>
              </a:p>
              <a:p>
                <a:pPr marL="0" indent="0" algn="l" rtl="0">
                  <a:buNone/>
                </a:pPr>
                <a:endParaRPr lang="en-US" sz="2000" dirty="0" smtClean="0"/>
              </a:p>
              <a:p>
                <a:pPr marL="0" indent="0" algn="l" rtl="0">
                  <a:buNone/>
                </a:pPr>
                <a:r>
                  <a:rPr lang="en-US" sz="2000" dirty="0"/>
                  <a:t> </a:t>
                </a:r>
                <a:r>
                  <a:rPr lang="en-US" sz="2000" dirty="0" smtClean="0"/>
                  <a:t>         = 49.26 kN.m/m</a:t>
                </a:r>
              </a:p>
              <a:p>
                <a:pPr marL="0" indent="0" algn="l" rtl="0">
                  <a:buNone/>
                </a:pPr>
                <a:endParaRPr lang="en-US" sz="2000" dirty="0"/>
              </a:p>
              <a:p>
                <a:pPr marL="0" indent="0" algn="l" rtl="0">
                  <a:buNone/>
                </a:pPr>
                <a:r>
                  <a:rPr lang="en-US" sz="2000" dirty="0" smtClean="0"/>
                  <a:t>% Difference </a:t>
                </a:r>
                <a:r>
                  <a:rPr lang="en-US" sz="2000" dirty="0"/>
                  <a:t>= 3.97 % &lt; 10 % which is OK</a:t>
                </a:r>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476672"/>
                <a:ext cx="9144000" cy="6381328"/>
              </a:xfrm>
              <a:prstGeom prst="rect">
                <a:avLst/>
              </a:prstGeom>
              <a:blipFill rotWithShape="1">
                <a:blip r:embed="rId2"/>
                <a:stretch>
                  <a:fillRect l="-1000" t="-764" b="-2006"/>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6" name="Picture 1"/>
          <p:cNvPicPr/>
          <p:nvPr/>
        </p:nvPicPr>
        <p:blipFill>
          <a:blip r:embed="rId3">
            <a:extLst>
              <a:ext uri="{28A0092B-C50C-407E-A947-70E740481C1C}">
                <a14:useLocalDpi xmlns:a14="http://schemas.microsoft.com/office/drawing/2010/main" val="0"/>
              </a:ext>
            </a:extLst>
          </a:blip>
          <a:stretch>
            <a:fillRect/>
          </a:stretch>
        </p:blipFill>
        <p:spPr>
          <a:xfrm>
            <a:off x="4435477" y="1412776"/>
            <a:ext cx="4269160" cy="1716653"/>
          </a:xfrm>
          <a:prstGeom prst="rect">
            <a:avLst/>
          </a:prstGeom>
        </p:spPr>
      </p:pic>
      <p:pic>
        <p:nvPicPr>
          <p:cNvPr id="7" name="صورة 6" descr="C:\Users\microsys\Desktop\13.png"/>
          <p:cNvPicPr/>
          <p:nvPr/>
        </p:nvPicPr>
        <p:blipFill>
          <a:blip r:embed="rId4">
            <a:extLst>
              <a:ext uri="{28A0092B-C50C-407E-A947-70E740481C1C}">
                <a14:useLocalDpi xmlns:a14="http://schemas.microsoft.com/office/drawing/2010/main" val="0"/>
              </a:ext>
            </a:extLst>
          </a:blip>
          <a:srcRect/>
          <a:stretch>
            <a:fillRect/>
          </a:stretch>
        </p:blipFill>
        <p:spPr bwMode="auto">
          <a:xfrm>
            <a:off x="4359722" y="3129429"/>
            <a:ext cx="4420669" cy="1800409"/>
          </a:xfrm>
          <a:prstGeom prst="rect">
            <a:avLst/>
          </a:prstGeom>
          <a:noFill/>
          <a:ln>
            <a:noFill/>
          </a:ln>
        </p:spPr>
      </p:pic>
    </p:spTree>
    <p:extLst>
      <p:ext uri="{BB962C8B-B14F-4D97-AF65-F5344CB8AC3E}">
        <p14:creationId xmlns:p14="http://schemas.microsoft.com/office/powerpoint/2010/main" val="41905693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45</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476672"/>
                <a:ext cx="9144000" cy="63813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3</a:t>
                </a:r>
                <a:r>
                  <a:rPr lang="en-US" sz="2400" dirty="0" smtClean="0"/>
                  <a:t>) Stress-strain check</a:t>
                </a:r>
              </a:p>
              <a:p>
                <a:pPr marL="0" indent="0" algn="l" rtl="0">
                  <a:buNone/>
                </a:pPr>
                <a:r>
                  <a:rPr lang="en-US" sz="2400" dirty="0" smtClean="0"/>
                  <a:t>    </a:t>
                </a:r>
                <a:r>
                  <a:rPr lang="en-US" sz="2000" dirty="0" smtClean="0"/>
                  <a:t>Beams:</a:t>
                </a:r>
              </a:p>
              <a:p>
                <a:pPr marL="0" indent="0" algn="l" rtl="0">
                  <a:buNone/>
                </a:pPr>
                <a:r>
                  <a:rPr lang="en-US" sz="2000" dirty="0" smtClean="0"/>
                  <a:t>     Beam #2: </a:t>
                </a:r>
              </a:p>
              <a:p>
                <a:pPr marL="0" indent="0" algn="l" rtl="0">
                  <a:buNone/>
                </a:pPr>
                <a:r>
                  <a:rPr lang="en-US" sz="2000" dirty="0"/>
                  <a:t> </a:t>
                </a:r>
                <a:r>
                  <a:rPr lang="en-US" sz="2000" dirty="0" smtClean="0"/>
                  <a:t>    Hand calculations:</a:t>
                </a:r>
              </a:p>
              <a:p>
                <a:pPr marL="0" indent="0" algn="l" rtl="0">
                  <a:buNone/>
                </a:pPr>
                <a:r>
                  <a:rPr lang="en-US" sz="2000" dirty="0"/>
                  <a:t> </a:t>
                </a:r>
                <a:r>
                  <a:rPr lang="en-US" sz="2000" dirty="0" smtClean="0"/>
                  <a:t>    M</a:t>
                </a:r>
                <a:r>
                  <a:rPr lang="en-US" sz="2000" baseline="-25000" dirty="0" smtClean="0"/>
                  <a:t>ult</a:t>
                </a:r>
                <a:r>
                  <a:rPr lang="en-US" sz="2000" dirty="0" smtClean="0"/>
                  <a:t> </a:t>
                </a:r>
                <a:r>
                  <a:rPr lang="en-US" sz="2000" dirty="0"/>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a:rPr>
                          <m:t>Wu</m:t>
                        </m:r>
                        <m:r>
                          <a:rPr lang="en-US" sz="2000" i="1">
                            <a:latin typeface="Cambria Math"/>
                          </a:rPr>
                          <m:t>∗</m:t>
                        </m:r>
                        <m:sSup>
                          <m:sSupPr>
                            <m:ctrlPr>
                              <a:rPr lang="en-US" sz="2000" i="1">
                                <a:latin typeface="Cambria Math" panose="02040503050406030204" pitchFamily="18" charset="0"/>
                              </a:rPr>
                            </m:ctrlPr>
                          </m:sSupPr>
                          <m:e>
                            <m:r>
                              <m:rPr>
                                <m:sty m:val="p"/>
                              </m:rPr>
                              <a:rPr lang="en-US" sz="2000">
                                <a:latin typeface="Cambria Math"/>
                              </a:rPr>
                              <m:t>Ln</m:t>
                            </m:r>
                          </m:e>
                          <m:sup>
                            <m:r>
                              <a:rPr lang="en-US" sz="2000">
                                <a:latin typeface="Cambria Math"/>
                              </a:rPr>
                              <m:t>2</m:t>
                            </m:r>
                          </m:sup>
                        </m:sSup>
                      </m:num>
                      <m:den>
                        <m:r>
                          <a:rPr lang="en-US" sz="2000">
                            <a:latin typeface="Cambria Math"/>
                          </a:rPr>
                          <m:t>8</m:t>
                        </m:r>
                      </m:den>
                    </m:f>
                    <m:r>
                      <a:rPr lang="en-US" sz="2000" b="0" i="0" smtClean="0">
                        <a:latin typeface="Cambria Math"/>
                      </a:rPr>
                      <m:t> </m:t>
                    </m:r>
                  </m:oMath>
                </a14:m>
                <a:r>
                  <a:rPr lang="en-US" sz="2000" dirty="0"/>
                  <a:t>= 192.88 </a:t>
                </a:r>
                <a:r>
                  <a:rPr lang="en-US" sz="2000" dirty="0" smtClean="0"/>
                  <a:t>kN.m</a:t>
                </a:r>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r>
                  <a:rPr lang="en-US" sz="2000" dirty="0"/>
                  <a:t> </a:t>
                </a:r>
                <a:r>
                  <a:rPr lang="en-US" sz="2000" dirty="0" smtClean="0"/>
                  <a:t>    ETABS results:</a:t>
                </a:r>
              </a:p>
              <a:p>
                <a:pPr marL="0" indent="0" algn="l" rtl="0">
                  <a:buNone/>
                </a:pPr>
                <a:r>
                  <a:rPr lang="en-US" sz="2000" dirty="0"/>
                  <a:t> </a:t>
                </a:r>
                <a:r>
                  <a:rPr lang="en-US" sz="2000" dirty="0" smtClean="0"/>
                  <a:t>    M</a:t>
                </a:r>
                <a:r>
                  <a:rPr lang="en-US" sz="2000" baseline="-25000" dirty="0" smtClean="0"/>
                  <a:t>ult</a:t>
                </a:r>
                <a:r>
                  <a:rPr lang="en-US" sz="2000" dirty="0"/>
                  <a:t> </a:t>
                </a:r>
                <a:r>
                  <a:rPr lang="en-US" sz="2000" dirty="0" smtClean="0"/>
                  <a:t>= </a:t>
                </a:r>
                <a:r>
                  <a:rPr lang="en-US" sz="2000" dirty="0"/>
                  <a:t>193 kN.m</a:t>
                </a:r>
              </a:p>
              <a:p>
                <a:pPr marL="0" indent="0" algn="l" rtl="0">
                  <a:buNone/>
                </a:pPr>
                <a:endParaRPr lang="en-US" sz="2000" dirty="0"/>
              </a:p>
              <a:p>
                <a:pPr marL="0" indent="0" algn="l" rtl="0">
                  <a:buNone/>
                </a:pPr>
                <a:r>
                  <a:rPr lang="en-US" sz="2000" dirty="0" smtClean="0"/>
                  <a:t>% Difference=0.06 </a:t>
                </a:r>
                <a:r>
                  <a:rPr lang="en-US" sz="2000" dirty="0"/>
                  <a:t>% &lt; 10 % </a:t>
                </a:r>
                <a:endParaRPr lang="en-US" sz="2000" dirty="0" smtClean="0"/>
              </a:p>
              <a:p>
                <a:pPr marL="0" indent="0" algn="l" rtl="0">
                  <a:buNone/>
                </a:pPr>
                <a:r>
                  <a:rPr lang="en-US" sz="2000" dirty="0"/>
                  <a:t> </a:t>
                </a:r>
                <a:r>
                  <a:rPr lang="en-US" sz="2000" dirty="0" smtClean="0"/>
                  <a:t>            which </a:t>
                </a:r>
                <a:r>
                  <a:rPr lang="en-US" sz="2000" dirty="0"/>
                  <a:t>is OK</a:t>
                </a:r>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476672"/>
                <a:ext cx="9144000" cy="6381328"/>
              </a:xfrm>
              <a:prstGeom prst="rect">
                <a:avLst/>
              </a:prstGeom>
              <a:blipFill rotWithShape="1">
                <a:blip r:embed="rId2"/>
                <a:stretch>
                  <a:fillRect l="-1000" t="-764"/>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Picture 2"/>
          <p:cNvPicPr/>
          <p:nvPr/>
        </p:nvPicPr>
        <p:blipFill>
          <a:blip r:embed="rId3">
            <a:extLst>
              <a:ext uri="{28A0092B-C50C-407E-A947-70E740481C1C}">
                <a14:useLocalDpi xmlns:a14="http://schemas.microsoft.com/office/drawing/2010/main" val="0"/>
              </a:ext>
            </a:extLst>
          </a:blip>
          <a:stretch>
            <a:fillRect/>
          </a:stretch>
        </p:blipFill>
        <p:spPr>
          <a:xfrm>
            <a:off x="4211960" y="764704"/>
            <a:ext cx="4485184" cy="2160240"/>
          </a:xfrm>
          <a:prstGeom prst="rect">
            <a:avLst/>
          </a:prstGeom>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7742" y="3155923"/>
            <a:ext cx="6166258" cy="3060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41007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46</a:t>
            </a:fld>
            <a:endParaRPr lang="ar-SA"/>
          </a:p>
        </p:txBody>
      </p:sp>
      <p:sp>
        <p:nvSpPr>
          <p:cNvPr id="3" name="عنصر نائب للمحتوى 2"/>
          <p:cNvSpPr txBox="1">
            <a:spLocks/>
          </p:cNvSpPr>
          <p:nvPr/>
        </p:nvSpPr>
        <p:spPr>
          <a:xfrm>
            <a:off x="0" y="476672"/>
            <a:ext cx="9144000" cy="63813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3</a:t>
            </a:r>
            <a:r>
              <a:rPr lang="en-US" sz="2400" dirty="0" smtClean="0"/>
              <a:t>) Stress-strain check</a:t>
            </a:r>
          </a:p>
          <a:p>
            <a:pPr marL="0" indent="0" algn="l" rtl="0">
              <a:buNone/>
            </a:pPr>
            <a:endParaRPr lang="en-US" sz="2400" dirty="0" smtClean="0"/>
          </a:p>
          <a:p>
            <a:pPr marL="0" indent="0" algn="l" rtl="0">
              <a:buFont typeface="Arial" pitchFamily="34" charset="0"/>
              <a:buNone/>
            </a:pPr>
            <a:r>
              <a:rPr lang="en-US" sz="2000" dirty="0" smtClean="0"/>
              <a:t>      Columns:</a:t>
            </a:r>
          </a:p>
          <a:p>
            <a:pPr marL="0" indent="0" algn="l" rtl="0">
              <a:buFont typeface="Arial" pitchFamily="34" charset="0"/>
              <a:buNone/>
            </a:pPr>
            <a:r>
              <a:rPr lang="en-US" sz="2000" dirty="0" smtClean="0"/>
              <a:t>      </a:t>
            </a:r>
          </a:p>
          <a:p>
            <a:pPr marL="0" indent="0" algn="l" rtl="0">
              <a:buFont typeface="Arial" pitchFamily="34" charset="0"/>
              <a:buNone/>
            </a:pPr>
            <a:r>
              <a:rPr lang="en-US" sz="2000" dirty="0"/>
              <a:t> </a:t>
            </a:r>
            <a:r>
              <a:rPr lang="en-US" sz="2000" dirty="0" smtClean="0"/>
              <a:t>     Column #9:</a:t>
            </a:r>
          </a:p>
          <a:p>
            <a:pPr marL="0" indent="0" algn="l" rtl="0">
              <a:buFont typeface="Arial" pitchFamily="34" charset="0"/>
              <a:buNone/>
            </a:pPr>
            <a:endParaRPr lang="en-US" sz="2000" dirty="0" smtClean="0"/>
          </a:p>
          <a:p>
            <a:pPr marL="0" indent="0" algn="l" rtl="0">
              <a:buFont typeface="Arial" pitchFamily="34" charset="0"/>
              <a:buNone/>
            </a:pPr>
            <a:r>
              <a:rPr lang="en-US" sz="2000" dirty="0"/>
              <a:t> </a:t>
            </a:r>
            <a:r>
              <a:rPr lang="en-US" sz="2000" dirty="0" smtClean="0"/>
              <a:t>     Hand calculations:</a:t>
            </a:r>
          </a:p>
          <a:p>
            <a:pPr marL="0" indent="0" algn="l" rtl="0">
              <a:buFont typeface="Arial" pitchFamily="34" charset="0"/>
              <a:buNone/>
            </a:pPr>
            <a:endParaRPr lang="en-US" sz="2000" dirty="0"/>
          </a:p>
          <a:p>
            <a:pPr marL="0" indent="0" algn="l" rtl="0">
              <a:buNone/>
            </a:pPr>
            <a:r>
              <a:rPr lang="en-US" sz="2000" dirty="0" smtClean="0"/>
              <a:t>      P</a:t>
            </a:r>
            <a:r>
              <a:rPr lang="en-US" sz="2000" baseline="-25000" dirty="0" smtClean="0"/>
              <a:t>u</a:t>
            </a:r>
            <a:r>
              <a:rPr lang="en-US" sz="2000" dirty="0" smtClean="0"/>
              <a:t> </a:t>
            </a:r>
            <a:r>
              <a:rPr lang="en-US" sz="2000" dirty="0"/>
              <a:t>= 1.2 P</a:t>
            </a:r>
            <a:r>
              <a:rPr lang="en-US" sz="2000" baseline="-25000" dirty="0"/>
              <a:t>D</a:t>
            </a:r>
            <a:r>
              <a:rPr lang="en-US" sz="2000" dirty="0"/>
              <a:t>+ 1.6 </a:t>
            </a:r>
            <a:r>
              <a:rPr lang="en-US" sz="2000" dirty="0" smtClean="0"/>
              <a:t>P</a:t>
            </a:r>
            <a:r>
              <a:rPr lang="en-US" sz="2000" baseline="-25000" dirty="0" smtClean="0"/>
              <a:t>L </a:t>
            </a:r>
            <a:r>
              <a:rPr lang="en-US" sz="2000" dirty="0" smtClean="0"/>
              <a:t>= </a:t>
            </a:r>
            <a:r>
              <a:rPr lang="en-US" sz="2000" dirty="0"/>
              <a:t>2305.8 </a:t>
            </a:r>
            <a:r>
              <a:rPr lang="en-US" sz="2000" dirty="0" smtClean="0"/>
              <a:t>kN</a:t>
            </a:r>
          </a:p>
          <a:p>
            <a:pPr marL="0" indent="0" algn="l" rtl="0">
              <a:buNone/>
            </a:pPr>
            <a:endParaRPr lang="en-US" sz="2000" dirty="0"/>
          </a:p>
          <a:p>
            <a:pPr marL="0" indent="0" algn="l" rtl="0">
              <a:buNone/>
            </a:pPr>
            <a:r>
              <a:rPr lang="en-US" sz="2000" dirty="0" smtClean="0"/>
              <a:t>      ETABS results: </a:t>
            </a:r>
          </a:p>
          <a:p>
            <a:pPr marL="0" indent="0" algn="l" rtl="0">
              <a:buNone/>
            </a:pPr>
            <a:endParaRPr lang="en-US" sz="2000" dirty="0"/>
          </a:p>
          <a:p>
            <a:pPr marL="0" indent="0" algn="l" rtl="0">
              <a:buNone/>
            </a:pPr>
            <a:r>
              <a:rPr lang="en-US" sz="2000" dirty="0" smtClean="0"/>
              <a:t>      P</a:t>
            </a:r>
            <a:r>
              <a:rPr lang="en-US" sz="2000" baseline="-25000" dirty="0" smtClean="0"/>
              <a:t>u </a:t>
            </a:r>
            <a:r>
              <a:rPr lang="en-US" sz="2000" dirty="0"/>
              <a:t>= 2351.87 </a:t>
            </a:r>
            <a:r>
              <a:rPr lang="en-US" sz="2000" dirty="0" smtClean="0"/>
              <a:t>kN</a:t>
            </a:r>
          </a:p>
          <a:p>
            <a:pPr marL="0" indent="0" algn="l" rtl="0">
              <a:buNone/>
            </a:pPr>
            <a:endParaRPr lang="en-US" sz="2000" dirty="0"/>
          </a:p>
          <a:p>
            <a:pPr marL="0" indent="0" algn="l" rtl="0">
              <a:buNone/>
            </a:pPr>
            <a:r>
              <a:rPr lang="en-US" sz="2000" dirty="0" smtClean="0"/>
              <a:t>      % </a:t>
            </a:r>
            <a:r>
              <a:rPr lang="en-US" sz="2000" dirty="0"/>
              <a:t>of difference </a:t>
            </a:r>
            <a:r>
              <a:rPr lang="en-US" sz="2000" dirty="0" smtClean="0"/>
              <a:t>= </a:t>
            </a:r>
            <a:r>
              <a:rPr lang="en-US" sz="2000" dirty="0"/>
              <a:t>2 % &lt; 10 % which is OK</a:t>
            </a:r>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5940152" y="1916832"/>
            <a:ext cx="2247508" cy="4608512"/>
          </a:xfrm>
          <a:prstGeom prst="rect">
            <a:avLst/>
          </a:prstGeom>
        </p:spPr>
      </p:pic>
    </p:spTree>
    <p:extLst>
      <p:ext uri="{BB962C8B-B14F-4D97-AF65-F5344CB8AC3E}">
        <p14:creationId xmlns:p14="http://schemas.microsoft.com/office/powerpoint/2010/main" val="30716283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47</a:t>
            </a:fld>
            <a:endParaRPr lang="ar-SA"/>
          </a:p>
        </p:txBody>
      </p:sp>
      <p:sp>
        <p:nvSpPr>
          <p:cNvPr id="3" name="عنصر نائب للمحتوى 2"/>
          <p:cNvSpPr txBox="1">
            <a:spLocks/>
          </p:cNvSpPr>
          <p:nvPr/>
        </p:nvSpPr>
        <p:spPr>
          <a:xfrm>
            <a:off x="0" y="476672"/>
            <a:ext cx="9144000" cy="63813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3</a:t>
            </a:r>
            <a:r>
              <a:rPr lang="en-US" sz="2400" dirty="0" smtClean="0"/>
              <a:t>) Stress-strain check</a:t>
            </a:r>
            <a:endParaRPr lang="en-US" sz="2000" dirty="0" smtClean="0"/>
          </a:p>
          <a:p>
            <a:pPr marL="0" indent="0" algn="l" rtl="0">
              <a:buNone/>
            </a:pPr>
            <a:r>
              <a:rPr lang="en-US" sz="2000" dirty="0"/>
              <a:t> </a:t>
            </a:r>
            <a:r>
              <a:rPr lang="en-US" sz="2000" dirty="0" smtClean="0"/>
              <a:t>     </a:t>
            </a:r>
          </a:p>
          <a:p>
            <a:pPr marL="0" indent="0" algn="l" rtl="0">
              <a:buNone/>
            </a:pPr>
            <a:r>
              <a:rPr lang="en-US" sz="2000" dirty="0"/>
              <a:t> </a:t>
            </a:r>
            <a:r>
              <a:rPr lang="en-US" sz="2000" dirty="0" smtClean="0"/>
              <a:t>    Shear walls:</a:t>
            </a:r>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r>
              <a:rPr lang="en-US" sz="2000" dirty="0"/>
              <a:t> </a:t>
            </a:r>
            <a:r>
              <a:rPr lang="en-US" sz="2000" dirty="0" smtClean="0"/>
              <a:t>   Hand calculations: </a:t>
            </a:r>
          </a:p>
          <a:p>
            <a:pPr marL="0" indent="0" algn="l" rtl="0">
              <a:buNone/>
            </a:pPr>
            <a:endParaRPr lang="en-US" sz="2000" dirty="0" smtClean="0"/>
          </a:p>
          <a:p>
            <a:pPr marL="0" indent="0" algn="l" rtl="0">
              <a:buNone/>
            </a:pPr>
            <a:r>
              <a:rPr lang="en-US" sz="2000" dirty="0" smtClean="0"/>
              <a:t>    W</a:t>
            </a:r>
            <a:r>
              <a:rPr lang="en-US" sz="2000" baseline="-25000" dirty="0" smtClean="0"/>
              <a:t>u</a:t>
            </a:r>
            <a:r>
              <a:rPr lang="en-US" sz="2000" dirty="0" smtClean="0"/>
              <a:t> </a:t>
            </a:r>
            <a:r>
              <a:rPr lang="en-US" sz="2000" dirty="0"/>
              <a:t>= 1.2 W</a:t>
            </a:r>
            <a:r>
              <a:rPr lang="en-US" sz="2000" baseline="-25000" dirty="0"/>
              <a:t>D</a:t>
            </a:r>
            <a:r>
              <a:rPr lang="en-US" sz="2000" dirty="0"/>
              <a:t>+ 1.6 </a:t>
            </a:r>
            <a:r>
              <a:rPr lang="en-US" sz="2000" dirty="0" smtClean="0"/>
              <a:t>W</a:t>
            </a:r>
            <a:r>
              <a:rPr lang="en-US" sz="2000" baseline="-25000" dirty="0" smtClean="0"/>
              <a:t>L</a:t>
            </a:r>
            <a:r>
              <a:rPr lang="en-US" sz="2000" dirty="0"/>
              <a:t> </a:t>
            </a:r>
            <a:r>
              <a:rPr lang="en-US" sz="2000" dirty="0" smtClean="0"/>
              <a:t>= 335.66 kN/m </a:t>
            </a:r>
          </a:p>
          <a:p>
            <a:pPr marL="0" indent="0" algn="l" rtl="0">
              <a:buNone/>
            </a:pPr>
            <a:endParaRPr lang="en-US" sz="2000" dirty="0" smtClean="0"/>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descr="C:\Users\microsys\Desktop\Untitled.png"/>
          <p:cNvPicPr/>
          <p:nvPr/>
        </p:nvPicPr>
        <p:blipFill>
          <a:blip r:embed="rId2">
            <a:extLst>
              <a:ext uri="{28A0092B-C50C-407E-A947-70E740481C1C}">
                <a14:useLocalDpi xmlns:a14="http://schemas.microsoft.com/office/drawing/2010/main" val="0"/>
              </a:ext>
            </a:extLst>
          </a:blip>
          <a:srcRect/>
          <a:stretch>
            <a:fillRect/>
          </a:stretch>
        </p:blipFill>
        <p:spPr bwMode="auto">
          <a:xfrm>
            <a:off x="2771800" y="980728"/>
            <a:ext cx="4324761" cy="3733444"/>
          </a:xfrm>
          <a:prstGeom prst="rect">
            <a:avLst/>
          </a:prstGeom>
          <a:noFill/>
          <a:ln>
            <a:noFill/>
          </a:ln>
        </p:spPr>
      </p:pic>
    </p:spTree>
    <p:extLst>
      <p:ext uri="{BB962C8B-B14F-4D97-AF65-F5344CB8AC3E}">
        <p14:creationId xmlns:p14="http://schemas.microsoft.com/office/powerpoint/2010/main" val="24219843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48</a:t>
            </a:fld>
            <a:endParaRPr lang="ar-SA"/>
          </a:p>
        </p:txBody>
      </p:sp>
      <p:sp>
        <p:nvSpPr>
          <p:cNvPr id="3" name="عنصر نائب للمحتوى 2"/>
          <p:cNvSpPr txBox="1">
            <a:spLocks/>
          </p:cNvSpPr>
          <p:nvPr/>
        </p:nvSpPr>
        <p:spPr>
          <a:xfrm>
            <a:off x="0" y="476672"/>
            <a:ext cx="9144000" cy="638132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3</a:t>
            </a:r>
            <a:r>
              <a:rPr lang="en-US" sz="2400" dirty="0" smtClean="0"/>
              <a:t>) Stress-strain check</a:t>
            </a:r>
          </a:p>
          <a:p>
            <a:pPr marL="0" indent="0" algn="l" rtl="0">
              <a:buNone/>
            </a:pPr>
            <a:r>
              <a:rPr lang="en-US" sz="2400" dirty="0" smtClean="0"/>
              <a:t> </a:t>
            </a:r>
          </a:p>
          <a:p>
            <a:pPr marL="0" indent="0" algn="l" rtl="0">
              <a:buNone/>
            </a:pPr>
            <a:r>
              <a:rPr lang="en-US" sz="2000" dirty="0" smtClean="0"/>
              <a:t>      ETABS results:</a:t>
            </a:r>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rtl="0">
              <a:buNone/>
            </a:pPr>
            <a:endParaRPr lang="en-US" sz="2000" dirty="0"/>
          </a:p>
          <a:p>
            <a:pPr marL="0" indent="0" algn="l">
              <a:buNone/>
            </a:pPr>
            <a:r>
              <a:rPr lang="en-US" sz="2000" dirty="0" smtClean="0"/>
              <a:t>      W</a:t>
            </a:r>
            <a:r>
              <a:rPr lang="en-US" sz="2000" baseline="-25000" dirty="0" smtClean="0"/>
              <a:t>u </a:t>
            </a:r>
            <a:r>
              <a:rPr lang="en-US" sz="2000" baseline="-25000" dirty="0"/>
              <a:t>, ETABS</a:t>
            </a:r>
            <a:r>
              <a:rPr lang="en-US" sz="2000" dirty="0"/>
              <a:t> = 353.685 kN/m </a:t>
            </a:r>
          </a:p>
          <a:p>
            <a:pPr marL="0" indent="0" rtl="0">
              <a:buNone/>
            </a:pPr>
            <a:r>
              <a:rPr lang="en-US" sz="2000" dirty="0"/>
              <a:t>  </a:t>
            </a:r>
          </a:p>
          <a:p>
            <a:pPr marL="0" indent="0" algn="l" rtl="0">
              <a:buNone/>
            </a:pPr>
            <a:r>
              <a:rPr lang="en-US" sz="2000" dirty="0" smtClean="0"/>
              <a:t>      % </a:t>
            </a:r>
            <a:r>
              <a:rPr lang="en-US" sz="2000" dirty="0"/>
              <a:t>of difference = </a:t>
            </a:r>
            <a:r>
              <a:rPr lang="en-US" sz="2000" dirty="0" smtClean="0"/>
              <a:t>5.37 </a:t>
            </a:r>
            <a:r>
              <a:rPr lang="en-US" sz="2000" dirty="0"/>
              <a:t>% &lt; 10 % which is OK</a:t>
            </a:r>
          </a:p>
          <a:p>
            <a:pPr marL="0" indent="0" algn="l" rtl="0">
              <a:buNone/>
            </a:pPr>
            <a:r>
              <a:rPr lang="en-US" sz="2000" dirty="0"/>
              <a:t> </a:t>
            </a:r>
          </a:p>
          <a:p>
            <a:pPr marL="0" indent="0" algn="l" rtl="0">
              <a:buNone/>
            </a:pPr>
            <a:endParaRPr lang="en-US" sz="2000" dirty="0" smtClean="0"/>
          </a:p>
          <a:p>
            <a:pPr marL="0" indent="0" algn="l" rtl="0">
              <a:buNone/>
            </a:pPr>
            <a:endParaRPr lang="en-US" sz="2400" dirty="0" smtClean="0"/>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صورة 4" descr="C:\Users\microsys\Desktop\Untitled.png"/>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43000"/>
            <a:ext cx="7092280" cy="3654152"/>
          </a:xfrm>
          <a:prstGeom prst="rect">
            <a:avLst/>
          </a:prstGeom>
          <a:noFill/>
          <a:ln>
            <a:noFill/>
          </a:ln>
        </p:spPr>
      </p:pic>
    </p:spTree>
    <p:extLst>
      <p:ext uri="{BB962C8B-B14F-4D97-AF65-F5344CB8AC3E}">
        <p14:creationId xmlns:p14="http://schemas.microsoft.com/office/powerpoint/2010/main" val="2279730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001419"/>
          </a:xfrm>
        </p:spPr>
        <p:txBody>
          <a:bodyPr/>
          <a:lstStyle/>
          <a:p>
            <a:pPr marL="0" indent="0" algn="l" rtl="0">
              <a:buNone/>
            </a:pPr>
            <a:r>
              <a:rPr lang="en-US" dirty="0" smtClean="0"/>
              <a:t>General information</a:t>
            </a:r>
          </a:p>
          <a:p>
            <a:pPr marL="0" indent="0" algn="l" rtl="0">
              <a:buNone/>
            </a:pPr>
            <a:endParaRPr lang="en-US" dirty="0"/>
          </a:p>
        </p:txBody>
      </p:sp>
      <p:sp>
        <p:nvSpPr>
          <p:cNvPr id="5"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11560" y="2132856"/>
            <a:ext cx="8136904" cy="3456383"/>
          </a:xfrm>
          <a:prstGeom prst="rect">
            <a:avLst/>
          </a:prstGeom>
        </p:spPr>
      </p:pic>
      <p:sp>
        <p:nvSpPr>
          <p:cNvPr id="8" name="عنصر نائب لرقم الشريحة 7"/>
          <p:cNvSpPr>
            <a:spLocks noGrp="1"/>
          </p:cNvSpPr>
          <p:nvPr>
            <p:ph type="sldNum" sz="quarter" idx="12"/>
          </p:nvPr>
        </p:nvSpPr>
        <p:spPr/>
        <p:txBody>
          <a:bodyPr/>
          <a:lstStyle/>
          <a:p>
            <a:fld id="{0B34F065-1154-456A-91E3-76DE8E75E17B}" type="slidenum">
              <a:rPr lang="ar-SA" smtClean="0"/>
              <a:t>4</a:t>
            </a:fld>
            <a:endParaRPr lang="ar-SA"/>
          </a:p>
        </p:txBody>
      </p:sp>
    </p:spTree>
    <p:extLst>
      <p:ext uri="{BB962C8B-B14F-4D97-AF65-F5344CB8AC3E}">
        <p14:creationId xmlns:p14="http://schemas.microsoft.com/office/powerpoint/2010/main" val="11028819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49</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Structural system checks</a:t>
            </a:r>
          </a:p>
          <a:p>
            <a:pPr marL="0" indent="0" algn="l" rtl="0">
              <a:buNone/>
            </a:pPr>
            <a:endParaRPr lang="en-US" sz="2400" dirty="0" smtClean="0"/>
          </a:p>
          <a:p>
            <a:pPr algn="l" rtl="0">
              <a:buFont typeface="Wingdings" pitchFamily="2" charset="2"/>
              <a:buChar char="Ø"/>
            </a:pPr>
            <a:r>
              <a:rPr lang="en-US" sz="2400" dirty="0" smtClean="0"/>
              <a:t>Rigidity check of diaphragms: </a:t>
            </a:r>
            <a:r>
              <a:rPr lang="en-US" sz="2000" dirty="0" smtClean="0"/>
              <a:t>(</a:t>
            </a:r>
            <a:r>
              <a:rPr lang="en-US" sz="2000" dirty="0"/>
              <a:t>ASCE </a:t>
            </a:r>
            <a:r>
              <a:rPr lang="en-US" sz="2000" dirty="0" smtClean="0"/>
              <a:t>7-10)</a:t>
            </a:r>
          </a:p>
          <a:p>
            <a:pPr marL="0" indent="0" algn="l" rtl="0">
              <a:buNone/>
            </a:pPr>
            <a:endParaRPr lang="en-US" sz="2400" dirty="0" smtClean="0"/>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Picture 1"/>
          <p:cNvPicPr/>
          <p:nvPr/>
        </p:nvPicPr>
        <p:blipFill>
          <a:blip r:embed="rId2">
            <a:extLst>
              <a:ext uri="{28A0092B-C50C-407E-A947-70E740481C1C}">
                <a14:useLocalDpi xmlns:a14="http://schemas.microsoft.com/office/drawing/2010/main" val="0"/>
              </a:ext>
            </a:extLst>
          </a:blip>
          <a:stretch>
            <a:fillRect/>
          </a:stretch>
        </p:blipFill>
        <p:spPr>
          <a:xfrm>
            <a:off x="1481661" y="2409168"/>
            <a:ext cx="6494541" cy="26111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389516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50</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Structural system checks</a:t>
            </a:r>
          </a:p>
          <a:p>
            <a:pPr marL="0" indent="0" algn="l" rtl="0">
              <a:buNone/>
            </a:pPr>
            <a:endParaRPr lang="en-US" sz="2400" dirty="0" smtClean="0"/>
          </a:p>
          <a:p>
            <a:pPr algn="l" rtl="0">
              <a:buFont typeface="Wingdings" pitchFamily="2" charset="2"/>
              <a:buChar char="Ø"/>
            </a:pPr>
            <a:r>
              <a:rPr lang="en-US" sz="2400" dirty="0" smtClean="0"/>
              <a:t>Rigidity check of diaphragms:</a:t>
            </a:r>
          </a:p>
          <a:p>
            <a:pPr marL="0" indent="0" algn="l" rtl="0">
              <a:buNone/>
            </a:pPr>
            <a:r>
              <a:rPr lang="en-US" sz="2400" dirty="0" smtClean="0"/>
              <a:t>     For </a:t>
            </a:r>
            <a:r>
              <a:rPr lang="en-US" sz="2400" dirty="0"/>
              <a:t>the X-direction</a:t>
            </a:r>
            <a:r>
              <a:rPr lang="en-US" sz="2400" dirty="0" smtClean="0"/>
              <a:t>: (EX1) </a:t>
            </a:r>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r>
              <a:rPr lang="en-US" sz="2400" dirty="0" smtClean="0"/>
              <a:t>     For </a:t>
            </a:r>
            <a:r>
              <a:rPr lang="en-US" sz="2400" dirty="0"/>
              <a:t>the Y-direction: </a:t>
            </a:r>
            <a:r>
              <a:rPr lang="en-US" sz="2400" dirty="0" smtClean="0"/>
              <a:t>(EY1)</a:t>
            </a:r>
          </a:p>
          <a:p>
            <a:pPr marL="0" indent="0" algn="l" rtl="0">
              <a:buNone/>
            </a:pPr>
            <a:endParaRPr lang="en-US" sz="2400" dirty="0" smtClean="0"/>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492896"/>
            <a:ext cx="6264696" cy="1368152"/>
          </a:xfrm>
          <a:prstGeom prst="rect">
            <a:avLst/>
          </a:prstGeom>
          <a:noFill/>
          <a:ln>
            <a:noFill/>
          </a:ln>
        </p:spPr>
      </p:pic>
      <p:pic>
        <p:nvPicPr>
          <p:cNvPr id="6"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1449016" y="4842017"/>
            <a:ext cx="6291336" cy="1323287"/>
          </a:xfrm>
          <a:prstGeom prst="rect">
            <a:avLst/>
          </a:prstGeom>
          <a:noFill/>
          <a:ln>
            <a:noFill/>
          </a:ln>
        </p:spPr>
      </p:pic>
    </p:spTree>
    <p:extLst>
      <p:ext uri="{BB962C8B-B14F-4D97-AF65-F5344CB8AC3E}">
        <p14:creationId xmlns:p14="http://schemas.microsoft.com/office/powerpoint/2010/main" val="39982550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51</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Structural system checks</a:t>
            </a:r>
          </a:p>
          <a:p>
            <a:pPr marL="0" indent="0" algn="l" rtl="0">
              <a:buNone/>
            </a:pPr>
            <a:endParaRPr lang="en-US" sz="2400" dirty="0" smtClean="0"/>
          </a:p>
          <a:p>
            <a:pPr algn="l" rtl="0">
              <a:buFont typeface="Wingdings" pitchFamily="2" charset="2"/>
              <a:buChar char="Ø"/>
            </a:pPr>
            <a:r>
              <a:rPr lang="en-US" sz="2400" dirty="0" smtClean="0"/>
              <a:t>Structural irregularities: (</a:t>
            </a:r>
            <a:r>
              <a:rPr lang="en-US" sz="2400" dirty="0"/>
              <a:t>ASCE </a:t>
            </a:r>
            <a:r>
              <a:rPr lang="en-US" sz="2400" dirty="0" smtClean="0"/>
              <a:t>7-10)</a:t>
            </a:r>
          </a:p>
          <a:p>
            <a:pPr marL="0" indent="0" algn="l" rtl="0">
              <a:buNone/>
            </a:pPr>
            <a:r>
              <a:rPr lang="en-US" sz="2400" dirty="0"/>
              <a:t> </a:t>
            </a:r>
            <a:r>
              <a:rPr lang="en-US" sz="2400" dirty="0" smtClean="0"/>
              <a:t>Horizontal irregularities: (EX1, EY1)</a:t>
            </a:r>
          </a:p>
          <a:p>
            <a:pPr marL="0" indent="0" algn="l" rtl="0">
              <a:buNone/>
            </a:pPr>
            <a:endParaRPr lang="en-US" sz="2400" dirty="0" smtClean="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2756699193"/>
              </p:ext>
            </p:extLst>
          </p:nvPr>
        </p:nvGraphicFramePr>
        <p:xfrm>
          <a:off x="827584" y="2708920"/>
          <a:ext cx="7488832" cy="3012171"/>
        </p:xfrm>
        <a:graphic>
          <a:graphicData uri="http://schemas.openxmlformats.org/drawingml/2006/table">
            <a:tbl>
              <a:tblPr firstRow="1" firstCol="1" bandRow="1"/>
              <a:tblGrid>
                <a:gridCol w="1896612"/>
                <a:gridCol w="3346964"/>
                <a:gridCol w="2245256"/>
              </a:tblGrid>
              <a:tr h="349753">
                <a:tc>
                  <a:txBody>
                    <a:bodyPr/>
                    <a:lstStyle/>
                    <a:p>
                      <a:pPr marL="0" marR="0" algn="ctr">
                        <a:lnSpc>
                          <a:spcPct val="115000"/>
                        </a:lnSpc>
                        <a:spcBef>
                          <a:spcPts val="0"/>
                        </a:spcBef>
                        <a:spcAft>
                          <a:spcPts val="0"/>
                        </a:spcAft>
                        <a:tabLst>
                          <a:tab pos="561975" algn="l"/>
                          <a:tab pos="954405" algn="ctr"/>
                        </a:tabLst>
                      </a:pPr>
                      <a:r>
                        <a:rPr lang="en-US" sz="1400" b="1" dirty="0">
                          <a:solidFill>
                            <a:srgbClr val="000000"/>
                          </a:solidFill>
                          <a:effectLst/>
                          <a:latin typeface="Times New Roman"/>
                          <a:ea typeface="Times New Roman"/>
                          <a:cs typeface="Arial"/>
                        </a:rPr>
                        <a:t>Type</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Name</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Occurrence</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49753">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1a</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a:solidFill>
                            <a:srgbClr val="000000"/>
                          </a:solidFill>
                          <a:effectLst/>
                          <a:latin typeface="Times New Roman"/>
                          <a:ea typeface="Calibri"/>
                          <a:cs typeface="Arial"/>
                        </a:rPr>
                        <a:t>Torsional irregularity</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dirty="0" smtClean="0">
                          <a:effectLst/>
                          <a:latin typeface="Calibri"/>
                          <a:ea typeface="Calibri"/>
                          <a:cs typeface="Arial"/>
                        </a:rPr>
                        <a:t>Not</a:t>
                      </a:r>
                      <a:r>
                        <a:rPr lang="en-US" sz="1400" baseline="0" dirty="0" smtClean="0">
                          <a:effectLst/>
                          <a:latin typeface="Calibri"/>
                          <a:ea typeface="Calibri"/>
                          <a:cs typeface="Arial"/>
                        </a:rPr>
                        <a:t> Existed </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08606">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1b</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Extreme torsional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400" dirty="0" smtClean="0">
                          <a:effectLst/>
                          <a:latin typeface="+mn-lt"/>
                          <a:ea typeface="Calibri"/>
                          <a:cs typeface="Arial"/>
                        </a:rPr>
                        <a:t>Not</a:t>
                      </a:r>
                      <a:r>
                        <a:rPr lang="en-US" sz="1400" baseline="0" dirty="0" smtClean="0">
                          <a:effectLst/>
                          <a:latin typeface="+mn-lt"/>
                          <a:ea typeface="Calibri"/>
                          <a:cs typeface="Arial"/>
                        </a:rPr>
                        <a:t> Existed </a:t>
                      </a:r>
                      <a:endParaRPr lang="en-US" sz="1400" dirty="0" smtClean="0">
                        <a:effectLst/>
                        <a:latin typeface="+mn-lt"/>
                        <a:ea typeface="Calibri"/>
                        <a:cs typeface="Arial"/>
                      </a:endParaRPr>
                    </a:p>
                    <a:p>
                      <a:pPr marL="0" marR="0" algn="ctr">
                        <a:lnSpc>
                          <a:spcPct val="115000"/>
                        </a:lnSpc>
                        <a:spcBef>
                          <a:spcPts val="0"/>
                        </a:spcBef>
                        <a:spcAft>
                          <a:spcPts val="0"/>
                        </a:spcAft>
                      </a:pP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753">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2</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Reentrant corner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b="1" dirty="0" smtClean="0">
                          <a:effectLst/>
                          <a:latin typeface="Calibri"/>
                          <a:ea typeface="Calibri"/>
                          <a:cs typeface="Arial"/>
                        </a:rPr>
                        <a:t>Existed </a:t>
                      </a:r>
                      <a:endParaRPr lang="en-US" sz="14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46635">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3</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Diaphragm discontinuity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400" dirty="0" smtClean="0">
                          <a:effectLst/>
                          <a:latin typeface="+mn-lt"/>
                          <a:ea typeface="Calibri"/>
                          <a:cs typeface="Arial"/>
                        </a:rPr>
                        <a:t>Not</a:t>
                      </a:r>
                      <a:r>
                        <a:rPr lang="en-US" sz="1400" baseline="0" dirty="0" smtClean="0">
                          <a:effectLst/>
                          <a:latin typeface="+mn-lt"/>
                          <a:ea typeface="Calibri"/>
                          <a:cs typeface="Arial"/>
                        </a:rPr>
                        <a:t> Existed </a:t>
                      </a:r>
                      <a:endParaRPr lang="en-US" sz="1400" dirty="0" smtClean="0">
                        <a:effectLst/>
                        <a:latin typeface="+mn-lt"/>
                        <a:ea typeface="Calibri"/>
                        <a:cs typeface="Arial"/>
                      </a:endParaRPr>
                    </a:p>
                    <a:p>
                      <a:pPr marL="0" marR="0" algn="ctr">
                        <a:lnSpc>
                          <a:spcPct val="115000"/>
                        </a:lnSpc>
                        <a:spcBef>
                          <a:spcPts val="0"/>
                        </a:spcBef>
                        <a:spcAft>
                          <a:spcPts val="0"/>
                        </a:spcAft>
                      </a:pP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377">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4</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a:solidFill>
                            <a:srgbClr val="000000"/>
                          </a:solidFill>
                          <a:effectLst/>
                          <a:latin typeface="Times New Roman"/>
                          <a:ea typeface="Calibri"/>
                          <a:cs typeface="Arial"/>
                        </a:rPr>
                        <a:t>Out of plane offset irregularity</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400" dirty="0" smtClean="0">
                          <a:effectLst/>
                          <a:latin typeface="+mn-lt"/>
                          <a:ea typeface="Calibri"/>
                          <a:cs typeface="Arial"/>
                        </a:rPr>
                        <a:t>Not</a:t>
                      </a:r>
                      <a:r>
                        <a:rPr lang="en-US" sz="1400" baseline="0" dirty="0" smtClean="0">
                          <a:effectLst/>
                          <a:latin typeface="+mn-lt"/>
                          <a:ea typeface="Calibri"/>
                          <a:cs typeface="Arial"/>
                        </a:rPr>
                        <a:t> Existed </a:t>
                      </a:r>
                      <a:endParaRPr lang="en-US" sz="1400" dirty="0" smtClean="0">
                        <a:effectLst/>
                        <a:latin typeface="+mn-lt"/>
                        <a:ea typeface="Calibri"/>
                        <a:cs typeface="Arial"/>
                      </a:endParaRPr>
                    </a:p>
                    <a:p>
                      <a:pPr marL="0" marR="0" algn="ctr">
                        <a:lnSpc>
                          <a:spcPct val="115000"/>
                        </a:lnSpc>
                        <a:spcBef>
                          <a:spcPts val="0"/>
                        </a:spcBef>
                        <a:spcAft>
                          <a:spcPts val="0"/>
                        </a:spcAft>
                      </a:pP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49753">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5</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solidFill>
                            <a:srgbClr val="000000"/>
                          </a:solidFill>
                          <a:effectLst/>
                          <a:latin typeface="Times New Roman"/>
                          <a:ea typeface="Calibri"/>
                          <a:cs typeface="Arial"/>
                        </a:rPr>
                        <a:t>Nonparallel system irregularity</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400" dirty="0" smtClean="0">
                          <a:effectLst/>
                          <a:latin typeface="+mn-lt"/>
                          <a:ea typeface="Calibri"/>
                          <a:cs typeface="Arial"/>
                        </a:rPr>
                        <a:t>Not</a:t>
                      </a:r>
                      <a:r>
                        <a:rPr lang="en-US" sz="1400" baseline="0" dirty="0" smtClean="0">
                          <a:effectLst/>
                          <a:latin typeface="+mn-lt"/>
                          <a:ea typeface="Calibri"/>
                          <a:cs typeface="Arial"/>
                        </a:rPr>
                        <a:t> Existed </a:t>
                      </a:r>
                      <a:endParaRPr lang="en-US" sz="1400" dirty="0" smtClean="0">
                        <a:effectLst/>
                        <a:latin typeface="+mn-lt"/>
                        <a:ea typeface="Calibri"/>
                        <a:cs typeface="Arial"/>
                      </a:endParaRPr>
                    </a:p>
                    <a:p>
                      <a:pPr marL="0" marR="0" algn="ctr">
                        <a:lnSpc>
                          <a:spcPct val="115000"/>
                        </a:lnSpc>
                        <a:spcBef>
                          <a:spcPts val="0"/>
                        </a:spcBef>
                        <a:spcAft>
                          <a:spcPts val="0"/>
                        </a:spcAft>
                      </a:pP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32794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52</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Structural system checks</a:t>
            </a:r>
          </a:p>
          <a:p>
            <a:pPr marL="0" indent="0" algn="l" rtl="0">
              <a:buNone/>
            </a:pPr>
            <a:endParaRPr lang="en-US" sz="2400" dirty="0" smtClean="0"/>
          </a:p>
          <a:p>
            <a:pPr algn="l" rtl="0">
              <a:buFont typeface="Wingdings" pitchFamily="2" charset="2"/>
              <a:buChar char="Ø"/>
            </a:pPr>
            <a:r>
              <a:rPr lang="en-US" sz="2400" dirty="0" smtClean="0"/>
              <a:t>Structural irregularities:</a:t>
            </a:r>
          </a:p>
          <a:p>
            <a:pPr marL="0" indent="0" algn="l" rtl="0">
              <a:buNone/>
            </a:pPr>
            <a:r>
              <a:rPr lang="en-US" sz="2400" dirty="0"/>
              <a:t> </a:t>
            </a:r>
            <a:r>
              <a:rPr lang="en-US" sz="2400" dirty="0" smtClean="0"/>
              <a:t>Vertical </a:t>
            </a:r>
            <a:r>
              <a:rPr lang="en-US" sz="2400" dirty="0"/>
              <a:t>irregularities: </a:t>
            </a:r>
            <a:r>
              <a:rPr lang="en-US" sz="2400" dirty="0" smtClean="0"/>
              <a:t>(EX1</a:t>
            </a:r>
            <a:r>
              <a:rPr lang="en-US" sz="2400" dirty="0"/>
              <a:t>, EY1)</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1976476741"/>
              </p:ext>
            </p:extLst>
          </p:nvPr>
        </p:nvGraphicFramePr>
        <p:xfrm>
          <a:off x="827584" y="2706462"/>
          <a:ext cx="7488832" cy="3098802"/>
        </p:xfrm>
        <a:graphic>
          <a:graphicData uri="http://schemas.openxmlformats.org/drawingml/2006/table">
            <a:tbl>
              <a:tblPr firstRow="1" firstCol="1" bandRow="1"/>
              <a:tblGrid>
                <a:gridCol w="1896612"/>
                <a:gridCol w="3346964"/>
                <a:gridCol w="2245256"/>
              </a:tblGrid>
              <a:tr h="281709">
                <a:tc>
                  <a:txBody>
                    <a:bodyPr/>
                    <a:lstStyle/>
                    <a:p>
                      <a:pPr marL="0" marR="0" algn="ctr">
                        <a:lnSpc>
                          <a:spcPct val="115000"/>
                        </a:lnSpc>
                        <a:spcBef>
                          <a:spcPts val="0"/>
                        </a:spcBef>
                        <a:spcAft>
                          <a:spcPts val="0"/>
                        </a:spcAft>
                        <a:tabLst>
                          <a:tab pos="561975" algn="l"/>
                          <a:tab pos="954405" algn="ctr"/>
                        </a:tabLst>
                      </a:pPr>
                      <a:r>
                        <a:rPr lang="en-US" sz="1400" b="1" dirty="0">
                          <a:solidFill>
                            <a:srgbClr val="000000"/>
                          </a:solidFill>
                          <a:effectLst/>
                          <a:latin typeface="Times New Roman"/>
                          <a:ea typeface="Times New Roman"/>
                          <a:cs typeface="Arial"/>
                        </a:rPr>
                        <a:t>Type</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Name</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Occurrence</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281709">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1a</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a:solidFill>
                            <a:srgbClr val="000000"/>
                          </a:solidFill>
                          <a:effectLst/>
                          <a:latin typeface="Times New Roman"/>
                          <a:ea typeface="Calibri"/>
                          <a:cs typeface="Arial"/>
                        </a:rPr>
                        <a:t>Stiffness-soft story irregularity</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b="1" dirty="0" smtClean="0">
                          <a:effectLst/>
                          <a:latin typeface="Calibri"/>
                          <a:ea typeface="Calibri"/>
                          <a:cs typeface="Arial"/>
                        </a:rPr>
                        <a:t>Existed</a:t>
                      </a:r>
                      <a:endParaRPr lang="en-US" sz="14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81709">
                <a:tc>
                  <a:txBody>
                    <a:bodyPr/>
                    <a:lstStyle/>
                    <a:p>
                      <a:pPr marL="0" marR="0" algn="ctr">
                        <a:lnSpc>
                          <a:spcPct val="115000"/>
                        </a:lnSpc>
                        <a:spcBef>
                          <a:spcPts val="0"/>
                        </a:spcBef>
                        <a:spcAft>
                          <a:spcPts val="0"/>
                        </a:spcAft>
                      </a:pPr>
                      <a:r>
                        <a:rPr lang="en-US" sz="1400" b="1" dirty="0">
                          <a:solidFill>
                            <a:srgbClr val="000000"/>
                          </a:solidFill>
                          <a:effectLst/>
                          <a:latin typeface="Times New Roman"/>
                          <a:ea typeface="Times New Roman"/>
                          <a:cs typeface="Arial"/>
                        </a:rPr>
                        <a:t>1b</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Stiffness- extreme soft story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effectLst/>
                          <a:latin typeface="+mn-lt"/>
                          <a:ea typeface="Calibri"/>
                          <a:cs typeface="Arial"/>
                        </a:rPr>
                        <a:t>Existed</a:t>
                      </a:r>
                      <a:endParaRPr lang="en-US" sz="14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709">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2</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Weight (mass)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dirty="0" smtClean="0">
                          <a:effectLst/>
                          <a:latin typeface="Calibri"/>
                          <a:ea typeface="Calibri"/>
                          <a:cs typeface="Arial"/>
                        </a:rPr>
                        <a:t>Not Existed</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81709">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3</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Vertical geometric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effectLst/>
                          <a:latin typeface="+mn-lt"/>
                          <a:ea typeface="Calibri"/>
                          <a:cs typeface="Arial"/>
                        </a:rPr>
                        <a:t>Existed</a:t>
                      </a:r>
                      <a:endParaRPr lang="en-US" sz="14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419">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4</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In-plane discontinuity in vertical lateral-load resisting system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b="1" dirty="0" smtClean="0">
                          <a:effectLst/>
                          <a:latin typeface="+mn-lt"/>
                          <a:ea typeface="Calibri"/>
                          <a:cs typeface="Arial"/>
                        </a:rPr>
                        <a:t>Existed</a:t>
                      </a:r>
                      <a:endParaRPr lang="en-US" sz="14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63419">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5a</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a:ea typeface="Calibri"/>
                          <a:cs typeface="Arial"/>
                        </a:rPr>
                        <a:t>Discontinuity in lateral strength-Weak story irregularity</a:t>
                      </a:r>
                      <a:endParaRPr lang="en-US"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smtClean="0">
                          <a:effectLst/>
                          <a:latin typeface="Calibri"/>
                          <a:ea typeface="Calibri"/>
                          <a:cs typeface="Arial"/>
                        </a:rPr>
                        <a:t>Not Existed </a:t>
                      </a: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419">
                <a:tc>
                  <a:txBody>
                    <a:bodyPr/>
                    <a:lstStyle/>
                    <a:p>
                      <a:pPr marL="0" marR="0" algn="ctr">
                        <a:lnSpc>
                          <a:spcPct val="115000"/>
                        </a:lnSpc>
                        <a:spcBef>
                          <a:spcPts val="0"/>
                        </a:spcBef>
                        <a:spcAft>
                          <a:spcPts val="0"/>
                        </a:spcAft>
                      </a:pPr>
                      <a:r>
                        <a:rPr lang="en-US" sz="1400" b="1">
                          <a:solidFill>
                            <a:srgbClr val="000000"/>
                          </a:solidFill>
                          <a:effectLst/>
                          <a:latin typeface="Times New Roman"/>
                          <a:ea typeface="Times New Roman"/>
                          <a:cs typeface="Arial"/>
                        </a:rPr>
                        <a:t>5b</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400">
                          <a:solidFill>
                            <a:srgbClr val="000000"/>
                          </a:solidFill>
                          <a:effectLst/>
                          <a:latin typeface="Times New Roman"/>
                          <a:ea typeface="Calibri"/>
                          <a:cs typeface="Arial"/>
                        </a:rPr>
                        <a:t>Discontinuity in lateral strength-Extreme weak story irregularity</a:t>
                      </a:r>
                      <a:endParaRPr lang="en-US" sz="12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400" dirty="0" smtClean="0">
                          <a:effectLst/>
                          <a:latin typeface="+mn-lt"/>
                          <a:ea typeface="Calibri"/>
                          <a:cs typeface="Arial"/>
                        </a:rPr>
                        <a:t>Not Existed </a:t>
                      </a:r>
                    </a:p>
                    <a:p>
                      <a:pPr marL="0" marR="0" algn="ctr">
                        <a:lnSpc>
                          <a:spcPct val="115000"/>
                        </a:lnSpc>
                        <a:spcBef>
                          <a:spcPts val="0"/>
                        </a:spcBef>
                        <a:spcAft>
                          <a:spcPts val="0"/>
                        </a:spcAft>
                      </a:pPr>
                      <a:endParaRPr lang="en-US" sz="14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Tree>
    <p:extLst>
      <p:ext uri="{BB962C8B-B14F-4D97-AF65-F5344CB8AC3E}">
        <p14:creationId xmlns:p14="http://schemas.microsoft.com/office/powerpoint/2010/main" val="39159593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53</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Structural system checks</a:t>
            </a:r>
          </a:p>
          <a:p>
            <a:pPr marL="0" indent="0" algn="l" rtl="0">
              <a:buNone/>
            </a:pPr>
            <a:endParaRPr lang="en-US" sz="2400" dirty="0" smtClean="0"/>
          </a:p>
          <a:p>
            <a:pPr algn="l" rtl="0">
              <a:buFont typeface="Wingdings" pitchFamily="2" charset="2"/>
              <a:buChar char="Ø"/>
            </a:pPr>
            <a:r>
              <a:rPr lang="en-US" sz="2000" dirty="0" smtClean="0"/>
              <a:t>Check </a:t>
            </a:r>
            <a:r>
              <a:rPr lang="en-US" sz="2000" dirty="0"/>
              <a:t>of amplification of accidental torsional </a:t>
            </a:r>
            <a:r>
              <a:rPr lang="en-US" sz="2000" dirty="0" smtClean="0"/>
              <a:t>moment (</a:t>
            </a:r>
            <a:r>
              <a:rPr lang="en-US" sz="2000" dirty="0"/>
              <a:t>ASCE </a:t>
            </a:r>
            <a:r>
              <a:rPr lang="en-US" sz="2000" dirty="0" smtClean="0"/>
              <a:t>7-10) </a:t>
            </a:r>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r>
              <a:rPr lang="en-US" sz="2000" dirty="0"/>
              <a:t>  </a:t>
            </a:r>
            <a:r>
              <a:rPr lang="en-US" sz="2000" dirty="0" smtClean="0"/>
              <a:t>     There </a:t>
            </a:r>
            <a:r>
              <a:rPr lang="en-US" sz="2000" dirty="0"/>
              <a:t>are no torsional irregularities. Thus, </a:t>
            </a:r>
            <a:r>
              <a:rPr lang="en-US" sz="2000" dirty="0" smtClean="0"/>
              <a:t>A</a:t>
            </a:r>
            <a:r>
              <a:rPr lang="en-US" sz="2000" baseline="-25000" dirty="0" smtClean="0"/>
              <a:t>x </a:t>
            </a:r>
            <a:r>
              <a:rPr lang="en-US" sz="2000" dirty="0" smtClean="0"/>
              <a:t>= 1</a:t>
            </a:r>
            <a:endParaRPr lang="en-US" sz="2000" dirty="0"/>
          </a:p>
          <a:p>
            <a:pPr marL="0" indent="0" algn="l" rtl="0">
              <a:buNone/>
            </a:pPr>
            <a:endParaRPr lang="en-US" sz="20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6" name="Picture 7"/>
          <p:cNvPicPr/>
          <p:nvPr/>
        </p:nvPicPr>
        <p:blipFill>
          <a:blip r:embed="rId2">
            <a:extLst>
              <a:ext uri="{28A0092B-C50C-407E-A947-70E740481C1C}">
                <a14:useLocalDpi xmlns:a14="http://schemas.microsoft.com/office/drawing/2010/main" val="0"/>
              </a:ext>
            </a:extLst>
          </a:blip>
          <a:stretch>
            <a:fillRect/>
          </a:stretch>
        </p:blipFill>
        <p:spPr>
          <a:xfrm>
            <a:off x="2366962" y="2006283"/>
            <a:ext cx="4653310" cy="30789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07214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54</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smtClean="0"/>
              <a:t>Period check:</a:t>
            </a:r>
          </a:p>
          <a:p>
            <a:pPr marL="0" indent="0" algn="l" rtl="0">
              <a:buNone/>
            </a:pPr>
            <a:r>
              <a:rPr lang="en-US" sz="2400" dirty="0" smtClean="0"/>
              <a:t>(</a:t>
            </a:r>
            <a:r>
              <a:rPr lang="en-US" sz="2400" dirty="0"/>
              <a:t>ASCE 7-10 </a:t>
            </a:r>
            <a:r>
              <a:rPr lang="en-US" sz="2400" dirty="0" smtClean="0"/>
              <a:t>)</a:t>
            </a:r>
          </a:p>
          <a:p>
            <a:pPr marL="0" indent="0" algn="l" rtl="0">
              <a:buNone/>
            </a:pPr>
            <a:r>
              <a:rPr lang="en-US" sz="2400" dirty="0"/>
              <a:t>Check if:  T</a:t>
            </a:r>
            <a:r>
              <a:rPr lang="en-US" sz="2400" baseline="-25000" dirty="0"/>
              <a:t>n</a:t>
            </a:r>
            <a:r>
              <a:rPr lang="en-US" sz="2400" dirty="0"/>
              <a:t> ≤ C</a:t>
            </a:r>
            <a:r>
              <a:rPr lang="en-US" sz="2400" baseline="-25000" dirty="0"/>
              <a:t>u</a:t>
            </a:r>
            <a:r>
              <a:rPr lang="en-US" sz="2400" dirty="0"/>
              <a:t> * </a:t>
            </a:r>
            <a:r>
              <a:rPr lang="en-US" sz="2400" dirty="0" smtClean="0"/>
              <a:t>T</a:t>
            </a:r>
            <a:r>
              <a:rPr lang="en-US" sz="2400" baseline="-25000" dirty="0" smtClean="0"/>
              <a:t>a</a:t>
            </a:r>
            <a:endParaRPr lang="en-US" sz="2400" dirty="0"/>
          </a:p>
          <a:p>
            <a:pPr marL="0" indent="0" algn="l" rtl="0">
              <a:buNone/>
            </a:pPr>
            <a:endParaRPr lang="en-US" sz="2400" dirty="0" smtClean="0"/>
          </a:p>
          <a:p>
            <a:pPr marL="0" indent="0" algn="l" rtl="0">
              <a:buNone/>
            </a:pPr>
            <a:r>
              <a:rPr lang="en-US" sz="2000" dirty="0" smtClean="0"/>
              <a:t>   T</a:t>
            </a:r>
            <a:r>
              <a:rPr lang="en-US" sz="2000" baseline="-25000" dirty="0" smtClean="0"/>
              <a:t>a</a:t>
            </a:r>
            <a:r>
              <a:rPr lang="en-US" sz="2000" dirty="0" smtClean="0"/>
              <a:t> </a:t>
            </a:r>
            <a:r>
              <a:rPr lang="en-US" sz="2000" dirty="0"/>
              <a:t>= C</a:t>
            </a:r>
            <a:r>
              <a:rPr lang="en-US" sz="2000" baseline="-25000" dirty="0"/>
              <a:t>t</a:t>
            </a:r>
            <a:r>
              <a:rPr lang="en-US" sz="2000" dirty="0"/>
              <a:t> h</a:t>
            </a:r>
            <a:r>
              <a:rPr lang="en-US" sz="2000" baseline="30000" dirty="0"/>
              <a:t>x</a:t>
            </a:r>
            <a:r>
              <a:rPr lang="en-US" sz="2000" baseline="-25000" dirty="0"/>
              <a:t>n</a:t>
            </a:r>
            <a:r>
              <a:rPr lang="en-US" sz="2000" dirty="0"/>
              <a:t> =   0.0488 * (14)</a:t>
            </a:r>
            <a:r>
              <a:rPr lang="en-US" sz="2000" baseline="30000" dirty="0"/>
              <a:t>0.75</a:t>
            </a:r>
            <a:r>
              <a:rPr lang="en-US" sz="2000" dirty="0"/>
              <a:t> = 0.353 second </a:t>
            </a:r>
            <a:endParaRPr lang="en-US" sz="2000" dirty="0" smtClean="0"/>
          </a:p>
          <a:p>
            <a:pPr marL="0" indent="0" algn="l" rtl="0">
              <a:buNone/>
            </a:pPr>
            <a:endParaRPr lang="en-US" sz="2400" dirty="0" smtClean="0"/>
          </a:p>
          <a:p>
            <a:pPr marL="0" indent="0" algn="l" rtl="0">
              <a:buNone/>
            </a:pPr>
            <a:r>
              <a:rPr lang="en-US" sz="2000" dirty="0" smtClean="0"/>
              <a:t>   Where:</a:t>
            </a:r>
            <a:endParaRPr lang="en-US" sz="2000" dirty="0"/>
          </a:p>
          <a:p>
            <a:pPr marL="0" indent="0" algn="l" rtl="0">
              <a:buNone/>
            </a:pPr>
            <a:r>
              <a:rPr lang="en-US" sz="2000" dirty="0" smtClean="0"/>
              <a:t>    h = </a:t>
            </a:r>
            <a:r>
              <a:rPr lang="en-US" sz="2000" dirty="0"/>
              <a:t>14 </a:t>
            </a:r>
            <a:r>
              <a:rPr lang="en-US" sz="2000" dirty="0" smtClean="0"/>
              <a:t>m</a:t>
            </a:r>
            <a:endParaRPr lang="en-US" sz="2000" dirty="0"/>
          </a:p>
          <a:p>
            <a:pPr marL="0" indent="0" algn="l" rtl="0">
              <a:buNone/>
            </a:pPr>
            <a:r>
              <a:rPr lang="en-US" sz="2000" dirty="0" smtClean="0"/>
              <a:t>    C</a:t>
            </a:r>
            <a:r>
              <a:rPr lang="en-US" sz="2000" baseline="-25000" dirty="0" smtClean="0"/>
              <a:t>t</a:t>
            </a:r>
            <a:r>
              <a:rPr lang="en-US" sz="2000" dirty="0" smtClean="0"/>
              <a:t> = 0.0488</a:t>
            </a:r>
            <a:endParaRPr lang="en-US" sz="2000" dirty="0"/>
          </a:p>
          <a:p>
            <a:pPr marL="0" indent="0" algn="l" rtl="0">
              <a:buNone/>
            </a:pPr>
            <a:r>
              <a:rPr lang="en-US" sz="2000" dirty="0" smtClean="0"/>
              <a:t>    x = 0.75</a:t>
            </a:r>
            <a:endParaRPr lang="en-US" sz="2000" dirty="0"/>
          </a:p>
          <a:p>
            <a:pPr marL="0" indent="0" algn="l" rtl="0">
              <a:buNone/>
            </a:pPr>
            <a:r>
              <a:rPr lang="en-US" sz="2000" dirty="0" smtClean="0"/>
              <a:t>    C</a:t>
            </a:r>
            <a:r>
              <a:rPr lang="en-US" sz="2000" baseline="-25000" dirty="0" smtClean="0"/>
              <a:t>u </a:t>
            </a:r>
            <a:r>
              <a:rPr lang="en-US" sz="2000" dirty="0"/>
              <a:t>= 1.4 	</a:t>
            </a:r>
          </a:p>
          <a:p>
            <a:pPr marL="0" indent="0" algn="l" rtl="0">
              <a:buNone/>
            </a:pPr>
            <a:endParaRPr lang="en-US" sz="2400" dirty="0" smtClean="0"/>
          </a:p>
          <a:p>
            <a:pPr marL="0" indent="0" algn="l" rtl="0">
              <a:buNone/>
            </a:pPr>
            <a:r>
              <a:rPr lang="en-US" sz="2000" dirty="0" smtClean="0"/>
              <a:t>    C</a:t>
            </a:r>
            <a:r>
              <a:rPr lang="en-US" sz="2000" baseline="-25000" dirty="0" smtClean="0"/>
              <a:t>u</a:t>
            </a:r>
            <a:r>
              <a:rPr lang="en-US" sz="2000" dirty="0" smtClean="0"/>
              <a:t> </a:t>
            </a:r>
            <a:r>
              <a:rPr lang="en-US" sz="2000" dirty="0"/>
              <a:t>* T</a:t>
            </a:r>
            <a:r>
              <a:rPr lang="en-US" sz="2000" baseline="-25000" dirty="0"/>
              <a:t>a</a:t>
            </a:r>
            <a:r>
              <a:rPr lang="en-US" sz="2000" dirty="0"/>
              <a:t> = 1.4 * 0.353 = 0.494 second</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7552864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55</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Period check:</a:t>
                </a:r>
              </a:p>
              <a:p>
                <a:pPr marL="0" indent="0" algn="l" rtl="0">
                  <a:buNone/>
                </a:pPr>
                <a:r>
                  <a:rPr lang="en-US" sz="2000" dirty="0"/>
                  <a:t>	</a:t>
                </a:r>
              </a:p>
              <a:p>
                <a:pPr marL="0" indent="0" algn="l" rtl="0">
                  <a:buNone/>
                </a:pPr>
                <a:r>
                  <a:rPr lang="en-US" sz="2400" dirty="0" smtClean="0"/>
                  <a:t>    </a:t>
                </a:r>
                <a:r>
                  <a:rPr lang="en-US" sz="2400" u="sng" dirty="0" smtClean="0"/>
                  <a:t>Rayleigh-method</a:t>
                </a:r>
                <a:r>
                  <a:rPr lang="en-US" sz="2400" dirty="0" smtClean="0"/>
                  <a:t>: (UBC-97)</a:t>
                </a:r>
                <a:endParaRPr lang="en-US" sz="2400" dirty="0"/>
              </a:p>
              <a:p>
                <a:pPr marL="0" indent="0" algn="l">
                  <a:buNone/>
                </a:pPr>
                <a:r>
                  <a:rPr lang="en-US" sz="2400" dirty="0" smtClean="0"/>
                  <a:t>    T</a:t>
                </a:r>
                <a:r>
                  <a:rPr lang="en-US" sz="2400" baseline="-25000" dirty="0" smtClean="0"/>
                  <a:t>n</a:t>
                </a:r>
                <a:r>
                  <a:rPr lang="en-US" sz="2400" dirty="0" smtClean="0"/>
                  <a:t> </a:t>
                </a:r>
                <a:r>
                  <a:rPr lang="en-US" sz="2400" dirty="0"/>
                  <a:t>= 2 π </a:t>
                </a:r>
                <a14:m>
                  <m:oMath xmlns:m="http://schemas.openxmlformats.org/officeDocument/2006/math">
                    <m:r>
                      <a:rPr lang="en-US" sz="2400" i="1">
                        <a:latin typeface="Cambria Math"/>
                      </a:rPr>
                      <m:t>√</m:t>
                    </m:r>
                    <m:f>
                      <m:fPr>
                        <m:ctrlPr>
                          <a:rPr lang="en-US" sz="2400" i="1">
                            <a:latin typeface="Cambria Math" panose="02040503050406030204" pitchFamily="18" charset="0"/>
                          </a:rPr>
                        </m:ctrlPr>
                      </m:fPr>
                      <m:num>
                        <m:r>
                          <a:rPr lang="en-US" sz="2400" i="1">
                            <a:latin typeface="Cambria Math"/>
                          </a:rPr>
                          <m:t>Ʃ(</m:t>
                        </m:r>
                        <m:r>
                          <a:rPr lang="en-US" sz="2400" i="1">
                            <a:latin typeface="Cambria Math"/>
                          </a:rPr>
                          <m:t>𝑀</m:t>
                        </m:r>
                        <m:sSup>
                          <m:sSupPr>
                            <m:ctrlPr>
                              <a:rPr lang="en-US" sz="2400" i="1">
                                <a:latin typeface="Cambria Math" panose="02040503050406030204" pitchFamily="18" charset="0"/>
                              </a:rPr>
                            </m:ctrlPr>
                          </m:sSupPr>
                          <m:e>
                            <m:r>
                              <a:rPr lang="en-US" sz="2400" i="1">
                                <a:latin typeface="Cambria Math"/>
                              </a:rPr>
                              <m:t>𝛥</m:t>
                            </m:r>
                          </m:e>
                          <m:sup>
                            <m:r>
                              <a:rPr lang="en-US" sz="2400" i="1">
                                <a:latin typeface="Cambria Math"/>
                              </a:rPr>
                              <m:t>2</m:t>
                            </m:r>
                          </m:sup>
                        </m:sSup>
                        <m:r>
                          <a:rPr lang="en-US" sz="2400" i="1">
                            <a:latin typeface="Cambria Math"/>
                          </a:rPr>
                          <m:t>)</m:t>
                        </m:r>
                      </m:num>
                      <m:den>
                        <m:r>
                          <a:rPr lang="en-US" sz="2400" i="1">
                            <a:latin typeface="Cambria Math"/>
                          </a:rPr>
                          <m:t>Ʃ(</m:t>
                        </m:r>
                        <m:r>
                          <a:rPr lang="en-US" sz="2400" i="1">
                            <a:latin typeface="Cambria Math"/>
                          </a:rPr>
                          <m:t>𝐹</m:t>
                        </m:r>
                        <m:r>
                          <a:rPr lang="en-US" sz="2400" i="1">
                            <a:latin typeface="Cambria Math"/>
                          </a:rPr>
                          <m:t>𝛥</m:t>
                        </m:r>
                        <m:r>
                          <a:rPr lang="en-US" sz="2400" i="1">
                            <a:latin typeface="Cambria Math"/>
                          </a:rPr>
                          <m:t>)</m:t>
                        </m:r>
                      </m:den>
                    </m:f>
                  </m:oMath>
                </a14:m>
                <a:endParaRPr lang="en-US" sz="2400" dirty="0" smtClean="0"/>
              </a:p>
              <a:p>
                <a:pPr marL="0" indent="0" algn="l" rtl="0">
                  <a:buNone/>
                </a:pPr>
                <a:endParaRPr lang="en-US" sz="2000" dirty="0"/>
              </a:p>
              <a:p>
                <a:pPr marL="0" indent="0" algn="l" rtl="0">
                  <a:buNone/>
                </a:pPr>
                <a:r>
                  <a:rPr lang="en-US" sz="2000" dirty="0" smtClean="0"/>
                  <a:t>     X-direction</a:t>
                </a:r>
                <a:r>
                  <a:rPr lang="en-US" sz="2000" dirty="0"/>
                  <a:t>:</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r>
                  <a:rPr lang="en-US" sz="2000" dirty="0" smtClean="0"/>
                  <a:t>    Tn = 0.378 sec &lt; </a:t>
                </a:r>
                <a:r>
                  <a:rPr lang="en-US" sz="2000" dirty="0"/>
                  <a:t>0.494 second</a:t>
                </a:r>
              </a:p>
              <a:p>
                <a:pPr marL="0" indent="0" algn="l" rtl="0">
                  <a:buNone/>
                </a:pPr>
                <a:r>
                  <a:rPr lang="en-US" sz="2000" dirty="0" smtClean="0"/>
                  <a:t>    (There </a:t>
                </a:r>
                <a:r>
                  <a:rPr lang="en-US" sz="2000" dirty="0"/>
                  <a:t>is no need to consider p-Δ </a:t>
                </a:r>
                <a:r>
                  <a:rPr lang="en-US" sz="2000" dirty="0" smtClean="0"/>
                  <a:t>effect)</a:t>
                </a:r>
                <a:endParaRPr lang="en-US" sz="2000" dirty="0"/>
              </a:p>
              <a:p>
                <a:pPr marL="0" indent="0" algn="l" rtl="0">
                  <a:buNone/>
                </a:pPr>
                <a:endParaRPr lang="en-US" sz="2000" dirty="0"/>
              </a:p>
              <a:p>
                <a:pPr marL="0" indent="0" algn="l" rtl="0">
                  <a:buNone/>
                </a:pPr>
                <a:endParaRPr lang="en-US" sz="20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t="-776"/>
                </a:stretch>
              </a:blipFill>
            </p:spPr>
            <p:txBody>
              <a:bodyPr/>
              <a:lstStyle/>
              <a:p>
                <a:r>
                  <a:rPr lang="ar-SA">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1208149534"/>
              </p:ext>
            </p:extLst>
          </p:nvPr>
        </p:nvGraphicFramePr>
        <p:xfrm>
          <a:off x="2627784" y="2924944"/>
          <a:ext cx="5688634" cy="2638111"/>
        </p:xfrm>
        <a:graphic>
          <a:graphicData uri="http://schemas.openxmlformats.org/drawingml/2006/table">
            <a:tbl>
              <a:tblPr firstRow="1" firstCol="1" bandRow="1"/>
              <a:tblGrid>
                <a:gridCol w="648075"/>
                <a:gridCol w="1136018"/>
                <a:gridCol w="880206"/>
                <a:gridCol w="842061"/>
                <a:gridCol w="1095921"/>
                <a:gridCol w="1086353"/>
              </a:tblGrid>
              <a:tr h="523695">
                <a:tc>
                  <a:txBody>
                    <a:bodyPr/>
                    <a:lstStyle/>
                    <a:p>
                      <a:pPr marL="0" marR="0" algn="ctr">
                        <a:lnSpc>
                          <a:spcPct val="115000"/>
                        </a:lnSpc>
                        <a:spcBef>
                          <a:spcPts val="0"/>
                        </a:spcBef>
                        <a:spcAft>
                          <a:spcPts val="0"/>
                        </a:spcAft>
                      </a:pPr>
                      <a:r>
                        <a:rPr lang="en-US" sz="1200" b="1" dirty="0">
                          <a:solidFill>
                            <a:srgbClr val="000000"/>
                          </a:solidFill>
                          <a:effectLst/>
                          <a:latin typeface="Times New Roman"/>
                          <a:ea typeface="Times New Roman"/>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a:ea typeface="Times New Roman"/>
                          <a:cs typeface="Arial"/>
                        </a:rPr>
                        <a:t>M (ton)</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a:ea typeface="Times New Roman"/>
                          <a:cs typeface="Arial"/>
                        </a:rPr>
                        <a:t>delta (m)</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 (kN)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M*(delta^2)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F*(delta)</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523695">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Floor 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1197.9096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0.0009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485.92648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0.000970307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0.437333832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23695">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Floor 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1242.971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0.0014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545.99135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0.002436223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0.76438789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95">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Floor 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1157.6798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0.0019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485.92648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0.004179224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0.923260312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81484">
                <a:tc>
                  <a:txBody>
                    <a:bodyPr/>
                    <a:lstStyle/>
                    <a:p>
                      <a:pPr marL="0" marR="0" algn="ctr">
                        <a:lnSpc>
                          <a:spcPct val="115000"/>
                        </a:lnSpc>
                        <a:spcBef>
                          <a:spcPts val="0"/>
                        </a:spcBef>
                        <a:spcAft>
                          <a:spcPts val="0"/>
                        </a:spcAft>
                      </a:pPr>
                      <a:r>
                        <a:rPr lang="en-US" sz="1200" b="1">
                          <a:solidFill>
                            <a:srgbClr val="000000"/>
                          </a:solidFill>
                          <a:effectLst/>
                          <a:latin typeface="Times New Roman"/>
                          <a:ea typeface="Times New Roman"/>
                          <a:cs typeface="Arial"/>
                        </a:rPr>
                        <a:t>Floor 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862.4859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0.0021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485.92648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0.003803563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1.020445608</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847">
                <a:tc>
                  <a:txBody>
                    <a:bodyPr/>
                    <a:lstStyle/>
                    <a:p>
                      <a:endParaRPr lang="en-US" sz="1100">
                        <a:effectLst/>
                        <a:latin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endParaRPr lang="en-US" sz="1100">
                        <a:effectLst/>
                        <a:latin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endParaRPr lang="en-US" sz="1100">
                        <a:effectLst/>
                        <a:latin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Ʃ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Times New Roman"/>
                          <a:cs typeface="Arial"/>
                        </a:rPr>
                        <a:t>0.011389317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1200" dirty="0">
                          <a:solidFill>
                            <a:srgbClr val="000000"/>
                          </a:solidFill>
                          <a:effectLst/>
                          <a:latin typeface="Times New Roman"/>
                          <a:ea typeface="Times New Roman"/>
                          <a:cs typeface="Arial"/>
                        </a:rPr>
                        <a:t>3.145427642</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Tree>
    <p:extLst>
      <p:ext uri="{BB962C8B-B14F-4D97-AF65-F5344CB8AC3E}">
        <p14:creationId xmlns:p14="http://schemas.microsoft.com/office/powerpoint/2010/main" val="4654754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56</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dirty="0"/>
              <a:t> </a:t>
            </a:r>
            <a:r>
              <a:rPr lang="en-US" sz="2400" dirty="0" smtClean="0"/>
              <a:t>  Period check:</a:t>
            </a:r>
          </a:p>
          <a:p>
            <a:pPr marL="0" indent="0" algn="l" rtl="0">
              <a:buNone/>
            </a:pPr>
            <a:r>
              <a:rPr lang="en-US" sz="2000" dirty="0"/>
              <a:t>	</a:t>
            </a:r>
          </a:p>
          <a:p>
            <a:pPr marL="0" indent="0" algn="l">
              <a:buNone/>
            </a:pPr>
            <a:r>
              <a:rPr lang="en-US" sz="2400" dirty="0" smtClean="0"/>
              <a:t>   </a:t>
            </a:r>
            <a:r>
              <a:rPr lang="en-US" sz="2000" dirty="0" smtClean="0"/>
              <a:t>The same procedure was conducted in Y-direction:</a:t>
            </a:r>
          </a:p>
          <a:p>
            <a:pPr marL="0" indent="0" algn="l" rtl="0">
              <a:buNone/>
            </a:pPr>
            <a:endParaRPr lang="en-US" sz="2000" dirty="0" smtClean="0"/>
          </a:p>
          <a:p>
            <a:pPr marL="0" indent="0" algn="l" rtl="0">
              <a:buNone/>
            </a:pPr>
            <a:r>
              <a:rPr lang="en-US" sz="2000" dirty="0" smtClean="0"/>
              <a:t>    Tn = 0.351 sec &lt; </a:t>
            </a:r>
            <a:r>
              <a:rPr lang="en-US" sz="2000" dirty="0"/>
              <a:t>0.494 </a:t>
            </a:r>
            <a:r>
              <a:rPr lang="en-US" sz="2000" dirty="0" smtClean="0"/>
              <a:t>second</a:t>
            </a:r>
          </a:p>
          <a:p>
            <a:pPr marL="0" indent="0" algn="l" rtl="0">
              <a:buNone/>
            </a:pPr>
            <a:endParaRPr lang="en-US" sz="2000" dirty="0"/>
          </a:p>
          <a:p>
            <a:pPr marL="0" indent="0" algn="l" rtl="0">
              <a:buNone/>
            </a:pPr>
            <a:r>
              <a:rPr lang="en-US" sz="2000" dirty="0" smtClean="0"/>
              <a:t>    (There </a:t>
            </a:r>
            <a:r>
              <a:rPr lang="en-US" sz="2000" dirty="0"/>
              <a:t>is no need to consider p-Δ </a:t>
            </a:r>
            <a:r>
              <a:rPr lang="en-US" sz="2000" dirty="0" smtClean="0"/>
              <a:t>effect)</a:t>
            </a:r>
            <a:endParaRPr lang="en-US" sz="2000" dirty="0"/>
          </a:p>
          <a:p>
            <a:pPr marL="0" indent="0" algn="l" rtl="0">
              <a:buNone/>
            </a:pPr>
            <a:endParaRPr lang="en-US" sz="2000" dirty="0"/>
          </a:p>
          <a:p>
            <a:pPr marL="0" indent="0" algn="l" rtl="0">
              <a:buNone/>
            </a:pPr>
            <a:endParaRPr lang="en-US" sz="20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8285025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57</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a:t>Modal Mass Participation Ratio</a:t>
            </a:r>
            <a:r>
              <a:rPr lang="en-US" sz="2400" dirty="0"/>
              <a:t> </a:t>
            </a:r>
            <a:r>
              <a:rPr lang="en-US" sz="2400" dirty="0" smtClean="0"/>
              <a:t>: (</a:t>
            </a:r>
            <a:r>
              <a:rPr lang="en-US" sz="2400" dirty="0"/>
              <a:t>ASCE 7-10 </a:t>
            </a:r>
            <a:r>
              <a:rPr lang="en-US" sz="2400" dirty="0" smtClean="0"/>
              <a:t>)</a:t>
            </a:r>
          </a:p>
          <a:p>
            <a:pPr marL="0" indent="0" algn="l" rtl="0">
              <a:buNone/>
            </a:pPr>
            <a:r>
              <a:rPr lang="en-US" sz="2000" dirty="0"/>
              <a:t>	</a:t>
            </a:r>
          </a:p>
          <a:p>
            <a:pPr marL="0" indent="0" algn="l">
              <a:buNone/>
            </a:pPr>
            <a:r>
              <a:rPr lang="en-US" sz="2400" dirty="0" smtClean="0"/>
              <a:t>    </a:t>
            </a:r>
            <a:endParaRPr lang="en-US" sz="2000" dirty="0"/>
          </a:p>
          <a:p>
            <a:pPr marL="0" indent="0" algn="l" rtl="0">
              <a:buNone/>
            </a:pPr>
            <a:endParaRPr lang="en-US" sz="20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207756" y="1143000"/>
            <a:ext cx="6749175" cy="5598368"/>
          </a:xfrm>
          <a:prstGeom prst="rect">
            <a:avLst/>
          </a:prstGeom>
          <a:noFill/>
          <a:ln>
            <a:noFill/>
          </a:ln>
        </p:spPr>
      </p:pic>
    </p:spTree>
    <p:extLst>
      <p:ext uri="{BB962C8B-B14F-4D97-AF65-F5344CB8AC3E}">
        <p14:creationId xmlns:p14="http://schemas.microsoft.com/office/powerpoint/2010/main" val="37839876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58</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None/>
                </a:pPr>
                <a:r>
                  <a:rPr lang="en-US" sz="2400" u="sng" dirty="0" smtClean="0"/>
                  <a:t>Deflection computations </a:t>
                </a:r>
                <a:r>
                  <a:rPr lang="en-US" sz="2400" dirty="0" smtClean="0"/>
                  <a:t>: (</a:t>
                </a:r>
                <a:r>
                  <a:rPr lang="en-US" sz="2400" dirty="0"/>
                  <a:t>ASCE 7-10 </a:t>
                </a:r>
                <a:r>
                  <a:rPr lang="en-US" sz="2400" dirty="0" smtClean="0"/>
                  <a:t>)  </a:t>
                </a:r>
                <a:endParaRPr lang="en-US" sz="2000" dirty="0"/>
              </a:p>
              <a:p>
                <a:pPr marL="0" indent="0" algn="l" rtl="0">
                  <a:buNone/>
                </a:pPr>
                <a:r>
                  <a:rPr lang="en-US" sz="2200" dirty="0"/>
                  <a:t>Immediate and long term </a:t>
                </a:r>
                <a:r>
                  <a:rPr lang="en-US" sz="2200" dirty="0" smtClean="0"/>
                  <a:t>deflections were considered for both slab and beam</a:t>
                </a:r>
                <a:endParaRPr lang="en-US" sz="2400" dirty="0" smtClean="0"/>
              </a:p>
              <a:p>
                <a:pPr marL="0" indent="0" algn="l" rtl="0">
                  <a:buNone/>
                </a:pPr>
                <a:endParaRPr lang="en-US" sz="2400" dirty="0" smtClean="0"/>
              </a:p>
              <a:p>
                <a:pPr marL="0" indent="0" algn="l" rtl="0">
                  <a:buNone/>
                </a:pPr>
                <a:r>
                  <a:rPr lang="en-US" sz="2000" dirty="0" smtClean="0"/>
                  <a:t>For </a:t>
                </a:r>
                <a:r>
                  <a:rPr lang="en-US" sz="2000" b="1" dirty="0" smtClean="0"/>
                  <a:t>immediate </a:t>
                </a:r>
                <a:r>
                  <a:rPr lang="en-US" sz="2000" dirty="0" smtClean="0"/>
                  <a:t>deflection: </a:t>
                </a:r>
                <a:endParaRPr lang="en-US" sz="2000" dirty="0"/>
              </a:p>
              <a:p>
                <a:pPr marL="0" indent="0" algn="l" rtl="0">
                  <a:buNone/>
                </a:pPr>
                <a:r>
                  <a:rPr lang="en-US" sz="2000" dirty="0"/>
                  <a:t>∆</a:t>
                </a:r>
                <a:r>
                  <a:rPr lang="en-US" sz="2000" baseline="-25000" dirty="0"/>
                  <a:t>immediate </a:t>
                </a:r>
                <a:r>
                  <a:rPr lang="en-US" sz="2000" dirty="0"/>
                  <a:t>= ∆</a:t>
                </a:r>
                <a:r>
                  <a:rPr lang="en-US" sz="2000" baseline="-25000" dirty="0"/>
                  <a:t>L</a:t>
                </a:r>
                <a:r>
                  <a:rPr lang="en-US" sz="2000" dirty="0"/>
                  <a:t> </a:t>
                </a:r>
                <a:r>
                  <a:rPr lang="en-US" sz="2000" dirty="0" smtClean="0"/>
                  <a:t>                                  ,,,                       </a:t>
                </a:r>
                <a:r>
                  <a:rPr lang="en-US" sz="2000" dirty="0"/>
                  <a:t>∆</a:t>
                </a:r>
                <a:r>
                  <a:rPr lang="en-US" sz="2000" baseline="-25000" dirty="0"/>
                  <a:t>max </a:t>
                </a:r>
                <a:r>
                  <a:rPr lang="en-US" sz="2000" dirty="0"/>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a:rPr>
                          <m:t>L</m:t>
                        </m:r>
                      </m:num>
                      <m:den>
                        <m:r>
                          <a:rPr lang="en-US" sz="2000">
                            <a:latin typeface="Cambria Math"/>
                          </a:rPr>
                          <m:t>360</m:t>
                        </m:r>
                      </m:den>
                    </m:f>
                  </m:oMath>
                </a14:m>
                <a:endParaRPr lang="en-US" sz="2000" dirty="0" smtClean="0"/>
              </a:p>
              <a:p>
                <a:pPr marL="0" indent="0" algn="l" rtl="0">
                  <a:buNone/>
                </a:pPr>
                <a:endParaRPr lang="en-US" sz="2000" dirty="0" smtClean="0"/>
              </a:p>
              <a:p>
                <a:pPr marL="0" indent="0" algn="l" rtl="0">
                  <a:buNone/>
                </a:pPr>
                <a:r>
                  <a:rPr lang="en-US" sz="2000" dirty="0" smtClean="0"/>
                  <a:t>For </a:t>
                </a:r>
                <a:r>
                  <a:rPr lang="en-US" sz="2000" b="1" dirty="0" smtClean="0"/>
                  <a:t>long term</a:t>
                </a:r>
                <a:r>
                  <a:rPr lang="en-US" sz="2000" dirty="0" smtClean="0"/>
                  <a:t> deflection: </a:t>
                </a:r>
              </a:p>
              <a:p>
                <a:pPr marL="0" indent="0" algn="l" rtl="0">
                  <a:buNone/>
                </a:pPr>
                <a:endParaRPr lang="en-US" sz="2000" dirty="0"/>
              </a:p>
              <a:p>
                <a:pPr marL="0" indent="0" algn="l" rtl="0">
                  <a:buNone/>
                </a:pPr>
                <a:r>
                  <a:rPr lang="en-US" sz="2000" dirty="0"/>
                  <a:t>∆</a:t>
                </a:r>
                <a:r>
                  <a:rPr lang="en-US" sz="2000" baseline="-25000" dirty="0"/>
                  <a:t>LT</a:t>
                </a:r>
                <a:r>
                  <a:rPr lang="en-US" sz="2000" dirty="0"/>
                  <a:t> = ∆</a:t>
                </a:r>
                <a:r>
                  <a:rPr lang="en-US" sz="2000" baseline="-25000" dirty="0"/>
                  <a:t>L </a:t>
                </a:r>
                <a:r>
                  <a:rPr lang="en-US" sz="2000" dirty="0"/>
                  <a:t>+ ʎ</a:t>
                </a:r>
                <a:r>
                  <a:rPr lang="en-US" sz="2000" b="1" baseline="-25000" dirty="0"/>
                  <a:t>∞</a:t>
                </a:r>
                <a:r>
                  <a:rPr lang="en-US" sz="2000" b="1" dirty="0"/>
                  <a:t>*</a:t>
                </a:r>
                <a:r>
                  <a:rPr lang="en-US" sz="2000" dirty="0"/>
                  <a:t>∆</a:t>
                </a:r>
                <a:r>
                  <a:rPr lang="en-US" sz="2000" baseline="-25000" dirty="0"/>
                  <a:t>D</a:t>
                </a:r>
                <a:r>
                  <a:rPr lang="en-US" sz="2000" dirty="0"/>
                  <a:t>+ ʎ</a:t>
                </a:r>
                <a:r>
                  <a:rPr lang="en-US" sz="2000" b="1" baseline="-25000" dirty="0"/>
                  <a:t>t </a:t>
                </a:r>
                <a:r>
                  <a:rPr lang="en-US" sz="2000" dirty="0"/>
                  <a:t>* ∆</a:t>
                </a:r>
                <a:r>
                  <a:rPr lang="en-US" sz="2000" baseline="-25000" dirty="0"/>
                  <a:t>Ls</a:t>
                </a:r>
                <a:r>
                  <a:rPr lang="en-US" sz="2000" dirty="0"/>
                  <a:t>        </a:t>
                </a:r>
                <a:r>
                  <a:rPr lang="en-US" sz="2000" dirty="0" smtClean="0"/>
                  <a:t>      ,,,                        ∆</a:t>
                </a:r>
                <a:r>
                  <a:rPr lang="en-US" sz="2000" baseline="-25000" dirty="0"/>
                  <a:t>LT, max </a:t>
                </a:r>
                <a:r>
                  <a:rPr lang="en-US" sz="2000" dirty="0"/>
                  <a:t>= </a:t>
                </a:r>
                <a14:m>
                  <m:oMath xmlns:m="http://schemas.openxmlformats.org/officeDocument/2006/math">
                    <m:f>
                      <m:fPr>
                        <m:ctrlPr>
                          <a:rPr lang="en-US" sz="2000" i="1">
                            <a:latin typeface="Cambria Math" panose="02040503050406030204" pitchFamily="18" charset="0"/>
                          </a:rPr>
                        </m:ctrlPr>
                      </m:fPr>
                      <m:num>
                        <m:r>
                          <a:rPr lang="en-US" sz="2000" i="1">
                            <a:latin typeface="Cambria Math"/>
                          </a:rPr>
                          <m:t>𝐿</m:t>
                        </m:r>
                      </m:num>
                      <m:den>
                        <m:r>
                          <a:rPr lang="en-US" sz="2000" i="1">
                            <a:latin typeface="Cambria Math"/>
                          </a:rPr>
                          <m:t>240</m:t>
                        </m:r>
                      </m:den>
                    </m:f>
                  </m:oMath>
                </a14:m>
                <a:r>
                  <a:rPr lang="en-US" sz="2000" dirty="0" smtClean="0"/>
                  <a:t>                                                                                    </a:t>
                </a:r>
              </a:p>
              <a:p>
                <a:pPr marL="0" indent="0" algn="l" rtl="0">
                  <a:buNone/>
                </a:pPr>
                <a:endParaRPr lang="en-US" sz="2000" dirty="0"/>
              </a:p>
              <a:p>
                <a:pPr marL="0" indent="0" algn="l" rtl="0">
                  <a:buNone/>
                </a:pPr>
                <a:r>
                  <a:rPr lang="en-US" sz="2000" dirty="0"/>
                  <a:t>ʎ</a:t>
                </a:r>
                <a:r>
                  <a:rPr lang="en-US" sz="2000" baseline="-25000" dirty="0"/>
                  <a:t>∆</a:t>
                </a:r>
                <a14:m>
                  <m:oMath xmlns:m="http://schemas.openxmlformats.org/officeDocument/2006/math">
                    <m:r>
                      <a:rPr lang="en-US" sz="2000" i="1">
                        <a:latin typeface="Cambria Math"/>
                      </a:rPr>
                      <m:t>=</m:t>
                    </m:r>
                  </m:oMath>
                </a14:m>
                <a:r>
                  <a:rPr lang="en-US" sz="2000" dirty="0"/>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a:rPr>
                          <m:t>ξ</m:t>
                        </m:r>
                      </m:num>
                      <m:den>
                        <m:r>
                          <a:rPr lang="en-US" sz="2000" i="1">
                            <a:latin typeface="Cambria Math"/>
                          </a:rPr>
                          <m:t>1</m:t>
                        </m:r>
                        <m:r>
                          <a:rPr lang="en-US" sz="2000" i="1">
                            <a:latin typeface="Cambria Math"/>
                          </a:rPr>
                          <m:t>+</m:t>
                        </m:r>
                        <m:r>
                          <a:rPr lang="en-US" sz="2000" i="1">
                            <a:latin typeface="Cambria Math"/>
                          </a:rPr>
                          <m:t>50</m:t>
                        </m:r>
                        <m:r>
                          <m:rPr>
                            <m:sty m:val="p"/>
                          </m:rPr>
                          <a:rPr lang="en-US" sz="2000">
                            <a:latin typeface="Cambria Math"/>
                          </a:rPr>
                          <m:t>ρ</m:t>
                        </m:r>
                        <m:r>
                          <a:rPr lang="en-US" sz="2000" i="1">
                            <a:latin typeface="Cambria Math"/>
                          </a:rPr>
                          <m:t>′</m:t>
                        </m:r>
                        <m:r>
                          <m:rPr>
                            <m:lit/>
                          </m:rPr>
                          <a:rPr lang="en-US" sz="2000">
                            <a:latin typeface="Cambria Math"/>
                          </a:rPr>
                          <m:t> </m:t>
                        </m:r>
                      </m:den>
                    </m:f>
                  </m:oMath>
                </a14:m>
                <a:endParaRPr lang="en-US" sz="20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1">
                <a:blip r:embed="rId2"/>
                <a:stretch>
                  <a:fillRect l="-933" t="-776"/>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85315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lstStyle/>
          <a:p>
            <a:pPr marL="0" indent="0" algn="l" rtl="0">
              <a:buNone/>
            </a:pPr>
            <a:r>
              <a:rPr lang="en-US" dirty="0" smtClean="0"/>
              <a:t>Architectural Plans</a:t>
            </a:r>
          </a:p>
          <a:p>
            <a:pPr marL="0" indent="0" algn="l" rtl="0">
              <a:buNone/>
            </a:pPr>
            <a:r>
              <a:rPr lang="en-US" dirty="0" smtClean="0"/>
              <a:t>Ground floor</a:t>
            </a:r>
            <a:endParaRPr lang="en-US" dirty="0"/>
          </a:p>
        </p:txBody>
      </p:sp>
      <p:sp>
        <p:nvSpPr>
          <p:cNvPr id="5"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5</a:t>
            </a:fld>
            <a:endParaRPr lang="ar-SA"/>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33954"/>
            <a:ext cx="8712968" cy="359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62589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59</a:t>
            </a:fld>
            <a:endParaRPr lang="ar-SA"/>
          </a:p>
        </p:txBody>
      </p:sp>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None/>
            </a:pPr>
            <a:r>
              <a:rPr lang="en-US" sz="2400" u="sng" dirty="0" smtClean="0"/>
              <a:t>Deflection computations</a:t>
            </a:r>
            <a:r>
              <a:rPr lang="en-US" sz="2400" dirty="0" smtClean="0"/>
              <a:t>:  </a:t>
            </a:r>
            <a:endParaRPr lang="en-US" sz="2000" dirty="0" smtClean="0"/>
          </a:p>
          <a:p>
            <a:pPr marL="0" indent="0" algn="l" rtl="0">
              <a:buNone/>
            </a:pPr>
            <a:r>
              <a:rPr lang="en-US" sz="2000" dirty="0" smtClean="0"/>
              <a:t>Slab:</a:t>
            </a:r>
          </a:p>
          <a:p>
            <a:pPr marL="0" indent="0" algn="l" rtl="0">
              <a:buNone/>
            </a:pPr>
            <a:endParaRPr lang="en-US" sz="2000" dirty="0"/>
          </a:p>
          <a:p>
            <a:pPr marL="0" indent="0" algn="l" rtl="0">
              <a:buNone/>
            </a:pPr>
            <a:r>
              <a:rPr lang="en-US" sz="2000" dirty="0"/>
              <a:t>∆</a:t>
            </a:r>
            <a:r>
              <a:rPr lang="en-US" sz="2000" baseline="-25000" dirty="0"/>
              <a:t>D</a:t>
            </a:r>
            <a:r>
              <a:rPr lang="en-US" sz="2000" baseline="30000" dirty="0"/>
              <a:t>ʹ</a:t>
            </a:r>
            <a:r>
              <a:rPr lang="en-US" sz="2000" dirty="0"/>
              <a:t> = 3.8 </a:t>
            </a:r>
            <a:r>
              <a:rPr lang="en-US" sz="2000" dirty="0" smtClean="0"/>
              <a:t>mm                              </a:t>
            </a:r>
            <a:r>
              <a:rPr lang="en-US" sz="2000" dirty="0"/>
              <a:t>∆</a:t>
            </a:r>
            <a:r>
              <a:rPr lang="en-US" sz="2000" baseline="-25000" dirty="0"/>
              <a:t>immediate </a:t>
            </a:r>
            <a:r>
              <a:rPr lang="en-US" sz="2000" dirty="0"/>
              <a:t>= ∆</a:t>
            </a:r>
            <a:r>
              <a:rPr lang="en-US" sz="2000" baseline="-25000" dirty="0"/>
              <a:t>L</a:t>
            </a:r>
            <a:r>
              <a:rPr lang="en-US" sz="2000" dirty="0"/>
              <a:t> = 3.3 </a:t>
            </a:r>
            <a:r>
              <a:rPr lang="en-US" sz="2000" dirty="0" smtClean="0"/>
              <a:t>mm</a:t>
            </a:r>
            <a:endParaRPr lang="en-US" sz="2000" dirty="0"/>
          </a:p>
          <a:p>
            <a:pPr marL="0" indent="0" algn="l" rtl="0">
              <a:buNone/>
            </a:pPr>
            <a:r>
              <a:rPr lang="en-US" sz="2000" dirty="0"/>
              <a:t>∆</a:t>
            </a:r>
            <a:r>
              <a:rPr lang="en-US" sz="2000" baseline="-25000" dirty="0"/>
              <a:t>SID</a:t>
            </a:r>
            <a:r>
              <a:rPr lang="en-US" sz="2000" baseline="30000" dirty="0"/>
              <a:t>ʹ</a:t>
            </a:r>
            <a:r>
              <a:rPr lang="en-US" sz="2000" dirty="0"/>
              <a:t> = 3 </a:t>
            </a:r>
            <a:r>
              <a:rPr lang="en-US" sz="2000" dirty="0" smtClean="0"/>
              <a:t>mm                               </a:t>
            </a:r>
          </a:p>
          <a:p>
            <a:pPr marL="0" indent="0" algn="l" rtl="0">
              <a:buNone/>
            </a:pPr>
            <a:r>
              <a:rPr lang="en-US" sz="2000" dirty="0" smtClean="0"/>
              <a:t>∆</a:t>
            </a:r>
            <a:r>
              <a:rPr lang="en-US" sz="2000" baseline="-25000" dirty="0"/>
              <a:t>L</a:t>
            </a:r>
            <a:r>
              <a:rPr lang="en-US" sz="2000" baseline="30000" dirty="0"/>
              <a:t>ʹ </a:t>
            </a:r>
            <a:r>
              <a:rPr lang="en-US" sz="2000" dirty="0"/>
              <a:t>= 3.3 </a:t>
            </a:r>
            <a:r>
              <a:rPr lang="en-US" sz="2000" dirty="0" smtClean="0"/>
              <a:t>mm                              </a:t>
            </a:r>
            <a:r>
              <a:rPr lang="en-US" sz="2000" dirty="0"/>
              <a:t>∆</a:t>
            </a:r>
            <a:r>
              <a:rPr lang="en-US" sz="2000" baseline="-25000" dirty="0"/>
              <a:t>max </a:t>
            </a:r>
            <a:r>
              <a:rPr lang="en-US" sz="2000" dirty="0" smtClean="0"/>
              <a:t>= 12.78 </a:t>
            </a:r>
            <a:r>
              <a:rPr lang="en-US" sz="2000" dirty="0"/>
              <a:t>mm &gt; ∆</a:t>
            </a:r>
            <a:r>
              <a:rPr lang="en-US" sz="2000" baseline="-25000" dirty="0"/>
              <a:t>immediate </a:t>
            </a:r>
            <a:r>
              <a:rPr lang="en-US" sz="2000" dirty="0"/>
              <a:t> </a:t>
            </a:r>
            <a:r>
              <a:rPr lang="en-US" sz="2000" dirty="0" smtClean="0"/>
              <a:t>,which </a:t>
            </a:r>
            <a:r>
              <a:rPr lang="en-US" sz="2000" dirty="0"/>
              <a:t>is OK</a:t>
            </a:r>
          </a:p>
          <a:p>
            <a:pPr marL="0" indent="0" algn="l" rtl="0">
              <a:buNone/>
            </a:pPr>
            <a:endParaRPr lang="en-US" sz="2000" dirty="0" smtClean="0"/>
          </a:p>
          <a:p>
            <a:pPr marL="0" indent="0" algn="l" rtl="0">
              <a:buNone/>
            </a:pPr>
            <a:r>
              <a:rPr lang="en-US" sz="2000" dirty="0" smtClean="0"/>
              <a:t>Assumptions for long term deflection:</a:t>
            </a:r>
            <a:endParaRPr lang="en-US" sz="2000" dirty="0"/>
          </a:p>
          <a:p>
            <a:pPr marL="0" indent="0" algn="l">
              <a:buNone/>
            </a:pPr>
            <a:r>
              <a:rPr lang="en-US" sz="2000" dirty="0" smtClean="0"/>
              <a:t>1. No </a:t>
            </a:r>
            <a:r>
              <a:rPr lang="en-US" sz="2000" dirty="0"/>
              <a:t>compression steel (ρ′= 0)</a:t>
            </a:r>
          </a:p>
          <a:p>
            <a:pPr marL="0" indent="0" algn="l">
              <a:buNone/>
            </a:pPr>
            <a:r>
              <a:rPr lang="en-US" sz="2000" dirty="0" smtClean="0"/>
              <a:t>2. Duration </a:t>
            </a:r>
            <a:r>
              <a:rPr lang="en-US" sz="2000" dirty="0"/>
              <a:t>of application of sustained load  ≥  60 months (ξ = ξ</a:t>
            </a:r>
            <a:r>
              <a:rPr lang="en-US" sz="2000" baseline="-25000" dirty="0"/>
              <a:t>max </a:t>
            </a:r>
            <a:r>
              <a:rPr lang="en-US" sz="2000" dirty="0"/>
              <a:t>=2)</a:t>
            </a:r>
          </a:p>
          <a:p>
            <a:pPr marL="0" indent="0" algn="l">
              <a:buNone/>
            </a:pPr>
            <a:r>
              <a:rPr lang="en-US" sz="2000" dirty="0" smtClean="0"/>
              <a:t>3. Half </a:t>
            </a:r>
            <a:r>
              <a:rPr lang="en-US" sz="2000" dirty="0"/>
              <a:t>of the live load is sustained</a:t>
            </a:r>
          </a:p>
          <a:p>
            <a:pPr marL="0" indent="0" algn="l" rtl="0">
              <a:buNone/>
            </a:pPr>
            <a:endParaRPr lang="en-US" sz="2000" dirty="0"/>
          </a:p>
          <a:p>
            <a:pPr marL="0" indent="0" algn="l" rtl="0">
              <a:buNone/>
            </a:pPr>
            <a:r>
              <a:rPr lang="en-US" sz="2000" dirty="0" smtClean="0"/>
              <a:t> </a:t>
            </a:r>
            <a:r>
              <a:rPr lang="en-US" sz="2000" dirty="0"/>
              <a:t>ʎ</a:t>
            </a:r>
            <a:r>
              <a:rPr lang="en-US" sz="2000" b="1" baseline="-25000" dirty="0"/>
              <a:t>∞</a:t>
            </a:r>
            <a:r>
              <a:rPr lang="en-US" sz="2000" dirty="0"/>
              <a:t> = 2</a:t>
            </a:r>
            <a:br>
              <a:rPr lang="en-US" sz="2000" dirty="0"/>
            </a:br>
            <a:r>
              <a:rPr lang="en-US" sz="2000" dirty="0"/>
              <a:t>ʎ</a:t>
            </a:r>
            <a:r>
              <a:rPr lang="en-US" sz="2000" b="1" baseline="-25000" dirty="0"/>
              <a:t>t</a:t>
            </a:r>
            <a:r>
              <a:rPr lang="en-US" sz="2000" dirty="0"/>
              <a:t> = 2</a:t>
            </a:r>
          </a:p>
          <a:p>
            <a:pPr marL="0" indent="0" algn="l" rtl="0">
              <a:buNone/>
            </a:pPr>
            <a:r>
              <a:rPr lang="en-US" sz="2000" dirty="0"/>
              <a:t>∆</a:t>
            </a:r>
            <a:r>
              <a:rPr lang="en-US" sz="2000" baseline="-25000" dirty="0"/>
              <a:t>LT</a:t>
            </a:r>
            <a:r>
              <a:rPr lang="en-US" sz="2000" dirty="0"/>
              <a:t> </a:t>
            </a:r>
            <a:r>
              <a:rPr lang="en-US" sz="2000" dirty="0" smtClean="0"/>
              <a:t>= </a:t>
            </a:r>
            <a:r>
              <a:rPr lang="en-US" sz="2000" dirty="0"/>
              <a:t>18.55 mm</a:t>
            </a:r>
          </a:p>
          <a:p>
            <a:pPr marL="0" indent="0" algn="l" rtl="0">
              <a:buNone/>
            </a:pPr>
            <a:r>
              <a:rPr lang="en-US" sz="2000" dirty="0"/>
              <a:t>∆</a:t>
            </a:r>
            <a:r>
              <a:rPr lang="en-US" sz="2000" baseline="-25000" dirty="0"/>
              <a:t>LT, max </a:t>
            </a:r>
            <a:r>
              <a:rPr lang="en-US" sz="2000" dirty="0"/>
              <a:t>= </a:t>
            </a:r>
            <a:r>
              <a:rPr lang="en-US" sz="2000" dirty="0" smtClean="0"/>
              <a:t>19.2 mm &lt; </a:t>
            </a:r>
            <a:r>
              <a:rPr lang="en-US" sz="2000" dirty="0"/>
              <a:t>∆</a:t>
            </a:r>
            <a:r>
              <a:rPr lang="en-US" sz="2000" baseline="-25000" dirty="0"/>
              <a:t>LT, max</a:t>
            </a:r>
            <a:r>
              <a:rPr lang="en-US" sz="2000" dirty="0"/>
              <a:t> </a:t>
            </a:r>
            <a:r>
              <a:rPr lang="en-US" sz="2000" dirty="0" smtClean="0"/>
              <a:t> ,which </a:t>
            </a:r>
            <a:r>
              <a:rPr lang="en-US" sz="2000" dirty="0"/>
              <a:t>is ok</a:t>
            </a:r>
          </a:p>
          <a:p>
            <a:pPr marL="0" indent="0" algn="l" rtl="0">
              <a:buNone/>
            </a:pPr>
            <a:endParaRPr lang="en-US" sz="2000" dirty="0" smtClean="0"/>
          </a:p>
          <a:p>
            <a:pPr marL="0" indent="0" algn="l" rtl="0">
              <a:buNone/>
            </a:pPr>
            <a:endParaRPr lang="en-US" sz="2400" dirty="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Font typeface="Arial" pitchFamily="34" charset="0"/>
              <a:buNone/>
            </a:pPr>
            <a:r>
              <a:rPr lang="en-US" sz="2000" dirty="0" smtClean="0"/>
              <a:t>      </a:t>
            </a:r>
            <a:endParaRPr lang="en-US" sz="2000" dirty="0"/>
          </a:p>
        </p:txBody>
      </p:sp>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spTree>
    <p:extLst>
      <p:ext uri="{BB962C8B-B14F-4D97-AF65-F5344CB8AC3E}">
        <p14:creationId xmlns:p14="http://schemas.microsoft.com/office/powerpoint/2010/main" val="24786728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60</a:t>
            </a:fld>
            <a:endParaRPr lang="ar-SA"/>
          </a:p>
        </p:txBody>
      </p:sp>
      <mc:AlternateContent xmlns:mc="http://schemas.openxmlformats.org/markup-compatibility/2006" xmlns:a14="http://schemas.microsoft.com/office/drawing/2010/main">
        <mc:Choice Requires="a14">
          <p:sp>
            <p:nvSpPr>
              <p:cNvPr id="3"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buNone/>
                </a:pPr>
                <a:r>
                  <a:rPr lang="en-US" sz="2400" u="sng" dirty="0" smtClean="0"/>
                  <a:t>Story drift </a:t>
                </a:r>
                <a:r>
                  <a:rPr lang="en-US" sz="2400" dirty="0" smtClean="0"/>
                  <a:t>: (</a:t>
                </a:r>
                <a:r>
                  <a:rPr lang="en-US" sz="2400" dirty="0"/>
                  <a:t>ASCE 7-10 </a:t>
                </a:r>
                <a:r>
                  <a:rPr lang="en-US" sz="2400" dirty="0" smtClean="0"/>
                  <a:t>)</a:t>
                </a:r>
                <a:endParaRPr lang="en-US" sz="2000" dirty="0" smtClean="0"/>
              </a:p>
              <a:p>
                <a:pPr marL="0" indent="0" algn="l" rtl="0">
                  <a:buNone/>
                </a:pPr>
                <a:endParaRPr lang="en-US" sz="2000" dirty="0" smtClean="0"/>
              </a:p>
              <a:p>
                <a:pPr marL="0" indent="0" algn="l" rtl="0">
                  <a:buNone/>
                </a:pPr>
                <a14:m>
                  <m:oMath xmlns:m="http://schemas.openxmlformats.org/officeDocument/2006/math">
                    <m:r>
                      <m:rPr>
                        <m:sty m:val="p"/>
                      </m:rPr>
                      <a:rPr lang="en-US" sz="2000">
                        <a:latin typeface="Cambria Math"/>
                      </a:rPr>
                      <m:t>δx</m:t>
                    </m:r>
                    <m:r>
                      <a:rPr lang="en-US" sz="2000">
                        <a:latin typeface="Cambria Math"/>
                      </a:rPr>
                      <m:t>=</m:t>
                    </m:r>
                    <m:f>
                      <m:fPr>
                        <m:ctrlPr>
                          <a:rPr lang="en-US" sz="2000" i="1">
                            <a:latin typeface="Cambria Math" panose="02040503050406030204" pitchFamily="18" charset="0"/>
                          </a:rPr>
                        </m:ctrlPr>
                      </m:fPr>
                      <m:num>
                        <m:r>
                          <m:rPr>
                            <m:sty m:val="p"/>
                          </m:rPr>
                          <a:rPr lang="en-US" sz="2000">
                            <a:latin typeface="Cambria Math"/>
                          </a:rPr>
                          <m:t>Cd</m:t>
                        </m:r>
                        <m:r>
                          <a:rPr lang="en-US" sz="2000" i="1">
                            <a:latin typeface="Cambria Math"/>
                          </a:rPr>
                          <m:t>∗</m:t>
                        </m:r>
                        <m:r>
                          <a:rPr lang="en-US" sz="2000">
                            <a:latin typeface="Cambria Math"/>
                          </a:rPr>
                          <m:t> </m:t>
                        </m:r>
                        <m:r>
                          <m:rPr>
                            <m:sty m:val="p"/>
                          </m:rPr>
                          <a:rPr lang="en-US" sz="2000">
                            <a:latin typeface="Cambria Math"/>
                          </a:rPr>
                          <m:t>δxe</m:t>
                        </m:r>
                      </m:num>
                      <m:den>
                        <m:r>
                          <m:rPr>
                            <m:sty m:val="p"/>
                          </m:rPr>
                          <a:rPr lang="en-US" sz="2000">
                            <a:latin typeface="Cambria Math"/>
                          </a:rPr>
                          <m:t>Ie</m:t>
                        </m:r>
                      </m:den>
                    </m:f>
                  </m:oMath>
                </a14:m>
                <a:r>
                  <a:rPr lang="en-US" sz="2000" dirty="0" smtClean="0"/>
                  <a:t> </a:t>
                </a:r>
              </a:p>
              <a:p>
                <a:pPr marL="0" indent="0" algn="l" rtl="0">
                  <a:buNone/>
                </a:pPr>
                <a:endParaRPr lang="en-US" sz="2000" dirty="0" smtClean="0"/>
              </a:p>
              <a:p>
                <a:pPr marL="0" indent="0" algn="l" rtl="0">
                  <a:buNone/>
                </a:pPr>
                <a:r>
                  <a:rPr lang="en-US" sz="2000" dirty="0" smtClean="0"/>
                  <a:t>X-direction:</a:t>
                </a:r>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r>
                  <a:rPr lang="en-US" sz="2000" dirty="0" smtClean="0"/>
                  <a:t>Y-direction: </a:t>
                </a:r>
              </a:p>
              <a:p>
                <a:pPr marL="0" indent="0" algn="l" rtl="0">
                  <a:buNone/>
                </a:pPr>
                <a:endParaRPr lang="en-US" sz="2000" dirty="0" smtClean="0"/>
              </a:p>
              <a:p>
                <a:pPr marL="0" indent="0" algn="l" rtl="0">
                  <a:buNone/>
                </a:pPr>
                <a:endParaRPr lang="en-US" sz="2400" dirty="0"/>
              </a:p>
              <a:p>
                <a:pPr marL="0" indent="0" algn="l" rtl="0">
                  <a:buNone/>
                </a:pPr>
                <a:endParaRPr lang="en-US" sz="2400" dirty="0" smtClean="0"/>
              </a:p>
              <a:p>
                <a:pPr marL="0" indent="0" algn="l" rtl="0">
                  <a:buNone/>
                </a:pPr>
                <a:r>
                  <a:rPr lang="en-US" sz="2400" dirty="0" smtClean="0"/>
                  <a:t>     </a:t>
                </a:r>
              </a:p>
              <a:p>
                <a:pPr marL="0" indent="0" algn="l" rtl="0">
                  <a:buNone/>
                </a:pPr>
                <a:r>
                  <a:rPr lang="en-US" sz="2000" dirty="0"/>
                  <a:t> </a:t>
                </a:r>
                <a:r>
                  <a:rPr lang="en-US" sz="2000" dirty="0" smtClean="0"/>
                  <a:t>Δa </a:t>
                </a:r>
                <a:r>
                  <a:rPr lang="en-US" sz="2000" dirty="0"/>
                  <a:t>= 0.015 hsx = 55.5 </a:t>
                </a:r>
                <a:r>
                  <a:rPr lang="en-US" sz="2000" dirty="0" smtClean="0"/>
                  <a:t>mm</a:t>
                </a:r>
              </a:p>
              <a:p>
                <a:pPr marL="0" indent="0" algn="l" rtl="0">
                  <a:buNone/>
                </a:pPr>
                <a:r>
                  <a:rPr lang="en-US" sz="2000" dirty="0" smtClean="0"/>
                  <a:t>Thus, all </a:t>
                </a:r>
                <a:r>
                  <a:rPr lang="en-US" sz="2000" dirty="0"/>
                  <a:t>values of drift are less than the allowable drift limit</a:t>
                </a:r>
                <a:r>
                  <a:rPr lang="en-US" sz="2000" dirty="0" smtClean="0"/>
                  <a:t> </a:t>
                </a:r>
                <a:r>
                  <a:rPr lang="en-US" sz="2000" dirty="0"/>
                  <a:t/>
                </a:r>
                <a:br>
                  <a:rPr lang="en-US" sz="2000" dirty="0"/>
                </a:br>
                <a:endParaRPr lang="en-US" sz="2000" dirty="0"/>
              </a:p>
            </p:txBody>
          </p:sp>
        </mc:Choice>
        <mc:Fallback xmlns="">
          <p:sp>
            <p:nvSpPr>
              <p:cNvPr id="3"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1">
                <a:blip r:embed="rId2"/>
                <a:stretch>
                  <a:fillRect l="-933" t="-776"/>
                </a:stretch>
              </a:blipFill>
            </p:spPr>
            <p:txBody>
              <a:bodyPr/>
              <a:lstStyle/>
              <a:p>
                <a:r>
                  <a:rPr lang="en-US">
                    <a:noFill/>
                  </a:rPr>
                  <a:t> </a:t>
                </a:r>
              </a:p>
            </p:txBody>
          </p:sp>
        </mc:Fallback>
      </mc:AlternateContent>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Analysis and results</a:t>
            </a:r>
            <a:endParaRPr lang="en-US" sz="3600" dirty="0">
              <a:solidFill>
                <a:schemeClr val="accent2">
                  <a:lumMod val="75000"/>
                </a:schemeClr>
              </a:solidFill>
            </a:endParaRPr>
          </a:p>
        </p:txBody>
      </p:sp>
      <p:pic>
        <p:nvPicPr>
          <p:cNvPr id="5"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334816" y="2111696"/>
            <a:ext cx="3960440" cy="1565524"/>
          </a:xfrm>
          <a:prstGeom prst="rect">
            <a:avLst/>
          </a:prstGeom>
          <a:noFill/>
          <a:ln>
            <a:noFill/>
          </a:ln>
        </p:spPr>
      </p:pic>
      <p:pic>
        <p:nvPicPr>
          <p:cNvPr id="6" name="Picture 1"/>
          <p:cNvPicPr/>
          <p:nvPr/>
        </p:nvPicPr>
        <p:blipFill>
          <a:blip r:embed="rId4">
            <a:extLst>
              <a:ext uri="{28A0092B-C50C-407E-A947-70E740481C1C}">
                <a14:useLocalDpi xmlns:a14="http://schemas.microsoft.com/office/drawing/2010/main" val="0"/>
              </a:ext>
            </a:extLst>
          </a:blip>
          <a:srcRect/>
          <a:stretch>
            <a:fillRect/>
          </a:stretch>
        </p:blipFill>
        <p:spPr bwMode="auto">
          <a:xfrm>
            <a:off x="2334816" y="3861048"/>
            <a:ext cx="3960440" cy="1584176"/>
          </a:xfrm>
          <a:prstGeom prst="rect">
            <a:avLst/>
          </a:prstGeom>
          <a:noFill/>
          <a:ln>
            <a:noFill/>
          </a:ln>
        </p:spPr>
      </p:pic>
    </p:spTree>
    <p:extLst>
      <p:ext uri="{BB962C8B-B14F-4D97-AF65-F5344CB8AC3E}">
        <p14:creationId xmlns:p14="http://schemas.microsoft.com/office/powerpoint/2010/main" val="31279522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61</a:t>
            </a:fld>
            <a:endParaRPr lang="ar-SA"/>
          </a:p>
        </p:txBody>
      </p:sp>
      <p:sp>
        <p:nvSpPr>
          <p:cNvPr id="5"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6"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Design principles:</a:t>
            </a:r>
          </a:p>
          <a:p>
            <a:pPr marL="0" indent="0" algn="l" rtl="0">
              <a:buNone/>
            </a:pPr>
            <a:endParaRPr lang="en-US" sz="2400" u="sng" dirty="0"/>
          </a:p>
          <a:p>
            <a:pPr marL="457200" indent="-457200" algn="l" rtl="0">
              <a:buAutoNum type="arabicParenR"/>
            </a:pPr>
            <a:r>
              <a:rPr lang="en-US" sz="2400" dirty="0" smtClean="0"/>
              <a:t>The code used was ACI 318-14 for obtaining the design specifications.</a:t>
            </a:r>
          </a:p>
          <a:p>
            <a:pPr marL="457200" indent="-457200" algn="l" rtl="0">
              <a:buAutoNum type="arabicParenR"/>
            </a:pPr>
            <a:r>
              <a:rPr lang="en-US" sz="2400" dirty="0" smtClean="0"/>
              <a:t>Software results were taken (ETABS &amp; SAFE) and checked.</a:t>
            </a:r>
          </a:p>
          <a:p>
            <a:pPr marL="457200" indent="-457200" algn="l" rtl="0">
              <a:buAutoNum type="arabicParenR"/>
            </a:pPr>
            <a:r>
              <a:rPr lang="en-US" sz="2400" dirty="0" smtClean="0"/>
              <a:t>Each member was designed for bending moment, shear, axial and torsion stresses.</a:t>
            </a:r>
          </a:p>
          <a:p>
            <a:pPr marL="457200" indent="-457200" algn="l" rtl="0">
              <a:buAutoNum type="arabicParenR"/>
            </a:pPr>
            <a:r>
              <a:rPr lang="en-US" sz="2400" dirty="0" smtClean="0"/>
              <a:t>Ductility requirements were satisfied by softwares.</a:t>
            </a:r>
          </a:p>
          <a:p>
            <a:pPr marL="457200" indent="-457200" algn="l" rtl="0">
              <a:buAutoNum type="arabicParenR"/>
            </a:pPr>
            <a:r>
              <a:rPr lang="en-US" sz="2400" dirty="0" smtClean="0"/>
              <a:t>Detailings are based on ACI 318-14. </a:t>
            </a:r>
          </a:p>
          <a:p>
            <a:pPr marL="457200" indent="-457200" algn="l" rtl="0">
              <a:buAutoNum type="arabicParenR"/>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11516526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62</a:t>
            </a:fld>
            <a:endParaRPr lang="ar-SA"/>
          </a:p>
        </p:txBody>
      </p:sp>
      <p:pic>
        <p:nvPicPr>
          <p:cNvPr id="3" name="صورة 2"/>
          <p:cNvPicPr>
            <a:picLocks noChangeAspect="1"/>
          </p:cNvPicPr>
          <p:nvPr/>
        </p:nvPicPr>
        <p:blipFill>
          <a:blip r:embed="rId2"/>
          <a:stretch>
            <a:fillRect/>
          </a:stretch>
        </p:blipFill>
        <p:spPr>
          <a:xfrm>
            <a:off x="251520" y="190684"/>
            <a:ext cx="8208912" cy="6046628"/>
          </a:xfrm>
          <a:prstGeom prst="rect">
            <a:avLst/>
          </a:prstGeom>
        </p:spPr>
      </p:pic>
    </p:spTree>
    <p:extLst>
      <p:ext uri="{BB962C8B-B14F-4D97-AF65-F5344CB8AC3E}">
        <p14:creationId xmlns:p14="http://schemas.microsoft.com/office/powerpoint/2010/main" val="31630141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Picture 99"/>
          <p:cNvPicPr/>
          <p:nvPr/>
        </p:nvPicPr>
        <p:blipFill>
          <a:blip r:embed="rId2">
            <a:extLst>
              <a:ext uri="{28A0092B-C50C-407E-A947-70E740481C1C}">
                <a14:useLocalDpi xmlns:a14="http://schemas.microsoft.com/office/drawing/2010/main" val="0"/>
              </a:ext>
            </a:extLst>
          </a:blip>
          <a:stretch>
            <a:fillRect/>
          </a:stretch>
        </p:blipFill>
        <p:spPr>
          <a:xfrm>
            <a:off x="1115616" y="1248410"/>
            <a:ext cx="6686500" cy="4988902"/>
          </a:xfrm>
          <a:prstGeom prst="rect">
            <a:avLst/>
          </a:prstGeom>
        </p:spPr>
      </p:pic>
      <p:pic>
        <p:nvPicPr>
          <p:cNvPr id="6" name="صورة 5"/>
          <p:cNvPicPr>
            <a:picLocks noChangeAspect="1"/>
          </p:cNvPicPr>
          <p:nvPr/>
        </p:nvPicPr>
        <p:blipFill>
          <a:blip r:embed="rId3"/>
          <a:stretch>
            <a:fillRect/>
          </a:stretch>
        </p:blipFill>
        <p:spPr>
          <a:xfrm>
            <a:off x="1259632" y="980728"/>
            <a:ext cx="590550" cy="1143000"/>
          </a:xfrm>
          <a:prstGeom prst="rect">
            <a:avLst/>
          </a:prstGeom>
        </p:spPr>
      </p:pic>
    </p:spTree>
    <p:extLst>
      <p:ext uri="{BB962C8B-B14F-4D97-AF65-F5344CB8AC3E}">
        <p14:creationId xmlns:p14="http://schemas.microsoft.com/office/powerpoint/2010/main" val="408453922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r>
              <a:rPr lang="en-US" sz="2400" dirty="0" smtClean="0"/>
              <a:t>Load combination: 1.2D + 1.6L</a:t>
            </a:r>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صورة 5"/>
          <p:cNvPicPr>
            <a:picLocks noChangeAspect="1"/>
          </p:cNvPicPr>
          <p:nvPr/>
        </p:nvPicPr>
        <p:blipFill>
          <a:blip r:embed="rId2"/>
          <a:stretch>
            <a:fillRect/>
          </a:stretch>
        </p:blipFill>
        <p:spPr>
          <a:xfrm>
            <a:off x="1375680" y="1844824"/>
            <a:ext cx="6493620" cy="4575050"/>
          </a:xfrm>
          <a:prstGeom prst="rect">
            <a:avLst/>
          </a:prstGeom>
        </p:spPr>
      </p:pic>
    </p:spTree>
    <p:extLst>
      <p:ext uri="{BB962C8B-B14F-4D97-AF65-F5344CB8AC3E}">
        <p14:creationId xmlns:p14="http://schemas.microsoft.com/office/powerpoint/2010/main" val="41747052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457200" indent="-457200" algn="l" rtl="0">
                  <a:buAutoNum type="arabicParenR"/>
                </a:pPr>
                <a:r>
                  <a:rPr lang="en-US" sz="2400" dirty="0" smtClean="0"/>
                  <a:t>Shear ratio check:</a:t>
                </a:r>
              </a:p>
              <a:p>
                <a:pPr marL="0" indent="0" algn="l" rtl="0">
                  <a:buNone/>
                </a:pPr>
                <a:r>
                  <a:rPr lang="en-US" sz="2400" dirty="0"/>
                  <a:t>V</a:t>
                </a:r>
                <a:r>
                  <a:rPr lang="en-US" sz="2400" baseline="-25000" dirty="0"/>
                  <a:t>u</a:t>
                </a:r>
                <a:r>
                  <a:rPr lang="en-US" sz="2400" dirty="0"/>
                  <a:t> = 298.4 kN</a:t>
                </a:r>
              </a:p>
              <a:p>
                <a:pPr marL="0" indent="0" algn="l" rtl="0">
                  <a:buNone/>
                </a:pP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Vu</m:t>
                        </m:r>
                      </m:num>
                      <m:den>
                        <m:r>
                          <a:rPr lang="en-US" sz="2400">
                            <a:latin typeface="Cambria Math" panose="02040503050406030204" pitchFamily="18" charset="0"/>
                          </a:rPr>
                          <m:t>∅</m:t>
                        </m:r>
                      </m:den>
                    </m:f>
                  </m:oMath>
                </a14:m>
                <a:r>
                  <a:rPr lang="en-US" sz="2400" dirty="0"/>
                  <a:t> </a:t>
                </a:r>
                <a:r>
                  <a:rPr lang="en-US" sz="2400" dirty="0" smtClean="0"/>
                  <a:t>= </a:t>
                </a:r>
                <a:r>
                  <a:rPr lang="en-US" sz="2400" dirty="0"/>
                  <a:t>398 </a:t>
                </a:r>
                <a:r>
                  <a:rPr lang="en-US" sz="2400" dirty="0" smtClean="0"/>
                  <a:t>kN</a:t>
                </a:r>
              </a:p>
              <a:p>
                <a:pPr marL="0" indent="0" algn="l" rtl="0">
                  <a:buNone/>
                </a:pPr>
                <a:r>
                  <a:rPr lang="en-US" sz="2400" dirty="0" err="1"/>
                  <a:t>Vc</a:t>
                </a:r>
                <a:r>
                  <a:rPr lang="en-US" sz="2400" dirty="0"/>
                  <a:t> = 1/6 </a:t>
                </a:r>
                <a:r>
                  <a:rPr lang="el-GR" sz="2400" dirty="0"/>
                  <a:t>λ √</a:t>
                </a:r>
                <a:r>
                  <a:rPr lang="en-US" sz="2400" dirty="0"/>
                  <a:t>fcʹ </a:t>
                </a:r>
                <a:r>
                  <a:rPr lang="en-US" sz="2400" dirty="0" err="1"/>
                  <a:t>bw</a:t>
                </a:r>
                <a:r>
                  <a:rPr lang="en-US" sz="2400" dirty="0"/>
                  <a:t> d = </a:t>
                </a:r>
                <a:r>
                  <a:rPr lang="en-US" sz="2400" dirty="0" smtClean="0"/>
                  <a:t>285.7 kN</a:t>
                </a:r>
              </a:p>
              <a:p>
                <a:pPr marL="0" indent="0" algn="l" rtl="0">
                  <a:buNone/>
                </a:pP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Vc</m:t>
                        </m:r>
                      </m:num>
                      <m:den>
                        <m:r>
                          <a:rPr lang="en-US" sz="2400">
                            <a:latin typeface="Cambria Math" panose="02040503050406030204" pitchFamily="18" charset="0"/>
                          </a:rPr>
                          <m:t>2</m:t>
                        </m:r>
                      </m:den>
                    </m:f>
                  </m:oMath>
                </a14:m>
                <a:r>
                  <a:rPr lang="en-US" sz="2400" dirty="0"/>
                  <a:t> = 142.8 kN </a:t>
                </a:r>
              </a:p>
              <a:p>
                <a:pPr marL="0" indent="0" algn="l" rtl="0">
                  <a:buNone/>
                </a:pP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Vu</m:t>
                        </m:r>
                      </m:num>
                      <m:den>
                        <m:r>
                          <a:rPr lang="en-US" sz="2400">
                            <a:latin typeface="Cambria Math" panose="02040503050406030204" pitchFamily="18" charset="0"/>
                          </a:rPr>
                          <m:t>∅</m:t>
                        </m:r>
                      </m:den>
                    </m:f>
                  </m:oMath>
                </a14:m>
                <a:r>
                  <a:rPr lang="en-US" sz="2400" dirty="0"/>
                  <a:t>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Vc</m:t>
                        </m:r>
                      </m:num>
                      <m:den>
                        <m:r>
                          <a:rPr lang="en-US" sz="2400">
                            <a:latin typeface="Cambria Math" panose="02040503050406030204" pitchFamily="18" charset="0"/>
                          </a:rPr>
                          <m:t>2</m:t>
                        </m:r>
                      </m:den>
                    </m:f>
                  </m:oMath>
                </a14:m>
                <a:r>
                  <a:rPr lang="en-US" sz="2400" dirty="0"/>
                  <a:t>             There is a need to design the beam for shear </a:t>
                </a:r>
              </a:p>
              <a:p>
                <a:pPr marL="0" indent="0" algn="l" rtl="0">
                  <a:buNone/>
                </a:pPr>
                <a:r>
                  <a:rPr lang="en-US" sz="2400" dirty="0"/>
                  <a:t>Vs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Vu</m:t>
                        </m:r>
                      </m:num>
                      <m:den>
                        <m:r>
                          <a:rPr lang="en-US" sz="2400">
                            <a:latin typeface="Cambria Math" panose="02040503050406030204" pitchFamily="18" charset="0"/>
                          </a:rPr>
                          <m:t>∅</m:t>
                        </m:r>
                      </m:den>
                    </m:f>
                  </m:oMath>
                </a14:m>
                <a:r>
                  <a:rPr lang="en-US" sz="2400" dirty="0"/>
                  <a:t> - </a:t>
                </a:r>
                <a:r>
                  <a:rPr lang="en-US" sz="2400" dirty="0" err="1"/>
                  <a:t>V</a:t>
                </a:r>
                <a:r>
                  <a:rPr lang="en-US" sz="2400" baseline="-25000" dirty="0" err="1"/>
                  <a:t>c</a:t>
                </a:r>
                <a:r>
                  <a:rPr lang="en-US" sz="2400" baseline="-25000" dirty="0"/>
                  <a:t> </a:t>
                </a:r>
                <a:r>
                  <a:rPr lang="en-US" sz="2400" dirty="0" smtClean="0"/>
                  <a:t>= 112.3 kN</a:t>
                </a:r>
              </a:p>
              <a:p>
                <a:pPr marL="0" indent="0" algn="l" rtl="0">
                  <a:buNone/>
                </a:pPr>
                <a:r>
                  <a:rPr lang="en-US" sz="2400" dirty="0" err="1"/>
                  <a:t>Vs</a:t>
                </a:r>
                <a:r>
                  <a:rPr lang="en-US" sz="2400" baseline="-25000" dirty="0" err="1"/>
                  <a:t>,max</a:t>
                </a:r>
                <a:r>
                  <a:rPr lang="en-US" sz="2400" dirty="0"/>
                  <a:t> =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2</m:t>
                        </m:r>
                      </m:num>
                      <m:den>
                        <m:r>
                          <a:rPr lang="en-US" sz="2400">
                            <a:latin typeface="Cambria Math" panose="02040503050406030204" pitchFamily="18" charset="0"/>
                          </a:rPr>
                          <m:t>3</m:t>
                        </m:r>
                      </m:den>
                    </m:f>
                  </m:oMath>
                </a14:m>
                <a:r>
                  <a:rPr lang="en-US" sz="2400" dirty="0"/>
                  <a:t> λ </a:t>
                </a:r>
                <a14:m>
                  <m:oMath xmlns:m="http://schemas.openxmlformats.org/officeDocument/2006/math">
                    <m:r>
                      <a:rPr lang="en-US" sz="2400">
                        <a:latin typeface="Cambria Math" panose="02040503050406030204" pitchFamily="18" charset="0"/>
                      </a:rPr>
                      <m:t>√</m:t>
                    </m:r>
                    <m:r>
                      <m:rPr>
                        <m:sty m:val="p"/>
                      </m:rPr>
                      <a:rPr lang="en-US" sz="2400">
                        <a:latin typeface="Cambria Math" panose="02040503050406030204" pitchFamily="18" charset="0"/>
                      </a:rPr>
                      <m:t>fc</m:t>
                    </m:r>
                    <m:r>
                      <a:rPr lang="en-US" sz="2400">
                        <a:latin typeface="Cambria Math" panose="02040503050406030204" pitchFamily="18" charset="0"/>
                      </a:rPr>
                      <m:t>ʹ</m:t>
                    </m:r>
                  </m:oMath>
                </a14:m>
                <a:r>
                  <a:rPr lang="en-US" sz="2400" dirty="0"/>
                  <a:t> </a:t>
                </a:r>
                <a:r>
                  <a:rPr lang="en-US" sz="2400" dirty="0" err="1"/>
                  <a:t>b</a:t>
                </a:r>
                <a:r>
                  <a:rPr lang="en-US" sz="2400" baseline="-25000" dirty="0" err="1"/>
                  <a:t>w</a:t>
                </a:r>
                <a:r>
                  <a:rPr lang="en-US" sz="2400" dirty="0"/>
                  <a:t> d = </a:t>
                </a:r>
                <a:r>
                  <a:rPr lang="en-US" sz="2400" dirty="0" smtClean="0"/>
                  <a:t>1,143 </a:t>
                </a:r>
                <a:r>
                  <a:rPr lang="en-US" sz="2400" dirty="0"/>
                  <a:t>kN &gt; Vs</a:t>
                </a:r>
              </a:p>
              <a:p>
                <a:pPr marL="0" indent="0" algn="l" rtl="0">
                  <a:buNone/>
                </a:pPr>
                <a:r>
                  <a:rPr lang="en-US" sz="2400" dirty="0" smtClean="0"/>
                  <a:t>               Section </a:t>
                </a:r>
                <a:r>
                  <a:rPr lang="en-US" sz="2400" dirty="0"/>
                  <a:t>dimensions are adequate </a:t>
                </a:r>
              </a:p>
              <a:p>
                <a:pPr marL="0" indent="0" algn="l" rtl="0">
                  <a:buNone/>
                </a:pPr>
                <a:endParaRPr lang="en-US" sz="2400" dirty="0" smtClean="0"/>
              </a:p>
              <a:p>
                <a:pPr marL="0" indent="0" algn="l" rtl="0">
                  <a:buNone/>
                </a:pP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67" t="-776"/>
                </a:stretch>
              </a:blipFill>
            </p:spPr>
            <p:txBody>
              <a:bodyPr/>
              <a:lstStyle/>
              <a:p>
                <a:r>
                  <a:rPr lang="ar-SA">
                    <a:noFill/>
                  </a:rPr>
                  <a:t> </a:t>
                </a:r>
              </a:p>
            </p:txBody>
          </p:sp>
        </mc:Fallback>
      </mc:AlternateContent>
      <p:cxnSp>
        <p:nvCxnSpPr>
          <p:cNvPr id="16" name="رابط كسهم مستقيم 15"/>
          <p:cNvCxnSpPr/>
          <p:nvPr/>
        </p:nvCxnSpPr>
        <p:spPr>
          <a:xfrm>
            <a:off x="1403648" y="4005064"/>
            <a:ext cx="5760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رابط كسهم مستقيم 16"/>
          <p:cNvCxnSpPr/>
          <p:nvPr/>
        </p:nvCxnSpPr>
        <p:spPr>
          <a:xfrm>
            <a:off x="323528" y="5805264"/>
            <a:ext cx="5760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0732928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endParaRPr lang="en-US" sz="2400" u="sng" dirty="0" smtClean="0"/>
          </a:p>
          <a:p>
            <a:pPr marL="0" indent="0" algn="l" rtl="0">
              <a:buNone/>
            </a:pPr>
            <a:r>
              <a:rPr lang="en-US" sz="2400" dirty="0"/>
              <a:t>Av/S  = Vs/(</a:t>
            </a:r>
            <a:r>
              <a:rPr lang="en-US" sz="2400" dirty="0" err="1"/>
              <a:t>Fyt</a:t>
            </a:r>
            <a:r>
              <a:rPr lang="en-US" sz="2400" dirty="0"/>
              <a:t>*d) </a:t>
            </a:r>
            <a:r>
              <a:rPr lang="en-US" sz="2400" dirty="0" smtClean="0"/>
              <a:t>= 0.495 </a:t>
            </a:r>
            <a:r>
              <a:rPr lang="en-US" sz="2400" dirty="0"/>
              <a:t>mm2/mm </a:t>
            </a:r>
            <a:endParaRPr lang="en-US" sz="2400" dirty="0" smtClean="0"/>
          </a:p>
          <a:p>
            <a:pPr marL="0" indent="0" algn="l" rtl="0">
              <a:buNone/>
            </a:pPr>
            <a:endParaRPr lang="en-US" sz="2400" dirty="0"/>
          </a:p>
          <a:p>
            <a:pPr marL="0" indent="0" algn="l" rtl="0">
              <a:buNone/>
            </a:pPr>
            <a:r>
              <a:rPr lang="en-US" sz="2400" dirty="0"/>
              <a:t>(Av/S)min = max     0.062 √fcʹ </a:t>
            </a:r>
            <a:r>
              <a:rPr lang="en-US" sz="2400" dirty="0" err="1"/>
              <a:t>bw</a:t>
            </a:r>
            <a:r>
              <a:rPr lang="en-US" sz="2400" dirty="0"/>
              <a:t> / </a:t>
            </a:r>
            <a:r>
              <a:rPr lang="en-US" sz="2400" dirty="0" err="1"/>
              <a:t>Fyt</a:t>
            </a:r>
            <a:r>
              <a:rPr lang="en-US" sz="2400" dirty="0"/>
              <a:t> = </a:t>
            </a:r>
            <a:r>
              <a:rPr lang="en-US" sz="2400" dirty="0" smtClean="0"/>
              <a:t>0.46 </a:t>
            </a:r>
          </a:p>
          <a:p>
            <a:pPr marL="0" indent="0" algn="l" rtl="0">
              <a:buNone/>
            </a:pPr>
            <a:r>
              <a:rPr lang="en-US" sz="2400" dirty="0"/>
              <a:t> </a:t>
            </a:r>
            <a:r>
              <a:rPr lang="en-US" sz="2400" dirty="0" smtClean="0"/>
              <a:t>                                  0.35 </a:t>
            </a:r>
            <a:r>
              <a:rPr lang="en-US" sz="2400" dirty="0" err="1"/>
              <a:t>bw</a:t>
            </a:r>
            <a:r>
              <a:rPr lang="en-US" sz="2400" dirty="0"/>
              <a:t> / </a:t>
            </a:r>
            <a:r>
              <a:rPr lang="en-US" sz="2400" dirty="0" err="1"/>
              <a:t>Fyt</a:t>
            </a:r>
            <a:r>
              <a:rPr lang="en-US" sz="2400" dirty="0"/>
              <a:t> = </a:t>
            </a:r>
            <a:r>
              <a:rPr lang="en-US" sz="2400" dirty="0" smtClean="0"/>
              <a:t>0.5 </a:t>
            </a:r>
          </a:p>
          <a:p>
            <a:pPr marL="0" indent="0" algn="l" rtl="0">
              <a:buNone/>
            </a:pPr>
            <a:endParaRPr lang="en-US" sz="2400" dirty="0"/>
          </a:p>
          <a:p>
            <a:pPr marL="0" indent="0" algn="l" rtl="0">
              <a:buNone/>
            </a:pPr>
            <a:r>
              <a:rPr lang="en-US" sz="2400" dirty="0" smtClean="0"/>
              <a:t>Use  </a:t>
            </a:r>
            <a:r>
              <a:rPr lang="en-US" sz="2400" dirty="0"/>
              <a:t>Av/S = 0.5 mm2/mm = 500 mm2/m </a:t>
            </a:r>
            <a:endParaRPr lang="en-US" sz="2400" dirty="0" smtClean="0"/>
          </a:p>
          <a:p>
            <a:pPr marL="0" indent="0" algn="l" rtl="0">
              <a:buNone/>
            </a:pPr>
            <a:endParaRPr lang="en-US" sz="2400" dirty="0"/>
          </a:p>
          <a:p>
            <a:pPr marL="0" indent="0" algn="l" rtl="0">
              <a:buNone/>
            </a:pPr>
            <a:r>
              <a:rPr lang="en-US" sz="2400" dirty="0"/>
              <a:t>(Av/S)ETABS = 506.3 mm2/m </a:t>
            </a:r>
            <a:r>
              <a:rPr lang="en-US" sz="2400" dirty="0" smtClean="0"/>
              <a:t>  </a:t>
            </a:r>
          </a:p>
          <a:p>
            <a:pPr marL="0" indent="0" algn="l" rtl="0">
              <a:buNone/>
            </a:pPr>
            <a:r>
              <a:rPr lang="en-US" sz="2400" dirty="0" smtClean="0"/>
              <a:t>  </a:t>
            </a:r>
            <a:endParaRPr lang="en-US" sz="2400" dirty="0"/>
          </a:p>
          <a:p>
            <a:pPr marL="0" indent="0" algn="l" rtl="0">
              <a:buNone/>
            </a:pPr>
            <a:endParaRPr lang="en-US" sz="2400" dirty="0" smtClean="0"/>
          </a:p>
          <a:p>
            <a:pPr marL="0" indent="0" algn="l" rtl="0">
              <a:buNone/>
            </a:pPr>
            <a:r>
              <a:rPr lang="en-US" sz="2000" dirty="0"/>
              <a:t/>
            </a:r>
            <a:br>
              <a:rPr lang="en-US" sz="2000" dirty="0"/>
            </a:br>
            <a:endParaRPr lang="en-US" sz="2000" dirty="0"/>
          </a:p>
        </p:txBody>
      </p:sp>
      <p:sp>
        <p:nvSpPr>
          <p:cNvPr id="5" name="قوس متوسط مزدوج 4"/>
          <p:cNvSpPr/>
          <p:nvPr/>
        </p:nvSpPr>
        <p:spPr>
          <a:xfrm>
            <a:off x="2339752" y="2293574"/>
            <a:ext cx="3384376" cy="936104"/>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pic>
        <p:nvPicPr>
          <p:cNvPr id="7" name="Picture 258"/>
          <p:cNvPicPr/>
          <p:nvPr/>
        </p:nvPicPr>
        <p:blipFill>
          <a:blip r:embed="rId2">
            <a:extLst>
              <a:ext uri="{28A0092B-C50C-407E-A947-70E740481C1C}">
                <a14:useLocalDpi xmlns:a14="http://schemas.microsoft.com/office/drawing/2010/main" val="0"/>
              </a:ext>
            </a:extLst>
          </a:blip>
          <a:stretch>
            <a:fillRect/>
          </a:stretch>
        </p:blipFill>
        <p:spPr>
          <a:xfrm>
            <a:off x="612640" y="5002027"/>
            <a:ext cx="7918720" cy="1152128"/>
          </a:xfrm>
          <a:prstGeom prst="rect">
            <a:avLst/>
          </a:prstGeom>
        </p:spPr>
      </p:pic>
    </p:spTree>
    <p:extLst>
      <p:ext uri="{BB962C8B-B14F-4D97-AF65-F5344CB8AC3E}">
        <p14:creationId xmlns:p14="http://schemas.microsoft.com/office/powerpoint/2010/main" val="39374627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r>
                  <a:rPr lang="en-US" sz="2400" dirty="0" smtClean="0"/>
                  <a:t>  2) Area of steel check:</a:t>
                </a:r>
              </a:p>
              <a:p>
                <a:pPr marL="0" indent="0" algn="l" rtl="0">
                  <a:buNone/>
                </a:pPr>
                <a:r>
                  <a:rPr lang="en-US" sz="2400" dirty="0"/>
                  <a:t> Mu = 252 </a:t>
                </a:r>
                <a:r>
                  <a:rPr lang="en-US" sz="2400" dirty="0" err="1"/>
                  <a:t>kN.m</a:t>
                </a:r>
                <a:r>
                  <a:rPr lang="en-US" sz="2400" dirty="0"/>
                  <a:t> </a:t>
                </a:r>
              </a:p>
              <a:p>
                <a:pPr marL="0" indent="0" algn="l" rtl="0">
                  <a:buNone/>
                </a:pPr>
                <a:r>
                  <a:rPr lang="el-GR" sz="2400" dirty="0"/>
                  <a:t>ρ </a:t>
                </a:r>
                <a:r>
                  <a:rPr lang="en-US" sz="2400" dirty="0"/>
                  <a:t>calculated =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85</m:t>
                        </m:r>
                        <m:r>
                          <a:rPr lang="en-US" sz="2400">
                            <a:latin typeface="Cambria Math" panose="02040503050406030204" pitchFamily="18" charset="0"/>
                          </a:rPr>
                          <m:t> </m:t>
                        </m:r>
                        <m:r>
                          <m:rPr>
                            <m:sty m:val="p"/>
                          </m:rPr>
                          <a:rPr lang="en-US" sz="2400">
                            <a:latin typeface="Cambria Math" panose="02040503050406030204" pitchFamily="18" charset="0"/>
                          </a:rPr>
                          <m:t>fc</m:t>
                        </m:r>
                        <m:r>
                          <a:rPr lang="en-US" sz="2400">
                            <a:latin typeface="Cambria Math" panose="02040503050406030204" pitchFamily="18" charset="0"/>
                          </a:rPr>
                          <m:t>ʹ</m:t>
                        </m:r>
                      </m:num>
                      <m:den>
                        <m:r>
                          <m:rPr>
                            <m:sty m:val="p"/>
                          </m:rPr>
                          <a:rPr lang="en-US" sz="2400">
                            <a:latin typeface="Cambria Math" panose="02040503050406030204" pitchFamily="18" charset="0"/>
                          </a:rPr>
                          <m:t>Fy</m:t>
                        </m:r>
                      </m:den>
                    </m:f>
                  </m:oMath>
                </a14:m>
                <a:r>
                  <a:rPr lang="en-US" sz="2400" dirty="0"/>
                  <a:t> { 1 – </a:t>
                </a:r>
                <a14:m>
                  <m:oMath xmlns:m="http://schemas.openxmlformats.org/officeDocument/2006/math">
                    <m:rad>
                      <m:radPr>
                        <m:degHide m:val="on"/>
                        <m:ctrlPr>
                          <a:rPr lang="en-US" sz="2400" i="1">
                            <a:latin typeface="Cambria Math" panose="02040503050406030204" pitchFamily="18" charset="0"/>
                          </a:rPr>
                        </m:ctrlPr>
                      </m:radPr>
                      <m:deg/>
                      <m:e>
                        <m:r>
                          <a:rPr lang="en-US" sz="2400">
                            <a:latin typeface="Cambria Math" panose="02040503050406030204" pitchFamily="18" charset="0"/>
                          </a:rPr>
                          <m:t>1</m:t>
                        </m:r>
                        <m:r>
                          <a:rPr lang="en-US" sz="2400">
                            <a:latin typeface="Cambria Math" panose="02040503050406030204" pitchFamily="18" charset="0"/>
                          </a:rPr>
                          <m:t> – </m:t>
                        </m:r>
                        <m:f>
                          <m:fPr>
                            <m:ctrlPr>
                              <a:rPr lang="en-US" sz="2400" i="1">
                                <a:latin typeface="Cambria Math" panose="02040503050406030204" pitchFamily="18" charset="0"/>
                              </a:rPr>
                            </m:ctrlPr>
                          </m:fPr>
                          <m:num>
                            <m:r>
                              <a:rPr lang="en-US" sz="2400">
                                <a:latin typeface="Cambria Math" panose="02040503050406030204" pitchFamily="18" charset="0"/>
                              </a:rPr>
                              <m:t>2</m:t>
                            </m:r>
                            <m:r>
                              <a:rPr lang="en-US" sz="2400">
                                <a:latin typeface="Cambria Math" panose="02040503050406030204" pitchFamily="18" charset="0"/>
                              </a:rPr>
                              <m:t>.</m:t>
                            </m:r>
                            <m:r>
                              <a:rPr lang="en-US" sz="2400">
                                <a:latin typeface="Cambria Math" panose="02040503050406030204" pitchFamily="18" charset="0"/>
                              </a:rPr>
                              <m:t>61</m:t>
                            </m:r>
                            <m:r>
                              <a:rPr lang="en-US" sz="2400" i="1">
                                <a:latin typeface="Cambria Math" panose="02040503050406030204" pitchFamily="18" charset="0"/>
                              </a:rPr>
                              <m:t>∗</m:t>
                            </m:r>
                            <m:r>
                              <m:rPr>
                                <m:sty m:val="p"/>
                              </m:rPr>
                              <a:rPr lang="en-US" sz="2400">
                                <a:latin typeface="Cambria Math" panose="02040503050406030204" pitchFamily="18" charset="0"/>
                              </a:rPr>
                              <m:t>Mu</m:t>
                            </m:r>
                          </m:num>
                          <m:den>
                            <m:r>
                              <m:rPr>
                                <m:sty m:val="p"/>
                              </m:rPr>
                              <a:rPr lang="en-US" sz="2400">
                                <a:latin typeface="Cambria Math" panose="02040503050406030204" pitchFamily="18" charset="0"/>
                              </a:rPr>
                              <m:t>b</m:t>
                            </m:r>
                            <m:r>
                              <a:rPr lang="en-US" sz="2400">
                                <a:latin typeface="Cambria Math" panose="02040503050406030204" pitchFamily="18" charset="0"/>
                              </a:rPr>
                              <m:t> </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d</m:t>
                                </m:r>
                              </m:e>
                              <m:sup>
                                <m:r>
                                  <a:rPr lang="en-US" sz="2400">
                                    <a:latin typeface="Cambria Math" panose="02040503050406030204" pitchFamily="18" charset="0"/>
                                  </a:rPr>
                                  <m:t>2</m:t>
                                </m:r>
                              </m:sup>
                            </m:sSup>
                            <m:r>
                              <m:rPr>
                                <m:sty m:val="p"/>
                              </m:rPr>
                              <a:rPr lang="en-US" sz="2400">
                                <a:latin typeface="Cambria Math" panose="02040503050406030204" pitchFamily="18" charset="0"/>
                              </a:rPr>
                              <m:t>fc</m:t>
                            </m:r>
                            <m:r>
                              <a:rPr lang="en-US" sz="2400">
                                <a:latin typeface="Cambria Math" panose="02040503050406030204" pitchFamily="18" charset="0"/>
                              </a:rPr>
                              <m:t>ʹ</m:t>
                            </m:r>
                          </m:den>
                        </m:f>
                      </m:e>
                    </m:rad>
                  </m:oMath>
                </a14:m>
                <a:r>
                  <a:rPr lang="en-US" sz="2400" dirty="0"/>
                  <a:t> } </a:t>
                </a:r>
                <a:r>
                  <a:rPr lang="en-US" sz="2400" dirty="0" smtClean="0"/>
                  <a:t>= 0.00394 </a:t>
                </a:r>
                <a:endParaRPr lang="en-US" sz="2400" dirty="0"/>
              </a:p>
              <a:p>
                <a:pPr marL="0" indent="0" algn="l" rtl="0">
                  <a:buNone/>
                </a:pPr>
                <a:r>
                  <a:rPr lang="el-GR" sz="2400" dirty="0"/>
                  <a:t>ρ </a:t>
                </a:r>
                <a:r>
                  <a:rPr lang="en-US" sz="2400" dirty="0"/>
                  <a:t>max = 0.375 </a:t>
                </a:r>
                <a:r>
                  <a:rPr lang="el-GR" sz="2400" dirty="0"/>
                  <a:t>β (0.85 </a:t>
                </a:r>
                <a:r>
                  <a:rPr lang="en-US" sz="2400" dirty="0"/>
                  <a:t>fcʹ) / Fy = </a:t>
                </a:r>
                <a:r>
                  <a:rPr lang="en-US" sz="2400" dirty="0" smtClean="0"/>
                  <a:t>0.01806</a:t>
                </a:r>
                <a:endParaRPr lang="en-US" sz="2400" dirty="0"/>
              </a:p>
              <a:p>
                <a:pPr marL="0" indent="0" algn="l" rtl="0">
                  <a:buNone/>
                </a:pPr>
                <a:r>
                  <a:rPr lang="el-GR" sz="2400" dirty="0"/>
                  <a:t>ρ </a:t>
                </a:r>
                <a:r>
                  <a:rPr lang="en-US" sz="2400" dirty="0"/>
                  <a:t>min = max  0.25 √fcʹ /Fy = </a:t>
                </a:r>
                <a:r>
                  <a:rPr lang="en-US" sz="2400" dirty="0" smtClean="0"/>
                  <a:t>0.00315  = </a:t>
                </a:r>
                <a:r>
                  <a:rPr lang="en-US" sz="2400" dirty="0"/>
                  <a:t>0.00333 </a:t>
                </a:r>
              </a:p>
              <a:p>
                <a:pPr marL="0" indent="0" algn="l" rtl="0">
                  <a:buNone/>
                </a:pPr>
                <a:r>
                  <a:rPr lang="en-US" sz="2400" dirty="0"/>
                  <a:t>                     </a:t>
                </a:r>
                <a:r>
                  <a:rPr lang="en-US" sz="2400" dirty="0" smtClean="0"/>
                  <a:t>   1.4 </a:t>
                </a:r>
                <a:r>
                  <a:rPr lang="en-US" sz="2400" dirty="0"/>
                  <a:t>/ Fy </a:t>
                </a:r>
                <a:r>
                  <a:rPr lang="en-US" sz="2400" dirty="0" smtClean="0"/>
                  <a:t>= 0.00333</a:t>
                </a:r>
              </a:p>
              <a:p>
                <a:pPr marL="0" indent="0" algn="l" rtl="0">
                  <a:buNone/>
                </a:pPr>
                <a:r>
                  <a:rPr lang="en-US" sz="2400" dirty="0" smtClean="0"/>
                  <a:t> </a:t>
                </a:r>
                <a:endParaRPr lang="en-US" sz="2400" dirty="0"/>
              </a:p>
              <a:p>
                <a:pPr marL="0" indent="0" algn="l" rtl="0">
                  <a:buNone/>
                </a:pPr>
                <a:r>
                  <a:rPr lang="el-GR" sz="2400" dirty="0"/>
                  <a:t>ρ </a:t>
                </a:r>
                <a:r>
                  <a:rPr lang="en-US" sz="2400" dirty="0"/>
                  <a:t>min &lt; </a:t>
                </a:r>
                <a:r>
                  <a:rPr lang="el-GR" sz="2400" dirty="0"/>
                  <a:t>ρ </a:t>
                </a:r>
                <a:r>
                  <a:rPr lang="en-US" sz="2400" dirty="0"/>
                  <a:t>calculated &lt; </a:t>
                </a:r>
                <a:r>
                  <a:rPr lang="el-GR" sz="2400" dirty="0"/>
                  <a:t>ρ </a:t>
                </a:r>
                <a:r>
                  <a:rPr lang="en-US" sz="2400" dirty="0"/>
                  <a:t>max</a:t>
                </a:r>
              </a:p>
              <a:p>
                <a:pPr marL="0" indent="0" algn="l" rtl="0">
                  <a:buNone/>
                </a:pPr>
                <a:r>
                  <a:rPr lang="en-US" sz="2400" dirty="0"/>
                  <a:t>               Use </a:t>
                </a:r>
                <a:r>
                  <a:rPr lang="el-GR" sz="2400" dirty="0"/>
                  <a:t>ρ = 0.00394 </a:t>
                </a:r>
              </a:p>
              <a:p>
                <a:pPr marL="0" indent="0" algn="l" rtl="0">
                  <a:buNone/>
                </a:pPr>
                <a:r>
                  <a:rPr lang="en-US" sz="2400" dirty="0" smtClean="0"/>
                  <a:t>As </a:t>
                </a:r>
                <a:r>
                  <a:rPr lang="en-US" sz="2400" dirty="0"/>
                  <a:t>= </a:t>
                </a:r>
                <a:r>
                  <a:rPr lang="el-GR" sz="2400" dirty="0"/>
                  <a:t>ρ </a:t>
                </a:r>
                <a:r>
                  <a:rPr lang="en-US" sz="2400" dirty="0" err="1"/>
                  <a:t>bw</a:t>
                </a:r>
                <a:r>
                  <a:rPr lang="en-US" sz="2400" dirty="0"/>
                  <a:t> d = </a:t>
                </a:r>
                <a:r>
                  <a:rPr lang="en-US" sz="2400" dirty="0" smtClean="0"/>
                  <a:t>1,277 </a:t>
                </a:r>
                <a:r>
                  <a:rPr lang="en-US" sz="2400" dirty="0"/>
                  <a:t>mm2</a:t>
                </a:r>
              </a:p>
              <a:p>
                <a:pPr marL="0" indent="0" algn="l" rtl="0">
                  <a:buNone/>
                </a:pPr>
                <a:r>
                  <a:rPr lang="en-US" sz="2400" dirty="0" smtClean="0"/>
                  <a:t>(</a:t>
                </a:r>
                <a:r>
                  <a:rPr lang="en-US" sz="2400" dirty="0"/>
                  <a:t>As)ETABS = 1,279 mm2 </a:t>
                </a:r>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sp>
        <p:nvSpPr>
          <p:cNvPr id="6" name="قوس متوسط مزدوج 5"/>
          <p:cNvSpPr/>
          <p:nvPr/>
        </p:nvSpPr>
        <p:spPr>
          <a:xfrm>
            <a:off x="1630016" y="3211979"/>
            <a:ext cx="2952328" cy="985796"/>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pic>
        <p:nvPicPr>
          <p:cNvPr id="8" name="Picture 263"/>
          <p:cNvPicPr/>
          <p:nvPr/>
        </p:nvPicPr>
        <p:blipFill>
          <a:blip r:embed="rId3">
            <a:extLst>
              <a:ext uri="{28A0092B-C50C-407E-A947-70E740481C1C}">
                <a14:useLocalDpi xmlns:a14="http://schemas.microsoft.com/office/drawing/2010/main" val="0"/>
              </a:ext>
            </a:extLst>
          </a:blip>
          <a:stretch>
            <a:fillRect/>
          </a:stretch>
        </p:blipFill>
        <p:spPr>
          <a:xfrm>
            <a:off x="3604592" y="4581128"/>
            <a:ext cx="5539408" cy="1389037"/>
          </a:xfrm>
          <a:prstGeom prst="rect">
            <a:avLst/>
          </a:prstGeom>
        </p:spPr>
      </p:pic>
    </p:spTree>
    <p:extLst>
      <p:ext uri="{BB962C8B-B14F-4D97-AF65-F5344CB8AC3E}">
        <p14:creationId xmlns:p14="http://schemas.microsoft.com/office/powerpoint/2010/main" val="379885351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r>
              <a:rPr lang="en-US" sz="2400" dirty="0" smtClean="0"/>
              <a:t>  3) Torsion design check:</a:t>
            </a:r>
          </a:p>
          <a:p>
            <a:pPr marL="0" indent="0" algn="l" rtl="0">
              <a:buNone/>
            </a:pPr>
            <a:endParaRPr lang="en-US" sz="2400" dirty="0" smtClean="0"/>
          </a:p>
          <a:p>
            <a:pPr marL="0" indent="0" algn="l" rtl="0">
              <a:buNone/>
            </a:pPr>
            <a:r>
              <a:rPr lang="en-US" sz="2400" dirty="0" err="1" smtClean="0"/>
              <a:t>Tth</a:t>
            </a:r>
            <a:r>
              <a:rPr lang="en-US" sz="2400" dirty="0" smtClean="0"/>
              <a:t> </a:t>
            </a:r>
            <a:r>
              <a:rPr lang="en-US" sz="2400" dirty="0"/>
              <a:t>= (∅ </a:t>
            </a:r>
            <a:r>
              <a:rPr lang="el-GR" sz="2400" dirty="0"/>
              <a:t>λ √</a:t>
            </a:r>
            <a:r>
              <a:rPr lang="en-US" sz="2400" dirty="0"/>
              <a:t>fcʹ  (</a:t>
            </a:r>
            <a:r>
              <a:rPr lang="en-US" sz="2400" dirty="0" err="1"/>
              <a:t>Acp</a:t>
            </a:r>
            <a:r>
              <a:rPr lang="en-US" sz="2400" dirty="0"/>
              <a:t>)² )/(12 </a:t>
            </a:r>
            <a:r>
              <a:rPr lang="en-US" sz="2400" dirty="0" err="1"/>
              <a:t>Pcp</a:t>
            </a:r>
            <a:r>
              <a:rPr lang="en-US" sz="2400" dirty="0"/>
              <a:t>) </a:t>
            </a:r>
            <a:r>
              <a:rPr lang="en-US" sz="2400" dirty="0" smtClean="0"/>
              <a:t>= </a:t>
            </a:r>
            <a:r>
              <a:rPr lang="en-US" sz="2400" dirty="0"/>
              <a:t>17.8 </a:t>
            </a:r>
            <a:r>
              <a:rPr lang="en-US" sz="2400" dirty="0" err="1" smtClean="0"/>
              <a:t>kN.m</a:t>
            </a:r>
            <a:endParaRPr lang="en-US" sz="2400" dirty="0" smtClean="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r>
              <a:rPr lang="en-US" sz="2400" dirty="0" err="1"/>
              <a:t>Tu</a:t>
            </a:r>
            <a:r>
              <a:rPr lang="en-US" sz="2400" dirty="0"/>
              <a:t>/∅ = 0.074/0.75 = 0.098 </a:t>
            </a:r>
            <a:r>
              <a:rPr lang="en-US" sz="2400" dirty="0" err="1"/>
              <a:t>kN.m</a:t>
            </a:r>
            <a:r>
              <a:rPr lang="en-US" sz="2400" dirty="0"/>
              <a:t> &lt; </a:t>
            </a:r>
            <a:r>
              <a:rPr lang="en-US" sz="2400" dirty="0" err="1"/>
              <a:t>Tth</a:t>
            </a:r>
            <a:r>
              <a:rPr lang="en-US" sz="2400" dirty="0"/>
              <a:t>  </a:t>
            </a:r>
            <a:endParaRPr lang="en-US" sz="2400" dirty="0" smtClean="0"/>
          </a:p>
          <a:p>
            <a:pPr marL="0" indent="0" algn="l" rtl="0">
              <a:buNone/>
            </a:pPr>
            <a:r>
              <a:rPr lang="en-US" sz="2400" dirty="0" smtClean="0"/>
              <a:t>          </a:t>
            </a:r>
            <a:endParaRPr lang="en-US" sz="2400" dirty="0"/>
          </a:p>
          <a:p>
            <a:pPr marL="0" indent="0" algn="l" rtl="0">
              <a:buNone/>
            </a:pPr>
            <a:r>
              <a:rPr lang="en-US" sz="2400" dirty="0" smtClean="0"/>
              <a:t>No </a:t>
            </a:r>
            <a:r>
              <a:rPr lang="en-US" sz="2400" dirty="0"/>
              <a:t>need for torsional </a:t>
            </a:r>
            <a:r>
              <a:rPr lang="en-US" sz="2400" dirty="0" smtClean="0"/>
              <a:t>reinforcement </a:t>
            </a:r>
          </a:p>
          <a:p>
            <a:pPr marL="0" indent="0" algn="l" rtl="0">
              <a:buNone/>
            </a:pPr>
            <a:r>
              <a:rPr lang="en-US" sz="2000" dirty="0"/>
              <a:t/>
            </a:r>
            <a:br>
              <a:rPr lang="en-US" sz="2000" dirty="0"/>
            </a:br>
            <a:endParaRPr lang="en-US" sz="2000" dirty="0"/>
          </a:p>
        </p:txBody>
      </p:sp>
      <p:pic>
        <p:nvPicPr>
          <p:cNvPr id="10" name="Picture 265"/>
          <p:cNvPicPr/>
          <p:nvPr/>
        </p:nvPicPr>
        <p:blipFill>
          <a:blip r:embed="rId2">
            <a:extLst>
              <a:ext uri="{28A0092B-C50C-407E-A947-70E740481C1C}">
                <a14:useLocalDpi xmlns:a14="http://schemas.microsoft.com/office/drawing/2010/main" val="0"/>
              </a:ext>
            </a:extLst>
          </a:blip>
          <a:stretch>
            <a:fillRect/>
          </a:stretch>
        </p:blipFill>
        <p:spPr>
          <a:xfrm>
            <a:off x="323528" y="2778646"/>
            <a:ext cx="8517632" cy="936104"/>
          </a:xfrm>
          <a:prstGeom prst="rect">
            <a:avLst/>
          </a:prstGeom>
        </p:spPr>
      </p:pic>
    </p:spTree>
    <p:extLst>
      <p:ext uri="{BB962C8B-B14F-4D97-AF65-F5344CB8AC3E}">
        <p14:creationId xmlns:p14="http://schemas.microsoft.com/office/powerpoint/2010/main" val="3501659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0B34F065-1154-456A-91E3-76DE8E75E17B}" type="slidenum">
              <a:rPr lang="ar-SA" smtClean="0"/>
              <a:t>6</a:t>
            </a:fld>
            <a:endParaRPr lang="ar-SA"/>
          </a:p>
        </p:txBody>
      </p:sp>
      <p:sp>
        <p:nvSpPr>
          <p:cNvPr id="5" name="عنصر نائب للمحتوى 2"/>
          <p:cNvSpPr>
            <a:spLocks noGrp="1"/>
          </p:cNvSpPr>
          <p:nvPr>
            <p:ph idx="1"/>
          </p:nvPr>
        </p:nvSpPr>
        <p:spPr>
          <a:xfrm>
            <a:off x="457200" y="836712"/>
            <a:ext cx="8229600" cy="5289451"/>
          </a:xfrm>
        </p:spPr>
        <p:txBody>
          <a:bodyPr/>
          <a:lstStyle/>
          <a:p>
            <a:pPr marL="0" indent="0" algn="l" rtl="0">
              <a:buNone/>
            </a:pPr>
            <a:r>
              <a:rPr lang="en-US" dirty="0" smtClean="0"/>
              <a:t>Architectural Plans</a:t>
            </a:r>
          </a:p>
          <a:p>
            <a:pPr marL="0" indent="0" algn="l" rtl="0">
              <a:buNone/>
            </a:pPr>
            <a:r>
              <a:rPr lang="en-US" dirty="0" smtClean="0"/>
              <a:t>First floor</a:t>
            </a:r>
            <a:endParaRPr lang="en-US" dirty="0"/>
          </a:p>
        </p:txBody>
      </p:sp>
      <p:sp>
        <p:nvSpPr>
          <p:cNvPr id="6"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244241"/>
            <a:ext cx="8797290" cy="3464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86660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69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p>
          <a:p>
            <a:pPr marL="0" indent="0" algn="l" rtl="0">
              <a:buNone/>
            </a:pPr>
            <a:r>
              <a:rPr lang="en-US" sz="2400" dirty="0" smtClean="0"/>
              <a:t>  4) Area of steel distribution check:</a:t>
            </a:r>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r>
              <a:rPr lang="en-US" sz="2400" dirty="0"/>
              <a:t> 5) Beam-axial check:</a:t>
            </a:r>
          </a:p>
          <a:p>
            <a:pPr marL="0" indent="0" algn="l" rtl="0">
              <a:buNone/>
            </a:pPr>
            <a:r>
              <a:rPr lang="en-US" sz="2400" dirty="0"/>
              <a:t>0.1 Ag fcʹ = 1,008 kN</a:t>
            </a:r>
          </a:p>
          <a:p>
            <a:pPr marL="0" indent="0" algn="l" rtl="0">
              <a:buNone/>
            </a:pPr>
            <a:r>
              <a:rPr lang="en-US" sz="2400" dirty="0"/>
              <a:t>Pu = 0.00 "rigid diaphragm" &lt; 1,008 </a:t>
            </a:r>
            <a:r>
              <a:rPr lang="en-US" sz="2400" dirty="0" err="1"/>
              <a:t>kN.</a:t>
            </a:r>
            <a:r>
              <a:rPr lang="en-US" sz="2400" dirty="0"/>
              <a:t> </a:t>
            </a:r>
          </a:p>
          <a:p>
            <a:pPr marL="0" indent="0" algn="l" rtl="0">
              <a:buNone/>
            </a:pPr>
            <a:r>
              <a:rPr lang="en-US" sz="2400" dirty="0"/>
              <a:t>Thus, the beam shall not have axial </a:t>
            </a:r>
            <a:r>
              <a:rPr lang="en-US" sz="2400" dirty="0" smtClean="0"/>
              <a:t>reinforcement.</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Picture 85"/>
          <p:cNvPicPr/>
          <p:nvPr/>
        </p:nvPicPr>
        <p:blipFill>
          <a:blip r:embed="rId2" cstate="print">
            <a:extLst>
              <a:ext uri="{28A0092B-C50C-407E-A947-70E740481C1C}">
                <a14:useLocalDpi xmlns:a14="http://schemas.microsoft.com/office/drawing/2010/main" val="0"/>
              </a:ext>
            </a:extLst>
          </a:blip>
          <a:stretch>
            <a:fillRect/>
          </a:stretch>
        </p:blipFill>
        <p:spPr>
          <a:xfrm>
            <a:off x="4916994" y="1033717"/>
            <a:ext cx="3672408" cy="706388"/>
          </a:xfrm>
          <a:prstGeom prst="rect">
            <a:avLst/>
          </a:prstGeom>
        </p:spPr>
      </p:pic>
      <p:pic>
        <p:nvPicPr>
          <p:cNvPr id="5" name="صورة 4"/>
          <p:cNvPicPr>
            <a:picLocks noChangeAspect="1"/>
          </p:cNvPicPr>
          <p:nvPr/>
        </p:nvPicPr>
        <p:blipFill>
          <a:blip r:embed="rId3"/>
          <a:stretch>
            <a:fillRect/>
          </a:stretch>
        </p:blipFill>
        <p:spPr>
          <a:xfrm>
            <a:off x="122550" y="1714500"/>
            <a:ext cx="8121858" cy="3652356"/>
          </a:xfrm>
          <a:prstGeom prst="rect">
            <a:avLst/>
          </a:prstGeom>
        </p:spPr>
      </p:pic>
    </p:spTree>
    <p:extLst>
      <p:ext uri="{BB962C8B-B14F-4D97-AF65-F5344CB8AC3E}">
        <p14:creationId xmlns:p14="http://schemas.microsoft.com/office/powerpoint/2010/main" val="20147365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dirty="0" smtClean="0"/>
                  <a:t>6) Shear strength check:</a:t>
                </a:r>
              </a:p>
              <a:p>
                <a:pPr marL="0" indent="0" algn="l" rtl="0">
                  <a:buNone/>
                </a:pPr>
                <a:r>
                  <a:rPr lang="en-US" sz="2400" dirty="0" smtClean="0"/>
                  <a:t> 𝜙Vn ≥ min (</a:t>
                </a:r>
                <a:r>
                  <a:rPr lang="en-US" sz="2400" dirty="0" err="1" smtClean="0"/>
                  <a:t>a,b</a:t>
                </a:r>
                <a:r>
                  <a:rPr lang="en-US" sz="2400" dirty="0" smtClean="0"/>
                  <a:t>)</a:t>
                </a:r>
              </a:p>
              <a:p>
                <a:pPr marL="0" indent="0" algn="l" rtl="0">
                  <a:buNone/>
                </a:pPr>
                <a:endParaRPr lang="en-US" sz="2400" dirty="0" smtClean="0"/>
              </a:p>
              <a:p>
                <a:pPr marL="0" indent="0" algn="l" rtl="0">
                  <a:buNone/>
                </a:pPr>
                <a:r>
                  <a:rPr lang="en-US" sz="2400" dirty="0"/>
                  <a:t>a</a:t>
                </a:r>
                <a:r>
                  <a:rPr lang="en-US" sz="2400" dirty="0" smtClean="0"/>
                  <a:t>- Vu </a:t>
                </a:r>
                <a:r>
                  <a:rPr lang="en-US" sz="2400" dirty="0"/>
                  <a:t>= (Wu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Ln</m:t>
                        </m:r>
                      </m:num>
                      <m:den>
                        <m:r>
                          <a:rPr lang="en-US" sz="2400">
                            <a:latin typeface="Cambria Math" panose="02040503050406030204" pitchFamily="18" charset="0"/>
                          </a:rPr>
                          <m:t>2</m:t>
                        </m:r>
                      </m:den>
                    </m:f>
                  </m:oMath>
                </a14:m>
                <a:r>
                  <a:rPr lang="en-US" sz="2400" dirty="0"/>
                  <a:t>)+ </a:t>
                </a:r>
                <a14:m>
                  <m:oMath xmlns:m="http://schemas.openxmlformats.org/officeDocument/2006/math">
                    <m:r>
                      <a:rPr lang="en-US" sz="2400">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MnR</m:t>
                        </m:r>
                        <m:r>
                          <a:rPr lang="en-US" sz="2400">
                            <a:latin typeface="Cambria Math" panose="02040503050406030204" pitchFamily="18" charset="0"/>
                          </a:rPr>
                          <m:t>+</m:t>
                        </m:r>
                        <m:r>
                          <m:rPr>
                            <m:sty m:val="p"/>
                          </m:rPr>
                          <a:rPr lang="en-US" sz="2400">
                            <a:latin typeface="Cambria Math" panose="02040503050406030204" pitchFamily="18" charset="0"/>
                          </a:rPr>
                          <m:t>MnL</m:t>
                        </m:r>
                      </m:num>
                      <m:den>
                        <m:r>
                          <m:rPr>
                            <m:sty m:val="p"/>
                          </m:rPr>
                          <a:rPr lang="en-US" sz="2400">
                            <a:latin typeface="Cambria Math" panose="02040503050406030204" pitchFamily="18" charset="0"/>
                          </a:rPr>
                          <m:t>Ln</m:t>
                        </m:r>
                      </m:den>
                    </m:f>
                  </m:oMath>
                </a14:m>
                <a:r>
                  <a:rPr lang="en-US" sz="2400" dirty="0" smtClean="0"/>
                  <a:t>) = 235 kN</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6" name="Picture 257"/>
          <p:cNvPicPr/>
          <p:nvPr/>
        </p:nvPicPr>
        <p:blipFill>
          <a:blip r:embed="rId3" cstate="print">
            <a:extLst>
              <a:ext uri="{28A0092B-C50C-407E-A947-70E740481C1C}">
                <a14:useLocalDpi xmlns:a14="http://schemas.microsoft.com/office/drawing/2010/main" val="0"/>
              </a:ext>
            </a:extLst>
          </a:blip>
          <a:stretch>
            <a:fillRect/>
          </a:stretch>
        </p:blipFill>
        <p:spPr>
          <a:xfrm>
            <a:off x="5903122" y="2276872"/>
            <a:ext cx="2805972" cy="536650"/>
          </a:xfrm>
          <a:prstGeom prst="rect">
            <a:avLst/>
          </a:prstGeom>
        </p:spPr>
      </p:pic>
      <p:pic>
        <p:nvPicPr>
          <p:cNvPr id="8" name="صورة 7"/>
          <p:cNvPicPr>
            <a:picLocks noGrp="1"/>
          </p:cNvPicPr>
          <p:nvPr/>
        </p:nvPicPr>
        <p:blipFill>
          <a:blip r:embed="rId4">
            <a:extLst>
              <a:ext uri="{28A0092B-C50C-407E-A947-70E740481C1C}">
                <a14:useLocalDpi xmlns:a14="http://schemas.microsoft.com/office/drawing/2010/main" val="0"/>
              </a:ext>
            </a:extLst>
          </a:blip>
          <a:srcRect/>
          <a:stretch>
            <a:fillRect/>
          </a:stretch>
        </p:blipFill>
        <p:spPr>
          <a:xfrm>
            <a:off x="3059832" y="3240669"/>
            <a:ext cx="3370250" cy="3138772"/>
          </a:xfrm>
          <a:prstGeom prst="rect">
            <a:avLst/>
          </a:prstGeom>
        </p:spPr>
      </p:pic>
    </p:spTree>
    <p:extLst>
      <p:ext uri="{BB962C8B-B14F-4D97-AF65-F5344CB8AC3E}">
        <p14:creationId xmlns:p14="http://schemas.microsoft.com/office/powerpoint/2010/main" val="261231018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71</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dirty="0" smtClean="0"/>
                  <a:t>6) Shear strength check:</a:t>
                </a:r>
              </a:p>
              <a:p>
                <a:pPr marL="0" lvl="0" indent="0" algn="l" rtl="0">
                  <a:buNone/>
                </a:pPr>
                <a:endParaRPr lang="en-US" sz="2400" dirty="0" smtClean="0"/>
              </a:p>
              <a:p>
                <a:pPr marL="0" lvl="0" indent="0" algn="l" rtl="0">
                  <a:buNone/>
                </a:pPr>
                <a:r>
                  <a:rPr lang="en-US" sz="2400" dirty="0" smtClean="0"/>
                  <a:t>b- </a:t>
                </a:r>
                <a:r>
                  <a:rPr lang="en-US" sz="2400" dirty="0"/>
                  <a:t>Vu = 364.2 </a:t>
                </a:r>
                <a:r>
                  <a:rPr lang="en-US" sz="2400" dirty="0" smtClean="0"/>
                  <a:t>kN (</a:t>
                </a:r>
                <a:r>
                  <a:rPr lang="en-US" sz="2400" dirty="0"/>
                  <a:t>U = 1.2D + 1.0L + </a:t>
                </a:r>
                <a:r>
                  <a:rPr lang="en-US" sz="2400" dirty="0" smtClean="0"/>
                  <a:t>2E = </a:t>
                </a:r>
                <a:r>
                  <a:rPr lang="en-US" sz="2400" dirty="0"/>
                  <a:t>1.2D + 1.0L + </a:t>
                </a:r>
                <a:r>
                  <a:rPr lang="en-US" sz="2400" dirty="0" smtClean="0"/>
                  <a:t>2E</a:t>
                </a:r>
                <a:r>
                  <a:rPr lang="en-US" sz="2400" baseline="-25000" dirty="0" smtClean="0"/>
                  <a:t>DY</a:t>
                </a:r>
                <a:r>
                  <a:rPr lang="en-US" sz="2400" dirty="0" smtClean="0"/>
                  <a:t>)  </a:t>
                </a:r>
              </a:p>
              <a:p>
                <a:pPr marL="0" indent="0" algn="l" rtl="0">
                  <a:buNone/>
                </a:pPr>
                <a:r>
                  <a:rPr lang="en-US" sz="2400" dirty="0"/>
                  <a:t> </a:t>
                </a:r>
                <a:r>
                  <a:rPr lang="en-US" sz="2400" dirty="0" smtClean="0"/>
                  <a:t>         </a:t>
                </a:r>
                <a:endParaRPr lang="en-US" sz="2400" dirty="0"/>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endParaRPr lang="en-US" sz="2400" dirty="0"/>
              </a:p>
              <a:p>
                <a:pPr marL="0" indent="0" algn="l">
                  <a:buNone/>
                </a:pPr>
                <a:r>
                  <a:rPr lang="en-US" sz="2400" dirty="0" smtClean="0"/>
                  <a:t>𝜙</a:t>
                </a:r>
                <a:r>
                  <a:rPr lang="en-US" sz="2400" dirty="0" err="1"/>
                  <a:t>V</a:t>
                </a:r>
                <a:r>
                  <a:rPr lang="en-US" sz="2400" baseline="-25000" dirty="0" err="1"/>
                  <a:t>c</a:t>
                </a:r>
                <a:r>
                  <a:rPr lang="en-US" sz="2400" dirty="0"/>
                  <a:t> = </a:t>
                </a:r>
                <a:r>
                  <a:rPr lang="en-US" sz="2400" dirty="0" smtClean="0"/>
                  <a:t>214.3 </a:t>
                </a:r>
                <a:r>
                  <a:rPr lang="en-US" sz="2400" dirty="0"/>
                  <a:t>kN</a:t>
                </a:r>
              </a:p>
              <a:p>
                <a:pPr marL="0" indent="0" algn="l">
                  <a:buNone/>
                </a:pPr>
                <a:r>
                  <a:rPr lang="en-US" sz="2400" dirty="0"/>
                  <a:t>𝜙Vs = 𝜙 F</a:t>
                </a:r>
                <a:r>
                  <a:rPr lang="en-US" sz="2400" baseline="-25000" dirty="0"/>
                  <a:t>y</a:t>
                </a:r>
                <a:r>
                  <a:rPr lang="en-US" sz="2400" dirty="0"/>
                  <a:t> d </a:t>
                </a:r>
                <a14:m>
                  <m:oMath xmlns:m="http://schemas.openxmlformats.org/officeDocument/2006/math">
                    <m:r>
                      <a:rPr lang="en-US" sz="2400">
                        <a:latin typeface="Cambria Math" panose="02040503050406030204" pitchFamily="18" charset="0"/>
                      </a:rPr>
                      <m:t>(</m:t>
                    </m:r>
                    <m:f>
                      <m:fPr>
                        <m:ctrlPr>
                          <a:rPr lang="en-US" sz="2400" i="1">
                            <a:latin typeface="Cambria Math" panose="02040503050406030204" pitchFamily="18" charset="0"/>
                          </a:rPr>
                        </m:ctrlPr>
                      </m:fPr>
                      <m:num>
                        <m:r>
                          <m:rPr>
                            <m:sty m:val="p"/>
                          </m:rPr>
                          <a:rPr lang="en-US" sz="2400">
                            <a:latin typeface="Cambria Math" panose="02040503050406030204" pitchFamily="18" charset="0"/>
                          </a:rPr>
                          <m:t>Av</m:t>
                        </m:r>
                      </m:num>
                      <m:den>
                        <m:r>
                          <m:rPr>
                            <m:sty m:val="p"/>
                          </m:rPr>
                          <a:rPr lang="en-US" sz="2400">
                            <a:latin typeface="Cambria Math" panose="02040503050406030204" pitchFamily="18" charset="0"/>
                          </a:rPr>
                          <m:t>S</m:t>
                        </m:r>
                      </m:den>
                    </m:f>
                  </m:oMath>
                </a14:m>
                <a:r>
                  <a:rPr lang="en-US" sz="2400" dirty="0"/>
                  <a:t>)  = </a:t>
                </a:r>
                <a:r>
                  <a:rPr lang="en-US" sz="2400" dirty="0" smtClean="0"/>
                  <a:t>43 </a:t>
                </a:r>
                <a:r>
                  <a:rPr lang="en-US" sz="2400" dirty="0"/>
                  <a:t>kN</a:t>
                </a:r>
                <a:endParaRPr lang="en-US" sz="2400" dirty="0" smtClean="0"/>
              </a:p>
              <a:p>
                <a:pPr marL="0" indent="0" algn="l" rtl="0">
                  <a:buNone/>
                </a:pPr>
                <a:r>
                  <a:rPr lang="en-US" sz="2400" dirty="0"/>
                  <a:t>𝜙Vn = 𝜙</a:t>
                </a:r>
                <a:r>
                  <a:rPr lang="en-US" sz="2400" dirty="0" err="1"/>
                  <a:t>V</a:t>
                </a:r>
                <a:r>
                  <a:rPr lang="en-US" sz="2400" baseline="-25000" dirty="0" err="1"/>
                  <a:t>c</a:t>
                </a:r>
                <a:r>
                  <a:rPr lang="en-US" sz="2400" dirty="0"/>
                  <a:t> + 𝜙</a:t>
                </a:r>
                <a:r>
                  <a:rPr lang="en-US" sz="2400" dirty="0" smtClean="0"/>
                  <a:t>Vs = 257.3 &gt; min(235,364.2)</a:t>
                </a: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7" name="Picture 262"/>
          <p:cNvPicPr/>
          <p:nvPr/>
        </p:nvPicPr>
        <p:blipFill>
          <a:blip r:embed="rId3">
            <a:extLst>
              <a:ext uri="{28A0092B-C50C-407E-A947-70E740481C1C}">
                <a14:useLocalDpi xmlns:a14="http://schemas.microsoft.com/office/drawing/2010/main" val="0"/>
              </a:ext>
            </a:extLst>
          </a:blip>
          <a:stretch>
            <a:fillRect/>
          </a:stretch>
        </p:blipFill>
        <p:spPr>
          <a:xfrm>
            <a:off x="1907704" y="2851140"/>
            <a:ext cx="5760640" cy="1149359"/>
          </a:xfrm>
          <a:prstGeom prst="rect">
            <a:avLst/>
          </a:prstGeom>
        </p:spPr>
      </p:pic>
    </p:spTree>
    <p:extLst>
      <p:ext uri="{BB962C8B-B14F-4D97-AF65-F5344CB8AC3E}">
        <p14:creationId xmlns:p14="http://schemas.microsoft.com/office/powerpoint/2010/main" val="12119336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72</a:t>
            </a:fld>
            <a:endParaRPr lang="ar-SA"/>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7547" y="1268760"/>
            <a:ext cx="3939597" cy="301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5"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u="sng" dirty="0" smtClean="0"/>
              <a:t>Design specifications</a:t>
            </a:r>
            <a:r>
              <a:rPr lang="en-US" sz="2400" dirty="0" smtClean="0"/>
              <a:t>:</a:t>
            </a:r>
          </a:p>
          <a:p>
            <a:pPr marL="457200" indent="-457200" algn="l" rtl="0">
              <a:buAutoNum type="arabicPeriod"/>
            </a:pPr>
            <a:r>
              <a:rPr lang="en-US" sz="2400" dirty="0" smtClean="0"/>
              <a:t>Stirrups:</a:t>
            </a:r>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l" rtl="0">
              <a:buNone/>
            </a:pPr>
            <a:r>
              <a:rPr lang="en-US" sz="2400" dirty="0" smtClean="0"/>
              <a:t>“Intermediate frames”: </a:t>
            </a:r>
          </a:p>
          <a:p>
            <a:pPr algn="l" rtl="0">
              <a:defRPr/>
            </a:pPr>
            <a:r>
              <a:rPr lang="en-US" sz="2400" dirty="0"/>
              <a:t>d = effective depth of beam. </a:t>
            </a:r>
          </a:p>
          <a:p>
            <a:pPr algn="l" rtl="0">
              <a:defRPr/>
            </a:pPr>
            <a:r>
              <a:rPr lang="en-US" sz="2400" dirty="0"/>
              <a:t>d</a:t>
            </a:r>
            <a:r>
              <a:rPr lang="en-US" sz="1800" dirty="0"/>
              <a:t>s</a:t>
            </a:r>
            <a:r>
              <a:rPr lang="en-US" sz="2400" dirty="0"/>
              <a:t> = diameter of steel bar used for stirrup. </a:t>
            </a:r>
          </a:p>
          <a:p>
            <a:pPr algn="l" rtl="0">
              <a:defRPr/>
            </a:pPr>
            <a:r>
              <a:rPr lang="en-US" sz="2400" dirty="0" err="1"/>
              <a:t>d</a:t>
            </a:r>
            <a:r>
              <a:rPr lang="en-US" sz="1800" dirty="0" err="1"/>
              <a:t>b</a:t>
            </a:r>
            <a:r>
              <a:rPr lang="en-US" sz="2400" dirty="0"/>
              <a:t> = diameter of the smallest longitudinal steel bar. </a:t>
            </a:r>
          </a:p>
          <a:p>
            <a:pPr algn="l" rtl="0">
              <a:defRPr/>
            </a:pPr>
            <a:r>
              <a:rPr lang="en-US" sz="2400" dirty="0" err="1"/>
              <a:t>l</a:t>
            </a:r>
            <a:r>
              <a:rPr lang="en-US" sz="1800" dirty="0" err="1"/>
              <a:t>d</a:t>
            </a:r>
            <a:r>
              <a:rPr lang="en-US" sz="2400" dirty="0"/>
              <a:t> = development length of steel bars in tension. </a:t>
            </a:r>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11256095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u="sng" dirty="0" smtClean="0"/>
              <a:t>Design specifications</a:t>
            </a:r>
            <a:r>
              <a:rPr lang="en-US" sz="2400" dirty="0" smtClean="0"/>
              <a:t>:</a:t>
            </a:r>
          </a:p>
          <a:p>
            <a:pPr marL="457200" indent="-457200" algn="l" rtl="0">
              <a:buAutoNum type="arabicPeriod"/>
            </a:pPr>
            <a:r>
              <a:rPr lang="en-US" sz="2400" dirty="0" smtClean="0"/>
              <a:t>Stirrups:</a:t>
            </a:r>
          </a:p>
          <a:p>
            <a:pPr marL="0" indent="0" algn="l" rtl="0">
              <a:buNone/>
            </a:pPr>
            <a:endParaRPr lang="en-US" sz="2400" dirty="0" smtClean="0"/>
          </a:p>
          <a:p>
            <a:pPr marL="0" indent="0" algn="l" rtl="0">
              <a:buNone/>
            </a:pPr>
            <a:r>
              <a:rPr lang="en-US" sz="2400" dirty="0"/>
              <a:t> </a:t>
            </a:r>
            <a:r>
              <a:rPr lang="en-US" sz="2400" dirty="0" smtClean="0"/>
              <a:t>      a- </a:t>
            </a:r>
            <a:r>
              <a:rPr lang="en-US" sz="2400" dirty="0"/>
              <a:t>A</a:t>
            </a:r>
            <a:r>
              <a:rPr lang="en-US" sz="2400" dirty="0" smtClean="0"/>
              <a:t>t </a:t>
            </a:r>
            <a:r>
              <a:rPr lang="en-US" sz="2400" dirty="0"/>
              <a:t>both ends of the beam, hoops shall be provided over a </a:t>
            </a:r>
            <a:r>
              <a:rPr lang="en-US" sz="2400" dirty="0" smtClean="0"/>
              <a:t>length</a:t>
            </a:r>
          </a:p>
          <a:p>
            <a:pPr marL="0" indent="0" algn="l" rtl="0">
              <a:buNone/>
            </a:pPr>
            <a:r>
              <a:rPr lang="en-US" sz="2400" dirty="0"/>
              <a:t> </a:t>
            </a:r>
            <a:r>
              <a:rPr lang="en-US" sz="2400" dirty="0" smtClean="0"/>
              <a:t>          of </a:t>
            </a:r>
            <a:r>
              <a:rPr lang="en-US" sz="2400" dirty="0"/>
              <a:t>at least 2h measured from the face of the supporting member </a:t>
            </a:r>
            <a:endParaRPr lang="en-US" sz="2400" dirty="0" smtClean="0"/>
          </a:p>
          <a:p>
            <a:pPr marL="0" indent="0" algn="l" rtl="0">
              <a:buNone/>
            </a:pPr>
            <a:r>
              <a:rPr lang="en-US" sz="2400" dirty="0" smtClean="0"/>
              <a:t>           toward midspan. (2h = 1.2 m)</a:t>
            </a:r>
          </a:p>
          <a:p>
            <a:pPr marL="0" indent="0" algn="l" rtl="0">
              <a:buNone/>
            </a:pPr>
            <a:endParaRPr lang="en-US" sz="2400" dirty="0" smtClean="0"/>
          </a:p>
          <a:p>
            <a:pPr marL="0" indent="0" algn="l" rtl="0">
              <a:buNone/>
            </a:pPr>
            <a:r>
              <a:rPr lang="en-US" sz="2400" dirty="0"/>
              <a:t> </a:t>
            </a:r>
            <a:r>
              <a:rPr lang="en-US" sz="2400" dirty="0" smtClean="0"/>
              <a:t>      b- </a:t>
            </a:r>
            <a:r>
              <a:rPr lang="en-US" sz="2400" dirty="0"/>
              <a:t>The first hoop shall be located not more than 50 mm from the </a:t>
            </a:r>
            <a:endParaRPr lang="en-US" sz="2400" dirty="0" smtClean="0"/>
          </a:p>
          <a:p>
            <a:pPr marL="0" indent="0" algn="l" rtl="0">
              <a:buNone/>
            </a:pPr>
            <a:r>
              <a:rPr lang="en-US" sz="2400" dirty="0"/>
              <a:t> </a:t>
            </a:r>
            <a:r>
              <a:rPr lang="en-US" sz="2400" dirty="0" smtClean="0"/>
              <a:t>           face </a:t>
            </a:r>
            <a:r>
              <a:rPr lang="en-US" sz="2400" dirty="0"/>
              <a:t>of the supporting </a:t>
            </a:r>
            <a:r>
              <a:rPr lang="en-US" sz="2400" dirty="0" smtClean="0"/>
              <a:t>member.</a:t>
            </a:r>
          </a:p>
          <a:p>
            <a:pPr marL="0" indent="0" algn="l" rtl="0">
              <a:buNone/>
            </a:pPr>
            <a:endParaRPr lang="en-US" sz="2400" dirty="0" smtClean="0"/>
          </a:p>
          <a:p>
            <a:pPr marL="0" indent="0" algn="l">
              <a:buNone/>
            </a:pPr>
            <a:r>
              <a:rPr lang="en-US" sz="2400" dirty="0"/>
              <a:t> </a:t>
            </a:r>
            <a:r>
              <a:rPr lang="en-US" sz="2400" dirty="0" smtClean="0"/>
              <a:t>      c- </a:t>
            </a:r>
            <a:r>
              <a:rPr lang="en-US" sz="2400" dirty="0"/>
              <a:t>T</a:t>
            </a:r>
            <a:r>
              <a:rPr lang="en-US" sz="2400" dirty="0" smtClean="0"/>
              <a:t>ransverse </a:t>
            </a:r>
            <a:r>
              <a:rPr lang="en-US" sz="2400" dirty="0"/>
              <a:t>reinforcement spacing shall not exceed d/2 </a:t>
            </a:r>
            <a:r>
              <a:rPr lang="en-US" sz="2400" dirty="0" smtClean="0"/>
              <a:t>throughout</a:t>
            </a:r>
          </a:p>
          <a:p>
            <a:pPr marL="0" indent="0" algn="l">
              <a:buNone/>
            </a:pPr>
            <a:r>
              <a:rPr lang="en-US" sz="2400" dirty="0"/>
              <a:t> </a:t>
            </a:r>
            <a:r>
              <a:rPr lang="en-US" sz="2400" dirty="0" smtClean="0"/>
              <a:t>           the </a:t>
            </a:r>
            <a:r>
              <a:rPr lang="en-US" sz="2400" dirty="0"/>
              <a:t>length of the </a:t>
            </a:r>
            <a:r>
              <a:rPr lang="en-US" sz="2400" dirty="0" smtClean="0"/>
              <a:t>beam. (540/2 = 270 mm)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34482661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u="sng" dirty="0" smtClean="0"/>
              <a:t>Design specifications</a:t>
            </a:r>
            <a:r>
              <a:rPr lang="en-US" sz="2400" dirty="0" smtClean="0"/>
              <a:t>:</a:t>
            </a:r>
          </a:p>
          <a:p>
            <a:pPr marL="457200" indent="-457200" algn="l" rtl="0">
              <a:buAutoNum type="arabicPeriod"/>
            </a:pPr>
            <a:r>
              <a:rPr lang="en-US" sz="2400" dirty="0" smtClean="0"/>
              <a:t>Stirrups:</a:t>
            </a:r>
          </a:p>
          <a:p>
            <a:pPr marL="0" indent="0" algn="l" rtl="0">
              <a:buNone/>
            </a:pPr>
            <a:endParaRPr lang="en-US" sz="2400" dirty="0" smtClean="0"/>
          </a:p>
          <a:p>
            <a:pPr marL="0" indent="0" algn="l" rtl="0">
              <a:buNone/>
            </a:pPr>
            <a:r>
              <a:rPr lang="en-US" sz="2400" dirty="0"/>
              <a:t> </a:t>
            </a:r>
            <a:r>
              <a:rPr lang="en-US" sz="2400" dirty="0" smtClean="0"/>
              <a:t>      d- </a:t>
            </a:r>
            <a:r>
              <a:rPr lang="en-US" sz="2400" dirty="0"/>
              <a:t>Spacing of hoops shall not exceed the smallest of (a) through (d</a:t>
            </a:r>
            <a:r>
              <a:rPr lang="en-US" sz="2400" dirty="0" smtClean="0"/>
              <a:t>):</a:t>
            </a:r>
          </a:p>
          <a:p>
            <a:pPr marL="0" indent="0" algn="l" rtl="0">
              <a:buNone/>
            </a:pPr>
            <a:r>
              <a:rPr lang="en-US" sz="2400" dirty="0" smtClean="0"/>
              <a:t> </a:t>
            </a:r>
            <a:endParaRPr lang="en-US" sz="2400" dirty="0"/>
          </a:p>
          <a:p>
            <a:pPr algn="l" rtl="0"/>
            <a:r>
              <a:rPr lang="en-US" sz="2400" dirty="0" smtClean="0"/>
              <a:t>d/4 </a:t>
            </a:r>
            <a:r>
              <a:rPr lang="en-US" sz="2400" dirty="0"/>
              <a:t>= 540/4 = 135 mm </a:t>
            </a:r>
            <a:endParaRPr lang="en-US" sz="2400" dirty="0" smtClean="0"/>
          </a:p>
          <a:p>
            <a:pPr algn="l" rtl="0"/>
            <a:r>
              <a:rPr lang="en-US" sz="2400" dirty="0" smtClean="0"/>
              <a:t>Eight </a:t>
            </a:r>
            <a:r>
              <a:rPr lang="en-US" sz="2400" dirty="0"/>
              <a:t>times the diameter of the smallest longitudinal bar enclosed </a:t>
            </a:r>
          </a:p>
          <a:p>
            <a:pPr marL="0" indent="0" algn="l" rtl="0">
              <a:buNone/>
            </a:pPr>
            <a:r>
              <a:rPr lang="en-US" sz="2400" dirty="0" smtClean="0"/>
              <a:t>      = </a:t>
            </a:r>
            <a:r>
              <a:rPr lang="en-US" sz="2400" dirty="0"/>
              <a:t>8 * 12 = 96 </a:t>
            </a:r>
            <a:r>
              <a:rPr lang="en-US" sz="2400" dirty="0" smtClean="0"/>
              <a:t>mm</a:t>
            </a:r>
          </a:p>
          <a:p>
            <a:pPr algn="l" rtl="0"/>
            <a:r>
              <a:rPr lang="en-US" sz="2400" dirty="0" smtClean="0"/>
              <a:t>24 </a:t>
            </a:r>
            <a:r>
              <a:rPr lang="en-US" sz="2400" dirty="0"/>
              <a:t>times the diameter of the hoop bar = 24 * 10 = 240 mm </a:t>
            </a:r>
          </a:p>
          <a:p>
            <a:pPr algn="l" rtl="0"/>
            <a:r>
              <a:rPr lang="en-US" sz="2400" dirty="0" smtClean="0"/>
              <a:t>300 </a:t>
            </a:r>
            <a:r>
              <a:rPr lang="en-US" sz="2400" dirty="0"/>
              <a:t>mm</a:t>
            </a: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165172791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r>
              <a:rPr lang="en-US" sz="2400" u="sng" dirty="0" smtClean="0"/>
              <a:t>Design specifications</a:t>
            </a:r>
            <a:r>
              <a:rPr lang="en-US" sz="2400" dirty="0" smtClean="0"/>
              <a:t>:</a:t>
            </a:r>
          </a:p>
          <a:p>
            <a:pPr marL="0" indent="0" algn="l" rtl="0">
              <a:buNone/>
            </a:pPr>
            <a:r>
              <a:rPr lang="en-US" sz="2400" dirty="0" smtClean="0"/>
              <a:t>2.    Longitudinal bars:</a:t>
            </a:r>
          </a:p>
          <a:p>
            <a:pPr marL="0" indent="0" algn="l" rtl="0">
              <a:buNone/>
            </a:pPr>
            <a:endParaRPr lang="en-US" sz="2400" dirty="0" smtClean="0"/>
          </a:p>
          <a:p>
            <a:pPr algn="l" rtl="0"/>
            <a:r>
              <a:rPr lang="en-US" sz="2400" dirty="0"/>
              <a:t>B</a:t>
            </a:r>
            <a:r>
              <a:rPr lang="en-US" sz="2400" dirty="0" smtClean="0"/>
              <a:t>eams </a:t>
            </a:r>
            <a:r>
              <a:rPr lang="en-US" sz="2400" dirty="0"/>
              <a:t>shall have at least two continuous bars at both top and bottom faces. </a:t>
            </a:r>
            <a:endParaRPr lang="en-US" sz="2400" dirty="0" smtClean="0"/>
          </a:p>
          <a:p>
            <a:pPr algn="l" rtl="0"/>
            <a:r>
              <a:rPr lang="en-US" sz="2400" dirty="0" smtClean="0"/>
              <a:t>Continuous </a:t>
            </a:r>
            <a:r>
              <a:rPr lang="en-US" sz="2400" dirty="0"/>
              <a:t>bottom bars shall have area not less than one-fourth the maximum area of bottom bars along the span. These bars shall be anchored to develop Fy in tension at the face of </a:t>
            </a:r>
            <a:r>
              <a:rPr lang="en-US" sz="2400" dirty="0" smtClean="0"/>
              <a:t>support.</a:t>
            </a:r>
          </a:p>
          <a:p>
            <a:pPr algn="l" rtl="0"/>
            <a:r>
              <a:rPr lang="en-US" sz="2400" dirty="0" smtClean="0"/>
              <a:t>Development </a:t>
            </a:r>
            <a:r>
              <a:rPr lang="en-US" sz="2400" dirty="0"/>
              <a:t>length of bars should be in accordance with the equation stated in ACI 318-14 (Section 25.4.2.2).</a:t>
            </a:r>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Tree>
    <p:extLst>
      <p:ext uri="{BB962C8B-B14F-4D97-AF65-F5344CB8AC3E}">
        <p14:creationId xmlns:p14="http://schemas.microsoft.com/office/powerpoint/2010/main" val="209662590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Beams:</a:t>
            </a: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صورة 4"/>
          <p:cNvPicPr>
            <a:picLocks noChangeAspect="1"/>
          </p:cNvPicPr>
          <p:nvPr/>
        </p:nvPicPr>
        <p:blipFill>
          <a:blip r:embed="rId2"/>
          <a:stretch>
            <a:fillRect/>
          </a:stretch>
        </p:blipFill>
        <p:spPr>
          <a:xfrm>
            <a:off x="-99553" y="1556792"/>
            <a:ext cx="9252520" cy="3107959"/>
          </a:xfrm>
          <a:prstGeom prst="rect">
            <a:avLst/>
          </a:prstGeom>
        </p:spPr>
      </p:pic>
      <p:pic>
        <p:nvPicPr>
          <p:cNvPr id="6" name="صورة 5"/>
          <p:cNvPicPr>
            <a:picLocks noChangeAspect="1"/>
          </p:cNvPicPr>
          <p:nvPr/>
        </p:nvPicPr>
        <p:blipFill>
          <a:blip r:embed="rId3"/>
          <a:stretch>
            <a:fillRect/>
          </a:stretch>
        </p:blipFill>
        <p:spPr>
          <a:xfrm>
            <a:off x="2225529" y="4916747"/>
            <a:ext cx="4816971" cy="1503127"/>
          </a:xfrm>
          <a:prstGeom prst="rect">
            <a:avLst/>
          </a:prstGeom>
        </p:spPr>
      </p:pic>
    </p:spTree>
    <p:extLst>
      <p:ext uri="{BB962C8B-B14F-4D97-AF65-F5344CB8AC3E}">
        <p14:creationId xmlns:p14="http://schemas.microsoft.com/office/powerpoint/2010/main" val="419760505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Tie beams:</a:t>
            </a: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Picture 84"/>
          <p:cNvPicPr/>
          <p:nvPr/>
        </p:nvPicPr>
        <p:blipFill>
          <a:blip r:embed="rId2">
            <a:extLst>
              <a:ext uri="{28A0092B-C50C-407E-A947-70E740481C1C}">
                <a14:useLocalDpi xmlns:a14="http://schemas.microsoft.com/office/drawing/2010/main" val="0"/>
              </a:ext>
            </a:extLst>
          </a:blip>
          <a:stretch>
            <a:fillRect/>
          </a:stretch>
        </p:blipFill>
        <p:spPr>
          <a:xfrm>
            <a:off x="1479015" y="1714500"/>
            <a:ext cx="6336704" cy="4973637"/>
          </a:xfrm>
          <a:prstGeom prst="rect">
            <a:avLst/>
          </a:prstGeom>
        </p:spPr>
      </p:pic>
      <p:pic>
        <p:nvPicPr>
          <p:cNvPr id="6" name="صورة 5"/>
          <p:cNvPicPr>
            <a:picLocks noChangeAspect="1"/>
          </p:cNvPicPr>
          <p:nvPr/>
        </p:nvPicPr>
        <p:blipFill>
          <a:blip r:embed="rId3"/>
          <a:stretch>
            <a:fillRect/>
          </a:stretch>
        </p:blipFill>
        <p:spPr>
          <a:xfrm>
            <a:off x="1479015" y="1172672"/>
            <a:ext cx="590550" cy="1143000"/>
          </a:xfrm>
          <a:prstGeom prst="rect">
            <a:avLst/>
          </a:prstGeom>
        </p:spPr>
      </p:pic>
    </p:spTree>
    <p:extLst>
      <p:ext uri="{BB962C8B-B14F-4D97-AF65-F5344CB8AC3E}">
        <p14:creationId xmlns:p14="http://schemas.microsoft.com/office/powerpoint/2010/main" val="358898743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Tie beams:</a:t>
                </a:r>
                <a:endParaRPr lang="en-US" sz="2400" dirty="0"/>
              </a:p>
              <a:p>
                <a:pPr marL="0" indent="0" algn="l" rtl="0">
                  <a:buNone/>
                </a:pPr>
                <a:r>
                  <a:rPr lang="en-US" sz="2400" dirty="0" smtClean="0"/>
                  <a:t>Tension check: (ASCE 7-10)</a:t>
                </a:r>
              </a:p>
              <a:p>
                <a:pPr algn="l" rtl="0"/>
                <a:r>
                  <a:rPr lang="en-US" sz="2000" dirty="0" smtClean="0"/>
                  <a:t>All </a:t>
                </a:r>
                <a:r>
                  <a:rPr lang="en-US" sz="2000" dirty="0"/>
                  <a:t>ties shall have a design strength in tension at least equal to a force equal to 10 percent of S</a:t>
                </a:r>
                <a:r>
                  <a:rPr lang="en-US" sz="2000" baseline="-25000" dirty="0"/>
                  <a:t>DS</a:t>
                </a:r>
                <a:r>
                  <a:rPr lang="en-US" sz="2000" dirty="0"/>
                  <a:t> times the column factored dead plus factored live load</a:t>
                </a:r>
                <a:r>
                  <a:rPr lang="en-US" sz="2000" dirty="0" smtClean="0"/>
                  <a:t>:</a:t>
                </a:r>
              </a:p>
              <a:p>
                <a:pPr marL="0" indent="0" algn="l" rtl="0">
                  <a:buNone/>
                </a:pPr>
                <a:endParaRPr lang="en-US" sz="2000" dirty="0"/>
              </a:p>
              <a:p>
                <a:pPr marL="0" indent="0" algn="l">
                  <a:buNone/>
                </a:pPr>
                <a:r>
                  <a:rPr lang="en-US" sz="2000" dirty="0"/>
                  <a:t>T = 0.1 * S</a:t>
                </a:r>
                <a:r>
                  <a:rPr lang="en-US" sz="2000" baseline="-25000" dirty="0"/>
                  <a:t>DS</a:t>
                </a:r>
                <a:r>
                  <a:rPr lang="en-US" sz="2000" dirty="0"/>
                  <a:t> * Pu = 0.1 * 0.45 * 2,366 = 106.5 </a:t>
                </a:r>
                <a:r>
                  <a:rPr lang="en-US" sz="2000" dirty="0" smtClean="0"/>
                  <a:t>kN</a:t>
                </a:r>
                <a:endParaRPr lang="ar-SA" sz="2000" dirty="0" smtClean="0"/>
              </a:p>
              <a:p>
                <a:pPr marL="0" indent="0" algn="l">
                  <a:buNone/>
                </a:pPr>
                <a:endParaRPr lang="en-US" sz="2000" dirty="0"/>
              </a:p>
              <a:p>
                <a:pPr marL="0" indent="0" algn="l">
                  <a:buNone/>
                </a:pPr>
                <a:r>
                  <a:rPr lang="en-US" sz="2000" dirty="0"/>
                  <a:t>As =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T</m:t>
                        </m:r>
                      </m:num>
                      <m:den>
                        <m:r>
                          <m:rPr>
                            <m:sty m:val="p"/>
                          </m:rPr>
                          <a:rPr lang="en-US" sz="2000">
                            <a:latin typeface="Cambria Math" panose="02040503050406030204" pitchFamily="18" charset="0"/>
                          </a:rPr>
                          <m:t>ϕFy</m:t>
                        </m:r>
                      </m:den>
                    </m:f>
                  </m:oMath>
                </a14:m>
                <a:r>
                  <a:rPr lang="en-US" sz="2000" dirty="0"/>
                  <a:t> </a:t>
                </a:r>
                <a:r>
                  <a:rPr lang="en-US" sz="2000" dirty="0" smtClean="0"/>
                  <a:t>= 282 </a:t>
                </a:r>
                <a:r>
                  <a:rPr lang="en-US" sz="2000" dirty="0"/>
                  <a:t>mm</a:t>
                </a:r>
                <a:r>
                  <a:rPr lang="en-US" sz="2000" baseline="30000" dirty="0"/>
                  <a:t>2</a:t>
                </a:r>
                <a:endParaRPr lang="en-US" sz="2000" dirty="0"/>
              </a:p>
              <a:p>
                <a:pPr marL="0" indent="0" algn="l" rtl="0">
                  <a:buNone/>
                </a:pPr>
                <a:endParaRPr lang="en-US" sz="2000" dirty="0" smtClean="0"/>
              </a:p>
              <a:p>
                <a:pPr marL="0" indent="0" algn="l" rtl="0">
                  <a:buNone/>
                </a:pPr>
                <a:r>
                  <a:rPr lang="en-US" sz="2000" dirty="0" smtClean="0"/>
                  <a:t>As(min) </a:t>
                </a:r>
                <a:r>
                  <a:rPr lang="en-US" sz="2000" dirty="0"/>
                  <a:t>=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m:t>
                        </m:r>
                        <m:r>
                          <a:rPr lang="en-US" sz="2000">
                            <a:latin typeface="Cambria Math" panose="02040503050406030204" pitchFamily="18" charset="0"/>
                          </a:rPr>
                          <m:t>.</m:t>
                        </m:r>
                        <m:r>
                          <a:rPr lang="en-US" sz="2000">
                            <a:latin typeface="Cambria Math" panose="02040503050406030204" pitchFamily="18" charset="0"/>
                          </a:rPr>
                          <m:t>4</m:t>
                        </m:r>
                      </m:num>
                      <m:den>
                        <m:r>
                          <m:rPr>
                            <m:sty m:val="p"/>
                          </m:rPr>
                          <a:rPr lang="en-US" sz="2000">
                            <a:latin typeface="Cambria Math" panose="02040503050406030204" pitchFamily="18" charset="0"/>
                          </a:rPr>
                          <m:t>Fy</m:t>
                        </m:r>
                      </m:den>
                    </m:f>
                  </m:oMath>
                </a14:m>
                <a:r>
                  <a:rPr lang="en-US" sz="2000" dirty="0"/>
                  <a:t> b </a:t>
                </a:r>
                <a:r>
                  <a:rPr lang="en-US" sz="2000" dirty="0" smtClean="0"/>
                  <a:t>d</a:t>
                </a:r>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graphicFrame>
            <p:nvGraphicFramePr>
              <p:cNvPr id="6" name="جدول 5"/>
              <p:cNvGraphicFramePr>
                <a:graphicFrameLocks noGrp="1"/>
              </p:cNvGraphicFramePr>
              <p:nvPr>
                <p:extLst>
                  <p:ext uri="{D42A27DB-BD31-4B8C-83A1-F6EECF244321}">
                    <p14:modId xmlns:p14="http://schemas.microsoft.com/office/powerpoint/2010/main" val="802233400"/>
                  </p:ext>
                </p:extLst>
              </p:nvPr>
            </p:nvGraphicFramePr>
            <p:xfrm>
              <a:off x="2314582" y="4869160"/>
              <a:ext cx="4514835" cy="1152128"/>
            </p:xfrm>
            <a:graphic>
              <a:graphicData uri="http://schemas.openxmlformats.org/drawingml/2006/table">
                <a:tbl>
                  <a:tblPr firstRow="1" firstCol="1" bandRow="1"/>
                  <a:tblGrid>
                    <a:gridCol w="1059221"/>
                    <a:gridCol w="3455614"/>
                  </a:tblGrid>
                  <a:tr h="248881">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Section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As</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r>
                  <a:tr h="437346">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TB</a:t>
                          </a:r>
                          <a:r>
                            <a:rPr lang="en-US" sz="1200" b="1"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pPr marL="0" marR="0" algn="ctr">
                            <a:lnSpc>
                              <a:spcPct val="115000"/>
                            </a:lnSpc>
                            <a:spcBef>
                              <a:spcPts val="0"/>
                            </a:spcBef>
                            <a:spcAft>
                              <a:spcPts val="0"/>
                            </a:spcAft>
                          </a:pP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num>
                                <m:den>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420</m:t>
                                  </m:r>
                                </m:den>
                              </m:f>
                            </m:oMath>
                          </a14:m>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400 * 440 = 590 mm</a:t>
                          </a:r>
                          <a:r>
                            <a:rPr lang="en-US" sz="1200"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3 </a:t>
                          </a:r>
                          <a:r>
                            <a:rPr lang="en-US" sz="1200" dirty="0">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a:t>𝜙</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16</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r>
                  <a:tr h="465901">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TB</a:t>
                          </a:r>
                          <a:r>
                            <a:rPr lang="en-US" sz="1200" b="1"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pPr marL="0" marR="0" algn="ctr">
                            <a:lnSpc>
                              <a:spcPct val="115000"/>
                            </a:lnSpc>
                            <a:spcBef>
                              <a:spcPts val="0"/>
                            </a:spcBef>
                            <a:spcAft>
                              <a:spcPts val="0"/>
                            </a:spcAft>
                          </a:pPr>
                          <a14:m>
                            <m:oMath xmlns:m="http://schemas.openxmlformats.org/officeDocument/2006/math">
                              <m:f>
                                <m:fPr>
                                  <m:ctrlPr>
                                    <a:rPr lang="en-US" sz="1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num>
                                <m:den>
                                  <m:r>
                                    <a:rPr lang="en-US" sz="1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420</m:t>
                                  </m:r>
                                </m:den>
                              </m:f>
                            </m:oMath>
                          </a14:m>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400 * 540 = 720 mm</a:t>
                          </a:r>
                          <a:r>
                            <a:rPr lang="en-US" sz="1200"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4 </a:t>
                          </a:r>
                          <a:r>
                            <a:rPr lang="en-US" sz="1200" dirty="0">
                              <a:solidFill>
                                <a:srgbClr val="000000"/>
                              </a:solidFill>
                              <a:effectLst/>
                              <a:latin typeface="Cambria Math" panose="02040503050406030204" pitchFamily="18" charset="0"/>
                              <a:ea typeface="Calibri" panose="020F0502020204030204" pitchFamily="34" charset="0"/>
                              <a:cs typeface="Cambria Math" panose="02040503050406030204" pitchFamily="18" charset="0"/>
                            </a:rPr>
                            <a:t>𝜙</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16</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r>
                </a:tbl>
              </a:graphicData>
            </a:graphic>
          </p:graphicFrame>
        </mc:Choice>
        <mc:Fallback xmlns="">
          <p:graphicFrame>
            <p:nvGraphicFramePr>
              <p:cNvPr id="6" name="جدول 5"/>
              <p:cNvGraphicFramePr>
                <a:graphicFrameLocks noGrp="1"/>
              </p:cNvGraphicFramePr>
              <p:nvPr>
                <p:extLst>
                  <p:ext uri="{D42A27DB-BD31-4B8C-83A1-F6EECF244321}">
                    <p14:modId xmlns:p14="http://schemas.microsoft.com/office/powerpoint/2010/main" val="802233400"/>
                  </p:ext>
                </p:extLst>
              </p:nvPr>
            </p:nvGraphicFramePr>
            <p:xfrm>
              <a:off x="2314582" y="4869160"/>
              <a:ext cx="4514835" cy="1152128"/>
            </p:xfrm>
            <a:graphic>
              <a:graphicData uri="http://schemas.openxmlformats.org/drawingml/2006/table">
                <a:tbl>
                  <a:tblPr firstRow="1" firstCol="1" bandRow="1"/>
                  <a:tblGrid>
                    <a:gridCol w="1059221"/>
                    <a:gridCol w="3455614"/>
                  </a:tblGrid>
                  <a:tr h="248881">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Section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As</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r>
                  <a:tr h="437346">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TB</a:t>
                          </a:r>
                          <a:r>
                            <a:rPr lang="en-US" sz="1200" b="1"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solidFill>
                          <a:srgbClr val="CCCCCC"/>
                        </a:solidFill>
                      </a:tcPr>
                    </a:tc>
                    <a:tc>
                      <a:txBody>
                        <a:bodyPr/>
                        <a:lstStyle/>
                        <a:p>
                          <a:endParaRPr lang="ar-SA"/>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blipFill rotWithShape="0">
                          <a:blip r:embed="rId3"/>
                          <a:stretch>
                            <a:fillRect l="-30810" t="-63889" r="-352" b="-109722"/>
                          </a:stretch>
                        </a:blipFill>
                      </a:tcPr>
                    </a:tc>
                  </a:tr>
                  <a:tr h="465901">
                    <a:tc>
                      <a:txBody>
                        <a:bodyPr/>
                        <a:lstStyle/>
                        <a:p>
                          <a:pPr marL="0" marR="0" algn="ctr">
                            <a:lnSpc>
                              <a:spcPct val="115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TB</a:t>
                          </a:r>
                          <a:r>
                            <a:rPr lang="en-US" sz="1200" b="1"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a:txBody>
                        <a:bodyPr/>
                        <a:lstStyle/>
                        <a:p>
                          <a:endParaRPr lang="ar-SA"/>
                        </a:p>
                      </a:txBody>
                      <a:tcPr marL="68580" marR="68580" marT="0" marB="0">
                        <a:lnL w="12700" cap="flat" cmpd="sng" algn="ctr">
                          <a:solidFill>
                            <a:srgbClr val="666666"/>
                          </a:solidFill>
                          <a:prstDash val="solid"/>
                          <a:round/>
                          <a:headEnd type="none" w="med" len="med"/>
                          <a:tailEnd type="none" w="med" len="med"/>
                        </a:lnL>
                        <a:lnR w="12700" cap="flat" cmpd="sng" algn="ctr">
                          <a:solidFill>
                            <a:srgbClr val="666666"/>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666666"/>
                          </a:solidFill>
                          <a:prstDash val="solid"/>
                          <a:round/>
                          <a:headEnd type="none" w="med" len="med"/>
                          <a:tailEnd type="none" w="med" len="med"/>
                        </a:lnB>
                        <a:blipFill rotWithShape="0">
                          <a:blip r:embed="rId3"/>
                          <a:stretch>
                            <a:fillRect l="-30810" t="-153247" r="-352" b="-2597"/>
                          </a:stretch>
                        </a:blipFill>
                      </a:tcPr>
                    </a:tc>
                  </a:tr>
                </a:tbl>
              </a:graphicData>
            </a:graphic>
          </p:graphicFrame>
        </mc:Fallback>
      </mc:AlternateContent>
    </p:spTree>
    <p:extLst>
      <p:ext uri="{BB962C8B-B14F-4D97-AF65-F5344CB8AC3E}">
        <p14:creationId xmlns:p14="http://schemas.microsoft.com/office/powerpoint/2010/main" val="4264792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0B34F065-1154-456A-91E3-76DE8E75E17B}" type="slidenum">
              <a:rPr lang="ar-SA" smtClean="0"/>
              <a:t>7</a:t>
            </a:fld>
            <a:endParaRPr lang="ar-SA"/>
          </a:p>
        </p:txBody>
      </p:sp>
      <p:sp>
        <p:nvSpPr>
          <p:cNvPr id="5" name="عنصر نائب للمحتوى 2"/>
          <p:cNvSpPr>
            <a:spLocks noGrp="1"/>
          </p:cNvSpPr>
          <p:nvPr>
            <p:ph idx="1"/>
          </p:nvPr>
        </p:nvSpPr>
        <p:spPr>
          <a:xfrm>
            <a:off x="457200" y="836712"/>
            <a:ext cx="8229600" cy="5289451"/>
          </a:xfrm>
        </p:spPr>
        <p:txBody>
          <a:bodyPr/>
          <a:lstStyle/>
          <a:p>
            <a:pPr marL="0" indent="0" algn="l" rtl="0">
              <a:buNone/>
            </a:pPr>
            <a:r>
              <a:rPr lang="en-US" dirty="0" smtClean="0"/>
              <a:t>Architectural Plans</a:t>
            </a:r>
          </a:p>
          <a:p>
            <a:pPr marL="0" indent="0" algn="l" rtl="0">
              <a:buNone/>
            </a:pPr>
            <a:r>
              <a:rPr lang="en-US" dirty="0" smtClean="0"/>
              <a:t>Second floor</a:t>
            </a:r>
            <a:endParaRPr lang="en-US" dirty="0"/>
          </a:p>
        </p:txBody>
      </p:sp>
      <p:sp>
        <p:nvSpPr>
          <p:cNvPr id="6"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04864"/>
            <a:ext cx="8488635" cy="328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932621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79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Tie beams:</a:t>
                </a:r>
                <a:endParaRPr lang="en-US" sz="2400" dirty="0"/>
              </a:p>
              <a:p>
                <a:pPr marL="0" indent="0" algn="l" rtl="0">
                  <a:buNone/>
                </a:pPr>
                <a:r>
                  <a:rPr lang="en-US" sz="2400" dirty="0" smtClean="0"/>
                  <a:t>Shear reinforcement:</a:t>
                </a:r>
              </a:p>
              <a:p>
                <a:pPr marL="0" indent="0" algn="l" rtl="0">
                  <a:buNone/>
                </a:pPr>
                <a:r>
                  <a:rPr lang="en-US" sz="2000" dirty="0"/>
                  <a:t>(∅</a:t>
                </a:r>
                <a:r>
                  <a:rPr lang="en-US" sz="2000" dirty="0" err="1"/>
                  <a:t>Vc</a:t>
                </a:r>
                <a:r>
                  <a:rPr lang="en-US" sz="2000" dirty="0"/>
                  <a:t>)/2 = </a:t>
                </a:r>
                <a:r>
                  <a:rPr lang="en-US" sz="2000" dirty="0" smtClean="0"/>
                  <a:t>107 </a:t>
                </a:r>
                <a:r>
                  <a:rPr lang="en-US" sz="2000" dirty="0"/>
                  <a:t>kN</a:t>
                </a:r>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r>
                  <a:rPr lang="en-US" sz="2000" dirty="0"/>
                  <a:t>Vu ≤ (∅</a:t>
                </a:r>
                <a:r>
                  <a:rPr lang="en-US" sz="2000" dirty="0" err="1"/>
                  <a:t>Vc</a:t>
                </a:r>
                <a:r>
                  <a:rPr lang="en-US" sz="2000" dirty="0"/>
                  <a:t>)/2 in all stations. Thus, no need for shear reinforcement </a:t>
                </a:r>
              </a:p>
              <a:p>
                <a:pPr marL="0" indent="0" algn="l" rtl="0">
                  <a:buNone/>
                </a:pPr>
                <a:endParaRPr lang="en-US" sz="2000" dirty="0"/>
              </a:p>
              <a:p>
                <a:pPr marL="0" indent="0" algn="l" rtl="0">
                  <a:buNone/>
                </a:pPr>
                <a:r>
                  <a:rPr lang="en-US" sz="2400" dirty="0" smtClean="0"/>
                  <a:t>Design specifications:</a:t>
                </a:r>
                <a:endParaRPr lang="en-US" sz="2400" dirty="0"/>
              </a:p>
              <a:p>
                <a:pPr marL="0" indent="0" algn="l" rtl="0">
                  <a:buNone/>
                </a:pPr>
                <a:endParaRPr lang="en-US" sz="2000" dirty="0" smtClean="0"/>
              </a:p>
              <a:p>
                <a:pPr marL="0" indent="0" algn="l" rtl="0">
                  <a:buNone/>
                </a:pPr>
                <a:r>
                  <a:rPr lang="en-US" sz="2000" dirty="0" err="1" smtClean="0"/>
                  <a:t>S</a:t>
                </a:r>
                <a:r>
                  <a:rPr lang="en-US" sz="2000" baseline="-25000" dirty="0" err="1" smtClean="0"/>
                  <a:t>max</a:t>
                </a:r>
                <a:r>
                  <a:rPr lang="en-US" sz="2000" dirty="0" smtClean="0"/>
                  <a:t> </a:t>
                </a:r>
                <a:r>
                  <a:rPr lang="en-US" sz="2000" dirty="0"/>
                  <a:t>= </a:t>
                </a:r>
                <a14:m>
                  <m:oMath xmlns:m="http://schemas.openxmlformats.org/officeDocument/2006/math">
                    <m:f>
                      <m:fPr>
                        <m:ctrlPr>
                          <a:rPr lang="en-US" sz="2000" i="1">
                            <a:latin typeface="Cambria Math" panose="02040503050406030204" pitchFamily="18" charset="0"/>
                          </a:rPr>
                        </m:ctrlPr>
                      </m:fPr>
                      <m:num>
                        <m:r>
                          <a:rPr lang="en-US" sz="2000" b="0" i="1">
                            <a:latin typeface="Cambria Math" panose="02040503050406030204" pitchFamily="18" charset="0"/>
                          </a:rPr>
                          <m:t>𝑑</m:t>
                        </m:r>
                      </m:num>
                      <m:den>
                        <m:r>
                          <a:rPr lang="en-US" sz="2000" b="0" i="1">
                            <a:latin typeface="Cambria Math" panose="02040503050406030204" pitchFamily="18" charset="0"/>
                          </a:rPr>
                          <m:t>2</m:t>
                        </m:r>
                      </m:den>
                    </m:f>
                  </m:oMath>
                </a14:m>
                <a:r>
                  <a:rPr lang="en-US" sz="2000" dirty="0"/>
                  <a:t>  through the length of the tie beam</a:t>
                </a:r>
              </a:p>
              <a:p>
                <a:pPr marL="0" indent="0" rtl="0">
                  <a:buNone/>
                </a:pPr>
                <a:r>
                  <a:rPr lang="en-US" sz="2400" dirty="0" smtClean="0"/>
                  <a:t> </a:t>
                </a:r>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9" name="Picture 359"/>
          <p:cNvPicPr/>
          <p:nvPr/>
        </p:nvPicPr>
        <p:blipFill>
          <a:blip r:embed="rId3">
            <a:extLst>
              <a:ext uri="{28A0092B-C50C-407E-A947-70E740481C1C}">
                <a14:useLocalDpi xmlns:a14="http://schemas.microsoft.com/office/drawing/2010/main" val="0"/>
              </a:ext>
            </a:extLst>
          </a:blip>
          <a:stretch>
            <a:fillRect/>
          </a:stretch>
        </p:blipFill>
        <p:spPr>
          <a:xfrm>
            <a:off x="2915816" y="1628801"/>
            <a:ext cx="5472608" cy="1152128"/>
          </a:xfrm>
          <a:prstGeom prst="rect">
            <a:avLst/>
          </a:prstGeom>
        </p:spPr>
      </p:pic>
      <p:pic>
        <p:nvPicPr>
          <p:cNvPr id="8" name="صورة 7"/>
          <p:cNvPicPr>
            <a:picLocks noChangeAspect="1"/>
          </p:cNvPicPr>
          <p:nvPr/>
        </p:nvPicPr>
        <p:blipFill>
          <a:blip r:embed="rId4"/>
          <a:stretch>
            <a:fillRect/>
          </a:stretch>
        </p:blipFill>
        <p:spPr>
          <a:xfrm>
            <a:off x="3492812" y="5108031"/>
            <a:ext cx="4318616" cy="1296144"/>
          </a:xfrm>
          <a:prstGeom prst="rect">
            <a:avLst/>
          </a:prstGeom>
        </p:spPr>
      </p:pic>
    </p:spTree>
    <p:extLst>
      <p:ext uri="{BB962C8B-B14F-4D97-AF65-F5344CB8AC3E}">
        <p14:creationId xmlns:p14="http://schemas.microsoft.com/office/powerpoint/2010/main" val="3585089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80</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Tie beams:</a:t>
            </a:r>
            <a:endParaRPr lang="en-US" sz="2400" dirty="0"/>
          </a:p>
          <a:p>
            <a:pPr marL="0" indent="0" rtl="0">
              <a:buNone/>
            </a:pPr>
            <a:r>
              <a:rPr lang="en-US" sz="2400" dirty="0"/>
              <a:t> </a:t>
            </a:r>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6" name="صورة 5"/>
          <p:cNvPicPr>
            <a:picLocks noChangeAspect="1"/>
          </p:cNvPicPr>
          <p:nvPr/>
        </p:nvPicPr>
        <p:blipFill>
          <a:blip r:embed="rId2"/>
          <a:stretch>
            <a:fillRect/>
          </a:stretch>
        </p:blipFill>
        <p:spPr>
          <a:xfrm>
            <a:off x="1549000" y="920739"/>
            <a:ext cx="7156884" cy="3616198"/>
          </a:xfrm>
          <a:prstGeom prst="rect">
            <a:avLst/>
          </a:prstGeom>
        </p:spPr>
      </p:pic>
      <p:pic>
        <p:nvPicPr>
          <p:cNvPr id="7" name="صورة 6"/>
          <p:cNvPicPr>
            <a:picLocks noChangeAspect="1"/>
          </p:cNvPicPr>
          <p:nvPr/>
        </p:nvPicPr>
        <p:blipFill>
          <a:blip r:embed="rId3"/>
          <a:stretch>
            <a:fillRect/>
          </a:stretch>
        </p:blipFill>
        <p:spPr>
          <a:xfrm>
            <a:off x="2987824" y="4725144"/>
            <a:ext cx="4461284" cy="2039864"/>
          </a:xfrm>
          <a:prstGeom prst="rect">
            <a:avLst/>
          </a:prstGeom>
        </p:spPr>
      </p:pic>
    </p:spTree>
    <p:extLst>
      <p:ext uri="{BB962C8B-B14F-4D97-AF65-F5344CB8AC3E}">
        <p14:creationId xmlns:p14="http://schemas.microsoft.com/office/powerpoint/2010/main" val="359189909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81</a:t>
            </a:fld>
            <a:endParaRPr lang="ar-SA"/>
          </a:p>
        </p:txBody>
      </p:sp>
      <p:pic>
        <p:nvPicPr>
          <p:cNvPr id="6" name="صورة 5"/>
          <p:cNvPicPr>
            <a:picLocks noChangeAspect="1"/>
          </p:cNvPicPr>
          <p:nvPr/>
        </p:nvPicPr>
        <p:blipFill>
          <a:blip r:embed="rId2"/>
          <a:stretch>
            <a:fillRect/>
          </a:stretch>
        </p:blipFill>
        <p:spPr>
          <a:xfrm>
            <a:off x="467544" y="404664"/>
            <a:ext cx="8189525" cy="5632508"/>
          </a:xfrm>
          <a:prstGeom prst="rect">
            <a:avLst/>
          </a:prstGeom>
        </p:spPr>
      </p:pic>
    </p:spTree>
    <p:extLst>
      <p:ext uri="{BB962C8B-B14F-4D97-AF65-F5344CB8AC3E}">
        <p14:creationId xmlns:p14="http://schemas.microsoft.com/office/powerpoint/2010/main" val="32123749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82</a:t>
            </a:fld>
            <a:endParaRPr lang="ar-SA"/>
          </a:p>
        </p:txBody>
      </p:sp>
      <p:pic>
        <p:nvPicPr>
          <p:cNvPr id="4" name="صورة 3"/>
          <p:cNvPicPr>
            <a:picLocks noChangeAspect="1"/>
          </p:cNvPicPr>
          <p:nvPr/>
        </p:nvPicPr>
        <p:blipFill>
          <a:blip r:embed="rId2"/>
          <a:stretch>
            <a:fillRect/>
          </a:stretch>
        </p:blipFill>
        <p:spPr>
          <a:xfrm>
            <a:off x="467544" y="476672"/>
            <a:ext cx="8088949" cy="5472608"/>
          </a:xfrm>
          <a:prstGeom prst="rect">
            <a:avLst/>
          </a:prstGeom>
        </p:spPr>
      </p:pic>
    </p:spTree>
    <p:extLst>
      <p:ext uri="{BB962C8B-B14F-4D97-AF65-F5344CB8AC3E}">
        <p14:creationId xmlns:p14="http://schemas.microsoft.com/office/powerpoint/2010/main" val="26532365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Picture 276"/>
          <p:cNvPicPr/>
          <p:nvPr/>
        </p:nvPicPr>
        <p:blipFill>
          <a:blip r:embed="rId2">
            <a:extLst>
              <a:ext uri="{28A0092B-C50C-407E-A947-70E740481C1C}">
                <a14:useLocalDpi xmlns:a14="http://schemas.microsoft.com/office/drawing/2010/main" val="0"/>
              </a:ext>
            </a:extLst>
          </a:blip>
          <a:stretch>
            <a:fillRect/>
          </a:stretch>
        </p:blipFill>
        <p:spPr>
          <a:xfrm>
            <a:off x="1331640" y="1146930"/>
            <a:ext cx="6480720" cy="4878288"/>
          </a:xfrm>
          <a:prstGeom prst="rect">
            <a:avLst/>
          </a:prstGeom>
        </p:spPr>
      </p:pic>
      <p:pic>
        <p:nvPicPr>
          <p:cNvPr id="6" name="صورة 5"/>
          <p:cNvPicPr>
            <a:picLocks noChangeAspect="1"/>
          </p:cNvPicPr>
          <p:nvPr/>
        </p:nvPicPr>
        <p:blipFill>
          <a:blip r:embed="rId3"/>
          <a:stretch>
            <a:fillRect/>
          </a:stretch>
        </p:blipFill>
        <p:spPr>
          <a:xfrm>
            <a:off x="1475656" y="977655"/>
            <a:ext cx="590550" cy="1143000"/>
          </a:xfrm>
          <a:prstGeom prst="rect">
            <a:avLst/>
          </a:prstGeom>
        </p:spPr>
      </p:pic>
    </p:spTree>
    <p:extLst>
      <p:ext uri="{BB962C8B-B14F-4D97-AF65-F5344CB8AC3E}">
        <p14:creationId xmlns:p14="http://schemas.microsoft.com/office/powerpoint/2010/main" val="166394847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84</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457200" indent="-457200" algn="l" rtl="0">
                  <a:buAutoNum type="arabicParenR"/>
                </a:pPr>
                <a:r>
                  <a:rPr lang="en-US" sz="2000" dirty="0" smtClean="0"/>
                  <a:t>Shear check:</a:t>
                </a:r>
              </a:p>
              <a:p>
                <a:pPr marL="0" indent="0" algn="l" rtl="0">
                  <a:buNone/>
                </a:pPr>
                <a:r>
                  <a:rPr lang="en-US" sz="2000" dirty="0"/>
                  <a:t>𝜙 Vn ≥ min (</a:t>
                </a:r>
                <a:r>
                  <a:rPr lang="en-US" sz="2000" dirty="0" err="1"/>
                  <a:t>a,b</a:t>
                </a:r>
                <a:r>
                  <a:rPr lang="en-US" sz="2000" dirty="0"/>
                  <a:t>)</a:t>
                </a:r>
              </a:p>
              <a:p>
                <a:pPr marL="0" indent="0" algn="l" rtl="0">
                  <a:buNone/>
                </a:pPr>
                <a:endParaRPr lang="en-US" sz="2000" dirty="0" smtClean="0"/>
              </a:p>
              <a:p>
                <a:pPr marL="0" indent="0" algn="l" rtl="0">
                  <a:buNone/>
                </a:pPr>
                <a:endParaRPr lang="en-US" sz="2000" dirty="0"/>
              </a:p>
              <a:p>
                <a:pPr marL="0" indent="0" algn="l" rtl="0">
                  <a:buNone/>
                </a:pPr>
                <a:r>
                  <a:rPr lang="en-US" sz="2000" dirty="0"/>
                  <a:t>a- Vu = </a:t>
                </a:r>
                <a14:m>
                  <m:oMath xmlns:m="http://schemas.openxmlformats.org/officeDocument/2006/math">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𝑀𝑛</m:t>
                        </m:r>
                        <m:r>
                          <m:rPr>
                            <m:sty m:val="p"/>
                          </m:rPr>
                          <a:rPr lang="en-US" sz="2000">
                            <a:latin typeface="Cambria Math" panose="02040503050406030204" pitchFamily="18" charset="0"/>
                          </a:rPr>
                          <m:t>T</m:t>
                        </m:r>
                        <m:r>
                          <a:rPr lang="en-US" sz="2000">
                            <a:latin typeface="Cambria Math" panose="02040503050406030204" pitchFamily="18" charset="0"/>
                          </a:rPr>
                          <m:t>+</m:t>
                        </m:r>
                        <m:r>
                          <a:rPr lang="en-US" sz="2000">
                            <a:latin typeface="Cambria Math" panose="02040503050406030204" pitchFamily="18" charset="0"/>
                          </a:rPr>
                          <m:t>𝑀𝑛𝐵</m:t>
                        </m:r>
                      </m:num>
                      <m:den>
                        <m:r>
                          <a:rPr lang="en-US" sz="2000">
                            <a:latin typeface="Cambria Math" panose="02040503050406030204" pitchFamily="18" charset="0"/>
                          </a:rPr>
                          <m:t>𝐿𝑛</m:t>
                        </m:r>
                      </m:den>
                    </m:f>
                  </m:oMath>
                </a14:m>
                <a:r>
                  <a:rPr lang="en-US" sz="2000" dirty="0"/>
                  <a:t>)</a:t>
                </a:r>
              </a:p>
              <a:p>
                <a:pPr marL="0" indent="0" algn="l" rtl="0">
                  <a:buNone/>
                </a:pPr>
                <a:r>
                  <a:rPr lang="en-US" sz="2000" dirty="0"/>
                  <a:t>     Vu2 = 177 kN</a:t>
                </a:r>
              </a:p>
              <a:p>
                <a:pPr marL="0" indent="0" algn="l" rtl="0">
                  <a:buNone/>
                </a:pPr>
                <a:r>
                  <a:rPr lang="en-US" sz="2000" dirty="0"/>
                  <a:t>     Vu3 = 103 kN</a:t>
                </a:r>
              </a:p>
              <a:p>
                <a:pPr marL="0" indent="0" algn="l" rtl="0">
                  <a:buNone/>
                </a:pPr>
                <a:endParaRPr lang="en-US" sz="2000" dirty="0"/>
              </a:p>
              <a:p>
                <a:pPr marL="0" lvl="0" indent="0" algn="l" rtl="0">
                  <a:buNone/>
                </a:pPr>
                <a:r>
                  <a:rPr lang="en-US" sz="2000" dirty="0" smtClean="0"/>
                  <a:t>  </a:t>
                </a:r>
                <a:endParaRPr lang="en-US" sz="20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pic>
        <p:nvPicPr>
          <p:cNvPr id="14" name="صورة 13"/>
          <p:cNvPicPr>
            <a:picLocks noChangeAspect="1"/>
          </p:cNvPicPr>
          <p:nvPr/>
        </p:nvPicPr>
        <p:blipFill>
          <a:blip r:embed="rId3"/>
          <a:stretch>
            <a:fillRect/>
          </a:stretch>
        </p:blipFill>
        <p:spPr>
          <a:xfrm>
            <a:off x="2699792" y="1296861"/>
            <a:ext cx="4212296" cy="603673"/>
          </a:xfrm>
          <a:prstGeom prst="rect">
            <a:avLst/>
          </a:prstGeom>
        </p:spPr>
      </p:pic>
      <p:pic>
        <p:nvPicPr>
          <p:cNvPr id="10" name="صورة 9"/>
          <p:cNvPicPr>
            <a:picLocks/>
          </p:cNvPicPr>
          <p:nvPr/>
        </p:nvPicPr>
        <p:blipFill>
          <a:blip r:embed="rId4">
            <a:extLst>
              <a:ext uri="{28A0092B-C50C-407E-A947-70E740481C1C}">
                <a14:useLocalDpi xmlns:a14="http://schemas.microsoft.com/office/drawing/2010/main" val="0"/>
              </a:ext>
            </a:extLst>
          </a:blip>
          <a:srcRect/>
          <a:stretch>
            <a:fillRect/>
          </a:stretch>
        </p:blipFill>
        <p:spPr>
          <a:xfrm>
            <a:off x="6084168" y="2061251"/>
            <a:ext cx="2797935" cy="3981302"/>
          </a:xfrm>
          <a:prstGeom prst="rect">
            <a:avLst/>
          </a:prstGeom>
        </p:spPr>
      </p:pic>
      <p:pic>
        <p:nvPicPr>
          <p:cNvPr id="11" name="صورة 10"/>
          <p:cNvPicPr>
            <a:picLocks noChangeAspect="1"/>
          </p:cNvPicPr>
          <p:nvPr/>
        </p:nvPicPr>
        <p:blipFill>
          <a:blip r:embed="rId5"/>
          <a:stretch>
            <a:fillRect/>
          </a:stretch>
        </p:blipFill>
        <p:spPr>
          <a:xfrm>
            <a:off x="2160240" y="1994938"/>
            <a:ext cx="3923928" cy="2451016"/>
          </a:xfrm>
          <a:prstGeom prst="rect">
            <a:avLst/>
          </a:prstGeom>
        </p:spPr>
      </p:pic>
      <p:pic>
        <p:nvPicPr>
          <p:cNvPr id="15" name="صورة 14"/>
          <p:cNvPicPr>
            <a:picLocks noChangeAspect="1"/>
          </p:cNvPicPr>
          <p:nvPr/>
        </p:nvPicPr>
        <p:blipFill>
          <a:blip r:embed="rId6"/>
          <a:stretch>
            <a:fillRect/>
          </a:stretch>
        </p:blipFill>
        <p:spPr>
          <a:xfrm>
            <a:off x="2160240" y="4445954"/>
            <a:ext cx="3923928" cy="2317642"/>
          </a:xfrm>
          <a:prstGeom prst="rect">
            <a:avLst/>
          </a:prstGeom>
        </p:spPr>
      </p:pic>
      <p:cxnSp>
        <p:nvCxnSpPr>
          <p:cNvPr id="16" name="رابط كسهم مستقيم 15"/>
          <p:cNvCxnSpPr/>
          <p:nvPr/>
        </p:nvCxnSpPr>
        <p:spPr>
          <a:xfrm flipV="1">
            <a:off x="3590056" y="2670348"/>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V="1">
            <a:off x="3446040" y="5190628"/>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48434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457200" indent="-457200" algn="l" rtl="0">
              <a:buAutoNum type="arabicParenR"/>
            </a:pPr>
            <a:r>
              <a:rPr lang="en-US" sz="2000" dirty="0" smtClean="0"/>
              <a:t>Shear check:</a:t>
            </a:r>
          </a:p>
          <a:p>
            <a:pPr marL="0" indent="0" algn="l" rtl="0">
              <a:buNone/>
            </a:pPr>
            <a:endParaRPr lang="en-US" sz="2000" dirty="0" smtClean="0"/>
          </a:p>
          <a:p>
            <a:pPr marL="0" indent="0" algn="l" rtl="0">
              <a:buNone/>
            </a:pPr>
            <a:r>
              <a:rPr lang="en-US" sz="2000" dirty="0" smtClean="0"/>
              <a:t>b- </a:t>
            </a:r>
            <a:r>
              <a:rPr lang="en-US" sz="2000" dirty="0"/>
              <a:t>Vu (U = 1.2D + 1.0L + 3E = 1.2D + 1.0L + 3EDY)</a:t>
            </a:r>
          </a:p>
          <a:p>
            <a:pPr marL="0" indent="0" algn="l" rtl="0">
              <a:buNone/>
            </a:pPr>
            <a:r>
              <a:rPr lang="en-US" sz="2000" dirty="0"/>
              <a:t>     Vu</a:t>
            </a:r>
            <a:r>
              <a:rPr lang="en-US" sz="1600" dirty="0"/>
              <a:t>2</a:t>
            </a:r>
            <a:r>
              <a:rPr lang="en-US" sz="2000" dirty="0"/>
              <a:t> = 17 kN</a:t>
            </a:r>
          </a:p>
          <a:p>
            <a:pPr marL="0" indent="0" algn="l" rtl="0">
              <a:buNone/>
            </a:pPr>
            <a:r>
              <a:rPr lang="en-US" sz="2000" dirty="0"/>
              <a:t>     Vu</a:t>
            </a:r>
            <a:r>
              <a:rPr lang="en-US" sz="1600" dirty="0"/>
              <a:t>4</a:t>
            </a:r>
            <a:r>
              <a:rPr lang="en-US" sz="2000" dirty="0"/>
              <a:t> = 38 kN</a:t>
            </a:r>
          </a:p>
          <a:p>
            <a:pPr marL="0" indent="0" algn="l" rtl="0">
              <a:buNone/>
            </a:pPr>
            <a:endParaRPr lang="en-US" sz="2000" dirty="0"/>
          </a:p>
          <a:p>
            <a:pPr marL="0" indent="0" algn="l" rtl="0">
              <a:buNone/>
            </a:pPr>
            <a:r>
              <a:rPr lang="en-US" sz="2000" dirty="0"/>
              <a:t>𝜙Vn</a:t>
            </a:r>
            <a:r>
              <a:rPr lang="en-US" sz="1600" dirty="0"/>
              <a:t>2</a:t>
            </a:r>
            <a:r>
              <a:rPr lang="en-US" sz="2000" dirty="0"/>
              <a:t> = 226 kN  &gt; min   177</a:t>
            </a:r>
          </a:p>
          <a:p>
            <a:pPr marL="0" indent="0" algn="l" rtl="0">
              <a:buNone/>
            </a:pPr>
            <a:r>
              <a:rPr lang="en-US" sz="2000" dirty="0"/>
              <a:t>                                           17</a:t>
            </a:r>
          </a:p>
          <a:p>
            <a:pPr marL="0" indent="0" algn="l" rtl="0">
              <a:buNone/>
            </a:pPr>
            <a:r>
              <a:rPr lang="en-US" sz="2000" dirty="0"/>
              <a:t>𝜙Vn</a:t>
            </a:r>
            <a:r>
              <a:rPr lang="en-US" sz="1600" dirty="0"/>
              <a:t>3</a:t>
            </a:r>
            <a:r>
              <a:rPr lang="en-US" sz="2000" dirty="0"/>
              <a:t> = 208 kN &gt; min    103</a:t>
            </a:r>
          </a:p>
          <a:p>
            <a:pPr marL="0" indent="0" algn="l" rtl="0">
              <a:buNone/>
            </a:pPr>
            <a:r>
              <a:rPr lang="en-US" sz="2000" dirty="0"/>
              <a:t>                                           38</a:t>
            </a:r>
          </a:p>
          <a:p>
            <a:pPr marL="0" indent="0" algn="l" rtl="0">
              <a:buNone/>
            </a:pPr>
            <a:endParaRPr lang="en-US" sz="2000" dirty="0" smtClean="0"/>
          </a:p>
          <a:p>
            <a:pPr marL="0" lvl="0" indent="0" algn="l" rtl="0">
              <a:buNone/>
            </a:pPr>
            <a:endParaRPr lang="en-US" sz="2000" dirty="0" smtClean="0"/>
          </a:p>
          <a:p>
            <a:pPr marL="0" lvl="0" indent="0" algn="l" rtl="0">
              <a:buNone/>
            </a:pPr>
            <a:r>
              <a:rPr lang="en-US" sz="2000" dirty="0" smtClean="0"/>
              <a:t>  </a:t>
            </a:r>
            <a:endParaRPr lang="en-US" sz="2000" dirty="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sp>
        <p:nvSpPr>
          <p:cNvPr id="12" name="قوس متوسط مزدوج 11"/>
          <p:cNvSpPr/>
          <p:nvPr/>
        </p:nvSpPr>
        <p:spPr>
          <a:xfrm>
            <a:off x="2410957" y="3212976"/>
            <a:ext cx="576064" cy="648072"/>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3" name="قوس متوسط مزدوج 12"/>
          <p:cNvSpPr/>
          <p:nvPr/>
        </p:nvSpPr>
        <p:spPr>
          <a:xfrm>
            <a:off x="2410957" y="3938141"/>
            <a:ext cx="576064" cy="648072"/>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pic>
        <p:nvPicPr>
          <p:cNvPr id="8" name="Picture 365"/>
          <p:cNvPicPr/>
          <p:nvPr/>
        </p:nvPicPr>
        <p:blipFill>
          <a:blip r:embed="rId2">
            <a:extLst>
              <a:ext uri="{28A0092B-C50C-407E-A947-70E740481C1C}">
                <a14:useLocalDpi xmlns:a14="http://schemas.microsoft.com/office/drawing/2010/main" val="0"/>
              </a:ext>
            </a:extLst>
          </a:blip>
          <a:stretch>
            <a:fillRect/>
          </a:stretch>
        </p:blipFill>
        <p:spPr>
          <a:xfrm>
            <a:off x="4221029" y="5224628"/>
            <a:ext cx="4471670" cy="833755"/>
          </a:xfrm>
          <a:prstGeom prst="rect">
            <a:avLst/>
          </a:prstGeom>
        </p:spPr>
      </p:pic>
      <p:pic>
        <p:nvPicPr>
          <p:cNvPr id="9" name="Picture 285"/>
          <p:cNvPicPr/>
          <p:nvPr/>
        </p:nvPicPr>
        <p:blipFill>
          <a:blip r:embed="rId3">
            <a:extLst>
              <a:ext uri="{28A0092B-C50C-407E-A947-70E740481C1C}">
                <a14:useLocalDpi xmlns:a14="http://schemas.microsoft.com/office/drawing/2010/main" val="0"/>
              </a:ext>
            </a:extLst>
          </a:blip>
          <a:stretch>
            <a:fillRect/>
          </a:stretch>
        </p:blipFill>
        <p:spPr>
          <a:xfrm>
            <a:off x="4221029" y="4149080"/>
            <a:ext cx="4476115" cy="896620"/>
          </a:xfrm>
          <a:prstGeom prst="rect">
            <a:avLst/>
          </a:prstGeom>
        </p:spPr>
      </p:pic>
    </p:spTree>
    <p:extLst>
      <p:ext uri="{BB962C8B-B14F-4D97-AF65-F5344CB8AC3E}">
        <p14:creationId xmlns:p14="http://schemas.microsoft.com/office/powerpoint/2010/main" val="17257056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0" indent="0" algn="l" rtl="0">
              <a:buNone/>
            </a:pPr>
            <a:r>
              <a:rPr lang="en-US" sz="2000" dirty="0" smtClean="0"/>
              <a:t>Verification of column design:</a:t>
            </a:r>
          </a:p>
          <a:p>
            <a:pPr marL="457200" lvl="0" indent="-457200" algn="l" rtl="0">
              <a:buAutoNum type="arabicParenR"/>
            </a:pPr>
            <a:r>
              <a:rPr lang="en-US" sz="2000" dirty="0" smtClean="0"/>
              <a:t>Slenderness:</a:t>
            </a:r>
          </a:p>
          <a:p>
            <a:pPr marL="0" lvl="0" indent="0" algn="l" rtl="0">
              <a:buNone/>
            </a:pPr>
            <a:r>
              <a:rPr lang="en-US" sz="2000" dirty="0"/>
              <a:t> </a:t>
            </a:r>
            <a:r>
              <a:rPr lang="en-US" sz="2000" dirty="0" smtClean="0"/>
              <a:t>   </a:t>
            </a:r>
          </a:p>
          <a:p>
            <a:pPr marL="0" lvl="0" indent="0" algn="l" rtl="0">
              <a:buNone/>
            </a:pPr>
            <a:r>
              <a:rPr lang="en-US" sz="2000" dirty="0" smtClean="0"/>
              <a:t>  </a:t>
            </a:r>
            <a:endParaRPr lang="en-US" sz="2000" dirty="0"/>
          </a:p>
          <a:p>
            <a:pPr marL="0" indent="0" algn="l" rtl="0">
              <a:buNone/>
            </a:pPr>
            <a:endParaRPr lang="en-US" sz="20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صورة 4"/>
          <p:cNvPicPr>
            <a:picLocks noChangeAspect="1"/>
          </p:cNvPicPr>
          <p:nvPr/>
        </p:nvPicPr>
        <p:blipFill>
          <a:blip r:embed="rId2"/>
          <a:stretch>
            <a:fillRect/>
          </a:stretch>
        </p:blipFill>
        <p:spPr>
          <a:xfrm>
            <a:off x="467544" y="1886056"/>
            <a:ext cx="3888432" cy="822864"/>
          </a:xfrm>
          <a:prstGeom prst="rect">
            <a:avLst/>
          </a:prstGeom>
        </p:spPr>
      </p:pic>
      <p:pic>
        <p:nvPicPr>
          <p:cNvPr id="6" name="صورة 5"/>
          <p:cNvPicPr>
            <a:picLocks noChangeAspect="1"/>
          </p:cNvPicPr>
          <p:nvPr/>
        </p:nvPicPr>
        <p:blipFill>
          <a:blip r:embed="rId3"/>
          <a:stretch>
            <a:fillRect/>
          </a:stretch>
        </p:blipFill>
        <p:spPr>
          <a:xfrm>
            <a:off x="458452" y="2996952"/>
            <a:ext cx="4132675" cy="2232248"/>
          </a:xfrm>
          <a:prstGeom prst="rect">
            <a:avLst/>
          </a:prstGeom>
        </p:spPr>
      </p:pic>
    </p:spTree>
    <p:extLst>
      <p:ext uri="{BB962C8B-B14F-4D97-AF65-F5344CB8AC3E}">
        <p14:creationId xmlns:p14="http://schemas.microsoft.com/office/powerpoint/2010/main" val="162158978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0" indent="0" algn="l" rtl="0">
              <a:buNone/>
            </a:pPr>
            <a:r>
              <a:rPr lang="en-US" sz="2000" dirty="0" smtClean="0"/>
              <a:t>Verification of column design:</a:t>
            </a:r>
          </a:p>
          <a:p>
            <a:pPr marL="0" lvl="0" indent="0" algn="l" rtl="0">
              <a:buNone/>
            </a:pPr>
            <a:r>
              <a:rPr lang="en-US" sz="2000" dirty="0" smtClean="0"/>
              <a:t>2)     P-M interaction diagram </a:t>
            </a:r>
            <a:r>
              <a:rPr lang="en-US" sz="2000" dirty="0"/>
              <a:t>(1.2D +1.0L + 1.3EDY</a:t>
            </a:r>
            <a:r>
              <a:rPr lang="en-US" sz="2000" dirty="0" smtClean="0"/>
              <a:t>):</a:t>
            </a:r>
          </a:p>
          <a:p>
            <a:pPr marL="0" lvl="0" indent="0" algn="l" rtl="0">
              <a:buNone/>
            </a:pPr>
            <a:r>
              <a:rPr lang="en-US" sz="2000" dirty="0" smtClean="0"/>
              <a:t>    </a:t>
            </a:r>
          </a:p>
          <a:p>
            <a:pPr marL="0" lvl="0" indent="0" algn="l" rtl="0">
              <a:buNone/>
            </a:pPr>
            <a:r>
              <a:rPr lang="en-US" sz="2000" dirty="0" err="1"/>
              <a:t>emin</a:t>
            </a:r>
            <a:r>
              <a:rPr lang="en-US" sz="2000" dirty="0"/>
              <a:t> = 0.015 + (0.03*h) </a:t>
            </a:r>
          </a:p>
          <a:p>
            <a:pPr marL="0" lvl="0" indent="0" algn="l" rtl="0">
              <a:buNone/>
            </a:pPr>
            <a:endParaRPr lang="en-US" sz="2000" dirty="0"/>
          </a:p>
          <a:p>
            <a:pPr marL="0" lvl="0" indent="0" algn="l" rtl="0">
              <a:buNone/>
            </a:pPr>
            <a:r>
              <a:rPr lang="en-US" sz="2000" dirty="0"/>
              <a:t>M2min = Pu * </a:t>
            </a:r>
            <a:r>
              <a:rPr lang="en-US" sz="2000" dirty="0" err="1"/>
              <a:t>emin</a:t>
            </a:r>
            <a:r>
              <a:rPr lang="en-US" sz="2000" dirty="0"/>
              <a:t> = 2,215 * 0.0255 = 57 </a:t>
            </a:r>
            <a:r>
              <a:rPr lang="en-US" sz="2000" dirty="0" err="1"/>
              <a:t>kN.m</a:t>
            </a:r>
            <a:r>
              <a:rPr lang="en-US" sz="2000" dirty="0"/>
              <a:t> </a:t>
            </a:r>
          </a:p>
          <a:p>
            <a:pPr marL="0" lvl="0" indent="0" algn="l" rtl="0">
              <a:buNone/>
            </a:pPr>
            <a:r>
              <a:rPr lang="en-US" sz="2000" dirty="0"/>
              <a:t>M3min = Pu * </a:t>
            </a:r>
            <a:r>
              <a:rPr lang="en-US" sz="2000" dirty="0" err="1"/>
              <a:t>emin</a:t>
            </a:r>
            <a:r>
              <a:rPr lang="en-US" sz="2000" dirty="0"/>
              <a:t> = 2,215 * 0.033 = 73 </a:t>
            </a:r>
            <a:r>
              <a:rPr lang="en-US" sz="2000" dirty="0" err="1"/>
              <a:t>kN.m</a:t>
            </a:r>
            <a:r>
              <a:rPr lang="en-US" sz="2000" dirty="0"/>
              <a:t> </a:t>
            </a:r>
          </a:p>
          <a:p>
            <a:pPr marL="0" lvl="0" indent="0" algn="l" rtl="0">
              <a:buNone/>
            </a:pPr>
            <a:endParaRPr lang="en-US" sz="2000" dirty="0"/>
          </a:p>
          <a:p>
            <a:pPr marL="0" lvl="0" indent="0" algn="l" rtl="0">
              <a:buNone/>
            </a:pPr>
            <a:r>
              <a:rPr lang="en-US" sz="2000" dirty="0"/>
              <a:t>For design:</a:t>
            </a:r>
          </a:p>
          <a:p>
            <a:pPr marL="0" lvl="0" indent="0" algn="l" rtl="0">
              <a:buNone/>
            </a:pPr>
            <a:r>
              <a:rPr lang="en-US" sz="2000" dirty="0"/>
              <a:t>M2 = max. (48 , 57) = 57 </a:t>
            </a:r>
            <a:r>
              <a:rPr lang="en-US" sz="2000" dirty="0" err="1"/>
              <a:t>kN.m</a:t>
            </a:r>
            <a:endParaRPr lang="en-US" sz="2000" dirty="0"/>
          </a:p>
          <a:p>
            <a:pPr marL="0" lvl="0" indent="0" algn="l" rtl="0">
              <a:buNone/>
            </a:pPr>
            <a:r>
              <a:rPr lang="en-US" sz="2000" dirty="0"/>
              <a:t>M3 = max. (6.3 , 73) = 73 </a:t>
            </a:r>
            <a:r>
              <a:rPr lang="en-US" sz="2000" dirty="0" err="1"/>
              <a:t>kN.m</a:t>
            </a:r>
            <a:r>
              <a:rPr lang="en-US" sz="2000" dirty="0"/>
              <a:t> </a:t>
            </a:r>
          </a:p>
          <a:p>
            <a:pPr marL="0" lvl="0" indent="0" algn="l" rtl="0">
              <a:buNone/>
            </a:pPr>
            <a:endParaRPr lang="en-US" sz="2000" dirty="0"/>
          </a:p>
          <a:p>
            <a:pPr marL="0" lvl="0" indent="0" algn="l" rtl="0">
              <a:buNone/>
            </a:pPr>
            <a:endParaRPr lang="en-US" sz="2000" dirty="0" smtClean="0"/>
          </a:p>
          <a:p>
            <a:pPr marL="0" indent="0" algn="l" rtl="0">
              <a:buNone/>
            </a:pPr>
            <a:endParaRPr lang="en-US" sz="20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7" name="Picture 369"/>
          <p:cNvPicPr/>
          <p:nvPr/>
        </p:nvPicPr>
        <p:blipFill>
          <a:blip r:embed="rId2">
            <a:extLst>
              <a:ext uri="{28A0092B-C50C-407E-A947-70E740481C1C}">
                <a14:useLocalDpi xmlns:a14="http://schemas.microsoft.com/office/drawing/2010/main" val="0"/>
              </a:ext>
            </a:extLst>
          </a:blip>
          <a:stretch>
            <a:fillRect/>
          </a:stretch>
        </p:blipFill>
        <p:spPr>
          <a:xfrm>
            <a:off x="5724129" y="1143000"/>
            <a:ext cx="2941040" cy="1781944"/>
          </a:xfrm>
          <a:prstGeom prst="rect">
            <a:avLst/>
          </a:prstGeom>
        </p:spPr>
      </p:pic>
      <p:pic>
        <p:nvPicPr>
          <p:cNvPr id="9" name="صورة 8"/>
          <p:cNvPicPr>
            <a:picLocks noChangeAspect="1"/>
          </p:cNvPicPr>
          <p:nvPr/>
        </p:nvPicPr>
        <p:blipFill>
          <a:blip r:embed="rId3"/>
          <a:stretch>
            <a:fillRect/>
          </a:stretch>
        </p:blipFill>
        <p:spPr>
          <a:xfrm>
            <a:off x="0" y="5317424"/>
            <a:ext cx="2980584" cy="1080120"/>
          </a:xfrm>
          <a:prstGeom prst="rect">
            <a:avLst/>
          </a:prstGeom>
        </p:spPr>
      </p:pic>
    </p:spTree>
    <p:extLst>
      <p:ext uri="{BB962C8B-B14F-4D97-AF65-F5344CB8AC3E}">
        <p14:creationId xmlns:p14="http://schemas.microsoft.com/office/powerpoint/2010/main" val="162537740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a:p>
          <a:p>
            <a:pPr marL="0" indent="0" algn="l" rtl="0">
              <a:buNone/>
            </a:pPr>
            <a:r>
              <a:rPr lang="en-US" sz="2000" dirty="0" smtClean="0"/>
              <a:t>Verification of column design:</a:t>
            </a:r>
          </a:p>
          <a:p>
            <a:pPr marL="457200" lvl="0" indent="-457200" algn="l" rtl="0">
              <a:buAutoNum type="arabicParenR" startAt="2"/>
            </a:pPr>
            <a:r>
              <a:rPr lang="en-US" sz="2000" dirty="0" smtClean="0"/>
              <a:t>P-M interaction diagram: </a:t>
            </a:r>
          </a:p>
          <a:p>
            <a:pPr marL="0" lvl="0" indent="0" algn="l" rtl="0">
              <a:buNone/>
            </a:pPr>
            <a:r>
              <a:rPr lang="en-US" sz="2000" dirty="0"/>
              <a:t> </a:t>
            </a:r>
            <a:r>
              <a:rPr lang="en-US" sz="2000" dirty="0" smtClean="0"/>
              <a:t>       (</a:t>
            </a:r>
            <a:r>
              <a:rPr lang="en-US" sz="2000" dirty="0"/>
              <a:t>1.2D +1.0L + 1.3EDY</a:t>
            </a:r>
            <a:r>
              <a:rPr lang="en-US" sz="2000" dirty="0" smtClean="0"/>
              <a:t>)</a:t>
            </a:r>
          </a:p>
          <a:p>
            <a:pPr marL="0" lvl="0" indent="0" algn="l" rtl="0">
              <a:buNone/>
            </a:pPr>
            <a:r>
              <a:rPr lang="en-US" sz="2000" dirty="0" smtClean="0"/>
              <a:t>    </a:t>
            </a:r>
            <a:endParaRPr lang="en-US" sz="2400" dirty="0" smtClean="0"/>
          </a:p>
          <a:p>
            <a:pPr marL="0" indent="0" algn="l" rtl="0">
              <a:buNone/>
            </a:pPr>
            <a:r>
              <a:rPr lang="en-US" sz="2000" dirty="0" smtClean="0"/>
              <a:t>𝜙</a:t>
            </a:r>
            <a:r>
              <a:rPr lang="en-US" sz="2000" dirty="0"/>
              <a:t>Pn</a:t>
            </a:r>
            <a:r>
              <a:rPr lang="en-US" sz="1400" dirty="0"/>
              <a:t>2</a:t>
            </a:r>
            <a:r>
              <a:rPr lang="en-US" sz="2000" dirty="0"/>
              <a:t> </a:t>
            </a:r>
            <a:r>
              <a:rPr lang="en-US" sz="2000" dirty="0" smtClean="0"/>
              <a:t>= </a:t>
            </a:r>
            <a:r>
              <a:rPr lang="en-US" sz="2000" dirty="0"/>
              <a:t>2,985 </a:t>
            </a:r>
            <a:r>
              <a:rPr lang="en-US" sz="2000" dirty="0" smtClean="0"/>
              <a:t>kN</a:t>
            </a:r>
          </a:p>
          <a:p>
            <a:pPr marL="0" indent="0" algn="l" rtl="0">
              <a:buNone/>
            </a:pPr>
            <a:endParaRPr lang="en-US" sz="2000" dirty="0" smtClean="0"/>
          </a:p>
          <a:p>
            <a:pPr marL="0" indent="0" algn="l" rtl="0">
              <a:buNone/>
            </a:pPr>
            <a:endParaRPr lang="en-US" sz="2000" dirty="0"/>
          </a:p>
          <a:p>
            <a:pPr marL="0" indent="0" algn="l" rtl="0">
              <a:buNone/>
            </a:pPr>
            <a:endParaRPr lang="en-US" sz="2000" dirty="0"/>
          </a:p>
          <a:p>
            <a:pPr marL="0" indent="0" algn="l" rtl="0">
              <a:buNone/>
            </a:pPr>
            <a:r>
              <a:rPr lang="en-US" sz="2000" dirty="0"/>
              <a:t>𝜙Pn</a:t>
            </a:r>
            <a:r>
              <a:rPr lang="en-US" sz="1400" dirty="0"/>
              <a:t>3</a:t>
            </a:r>
            <a:r>
              <a:rPr lang="en-US" sz="2000" dirty="0"/>
              <a:t> </a:t>
            </a:r>
            <a:r>
              <a:rPr lang="en-US" sz="2000" dirty="0" smtClean="0"/>
              <a:t>= 3,000 kN</a:t>
            </a:r>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a:p>
          <a:p>
            <a:pPr marL="0" indent="0" algn="l" rtl="0">
              <a:buNone/>
            </a:pPr>
            <a:r>
              <a:rPr lang="en-US" sz="2000" dirty="0"/>
              <a:t>𝜙Pn</a:t>
            </a:r>
            <a:r>
              <a:rPr lang="en-US" sz="1400" dirty="0"/>
              <a:t>0</a:t>
            </a:r>
            <a:r>
              <a:rPr lang="en-US" sz="2000" dirty="0"/>
              <a:t> = 𝜙 </a:t>
            </a:r>
            <a:r>
              <a:rPr lang="el-GR" sz="2000" dirty="0"/>
              <a:t>λ { 0.85 </a:t>
            </a:r>
            <a:r>
              <a:rPr lang="en-US" sz="2000" dirty="0"/>
              <a:t>fcʹ (Ag – As) + </a:t>
            </a:r>
            <a:r>
              <a:rPr lang="en-US" sz="2000" dirty="0" err="1"/>
              <a:t>Fy</a:t>
            </a:r>
            <a:r>
              <a:rPr lang="en-US" sz="2000" dirty="0"/>
              <a:t> As } </a:t>
            </a:r>
            <a:r>
              <a:rPr lang="en-US" sz="2000" dirty="0" smtClean="0"/>
              <a:t>= </a:t>
            </a:r>
            <a:r>
              <a:rPr lang="en-US" sz="2000" dirty="0"/>
              <a:t>3,032 </a:t>
            </a:r>
            <a:r>
              <a:rPr lang="en-US" sz="2000" dirty="0" smtClean="0"/>
              <a:t>kN</a:t>
            </a:r>
          </a:p>
          <a:p>
            <a:pPr marL="0" indent="0" algn="l" rtl="0">
              <a:buNone/>
            </a:pPr>
            <a:endParaRPr lang="en-US" sz="2000" dirty="0"/>
          </a:p>
          <a:p>
            <a:pPr marL="0" indent="0" algn="l" rtl="0">
              <a:buNone/>
            </a:pPr>
            <a:r>
              <a:rPr lang="en-US" sz="2000" dirty="0"/>
              <a:t>𝜙</a:t>
            </a:r>
            <a:r>
              <a:rPr lang="en-US" sz="2000" dirty="0" err="1"/>
              <a:t>Pn</a:t>
            </a:r>
            <a:r>
              <a:rPr lang="en-US" sz="2000" dirty="0"/>
              <a:t> = 2,968 kN &gt; Pu = 2,215 kN         </a:t>
            </a:r>
            <a:r>
              <a:rPr lang="en-US" sz="2000" dirty="0" smtClean="0"/>
              <a:t>OK</a:t>
            </a:r>
          </a:p>
          <a:p>
            <a:pPr marL="0" indent="0" algn="l" rtl="0">
              <a:buNone/>
            </a:pPr>
            <a:endParaRPr lang="en-US" sz="2000" dirty="0"/>
          </a:p>
          <a:p>
            <a:pPr marL="0" indent="0" algn="l" rtl="0">
              <a:buNone/>
            </a:pPr>
            <a:r>
              <a:rPr lang="en-US" sz="2000" dirty="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cxnSp>
        <p:nvCxnSpPr>
          <p:cNvPr id="6" name="رابط كسهم مستقيم 5"/>
          <p:cNvCxnSpPr/>
          <p:nvPr/>
        </p:nvCxnSpPr>
        <p:spPr>
          <a:xfrm>
            <a:off x="3491880" y="6669360"/>
            <a:ext cx="28803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 name="صورة 4"/>
          <p:cNvPicPr>
            <a:picLocks noChangeAspect="1"/>
          </p:cNvPicPr>
          <p:nvPr/>
        </p:nvPicPr>
        <p:blipFill>
          <a:blip r:embed="rId2"/>
          <a:stretch>
            <a:fillRect/>
          </a:stretch>
        </p:blipFill>
        <p:spPr>
          <a:xfrm>
            <a:off x="4582344" y="953390"/>
            <a:ext cx="3923928" cy="2451016"/>
          </a:xfrm>
          <a:prstGeom prst="rect">
            <a:avLst/>
          </a:prstGeom>
        </p:spPr>
      </p:pic>
      <p:pic>
        <p:nvPicPr>
          <p:cNvPr id="7" name="صورة 6"/>
          <p:cNvPicPr>
            <a:picLocks noChangeAspect="1"/>
          </p:cNvPicPr>
          <p:nvPr/>
        </p:nvPicPr>
        <p:blipFill>
          <a:blip r:embed="rId3"/>
          <a:stretch>
            <a:fillRect/>
          </a:stretch>
        </p:blipFill>
        <p:spPr>
          <a:xfrm>
            <a:off x="4582344" y="3404406"/>
            <a:ext cx="3923928" cy="2317642"/>
          </a:xfrm>
          <a:prstGeom prst="rect">
            <a:avLst/>
          </a:prstGeom>
        </p:spPr>
      </p:pic>
      <p:cxnSp>
        <p:nvCxnSpPr>
          <p:cNvPr id="9" name="رابط كسهم مستقيم 8"/>
          <p:cNvCxnSpPr/>
          <p:nvPr/>
        </p:nvCxnSpPr>
        <p:spPr>
          <a:xfrm flipV="1">
            <a:off x="6012160" y="1628800"/>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flipV="1">
            <a:off x="5868144" y="4149080"/>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175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0B34F065-1154-456A-91E3-76DE8E75E17B}" type="slidenum">
              <a:rPr lang="ar-SA" smtClean="0"/>
              <a:t>8</a:t>
            </a:fld>
            <a:endParaRPr lang="ar-SA"/>
          </a:p>
        </p:txBody>
      </p:sp>
      <p:sp>
        <p:nvSpPr>
          <p:cNvPr id="5" name="عنصر نائب للمحتوى 2"/>
          <p:cNvSpPr>
            <a:spLocks noGrp="1"/>
          </p:cNvSpPr>
          <p:nvPr>
            <p:ph idx="1"/>
          </p:nvPr>
        </p:nvSpPr>
        <p:spPr>
          <a:xfrm>
            <a:off x="457200" y="836712"/>
            <a:ext cx="8229600" cy="5289451"/>
          </a:xfrm>
        </p:spPr>
        <p:txBody>
          <a:bodyPr/>
          <a:lstStyle/>
          <a:p>
            <a:pPr marL="0" indent="0" algn="l" rtl="0">
              <a:buNone/>
            </a:pPr>
            <a:r>
              <a:rPr lang="en-US" dirty="0" smtClean="0"/>
              <a:t>Architectural Plans</a:t>
            </a:r>
          </a:p>
          <a:p>
            <a:pPr marL="0" indent="0" algn="l" rtl="0">
              <a:buNone/>
            </a:pPr>
            <a:r>
              <a:rPr lang="en-US" dirty="0" smtClean="0"/>
              <a:t>Third floor</a:t>
            </a:r>
            <a:endParaRPr lang="en-US" dirty="0"/>
          </a:p>
        </p:txBody>
      </p:sp>
      <p:sp>
        <p:nvSpPr>
          <p:cNvPr id="6" name="عنوان 1"/>
          <p:cNvSpPr>
            <a:spLocks noGrp="1"/>
          </p:cNvSpPr>
          <p:nvPr>
            <p:ph type="title"/>
          </p:nvPr>
        </p:nvSpPr>
        <p:spPr>
          <a:xfrm>
            <a:off x="467544" y="0"/>
            <a:ext cx="8229600" cy="1143000"/>
          </a:xfrm>
        </p:spPr>
        <p:txBody>
          <a:bodyPr>
            <a:normAutofit/>
          </a:bodyPr>
          <a:lstStyle/>
          <a:p>
            <a:r>
              <a:rPr lang="en-US" sz="3600" dirty="0" smtClean="0">
                <a:solidFill>
                  <a:schemeClr val="accent2">
                    <a:lumMod val="75000"/>
                  </a:schemeClr>
                </a:solidFill>
              </a:rPr>
              <a:t>Background information</a:t>
            </a:r>
            <a:endParaRPr lang="en-US" sz="3600" dirty="0">
              <a:solidFill>
                <a:schemeClr val="accent2">
                  <a:lumMod val="75000"/>
                </a:schemeClr>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348880"/>
            <a:ext cx="7149232" cy="2990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666157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89</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smtClean="0"/>
                  <a:t>Verification of column design:</a:t>
                </a:r>
              </a:p>
              <a:p>
                <a:pPr marL="0" lvl="0" indent="0" algn="l" rtl="0">
                  <a:buNone/>
                </a:pPr>
                <a:r>
                  <a:rPr lang="en-US" sz="2000" dirty="0"/>
                  <a:t>3</a:t>
                </a:r>
                <a:r>
                  <a:rPr lang="en-US" sz="2000" dirty="0" smtClean="0"/>
                  <a:t>)     Shear ratio check:</a:t>
                </a:r>
              </a:p>
              <a:p>
                <a:pPr marL="0" lvl="0" indent="0" algn="l" rtl="0">
                  <a:buNone/>
                </a:pPr>
                <a:r>
                  <a:rPr lang="en-US" sz="2000" dirty="0" smtClean="0"/>
                  <a:t>    </a:t>
                </a:r>
                <a:endParaRPr lang="en-US" sz="2400" dirty="0" smtClean="0"/>
              </a:p>
              <a:p>
                <a:pPr marL="0" indent="0" algn="l" rtl="0">
                  <a:buNone/>
                </a:pPr>
                <a:r>
                  <a:rPr lang="fr-FR" sz="2000" dirty="0"/>
                  <a:t>Vu =38.5 </a:t>
                </a:r>
                <a:r>
                  <a:rPr lang="fr-FR" sz="2000" dirty="0" smtClean="0"/>
                  <a:t>kN</a:t>
                </a:r>
                <a:endParaRPr lang="fr-FR" sz="2000" dirty="0"/>
              </a:p>
              <a:p>
                <a:pPr marL="0" indent="0" algn="l" rtl="0">
                  <a:buNone/>
                </a:pPr>
                <a:r>
                  <a:rPr lang="fr-FR" sz="2000" dirty="0"/>
                  <a:t>Vu/∅ = 51 </a:t>
                </a:r>
                <a:r>
                  <a:rPr lang="fr-FR" sz="2000" dirty="0" smtClean="0"/>
                  <a:t>kN</a:t>
                </a:r>
              </a:p>
              <a:p>
                <a:pPr marL="0" indent="0" algn="l" rtl="0">
                  <a:buNone/>
                </a:pPr>
                <a:endParaRPr lang="fr-FR" sz="2000" dirty="0"/>
              </a:p>
              <a:p>
                <a:pPr marL="0" indent="0" algn="l" rtl="0">
                  <a:buNone/>
                </a:pPr>
                <a:r>
                  <a:rPr lang="en-US" sz="2000" dirty="0"/>
                  <a:t>Vc3 = 277 kN</a:t>
                </a:r>
              </a:p>
              <a:p>
                <a:pPr marL="0" indent="0" algn="l" rtl="0">
                  <a:buNone/>
                </a:pPr>
                <a:r>
                  <a:rPr lang="en-US" sz="2000" dirty="0"/>
                  <a:t>Vc3/2 = 138.5 kN &gt; 51 kN       There is a need to design the column for shear</a:t>
                </a:r>
              </a:p>
              <a:p>
                <a:pPr marL="0" indent="0" algn="l" rtl="0">
                  <a:buNone/>
                </a:pPr>
                <a:r>
                  <a:rPr lang="en-US" sz="2000" dirty="0"/>
                  <a:t>Use 1 </a:t>
                </a:r>
                <a14:m>
                  <m:oMath xmlns:m="http://schemas.openxmlformats.org/officeDocument/2006/math">
                    <m:r>
                      <a:rPr lang="en-US" sz="2000">
                        <a:latin typeface="Cambria Math" panose="02040503050406030204" pitchFamily="18" charset="0"/>
                      </a:rPr>
                      <m:t>∅</m:t>
                    </m:r>
                    <m:r>
                      <a:rPr lang="en-US" sz="2000">
                        <a:latin typeface="Cambria Math" panose="02040503050406030204" pitchFamily="18" charset="0"/>
                      </a:rPr>
                      <m:t> </m:t>
                    </m:r>
                  </m:oMath>
                </a14:m>
                <a:r>
                  <a:rPr lang="en-US" sz="2000" dirty="0"/>
                  <a:t>10 / spacing  </a:t>
                </a:r>
              </a:p>
              <a:p>
                <a:pPr marL="0" indent="0" algn="l" rtl="0">
                  <a:buNone/>
                </a:pPr>
                <a:endParaRPr lang="en-US" sz="2000" dirty="0"/>
              </a:p>
              <a:p>
                <a:pPr marL="0" indent="0" algn="l" rtl="0">
                  <a:buNone/>
                </a:pPr>
                <a:r>
                  <a:rPr lang="en-US" sz="2000" dirty="0" smtClean="0"/>
                  <a:t>ETABS results:</a:t>
                </a:r>
              </a:p>
              <a:p>
                <a:pPr marL="0" indent="0" algn="l" rtl="0">
                  <a:buNone/>
                </a:pPr>
                <a:endParaRPr lang="en-US" sz="2000" dirty="0"/>
              </a:p>
              <a:p>
                <a:pPr marL="0" indent="0" algn="l" rtl="0">
                  <a:buNone/>
                </a:pPr>
                <a:endParaRPr lang="en-US" sz="2400" dirty="0" smtClean="0"/>
              </a:p>
              <a:p>
                <a:pPr marL="0" indent="0" algn="l" rtl="0">
                  <a:buNone/>
                </a:pPr>
                <a:endParaRPr lang="en-US" sz="2400" dirty="0" smtClean="0"/>
              </a:p>
              <a:p>
                <a:pPr marL="0" indent="0" algn="l" rtl="0">
                  <a:buNone/>
                </a:pPr>
                <a:r>
                  <a:rPr lang="en-US" sz="2000" dirty="0" smtClean="0"/>
                  <a:t/>
                </a:r>
                <a:br>
                  <a:rPr lang="en-US" sz="2000" dirty="0" smtClean="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a:stretch>
              </a:blipFill>
            </p:spPr>
            <p:txBody>
              <a:bodyPr/>
              <a:lstStyle/>
              <a:p>
                <a:r>
                  <a:rPr lang="ar-SA">
                    <a:noFill/>
                  </a:rPr>
                  <a:t> </a:t>
                </a:r>
              </a:p>
            </p:txBody>
          </p:sp>
        </mc:Fallback>
      </mc:AlternateContent>
      <p:cxnSp>
        <p:nvCxnSpPr>
          <p:cNvPr id="7" name="رابط كسهم مستقيم 6"/>
          <p:cNvCxnSpPr/>
          <p:nvPr/>
        </p:nvCxnSpPr>
        <p:spPr>
          <a:xfrm>
            <a:off x="2771800" y="3789040"/>
            <a:ext cx="28803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 name="صورة 4"/>
          <p:cNvPicPr>
            <a:picLocks noChangeAspect="1"/>
          </p:cNvPicPr>
          <p:nvPr/>
        </p:nvPicPr>
        <p:blipFill>
          <a:blip r:embed="rId3"/>
          <a:stretch>
            <a:fillRect/>
          </a:stretch>
        </p:blipFill>
        <p:spPr>
          <a:xfrm>
            <a:off x="408044" y="5133433"/>
            <a:ext cx="8289100" cy="1080120"/>
          </a:xfrm>
          <a:prstGeom prst="rect">
            <a:avLst/>
          </a:prstGeom>
        </p:spPr>
      </p:pic>
    </p:spTree>
    <p:extLst>
      <p:ext uri="{BB962C8B-B14F-4D97-AF65-F5344CB8AC3E}">
        <p14:creationId xmlns:p14="http://schemas.microsoft.com/office/powerpoint/2010/main" val="36674020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90</a:t>
            </a:fld>
            <a:endParaRPr lang="ar-SA"/>
          </a:p>
        </p:txBody>
      </p:sp>
      <p:pic>
        <p:nvPicPr>
          <p:cNvPr id="3" name="صورة 11"/>
          <p:cNvPicPr>
            <a:picLocks/>
          </p:cNvPicPr>
          <p:nvPr/>
        </p:nvPicPr>
        <p:blipFill>
          <a:blip r:embed="rId2">
            <a:extLst>
              <a:ext uri="{28A0092B-C50C-407E-A947-70E740481C1C}">
                <a14:useLocalDpi xmlns:a14="http://schemas.microsoft.com/office/drawing/2010/main" val="0"/>
              </a:ext>
            </a:extLst>
          </a:blip>
          <a:srcRect/>
          <a:stretch>
            <a:fillRect/>
          </a:stretch>
        </p:blipFill>
        <p:spPr>
          <a:xfrm>
            <a:off x="1691680" y="1463252"/>
            <a:ext cx="6237312" cy="5112568"/>
          </a:xfrm>
          <a:prstGeom prst="rect">
            <a:avLst/>
          </a:prstGeom>
        </p:spPr>
      </p:pic>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5"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a:t>Design specifications:</a:t>
            </a:r>
          </a:p>
          <a:p>
            <a:pPr marL="457200" lvl="0" indent="-457200" algn="l" rtl="0">
              <a:buAutoNum type="alphaUcParenR"/>
            </a:pPr>
            <a:r>
              <a:rPr lang="en-US" sz="2000" dirty="0" smtClean="0"/>
              <a:t>Stirrups:</a:t>
            </a:r>
          </a:p>
          <a:p>
            <a:pPr marL="0" lvl="0" indent="0" algn="l" rtl="0">
              <a:buNone/>
            </a:pPr>
            <a:endParaRPr lang="en-US" sz="2000" dirty="0" smtClean="0"/>
          </a:p>
          <a:p>
            <a:pPr marL="0" lvl="0" indent="0" algn="l" rtl="0">
              <a:buNone/>
            </a:pPr>
            <a:endParaRPr lang="en-US" sz="2000" dirty="0"/>
          </a:p>
        </p:txBody>
      </p:sp>
    </p:spTree>
    <p:extLst>
      <p:ext uri="{BB962C8B-B14F-4D97-AF65-F5344CB8AC3E}">
        <p14:creationId xmlns:p14="http://schemas.microsoft.com/office/powerpoint/2010/main" val="5348637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91</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smtClean="0"/>
              <a:t>Design specifications:</a:t>
            </a:r>
          </a:p>
          <a:p>
            <a:pPr marL="457200" lvl="0" indent="-457200" algn="l" rtl="0">
              <a:buAutoNum type="alphaUcParenR"/>
            </a:pPr>
            <a:r>
              <a:rPr lang="en-US" sz="2000" dirty="0" smtClean="0"/>
              <a:t>Stirrups:</a:t>
            </a:r>
          </a:p>
          <a:p>
            <a:pPr marL="0" lvl="0" indent="0" algn="l" rtl="0">
              <a:buNone/>
            </a:pPr>
            <a:endParaRPr lang="en-US" sz="2000" dirty="0" smtClean="0"/>
          </a:p>
          <a:p>
            <a:pPr marL="457200" lvl="0" indent="-457200" algn="l" rtl="0">
              <a:buAutoNum type="arabicPeriod"/>
            </a:pPr>
            <a:r>
              <a:rPr lang="en-US" sz="2000" dirty="0" smtClean="0"/>
              <a:t>At </a:t>
            </a:r>
            <a:r>
              <a:rPr lang="en-US" sz="2000" dirty="0"/>
              <a:t>both ends of the column, hoops shall be provided at spacing (So) over a length (ℓo) measured from the joint </a:t>
            </a:r>
            <a:r>
              <a:rPr lang="en-US" sz="2000" dirty="0" smtClean="0"/>
              <a:t>face.</a:t>
            </a:r>
          </a:p>
          <a:p>
            <a:pPr marL="0" lvl="0" indent="0" algn="l" rtl="0">
              <a:buNone/>
            </a:pPr>
            <a:endParaRPr lang="en-US" sz="2000" dirty="0" smtClean="0"/>
          </a:p>
          <a:p>
            <a:pPr marL="457200" lvl="0" indent="-457200" algn="l" rtl="0">
              <a:buAutoNum type="arabicPeriod" startAt="2"/>
            </a:pPr>
            <a:r>
              <a:rPr lang="en-US" sz="2000" dirty="0" smtClean="0"/>
              <a:t>Spacing </a:t>
            </a:r>
            <a:r>
              <a:rPr lang="en-US" sz="2000" dirty="0"/>
              <a:t>(So) shall not exceed the smallest of (a) through (d</a:t>
            </a:r>
            <a:r>
              <a:rPr lang="en-US" sz="2000" dirty="0" smtClean="0"/>
              <a:t>):</a:t>
            </a:r>
          </a:p>
          <a:p>
            <a:pPr marL="0" lvl="0" indent="0" algn="l" rtl="0">
              <a:buNone/>
            </a:pPr>
            <a:endParaRPr lang="en-US" sz="2000" dirty="0" smtClean="0"/>
          </a:p>
          <a:p>
            <a:pPr marL="0" lvl="0" indent="0" algn="l" rtl="0">
              <a:buNone/>
            </a:pPr>
            <a:r>
              <a:rPr lang="en-US" sz="1800" dirty="0"/>
              <a:t>(a) One-half of the smallest cross-sectional dimension of the column = 0.5 * 350 = 175 mm</a:t>
            </a:r>
          </a:p>
          <a:p>
            <a:pPr marL="0" lvl="0" indent="0" algn="l" rtl="0">
              <a:buNone/>
            </a:pPr>
            <a:r>
              <a:rPr lang="en-US" sz="1800" dirty="0"/>
              <a:t>(b) Eight times the diameter of the smallest longitudinal bar enclosed = 8 * 16 =100 mm</a:t>
            </a:r>
          </a:p>
          <a:p>
            <a:pPr marL="0" lvl="0" indent="0" algn="l" rtl="0">
              <a:buNone/>
            </a:pPr>
            <a:r>
              <a:rPr lang="en-US" sz="1800" dirty="0"/>
              <a:t>(c) 24 times the diameter of the hoop bar = 24 * 10 = 240 mm </a:t>
            </a:r>
          </a:p>
          <a:p>
            <a:pPr marL="0" lvl="0" indent="0" algn="l" rtl="0">
              <a:buNone/>
            </a:pPr>
            <a:r>
              <a:rPr lang="en-US" sz="1800" dirty="0"/>
              <a:t>(d) 300 </a:t>
            </a:r>
            <a:r>
              <a:rPr lang="en-US" sz="1800" dirty="0" smtClean="0"/>
              <a:t>mm</a:t>
            </a:r>
          </a:p>
          <a:p>
            <a:pPr marL="0" lvl="0" indent="0" algn="l" rtl="0">
              <a:buNone/>
            </a:pPr>
            <a:endParaRPr lang="en-US" sz="1800" dirty="0"/>
          </a:p>
          <a:p>
            <a:pPr marL="0" lvl="0" indent="0" algn="l" rtl="0">
              <a:buNone/>
            </a:pPr>
            <a:r>
              <a:rPr lang="en-US" sz="1800" dirty="0"/>
              <a:t>  Thus, we have to use 𝜙10 stirrups at 100 mm for columns {60*35, 80*25 and 40*40}.</a:t>
            </a:r>
          </a:p>
          <a:p>
            <a:pPr marL="0" lvl="0" indent="0" algn="l" rtl="0">
              <a:buNone/>
            </a:pPr>
            <a:endParaRPr lang="en-US" sz="1800" dirty="0"/>
          </a:p>
          <a:p>
            <a:pPr marL="0" indent="0" algn="l" rtl="0">
              <a:buNone/>
            </a:pPr>
            <a:r>
              <a:rPr lang="en-US" sz="2000" dirty="0" smtClean="0"/>
              <a:t/>
            </a:r>
            <a:br>
              <a:rPr lang="en-US" sz="2000" dirty="0" smtClean="0"/>
            </a:br>
            <a:endParaRPr lang="en-US" sz="2000" dirty="0"/>
          </a:p>
        </p:txBody>
      </p:sp>
    </p:spTree>
    <p:extLst>
      <p:ext uri="{BB962C8B-B14F-4D97-AF65-F5344CB8AC3E}">
        <p14:creationId xmlns:p14="http://schemas.microsoft.com/office/powerpoint/2010/main" val="256313647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92</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a:t>Design specifications</a:t>
            </a:r>
            <a:r>
              <a:rPr lang="en-US" sz="2000" dirty="0" smtClean="0"/>
              <a:t>:</a:t>
            </a:r>
          </a:p>
          <a:p>
            <a:pPr marL="457200" lvl="0" indent="-457200" algn="l" rtl="0">
              <a:buAutoNum type="alphaUcParenR"/>
            </a:pPr>
            <a:r>
              <a:rPr lang="en-US" sz="2000" dirty="0" smtClean="0"/>
              <a:t>Stirrups:</a:t>
            </a:r>
          </a:p>
          <a:p>
            <a:pPr marL="0" lvl="0" indent="0" algn="l" rtl="0">
              <a:buNone/>
            </a:pPr>
            <a:endParaRPr lang="en-US" sz="2000" dirty="0" smtClean="0"/>
          </a:p>
          <a:p>
            <a:pPr marL="0" lvl="0" indent="0" algn="l" rtl="0">
              <a:buNone/>
            </a:pPr>
            <a:r>
              <a:rPr lang="en-US" sz="2000" dirty="0"/>
              <a:t>3. Length (ℓo) shall not be less than the greatest of (a), (b), and (c) </a:t>
            </a:r>
            <a:r>
              <a:rPr lang="en-US" sz="2000" dirty="0" smtClean="0"/>
              <a:t>:</a:t>
            </a:r>
          </a:p>
          <a:p>
            <a:pPr marL="0" lvl="0" indent="0" algn="l" rtl="0">
              <a:buNone/>
            </a:pPr>
            <a:endParaRPr lang="en-US" sz="2000" dirty="0"/>
          </a:p>
          <a:p>
            <a:pPr marL="0" lvl="0" indent="0" algn="l" rtl="0">
              <a:buNone/>
            </a:pPr>
            <a:r>
              <a:rPr lang="en-US" sz="2000" dirty="0"/>
              <a:t>(</a:t>
            </a:r>
            <a:r>
              <a:rPr lang="en-US" sz="1800" dirty="0"/>
              <a:t>a) One-sixth of the clear span of the column = 3.1 / 6 = 0.5 m</a:t>
            </a:r>
          </a:p>
          <a:p>
            <a:pPr marL="0" lvl="0" indent="0" algn="l" rtl="0">
              <a:buNone/>
            </a:pPr>
            <a:r>
              <a:rPr lang="en-US" sz="1800" dirty="0"/>
              <a:t>(b) Maximum cross-sectional dimension of the column = 600</a:t>
            </a:r>
          </a:p>
          <a:p>
            <a:pPr marL="0" lvl="0" indent="0" algn="l" rtl="0">
              <a:buNone/>
            </a:pPr>
            <a:r>
              <a:rPr lang="en-US" sz="1800" dirty="0"/>
              <a:t>(c) 450 </a:t>
            </a:r>
            <a:r>
              <a:rPr lang="en-US" sz="1800" dirty="0" smtClean="0"/>
              <a:t>mm</a:t>
            </a:r>
          </a:p>
          <a:p>
            <a:pPr marL="0" lvl="0" indent="0" algn="l" rtl="0">
              <a:buNone/>
            </a:pPr>
            <a:endParaRPr lang="en-US" sz="1800" dirty="0"/>
          </a:p>
          <a:p>
            <a:pPr marL="0" lvl="0" indent="0" algn="l" rtl="0">
              <a:buNone/>
            </a:pPr>
            <a:r>
              <a:rPr lang="en-US" sz="1800" dirty="0"/>
              <a:t>Thus, ℓo = 600 mm for column {600*350} and 450 mm for column {40*40}.</a:t>
            </a:r>
          </a:p>
          <a:p>
            <a:pPr marL="0" lvl="0" indent="0" algn="l" rtl="0">
              <a:buNone/>
            </a:pPr>
            <a:endParaRPr lang="en-US" sz="1800" dirty="0"/>
          </a:p>
          <a:p>
            <a:pPr marL="0" indent="0" algn="l" rtl="0">
              <a:buNone/>
            </a:pPr>
            <a:r>
              <a:rPr lang="en-US" sz="2000" dirty="0" smtClean="0"/>
              <a:t>4. </a:t>
            </a:r>
            <a:r>
              <a:rPr lang="en-US" sz="2000" dirty="0"/>
              <a:t>T</a:t>
            </a:r>
            <a:r>
              <a:rPr lang="en-US" sz="2000" dirty="0" smtClean="0"/>
              <a:t>he </a:t>
            </a:r>
            <a:r>
              <a:rPr lang="en-US" sz="2000" dirty="0"/>
              <a:t>first hoop shall be located not more than So/2 from the joint face, which </a:t>
            </a:r>
            <a:r>
              <a:rPr lang="en-US" sz="2000" dirty="0" smtClean="0"/>
              <a:t>equals</a:t>
            </a:r>
          </a:p>
          <a:p>
            <a:pPr marL="0" indent="0" algn="l" rtl="0">
              <a:buNone/>
            </a:pPr>
            <a:r>
              <a:rPr lang="en-US" sz="2000" dirty="0"/>
              <a:t> </a:t>
            </a:r>
            <a:r>
              <a:rPr lang="en-US" sz="2000" dirty="0" smtClean="0"/>
              <a:t>    50 </a:t>
            </a:r>
            <a:r>
              <a:rPr lang="en-US" sz="2000" dirty="0"/>
              <a:t>mm</a:t>
            </a:r>
            <a:r>
              <a:rPr lang="en-US" sz="2000" dirty="0" smtClean="0"/>
              <a:t>.</a:t>
            </a:r>
          </a:p>
          <a:p>
            <a:pPr marL="0" indent="0" algn="l" rtl="0">
              <a:buNone/>
            </a:pPr>
            <a:r>
              <a:rPr lang="en-US" sz="2000" dirty="0" smtClean="0"/>
              <a:t>5. </a:t>
            </a:r>
            <a:r>
              <a:rPr lang="en-US" sz="2000" dirty="0"/>
              <a:t>M</a:t>
            </a:r>
            <a:r>
              <a:rPr lang="en-US" sz="2000" dirty="0" smtClean="0"/>
              <a:t>aximum </a:t>
            </a:r>
            <a:r>
              <a:rPr lang="en-US" sz="2000" dirty="0"/>
              <a:t>spacing of shear reinforcement shall </a:t>
            </a:r>
            <a:r>
              <a:rPr lang="en-US" sz="2000" dirty="0" smtClean="0"/>
              <a:t>be </a:t>
            </a:r>
            <a:r>
              <a:rPr lang="en-US" sz="2000" dirty="0"/>
              <a:t>150 mm for column (</a:t>
            </a:r>
            <a:r>
              <a:rPr lang="en-US" sz="2000" dirty="0" smtClean="0"/>
              <a:t>600*350)</a:t>
            </a:r>
          </a:p>
          <a:p>
            <a:pPr marL="0" indent="0" algn="l" rtl="0">
              <a:buNone/>
            </a:pPr>
            <a:r>
              <a:rPr lang="en-US" sz="2000" dirty="0"/>
              <a:t> </a:t>
            </a:r>
            <a:r>
              <a:rPr lang="en-US" sz="2000" dirty="0" smtClean="0"/>
              <a:t>    and </a:t>
            </a:r>
            <a:r>
              <a:rPr lang="en-US" sz="2000" dirty="0"/>
              <a:t>170 mm for column (</a:t>
            </a:r>
            <a:r>
              <a:rPr lang="en-US" sz="2000" dirty="0" smtClean="0"/>
              <a:t>40*40) since Vs </a:t>
            </a:r>
            <a:r>
              <a:rPr lang="en-US" sz="2000" dirty="0"/>
              <a:t>≤ 0.33 fc′ * </a:t>
            </a:r>
            <a:r>
              <a:rPr lang="en-US" sz="2000" dirty="0" err="1"/>
              <a:t>bw</a:t>
            </a:r>
            <a:r>
              <a:rPr lang="en-US" sz="2000" dirty="0"/>
              <a:t> * </a:t>
            </a:r>
            <a:r>
              <a:rPr lang="en-US" sz="2000" dirty="0" smtClean="0"/>
              <a:t>d  thus Max </a:t>
            </a:r>
            <a:r>
              <a:rPr lang="en-US" sz="2000" dirty="0"/>
              <a:t>S = </a:t>
            </a:r>
            <a:r>
              <a:rPr lang="en-US" sz="2000" dirty="0" smtClean="0"/>
              <a:t>d/2 .</a:t>
            </a:r>
          </a:p>
          <a:p>
            <a:pPr marL="0" indent="0" algn="l" rtl="0">
              <a:buNone/>
            </a:pPr>
            <a:r>
              <a:rPr lang="en-US" sz="2000" dirty="0"/>
              <a:t> </a:t>
            </a:r>
            <a:r>
              <a:rPr lang="en-US" sz="2000" dirty="0" smtClean="0"/>
              <a:t>   </a:t>
            </a:r>
            <a:endParaRPr lang="en-US" sz="2000" dirty="0"/>
          </a:p>
        </p:txBody>
      </p:sp>
    </p:spTree>
    <p:extLst>
      <p:ext uri="{BB962C8B-B14F-4D97-AF65-F5344CB8AC3E}">
        <p14:creationId xmlns:p14="http://schemas.microsoft.com/office/powerpoint/2010/main" val="23325653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93</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a:t>Design specifications:</a:t>
            </a:r>
          </a:p>
          <a:p>
            <a:pPr marL="457200" lvl="0" indent="-457200" algn="l" rtl="0">
              <a:buAutoNum type="alphaUcParenR"/>
            </a:pPr>
            <a:r>
              <a:rPr lang="en-US" sz="2000" dirty="0" smtClean="0"/>
              <a:t>Stirrups:</a:t>
            </a:r>
          </a:p>
          <a:p>
            <a:pPr marL="0" lvl="0" indent="0" algn="l" rtl="0">
              <a:buNone/>
            </a:pPr>
            <a:endParaRPr lang="en-US" sz="2000" dirty="0" smtClean="0"/>
          </a:p>
          <a:p>
            <a:pPr marL="0" indent="0" algn="l" rtl="0">
              <a:buNone/>
            </a:pPr>
            <a:r>
              <a:rPr lang="en-US" sz="2000" dirty="0"/>
              <a:t>6. Transverse reinforcement at the spacing (So) over the full height beneath the level</a:t>
            </a:r>
          </a:p>
          <a:p>
            <a:pPr marL="0" indent="0" algn="l" rtl="0">
              <a:buNone/>
            </a:pPr>
            <a:r>
              <a:rPr lang="en-US" sz="2000" dirty="0"/>
              <a:t>     at which the discontinuity occurs: </a:t>
            </a:r>
          </a:p>
          <a:p>
            <a:pPr marL="0" lvl="0" indent="0" algn="l" rtl="0">
              <a:buNone/>
            </a:pPr>
            <a:r>
              <a:rPr lang="en-US" sz="2000" dirty="0"/>
              <a:t>    Pu (1.2D + 1.0L + 3 </a:t>
            </a:r>
            <a:r>
              <a:rPr lang="en-US" sz="2000" dirty="0" err="1"/>
              <a:t>EDy</a:t>
            </a:r>
            <a:r>
              <a:rPr lang="en-US" sz="2000" dirty="0"/>
              <a:t>) = 2,566 kN</a:t>
            </a:r>
          </a:p>
          <a:p>
            <a:pPr marL="0" lvl="0" indent="0" algn="l" rtl="0">
              <a:buNone/>
            </a:pPr>
            <a:r>
              <a:rPr lang="en-US" sz="2000" dirty="0"/>
              <a:t>    (Ag * fc′ / 4) = 1,470 &lt; 2,566</a:t>
            </a:r>
          </a:p>
          <a:p>
            <a:pPr marL="0" lvl="0" indent="0" algn="l" rtl="0">
              <a:buNone/>
            </a:pPr>
            <a:r>
              <a:rPr lang="en-US" sz="2000" dirty="0"/>
              <a:t>  </a:t>
            </a:r>
          </a:p>
          <a:p>
            <a:pPr marL="0" lvl="0" indent="0" algn="l" rtl="0">
              <a:buNone/>
            </a:pPr>
            <a:r>
              <a:rPr lang="en-US" sz="2000" dirty="0"/>
              <a:t>  7. Transverse reinforcement shall extend into the discontinued member at least (ℓd)</a:t>
            </a:r>
          </a:p>
          <a:p>
            <a:pPr marL="0" lvl="0" indent="0" algn="l" rtl="0">
              <a:buNone/>
            </a:pPr>
            <a:r>
              <a:rPr lang="en-US" sz="2000" dirty="0"/>
              <a:t>       of the largest longitudinal column bar:</a:t>
            </a:r>
          </a:p>
          <a:p>
            <a:pPr marL="0" lvl="0" indent="0" algn="l" rtl="0">
              <a:buNone/>
            </a:pPr>
            <a:endParaRPr lang="en-US" sz="2000" dirty="0"/>
          </a:p>
          <a:p>
            <a:pPr marL="0" lvl="0" indent="0" algn="l" rtl="0">
              <a:buNone/>
            </a:pPr>
            <a:endParaRPr lang="en-US" sz="2000" dirty="0"/>
          </a:p>
          <a:p>
            <a:pPr marL="0" lvl="0" indent="0" algn="l" rtl="0">
              <a:buNone/>
            </a:pPr>
            <a:endParaRPr lang="en-US" sz="2000" dirty="0"/>
          </a:p>
          <a:p>
            <a:pPr marL="0" lvl="0" indent="0" algn="l" rtl="0">
              <a:buNone/>
            </a:pPr>
            <a:r>
              <a:rPr lang="en-US" sz="2000" dirty="0"/>
              <a:t>  8. Where the column terminates on a footing or mat, the required </a:t>
            </a:r>
            <a:r>
              <a:rPr lang="en-US" sz="2000" dirty="0" smtClean="0"/>
              <a:t>transverse</a:t>
            </a:r>
          </a:p>
          <a:p>
            <a:pPr marL="0" lvl="0" indent="0" algn="l" rtl="0">
              <a:buNone/>
            </a:pPr>
            <a:r>
              <a:rPr lang="en-US" sz="2000" dirty="0"/>
              <a:t> </a:t>
            </a:r>
            <a:r>
              <a:rPr lang="en-US" sz="2000" dirty="0" smtClean="0"/>
              <a:t>      reinforcement </a:t>
            </a:r>
            <a:r>
              <a:rPr lang="en-US" sz="2000" dirty="0"/>
              <a:t>shall extend at least 300 mm into the footing or </a:t>
            </a:r>
            <a:r>
              <a:rPr lang="en-US" sz="2000" dirty="0" smtClean="0"/>
              <a:t>mat.</a:t>
            </a:r>
            <a:endParaRPr lang="en-US" sz="2000" dirty="0"/>
          </a:p>
          <a:p>
            <a:pPr marL="0" lvl="0" indent="0" algn="l" rtl="0">
              <a:buNone/>
            </a:pPr>
            <a:endParaRPr lang="en-US" sz="2000" dirty="0"/>
          </a:p>
        </p:txBody>
      </p:sp>
      <p:pic>
        <p:nvPicPr>
          <p:cNvPr id="5" name="صورة 4"/>
          <p:cNvPicPr>
            <a:picLocks noChangeAspect="1"/>
          </p:cNvPicPr>
          <p:nvPr/>
        </p:nvPicPr>
        <p:blipFill>
          <a:blip r:embed="rId2"/>
          <a:stretch>
            <a:fillRect/>
          </a:stretch>
        </p:blipFill>
        <p:spPr>
          <a:xfrm>
            <a:off x="251520" y="4797152"/>
            <a:ext cx="2721902" cy="864096"/>
          </a:xfrm>
          <a:prstGeom prst="rect">
            <a:avLst/>
          </a:prstGeom>
        </p:spPr>
      </p:pic>
    </p:spTree>
    <p:extLst>
      <p:ext uri="{BB962C8B-B14F-4D97-AF65-F5344CB8AC3E}">
        <p14:creationId xmlns:p14="http://schemas.microsoft.com/office/powerpoint/2010/main" val="307007215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94</a:t>
            </a:fld>
            <a:endParaRPr lang="ar-SA"/>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4590" y="1860029"/>
            <a:ext cx="5360649" cy="437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5"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a:t>Design specifications:</a:t>
            </a:r>
          </a:p>
          <a:p>
            <a:pPr marL="0" lvl="0" indent="0" algn="l" rtl="0">
              <a:buNone/>
            </a:pPr>
            <a:r>
              <a:rPr lang="en-US" sz="2000" dirty="0" smtClean="0"/>
              <a:t>B)    Joints:</a:t>
            </a:r>
          </a:p>
          <a:p>
            <a:pPr marL="0" lvl="0" indent="0" algn="l" rtl="0">
              <a:buNone/>
            </a:pPr>
            <a:endParaRPr lang="en-US" sz="2000" dirty="0" smtClean="0"/>
          </a:p>
          <a:p>
            <a:pPr marL="0" lvl="0" indent="0" algn="l" rtl="0">
              <a:buNone/>
            </a:pPr>
            <a:endParaRPr lang="en-US" sz="2000" dirty="0"/>
          </a:p>
        </p:txBody>
      </p:sp>
    </p:spTree>
    <p:extLst>
      <p:ext uri="{BB962C8B-B14F-4D97-AF65-F5344CB8AC3E}">
        <p14:creationId xmlns:p14="http://schemas.microsoft.com/office/powerpoint/2010/main" val="190079917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95</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a:t>Design specifications:</a:t>
            </a:r>
          </a:p>
          <a:p>
            <a:pPr marL="457200" indent="-457200" algn="l" rtl="0">
              <a:buAutoNum type="alphaUcParenR" startAt="2"/>
            </a:pPr>
            <a:r>
              <a:rPr lang="en-US" sz="2000" dirty="0" smtClean="0"/>
              <a:t>Joints:</a:t>
            </a:r>
          </a:p>
          <a:p>
            <a:pPr marL="0" indent="0" algn="l" rtl="0">
              <a:buNone/>
            </a:pPr>
            <a:endParaRPr lang="en-US" sz="2000" dirty="0" smtClean="0"/>
          </a:p>
          <a:p>
            <a:pPr marL="0" indent="0" algn="l" rtl="0">
              <a:buNone/>
            </a:pPr>
            <a:r>
              <a:rPr lang="en-US" sz="2000" dirty="0"/>
              <a:t>(Av/S)min = max     0.062 √fcʹ </a:t>
            </a:r>
            <a:r>
              <a:rPr lang="en-US" sz="2000" dirty="0" err="1"/>
              <a:t>bw</a:t>
            </a:r>
            <a:r>
              <a:rPr lang="en-US" sz="2000" dirty="0"/>
              <a:t> / </a:t>
            </a:r>
            <a:r>
              <a:rPr lang="en-US" sz="2000" dirty="0" err="1"/>
              <a:t>Fyt</a:t>
            </a:r>
            <a:r>
              <a:rPr lang="en-US" sz="2000" dirty="0"/>
              <a:t> = 0.46 </a:t>
            </a:r>
          </a:p>
          <a:p>
            <a:pPr marL="0" indent="0" algn="l" rtl="0">
              <a:buNone/>
            </a:pPr>
            <a:r>
              <a:rPr lang="en-US" sz="2000" dirty="0"/>
              <a:t>                                   0.35 </a:t>
            </a:r>
            <a:r>
              <a:rPr lang="en-US" sz="2000" dirty="0" err="1"/>
              <a:t>bw</a:t>
            </a:r>
            <a:r>
              <a:rPr lang="en-US" sz="2000" dirty="0"/>
              <a:t> / </a:t>
            </a:r>
            <a:r>
              <a:rPr lang="en-US" sz="2000" dirty="0" err="1"/>
              <a:t>Fyt</a:t>
            </a:r>
            <a:r>
              <a:rPr lang="en-US" sz="2000" dirty="0"/>
              <a:t> = 0.5 </a:t>
            </a:r>
          </a:p>
          <a:p>
            <a:pPr marL="0" lvl="0" indent="0" algn="l" rtl="0">
              <a:buNone/>
            </a:pPr>
            <a:r>
              <a:rPr lang="en-US" sz="2000" dirty="0" smtClean="0"/>
              <a:t>                  = 0.5 mm2/m </a:t>
            </a:r>
          </a:p>
          <a:p>
            <a:pPr marL="0" indent="0" algn="l" rtl="0">
              <a:buNone/>
            </a:pPr>
            <a:r>
              <a:rPr lang="en-US" sz="2000" dirty="0"/>
              <a:t>In our case, the shear reinforcement in the joint was taken as 2 𝜙 10 / 10 </a:t>
            </a:r>
            <a:r>
              <a:rPr lang="en-US" sz="2000" dirty="0" smtClean="0"/>
              <a:t>cm</a:t>
            </a:r>
          </a:p>
          <a:p>
            <a:pPr marL="0" indent="0" algn="l" rtl="0">
              <a:buNone/>
            </a:pPr>
            <a:endParaRPr lang="en-US" sz="2000" dirty="0"/>
          </a:p>
          <a:p>
            <a:pPr marL="457200" indent="-457200" algn="l" rtl="0">
              <a:buAutoNum type="alphaUcParenR" startAt="3"/>
            </a:pPr>
            <a:r>
              <a:rPr lang="en-US" sz="2000" dirty="0" smtClean="0"/>
              <a:t>Longitudinal bars:</a:t>
            </a:r>
          </a:p>
          <a:p>
            <a:pPr marL="0" indent="0" algn="l" rtl="0">
              <a:buNone/>
            </a:pPr>
            <a:r>
              <a:rPr lang="en-US" sz="2000" dirty="0"/>
              <a:t> </a:t>
            </a:r>
            <a:r>
              <a:rPr lang="en-US" sz="2000" dirty="0" smtClean="0"/>
              <a:t>   </a:t>
            </a:r>
            <a:r>
              <a:rPr lang="en-US" sz="2000" dirty="0"/>
              <a:t>Development length and splicing of bars should be in accordance with the equation stated in ACI 318-14 (Section 25.4.2.2).</a:t>
            </a:r>
          </a:p>
          <a:p>
            <a:pPr marL="0" indent="0" algn="l" rtl="0">
              <a:buNone/>
            </a:pPr>
            <a:endParaRPr lang="en-US" sz="2000" dirty="0"/>
          </a:p>
          <a:p>
            <a:pPr marL="0" lvl="0" indent="0" algn="l" rtl="0">
              <a:buNone/>
            </a:pPr>
            <a:endParaRPr lang="en-US" sz="2000" dirty="0" smtClean="0"/>
          </a:p>
        </p:txBody>
      </p:sp>
      <p:sp>
        <p:nvSpPr>
          <p:cNvPr id="6" name="قوس متوسط مزدوج 5"/>
          <p:cNvSpPr/>
          <p:nvPr/>
        </p:nvSpPr>
        <p:spPr>
          <a:xfrm>
            <a:off x="1979712" y="2132856"/>
            <a:ext cx="2736304" cy="720080"/>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370195166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96</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Columns:</a:t>
            </a:r>
            <a:endParaRPr lang="en-US" sz="2400" dirty="0" smtClean="0"/>
          </a:p>
          <a:p>
            <a:pPr marL="0" indent="0" algn="l" rtl="0">
              <a:buNone/>
            </a:pPr>
            <a:r>
              <a:rPr lang="en-US" sz="2000" dirty="0" smtClean="0"/>
              <a:t>Element design (C</a:t>
            </a:r>
            <a:r>
              <a:rPr lang="en-US" sz="1600" dirty="0" smtClean="0"/>
              <a:t>3</a:t>
            </a:r>
            <a:r>
              <a:rPr lang="en-US" sz="2000" dirty="0" smtClean="0"/>
              <a:t>):</a:t>
            </a:r>
          </a:p>
          <a:p>
            <a:pPr marL="0" indent="0" algn="l" rtl="0">
              <a:buNone/>
            </a:pPr>
            <a:endParaRPr lang="en-US" sz="2000" dirty="0"/>
          </a:p>
          <a:p>
            <a:pPr marL="0" lvl="0" indent="0" algn="l" rtl="0">
              <a:buNone/>
            </a:pPr>
            <a:endParaRPr lang="en-US" sz="2000" dirty="0" smtClean="0"/>
          </a:p>
        </p:txBody>
      </p:sp>
      <p:pic>
        <p:nvPicPr>
          <p:cNvPr id="7" name="Picture 377"/>
          <p:cNvPicPr/>
          <p:nvPr/>
        </p:nvPicPr>
        <p:blipFill>
          <a:blip r:embed="rId2">
            <a:extLst>
              <a:ext uri="{28A0092B-C50C-407E-A947-70E740481C1C}">
                <a14:useLocalDpi xmlns:a14="http://schemas.microsoft.com/office/drawing/2010/main" val="0"/>
              </a:ext>
            </a:extLst>
          </a:blip>
          <a:stretch>
            <a:fillRect/>
          </a:stretch>
        </p:blipFill>
        <p:spPr>
          <a:xfrm>
            <a:off x="2692751" y="1746523"/>
            <a:ext cx="1031882" cy="3936453"/>
          </a:xfrm>
          <a:prstGeom prst="rect">
            <a:avLst/>
          </a:prstGeom>
        </p:spPr>
      </p:pic>
      <p:pic>
        <p:nvPicPr>
          <p:cNvPr id="8" name="Picture 378"/>
          <p:cNvPicPr/>
          <p:nvPr/>
        </p:nvPicPr>
        <p:blipFill>
          <a:blip r:embed="rId3">
            <a:extLst>
              <a:ext uri="{28A0092B-C50C-407E-A947-70E740481C1C}">
                <a14:useLocalDpi xmlns:a14="http://schemas.microsoft.com/office/drawing/2010/main" val="0"/>
              </a:ext>
            </a:extLst>
          </a:blip>
          <a:stretch>
            <a:fillRect/>
          </a:stretch>
        </p:blipFill>
        <p:spPr>
          <a:xfrm>
            <a:off x="5760513" y="1761814"/>
            <a:ext cx="831666" cy="3880057"/>
          </a:xfrm>
          <a:prstGeom prst="rect">
            <a:avLst/>
          </a:prstGeom>
        </p:spPr>
      </p:pic>
    </p:spTree>
    <p:extLst>
      <p:ext uri="{BB962C8B-B14F-4D97-AF65-F5344CB8AC3E}">
        <p14:creationId xmlns:p14="http://schemas.microsoft.com/office/powerpoint/2010/main" val="34513250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97</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0" indent="0" algn="l" rtl="0">
              <a:buNone/>
            </a:pPr>
            <a:endParaRPr lang="en-US" sz="2000" dirty="0" smtClean="0"/>
          </a:p>
          <a:p>
            <a:pPr marL="0" indent="0" algn="l" rtl="0">
              <a:buNone/>
            </a:pPr>
            <a:r>
              <a:rPr lang="en-US" sz="2000" dirty="0" err="1"/>
              <a:t>h</a:t>
            </a:r>
            <a:r>
              <a:rPr lang="en-US" sz="2000" baseline="-25000" dirty="0" err="1"/>
              <a:t>w</a:t>
            </a:r>
            <a:r>
              <a:rPr lang="en-US" sz="2000" dirty="0"/>
              <a:t> = 2.3 m </a:t>
            </a:r>
          </a:p>
          <a:p>
            <a:pPr marL="0" indent="0" algn="l" rtl="0">
              <a:buNone/>
            </a:pPr>
            <a:r>
              <a:rPr lang="en-US" sz="2000" dirty="0" smtClean="0"/>
              <a:t>ℓ</a:t>
            </a:r>
            <a:r>
              <a:rPr lang="en-US" sz="2000" baseline="-25000" dirty="0" smtClean="0"/>
              <a:t>w</a:t>
            </a:r>
            <a:r>
              <a:rPr lang="en-US" sz="2000" dirty="0" smtClean="0"/>
              <a:t> </a:t>
            </a:r>
            <a:r>
              <a:rPr lang="en-US" sz="2000" dirty="0"/>
              <a:t>= 1.826 </a:t>
            </a:r>
            <a:r>
              <a:rPr lang="en-US" sz="2000" dirty="0" smtClean="0"/>
              <a:t>m</a:t>
            </a:r>
          </a:p>
          <a:p>
            <a:pPr marL="0" indent="0" algn="l" rtl="0">
              <a:buNone/>
            </a:pPr>
            <a:r>
              <a:rPr lang="en-US" sz="2000" dirty="0" err="1" smtClean="0"/>
              <a:t>b</a:t>
            </a:r>
            <a:r>
              <a:rPr lang="en-US" sz="2000" baseline="-25000" dirty="0" err="1" smtClean="0"/>
              <a:t>w</a:t>
            </a:r>
            <a:r>
              <a:rPr lang="en-US" sz="2000" dirty="0" smtClean="0"/>
              <a:t> </a:t>
            </a:r>
            <a:r>
              <a:rPr lang="en-US" sz="2000" dirty="0"/>
              <a:t>= 0.25 m </a:t>
            </a:r>
            <a:endParaRPr lang="en-US" sz="2000" dirty="0" smtClean="0"/>
          </a:p>
          <a:p>
            <a:pPr marL="0" indent="0" algn="l" rtl="0">
              <a:buNone/>
            </a:pPr>
            <a:endParaRPr lang="en-US" sz="2000" dirty="0" smtClean="0"/>
          </a:p>
          <a:p>
            <a:pPr marL="0" indent="0" algn="l" rtl="0">
              <a:buNone/>
            </a:pPr>
            <a:endParaRPr lang="en-US" sz="2000" dirty="0" smtClean="0"/>
          </a:p>
          <a:p>
            <a:pPr marL="0" indent="0" algn="l" rtl="0">
              <a:buNone/>
            </a:pPr>
            <a:endParaRPr lang="en-US" sz="2000" dirty="0"/>
          </a:p>
          <a:p>
            <a:pPr marL="0" indent="0" algn="l" rtl="0">
              <a:buNone/>
            </a:pPr>
            <a:endParaRPr lang="en-US" sz="2000" dirty="0" smtClean="0"/>
          </a:p>
          <a:p>
            <a:pPr marL="0" indent="0" algn="l" rtl="0">
              <a:buNone/>
            </a:pPr>
            <a:endParaRPr lang="en-US" sz="2000" dirty="0" smtClean="0"/>
          </a:p>
          <a:p>
            <a:pPr marL="0" indent="0" algn="l" rtl="0">
              <a:buNone/>
            </a:pPr>
            <a:r>
              <a:rPr lang="en-US" sz="2000" dirty="0" smtClean="0"/>
              <a:t>Aspect ratios:</a:t>
            </a:r>
          </a:p>
          <a:p>
            <a:pPr marL="0" indent="0" algn="l" rtl="0">
              <a:buNone/>
            </a:pPr>
            <a:r>
              <a:rPr lang="en-US" sz="2000" dirty="0" err="1"/>
              <a:t>h</a:t>
            </a:r>
            <a:r>
              <a:rPr lang="en-US" sz="2000" baseline="-25000" dirty="0" err="1"/>
              <a:t>w</a:t>
            </a:r>
            <a:r>
              <a:rPr lang="en-US" sz="2000" dirty="0"/>
              <a:t> / ℓ</a:t>
            </a:r>
            <a:r>
              <a:rPr lang="en-US" sz="2000" baseline="-25000" dirty="0"/>
              <a:t>w</a:t>
            </a:r>
            <a:r>
              <a:rPr lang="en-US" sz="2000" dirty="0"/>
              <a:t> </a:t>
            </a:r>
            <a:r>
              <a:rPr lang="en-US" sz="2000" dirty="0" smtClean="0"/>
              <a:t>= </a:t>
            </a:r>
            <a:r>
              <a:rPr lang="en-US" sz="2000" dirty="0"/>
              <a:t>1.26 &lt; 2</a:t>
            </a:r>
          </a:p>
          <a:p>
            <a:pPr marL="0" indent="0" algn="l" rtl="0">
              <a:buNone/>
            </a:pPr>
            <a:r>
              <a:rPr lang="en-US" sz="2000" dirty="0"/>
              <a:t>ℓ</a:t>
            </a:r>
            <a:r>
              <a:rPr lang="en-US" sz="2000" baseline="-25000" dirty="0"/>
              <a:t>w</a:t>
            </a:r>
            <a:r>
              <a:rPr lang="en-US" sz="2000" dirty="0"/>
              <a:t> / </a:t>
            </a:r>
            <a:r>
              <a:rPr lang="en-US" sz="2000" dirty="0" err="1"/>
              <a:t>b</a:t>
            </a:r>
            <a:r>
              <a:rPr lang="en-US" sz="2000" baseline="-25000" dirty="0" err="1"/>
              <a:t>w</a:t>
            </a:r>
            <a:r>
              <a:rPr lang="en-US" sz="2000" dirty="0"/>
              <a:t> </a:t>
            </a:r>
            <a:r>
              <a:rPr lang="en-US" sz="2000" dirty="0" smtClean="0"/>
              <a:t>= </a:t>
            </a:r>
            <a:r>
              <a:rPr lang="en-US" sz="2000" dirty="0"/>
              <a:t>7.3 &gt; </a:t>
            </a:r>
            <a:r>
              <a:rPr lang="en-US" sz="2000" dirty="0" smtClean="0"/>
              <a:t>6      </a:t>
            </a:r>
          </a:p>
          <a:p>
            <a:pPr marL="0" indent="0" algn="l" rtl="0">
              <a:buNone/>
            </a:pPr>
            <a:r>
              <a:rPr lang="en-US" sz="2000" dirty="0" smtClean="0"/>
              <a:t>The </a:t>
            </a:r>
            <a:r>
              <a:rPr lang="en-US" sz="2000" dirty="0"/>
              <a:t>pier is considered to be designed as a wall and there is no need to satisfy specified column design requirements</a:t>
            </a:r>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p:pic>
        <p:nvPicPr>
          <p:cNvPr id="5" name="Picture 355" descr="C:\Users\pc\Desktop\Pier checks.PNG"/>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352178"/>
            <a:ext cx="6285384" cy="4104456"/>
          </a:xfrm>
          <a:prstGeom prst="rect">
            <a:avLst/>
          </a:prstGeom>
          <a:noFill/>
          <a:ln>
            <a:noFill/>
          </a:ln>
        </p:spPr>
      </p:pic>
    </p:spTree>
    <p:extLst>
      <p:ext uri="{BB962C8B-B14F-4D97-AF65-F5344CB8AC3E}">
        <p14:creationId xmlns:p14="http://schemas.microsoft.com/office/powerpoint/2010/main" val="69356965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t>98</a:t>
            </a:fld>
            <a:endParaRPr lang="ar-SA"/>
          </a:p>
        </p:txBody>
      </p:sp>
      <p:sp>
        <p:nvSpPr>
          <p:cNvPr id="3" name="عنوان 1"/>
          <p:cNvSpPr txBox="1">
            <a:spLocks/>
          </p:cNvSpPr>
          <p:nvPr/>
        </p:nvSpPr>
        <p:spPr>
          <a:xfrm>
            <a:off x="467544" y="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accent2">
                    <a:lumMod val="75000"/>
                  </a:schemeClr>
                </a:solidFill>
              </a:rPr>
              <a:t>Design and results</a:t>
            </a:r>
            <a:endParaRPr lang="en-US" sz="3600"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4" name="عنصر نائب للمحتوى 2"/>
              <p:cNvSpPr txBox="1">
                <a:spLocks/>
              </p:cNvSpPr>
              <p:nvPr/>
            </p:nvSpPr>
            <p:spPr>
              <a:xfrm>
                <a:off x="0" y="571500"/>
                <a:ext cx="9144000" cy="628650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None/>
                </a:pPr>
                <a:r>
                  <a:rPr lang="en-US" sz="2400" u="sng" dirty="0" smtClean="0"/>
                  <a:t>Shear walls:</a:t>
                </a:r>
              </a:p>
              <a:p>
                <a:pPr marL="0" indent="0" algn="l" rtl="0">
                  <a:buNone/>
                </a:pPr>
                <a:r>
                  <a:rPr lang="en-US" sz="2400" u="sng" dirty="0" smtClean="0"/>
                  <a:t>Piers: </a:t>
                </a:r>
                <a:endParaRPr lang="en-US" sz="2400" dirty="0"/>
              </a:p>
              <a:p>
                <a:pPr marL="457200" indent="-457200" algn="l" rtl="0">
                  <a:buAutoNum type="arabicParenR"/>
                </a:pPr>
                <a:r>
                  <a:rPr lang="en-US" sz="2000" dirty="0" smtClean="0"/>
                  <a:t>Shear check </a:t>
                </a:r>
                <a:r>
                  <a:rPr lang="en-US" sz="2000" dirty="0"/>
                  <a:t>(1.2D +1.0L + 1.3ED</a:t>
                </a:r>
                <a:r>
                  <a:rPr lang="en-US" sz="2000" baseline="-25000" dirty="0"/>
                  <a:t>X</a:t>
                </a:r>
                <a:r>
                  <a:rPr lang="en-US" sz="2000" dirty="0" smtClean="0"/>
                  <a:t>):</a:t>
                </a:r>
              </a:p>
              <a:p>
                <a:pPr marL="0" indent="0" algn="l" rtl="0">
                  <a:buNone/>
                </a:pPr>
                <a:endParaRPr lang="en-US" sz="2000" dirty="0" smtClean="0"/>
              </a:p>
              <a:p>
                <a:pPr marL="0" indent="0" algn="l" rtl="0">
                  <a:buNone/>
                </a:pPr>
                <a:r>
                  <a:rPr lang="en-US" sz="2000" dirty="0" err="1"/>
                  <a:t>Vc</a:t>
                </a:r>
                <a:r>
                  <a:rPr lang="en-US" sz="2000" dirty="0"/>
                  <a:t> = min     </a:t>
                </a:r>
                <a:r>
                  <a:rPr lang="en-US" sz="2000" dirty="0" smtClean="0"/>
                  <a:t> </a:t>
                </a:r>
                <a:r>
                  <a:rPr lang="en-US" sz="2000" dirty="0"/>
                  <a:t>0.27 </a:t>
                </a:r>
                <a:r>
                  <a:rPr lang="el-GR" sz="2000" dirty="0"/>
                  <a:t>λ √(</a:t>
                </a:r>
                <a:r>
                  <a:rPr lang="en-US" sz="2000" dirty="0"/>
                  <a:t>fcʹ) h d </a:t>
                </a:r>
                <a:r>
                  <a:rPr lang="en-US" sz="2000" dirty="0" smtClean="0"/>
                  <a:t>+  </a:t>
                </a:r>
                <a14:m>
                  <m:oMath xmlns:m="http://schemas.openxmlformats.org/officeDocument/2006/math">
                    <m:f>
                      <m:fPr>
                        <m:ctrlPr>
                          <a:rPr lang="en-US" sz="2000" i="1" smtClean="0">
                            <a:latin typeface="Cambria Math" panose="02040503050406030204" pitchFamily="18" charset="0"/>
                          </a:rPr>
                        </m:ctrlPr>
                      </m:fPr>
                      <m:num>
                        <m:r>
                          <m:rPr>
                            <m:nor/>
                          </m:rPr>
                          <a:rPr lang="en-US" sz="2000" dirty="0"/>
                          <m:t>Nu</m:t>
                        </m:r>
                        <m:r>
                          <m:rPr>
                            <m:nor/>
                          </m:rPr>
                          <a:rPr lang="en-US" sz="2000" dirty="0"/>
                          <m:t>∗</m:t>
                        </m:r>
                        <m:r>
                          <m:rPr>
                            <m:nor/>
                          </m:rPr>
                          <a:rPr lang="en-US" sz="2000" dirty="0"/>
                          <m:t>d</m:t>
                        </m:r>
                      </m:num>
                      <m:den>
                        <m:r>
                          <m:rPr>
                            <m:nor/>
                          </m:rPr>
                          <a:rPr lang="en-US" sz="2000" dirty="0"/>
                          <m:t>4 </m:t>
                        </m:r>
                        <m:r>
                          <m:rPr>
                            <m:nor/>
                          </m:rPr>
                          <a:rPr lang="en-US" sz="2000"/>
                          <m:t>Lw</m:t>
                        </m:r>
                      </m:den>
                    </m:f>
                  </m:oMath>
                </a14:m>
                <a:r>
                  <a:rPr lang="en-US" sz="2000" dirty="0" smtClean="0"/>
                  <a:t>  = 635 kN</a:t>
                </a:r>
                <a:endParaRPr lang="en-US" sz="2000" dirty="0"/>
              </a:p>
              <a:p>
                <a:pPr marL="0" indent="0" algn="l" rtl="0">
                  <a:buNone/>
                </a:pPr>
                <a:r>
                  <a:rPr lang="en-US" sz="2000" dirty="0"/>
                  <a:t>                  </a:t>
                </a:r>
              </a:p>
              <a:p>
                <a:pPr marL="0" indent="0" algn="l" rtl="0">
                  <a:buNone/>
                </a:pPr>
                <a:r>
                  <a:rPr lang="en-US" sz="2000" dirty="0"/>
                  <a:t>                    </a:t>
                </a:r>
                <a:r>
                  <a:rPr lang="en-US" sz="2000" dirty="0" smtClean="0"/>
                  <a:t> (0.05 </a:t>
                </a:r>
                <a:r>
                  <a:rPr lang="el-GR" sz="2000" dirty="0"/>
                  <a:t>λ √(</a:t>
                </a:r>
                <a:r>
                  <a:rPr lang="en-US" sz="2000" dirty="0"/>
                  <a:t>fcʹ)  +  </a:t>
                </a:r>
                <a14:m>
                  <m:oMath xmlns:m="http://schemas.openxmlformats.org/officeDocument/2006/math">
                    <m:f>
                      <m:fPr>
                        <m:ctrlPr>
                          <a:rPr lang="en-US" sz="2000" i="1" smtClean="0">
                            <a:latin typeface="Cambria Math" panose="02040503050406030204" pitchFamily="18" charset="0"/>
                          </a:rPr>
                        </m:ctrlPr>
                      </m:fPr>
                      <m:num>
                        <m:r>
                          <m:rPr>
                            <m:nor/>
                          </m:rPr>
                          <a:rPr lang="en-US" sz="2000" dirty="0"/>
                          <m:t>Lw</m:t>
                        </m:r>
                        <m:r>
                          <m:rPr>
                            <m:nor/>
                          </m:rPr>
                          <a:rPr lang="en-US" sz="2000" dirty="0"/>
                          <m:t> ( </m:t>
                        </m:r>
                        <m:r>
                          <m:rPr>
                            <m:nor/>
                          </m:rPr>
                          <a:rPr lang="en-US" sz="2000" dirty="0"/>
                          <m:t>0.1 </m:t>
                        </m:r>
                        <m:r>
                          <m:rPr>
                            <m:nor/>
                          </m:rPr>
                          <a:rPr lang="el-GR" sz="2000" dirty="0"/>
                          <m:t>λ</m:t>
                        </m:r>
                        <m:r>
                          <m:rPr>
                            <m:nor/>
                          </m:rPr>
                          <a:rPr lang="el-GR" sz="2000" dirty="0"/>
                          <m:t> </m:t>
                        </m:r>
                        <m:r>
                          <m:rPr>
                            <m:nor/>
                          </m:rPr>
                          <a:rPr lang="el-GR" sz="2000" dirty="0"/>
                          <m:t>√</m:t>
                        </m:r>
                        <m:r>
                          <m:rPr>
                            <m:nor/>
                          </m:rPr>
                          <a:rPr lang="el-GR" sz="2000" dirty="0"/>
                          <m:t>(</m:t>
                        </m:r>
                        <m:r>
                          <m:rPr>
                            <m:nor/>
                          </m:rPr>
                          <a:rPr lang="en-US" sz="2000" dirty="0"/>
                          <m:t>fc</m:t>
                        </m:r>
                        <m:r>
                          <m:rPr>
                            <m:nor/>
                          </m:rPr>
                          <a:rPr lang="en-US" sz="2000" dirty="0"/>
                          <m:t>ʹ)</m:t>
                        </m:r>
                        <m:r>
                          <a:rPr lang="en-US" sz="2000" b="0" i="1" dirty="0" smtClean="0">
                            <a:latin typeface="Cambria Math" panose="02040503050406030204" pitchFamily="18" charset="0"/>
                          </a:rPr>
                          <m:t>+</m:t>
                        </m:r>
                        <m:r>
                          <m:rPr>
                            <m:nor/>
                          </m:rPr>
                          <a:rPr lang="en-US" sz="2000" dirty="0"/>
                          <m:t>0.</m:t>
                        </m:r>
                        <m:r>
                          <m:rPr>
                            <m:nor/>
                          </m:rPr>
                          <a:rPr lang="en-US" sz="2000" dirty="0"/>
                          <m:t>2 </m:t>
                        </m:r>
                        <m:r>
                          <m:rPr>
                            <m:nor/>
                          </m:rPr>
                          <a:rPr lang="en-US" sz="2000" b="0" i="0" dirty="0" smtClean="0"/>
                          <m:t>(</m:t>
                        </m:r>
                        <m:r>
                          <m:rPr>
                            <m:nor/>
                          </m:rPr>
                          <a:rPr lang="en-US" sz="2000" dirty="0"/>
                          <m:t>Nu</m:t>
                        </m:r>
                        <m:r>
                          <m:rPr>
                            <m:nor/>
                          </m:rPr>
                          <a:rPr lang="en-US" sz="2000" dirty="0"/>
                          <m:t>/(</m:t>
                        </m:r>
                        <m:r>
                          <m:rPr>
                            <m:nor/>
                          </m:rPr>
                          <a:rPr lang="en-US" sz="2000" dirty="0"/>
                          <m:t>Lw</m:t>
                        </m:r>
                        <m:r>
                          <m:rPr>
                            <m:nor/>
                          </m:rPr>
                          <a:rPr lang="en-US" sz="2000" dirty="0"/>
                          <m:t>∗</m:t>
                        </m:r>
                        <m:r>
                          <m:rPr>
                            <m:nor/>
                          </m:rPr>
                          <a:rPr lang="en-US" sz="2000" dirty="0"/>
                          <m:t>h</m:t>
                        </m:r>
                        <m:r>
                          <m:rPr>
                            <m:nor/>
                          </m:rPr>
                          <a:rPr lang="en-US" sz="2000" dirty="0"/>
                          <m:t>)))</m:t>
                        </m:r>
                      </m:num>
                      <m:den>
                        <m:r>
                          <m:rPr>
                            <m:nor/>
                          </m:rPr>
                          <a:rPr lang="en-US" sz="2000" dirty="0"/>
                          <m:t>Mu</m:t>
                        </m:r>
                        <m:r>
                          <m:rPr>
                            <m:nor/>
                          </m:rPr>
                          <a:rPr lang="en-US" sz="2000" dirty="0"/>
                          <m:t>/</m:t>
                        </m:r>
                        <m:r>
                          <m:rPr>
                            <m:nor/>
                          </m:rPr>
                          <a:rPr lang="en-US" sz="2000" dirty="0"/>
                          <m:t>Vu</m:t>
                        </m:r>
                        <m:r>
                          <m:rPr>
                            <m:nor/>
                          </m:rPr>
                          <a:rPr lang="en-US" sz="2000" dirty="0"/>
                          <m:t>   </m:t>
                        </m:r>
                        <m:r>
                          <m:rPr>
                            <m:nor/>
                          </m:rPr>
                          <a:rPr lang="en-US" sz="2000" dirty="0"/>
                          <m:t>− </m:t>
                        </m:r>
                        <m:r>
                          <m:rPr>
                            <m:nor/>
                          </m:rPr>
                          <a:rPr lang="en-US" sz="2000" dirty="0"/>
                          <m:t>Lw</m:t>
                        </m:r>
                        <m:r>
                          <m:rPr>
                            <m:nor/>
                          </m:rPr>
                          <a:rPr lang="en-US" sz="2000" dirty="0"/>
                          <m:t>/</m:t>
                        </m:r>
                        <m:r>
                          <m:rPr>
                            <m:nor/>
                          </m:rPr>
                          <a:rPr lang="en-US" sz="2000" dirty="0"/>
                          <m:t>2</m:t>
                        </m:r>
                      </m:den>
                    </m:f>
                    <m:r>
                      <a:rPr lang="en-US" sz="2000" b="0" i="0" smtClean="0">
                        <a:latin typeface="Cambria Math" panose="02040503050406030204" pitchFamily="18" charset="0"/>
                      </a:rPr>
                      <m:t>  </m:t>
                    </m:r>
                  </m:oMath>
                </a14:m>
                <a:r>
                  <a:rPr lang="en-US" sz="2000" dirty="0" smtClean="0"/>
                  <a:t>) * h </a:t>
                </a:r>
                <a:r>
                  <a:rPr lang="en-US" sz="2000" dirty="0"/>
                  <a:t>d  </a:t>
                </a:r>
                <a:r>
                  <a:rPr lang="en-US" sz="2000" dirty="0" smtClean="0"/>
                  <a:t>= 1745 kN                          </a:t>
                </a:r>
                <a:endParaRPr lang="en-US" sz="2000" dirty="0"/>
              </a:p>
              <a:p>
                <a:pPr marL="0" indent="0" algn="l" rtl="0">
                  <a:buNone/>
                </a:pPr>
                <a:endParaRPr lang="en-US" sz="2000" dirty="0"/>
              </a:p>
              <a:p>
                <a:pPr marL="0" indent="0" algn="l" rtl="0">
                  <a:buNone/>
                </a:pPr>
                <a:r>
                  <a:rPr lang="en-US" sz="2000" dirty="0" smtClean="0"/>
                  <a:t>      = 635 kN</a:t>
                </a:r>
              </a:p>
              <a:p>
                <a:pPr marL="0" indent="0" algn="l" rtl="0">
                  <a:buNone/>
                </a:pPr>
                <a:endParaRPr lang="en-US" sz="2000" dirty="0" smtClean="0"/>
              </a:p>
              <a:p>
                <a:pPr marL="0" indent="0" algn="l" rtl="0">
                  <a:buNone/>
                </a:pPr>
                <a:r>
                  <a:rPr lang="en-US" sz="2000" dirty="0"/>
                  <a:t>𝜙</a:t>
                </a:r>
                <a:r>
                  <a:rPr lang="en-US" sz="2000" dirty="0" err="1" smtClean="0"/>
                  <a:t>Vc</a:t>
                </a:r>
                <a:r>
                  <a:rPr lang="en-US" sz="2000" dirty="0" smtClean="0"/>
                  <a:t> </a:t>
                </a:r>
                <a:r>
                  <a:rPr lang="en-US" sz="2000" dirty="0"/>
                  <a:t>= 476.3 kN</a:t>
                </a:r>
              </a:p>
              <a:p>
                <a:pPr marL="0" indent="0" algn="l" rtl="0">
                  <a:buNone/>
                </a:pPr>
                <a:r>
                  <a:rPr lang="en-US" sz="2000" dirty="0"/>
                  <a:t> </a:t>
                </a:r>
              </a:p>
              <a:p>
                <a:pPr marL="0" indent="0" algn="l" rtl="0">
                  <a:buNone/>
                </a:pPr>
                <a:r>
                  <a:rPr lang="en-US" sz="2000" dirty="0"/>
                  <a:t>(𝜙</a:t>
                </a:r>
                <a:r>
                  <a:rPr lang="en-US" sz="2000" dirty="0" err="1"/>
                  <a:t>Vc</a:t>
                </a:r>
                <a:r>
                  <a:rPr lang="en-US" sz="2000" dirty="0"/>
                  <a:t>)</a:t>
                </a:r>
                <a:r>
                  <a:rPr lang="en-US" sz="2000" baseline="-25000" dirty="0"/>
                  <a:t>ETABS</a:t>
                </a:r>
                <a:r>
                  <a:rPr lang="en-US" sz="2000" dirty="0"/>
                  <a:t> = 481.8 kN</a:t>
                </a:r>
              </a:p>
              <a:p>
                <a:pPr marL="0" indent="0" algn="l" rtl="0">
                  <a:buNone/>
                </a:pPr>
                <a:endParaRPr lang="en-US" sz="2000" dirty="0"/>
              </a:p>
              <a:p>
                <a:pPr marL="0" indent="0" algn="l" rtl="0">
                  <a:buNone/>
                </a:pPr>
                <a:endParaRPr lang="en-US" sz="2000" dirty="0"/>
              </a:p>
              <a:p>
                <a:pPr marL="0" indent="0" algn="l" rtl="0">
                  <a:buNone/>
                </a:pPr>
                <a:endParaRPr lang="en-US" sz="2000" dirty="0" smtClean="0"/>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400" dirty="0"/>
                  <a:t> </a:t>
                </a:r>
                <a:r>
                  <a:rPr lang="en-US" sz="2400" dirty="0" smtClean="0"/>
                  <a:t>    </a:t>
                </a:r>
              </a:p>
              <a:p>
                <a:pPr marL="0" indent="0" algn="l" rtl="0">
                  <a:buNone/>
                </a:pPr>
                <a:endParaRPr lang="en-US" sz="2400" dirty="0" smtClean="0"/>
              </a:p>
              <a:p>
                <a:pPr marL="0" indent="0" algn="l" rtl="0">
                  <a:buNone/>
                </a:pPr>
                <a:endParaRPr lang="en-US" sz="2400" dirty="0" smtClean="0"/>
              </a:p>
              <a:p>
                <a:pPr marL="0" indent="0" algn="l" rtl="0">
                  <a:buNone/>
                </a:pPr>
                <a:endParaRPr lang="en-US" sz="2400" dirty="0" smtClean="0"/>
              </a:p>
              <a:p>
                <a:pPr marL="0" indent="0" algn="l" rtl="0">
                  <a:buNone/>
                </a:pPr>
                <a:r>
                  <a:rPr lang="en-US" sz="2000" dirty="0"/>
                  <a:t/>
                </a:r>
                <a:br>
                  <a:rPr lang="en-US" sz="2000" dirty="0"/>
                </a:br>
                <a:endParaRPr lang="en-US" sz="2000" dirty="0"/>
              </a:p>
            </p:txBody>
          </p:sp>
        </mc:Choice>
        <mc:Fallback xmlns="">
          <p:sp>
            <p:nvSpPr>
              <p:cNvPr id="4" name="عنصر نائب للمحتوى 2"/>
              <p:cNvSpPr txBox="1">
                <a:spLocks noRot="1" noChangeAspect="1" noMove="1" noResize="1" noEditPoints="1" noAdjustHandles="1" noChangeArrowheads="1" noChangeShapeType="1" noTextEdit="1"/>
              </p:cNvSpPr>
              <p:nvPr/>
            </p:nvSpPr>
            <p:spPr>
              <a:xfrm>
                <a:off x="0" y="571500"/>
                <a:ext cx="9144000" cy="6286500"/>
              </a:xfrm>
              <a:prstGeom prst="rect">
                <a:avLst/>
              </a:prstGeom>
              <a:blipFill rotWithShape="0">
                <a:blip r:embed="rId2"/>
                <a:stretch>
                  <a:fillRect l="-1000" t="-776" r="-7800"/>
                </a:stretch>
              </a:blipFill>
            </p:spPr>
            <p:txBody>
              <a:bodyPr/>
              <a:lstStyle/>
              <a:p>
                <a:r>
                  <a:rPr lang="ar-SA">
                    <a:noFill/>
                  </a:rPr>
                  <a:t> </a:t>
                </a:r>
              </a:p>
            </p:txBody>
          </p:sp>
        </mc:Fallback>
      </mc:AlternateContent>
      <p:sp>
        <p:nvSpPr>
          <p:cNvPr id="14" name="قوس متوسط مزدوج 13"/>
          <p:cNvSpPr/>
          <p:nvPr/>
        </p:nvSpPr>
        <p:spPr>
          <a:xfrm>
            <a:off x="1115616" y="2204864"/>
            <a:ext cx="7272808" cy="1872208"/>
          </a:xfrm>
          <a:prstGeom prst="bracketPair">
            <a:avLst/>
          </a:prstGeom>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pic>
        <p:nvPicPr>
          <p:cNvPr id="15" name="Picture 388"/>
          <p:cNvPicPr/>
          <p:nvPr/>
        </p:nvPicPr>
        <p:blipFill>
          <a:blip r:embed="rId3">
            <a:extLst>
              <a:ext uri="{28A0092B-C50C-407E-A947-70E740481C1C}">
                <a14:useLocalDpi xmlns:a14="http://schemas.microsoft.com/office/drawing/2010/main" val="0"/>
              </a:ext>
            </a:extLst>
          </a:blip>
          <a:stretch>
            <a:fillRect/>
          </a:stretch>
        </p:blipFill>
        <p:spPr>
          <a:xfrm>
            <a:off x="2436466" y="5138936"/>
            <a:ext cx="6696744" cy="936104"/>
          </a:xfrm>
          <a:prstGeom prst="rect">
            <a:avLst/>
          </a:prstGeom>
        </p:spPr>
      </p:pic>
      <p:cxnSp>
        <p:nvCxnSpPr>
          <p:cNvPr id="22" name="رابط مستقيم 21"/>
          <p:cNvCxnSpPr/>
          <p:nvPr/>
        </p:nvCxnSpPr>
        <p:spPr>
          <a:xfrm>
            <a:off x="7740352" y="6021288"/>
            <a:ext cx="504056"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02112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2982</TotalTime>
  <Words>5163</Words>
  <Application>Microsoft Office PowerPoint</Application>
  <PresentationFormat>عرض على الشاشة (3:4)‏</PresentationFormat>
  <Paragraphs>2535</Paragraphs>
  <Slides>149</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149</vt:i4>
      </vt:variant>
    </vt:vector>
  </HeadingPairs>
  <TitlesOfParts>
    <vt:vector size="155" baseType="lpstr">
      <vt:lpstr>Arial</vt:lpstr>
      <vt:lpstr>Calibri</vt:lpstr>
      <vt:lpstr>Cambria Math</vt:lpstr>
      <vt:lpstr>Times New Roman</vt:lpstr>
      <vt:lpstr>Wingdings</vt:lpstr>
      <vt:lpstr>سمة Office</vt:lpstr>
      <vt:lpstr>عرض تقديمي في PowerPoint</vt:lpstr>
      <vt:lpstr>Outline</vt:lpstr>
      <vt:lpstr>Background information</vt:lpstr>
      <vt:lpstr>Background information</vt:lpstr>
      <vt:lpstr>Background information</vt:lpstr>
      <vt:lpstr>Background information</vt:lpstr>
      <vt:lpstr>Background information</vt:lpstr>
      <vt:lpstr>Background information</vt:lpstr>
      <vt:lpstr>Background information</vt:lpstr>
      <vt:lpstr>Background information</vt:lpstr>
      <vt:lpstr>Analysis and design inputs</vt:lpstr>
      <vt:lpstr>Analysis and design inputs</vt:lpstr>
      <vt:lpstr>Analysis and design inputs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Ragahd</dc:creator>
  <cp:lastModifiedBy>Admin</cp:lastModifiedBy>
  <cp:revision>339</cp:revision>
  <dcterms:created xsi:type="dcterms:W3CDTF">2016-12-15T22:23:45Z</dcterms:created>
  <dcterms:modified xsi:type="dcterms:W3CDTF">2017-05-24T16:53:41Z</dcterms:modified>
</cp:coreProperties>
</file>