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82" r:id="rId11"/>
    <p:sldId id="28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B364C1-AC30-417B-8D14-F7F309AE628B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B1154E-0D1E-4170-98DC-DD54130CF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D:\Logos\NNU_Seal_log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268760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2492896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4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/>
            <a:r>
              <a:rPr lang="en-US" sz="4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Industrial Engineering Department 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7824" y="5013176"/>
            <a:ext cx="24417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95536" y="4941168"/>
            <a:ext cx="87484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Improving Maintenance Management System</a:t>
            </a:r>
            <a:endParaRPr lang="en-US" sz="3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Strategic planning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smtClean="0"/>
              <a:t>strategic objectives </a:t>
            </a:r>
            <a:r>
              <a:rPr lang="en-US" dirty="0" smtClean="0"/>
              <a:t>:</a:t>
            </a:r>
            <a:endParaRPr lang="en-US" dirty="0" smtClean="0"/>
          </a:p>
          <a:p>
            <a:pPr marL="651510" indent="-514350" algn="just">
              <a:buFont typeface="+mj-lt"/>
              <a:buAutoNum type="arabicPeriod" startAt="2"/>
            </a:pPr>
            <a:r>
              <a:rPr lang="en-US" dirty="0" smtClean="0"/>
              <a:t>Reduce </a:t>
            </a:r>
            <a:r>
              <a:rPr lang="en-US" dirty="0" smtClean="0"/>
              <a:t>the total loss of electrical network from (17%) to (13%) from technical point view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Strategic planning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smtClean="0"/>
              <a:t>strategic objectives </a:t>
            </a:r>
            <a:r>
              <a:rPr lang="en-US" dirty="0" smtClean="0"/>
              <a:t>:</a:t>
            </a:r>
            <a:endParaRPr lang="en-US" dirty="0" smtClean="0"/>
          </a:p>
          <a:p>
            <a:pPr marL="651510" indent="-514350" algn="just">
              <a:buFont typeface="+mj-lt"/>
              <a:buAutoNum type="arabicPeriod" startAt="3"/>
            </a:pPr>
            <a:r>
              <a:rPr lang="en-US" dirty="0" smtClean="0"/>
              <a:t>Investment </a:t>
            </a:r>
            <a:r>
              <a:rPr lang="en-US" dirty="0" smtClean="0"/>
              <a:t>in skills development through training of staff to increase the speed of response in the event of a failures or interruptions.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Organizational structure proposed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060848"/>
            <a:ext cx="6876256" cy="382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Medium term objectives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Building maintenance scheduling and planning system.</a:t>
            </a:r>
          </a:p>
          <a:p>
            <a:pPr algn="just"/>
            <a:r>
              <a:rPr lang="en-US" dirty="0" smtClean="0"/>
              <a:t>Follow up the electric network.</a:t>
            </a:r>
          </a:p>
          <a:p>
            <a:pPr algn="just"/>
            <a:r>
              <a:rPr lang="en-US" dirty="0" smtClean="0"/>
              <a:t>Providing training courses for maintenance department staff.</a:t>
            </a:r>
          </a:p>
          <a:p>
            <a:pPr algn="just"/>
            <a:r>
              <a:rPr lang="en-US" dirty="0" smtClean="0"/>
              <a:t>Identify the global standards for equipment used.</a:t>
            </a:r>
          </a:p>
          <a:p>
            <a:pPr algn="just"/>
            <a:r>
              <a:rPr lang="en-US" dirty="0" smtClean="0"/>
              <a:t>Reduce the time to repair the faults and problems that occur and reduce the transportation time.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Maintenance department main functions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Follow the work of the Department, personnel and distribution business to them regularly. 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 Preparing a work, evaluation and follow up scheduling. 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 Supervise all activities and maintenance work, whether routine, predictive, proactive, preventive and corrective. 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 Supervise the maintenance of the main, sub stations, linking points, transformers, and medium, high and low voltage switches and fuses. 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 Supervising the repair and inspection of ground and aerial cables.</a:t>
            </a:r>
          </a:p>
          <a:p>
            <a:pPr marL="651510" indent="-514350" algn="just">
              <a:buNone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Supervision of all emergency maintenance work that transferred from the emergency department. 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 Overseeing the preparation of the necessary equipment and materials to work, maintenance and preservation it. </a:t>
            </a:r>
          </a:p>
          <a:p>
            <a:pPr marL="651510" indent="-514350" algn="just">
              <a:buFont typeface="Wingdings" pitchFamily="2" charset="2"/>
              <a:buChar char="v"/>
            </a:pPr>
            <a:endParaRPr lang="en-US" dirty="0" smtClean="0"/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Supervising the implementation of the general safety rules and stick to them.</a:t>
            </a:r>
          </a:p>
          <a:p>
            <a:pPr marL="651510" indent="-514350" algn="just">
              <a:buFont typeface="Wingdings" pitchFamily="2" charset="2"/>
              <a:buChar char="v"/>
            </a:pPr>
            <a:r>
              <a:rPr lang="en-US" dirty="0" smtClean="0"/>
              <a:t>Perform any other functions assigned to it and have a working relationship </a:t>
            </a:r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Availability analysis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Availability objective is to ensure that the system functions correctly where the customers do not complain about the system and its effectiveness.</a:t>
            </a:r>
          </a:p>
          <a:p>
            <a:pPr algn="just">
              <a:buNone/>
            </a:pP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619500" cy="37147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619500" cy="371475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691680" y="3789040"/>
          <a:ext cx="5040560" cy="1584052"/>
        </p:xfrm>
        <a:graphic>
          <a:graphicData uri="http://schemas.openxmlformats.org/presentationml/2006/ole">
            <p:oleObj spid="_x0000_s27649" name="Equation" r:id="rId4" imgW="14349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dirty="0" smtClean="0"/>
              <a:t>...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3570" y="1484783"/>
          <a:ext cx="7488830" cy="432047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497766"/>
                <a:gridCol w="1497766"/>
                <a:gridCol w="1497766"/>
                <a:gridCol w="1497766"/>
                <a:gridCol w="1497766"/>
              </a:tblGrid>
              <a:tr h="6868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Linking point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subscribers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Downtime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Availability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Askar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15204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31:30:00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22.32%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99.9700%</a:t>
                      </a:r>
                      <a:endParaRPr lang="en-US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Hewara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13079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37:20:00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23.26%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99.9716%</a:t>
                      </a:r>
                      <a:endParaRPr lang="en-US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Sara 1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13446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15:15:00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21.70%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99.9855%</a:t>
                      </a:r>
                      <a:endParaRPr lang="en-US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Sara 2 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14017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33:40:00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25.23%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99.9678%</a:t>
                      </a:r>
                      <a:endParaRPr lang="en-US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Ennab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4494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18:55:00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7.46%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99.9568%</a:t>
                      </a:r>
                      <a:endParaRPr lang="en-US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55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60240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136:40:00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100%</a:t>
                      </a:r>
                      <a:endParaRPr kumimoji="0" lang="en-US" sz="20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98.4493%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Key performance indicator’s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“That which cannot be measured cannot be managed”. 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 KPI is a great tool to measure and control the performance of any given process. The KPI can therefore be thought of as a measurement that tells that management the precise state of operations at any given point of time.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Proposed KPI’s: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Average cases of tampering in the current (ACTC).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Average number of prepaid system (ANPS). 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System Average Interruption Duration Index (SAIDI) 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System Average Interruption Frequency Index (SAIFI) 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The proportion of the training budget for the maintenance department budget 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The cost of annual training hours per employee in the maintenance department .</a:t>
            </a:r>
          </a:p>
          <a:p>
            <a:pPr marL="65151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                                     Supervisors:</a:t>
            </a:r>
          </a:p>
          <a:p>
            <a:pPr>
              <a:buNone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Abdarahim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Abulaila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Dr.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Ramiz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Assaf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Ahmad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Sbaaneh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Dr.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Ayham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Jaaron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Diaa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Sharab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Ghadeer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Issa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758826"/>
          </a:xfrm>
        </p:spPr>
        <p:txBody>
          <a:bodyPr>
            <a:normAutofit fontScale="90000"/>
          </a:bodyPr>
          <a:lstStyle/>
          <a:p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Average cases of tampering in the current (ACTC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Measure how the system will decrease the percentage of network losses. </a:t>
            </a:r>
          </a:p>
          <a:p>
            <a:pPr algn="just"/>
            <a:r>
              <a:rPr lang="en-US" dirty="0" smtClean="0"/>
              <a:t>Number of </a:t>
            </a:r>
            <a:r>
              <a:rPr lang="en-US" dirty="0" smtClean="0"/>
              <a:t>theft </a:t>
            </a:r>
            <a:r>
              <a:rPr lang="en-US" dirty="0" smtClean="0"/>
              <a:t>cases.</a:t>
            </a:r>
          </a:p>
          <a:p>
            <a:pPr algn="just"/>
            <a:r>
              <a:rPr lang="en-US" dirty="0" smtClean="0"/>
              <a:t>ACTC can be measured by the inspection service department .</a:t>
            </a:r>
          </a:p>
          <a:p>
            <a:pPr algn="just"/>
            <a:r>
              <a:rPr lang="en-US" dirty="0" smtClean="0"/>
              <a:t>Customer service centers staff when the prepaid meters cards are filled for subscribers and compare the rates of consumption with normal consumption rates for subscribers.</a:t>
            </a:r>
          </a:p>
          <a:p>
            <a:pPr algn="just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Average number of prepaid system (ANPS).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Measure how increase or decrease in the number of subscribers who using the prepaid cards annually .</a:t>
            </a:r>
          </a:p>
          <a:p>
            <a:pPr algn="just"/>
            <a:r>
              <a:rPr lang="en-US" dirty="0" smtClean="0"/>
              <a:t>This system decrease the number of thieves in current .</a:t>
            </a:r>
          </a:p>
          <a:p>
            <a:pPr algn="just"/>
            <a:r>
              <a:rPr lang="en-US" dirty="0" smtClean="0"/>
              <a:t>Measuring the number of subscribers who use this system in order to decrease the total losses in the network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System Average Interruption Duration Index (SAIDI) .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Measures the total duration of an interruption for the average customer during a given time period.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Where:</a:t>
            </a:r>
          </a:p>
          <a:p>
            <a:pPr>
              <a:buNone/>
            </a:pPr>
            <a:r>
              <a:rPr lang="en-US" dirty="0" smtClean="0"/>
              <a:t>r</a:t>
            </a:r>
            <a:r>
              <a:rPr lang="en-US" baseline="-25000" dirty="0" smtClean="0"/>
              <a:t>i</a:t>
            </a:r>
            <a:r>
              <a:rPr lang="en-US" dirty="0" smtClean="0"/>
              <a:t>= Restoration time, minutes. </a:t>
            </a:r>
          </a:p>
          <a:p>
            <a:pPr>
              <a:buNone/>
            </a:pPr>
            <a:r>
              <a:rPr lang="en-US" dirty="0" smtClean="0"/>
              <a:t>N</a:t>
            </a:r>
            <a:r>
              <a:rPr lang="en-US" baseline="-25000" dirty="0" smtClean="0"/>
              <a:t>i</a:t>
            </a:r>
            <a:r>
              <a:rPr lang="en-US" dirty="0" smtClean="0"/>
              <a:t> = Total number of customers interrupted.</a:t>
            </a:r>
          </a:p>
          <a:p>
            <a:pPr>
              <a:buNone/>
            </a:pPr>
            <a:r>
              <a:rPr lang="en-US" dirty="0" smtClean="0"/>
              <a:t>N</a:t>
            </a:r>
            <a:r>
              <a:rPr lang="en-US" baseline="-25000" dirty="0" smtClean="0"/>
              <a:t>T</a:t>
            </a:r>
            <a:r>
              <a:rPr lang="en-US" dirty="0" smtClean="0"/>
              <a:t> = Total number of customer served.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708920"/>
            <a:ext cx="7560840" cy="1274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System Average Interruption Frequency Index (SAIFI) .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average number of times that a system customer experiences an outage during the year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Where: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i</a:t>
            </a:r>
            <a:r>
              <a:rPr lang="en-US" dirty="0" smtClean="0"/>
              <a:t> = Total number of customers interrupted.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T </a:t>
            </a:r>
            <a:r>
              <a:rPr lang="en-US" dirty="0" smtClean="0"/>
              <a:t>= Total number of customers served.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140968" y="3212976"/>
            <a:ext cx="9721080" cy="936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proportion of the training budget for the maintenance department budget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/>
          <a:lstStyle/>
          <a:p>
            <a:pPr algn="just"/>
            <a:r>
              <a:rPr lang="en-US" dirty="0" smtClean="0"/>
              <a:t>To evaluate the interest in the company to invest in staff and interest to the development of their abilities and improve performance.</a:t>
            </a:r>
          </a:p>
          <a:p>
            <a:r>
              <a:rPr lang="en-US" dirty="0" smtClean="0"/>
              <a:t>How it measured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company sets the budgets of each department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Divide to cover all requirements and needs 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cost of annual training hours per employee in the maintenance department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/>
          <a:lstStyle/>
          <a:p>
            <a:pPr algn="just"/>
            <a:r>
              <a:rPr lang="en-US" dirty="0" smtClean="0"/>
              <a:t>Measure the annual cost of training per employee in the maintenance department.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Measured by dividing all costs paid by the maintenance staff training on the number of employees who benefited from the training.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Maintenance management system is very important for any company to facilitate and arrange their maintenance activities.</a:t>
            </a:r>
          </a:p>
          <a:p>
            <a:pPr algn="just"/>
            <a:r>
              <a:rPr lang="en-US" dirty="0" smtClean="0"/>
              <a:t>Depending on KPI’s, a lot of actions can be taken to reach the desired goals.   </a:t>
            </a:r>
          </a:p>
          <a:p>
            <a:pPr algn="just"/>
            <a:r>
              <a:rPr lang="en-US" dirty="0" smtClean="0"/>
              <a:t>The preventive maintenance system is one of the best systems that can be implemented. </a:t>
            </a:r>
          </a:p>
          <a:p>
            <a:pPr algn="just"/>
            <a:r>
              <a:rPr lang="en-US" dirty="0" smtClean="0"/>
              <a:t>key performance indicators are the best methods to measure the main issues for the companies such as the efficiency and availability.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Increase installation of prepaid meters.</a:t>
            </a:r>
          </a:p>
          <a:p>
            <a:pPr algn="just"/>
            <a:r>
              <a:rPr lang="en-US" dirty="0" smtClean="0"/>
              <a:t>Increase investment in the training of the maintenance department staff .</a:t>
            </a:r>
          </a:p>
          <a:p>
            <a:pPr algn="just"/>
            <a:r>
              <a:rPr lang="en-US" dirty="0" smtClean="0"/>
              <a:t>Organize </a:t>
            </a:r>
            <a:r>
              <a:rPr lang="en-US" dirty="0" smtClean="0"/>
              <a:t>training sessions for </a:t>
            </a:r>
            <a:r>
              <a:rPr lang="en-US" dirty="0" smtClean="0"/>
              <a:t>the </a:t>
            </a:r>
            <a:r>
              <a:rPr lang="en-US" dirty="0" smtClean="0"/>
              <a:t>inspectors </a:t>
            </a:r>
            <a:r>
              <a:rPr lang="en-US" dirty="0" smtClean="0"/>
              <a:t>of the grid lines.</a:t>
            </a:r>
          </a:p>
          <a:p>
            <a:pPr algn="just"/>
            <a:r>
              <a:rPr lang="en-US" dirty="0" smtClean="0"/>
              <a:t>Study of the causes of </a:t>
            </a:r>
            <a:r>
              <a:rPr lang="en-US" dirty="0" smtClean="0"/>
              <a:t>failures, </a:t>
            </a:r>
            <a:r>
              <a:rPr lang="en-US" dirty="0" smtClean="0"/>
              <a:t>analyze and try to put the plans on how to deal with them.</a:t>
            </a:r>
          </a:p>
          <a:p>
            <a:pPr lvl="0" algn="just"/>
            <a:r>
              <a:rPr lang="en-US" dirty="0" smtClean="0"/>
              <a:t>Study the performance indicators and take the necessary decisions based on that.</a:t>
            </a:r>
          </a:p>
          <a:p>
            <a:pPr algn="just"/>
            <a:r>
              <a:rPr lang="en-US" dirty="0" smtClean="0"/>
              <a:t>Educate citizens through advertisements.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</a:t>
            </a:r>
            <a:b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 welcome your questions</a:t>
            </a:r>
            <a:b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Maintenance management system objectives</a:t>
            </a:r>
          </a:p>
          <a:p>
            <a:r>
              <a:rPr lang="en-US" dirty="0" smtClean="0"/>
              <a:t>NEDCO</a:t>
            </a:r>
          </a:p>
          <a:p>
            <a:r>
              <a:rPr lang="en-US" dirty="0" smtClean="0"/>
              <a:t>Strategic planning</a:t>
            </a:r>
          </a:p>
          <a:p>
            <a:r>
              <a:rPr lang="en-US" dirty="0" smtClean="0"/>
              <a:t>Medium term objectives</a:t>
            </a:r>
          </a:p>
          <a:p>
            <a:r>
              <a:rPr lang="en-US" dirty="0" smtClean="0"/>
              <a:t>Availability analysis</a:t>
            </a:r>
          </a:p>
          <a:p>
            <a:r>
              <a:rPr lang="en-US" dirty="0" smtClean="0"/>
              <a:t>Key performance indicator</a:t>
            </a:r>
          </a:p>
          <a:p>
            <a:r>
              <a:rPr lang="en-US" dirty="0" smtClean="0"/>
              <a:t>Conclusion and recommendation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Maintenance Management is an orderly and systematic approach to planning, organizing, monitoring and evaluating maintenance activities and their costs.</a:t>
            </a:r>
          </a:p>
          <a:p>
            <a:r>
              <a:rPr lang="en-US" dirty="0" smtClean="0"/>
              <a:t>Maintenance types: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/>
              <a:t>Reactive maintenance or corrective maintenance or Break down maintenance. 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Preventive maintenance.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Predictive maintenance.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Proactive maintenance.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Maintenance management aims to: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Monitoring and controlling.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Increase </a:t>
            </a:r>
            <a:r>
              <a:rPr lang="en-US" dirty="0" smtClean="0"/>
              <a:t>productivity.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Decrease </a:t>
            </a:r>
            <a:r>
              <a:rPr lang="en-US" dirty="0" smtClean="0"/>
              <a:t>cost.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Increase efficiency </a:t>
            </a:r>
            <a:r>
              <a:rPr lang="en-US" dirty="0" smtClean="0"/>
              <a:t>and </a:t>
            </a:r>
            <a:r>
              <a:rPr lang="en-US" dirty="0" smtClean="0"/>
              <a:t>availability</a:t>
            </a:r>
            <a:r>
              <a:rPr lang="en-US" dirty="0" smtClean="0"/>
              <a:t>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Decrease </a:t>
            </a:r>
            <a:r>
              <a:rPr lang="en-US" dirty="0" smtClean="0"/>
              <a:t>down time for system.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Prevent </a:t>
            </a:r>
            <a:r>
              <a:rPr lang="en-US" dirty="0" smtClean="0"/>
              <a:t>and </a:t>
            </a:r>
            <a:r>
              <a:rPr lang="en-US" dirty="0" smtClean="0"/>
              <a:t>correct errors.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NEDCO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8892480" cy="470916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Northern Electricity Distribution Company(NEDCO) is a public company limited ownership, and owned by the municipalities of the north West Bank, where the company was founded in 2008.</a:t>
            </a:r>
          </a:p>
          <a:p>
            <a:endParaRPr lang="en-US" dirty="0"/>
          </a:p>
        </p:txBody>
      </p:sp>
      <p:pic>
        <p:nvPicPr>
          <p:cNvPr id="4" name="Picture 3" descr="تنزيل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77072"/>
            <a:ext cx="4419600" cy="2446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Our case study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Because NEDCO don’t have a maintenance department.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43000" y="4343400"/>
            <a:ext cx="18288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en-US" sz="3200" dirty="0"/>
              <a:t>That’s mean </a:t>
            </a:r>
          </a:p>
        </p:txBody>
      </p:sp>
      <p:sp>
        <p:nvSpPr>
          <p:cNvPr id="6" name="Rectangle 5"/>
          <p:cNvSpPr/>
          <p:nvPr/>
        </p:nvSpPr>
        <p:spPr>
          <a:xfrm>
            <a:off x="4267200" y="4419600"/>
            <a:ext cx="4572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en-US" dirty="0" smtClean="0"/>
              <a:t>Unscheduled maintenance activities and maintenance is a critical issue in  the company.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71800" y="5143500"/>
            <a:ext cx="1219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7544" y="1628800"/>
            <a:ext cx="7772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3200" dirty="0" smtClean="0"/>
              <a:t>NEDCO is chosen as a case study of our project,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Developing Strategic Objectives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/>
              <a:t>Strategic plans are methods developed to achieve a particular goal in the long term depending on the charts and security procedures in the use of available resources in the short term.</a:t>
            </a:r>
          </a:p>
          <a:p>
            <a:pPr algn="just"/>
            <a:r>
              <a:rPr lang="en-US" dirty="0" smtClean="0"/>
              <a:t>The strategic objectives in our project are: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Increase availability of the electricity grid and reduce the average yearly power interruptions in each linking point from (27) hours per month to (15) hours.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Reduce the total loss of electrical network from (17%) to (13%) from technical point view.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 Investment in skills development through training of staff to increase the speed of response in the event of a failures or interruptions.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Strategic planning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smtClean="0"/>
              <a:t>strategic objectives </a:t>
            </a:r>
            <a:r>
              <a:rPr lang="en-US" dirty="0" smtClean="0"/>
              <a:t>:</a:t>
            </a:r>
            <a:endParaRPr lang="en-US" dirty="0" smtClean="0"/>
          </a:p>
          <a:p>
            <a:pPr marL="651510" indent="-514350" algn="just">
              <a:buFont typeface="+mj-lt"/>
              <a:buAutoNum type="arabicPeriod"/>
            </a:pPr>
            <a:r>
              <a:rPr lang="en-US" dirty="0" smtClean="0"/>
              <a:t>Increase availability of the electricity grid and reduce the average yearly power interruptions in each linking point from (27) hours per month to (15) hours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275</TotalTime>
  <Words>1263</Words>
  <Application>Microsoft Office PowerPoint</Application>
  <PresentationFormat>On-screen Show (4:3)</PresentationFormat>
  <Paragraphs>193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Apex</vt:lpstr>
      <vt:lpstr>Microsoft Equation 3.0</vt:lpstr>
      <vt:lpstr>An-Najah National University </vt:lpstr>
      <vt:lpstr>Slide 2</vt:lpstr>
      <vt:lpstr>Agenda</vt:lpstr>
      <vt:lpstr>Introduction</vt:lpstr>
      <vt:lpstr>Cont...</vt:lpstr>
      <vt:lpstr>NEDCO</vt:lpstr>
      <vt:lpstr>Our case study </vt:lpstr>
      <vt:lpstr>Developing Strategic Objectives</vt:lpstr>
      <vt:lpstr>Strategic planning</vt:lpstr>
      <vt:lpstr>Strategic planning</vt:lpstr>
      <vt:lpstr>Strategic planning</vt:lpstr>
      <vt:lpstr>Organizational structure proposed</vt:lpstr>
      <vt:lpstr>Medium term objectives</vt:lpstr>
      <vt:lpstr>Maintenance department main functions</vt:lpstr>
      <vt:lpstr>Cont...</vt:lpstr>
      <vt:lpstr>Availability analysis</vt:lpstr>
      <vt:lpstr>Cont...</vt:lpstr>
      <vt:lpstr>Key performance indicator’s</vt:lpstr>
      <vt:lpstr>Cont...</vt:lpstr>
      <vt:lpstr>Average cases of tampering in the current (ACTC) </vt:lpstr>
      <vt:lpstr>Average number of prepaid system (ANPS).  </vt:lpstr>
      <vt:lpstr>System Average Interruption Duration Index (SAIDI) . </vt:lpstr>
      <vt:lpstr>System Average Interruption Frequency Index (SAIFI) . </vt:lpstr>
      <vt:lpstr>The proportion of the training budget for the maintenance department budget  </vt:lpstr>
      <vt:lpstr>The cost of annual training hours per employee in the maintenance department  </vt:lpstr>
      <vt:lpstr>Conclusions</vt:lpstr>
      <vt:lpstr>Recommendations</vt:lpstr>
      <vt:lpstr>Thank you for your attention  we welcome your 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Maintenance Management System</dc:title>
  <dc:creator>abulaila</dc:creator>
  <cp:lastModifiedBy>Ramiz</cp:lastModifiedBy>
  <cp:revision>45</cp:revision>
  <dcterms:created xsi:type="dcterms:W3CDTF">2013-05-18T08:20:31Z</dcterms:created>
  <dcterms:modified xsi:type="dcterms:W3CDTF">2013-05-19T09:43:19Z</dcterms:modified>
</cp:coreProperties>
</file>