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6"/>
  </p:notesMasterIdLst>
  <p:sldIdLst>
    <p:sldId id="256" r:id="rId2"/>
    <p:sldId id="257" r:id="rId3"/>
    <p:sldId id="258" r:id="rId4"/>
    <p:sldId id="259" r:id="rId5"/>
    <p:sldId id="261" r:id="rId6"/>
    <p:sldId id="262" r:id="rId7"/>
    <p:sldId id="292" r:id="rId8"/>
    <p:sldId id="293" r:id="rId9"/>
    <p:sldId id="294" r:id="rId10"/>
    <p:sldId id="298" r:id="rId11"/>
    <p:sldId id="296" r:id="rId12"/>
    <p:sldId id="297" r:id="rId13"/>
    <p:sldId id="299" r:id="rId14"/>
    <p:sldId id="302" r:id="rId15"/>
    <p:sldId id="301" r:id="rId16"/>
    <p:sldId id="300" r:id="rId17"/>
    <p:sldId id="307" r:id="rId18"/>
    <p:sldId id="303" r:id="rId19"/>
    <p:sldId id="309" r:id="rId20"/>
    <p:sldId id="304" r:id="rId21"/>
    <p:sldId id="310" r:id="rId22"/>
    <p:sldId id="306" r:id="rId23"/>
    <p:sldId id="305" r:id="rId24"/>
    <p:sldId id="312" r:id="rId25"/>
    <p:sldId id="308" r:id="rId26"/>
    <p:sldId id="313" r:id="rId27"/>
    <p:sldId id="315" r:id="rId28"/>
    <p:sldId id="316" r:id="rId29"/>
    <p:sldId id="317" r:id="rId30"/>
    <p:sldId id="322" r:id="rId31"/>
    <p:sldId id="321" r:id="rId32"/>
    <p:sldId id="320" r:id="rId33"/>
    <p:sldId id="319" r:id="rId34"/>
    <p:sldId id="318" r:id="rId35"/>
    <p:sldId id="324" r:id="rId36"/>
    <p:sldId id="323" r:id="rId37"/>
    <p:sldId id="328" r:id="rId38"/>
    <p:sldId id="327" r:id="rId39"/>
    <p:sldId id="326" r:id="rId40"/>
    <p:sldId id="325" r:id="rId41"/>
    <p:sldId id="329" r:id="rId42"/>
    <p:sldId id="330" r:id="rId43"/>
    <p:sldId id="331" r:id="rId44"/>
    <p:sldId id="332" r:id="rId45"/>
  </p:sldIdLst>
  <p:sldSz cx="18288000" cy="10287000"/>
  <p:notesSz cx="6858000" cy="9144000"/>
  <p:embeddedFontLst>
    <p:embeddedFont>
      <p:font typeface="Lato" panose="020F0502020204030203" pitchFamily="34" charset="0"/>
      <p:regular r:id="rId47"/>
      <p:bold r:id="rId48"/>
      <p:italic r:id="rId49"/>
      <p:boldItalic r:id="rId50"/>
    </p:embeddedFont>
    <p:embeddedFont>
      <p:font typeface="Lato Bold" panose="020F0502020204030203" pitchFamily="34" charset="0"/>
      <p:regular r:id="rId51"/>
      <p:bold r:id="rId5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50" d="100"/>
          <a:sy n="50" d="100"/>
        </p:scale>
        <p:origin x="946"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B6B0B9BE-9F3A-4B5A-B035-C41AAF3FC1D6}" type="datetimeFigureOut">
              <a:rPr lang="en-US" smtClean="0"/>
              <a:t>7/27/2025</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88B6132E-6869-4F9D-A7B0-3A22F99F17AB}" type="slidenum">
              <a:rPr lang="en-US" smtClean="0"/>
              <a:t>‹#›</a:t>
            </a:fld>
            <a:endParaRPr lang="en-US"/>
          </a:p>
        </p:txBody>
      </p:sp>
    </p:spTree>
    <p:extLst>
      <p:ext uri="{BB962C8B-B14F-4D97-AF65-F5344CB8AC3E}">
        <p14:creationId xmlns:p14="http://schemas.microsoft.com/office/powerpoint/2010/main" val="249587449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21.jpg"/><Relationship Id="rId4" Type="http://schemas.openxmlformats.org/officeDocument/2006/relationships/image" Target="../media/image20.jp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22.jpg"/><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3.png"/><Relationship Id="rId5" Type="http://schemas.openxmlformats.org/officeDocument/2006/relationships/image" Target="../media/image2.png"/><Relationship Id="rId4" Type="http://schemas.openxmlformats.org/officeDocument/2006/relationships/image" Target="../media/image1.jp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25.jp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27.jp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29.jpg"/><Relationship Id="rId4" Type="http://schemas.openxmlformats.org/officeDocument/2006/relationships/image" Target="../media/image28.jp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30.png"/><Relationship Id="rId5" Type="http://schemas.openxmlformats.org/officeDocument/2006/relationships/image" Target="../media/image2.png"/><Relationship Id="rId4" Type="http://schemas.openxmlformats.org/officeDocument/2006/relationships/image" Target="../media/image1.jp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29.jp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31.png"/><Relationship Id="rId5" Type="http://schemas.openxmlformats.org/officeDocument/2006/relationships/image" Target="../media/image2.png"/><Relationship Id="rId4" Type="http://schemas.openxmlformats.org/officeDocument/2006/relationships/image" Target="../media/image1.jp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33.jpg"/><Relationship Id="rId4" Type="http://schemas.openxmlformats.org/officeDocument/2006/relationships/image" Target="../media/image32.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35.jpg"/><Relationship Id="rId4" Type="http://schemas.openxmlformats.org/officeDocument/2006/relationships/image" Target="../media/image34.jp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4.mp4"/><Relationship Id="rId1" Type="http://schemas.microsoft.com/office/2007/relationships/media" Target="../media/media4.mp4"/><Relationship Id="rId6" Type="http://schemas.openxmlformats.org/officeDocument/2006/relationships/image" Target="../media/image36.png"/><Relationship Id="rId5" Type="http://schemas.openxmlformats.org/officeDocument/2006/relationships/image" Target="../media/image2.png"/><Relationship Id="rId4" Type="http://schemas.openxmlformats.org/officeDocument/2006/relationships/image" Target="../media/image1.jp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38.jpg"/><Relationship Id="rId4" Type="http://schemas.openxmlformats.org/officeDocument/2006/relationships/image" Target="../media/image37.jp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5.mp4"/><Relationship Id="rId1" Type="http://schemas.microsoft.com/office/2007/relationships/media" Target="../media/media5.mp4"/><Relationship Id="rId6" Type="http://schemas.openxmlformats.org/officeDocument/2006/relationships/image" Target="../media/image39.png"/><Relationship Id="rId5" Type="http://schemas.openxmlformats.org/officeDocument/2006/relationships/image" Target="../media/image2.png"/><Relationship Id="rId4" Type="http://schemas.openxmlformats.org/officeDocument/2006/relationships/image" Target="../media/image1.jp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0.jpg"/><Relationship Id="rId4" Type="http://schemas.openxmlformats.org/officeDocument/2006/relationships/image" Target="../media/image19.jp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1.jpg"/><Relationship Id="rId4" Type="http://schemas.openxmlformats.org/officeDocument/2006/relationships/image" Target="../media/image19.jp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3.jpg"/><Relationship Id="rId4" Type="http://schemas.openxmlformats.org/officeDocument/2006/relationships/image" Target="../media/image42.jp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5.jpg"/><Relationship Id="rId4" Type="http://schemas.openxmlformats.org/officeDocument/2006/relationships/image" Target="../media/image44.jp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48.jpg"/><Relationship Id="rId5" Type="http://schemas.openxmlformats.org/officeDocument/2006/relationships/image" Target="../media/image47.jpg"/><Relationship Id="rId4" Type="http://schemas.openxmlformats.org/officeDocument/2006/relationships/image" Target="../media/image46.jp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1.jpg"/><Relationship Id="rId4" Type="http://schemas.openxmlformats.org/officeDocument/2006/relationships/image" Target="../media/image49.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51.jpg"/><Relationship Id="rId4" Type="http://schemas.openxmlformats.org/officeDocument/2006/relationships/image" Target="../media/image50.jp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53.jpg"/><Relationship Id="rId4" Type="http://schemas.openxmlformats.org/officeDocument/2006/relationships/image" Target="../media/image52.jp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55.jpg"/><Relationship Id="rId4" Type="http://schemas.openxmlformats.org/officeDocument/2006/relationships/image" Target="../media/image54.jp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8.jpg"/><Relationship Id="rId5" Type="http://schemas.openxmlformats.org/officeDocument/2006/relationships/image" Target="../media/image57.jpg"/><Relationship Id="rId4" Type="http://schemas.openxmlformats.org/officeDocument/2006/relationships/image" Target="../media/image56.jp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59.jp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60.jp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62.jpg"/><Relationship Id="rId4" Type="http://schemas.openxmlformats.org/officeDocument/2006/relationships/image" Target="../media/image61.jp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64.jp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65.jp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jp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68.jp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69.jp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12.jp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14.jp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16.jp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صورة 18">
            <a:extLst>
              <a:ext uri="{FF2B5EF4-FFF2-40B4-BE49-F238E27FC236}">
                <a16:creationId xmlns:a16="http://schemas.microsoft.com/office/drawing/2014/main" id="{EDBDD364-B79A-F79B-5744-3BC6B359B3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114300"/>
            <a:ext cx="18288000" cy="10401299"/>
          </a:xfrm>
          <a:prstGeom prst="rect">
            <a:avLst/>
          </a:prstGeom>
        </p:spPr>
      </p:pic>
      <p:pic>
        <p:nvPicPr>
          <p:cNvPr id="21" name="صورة 20">
            <a:extLst>
              <a:ext uri="{FF2B5EF4-FFF2-40B4-BE49-F238E27FC236}">
                <a16:creationId xmlns:a16="http://schemas.microsoft.com/office/drawing/2014/main" id="{44D3EA15-0C21-0717-C1A2-488E9D8810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2241"/>
            <a:ext cx="2143125" cy="10439241"/>
          </a:xfrm>
          <a:prstGeom prst="rect">
            <a:avLst/>
          </a:prstGeom>
        </p:spPr>
      </p:pic>
      <p:sp>
        <p:nvSpPr>
          <p:cNvPr id="22" name="مربع نص 21">
            <a:extLst>
              <a:ext uri="{FF2B5EF4-FFF2-40B4-BE49-F238E27FC236}">
                <a16:creationId xmlns:a16="http://schemas.microsoft.com/office/drawing/2014/main" id="{A686A45F-BCAE-F810-B62C-D10442AA10D7}"/>
              </a:ext>
            </a:extLst>
          </p:cNvPr>
          <p:cNvSpPr txBox="1"/>
          <p:nvPr/>
        </p:nvSpPr>
        <p:spPr>
          <a:xfrm>
            <a:off x="3300768" y="1748351"/>
            <a:ext cx="9372600" cy="1569660"/>
          </a:xfrm>
          <a:prstGeom prst="rect">
            <a:avLst/>
          </a:prstGeom>
          <a:noFill/>
        </p:spPr>
        <p:txBody>
          <a:bodyPr wrap="square" rtlCol="0">
            <a:spAutoFit/>
          </a:bodyPr>
          <a:lstStyle/>
          <a:p>
            <a:r>
              <a:rPr lang="en-US" sz="9600" b="1" dirty="0">
                <a:solidFill>
                  <a:srgbClr val="663300"/>
                </a:solidFill>
              </a:rPr>
              <a:t>Shine Craft</a:t>
            </a:r>
          </a:p>
        </p:txBody>
      </p:sp>
      <p:sp>
        <p:nvSpPr>
          <p:cNvPr id="27" name="مربع نص 26">
            <a:extLst>
              <a:ext uri="{FF2B5EF4-FFF2-40B4-BE49-F238E27FC236}">
                <a16:creationId xmlns:a16="http://schemas.microsoft.com/office/drawing/2014/main" id="{729D91AF-2D85-DAB3-0748-F96FA9E32014}"/>
              </a:ext>
            </a:extLst>
          </p:cNvPr>
          <p:cNvSpPr txBox="1"/>
          <p:nvPr/>
        </p:nvSpPr>
        <p:spPr>
          <a:xfrm>
            <a:off x="3287195" y="3863006"/>
            <a:ext cx="9687995" cy="923330"/>
          </a:xfrm>
          <a:prstGeom prst="rect">
            <a:avLst/>
          </a:prstGeom>
          <a:noFill/>
        </p:spPr>
        <p:txBody>
          <a:bodyPr wrap="square" rtlCol="0">
            <a:spAutoFit/>
          </a:bodyPr>
          <a:lstStyle/>
          <a:p>
            <a:r>
              <a:rPr lang="en-US" sz="5400" b="1" dirty="0">
                <a:solidFill>
                  <a:srgbClr val="663300"/>
                </a:solidFill>
              </a:rPr>
              <a:t>Software Graduation Project </a:t>
            </a:r>
          </a:p>
        </p:txBody>
      </p:sp>
      <p:cxnSp>
        <p:nvCxnSpPr>
          <p:cNvPr id="29" name="رابط مستقيم 28">
            <a:extLst>
              <a:ext uri="{FF2B5EF4-FFF2-40B4-BE49-F238E27FC236}">
                <a16:creationId xmlns:a16="http://schemas.microsoft.com/office/drawing/2014/main" id="{CD98FC62-FF06-0E54-B851-CDB9298EE9D6}"/>
              </a:ext>
            </a:extLst>
          </p:cNvPr>
          <p:cNvCxnSpPr/>
          <p:nvPr/>
        </p:nvCxnSpPr>
        <p:spPr>
          <a:xfrm>
            <a:off x="3429000" y="5905500"/>
            <a:ext cx="7924800" cy="0"/>
          </a:xfrm>
          <a:prstGeom prst="line">
            <a:avLst/>
          </a:prstGeom>
        </p:spPr>
        <p:style>
          <a:lnRef idx="1">
            <a:schemeClr val="dk1"/>
          </a:lnRef>
          <a:fillRef idx="0">
            <a:schemeClr val="dk1"/>
          </a:fillRef>
          <a:effectRef idx="0">
            <a:schemeClr val="dk1"/>
          </a:effectRef>
          <a:fontRef idx="minor">
            <a:schemeClr val="tx1"/>
          </a:fontRef>
        </p:style>
      </p:cxnSp>
      <p:sp>
        <p:nvSpPr>
          <p:cNvPr id="30" name="مربع نص 29">
            <a:extLst>
              <a:ext uri="{FF2B5EF4-FFF2-40B4-BE49-F238E27FC236}">
                <a16:creationId xmlns:a16="http://schemas.microsoft.com/office/drawing/2014/main" id="{7A6152E6-A32D-0BB4-25AD-B5F5F86512D7}"/>
              </a:ext>
            </a:extLst>
          </p:cNvPr>
          <p:cNvSpPr txBox="1"/>
          <p:nvPr/>
        </p:nvSpPr>
        <p:spPr>
          <a:xfrm>
            <a:off x="3300768" y="6819900"/>
            <a:ext cx="4471632" cy="1077218"/>
          </a:xfrm>
          <a:prstGeom prst="rect">
            <a:avLst/>
          </a:prstGeom>
          <a:noFill/>
        </p:spPr>
        <p:txBody>
          <a:bodyPr wrap="square" rtlCol="0">
            <a:spAutoFit/>
          </a:bodyPr>
          <a:lstStyle/>
          <a:p>
            <a:r>
              <a:rPr lang="en-US" sz="3200" dirty="0">
                <a:solidFill>
                  <a:srgbClr val="663300"/>
                </a:solidFill>
              </a:rPr>
              <a:t>Raya </a:t>
            </a:r>
            <a:r>
              <a:rPr lang="en-US" sz="3200" dirty="0" err="1">
                <a:solidFill>
                  <a:srgbClr val="663300"/>
                </a:solidFill>
              </a:rPr>
              <a:t>Shafai</a:t>
            </a:r>
            <a:endParaRPr lang="en-US" sz="3200" dirty="0">
              <a:solidFill>
                <a:srgbClr val="663300"/>
              </a:solidFill>
            </a:endParaRPr>
          </a:p>
          <a:p>
            <a:r>
              <a:rPr lang="en-US" sz="3200" dirty="0">
                <a:solidFill>
                  <a:srgbClr val="663300"/>
                </a:solidFill>
              </a:rPr>
              <a:t>Diana </a:t>
            </a:r>
            <a:r>
              <a:rPr lang="en-US" sz="3200" dirty="0" err="1">
                <a:solidFill>
                  <a:srgbClr val="663300"/>
                </a:solidFill>
              </a:rPr>
              <a:t>Qwariq</a:t>
            </a:r>
            <a:endParaRPr lang="en-US" sz="3200" dirty="0">
              <a:solidFill>
                <a:srgbClr val="663300"/>
              </a:solidFill>
            </a:endParaRPr>
          </a:p>
        </p:txBody>
      </p:sp>
      <p:sp>
        <p:nvSpPr>
          <p:cNvPr id="31" name="مربع نص 30">
            <a:extLst>
              <a:ext uri="{FF2B5EF4-FFF2-40B4-BE49-F238E27FC236}">
                <a16:creationId xmlns:a16="http://schemas.microsoft.com/office/drawing/2014/main" id="{94B50CAD-5698-F451-2C84-9828FB6B37B6}"/>
              </a:ext>
            </a:extLst>
          </p:cNvPr>
          <p:cNvSpPr txBox="1"/>
          <p:nvPr/>
        </p:nvSpPr>
        <p:spPr>
          <a:xfrm>
            <a:off x="12975190" y="7066121"/>
            <a:ext cx="3810000" cy="584775"/>
          </a:xfrm>
          <a:prstGeom prst="rect">
            <a:avLst/>
          </a:prstGeom>
          <a:noFill/>
        </p:spPr>
        <p:txBody>
          <a:bodyPr wrap="square" rtlCol="0">
            <a:spAutoFit/>
          </a:bodyPr>
          <a:lstStyle/>
          <a:p>
            <a:r>
              <a:rPr lang="en-US" sz="3200" dirty="0" err="1">
                <a:solidFill>
                  <a:srgbClr val="663300"/>
                </a:solidFill>
              </a:rPr>
              <a:t>Dr.Haya</a:t>
            </a:r>
            <a:r>
              <a:rPr lang="en-US" sz="3200" dirty="0">
                <a:solidFill>
                  <a:srgbClr val="663300"/>
                </a:solidFill>
              </a:rPr>
              <a:t> </a:t>
            </a:r>
            <a:r>
              <a:rPr lang="en-US" sz="3200" dirty="0" err="1">
                <a:solidFill>
                  <a:srgbClr val="663300"/>
                </a:solidFill>
              </a:rPr>
              <a:t>Samaana</a:t>
            </a:r>
            <a:endParaRPr lang="en-US" sz="3200" dirty="0">
              <a:solidFill>
                <a:srgbClr val="6633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8E48B-6FD9-E634-61AC-CF76C185AE2A}"/>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53C5DA6F-B612-0323-AF1A-6DC48A483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A9181DAF-A903-A062-E17F-45F7CBBC54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B6076007-7281-DF25-360C-E1D0AB279075}"/>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4" name="صورة 3">
            <a:extLst>
              <a:ext uri="{FF2B5EF4-FFF2-40B4-BE49-F238E27FC236}">
                <a16:creationId xmlns:a16="http://schemas.microsoft.com/office/drawing/2014/main" id="{8A742818-2A70-9606-7525-107D826170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4480" y="828677"/>
            <a:ext cx="4637828" cy="9115424"/>
          </a:xfrm>
          <a:prstGeom prst="rect">
            <a:avLst/>
          </a:prstGeom>
          <a:ln>
            <a:noFill/>
          </a:ln>
          <a:effectLst>
            <a:softEdge rad="112500"/>
          </a:effectLst>
        </p:spPr>
      </p:pic>
      <p:pic>
        <p:nvPicPr>
          <p:cNvPr id="8" name="صورة 7">
            <a:extLst>
              <a:ext uri="{FF2B5EF4-FFF2-40B4-BE49-F238E27FC236}">
                <a16:creationId xmlns:a16="http://schemas.microsoft.com/office/drawing/2014/main" id="{C25A5FCF-CE18-343A-40E2-6D3007F619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06200" y="828677"/>
            <a:ext cx="5234375" cy="9115424"/>
          </a:xfrm>
          <a:prstGeom prst="rect">
            <a:avLst/>
          </a:prstGeom>
          <a:ln>
            <a:noFill/>
          </a:ln>
          <a:effectLst>
            <a:softEdge rad="112500"/>
          </a:effectLst>
        </p:spPr>
      </p:pic>
      <p:sp>
        <p:nvSpPr>
          <p:cNvPr id="9" name="مربع نص 8">
            <a:extLst>
              <a:ext uri="{FF2B5EF4-FFF2-40B4-BE49-F238E27FC236}">
                <a16:creationId xmlns:a16="http://schemas.microsoft.com/office/drawing/2014/main" id="{F48783AE-C307-3AC3-F8B8-B046D7DD5FA6}"/>
              </a:ext>
            </a:extLst>
          </p:cNvPr>
          <p:cNvSpPr txBox="1"/>
          <p:nvPr/>
        </p:nvSpPr>
        <p:spPr>
          <a:xfrm>
            <a:off x="2895600" y="190500"/>
            <a:ext cx="1981200" cy="707886"/>
          </a:xfrm>
          <a:prstGeom prst="rect">
            <a:avLst/>
          </a:prstGeom>
          <a:noFill/>
        </p:spPr>
        <p:txBody>
          <a:bodyPr wrap="square" rtlCol="0">
            <a:spAutoFit/>
          </a:bodyPr>
          <a:lstStyle/>
          <a:p>
            <a:r>
              <a:rPr lang="en-US" sz="4000" b="1" dirty="0">
                <a:solidFill>
                  <a:srgbClr val="663300"/>
                </a:solidFill>
              </a:rPr>
              <a:t>Profile:</a:t>
            </a:r>
          </a:p>
        </p:txBody>
      </p:sp>
    </p:spTree>
    <p:extLst>
      <p:ext uri="{BB962C8B-B14F-4D97-AF65-F5344CB8AC3E}">
        <p14:creationId xmlns:p14="http://schemas.microsoft.com/office/powerpoint/2010/main" val="3917215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B2E5032D-C29C-7906-0004-5618A4A77D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A5F84600-8853-C33B-75D7-2ABD63A1D9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187F7D4E-D610-1682-0A15-F1C1238C8914}"/>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8" name="صورة 7">
            <a:extLst>
              <a:ext uri="{FF2B5EF4-FFF2-40B4-BE49-F238E27FC236}">
                <a16:creationId xmlns:a16="http://schemas.microsoft.com/office/drawing/2014/main" id="{B52FCB15-5DF4-9AAE-DDA6-55C5053FA3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8637" y="1237386"/>
            <a:ext cx="4800600" cy="8686800"/>
          </a:xfrm>
          <a:prstGeom prst="rect">
            <a:avLst/>
          </a:prstGeom>
          <a:ln>
            <a:noFill/>
          </a:ln>
          <a:effectLst>
            <a:softEdge rad="112500"/>
          </a:effectLst>
        </p:spPr>
      </p:pic>
      <p:pic>
        <p:nvPicPr>
          <p:cNvPr id="10" name="صورة 9">
            <a:extLst>
              <a:ext uri="{FF2B5EF4-FFF2-40B4-BE49-F238E27FC236}">
                <a16:creationId xmlns:a16="http://schemas.microsoft.com/office/drawing/2014/main" id="{9B90778D-79FC-037B-0B2B-2CF122ED76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7000" y="1237386"/>
            <a:ext cx="4800599" cy="8686800"/>
          </a:xfrm>
          <a:prstGeom prst="rect">
            <a:avLst/>
          </a:prstGeom>
          <a:ln>
            <a:noFill/>
          </a:ln>
          <a:effectLst>
            <a:softEdge rad="112500"/>
          </a:effectLst>
        </p:spPr>
      </p:pic>
      <p:sp>
        <p:nvSpPr>
          <p:cNvPr id="11" name="مربع نص 10">
            <a:extLst>
              <a:ext uri="{FF2B5EF4-FFF2-40B4-BE49-F238E27FC236}">
                <a16:creationId xmlns:a16="http://schemas.microsoft.com/office/drawing/2014/main" id="{D3C91F34-38F6-821F-8A45-A0B8EE445D1B}"/>
              </a:ext>
            </a:extLst>
          </p:cNvPr>
          <p:cNvSpPr txBox="1"/>
          <p:nvPr/>
        </p:nvSpPr>
        <p:spPr>
          <a:xfrm>
            <a:off x="2514600" y="166687"/>
            <a:ext cx="3657600" cy="707886"/>
          </a:xfrm>
          <a:prstGeom prst="rect">
            <a:avLst/>
          </a:prstGeom>
          <a:noFill/>
        </p:spPr>
        <p:txBody>
          <a:bodyPr wrap="square" rtlCol="0">
            <a:spAutoFit/>
          </a:bodyPr>
          <a:lstStyle/>
          <a:p>
            <a:r>
              <a:rPr lang="en-US" sz="4000" b="1" dirty="0">
                <a:solidFill>
                  <a:srgbClr val="663300"/>
                </a:solidFill>
              </a:rPr>
              <a:t>LOCATION:</a:t>
            </a:r>
          </a:p>
        </p:txBody>
      </p:sp>
    </p:spTree>
    <p:extLst>
      <p:ext uri="{BB962C8B-B14F-4D97-AF65-F5344CB8AC3E}">
        <p14:creationId xmlns:p14="http://schemas.microsoft.com/office/powerpoint/2010/main" val="4158535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F64FD-19D6-167A-F64F-CD031147CB33}"/>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17E5E1B9-E77B-4CF5-33E6-4596F9C48B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6BBA3F47-7E3B-5BF2-7280-224169EE59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7A69F732-5AD6-3B51-0300-3E7ADFF9D4E1}"/>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2" name="video3567320749">
            <a:hlinkClick r:id="" action="ppaction://media"/>
            <a:extLst>
              <a:ext uri="{FF2B5EF4-FFF2-40B4-BE49-F238E27FC236}">
                <a16:creationId xmlns:a16="http://schemas.microsoft.com/office/drawing/2014/main" id="{70D37403-1C40-81E7-B0E2-12BF916315BD}"/>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962400" y="1076325"/>
            <a:ext cx="12424823" cy="8134350"/>
          </a:xfrm>
          <a:prstGeom prst="rect">
            <a:avLst/>
          </a:prstGeom>
        </p:spPr>
      </p:pic>
    </p:spTree>
    <p:extLst>
      <p:ext uri="{BB962C8B-B14F-4D97-AF65-F5344CB8AC3E}">
        <p14:creationId xmlns:p14="http://schemas.microsoft.com/office/powerpoint/2010/main" val="128916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393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3BDFB-C02D-9E0F-6EB7-725BC8AAC8BE}"/>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EB0B7FD1-E60D-0277-3DB9-411892551D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0E41F2D1-A53F-3F12-2F78-E07C1FECD8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3D70E88A-01AD-5EAA-338F-861797099260}"/>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4" name="صورة 3">
            <a:extLst>
              <a:ext uri="{FF2B5EF4-FFF2-40B4-BE49-F238E27FC236}">
                <a16:creationId xmlns:a16="http://schemas.microsoft.com/office/drawing/2014/main" id="{6CBACEEC-597C-7229-4D44-E1DB419602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1400" y="2019299"/>
            <a:ext cx="10744201" cy="6911939"/>
          </a:xfrm>
          <a:prstGeom prst="rect">
            <a:avLst/>
          </a:prstGeom>
          <a:ln>
            <a:noFill/>
          </a:ln>
          <a:effectLst>
            <a:softEdge rad="112500"/>
          </a:effectLst>
        </p:spPr>
      </p:pic>
      <p:pic>
        <p:nvPicPr>
          <p:cNvPr id="8" name="صورة 7">
            <a:extLst>
              <a:ext uri="{FF2B5EF4-FFF2-40B4-BE49-F238E27FC236}">
                <a16:creationId xmlns:a16="http://schemas.microsoft.com/office/drawing/2014/main" id="{90D0191D-6C54-ED36-D0FD-43FEBCE28D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4600" y="876300"/>
            <a:ext cx="4679810" cy="9197938"/>
          </a:xfrm>
          <a:prstGeom prst="rect">
            <a:avLst/>
          </a:prstGeom>
          <a:ln>
            <a:noFill/>
          </a:ln>
          <a:effectLst>
            <a:softEdge rad="112500"/>
          </a:effectLst>
        </p:spPr>
      </p:pic>
      <p:sp>
        <p:nvSpPr>
          <p:cNvPr id="9" name="مربع نص 8">
            <a:extLst>
              <a:ext uri="{FF2B5EF4-FFF2-40B4-BE49-F238E27FC236}">
                <a16:creationId xmlns:a16="http://schemas.microsoft.com/office/drawing/2014/main" id="{0AF67712-04FB-92AE-2D6B-4182FED04ED7}"/>
              </a:ext>
            </a:extLst>
          </p:cNvPr>
          <p:cNvSpPr txBox="1"/>
          <p:nvPr/>
        </p:nvSpPr>
        <p:spPr>
          <a:xfrm>
            <a:off x="2514600" y="152576"/>
            <a:ext cx="4495800" cy="707886"/>
          </a:xfrm>
          <a:prstGeom prst="rect">
            <a:avLst/>
          </a:prstGeom>
          <a:noFill/>
        </p:spPr>
        <p:txBody>
          <a:bodyPr wrap="square" rtlCol="0">
            <a:spAutoFit/>
          </a:bodyPr>
          <a:lstStyle/>
          <a:p>
            <a:r>
              <a:rPr lang="en-US" sz="4000" b="1" dirty="0">
                <a:solidFill>
                  <a:srgbClr val="663300"/>
                </a:solidFill>
              </a:rPr>
              <a:t>Home Page:</a:t>
            </a:r>
          </a:p>
        </p:txBody>
      </p:sp>
    </p:spTree>
    <p:extLst>
      <p:ext uri="{BB962C8B-B14F-4D97-AF65-F5344CB8AC3E}">
        <p14:creationId xmlns:p14="http://schemas.microsoft.com/office/powerpoint/2010/main" val="3693987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93A5F-FF6F-79F4-A301-F672635433C3}"/>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6011159A-DF00-DA9A-F22B-3F7FC26545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42CBEDDB-5395-9CA9-2394-A8CBAF5459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F03A4928-3B97-E024-E2C1-750E81AF3C19}"/>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4" name="صورة 3">
            <a:extLst>
              <a:ext uri="{FF2B5EF4-FFF2-40B4-BE49-F238E27FC236}">
                <a16:creationId xmlns:a16="http://schemas.microsoft.com/office/drawing/2014/main" id="{1D4372B0-07F4-D653-C4C8-24CDFB2F8B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00" y="2247900"/>
            <a:ext cx="10332802" cy="6866215"/>
          </a:xfrm>
          <a:prstGeom prst="rect">
            <a:avLst/>
          </a:prstGeom>
          <a:ln>
            <a:noFill/>
          </a:ln>
          <a:effectLst>
            <a:softEdge rad="112500"/>
          </a:effectLst>
        </p:spPr>
      </p:pic>
      <p:pic>
        <p:nvPicPr>
          <p:cNvPr id="8" name="صورة 7">
            <a:extLst>
              <a:ext uri="{FF2B5EF4-FFF2-40B4-BE49-F238E27FC236}">
                <a16:creationId xmlns:a16="http://schemas.microsoft.com/office/drawing/2014/main" id="{F7EFC289-F043-7FF3-E754-9450FC7335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5664" y="723900"/>
            <a:ext cx="4516673" cy="9186862"/>
          </a:xfrm>
          <a:prstGeom prst="rect">
            <a:avLst/>
          </a:prstGeom>
          <a:ln>
            <a:noFill/>
          </a:ln>
          <a:effectLst>
            <a:softEdge rad="112500"/>
          </a:effectLst>
        </p:spPr>
      </p:pic>
    </p:spTree>
    <p:extLst>
      <p:ext uri="{BB962C8B-B14F-4D97-AF65-F5344CB8AC3E}">
        <p14:creationId xmlns:p14="http://schemas.microsoft.com/office/powerpoint/2010/main" val="3353240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BF168-1AB6-D85B-7247-450785BF146E}"/>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B77C4E29-C04B-B514-D8A9-9AA27248B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3F05C039-C47E-FAC9-3EBA-2AA69AA097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DBDB8435-B334-6EEA-0C51-FC1BF8832109}"/>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sp>
        <p:nvSpPr>
          <p:cNvPr id="7" name="مربع نص 6">
            <a:extLst>
              <a:ext uri="{FF2B5EF4-FFF2-40B4-BE49-F238E27FC236}">
                <a16:creationId xmlns:a16="http://schemas.microsoft.com/office/drawing/2014/main" id="{40289C05-854F-CA5F-771C-517270B57900}"/>
              </a:ext>
            </a:extLst>
          </p:cNvPr>
          <p:cNvSpPr txBox="1"/>
          <p:nvPr/>
        </p:nvSpPr>
        <p:spPr>
          <a:xfrm>
            <a:off x="2354722" y="647700"/>
            <a:ext cx="3962400" cy="707886"/>
          </a:xfrm>
          <a:prstGeom prst="rect">
            <a:avLst/>
          </a:prstGeom>
          <a:noFill/>
        </p:spPr>
        <p:txBody>
          <a:bodyPr wrap="square" rtlCol="0">
            <a:spAutoFit/>
          </a:bodyPr>
          <a:lstStyle/>
          <a:p>
            <a:r>
              <a:rPr lang="en-US" sz="4000" b="1" dirty="0">
                <a:solidFill>
                  <a:srgbClr val="663300"/>
                </a:solidFill>
              </a:rPr>
              <a:t>Adding Feedback:</a:t>
            </a:r>
          </a:p>
        </p:txBody>
      </p:sp>
      <p:pic>
        <p:nvPicPr>
          <p:cNvPr id="11" name="صورة 10">
            <a:extLst>
              <a:ext uri="{FF2B5EF4-FFF2-40B4-BE49-F238E27FC236}">
                <a16:creationId xmlns:a16="http://schemas.microsoft.com/office/drawing/2014/main" id="{033C7CDF-C271-EE9C-50D6-D7B8126987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04828" y="1288910"/>
            <a:ext cx="5233913" cy="8926651"/>
          </a:xfrm>
          <a:prstGeom prst="rect">
            <a:avLst/>
          </a:prstGeom>
          <a:ln>
            <a:noFill/>
          </a:ln>
          <a:effectLst>
            <a:softEdge rad="112500"/>
          </a:effectLst>
        </p:spPr>
      </p:pic>
      <p:pic>
        <p:nvPicPr>
          <p:cNvPr id="13" name="صورة 12">
            <a:extLst>
              <a:ext uri="{FF2B5EF4-FFF2-40B4-BE49-F238E27FC236}">
                <a16:creationId xmlns:a16="http://schemas.microsoft.com/office/drawing/2014/main" id="{09AA45C0-668C-6D1F-1F9E-D3CEAB6B8B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6494" y="1288910"/>
            <a:ext cx="5233913" cy="8926651"/>
          </a:xfrm>
          <a:prstGeom prst="rect">
            <a:avLst/>
          </a:prstGeom>
          <a:ln>
            <a:noFill/>
          </a:ln>
          <a:effectLst>
            <a:softEdge rad="112500"/>
          </a:effectLst>
        </p:spPr>
      </p:pic>
    </p:spTree>
    <p:extLst>
      <p:ext uri="{BB962C8B-B14F-4D97-AF65-F5344CB8AC3E}">
        <p14:creationId xmlns:p14="http://schemas.microsoft.com/office/powerpoint/2010/main" val="1480926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BBB64-6B50-2234-A658-EA241D6109A1}"/>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563FC81F-298C-3918-3F1E-8677382364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44D5C3D5-4D5E-D39E-ACBC-8A6177A75F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7A080B79-1B86-8E0E-EEFE-864FC95EE850}"/>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8" name="WhatsApp Video 2025-01-31 at 9.23.24 PM (1)">
            <a:hlinkClick r:id="" action="ppaction://media"/>
            <a:extLst>
              <a:ext uri="{FF2B5EF4-FFF2-40B4-BE49-F238E27FC236}">
                <a16:creationId xmlns:a16="http://schemas.microsoft.com/office/drawing/2014/main" id="{98528031-019C-FE10-43A1-8E329B6FB372}"/>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7634288" y="1905000"/>
            <a:ext cx="3017837" cy="6477000"/>
          </a:xfrm>
          <a:prstGeom prst="rect">
            <a:avLst/>
          </a:prstGeom>
        </p:spPr>
      </p:pic>
    </p:spTree>
    <p:extLst>
      <p:ext uri="{BB962C8B-B14F-4D97-AF65-F5344CB8AC3E}">
        <p14:creationId xmlns:p14="http://schemas.microsoft.com/office/powerpoint/2010/main" val="2510627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02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736EC-A0AD-364C-6462-640DD840A641}"/>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5C2FA13D-DDAB-F014-8A37-867168120E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337F7415-3458-13C3-C328-F58D888C8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8FBBDE26-4866-DD8F-2011-50592FE89486}"/>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4" name="صورة 3">
            <a:extLst>
              <a:ext uri="{FF2B5EF4-FFF2-40B4-BE49-F238E27FC236}">
                <a16:creationId xmlns:a16="http://schemas.microsoft.com/office/drawing/2014/main" id="{77997629-7EE3-0A75-0146-49A2614887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6452" y="252413"/>
            <a:ext cx="4931024" cy="9691687"/>
          </a:xfrm>
          <a:prstGeom prst="rect">
            <a:avLst/>
          </a:prstGeom>
          <a:ln>
            <a:noFill/>
          </a:ln>
          <a:effectLst>
            <a:softEdge rad="112500"/>
          </a:effectLst>
        </p:spPr>
      </p:pic>
      <p:sp>
        <p:nvSpPr>
          <p:cNvPr id="7" name="مربع نص 6">
            <a:extLst>
              <a:ext uri="{FF2B5EF4-FFF2-40B4-BE49-F238E27FC236}">
                <a16:creationId xmlns:a16="http://schemas.microsoft.com/office/drawing/2014/main" id="{AA23D530-CECA-A8BE-49A6-0AE2533A7D57}"/>
              </a:ext>
            </a:extLst>
          </p:cNvPr>
          <p:cNvSpPr txBox="1"/>
          <p:nvPr/>
        </p:nvSpPr>
        <p:spPr>
          <a:xfrm>
            <a:off x="2971800" y="1181100"/>
            <a:ext cx="3962400" cy="707886"/>
          </a:xfrm>
          <a:prstGeom prst="rect">
            <a:avLst/>
          </a:prstGeom>
          <a:noFill/>
        </p:spPr>
        <p:txBody>
          <a:bodyPr wrap="square" rtlCol="0">
            <a:spAutoFit/>
          </a:bodyPr>
          <a:lstStyle/>
          <a:p>
            <a:r>
              <a:rPr lang="en-US" sz="4000" b="1" dirty="0">
                <a:solidFill>
                  <a:srgbClr val="663300"/>
                </a:solidFill>
              </a:rPr>
              <a:t>Try it:</a:t>
            </a:r>
          </a:p>
        </p:txBody>
      </p:sp>
    </p:spTree>
    <p:extLst>
      <p:ext uri="{BB962C8B-B14F-4D97-AF65-F5344CB8AC3E}">
        <p14:creationId xmlns:p14="http://schemas.microsoft.com/office/powerpoint/2010/main" val="157895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2007C-BA4B-BCDE-7A82-CDB4995212A6}"/>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EAE2BF39-2FEB-CEF2-3E97-78B388F572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16F50A0E-AFBC-2DE5-EBB4-EAE165BD38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2512611F-CC15-73C7-EDAA-D0882C82281B}"/>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2" name="WhatsApp Video 2025-01-31 at 9.23.37 PM">
            <a:hlinkClick r:id="" action="ppaction://media"/>
            <a:extLst>
              <a:ext uri="{FF2B5EF4-FFF2-40B4-BE49-F238E27FC236}">
                <a16:creationId xmlns:a16="http://schemas.microsoft.com/office/drawing/2014/main" id="{F3A716ED-9DEC-9166-816A-5FCAAA2FFC0B}"/>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7634288" y="1905000"/>
            <a:ext cx="3017837" cy="6477000"/>
          </a:xfrm>
          <a:prstGeom prst="rect">
            <a:avLst/>
          </a:prstGeom>
        </p:spPr>
      </p:pic>
    </p:spTree>
    <p:extLst>
      <p:ext uri="{BB962C8B-B14F-4D97-AF65-F5344CB8AC3E}">
        <p14:creationId xmlns:p14="http://schemas.microsoft.com/office/powerpoint/2010/main" val="426116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55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395C5-201C-F882-E853-A733D38FA773}"/>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E186E28D-B883-14F6-74D6-43534CA511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90E97D0E-B2BF-9D84-03FE-0CEF527D7B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5EC2AFA5-646C-1FD4-C8C2-9023D1617878}"/>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4" name="صورة 3">
            <a:extLst>
              <a:ext uri="{FF2B5EF4-FFF2-40B4-BE49-F238E27FC236}">
                <a16:creationId xmlns:a16="http://schemas.microsoft.com/office/drawing/2014/main" id="{A8430E93-1BB9-E522-E3A6-882C16C883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1" y="990334"/>
            <a:ext cx="4827257" cy="8952971"/>
          </a:xfrm>
          <a:prstGeom prst="rect">
            <a:avLst/>
          </a:prstGeom>
          <a:ln>
            <a:noFill/>
          </a:ln>
          <a:effectLst>
            <a:softEdge rad="112500"/>
          </a:effectLst>
        </p:spPr>
      </p:pic>
      <p:pic>
        <p:nvPicPr>
          <p:cNvPr id="8" name="صورة 7">
            <a:extLst>
              <a:ext uri="{FF2B5EF4-FFF2-40B4-BE49-F238E27FC236}">
                <a16:creationId xmlns:a16="http://schemas.microsoft.com/office/drawing/2014/main" id="{D2350B8A-C09A-DBFF-33AB-B650281B34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06200" y="990334"/>
            <a:ext cx="4827256" cy="9043988"/>
          </a:xfrm>
          <a:prstGeom prst="rect">
            <a:avLst/>
          </a:prstGeom>
          <a:ln>
            <a:noFill/>
          </a:ln>
          <a:effectLst>
            <a:softEdge rad="112500"/>
          </a:effectLst>
        </p:spPr>
      </p:pic>
      <p:sp>
        <p:nvSpPr>
          <p:cNvPr id="9" name="مربع نص 8">
            <a:extLst>
              <a:ext uri="{FF2B5EF4-FFF2-40B4-BE49-F238E27FC236}">
                <a16:creationId xmlns:a16="http://schemas.microsoft.com/office/drawing/2014/main" id="{41D90CD4-9943-3FD5-6F91-CE68ED4A4051}"/>
              </a:ext>
            </a:extLst>
          </p:cNvPr>
          <p:cNvSpPr txBox="1"/>
          <p:nvPr/>
        </p:nvSpPr>
        <p:spPr>
          <a:xfrm>
            <a:off x="2524125" y="419100"/>
            <a:ext cx="1981200" cy="769441"/>
          </a:xfrm>
          <a:prstGeom prst="rect">
            <a:avLst/>
          </a:prstGeom>
          <a:noFill/>
        </p:spPr>
        <p:txBody>
          <a:bodyPr wrap="square" rtlCol="0">
            <a:spAutoFit/>
          </a:bodyPr>
          <a:lstStyle/>
          <a:p>
            <a:r>
              <a:rPr lang="en-US" sz="4400" b="1" dirty="0">
                <a:solidFill>
                  <a:srgbClr val="663300"/>
                </a:solidFill>
              </a:rPr>
              <a:t>Try It:</a:t>
            </a:r>
          </a:p>
        </p:txBody>
      </p:sp>
    </p:spTree>
    <p:extLst>
      <p:ext uri="{BB962C8B-B14F-4D97-AF65-F5344CB8AC3E}">
        <p14:creationId xmlns:p14="http://schemas.microsoft.com/office/powerpoint/2010/main" val="1391868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صورة 18">
            <a:extLst>
              <a:ext uri="{FF2B5EF4-FFF2-40B4-BE49-F238E27FC236}">
                <a16:creationId xmlns:a16="http://schemas.microsoft.com/office/drawing/2014/main" id="{5710D2C3-F135-0151-D2A7-7E6A7A30E4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4760"/>
            <a:ext cx="18316575" cy="10357393"/>
          </a:xfrm>
          <a:prstGeom prst="rect">
            <a:avLst/>
          </a:prstGeom>
        </p:spPr>
      </p:pic>
      <p:pic>
        <p:nvPicPr>
          <p:cNvPr id="21" name="صورة 20">
            <a:extLst>
              <a:ext uri="{FF2B5EF4-FFF2-40B4-BE49-F238E27FC236}">
                <a16:creationId xmlns:a16="http://schemas.microsoft.com/office/drawing/2014/main" id="{7AA78FB7-5A67-3B02-6F29-6A83D980AF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287"/>
            <a:ext cx="2143125" cy="10357394"/>
          </a:xfrm>
          <a:prstGeom prst="rect">
            <a:avLst/>
          </a:prstGeom>
        </p:spPr>
      </p:pic>
      <p:sp>
        <p:nvSpPr>
          <p:cNvPr id="22" name="مربع نص 21">
            <a:extLst>
              <a:ext uri="{FF2B5EF4-FFF2-40B4-BE49-F238E27FC236}">
                <a16:creationId xmlns:a16="http://schemas.microsoft.com/office/drawing/2014/main" id="{2ADD0D61-31B9-8B4E-E77B-3FC5CAF1AD17}"/>
              </a:ext>
            </a:extLst>
          </p:cNvPr>
          <p:cNvSpPr txBox="1"/>
          <p:nvPr/>
        </p:nvSpPr>
        <p:spPr>
          <a:xfrm>
            <a:off x="2776370" y="960026"/>
            <a:ext cx="4286571" cy="1200329"/>
          </a:xfrm>
          <a:prstGeom prst="rect">
            <a:avLst/>
          </a:prstGeom>
          <a:noFill/>
        </p:spPr>
        <p:txBody>
          <a:bodyPr wrap="square" rtlCol="0">
            <a:spAutoFit/>
          </a:bodyPr>
          <a:lstStyle/>
          <a:p>
            <a:r>
              <a:rPr lang="en-US" sz="7200" b="1" dirty="0">
                <a:solidFill>
                  <a:srgbClr val="663300"/>
                </a:solidFill>
              </a:rPr>
              <a:t>AGENDA:</a:t>
            </a:r>
          </a:p>
        </p:txBody>
      </p:sp>
      <p:sp>
        <p:nvSpPr>
          <p:cNvPr id="23" name="مربع نص 22">
            <a:extLst>
              <a:ext uri="{FF2B5EF4-FFF2-40B4-BE49-F238E27FC236}">
                <a16:creationId xmlns:a16="http://schemas.microsoft.com/office/drawing/2014/main" id="{3CB35443-BE54-0147-DEF6-C48B519C7AC8}"/>
              </a:ext>
            </a:extLst>
          </p:cNvPr>
          <p:cNvSpPr txBox="1"/>
          <p:nvPr/>
        </p:nvSpPr>
        <p:spPr>
          <a:xfrm>
            <a:off x="2795581" y="3115621"/>
            <a:ext cx="8325172" cy="6904454"/>
          </a:xfrm>
          <a:prstGeom prst="rect">
            <a:avLst/>
          </a:prstGeom>
          <a:noFill/>
        </p:spPr>
        <p:txBody>
          <a:bodyPr wrap="square" rtlCol="0">
            <a:spAutoFit/>
          </a:bodyPr>
          <a:lstStyle/>
          <a:p>
            <a:r>
              <a:rPr lang="en-US" sz="4400" b="1" spc="247" dirty="0">
                <a:solidFill>
                  <a:srgbClr val="663300"/>
                </a:solidFill>
                <a:latin typeface="Lato"/>
              </a:rPr>
              <a:t>1)INTRODUCTION</a:t>
            </a:r>
          </a:p>
          <a:p>
            <a:endParaRPr lang="en-US" sz="4400" b="1" spc="247" dirty="0">
              <a:solidFill>
                <a:srgbClr val="663300"/>
              </a:solidFill>
              <a:latin typeface="Lato"/>
            </a:endParaRPr>
          </a:p>
          <a:p>
            <a:r>
              <a:rPr lang="en-US" sz="4400" b="1" dirty="0">
                <a:solidFill>
                  <a:srgbClr val="663300"/>
                </a:solidFill>
              </a:rPr>
              <a:t>2) </a:t>
            </a:r>
            <a:r>
              <a:rPr lang="en-US" sz="4400" b="1" spc="247" dirty="0">
                <a:solidFill>
                  <a:srgbClr val="663300"/>
                </a:solidFill>
                <a:latin typeface="Lato"/>
              </a:rPr>
              <a:t>OBJECTIVES</a:t>
            </a:r>
          </a:p>
          <a:p>
            <a:endParaRPr lang="en-US" sz="4400" b="1" spc="247" dirty="0">
              <a:solidFill>
                <a:srgbClr val="663300"/>
              </a:solidFill>
              <a:latin typeface="Lato"/>
            </a:endParaRPr>
          </a:p>
          <a:p>
            <a:pPr>
              <a:lnSpc>
                <a:spcPts val="3483"/>
              </a:lnSpc>
            </a:pPr>
            <a:r>
              <a:rPr lang="en-US" sz="4400" b="1" spc="247" dirty="0">
                <a:solidFill>
                  <a:srgbClr val="663300"/>
                </a:solidFill>
                <a:latin typeface="Lato"/>
              </a:rPr>
              <a:t>3)TOOLS,METHODS,</a:t>
            </a:r>
          </a:p>
          <a:p>
            <a:pPr>
              <a:lnSpc>
                <a:spcPts val="3483"/>
              </a:lnSpc>
            </a:pPr>
            <a:endParaRPr lang="en-US" sz="4400" b="1" spc="247" dirty="0">
              <a:solidFill>
                <a:srgbClr val="663300"/>
              </a:solidFill>
              <a:latin typeface="Lato"/>
            </a:endParaRPr>
          </a:p>
          <a:p>
            <a:pPr marL="0" lvl="0" indent="0" algn="l">
              <a:lnSpc>
                <a:spcPts val="3483"/>
              </a:lnSpc>
              <a:spcBef>
                <a:spcPct val="0"/>
              </a:spcBef>
            </a:pPr>
            <a:r>
              <a:rPr lang="en-US" sz="4400" b="1" spc="247" dirty="0">
                <a:solidFill>
                  <a:srgbClr val="663300"/>
                </a:solidFill>
                <a:latin typeface="Lato"/>
              </a:rPr>
              <a:t>Programming Languages</a:t>
            </a:r>
          </a:p>
          <a:p>
            <a:pPr marL="0" lvl="0" indent="0" algn="l">
              <a:lnSpc>
                <a:spcPts val="3483"/>
              </a:lnSpc>
              <a:spcBef>
                <a:spcPct val="0"/>
              </a:spcBef>
            </a:pPr>
            <a:endParaRPr lang="en-US" sz="4400" b="1" spc="247" dirty="0">
              <a:solidFill>
                <a:srgbClr val="663300"/>
              </a:solidFill>
              <a:latin typeface="Lato"/>
            </a:endParaRPr>
          </a:p>
          <a:p>
            <a:r>
              <a:rPr lang="en-US" sz="4400" b="1" spc="247" dirty="0">
                <a:solidFill>
                  <a:srgbClr val="663300"/>
                </a:solidFill>
                <a:latin typeface="Lato"/>
              </a:rPr>
              <a:t>4)FEATUERS</a:t>
            </a:r>
          </a:p>
          <a:p>
            <a:endParaRPr lang="en-US" sz="4400" b="1" spc="247" dirty="0">
              <a:solidFill>
                <a:srgbClr val="663300"/>
              </a:solidFill>
              <a:latin typeface="Lato"/>
            </a:endParaRPr>
          </a:p>
          <a:p>
            <a:r>
              <a:rPr lang="en-US" sz="4400" b="1" spc="247" dirty="0">
                <a:solidFill>
                  <a:srgbClr val="663300"/>
                </a:solidFill>
                <a:latin typeface="Lato"/>
              </a:rPr>
              <a:t>5)FUTURE WORKS</a:t>
            </a:r>
          </a:p>
          <a:p>
            <a:endParaRPr lang="en-US" dirty="0"/>
          </a:p>
        </p:txBody>
      </p:sp>
      <p:cxnSp>
        <p:nvCxnSpPr>
          <p:cNvPr id="25" name="رابط مستقيم 24">
            <a:extLst>
              <a:ext uri="{FF2B5EF4-FFF2-40B4-BE49-F238E27FC236}">
                <a16:creationId xmlns:a16="http://schemas.microsoft.com/office/drawing/2014/main" id="{EF261208-FB47-FFB1-5EF1-682DD0575F84}"/>
              </a:ext>
            </a:extLst>
          </p:cNvPr>
          <p:cNvCxnSpPr/>
          <p:nvPr/>
        </p:nvCxnSpPr>
        <p:spPr>
          <a:xfrm>
            <a:off x="2776370" y="2476500"/>
            <a:ext cx="758683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A31DAD-08A4-F34F-FF62-D8EF2A742AF3}"/>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ECB27D69-56CB-50F7-2239-81ACADBA01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3ED65B1C-E501-E2CB-5589-666DF5CF05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D5636F5D-BCBF-C914-D806-CCA4C89FBA76}"/>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4" name="صورة 3">
            <a:extLst>
              <a:ext uri="{FF2B5EF4-FFF2-40B4-BE49-F238E27FC236}">
                <a16:creationId xmlns:a16="http://schemas.microsoft.com/office/drawing/2014/main" id="{BCC5F82C-9848-E3A8-0304-DB3149FCB5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0" y="785456"/>
            <a:ext cx="5234374" cy="9187219"/>
          </a:xfrm>
          <a:prstGeom prst="rect">
            <a:avLst/>
          </a:prstGeom>
          <a:ln>
            <a:noFill/>
          </a:ln>
          <a:effectLst>
            <a:softEdge rad="112500"/>
          </a:effectLst>
        </p:spPr>
      </p:pic>
      <p:pic>
        <p:nvPicPr>
          <p:cNvPr id="8" name="صورة 7">
            <a:extLst>
              <a:ext uri="{FF2B5EF4-FFF2-40B4-BE49-F238E27FC236}">
                <a16:creationId xmlns:a16="http://schemas.microsoft.com/office/drawing/2014/main" id="{FE32D396-F2F6-2133-6AE7-CDBF757950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62667" y="800098"/>
            <a:ext cx="5234375" cy="9187220"/>
          </a:xfrm>
          <a:prstGeom prst="rect">
            <a:avLst/>
          </a:prstGeom>
          <a:ln>
            <a:noFill/>
          </a:ln>
          <a:effectLst>
            <a:softEdge rad="112500"/>
          </a:effectLst>
        </p:spPr>
      </p:pic>
      <p:sp>
        <p:nvSpPr>
          <p:cNvPr id="9" name="مربع نص 8">
            <a:extLst>
              <a:ext uri="{FF2B5EF4-FFF2-40B4-BE49-F238E27FC236}">
                <a16:creationId xmlns:a16="http://schemas.microsoft.com/office/drawing/2014/main" id="{76F593AC-7320-EE5B-98AD-429CB87B385E}"/>
              </a:ext>
            </a:extLst>
          </p:cNvPr>
          <p:cNvSpPr txBox="1"/>
          <p:nvPr/>
        </p:nvSpPr>
        <p:spPr>
          <a:xfrm>
            <a:off x="2590800" y="106499"/>
            <a:ext cx="2438400" cy="707886"/>
          </a:xfrm>
          <a:prstGeom prst="rect">
            <a:avLst/>
          </a:prstGeom>
          <a:noFill/>
        </p:spPr>
        <p:txBody>
          <a:bodyPr wrap="square" rtlCol="0">
            <a:spAutoFit/>
          </a:bodyPr>
          <a:lstStyle/>
          <a:p>
            <a:r>
              <a:rPr lang="en-US" sz="4000" b="1" dirty="0">
                <a:solidFill>
                  <a:srgbClr val="663300"/>
                </a:solidFill>
              </a:rPr>
              <a:t>Loyalty:</a:t>
            </a:r>
          </a:p>
        </p:txBody>
      </p:sp>
    </p:spTree>
    <p:extLst>
      <p:ext uri="{BB962C8B-B14F-4D97-AF65-F5344CB8AC3E}">
        <p14:creationId xmlns:p14="http://schemas.microsoft.com/office/powerpoint/2010/main" val="539258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BDF22-36C0-CCCD-F67B-C9A543418444}"/>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C3A0401A-587C-AAE3-4E06-6A5D3EC29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AA7A5C6E-8CD9-A20C-8D79-00416BB5FE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690AFF83-EFDB-F187-733E-6BA535CA1C6C}"/>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2" name="WhatsApp Video 2025-01-31 at 9.23.24 PM">
            <a:hlinkClick r:id="" action="ppaction://media"/>
            <a:extLst>
              <a:ext uri="{FF2B5EF4-FFF2-40B4-BE49-F238E27FC236}">
                <a16:creationId xmlns:a16="http://schemas.microsoft.com/office/drawing/2014/main" id="{5D901E4E-9857-1051-D7F3-31A27728BC73}"/>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7620000" y="1257300"/>
            <a:ext cx="3795712" cy="8146506"/>
          </a:xfrm>
          <a:prstGeom prst="rect">
            <a:avLst/>
          </a:prstGeom>
        </p:spPr>
      </p:pic>
    </p:spTree>
    <p:extLst>
      <p:ext uri="{BB962C8B-B14F-4D97-AF65-F5344CB8AC3E}">
        <p14:creationId xmlns:p14="http://schemas.microsoft.com/office/powerpoint/2010/main" val="279167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98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3FF6A6-6DD7-A67E-BB03-95DE60579875}"/>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4BFA6933-C41D-F70D-4429-B3CCAEF6F3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CDC81456-1485-FC20-0BCE-7B31E94DC5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1E30FCC7-27CF-E199-4599-AC86B0C74382}"/>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4" name="صورة 3">
            <a:extLst>
              <a:ext uri="{FF2B5EF4-FFF2-40B4-BE49-F238E27FC236}">
                <a16:creationId xmlns:a16="http://schemas.microsoft.com/office/drawing/2014/main" id="{FC8CF9B5-617A-AB43-523F-62EAD39631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1048" y="1028700"/>
            <a:ext cx="5234375" cy="9105900"/>
          </a:xfrm>
          <a:prstGeom prst="rect">
            <a:avLst/>
          </a:prstGeom>
          <a:ln>
            <a:noFill/>
          </a:ln>
          <a:effectLst>
            <a:softEdge rad="112500"/>
          </a:effectLst>
        </p:spPr>
      </p:pic>
      <p:pic>
        <p:nvPicPr>
          <p:cNvPr id="8" name="صورة 7">
            <a:extLst>
              <a:ext uri="{FF2B5EF4-FFF2-40B4-BE49-F238E27FC236}">
                <a16:creationId xmlns:a16="http://schemas.microsoft.com/office/drawing/2014/main" id="{2CBE0DE0-B5DD-87AB-F7E9-0CE6F87FF7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34297" y="1028699"/>
            <a:ext cx="5234375" cy="9105901"/>
          </a:xfrm>
          <a:prstGeom prst="rect">
            <a:avLst/>
          </a:prstGeom>
          <a:ln>
            <a:noFill/>
          </a:ln>
          <a:effectLst>
            <a:softEdge rad="112500"/>
          </a:effectLst>
        </p:spPr>
      </p:pic>
      <p:sp>
        <p:nvSpPr>
          <p:cNvPr id="9" name="مربع نص 8">
            <a:extLst>
              <a:ext uri="{FF2B5EF4-FFF2-40B4-BE49-F238E27FC236}">
                <a16:creationId xmlns:a16="http://schemas.microsoft.com/office/drawing/2014/main" id="{8D055979-E638-B807-5B52-2DC20002A5FB}"/>
              </a:ext>
            </a:extLst>
          </p:cNvPr>
          <p:cNvSpPr txBox="1"/>
          <p:nvPr/>
        </p:nvSpPr>
        <p:spPr>
          <a:xfrm>
            <a:off x="2795586" y="187465"/>
            <a:ext cx="2919414" cy="707886"/>
          </a:xfrm>
          <a:prstGeom prst="rect">
            <a:avLst/>
          </a:prstGeom>
          <a:noFill/>
        </p:spPr>
        <p:txBody>
          <a:bodyPr wrap="square" rtlCol="0">
            <a:spAutoFit/>
          </a:bodyPr>
          <a:lstStyle/>
          <a:p>
            <a:r>
              <a:rPr lang="en-US" sz="4000" b="1" dirty="0">
                <a:solidFill>
                  <a:srgbClr val="663300"/>
                </a:solidFill>
              </a:rPr>
              <a:t>Payment:</a:t>
            </a:r>
          </a:p>
        </p:txBody>
      </p:sp>
    </p:spTree>
    <p:extLst>
      <p:ext uri="{BB962C8B-B14F-4D97-AF65-F5344CB8AC3E}">
        <p14:creationId xmlns:p14="http://schemas.microsoft.com/office/powerpoint/2010/main" val="248463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16258-D314-3BE0-37C3-12BC3F2A9A55}"/>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954F88AF-07D9-D877-ADF0-D2182F5C12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9109302E-B332-D418-D46E-D853965D49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9E0030DE-CE36-A112-635F-AD967CC1B300}"/>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2" name="Untitled video - Made with Clipchamp (1)">
            <a:hlinkClick r:id="" action="ppaction://media"/>
            <a:extLst>
              <a:ext uri="{FF2B5EF4-FFF2-40B4-BE49-F238E27FC236}">
                <a16:creationId xmlns:a16="http://schemas.microsoft.com/office/drawing/2014/main" id="{50B18305-8776-8688-2184-5B0A9F324B9A}"/>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581400" y="1028700"/>
            <a:ext cx="12877800" cy="8229600"/>
          </a:xfrm>
          <a:prstGeom prst="rect">
            <a:avLst/>
          </a:prstGeom>
        </p:spPr>
      </p:pic>
    </p:spTree>
    <p:extLst>
      <p:ext uri="{BB962C8B-B14F-4D97-AF65-F5344CB8AC3E}">
        <p14:creationId xmlns:p14="http://schemas.microsoft.com/office/powerpoint/2010/main" val="4288448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701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534D6-859D-C2E4-9C71-9D1B39DBE897}"/>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34C99F58-D51E-388A-3046-9644693E58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6A179E25-D152-662B-2150-445A65EDDC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7F66A460-1842-9E6A-5D8C-32A75056F096}"/>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8" name="صورة 7">
            <a:extLst>
              <a:ext uri="{FF2B5EF4-FFF2-40B4-BE49-F238E27FC236}">
                <a16:creationId xmlns:a16="http://schemas.microsoft.com/office/drawing/2014/main" id="{DB362FAA-BCE4-EE0E-6151-78C52CA3AB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5416" y="647700"/>
            <a:ext cx="5233913" cy="9320210"/>
          </a:xfrm>
          <a:prstGeom prst="rect">
            <a:avLst/>
          </a:prstGeom>
          <a:ln>
            <a:noFill/>
          </a:ln>
          <a:effectLst>
            <a:softEdge rad="112500"/>
          </a:effectLst>
        </p:spPr>
      </p:pic>
      <p:pic>
        <p:nvPicPr>
          <p:cNvPr id="10" name="صورة 9">
            <a:extLst>
              <a:ext uri="{FF2B5EF4-FFF2-40B4-BE49-F238E27FC236}">
                <a16:creationId xmlns:a16="http://schemas.microsoft.com/office/drawing/2014/main" id="{D4BCF072-F8BA-F4DF-E27D-E45079C841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15798" y="647700"/>
            <a:ext cx="5233913" cy="9320210"/>
          </a:xfrm>
          <a:prstGeom prst="rect">
            <a:avLst/>
          </a:prstGeom>
          <a:ln>
            <a:noFill/>
          </a:ln>
          <a:effectLst>
            <a:softEdge rad="112500"/>
          </a:effectLst>
        </p:spPr>
      </p:pic>
      <p:sp>
        <p:nvSpPr>
          <p:cNvPr id="11" name="مربع نص 10">
            <a:extLst>
              <a:ext uri="{FF2B5EF4-FFF2-40B4-BE49-F238E27FC236}">
                <a16:creationId xmlns:a16="http://schemas.microsoft.com/office/drawing/2014/main" id="{DE36CA4C-23A5-4C13-860A-D1D1E76A84FD}"/>
              </a:ext>
            </a:extLst>
          </p:cNvPr>
          <p:cNvSpPr txBox="1"/>
          <p:nvPr/>
        </p:nvSpPr>
        <p:spPr>
          <a:xfrm>
            <a:off x="2217013" y="3247"/>
            <a:ext cx="4586432" cy="707886"/>
          </a:xfrm>
          <a:prstGeom prst="rect">
            <a:avLst/>
          </a:prstGeom>
          <a:noFill/>
        </p:spPr>
        <p:txBody>
          <a:bodyPr wrap="square" rtlCol="0">
            <a:spAutoFit/>
          </a:bodyPr>
          <a:lstStyle/>
          <a:p>
            <a:r>
              <a:rPr lang="en-US" sz="4000" b="1" dirty="0">
                <a:solidFill>
                  <a:srgbClr val="663300"/>
                </a:solidFill>
              </a:rPr>
              <a:t>Track Your Order:</a:t>
            </a:r>
          </a:p>
        </p:txBody>
      </p:sp>
    </p:spTree>
    <p:extLst>
      <p:ext uri="{BB962C8B-B14F-4D97-AF65-F5344CB8AC3E}">
        <p14:creationId xmlns:p14="http://schemas.microsoft.com/office/powerpoint/2010/main" val="36005381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A805B-8C9F-8F2E-B26B-56BD9222A432}"/>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26D2A14E-211E-E613-2A77-E7074ABF0C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A3CA0837-1A41-7E1C-4105-1FFDC299A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16555065-84D3-5C3B-8A27-33182D4426EF}"/>
              </a:ext>
            </a:extLst>
          </p:cNvPr>
          <p:cNvSpPr txBox="1"/>
          <p:nvPr/>
        </p:nvSpPr>
        <p:spPr>
          <a:xfrm>
            <a:off x="652461" y="-266700"/>
            <a:ext cx="838200" cy="12280285"/>
          </a:xfrm>
          <a:prstGeom prst="rect">
            <a:avLst/>
          </a:prstGeom>
          <a:noFill/>
        </p:spPr>
        <p:txBody>
          <a:bodyPr wrap="square" rtlCol="0">
            <a:spAutoFit/>
          </a:bodyPr>
          <a:lstStyle/>
          <a:p>
            <a:r>
              <a:rPr lang="en-US" sz="8800" dirty="0"/>
              <a:t>CUSTOMER</a:t>
            </a:r>
          </a:p>
          <a:p>
            <a:endParaRPr lang="en-US" sz="8800" dirty="0"/>
          </a:p>
        </p:txBody>
      </p:sp>
      <p:pic>
        <p:nvPicPr>
          <p:cNvPr id="4" name="صورة 3">
            <a:extLst>
              <a:ext uri="{FF2B5EF4-FFF2-40B4-BE49-F238E27FC236}">
                <a16:creationId xmlns:a16="http://schemas.microsoft.com/office/drawing/2014/main" id="{D60C6B1E-6E1F-EA18-61B7-C86572817D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5416" y="871537"/>
            <a:ext cx="5233913" cy="9220200"/>
          </a:xfrm>
          <a:prstGeom prst="rect">
            <a:avLst/>
          </a:prstGeom>
          <a:ln>
            <a:noFill/>
          </a:ln>
          <a:effectLst>
            <a:softEdge rad="112500"/>
          </a:effectLst>
        </p:spPr>
      </p:pic>
      <p:pic>
        <p:nvPicPr>
          <p:cNvPr id="8" name="صورة 7">
            <a:extLst>
              <a:ext uri="{FF2B5EF4-FFF2-40B4-BE49-F238E27FC236}">
                <a16:creationId xmlns:a16="http://schemas.microsoft.com/office/drawing/2014/main" id="{9F44EADF-2631-2EF8-9C18-CBA2483DF7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7843" y="876300"/>
            <a:ext cx="5234375" cy="9220200"/>
          </a:xfrm>
          <a:prstGeom prst="rect">
            <a:avLst/>
          </a:prstGeom>
          <a:ln>
            <a:noFill/>
          </a:ln>
          <a:effectLst>
            <a:softEdge rad="112500"/>
          </a:effectLst>
        </p:spPr>
      </p:pic>
      <p:sp>
        <p:nvSpPr>
          <p:cNvPr id="9" name="مربع نص 8">
            <a:extLst>
              <a:ext uri="{FF2B5EF4-FFF2-40B4-BE49-F238E27FC236}">
                <a16:creationId xmlns:a16="http://schemas.microsoft.com/office/drawing/2014/main" id="{F29CF510-D06F-F182-1E3D-C13CE1417F19}"/>
              </a:ext>
            </a:extLst>
          </p:cNvPr>
          <p:cNvSpPr txBox="1"/>
          <p:nvPr/>
        </p:nvSpPr>
        <p:spPr>
          <a:xfrm>
            <a:off x="2157410" y="163651"/>
            <a:ext cx="4572000" cy="707886"/>
          </a:xfrm>
          <a:prstGeom prst="rect">
            <a:avLst/>
          </a:prstGeom>
          <a:noFill/>
        </p:spPr>
        <p:txBody>
          <a:bodyPr wrap="square" rtlCol="0">
            <a:spAutoFit/>
          </a:bodyPr>
          <a:lstStyle/>
          <a:p>
            <a:r>
              <a:rPr lang="en-US" sz="4000" b="1" dirty="0">
                <a:solidFill>
                  <a:srgbClr val="663300"/>
                </a:solidFill>
              </a:rPr>
              <a:t>Customer Service:</a:t>
            </a:r>
          </a:p>
        </p:txBody>
      </p:sp>
    </p:spTree>
    <p:extLst>
      <p:ext uri="{BB962C8B-B14F-4D97-AF65-F5344CB8AC3E}">
        <p14:creationId xmlns:p14="http://schemas.microsoft.com/office/powerpoint/2010/main" val="3750696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2007C-BA4B-BCDE-7A82-CDB4995212A6}"/>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EAE2BF39-2FEB-CEF2-3E97-78B388F572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16F50A0E-AFBC-2DE5-EBB4-EAE165BD38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2512611F-CC15-73C7-EDAA-D0882C82281B}"/>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7" name="صورة 6">
            <a:extLst>
              <a:ext uri="{FF2B5EF4-FFF2-40B4-BE49-F238E27FC236}">
                <a16:creationId xmlns:a16="http://schemas.microsoft.com/office/drawing/2014/main" id="{CB9F823F-16D9-3EF8-E86D-57BFDDEF89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0" y="952500"/>
            <a:ext cx="5234375" cy="8991600"/>
          </a:xfrm>
          <a:prstGeom prst="rect">
            <a:avLst/>
          </a:prstGeom>
          <a:ln>
            <a:noFill/>
          </a:ln>
          <a:effectLst>
            <a:softEdge rad="112500"/>
          </a:effectLst>
        </p:spPr>
      </p:pic>
      <p:pic>
        <p:nvPicPr>
          <p:cNvPr id="9" name="صورة 8">
            <a:extLst>
              <a:ext uri="{FF2B5EF4-FFF2-40B4-BE49-F238E27FC236}">
                <a16:creationId xmlns:a16="http://schemas.microsoft.com/office/drawing/2014/main" id="{86A32259-9511-0DBD-60B4-8BB56CDB48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25200" y="952500"/>
            <a:ext cx="5234375" cy="8991600"/>
          </a:xfrm>
          <a:prstGeom prst="rect">
            <a:avLst/>
          </a:prstGeom>
          <a:ln>
            <a:noFill/>
          </a:ln>
          <a:effectLst>
            <a:softEdge rad="112500"/>
          </a:effectLst>
        </p:spPr>
      </p:pic>
      <p:sp>
        <p:nvSpPr>
          <p:cNvPr id="10" name="مربع نص 9">
            <a:extLst>
              <a:ext uri="{FF2B5EF4-FFF2-40B4-BE49-F238E27FC236}">
                <a16:creationId xmlns:a16="http://schemas.microsoft.com/office/drawing/2014/main" id="{C38C6821-F487-32EA-40AF-58BF4BF014E2}"/>
              </a:ext>
            </a:extLst>
          </p:cNvPr>
          <p:cNvSpPr txBox="1"/>
          <p:nvPr/>
        </p:nvSpPr>
        <p:spPr>
          <a:xfrm>
            <a:off x="2159988" y="255657"/>
            <a:ext cx="5638800" cy="707886"/>
          </a:xfrm>
          <a:prstGeom prst="rect">
            <a:avLst/>
          </a:prstGeom>
          <a:noFill/>
        </p:spPr>
        <p:txBody>
          <a:bodyPr wrap="square" rtlCol="0">
            <a:spAutoFit/>
          </a:bodyPr>
          <a:lstStyle/>
          <a:p>
            <a:r>
              <a:rPr lang="en-US" sz="4000" b="1" dirty="0">
                <a:solidFill>
                  <a:srgbClr val="663300"/>
                </a:solidFill>
              </a:rPr>
              <a:t>Admin Dashboard:</a:t>
            </a:r>
          </a:p>
        </p:txBody>
      </p:sp>
    </p:spTree>
    <p:extLst>
      <p:ext uri="{BB962C8B-B14F-4D97-AF65-F5344CB8AC3E}">
        <p14:creationId xmlns:p14="http://schemas.microsoft.com/office/powerpoint/2010/main" val="5207002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97556-E537-3087-1796-F67A58363AEE}"/>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816EF38A-1D79-FD15-428D-3B9C8837E7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B96E2144-6D45-D0A7-FFE6-F86048C6DF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F0CCD408-A51D-2F00-87A4-630837C0A4BB}"/>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4" name="صورة 3">
            <a:extLst>
              <a:ext uri="{FF2B5EF4-FFF2-40B4-BE49-F238E27FC236}">
                <a16:creationId xmlns:a16="http://schemas.microsoft.com/office/drawing/2014/main" id="{F13BFBC1-8DF8-C131-4AD1-562A166F6D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15800" y="514349"/>
            <a:ext cx="5234375" cy="9258300"/>
          </a:xfrm>
          <a:prstGeom prst="rect">
            <a:avLst/>
          </a:prstGeom>
          <a:ln>
            <a:noFill/>
          </a:ln>
          <a:effectLst>
            <a:softEdge rad="112500"/>
          </a:effectLst>
        </p:spPr>
      </p:pic>
      <p:pic>
        <p:nvPicPr>
          <p:cNvPr id="8" name="صورة 7">
            <a:extLst>
              <a:ext uri="{FF2B5EF4-FFF2-40B4-BE49-F238E27FC236}">
                <a16:creationId xmlns:a16="http://schemas.microsoft.com/office/drawing/2014/main" id="{B1DEC027-FC7D-DF13-702D-3EC2EEE136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0200" y="514349"/>
            <a:ext cx="5234375" cy="9258300"/>
          </a:xfrm>
          <a:prstGeom prst="rect">
            <a:avLst/>
          </a:prstGeom>
          <a:ln>
            <a:noFill/>
          </a:ln>
          <a:effectLst>
            <a:softEdge rad="112500"/>
          </a:effectLst>
        </p:spPr>
      </p:pic>
      <p:sp>
        <p:nvSpPr>
          <p:cNvPr id="10" name="مربع نص 9">
            <a:extLst>
              <a:ext uri="{FF2B5EF4-FFF2-40B4-BE49-F238E27FC236}">
                <a16:creationId xmlns:a16="http://schemas.microsoft.com/office/drawing/2014/main" id="{8F89B4F0-F73C-9F21-4149-231A373D62F1}"/>
              </a:ext>
            </a:extLst>
          </p:cNvPr>
          <p:cNvSpPr txBox="1"/>
          <p:nvPr/>
        </p:nvSpPr>
        <p:spPr>
          <a:xfrm>
            <a:off x="2286000" y="876300"/>
            <a:ext cx="2471737" cy="769441"/>
          </a:xfrm>
          <a:prstGeom prst="rect">
            <a:avLst/>
          </a:prstGeom>
          <a:noFill/>
        </p:spPr>
        <p:txBody>
          <a:bodyPr wrap="square" rtlCol="0">
            <a:spAutoFit/>
          </a:bodyPr>
          <a:lstStyle/>
          <a:p>
            <a:r>
              <a:rPr lang="en-US" sz="4400" b="1" dirty="0">
                <a:solidFill>
                  <a:srgbClr val="663300"/>
                </a:solidFill>
              </a:rPr>
              <a:t>Chatting:</a:t>
            </a:r>
          </a:p>
        </p:txBody>
      </p:sp>
    </p:spTree>
    <p:extLst>
      <p:ext uri="{BB962C8B-B14F-4D97-AF65-F5344CB8AC3E}">
        <p14:creationId xmlns:p14="http://schemas.microsoft.com/office/powerpoint/2010/main" val="3396859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593198-2342-1AA5-FC3A-A1AE4B4CE565}"/>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A2BCD011-34BB-5EEA-6984-8AA5186C8C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CD753672-F43C-7D3E-8C41-67897D431F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11B69DD2-1AC4-4EA0-C345-5F2E8197B619}"/>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sp>
        <p:nvSpPr>
          <p:cNvPr id="10" name="مربع نص 9">
            <a:extLst>
              <a:ext uri="{FF2B5EF4-FFF2-40B4-BE49-F238E27FC236}">
                <a16:creationId xmlns:a16="http://schemas.microsoft.com/office/drawing/2014/main" id="{5E6A1E24-6C02-6CD8-B3C5-E862C04753D3}"/>
              </a:ext>
            </a:extLst>
          </p:cNvPr>
          <p:cNvSpPr txBox="1"/>
          <p:nvPr/>
        </p:nvSpPr>
        <p:spPr>
          <a:xfrm>
            <a:off x="2295775" y="491579"/>
            <a:ext cx="6543425" cy="769441"/>
          </a:xfrm>
          <a:prstGeom prst="rect">
            <a:avLst/>
          </a:prstGeom>
          <a:noFill/>
        </p:spPr>
        <p:txBody>
          <a:bodyPr wrap="square" rtlCol="0">
            <a:spAutoFit/>
          </a:bodyPr>
          <a:lstStyle/>
          <a:p>
            <a:r>
              <a:rPr lang="en-US" sz="4400" b="1" dirty="0">
                <a:solidFill>
                  <a:srgbClr val="663300"/>
                </a:solidFill>
              </a:rPr>
              <a:t>Manage Employees:</a:t>
            </a:r>
          </a:p>
        </p:txBody>
      </p:sp>
      <p:pic>
        <p:nvPicPr>
          <p:cNvPr id="13" name="صورة 12">
            <a:extLst>
              <a:ext uri="{FF2B5EF4-FFF2-40B4-BE49-F238E27FC236}">
                <a16:creationId xmlns:a16="http://schemas.microsoft.com/office/drawing/2014/main" id="{92BD0E8F-4CFB-1576-9B32-4A2F781AA7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53623" y="2674"/>
            <a:ext cx="5234375" cy="8874626"/>
          </a:xfrm>
          <a:prstGeom prst="rect">
            <a:avLst/>
          </a:prstGeom>
          <a:ln>
            <a:noFill/>
          </a:ln>
          <a:effectLst>
            <a:softEdge rad="112500"/>
          </a:effectLst>
        </p:spPr>
      </p:pic>
      <p:pic>
        <p:nvPicPr>
          <p:cNvPr id="17" name="صورة 16">
            <a:extLst>
              <a:ext uri="{FF2B5EF4-FFF2-40B4-BE49-F238E27FC236}">
                <a16:creationId xmlns:a16="http://schemas.microsoft.com/office/drawing/2014/main" id="{3E99AEA0-930F-F322-ADA9-8332DF2724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6529" y="1645741"/>
            <a:ext cx="5234375" cy="8550765"/>
          </a:xfrm>
          <a:prstGeom prst="rect">
            <a:avLst/>
          </a:prstGeom>
          <a:ln>
            <a:noFill/>
          </a:ln>
          <a:effectLst>
            <a:softEdge rad="112500"/>
          </a:effectLst>
        </p:spPr>
      </p:pic>
      <p:pic>
        <p:nvPicPr>
          <p:cNvPr id="19" name="صورة 18">
            <a:extLst>
              <a:ext uri="{FF2B5EF4-FFF2-40B4-BE49-F238E27FC236}">
                <a16:creationId xmlns:a16="http://schemas.microsoft.com/office/drawing/2014/main" id="{78848680-CAB7-E991-B632-4F48316351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05307" y="876300"/>
            <a:ext cx="5233913" cy="8550766"/>
          </a:xfrm>
          <a:prstGeom prst="rect">
            <a:avLst/>
          </a:prstGeom>
          <a:ln>
            <a:noFill/>
          </a:ln>
          <a:effectLst>
            <a:softEdge rad="112500"/>
          </a:effectLst>
        </p:spPr>
      </p:pic>
    </p:spTree>
    <p:extLst>
      <p:ext uri="{BB962C8B-B14F-4D97-AF65-F5344CB8AC3E}">
        <p14:creationId xmlns:p14="http://schemas.microsoft.com/office/powerpoint/2010/main" val="25300604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A0CE9-55A5-9A50-3F14-8EE88E593B55}"/>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2DA603EE-C119-DEBF-28EF-2F1D2C0330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BFE3DA59-469E-7EA8-3680-E19D9C53C6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7F640DBD-E8DF-7743-4A64-27F89FB8E28D}"/>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4" name="صورة 3">
            <a:extLst>
              <a:ext uri="{FF2B5EF4-FFF2-40B4-BE49-F238E27FC236}">
                <a16:creationId xmlns:a16="http://schemas.microsoft.com/office/drawing/2014/main" id="{D4B1F403-B2EF-9EC3-C5A2-C5AAB118DA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1647" y="1028700"/>
            <a:ext cx="5233913" cy="9144000"/>
          </a:xfrm>
          <a:prstGeom prst="rect">
            <a:avLst/>
          </a:prstGeom>
          <a:ln>
            <a:noFill/>
          </a:ln>
          <a:effectLst>
            <a:softEdge rad="112500"/>
          </a:effectLst>
        </p:spPr>
      </p:pic>
      <p:pic>
        <p:nvPicPr>
          <p:cNvPr id="11" name="صورة 10">
            <a:extLst>
              <a:ext uri="{FF2B5EF4-FFF2-40B4-BE49-F238E27FC236}">
                <a16:creationId xmlns:a16="http://schemas.microsoft.com/office/drawing/2014/main" id="{B774C007-FD8D-8286-6B78-587FFABA37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49000" y="1028700"/>
            <a:ext cx="5234375" cy="9144000"/>
          </a:xfrm>
          <a:prstGeom prst="rect">
            <a:avLst/>
          </a:prstGeom>
          <a:ln>
            <a:noFill/>
          </a:ln>
          <a:effectLst>
            <a:softEdge rad="112500"/>
          </a:effectLst>
        </p:spPr>
      </p:pic>
      <p:sp>
        <p:nvSpPr>
          <p:cNvPr id="12" name="مربع نص 11">
            <a:extLst>
              <a:ext uri="{FF2B5EF4-FFF2-40B4-BE49-F238E27FC236}">
                <a16:creationId xmlns:a16="http://schemas.microsoft.com/office/drawing/2014/main" id="{419205B0-24E2-7992-DC64-4CAF7189CAD9}"/>
              </a:ext>
            </a:extLst>
          </p:cNvPr>
          <p:cNvSpPr txBox="1"/>
          <p:nvPr/>
        </p:nvSpPr>
        <p:spPr>
          <a:xfrm>
            <a:off x="2667000" y="342900"/>
            <a:ext cx="5105400" cy="707886"/>
          </a:xfrm>
          <a:prstGeom prst="rect">
            <a:avLst/>
          </a:prstGeom>
          <a:noFill/>
        </p:spPr>
        <p:txBody>
          <a:bodyPr wrap="square" rtlCol="0">
            <a:spAutoFit/>
          </a:bodyPr>
          <a:lstStyle/>
          <a:p>
            <a:r>
              <a:rPr lang="en-US" sz="4000" b="1" dirty="0">
                <a:solidFill>
                  <a:srgbClr val="663300"/>
                </a:solidFill>
              </a:rPr>
              <a:t>Customer Service:</a:t>
            </a:r>
          </a:p>
        </p:txBody>
      </p:sp>
    </p:spTree>
    <p:extLst>
      <p:ext uri="{BB962C8B-B14F-4D97-AF65-F5344CB8AC3E}">
        <p14:creationId xmlns:p14="http://schemas.microsoft.com/office/powerpoint/2010/main" val="4196452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BFB"/>
        </a:solidFill>
        <a:effectLst/>
      </p:bgPr>
    </p:bg>
    <p:spTree>
      <p:nvGrpSpPr>
        <p:cNvPr id="1" name=""/>
        <p:cNvGrpSpPr/>
        <p:nvPr/>
      </p:nvGrpSpPr>
      <p:grpSpPr>
        <a:xfrm>
          <a:off x="0" y="0"/>
          <a:ext cx="0" cy="0"/>
          <a:chOff x="0" y="0"/>
          <a:chExt cx="0" cy="0"/>
        </a:xfrm>
      </p:grpSpPr>
      <p:sp>
        <p:nvSpPr>
          <p:cNvPr id="3" name="AutoShape 3"/>
          <p:cNvSpPr/>
          <p:nvPr/>
        </p:nvSpPr>
        <p:spPr>
          <a:xfrm flipH="1">
            <a:off x="1028720" y="2186817"/>
            <a:ext cx="0" cy="0"/>
          </a:xfrm>
          <a:prstGeom prst="line">
            <a:avLst/>
          </a:prstGeom>
          <a:ln w="19050" cap="flat">
            <a:solidFill>
              <a:srgbClr val="000000"/>
            </a:solidFill>
            <a:prstDash val="solid"/>
            <a:headEnd type="none" w="sm" len="sm"/>
            <a:tailEnd type="none" w="sm" len="sm"/>
          </a:ln>
        </p:spPr>
      </p:sp>
      <p:pic>
        <p:nvPicPr>
          <p:cNvPr id="17" name="صورة 16">
            <a:extLst>
              <a:ext uri="{FF2B5EF4-FFF2-40B4-BE49-F238E27FC236}">
                <a16:creationId xmlns:a16="http://schemas.microsoft.com/office/drawing/2014/main" id="{76488D7A-3C23-5C76-3E28-016B72875C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23813" y="-14290"/>
            <a:ext cx="18297525" cy="10291763"/>
          </a:xfrm>
          <a:prstGeom prst="rect">
            <a:avLst/>
          </a:prstGeom>
        </p:spPr>
      </p:pic>
      <p:pic>
        <p:nvPicPr>
          <p:cNvPr id="19" name="صورة 18">
            <a:extLst>
              <a:ext uri="{FF2B5EF4-FFF2-40B4-BE49-F238E27FC236}">
                <a16:creationId xmlns:a16="http://schemas.microsoft.com/office/drawing/2014/main" id="{0C07532E-243D-E705-C6C5-D32CA1B1D5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3" y="-4765"/>
            <a:ext cx="2143125" cy="10291764"/>
          </a:xfrm>
          <a:prstGeom prst="rect">
            <a:avLst/>
          </a:prstGeom>
        </p:spPr>
      </p:pic>
      <p:sp>
        <p:nvSpPr>
          <p:cNvPr id="20" name="مربع نص 19">
            <a:extLst>
              <a:ext uri="{FF2B5EF4-FFF2-40B4-BE49-F238E27FC236}">
                <a16:creationId xmlns:a16="http://schemas.microsoft.com/office/drawing/2014/main" id="{7AEE433C-2304-97A5-C9E6-B59FEA8C07CD}"/>
              </a:ext>
            </a:extLst>
          </p:cNvPr>
          <p:cNvSpPr txBox="1"/>
          <p:nvPr/>
        </p:nvSpPr>
        <p:spPr>
          <a:xfrm>
            <a:off x="2667000" y="822720"/>
            <a:ext cx="8534400" cy="8617744"/>
          </a:xfrm>
          <a:prstGeom prst="rect">
            <a:avLst/>
          </a:prstGeom>
          <a:noFill/>
        </p:spPr>
        <p:txBody>
          <a:bodyPr wrap="square" rtlCol="0">
            <a:spAutoFit/>
          </a:bodyPr>
          <a:lstStyle/>
          <a:p>
            <a:r>
              <a:rPr lang="en-US" sz="6000" b="1" dirty="0">
                <a:solidFill>
                  <a:srgbClr val="663300"/>
                </a:solidFill>
              </a:rPr>
              <a:t>INTRODUCTION: </a:t>
            </a:r>
          </a:p>
          <a:p>
            <a:endParaRPr lang="en-US" sz="6000" b="1" dirty="0">
              <a:solidFill>
                <a:srgbClr val="663300"/>
              </a:solidFill>
            </a:endParaRPr>
          </a:p>
          <a:p>
            <a:pPr algn="just"/>
            <a:r>
              <a:rPr lang="en-US" sz="3200" dirty="0" err="1">
                <a:solidFill>
                  <a:srgbClr val="663300"/>
                </a:solidFill>
                <a:effectLst/>
                <a:latin typeface="Times New Roman" panose="02020603050405020304" pitchFamily="18" charset="0"/>
                <a:ea typeface="Calibri" panose="020F0502020204030204" pitchFamily="34" charset="0"/>
                <a:cs typeface="Arial" panose="020B0604020202020204" pitchFamily="34" charset="0"/>
              </a:rPr>
              <a:t>Darwazeh</a:t>
            </a:r>
            <a:r>
              <a:rPr lang="en-US" sz="3200" dirty="0">
                <a:solidFill>
                  <a:srgbClr val="663300"/>
                </a:solidFill>
                <a:effectLst/>
                <a:latin typeface="Times New Roman" panose="02020603050405020304" pitchFamily="18" charset="0"/>
                <a:ea typeface="Calibri" panose="020F0502020204030204" pitchFamily="34" charset="0"/>
                <a:cs typeface="Arial" panose="020B0604020202020204" pitchFamily="34" charset="0"/>
              </a:rPr>
              <a:t> Factory currently operates using a manual and outdated sales process through Instagram direct messages, which makes order tracking and customer interactions difficult. This system lacks automation, leading to inefficiencies in communication, order management, and financial tracking. Employees also struggle with administrative tasks such as vacation requests and salary tracking, as there is no unified platform to manage these functions. Additionally, customers lack an interactive and seamless experience when purchasing products online, which can result in lost sales and reduced customer satisfaction.</a:t>
            </a:r>
            <a:endParaRPr lang="en-US" sz="3200" dirty="0">
              <a:solidFill>
                <a:srgbClr val="663300"/>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22" name="صورة 21">
            <a:extLst>
              <a:ext uri="{FF2B5EF4-FFF2-40B4-BE49-F238E27FC236}">
                <a16:creationId xmlns:a16="http://schemas.microsoft.com/office/drawing/2014/main" id="{D60203F9-530F-B9BE-8946-4586E686A1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12783148" y="2433040"/>
            <a:ext cx="4128494" cy="61966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BB9F7-DE63-9AFC-97AE-9828C12D8B0F}"/>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6177859F-AE18-5D33-7E62-45EFF9EC1E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70DF15E8-F4F5-30E2-5BC2-25D9EBE956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D24C937A-2519-B57B-0496-1F21A46304CD}"/>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4" name="صورة 3">
            <a:extLst>
              <a:ext uri="{FF2B5EF4-FFF2-40B4-BE49-F238E27FC236}">
                <a16:creationId xmlns:a16="http://schemas.microsoft.com/office/drawing/2014/main" id="{BEA4177E-0AF5-9BDB-E117-2CF4700938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15800" y="723900"/>
            <a:ext cx="5234375" cy="9086851"/>
          </a:xfrm>
          <a:prstGeom prst="rect">
            <a:avLst/>
          </a:prstGeom>
          <a:ln>
            <a:noFill/>
          </a:ln>
          <a:effectLst>
            <a:softEdge rad="112500"/>
          </a:effectLst>
        </p:spPr>
      </p:pic>
      <p:pic>
        <p:nvPicPr>
          <p:cNvPr id="8" name="صورة 7">
            <a:extLst>
              <a:ext uri="{FF2B5EF4-FFF2-40B4-BE49-F238E27FC236}">
                <a16:creationId xmlns:a16="http://schemas.microsoft.com/office/drawing/2014/main" id="{C09BC4C6-5172-9155-CFBB-B9AECA5699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3000" y="2781300"/>
            <a:ext cx="6044400" cy="5562600"/>
          </a:xfrm>
          <a:prstGeom prst="rect">
            <a:avLst/>
          </a:prstGeom>
          <a:ln>
            <a:noFill/>
          </a:ln>
          <a:effectLst>
            <a:softEdge rad="112500"/>
          </a:effectLst>
        </p:spPr>
      </p:pic>
      <p:sp>
        <p:nvSpPr>
          <p:cNvPr id="9" name="مربع نص 8">
            <a:extLst>
              <a:ext uri="{FF2B5EF4-FFF2-40B4-BE49-F238E27FC236}">
                <a16:creationId xmlns:a16="http://schemas.microsoft.com/office/drawing/2014/main" id="{0E545195-D53F-4921-337E-6AEF5DD7BF13}"/>
              </a:ext>
            </a:extLst>
          </p:cNvPr>
          <p:cNvSpPr txBox="1"/>
          <p:nvPr/>
        </p:nvSpPr>
        <p:spPr>
          <a:xfrm>
            <a:off x="2814636" y="762000"/>
            <a:ext cx="3910014" cy="830997"/>
          </a:xfrm>
          <a:prstGeom prst="rect">
            <a:avLst/>
          </a:prstGeom>
          <a:noFill/>
        </p:spPr>
        <p:txBody>
          <a:bodyPr wrap="square" rtlCol="0">
            <a:spAutoFit/>
          </a:bodyPr>
          <a:lstStyle/>
          <a:p>
            <a:r>
              <a:rPr lang="en-US" sz="4800" b="1" dirty="0">
                <a:solidFill>
                  <a:srgbClr val="663300"/>
                </a:solidFill>
              </a:rPr>
              <a:t>Notifications:</a:t>
            </a:r>
          </a:p>
        </p:txBody>
      </p:sp>
    </p:spTree>
    <p:extLst>
      <p:ext uri="{BB962C8B-B14F-4D97-AF65-F5344CB8AC3E}">
        <p14:creationId xmlns:p14="http://schemas.microsoft.com/office/powerpoint/2010/main" val="18398362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F0CD3D-E46D-A205-1884-251D2F946C5B}"/>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232B76E2-A003-7824-7979-FB88984EF9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EC4A7F4D-216B-2642-13A5-892EAA22C2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124B8E17-0DCD-3DAC-41C3-45BBA13BB0E2}"/>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4" name="صورة 3">
            <a:extLst>
              <a:ext uri="{FF2B5EF4-FFF2-40B4-BE49-F238E27FC236}">
                <a16:creationId xmlns:a16="http://schemas.microsoft.com/office/drawing/2014/main" id="{5792174E-3D82-5A0A-E23E-32F0ED5334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800" y="519110"/>
            <a:ext cx="5233913" cy="9248775"/>
          </a:xfrm>
          <a:prstGeom prst="rect">
            <a:avLst/>
          </a:prstGeom>
          <a:ln>
            <a:noFill/>
          </a:ln>
          <a:effectLst>
            <a:softEdge rad="112500"/>
          </a:effectLst>
        </p:spPr>
      </p:pic>
      <p:pic>
        <p:nvPicPr>
          <p:cNvPr id="8" name="صورة 7">
            <a:extLst>
              <a:ext uri="{FF2B5EF4-FFF2-40B4-BE49-F238E27FC236}">
                <a16:creationId xmlns:a16="http://schemas.microsoft.com/office/drawing/2014/main" id="{DD0EB1F9-27CE-5762-B81E-03CBE9DE08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06388" y="519110"/>
            <a:ext cx="5229151" cy="9248775"/>
          </a:xfrm>
          <a:prstGeom prst="rect">
            <a:avLst/>
          </a:prstGeom>
          <a:ln>
            <a:noFill/>
          </a:ln>
          <a:effectLst>
            <a:softEdge rad="112500"/>
          </a:effectLst>
        </p:spPr>
      </p:pic>
      <p:sp>
        <p:nvSpPr>
          <p:cNvPr id="9" name="مربع نص 8">
            <a:extLst>
              <a:ext uri="{FF2B5EF4-FFF2-40B4-BE49-F238E27FC236}">
                <a16:creationId xmlns:a16="http://schemas.microsoft.com/office/drawing/2014/main" id="{FC8C64CB-4599-1F49-848B-89E817448FC7}"/>
              </a:ext>
            </a:extLst>
          </p:cNvPr>
          <p:cNvSpPr txBox="1"/>
          <p:nvPr/>
        </p:nvSpPr>
        <p:spPr>
          <a:xfrm>
            <a:off x="2362199" y="876300"/>
            <a:ext cx="5233913" cy="707886"/>
          </a:xfrm>
          <a:prstGeom prst="rect">
            <a:avLst/>
          </a:prstGeom>
          <a:noFill/>
        </p:spPr>
        <p:txBody>
          <a:bodyPr wrap="square" rtlCol="0">
            <a:spAutoFit/>
          </a:bodyPr>
          <a:lstStyle/>
          <a:p>
            <a:r>
              <a:rPr lang="en-US" sz="4000" b="1" dirty="0">
                <a:solidFill>
                  <a:srgbClr val="663300"/>
                </a:solidFill>
              </a:rPr>
              <a:t>Manage Content:</a:t>
            </a:r>
          </a:p>
        </p:txBody>
      </p:sp>
    </p:spTree>
    <p:extLst>
      <p:ext uri="{BB962C8B-B14F-4D97-AF65-F5344CB8AC3E}">
        <p14:creationId xmlns:p14="http://schemas.microsoft.com/office/powerpoint/2010/main" val="30041826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718B8F-88E7-25F4-E7F0-3118C27FB584}"/>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45AF6AD6-4F2F-5CD9-21CE-DEB8D5717B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206DD03C-410E-1363-EF20-DA6A7D20EE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F977114E-D621-05A3-B830-897CEB3EAF0C}"/>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4" name="صورة 3">
            <a:extLst>
              <a:ext uri="{FF2B5EF4-FFF2-40B4-BE49-F238E27FC236}">
                <a16:creationId xmlns:a16="http://schemas.microsoft.com/office/drawing/2014/main" id="{B2617E0B-0B15-2DD3-0431-E03EAEDFD2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9326" y="876300"/>
            <a:ext cx="5234375" cy="8939213"/>
          </a:xfrm>
          <a:prstGeom prst="rect">
            <a:avLst/>
          </a:prstGeom>
          <a:ln>
            <a:noFill/>
          </a:ln>
          <a:effectLst>
            <a:softEdge rad="112500"/>
          </a:effectLst>
        </p:spPr>
      </p:pic>
      <p:pic>
        <p:nvPicPr>
          <p:cNvPr id="8" name="صورة 7">
            <a:extLst>
              <a:ext uri="{FF2B5EF4-FFF2-40B4-BE49-F238E27FC236}">
                <a16:creationId xmlns:a16="http://schemas.microsoft.com/office/drawing/2014/main" id="{0C477A78-7FDF-12BB-F02D-8B67EBD279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68200" y="876300"/>
            <a:ext cx="5234375" cy="8939213"/>
          </a:xfrm>
          <a:prstGeom prst="rect">
            <a:avLst/>
          </a:prstGeom>
          <a:ln>
            <a:noFill/>
          </a:ln>
          <a:effectLst>
            <a:softEdge rad="112500"/>
          </a:effectLst>
        </p:spPr>
      </p:pic>
      <p:sp>
        <p:nvSpPr>
          <p:cNvPr id="9" name="مربع نص 8">
            <a:extLst>
              <a:ext uri="{FF2B5EF4-FFF2-40B4-BE49-F238E27FC236}">
                <a16:creationId xmlns:a16="http://schemas.microsoft.com/office/drawing/2014/main" id="{BC246587-1EC7-53B6-5369-7FD9AA7E098D}"/>
              </a:ext>
            </a:extLst>
          </p:cNvPr>
          <p:cNvSpPr txBox="1"/>
          <p:nvPr/>
        </p:nvSpPr>
        <p:spPr>
          <a:xfrm>
            <a:off x="2169513" y="1943100"/>
            <a:ext cx="6477000" cy="707886"/>
          </a:xfrm>
          <a:prstGeom prst="rect">
            <a:avLst/>
          </a:prstGeom>
          <a:noFill/>
        </p:spPr>
        <p:txBody>
          <a:bodyPr wrap="square" rtlCol="0">
            <a:spAutoFit/>
          </a:bodyPr>
          <a:lstStyle/>
          <a:p>
            <a:r>
              <a:rPr lang="en-US" sz="4000" b="1" dirty="0">
                <a:solidFill>
                  <a:srgbClr val="663300"/>
                </a:solidFill>
              </a:rPr>
              <a:t>Vacation Request:</a:t>
            </a:r>
          </a:p>
        </p:txBody>
      </p:sp>
    </p:spTree>
    <p:extLst>
      <p:ext uri="{BB962C8B-B14F-4D97-AF65-F5344CB8AC3E}">
        <p14:creationId xmlns:p14="http://schemas.microsoft.com/office/powerpoint/2010/main" val="23976879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58AEA-8E86-47DD-4E55-43898CA030DC}"/>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A2692F5F-6A2F-0607-DA6F-60F2F708F0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AB90547D-91AE-49CB-7003-D95CC04341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D221900F-37D7-19F7-DE8A-977FAB0A0734}"/>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4" name="صورة 3">
            <a:extLst>
              <a:ext uri="{FF2B5EF4-FFF2-40B4-BE49-F238E27FC236}">
                <a16:creationId xmlns:a16="http://schemas.microsoft.com/office/drawing/2014/main" id="{8F74A332-EB1E-9A18-72F2-4C5304908B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6804" y="1928813"/>
            <a:ext cx="5234375" cy="8358187"/>
          </a:xfrm>
          <a:prstGeom prst="rect">
            <a:avLst/>
          </a:prstGeom>
          <a:ln>
            <a:noFill/>
          </a:ln>
          <a:effectLst>
            <a:softEdge rad="112500"/>
          </a:effectLst>
        </p:spPr>
      </p:pic>
      <p:pic>
        <p:nvPicPr>
          <p:cNvPr id="8" name="صورة 7">
            <a:extLst>
              <a:ext uri="{FF2B5EF4-FFF2-40B4-BE49-F238E27FC236}">
                <a16:creationId xmlns:a16="http://schemas.microsoft.com/office/drawing/2014/main" id="{146CB793-F1F0-42D5-BD69-CE823D990F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035252" y="-1"/>
            <a:ext cx="5234375" cy="9029701"/>
          </a:xfrm>
          <a:prstGeom prst="rect">
            <a:avLst/>
          </a:prstGeom>
          <a:ln>
            <a:noFill/>
          </a:ln>
          <a:effectLst>
            <a:softEdge rad="112500"/>
          </a:effectLst>
        </p:spPr>
      </p:pic>
      <p:pic>
        <p:nvPicPr>
          <p:cNvPr id="10" name="صورة 9">
            <a:extLst>
              <a:ext uri="{FF2B5EF4-FFF2-40B4-BE49-F238E27FC236}">
                <a16:creationId xmlns:a16="http://schemas.microsoft.com/office/drawing/2014/main" id="{C05E15A9-DE14-99CE-E511-C5E627E552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24605" y="1028700"/>
            <a:ext cx="5234375" cy="8763000"/>
          </a:xfrm>
          <a:prstGeom prst="rect">
            <a:avLst/>
          </a:prstGeom>
          <a:ln>
            <a:noFill/>
          </a:ln>
          <a:effectLst>
            <a:softEdge rad="112500"/>
          </a:effectLst>
        </p:spPr>
      </p:pic>
      <p:sp>
        <p:nvSpPr>
          <p:cNvPr id="11" name="مربع نص 10">
            <a:extLst>
              <a:ext uri="{FF2B5EF4-FFF2-40B4-BE49-F238E27FC236}">
                <a16:creationId xmlns:a16="http://schemas.microsoft.com/office/drawing/2014/main" id="{7C938D82-ABC0-B208-F8D5-A928041D4D01}"/>
              </a:ext>
            </a:extLst>
          </p:cNvPr>
          <p:cNvSpPr txBox="1"/>
          <p:nvPr/>
        </p:nvSpPr>
        <p:spPr>
          <a:xfrm>
            <a:off x="2664279" y="419100"/>
            <a:ext cx="4343400" cy="769441"/>
          </a:xfrm>
          <a:prstGeom prst="rect">
            <a:avLst/>
          </a:prstGeom>
          <a:noFill/>
        </p:spPr>
        <p:txBody>
          <a:bodyPr wrap="square" rtlCol="0">
            <a:spAutoFit/>
          </a:bodyPr>
          <a:lstStyle/>
          <a:p>
            <a:r>
              <a:rPr lang="en-US" sz="4400" b="1" dirty="0">
                <a:solidFill>
                  <a:srgbClr val="663300"/>
                </a:solidFill>
              </a:rPr>
              <a:t>View Reports:</a:t>
            </a:r>
          </a:p>
        </p:txBody>
      </p:sp>
    </p:spTree>
    <p:extLst>
      <p:ext uri="{BB962C8B-B14F-4D97-AF65-F5344CB8AC3E}">
        <p14:creationId xmlns:p14="http://schemas.microsoft.com/office/powerpoint/2010/main" val="29611814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27A4B5-8158-0369-1FC0-CCB4AB10BB4B}"/>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3A3E37F1-C922-E7D5-75CB-BB89DC6DD6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74B6C54D-ACD4-D28E-68DE-BBE1002824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C7AF4968-60A8-1FD9-D0FF-E54395646743}"/>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4" name="صورة 3">
            <a:extLst>
              <a:ext uri="{FF2B5EF4-FFF2-40B4-BE49-F238E27FC236}">
                <a16:creationId xmlns:a16="http://schemas.microsoft.com/office/drawing/2014/main" id="{27450AEE-AE12-4F31-61BE-82F9548D96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2142" y="647700"/>
            <a:ext cx="5234375" cy="9334500"/>
          </a:xfrm>
          <a:prstGeom prst="rect">
            <a:avLst/>
          </a:prstGeom>
          <a:ln>
            <a:noFill/>
          </a:ln>
          <a:effectLst>
            <a:softEdge rad="112500"/>
          </a:effectLst>
        </p:spPr>
      </p:pic>
      <p:sp>
        <p:nvSpPr>
          <p:cNvPr id="7" name="مربع نص 6">
            <a:extLst>
              <a:ext uri="{FF2B5EF4-FFF2-40B4-BE49-F238E27FC236}">
                <a16:creationId xmlns:a16="http://schemas.microsoft.com/office/drawing/2014/main" id="{AC100087-0601-0192-258E-96C212E3EA39}"/>
              </a:ext>
            </a:extLst>
          </p:cNvPr>
          <p:cNvSpPr txBox="1"/>
          <p:nvPr/>
        </p:nvSpPr>
        <p:spPr>
          <a:xfrm>
            <a:off x="2667000" y="1181100"/>
            <a:ext cx="3429000" cy="1107996"/>
          </a:xfrm>
          <a:prstGeom prst="rect">
            <a:avLst/>
          </a:prstGeom>
          <a:noFill/>
        </p:spPr>
        <p:txBody>
          <a:bodyPr wrap="square" rtlCol="0">
            <a:spAutoFit/>
          </a:bodyPr>
          <a:lstStyle/>
          <a:p>
            <a:r>
              <a:rPr lang="en-US" sz="6600" b="1" dirty="0">
                <a:solidFill>
                  <a:srgbClr val="663300"/>
                </a:solidFill>
              </a:rPr>
              <a:t>Orders:</a:t>
            </a:r>
          </a:p>
        </p:txBody>
      </p:sp>
    </p:spTree>
    <p:extLst>
      <p:ext uri="{BB962C8B-B14F-4D97-AF65-F5344CB8AC3E}">
        <p14:creationId xmlns:p14="http://schemas.microsoft.com/office/powerpoint/2010/main" val="9823062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149727-0D5A-1060-5583-C0725488BFEA}"/>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287EAE4E-D691-A307-8097-E0B5DAAD6B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40D8F668-6A77-77A9-D903-F5B44F430F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A0DFF9B3-0003-81A9-0693-BAFDECB27C76}"/>
              </a:ext>
            </a:extLst>
          </p:cNvPr>
          <p:cNvSpPr txBox="1"/>
          <p:nvPr/>
        </p:nvSpPr>
        <p:spPr>
          <a:xfrm>
            <a:off x="652461" y="190500"/>
            <a:ext cx="838200" cy="10926068"/>
          </a:xfrm>
          <a:prstGeom prst="rect">
            <a:avLst/>
          </a:prstGeom>
          <a:noFill/>
        </p:spPr>
        <p:txBody>
          <a:bodyPr wrap="square" rtlCol="0">
            <a:spAutoFit/>
          </a:bodyPr>
          <a:lstStyle/>
          <a:p>
            <a:r>
              <a:rPr lang="en-US" sz="8800" dirty="0"/>
              <a:t>Company</a:t>
            </a:r>
          </a:p>
          <a:p>
            <a:endParaRPr lang="en-US" sz="8800" dirty="0"/>
          </a:p>
        </p:txBody>
      </p:sp>
      <p:pic>
        <p:nvPicPr>
          <p:cNvPr id="4" name="صورة 3">
            <a:extLst>
              <a:ext uri="{FF2B5EF4-FFF2-40B4-BE49-F238E27FC236}">
                <a16:creationId xmlns:a16="http://schemas.microsoft.com/office/drawing/2014/main" id="{5C0CDE27-44D9-471C-96D6-184A51F3C2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2142" y="590548"/>
            <a:ext cx="5234375" cy="9201151"/>
          </a:xfrm>
          <a:prstGeom prst="rect">
            <a:avLst/>
          </a:prstGeom>
          <a:ln>
            <a:noFill/>
          </a:ln>
          <a:effectLst>
            <a:softEdge rad="112500"/>
          </a:effectLst>
        </p:spPr>
      </p:pic>
      <p:sp>
        <p:nvSpPr>
          <p:cNvPr id="7" name="مربع نص 6">
            <a:extLst>
              <a:ext uri="{FF2B5EF4-FFF2-40B4-BE49-F238E27FC236}">
                <a16:creationId xmlns:a16="http://schemas.microsoft.com/office/drawing/2014/main" id="{34B0819F-12B9-960A-B657-195597F4F55D}"/>
              </a:ext>
            </a:extLst>
          </p:cNvPr>
          <p:cNvSpPr txBox="1"/>
          <p:nvPr/>
        </p:nvSpPr>
        <p:spPr>
          <a:xfrm>
            <a:off x="2667000" y="1181100"/>
            <a:ext cx="3505200" cy="923330"/>
          </a:xfrm>
          <a:prstGeom prst="rect">
            <a:avLst/>
          </a:prstGeom>
          <a:noFill/>
        </p:spPr>
        <p:txBody>
          <a:bodyPr wrap="square" rtlCol="0">
            <a:spAutoFit/>
          </a:bodyPr>
          <a:lstStyle/>
          <a:p>
            <a:r>
              <a:rPr lang="en-US" sz="5400" b="1" dirty="0">
                <a:solidFill>
                  <a:srgbClr val="663300"/>
                </a:solidFill>
              </a:rPr>
              <a:t>Best Seller:</a:t>
            </a:r>
          </a:p>
        </p:txBody>
      </p:sp>
    </p:spTree>
    <p:extLst>
      <p:ext uri="{BB962C8B-B14F-4D97-AF65-F5344CB8AC3E}">
        <p14:creationId xmlns:p14="http://schemas.microsoft.com/office/powerpoint/2010/main" val="25322238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2AE04-EDAF-52FF-E1E8-5558509063A7}"/>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AE6EA05D-E2B4-BFED-5339-FD5D8232BD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21640FAE-1825-619C-CC00-BFAD172846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A8E3BB65-03FB-9413-7D3B-CED2C233F88C}"/>
              </a:ext>
            </a:extLst>
          </p:cNvPr>
          <p:cNvSpPr txBox="1"/>
          <p:nvPr/>
        </p:nvSpPr>
        <p:spPr>
          <a:xfrm>
            <a:off x="652461" y="0"/>
            <a:ext cx="838200" cy="11418510"/>
          </a:xfrm>
          <a:prstGeom prst="rect">
            <a:avLst/>
          </a:prstGeom>
          <a:noFill/>
        </p:spPr>
        <p:txBody>
          <a:bodyPr wrap="square" rtlCol="0">
            <a:spAutoFit/>
          </a:bodyPr>
          <a:lstStyle/>
          <a:p>
            <a:r>
              <a:rPr lang="en-US" sz="7200" dirty="0"/>
              <a:t>Employees</a:t>
            </a:r>
          </a:p>
          <a:p>
            <a:endParaRPr lang="en-US" sz="8800" dirty="0"/>
          </a:p>
        </p:txBody>
      </p:sp>
      <p:pic>
        <p:nvPicPr>
          <p:cNvPr id="14" name="صورة 13">
            <a:extLst>
              <a:ext uri="{FF2B5EF4-FFF2-40B4-BE49-F238E27FC236}">
                <a16:creationId xmlns:a16="http://schemas.microsoft.com/office/drawing/2014/main" id="{EA6B316F-3D55-2D97-6CFE-13DC174145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8800" y="1028700"/>
            <a:ext cx="5638800" cy="9067800"/>
          </a:xfrm>
          <a:prstGeom prst="rect">
            <a:avLst/>
          </a:prstGeom>
          <a:ln>
            <a:noFill/>
          </a:ln>
          <a:effectLst>
            <a:softEdge rad="112500"/>
          </a:effectLst>
        </p:spPr>
      </p:pic>
      <p:pic>
        <p:nvPicPr>
          <p:cNvPr id="16" name="صورة 15">
            <a:extLst>
              <a:ext uri="{FF2B5EF4-FFF2-40B4-BE49-F238E27FC236}">
                <a16:creationId xmlns:a16="http://schemas.microsoft.com/office/drawing/2014/main" id="{1DF4FAFB-EFF5-DB31-13F9-AAD8D2B6A4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58600" y="1028700"/>
            <a:ext cx="5678710" cy="9067800"/>
          </a:xfrm>
          <a:prstGeom prst="rect">
            <a:avLst/>
          </a:prstGeom>
          <a:ln>
            <a:noFill/>
          </a:ln>
          <a:effectLst>
            <a:softEdge rad="112500"/>
          </a:effectLst>
        </p:spPr>
      </p:pic>
      <p:sp>
        <p:nvSpPr>
          <p:cNvPr id="17" name="مربع نص 16">
            <a:extLst>
              <a:ext uri="{FF2B5EF4-FFF2-40B4-BE49-F238E27FC236}">
                <a16:creationId xmlns:a16="http://schemas.microsoft.com/office/drawing/2014/main" id="{1A924313-8830-2484-E444-08E8703B678E}"/>
              </a:ext>
            </a:extLst>
          </p:cNvPr>
          <p:cNvSpPr txBox="1"/>
          <p:nvPr/>
        </p:nvSpPr>
        <p:spPr>
          <a:xfrm>
            <a:off x="2362200" y="723900"/>
            <a:ext cx="2895600" cy="1446550"/>
          </a:xfrm>
          <a:prstGeom prst="rect">
            <a:avLst/>
          </a:prstGeom>
          <a:noFill/>
        </p:spPr>
        <p:txBody>
          <a:bodyPr wrap="square" rtlCol="0">
            <a:spAutoFit/>
          </a:bodyPr>
          <a:lstStyle/>
          <a:p>
            <a:r>
              <a:rPr lang="en-US" sz="4400" b="1" dirty="0">
                <a:solidFill>
                  <a:srgbClr val="663300"/>
                </a:solidFill>
              </a:rPr>
              <a:t>Employee’s Dashboard:</a:t>
            </a:r>
          </a:p>
        </p:txBody>
      </p:sp>
    </p:spTree>
    <p:extLst>
      <p:ext uri="{BB962C8B-B14F-4D97-AF65-F5344CB8AC3E}">
        <p14:creationId xmlns:p14="http://schemas.microsoft.com/office/powerpoint/2010/main" val="18150013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2D6A7-9947-648D-6858-D4D73A83CCAC}"/>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9E062309-D035-CFB8-CDAB-1E0365FFF8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4015C084-E58E-65E2-5D97-3D6B0FFEC4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428D3106-28D8-627A-599E-5AF1392D0436}"/>
              </a:ext>
            </a:extLst>
          </p:cNvPr>
          <p:cNvSpPr txBox="1"/>
          <p:nvPr/>
        </p:nvSpPr>
        <p:spPr>
          <a:xfrm>
            <a:off x="652461" y="0"/>
            <a:ext cx="838200" cy="11418510"/>
          </a:xfrm>
          <a:prstGeom prst="rect">
            <a:avLst/>
          </a:prstGeom>
          <a:noFill/>
        </p:spPr>
        <p:txBody>
          <a:bodyPr wrap="square" rtlCol="0">
            <a:spAutoFit/>
          </a:bodyPr>
          <a:lstStyle/>
          <a:p>
            <a:r>
              <a:rPr lang="en-US" sz="7200" dirty="0"/>
              <a:t>Employees</a:t>
            </a:r>
          </a:p>
          <a:p>
            <a:endParaRPr lang="en-US" sz="8800" dirty="0"/>
          </a:p>
        </p:txBody>
      </p:sp>
      <p:pic>
        <p:nvPicPr>
          <p:cNvPr id="4" name="صورة 3">
            <a:extLst>
              <a:ext uri="{FF2B5EF4-FFF2-40B4-BE49-F238E27FC236}">
                <a16:creationId xmlns:a16="http://schemas.microsoft.com/office/drawing/2014/main" id="{48708948-A941-66F8-E5C2-9A88E329FB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0400" y="2171700"/>
            <a:ext cx="13882533" cy="6553200"/>
          </a:xfrm>
          <a:prstGeom prst="rect">
            <a:avLst/>
          </a:prstGeom>
          <a:ln>
            <a:noFill/>
          </a:ln>
          <a:effectLst>
            <a:softEdge rad="112500"/>
          </a:effectLst>
        </p:spPr>
      </p:pic>
      <p:sp>
        <p:nvSpPr>
          <p:cNvPr id="7" name="مربع نص 6">
            <a:extLst>
              <a:ext uri="{FF2B5EF4-FFF2-40B4-BE49-F238E27FC236}">
                <a16:creationId xmlns:a16="http://schemas.microsoft.com/office/drawing/2014/main" id="{F3F24933-EA59-1E2D-EB2C-239FA4AD9B81}"/>
              </a:ext>
            </a:extLst>
          </p:cNvPr>
          <p:cNvSpPr txBox="1"/>
          <p:nvPr/>
        </p:nvSpPr>
        <p:spPr>
          <a:xfrm>
            <a:off x="3200400" y="701129"/>
            <a:ext cx="7315200" cy="769441"/>
          </a:xfrm>
          <a:prstGeom prst="rect">
            <a:avLst/>
          </a:prstGeom>
          <a:noFill/>
        </p:spPr>
        <p:txBody>
          <a:bodyPr wrap="square" rtlCol="0">
            <a:spAutoFit/>
          </a:bodyPr>
          <a:lstStyle/>
          <a:p>
            <a:r>
              <a:rPr lang="en-US" sz="4400" b="1" dirty="0">
                <a:solidFill>
                  <a:srgbClr val="663300"/>
                </a:solidFill>
              </a:rPr>
              <a:t>Employee’s Dashboard:</a:t>
            </a:r>
          </a:p>
        </p:txBody>
      </p:sp>
    </p:spTree>
    <p:extLst>
      <p:ext uri="{BB962C8B-B14F-4D97-AF65-F5344CB8AC3E}">
        <p14:creationId xmlns:p14="http://schemas.microsoft.com/office/powerpoint/2010/main" val="22215531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27C65-10A1-CEE5-FCAF-8E9AADAAD7B4}"/>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3154BF5D-B2AF-9E09-19BB-4EC85CE55B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348F86D2-F164-48B1-A10C-1B3A094A51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F51C660A-30E7-DBCF-ED64-332F70CE9A72}"/>
              </a:ext>
            </a:extLst>
          </p:cNvPr>
          <p:cNvSpPr txBox="1"/>
          <p:nvPr/>
        </p:nvSpPr>
        <p:spPr>
          <a:xfrm>
            <a:off x="652461" y="0"/>
            <a:ext cx="838200" cy="11418510"/>
          </a:xfrm>
          <a:prstGeom prst="rect">
            <a:avLst/>
          </a:prstGeom>
          <a:noFill/>
        </p:spPr>
        <p:txBody>
          <a:bodyPr wrap="square" rtlCol="0">
            <a:spAutoFit/>
          </a:bodyPr>
          <a:lstStyle/>
          <a:p>
            <a:r>
              <a:rPr lang="en-US" sz="7200" dirty="0"/>
              <a:t>Employees</a:t>
            </a:r>
          </a:p>
          <a:p>
            <a:endParaRPr lang="en-US" sz="8800" dirty="0"/>
          </a:p>
        </p:txBody>
      </p:sp>
      <p:pic>
        <p:nvPicPr>
          <p:cNvPr id="4" name="صورة 3">
            <a:extLst>
              <a:ext uri="{FF2B5EF4-FFF2-40B4-BE49-F238E27FC236}">
                <a16:creationId xmlns:a16="http://schemas.microsoft.com/office/drawing/2014/main" id="{FFC00803-D327-3052-6BEE-EAC2ED4A9A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8604" y="800100"/>
            <a:ext cx="5233913" cy="9157305"/>
          </a:xfrm>
          <a:prstGeom prst="rect">
            <a:avLst/>
          </a:prstGeom>
          <a:ln>
            <a:noFill/>
          </a:ln>
          <a:effectLst>
            <a:softEdge rad="112500"/>
          </a:effectLst>
        </p:spPr>
      </p:pic>
      <p:sp>
        <p:nvSpPr>
          <p:cNvPr id="7" name="مربع نص 6">
            <a:extLst>
              <a:ext uri="{FF2B5EF4-FFF2-40B4-BE49-F238E27FC236}">
                <a16:creationId xmlns:a16="http://schemas.microsoft.com/office/drawing/2014/main" id="{701990BA-9437-B489-79A7-B76D54D2C02E}"/>
              </a:ext>
            </a:extLst>
          </p:cNvPr>
          <p:cNvSpPr txBox="1"/>
          <p:nvPr/>
        </p:nvSpPr>
        <p:spPr>
          <a:xfrm>
            <a:off x="2771776" y="1028700"/>
            <a:ext cx="3962400" cy="1107996"/>
          </a:xfrm>
          <a:prstGeom prst="rect">
            <a:avLst/>
          </a:prstGeom>
          <a:noFill/>
        </p:spPr>
        <p:txBody>
          <a:bodyPr wrap="square" rtlCol="0">
            <a:spAutoFit/>
          </a:bodyPr>
          <a:lstStyle/>
          <a:p>
            <a:r>
              <a:rPr lang="en-US" sz="6600" b="1" dirty="0">
                <a:solidFill>
                  <a:srgbClr val="663300"/>
                </a:solidFill>
              </a:rPr>
              <a:t>Salary:</a:t>
            </a:r>
          </a:p>
        </p:txBody>
      </p:sp>
    </p:spTree>
    <p:extLst>
      <p:ext uri="{BB962C8B-B14F-4D97-AF65-F5344CB8AC3E}">
        <p14:creationId xmlns:p14="http://schemas.microsoft.com/office/powerpoint/2010/main" val="19059761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C5193-5896-4824-9323-4B95EDA1492A}"/>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BD0672BE-A080-E64E-0AD3-1D2BDB9002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21EA3AA9-A557-DD5A-6888-9721937937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570DDE72-51A4-8633-DC70-21AA38504C90}"/>
              </a:ext>
            </a:extLst>
          </p:cNvPr>
          <p:cNvSpPr txBox="1"/>
          <p:nvPr/>
        </p:nvSpPr>
        <p:spPr>
          <a:xfrm>
            <a:off x="652461" y="0"/>
            <a:ext cx="838200" cy="11418510"/>
          </a:xfrm>
          <a:prstGeom prst="rect">
            <a:avLst/>
          </a:prstGeom>
          <a:noFill/>
        </p:spPr>
        <p:txBody>
          <a:bodyPr wrap="square" rtlCol="0">
            <a:spAutoFit/>
          </a:bodyPr>
          <a:lstStyle/>
          <a:p>
            <a:r>
              <a:rPr lang="en-US" sz="7200" dirty="0"/>
              <a:t>Employees</a:t>
            </a:r>
          </a:p>
          <a:p>
            <a:endParaRPr lang="en-US" sz="8800" dirty="0"/>
          </a:p>
        </p:txBody>
      </p:sp>
      <p:pic>
        <p:nvPicPr>
          <p:cNvPr id="4" name="صورة 3">
            <a:extLst>
              <a:ext uri="{FF2B5EF4-FFF2-40B4-BE49-F238E27FC236}">
                <a16:creationId xmlns:a16="http://schemas.microsoft.com/office/drawing/2014/main" id="{2CCDFF88-0B9F-578D-80BF-5751CDEB8F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3798" y="348644"/>
            <a:ext cx="5233913" cy="9589710"/>
          </a:xfrm>
          <a:prstGeom prst="rect">
            <a:avLst/>
          </a:prstGeom>
          <a:ln>
            <a:noFill/>
          </a:ln>
          <a:effectLst>
            <a:softEdge rad="112500"/>
          </a:effectLst>
        </p:spPr>
      </p:pic>
      <p:sp>
        <p:nvSpPr>
          <p:cNvPr id="7" name="مربع نص 6">
            <a:extLst>
              <a:ext uri="{FF2B5EF4-FFF2-40B4-BE49-F238E27FC236}">
                <a16:creationId xmlns:a16="http://schemas.microsoft.com/office/drawing/2014/main" id="{BFE62647-A65E-1A4E-CFB4-A69230D552DB}"/>
              </a:ext>
            </a:extLst>
          </p:cNvPr>
          <p:cNvSpPr txBox="1"/>
          <p:nvPr/>
        </p:nvSpPr>
        <p:spPr>
          <a:xfrm>
            <a:off x="2757504" y="1190624"/>
            <a:ext cx="3276600" cy="1015663"/>
          </a:xfrm>
          <a:prstGeom prst="rect">
            <a:avLst/>
          </a:prstGeom>
          <a:noFill/>
        </p:spPr>
        <p:txBody>
          <a:bodyPr wrap="square" rtlCol="0">
            <a:spAutoFit/>
          </a:bodyPr>
          <a:lstStyle/>
          <a:p>
            <a:r>
              <a:rPr lang="en-US" sz="6000" b="1" dirty="0">
                <a:solidFill>
                  <a:srgbClr val="663300"/>
                </a:solidFill>
              </a:rPr>
              <a:t>Orders:</a:t>
            </a:r>
          </a:p>
        </p:txBody>
      </p:sp>
    </p:spTree>
    <p:extLst>
      <p:ext uri="{BB962C8B-B14F-4D97-AF65-F5344CB8AC3E}">
        <p14:creationId xmlns:p14="http://schemas.microsoft.com/office/powerpoint/2010/main" val="503149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BFB"/>
        </a:solidFill>
        <a:effectLst/>
      </p:bgPr>
    </p:bg>
    <p:spTree>
      <p:nvGrpSpPr>
        <p:cNvPr id="1" name=""/>
        <p:cNvGrpSpPr/>
        <p:nvPr/>
      </p:nvGrpSpPr>
      <p:grpSpPr>
        <a:xfrm>
          <a:off x="0" y="0"/>
          <a:ext cx="0" cy="0"/>
          <a:chOff x="0" y="0"/>
          <a:chExt cx="0" cy="0"/>
        </a:xfrm>
      </p:grpSpPr>
      <p:sp>
        <p:nvSpPr>
          <p:cNvPr id="8" name="TextBox 8"/>
          <p:cNvSpPr txBox="1"/>
          <p:nvPr/>
        </p:nvSpPr>
        <p:spPr>
          <a:xfrm>
            <a:off x="0" y="1257576"/>
            <a:ext cx="18288000" cy="857250"/>
          </a:xfrm>
          <a:prstGeom prst="rect">
            <a:avLst/>
          </a:prstGeom>
        </p:spPr>
        <p:txBody>
          <a:bodyPr lIns="0" tIns="0" rIns="0" bIns="0" rtlCol="0" anchor="t">
            <a:spAutoFit/>
          </a:bodyPr>
          <a:lstStyle/>
          <a:p>
            <a:pPr algn="ctr">
              <a:lnSpc>
                <a:spcPts val="6900"/>
              </a:lnSpc>
              <a:spcBef>
                <a:spcPct val="0"/>
              </a:spcBef>
            </a:pPr>
            <a:r>
              <a:rPr lang="en-US" sz="5000" spc="490">
                <a:solidFill>
                  <a:srgbClr val="FFFBFB"/>
                </a:solidFill>
                <a:latin typeface="Lato"/>
              </a:rPr>
              <a:t>THREE TYPES OF USERS</a:t>
            </a:r>
          </a:p>
        </p:txBody>
      </p:sp>
      <p:pic>
        <p:nvPicPr>
          <p:cNvPr id="13" name="صورة 12">
            <a:extLst>
              <a:ext uri="{FF2B5EF4-FFF2-40B4-BE49-F238E27FC236}">
                <a16:creationId xmlns:a16="http://schemas.microsoft.com/office/drawing/2014/main" id="{8B3CF25F-A0DA-25CF-F3DD-D1CC9959C7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275"/>
            <a:ext cx="18288000" cy="10286724"/>
          </a:xfrm>
          <a:prstGeom prst="rect">
            <a:avLst/>
          </a:prstGeom>
        </p:spPr>
      </p:pic>
      <p:pic>
        <p:nvPicPr>
          <p:cNvPr id="15" name="صورة 14">
            <a:extLst>
              <a:ext uri="{FF2B5EF4-FFF2-40B4-BE49-F238E27FC236}">
                <a16:creationId xmlns:a16="http://schemas.microsoft.com/office/drawing/2014/main" id="{D3F59CFA-8B92-B435-0217-1578A839F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2143125" cy="10286725"/>
          </a:xfrm>
          <a:prstGeom prst="rect">
            <a:avLst/>
          </a:prstGeom>
        </p:spPr>
      </p:pic>
      <p:sp>
        <p:nvSpPr>
          <p:cNvPr id="16" name="مربع نص 15">
            <a:extLst>
              <a:ext uri="{FF2B5EF4-FFF2-40B4-BE49-F238E27FC236}">
                <a16:creationId xmlns:a16="http://schemas.microsoft.com/office/drawing/2014/main" id="{3F2E201A-CA1D-5B2E-8569-B2166F679058}"/>
              </a:ext>
            </a:extLst>
          </p:cNvPr>
          <p:cNvSpPr txBox="1"/>
          <p:nvPr/>
        </p:nvSpPr>
        <p:spPr>
          <a:xfrm>
            <a:off x="3581400" y="1714500"/>
            <a:ext cx="8153400" cy="1477328"/>
          </a:xfrm>
          <a:prstGeom prst="rect">
            <a:avLst/>
          </a:prstGeom>
          <a:noFill/>
        </p:spPr>
        <p:txBody>
          <a:bodyPr wrap="square" rtlCol="0">
            <a:spAutoFit/>
          </a:bodyPr>
          <a:lstStyle/>
          <a:p>
            <a:r>
              <a:rPr lang="en-US" sz="7200" b="1" dirty="0">
                <a:solidFill>
                  <a:srgbClr val="663300"/>
                </a:solidFill>
              </a:rPr>
              <a:t>Types of users:</a:t>
            </a:r>
          </a:p>
          <a:p>
            <a:endParaRPr lang="en-US" dirty="0"/>
          </a:p>
        </p:txBody>
      </p:sp>
      <p:sp>
        <p:nvSpPr>
          <p:cNvPr id="17" name="مربع نص 16">
            <a:extLst>
              <a:ext uri="{FF2B5EF4-FFF2-40B4-BE49-F238E27FC236}">
                <a16:creationId xmlns:a16="http://schemas.microsoft.com/office/drawing/2014/main" id="{BBB22187-D928-67F8-681D-1443DDC74859}"/>
              </a:ext>
            </a:extLst>
          </p:cNvPr>
          <p:cNvSpPr txBox="1"/>
          <p:nvPr/>
        </p:nvSpPr>
        <p:spPr>
          <a:xfrm>
            <a:off x="3429000" y="6951955"/>
            <a:ext cx="4038600" cy="584775"/>
          </a:xfrm>
          <a:prstGeom prst="rect">
            <a:avLst/>
          </a:prstGeom>
          <a:noFill/>
        </p:spPr>
        <p:txBody>
          <a:bodyPr wrap="square" rtlCol="0">
            <a:spAutoFit/>
          </a:bodyPr>
          <a:lstStyle/>
          <a:p>
            <a:r>
              <a:rPr lang="en-US" sz="3200" b="1" dirty="0">
                <a:solidFill>
                  <a:srgbClr val="663300"/>
                </a:solidFill>
              </a:rPr>
              <a:t>Company (Admin)</a:t>
            </a:r>
          </a:p>
        </p:txBody>
      </p:sp>
      <p:sp>
        <p:nvSpPr>
          <p:cNvPr id="18" name="مربع نص 17">
            <a:extLst>
              <a:ext uri="{FF2B5EF4-FFF2-40B4-BE49-F238E27FC236}">
                <a16:creationId xmlns:a16="http://schemas.microsoft.com/office/drawing/2014/main" id="{A5C610F8-6E88-F358-9B95-F6E66DB69168}"/>
              </a:ext>
            </a:extLst>
          </p:cNvPr>
          <p:cNvSpPr txBox="1"/>
          <p:nvPr/>
        </p:nvSpPr>
        <p:spPr>
          <a:xfrm>
            <a:off x="9167812" y="6978578"/>
            <a:ext cx="3086100" cy="584775"/>
          </a:xfrm>
          <a:prstGeom prst="rect">
            <a:avLst/>
          </a:prstGeom>
          <a:noFill/>
        </p:spPr>
        <p:txBody>
          <a:bodyPr wrap="square" rtlCol="0">
            <a:spAutoFit/>
          </a:bodyPr>
          <a:lstStyle/>
          <a:p>
            <a:r>
              <a:rPr lang="en-US" sz="3200" b="1" dirty="0">
                <a:solidFill>
                  <a:srgbClr val="663300"/>
                </a:solidFill>
              </a:rPr>
              <a:t>Employees</a:t>
            </a:r>
          </a:p>
        </p:txBody>
      </p:sp>
      <p:sp>
        <p:nvSpPr>
          <p:cNvPr id="19" name="مربع نص 18">
            <a:extLst>
              <a:ext uri="{FF2B5EF4-FFF2-40B4-BE49-F238E27FC236}">
                <a16:creationId xmlns:a16="http://schemas.microsoft.com/office/drawing/2014/main" id="{5CC864B9-C27A-DDDD-C53B-3BC0D1CB2E98}"/>
              </a:ext>
            </a:extLst>
          </p:cNvPr>
          <p:cNvSpPr txBox="1"/>
          <p:nvPr/>
        </p:nvSpPr>
        <p:spPr>
          <a:xfrm>
            <a:off x="14249400" y="6978577"/>
            <a:ext cx="4495800" cy="584775"/>
          </a:xfrm>
          <a:prstGeom prst="rect">
            <a:avLst/>
          </a:prstGeom>
          <a:noFill/>
        </p:spPr>
        <p:txBody>
          <a:bodyPr wrap="square" rtlCol="0">
            <a:spAutoFit/>
          </a:bodyPr>
          <a:lstStyle/>
          <a:p>
            <a:r>
              <a:rPr lang="en-US" sz="3200" b="1" dirty="0">
                <a:solidFill>
                  <a:srgbClr val="663300"/>
                </a:solidFill>
              </a:rPr>
              <a:t>Customers</a:t>
            </a:r>
          </a:p>
        </p:txBody>
      </p:sp>
      <p:pic>
        <p:nvPicPr>
          <p:cNvPr id="21" name="صورة 20">
            <a:extLst>
              <a:ext uri="{FF2B5EF4-FFF2-40B4-BE49-F238E27FC236}">
                <a16:creationId xmlns:a16="http://schemas.microsoft.com/office/drawing/2014/main" id="{8D7D3EB8-A82E-23C8-27CA-D6B8F0A282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0026" y="4285573"/>
            <a:ext cx="2143125" cy="2143125"/>
          </a:xfrm>
          <a:prstGeom prst="ellipse">
            <a:avLst/>
          </a:prstGeom>
          <a:ln>
            <a:noFill/>
          </a:ln>
          <a:effectLst>
            <a:softEdge rad="112500"/>
          </a:effectLst>
        </p:spPr>
      </p:pic>
      <p:pic>
        <p:nvPicPr>
          <p:cNvPr id="23" name="صورة 22">
            <a:extLst>
              <a:ext uri="{FF2B5EF4-FFF2-40B4-BE49-F238E27FC236}">
                <a16:creationId xmlns:a16="http://schemas.microsoft.com/office/drawing/2014/main" id="{1003EEDD-2121-1930-1F37-C4D815791D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9237" y="4285573"/>
            <a:ext cx="2143125" cy="2143125"/>
          </a:xfrm>
          <a:prstGeom prst="ellipse">
            <a:avLst/>
          </a:prstGeom>
          <a:ln>
            <a:noFill/>
          </a:ln>
          <a:effectLst>
            <a:softEdge rad="112500"/>
          </a:effectLst>
        </p:spPr>
      </p:pic>
      <p:pic>
        <p:nvPicPr>
          <p:cNvPr id="25" name="صورة 24">
            <a:extLst>
              <a:ext uri="{FF2B5EF4-FFF2-40B4-BE49-F238E27FC236}">
                <a16:creationId xmlns:a16="http://schemas.microsoft.com/office/drawing/2014/main" id="{4DB9D651-C551-E093-6A73-99B2E37B2B8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149263" y="4677251"/>
            <a:ext cx="3524250" cy="1295400"/>
          </a:xfrm>
          <a:prstGeom prst="ellipse">
            <a:avLst/>
          </a:prstGeom>
          <a:ln>
            <a:noFill/>
          </a:ln>
          <a:effectLst>
            <a:softEdge rad="112500"/>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8EB14-D88F-985B-97F7-CB8BBEF885F1}"/>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CD906183-3E04-314C-6A4B-000AEF1CC7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A01BBECD-45C7-A5D5-2A16-23D445A4B1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1E89F899-A226-7AD1-2597-0FED975DFFB0}"/>
              </a:ext>
            </a:extLst>
          </p:cNvPr>
          <p:cNvSpPr txBox="1"/>
          <p:nvPr/>
        </p:nvSpPr>
        <p:spPr>
          <a:xfrm>
            <a:off x="652461" y="0"/>
            <a:ext cx="838200" cy="11418510"/>
          </a:xfrm>
          <a:prstGeom prst="rect">
            <a:avLst/>
          </a:prstGeom>
          <a:noFill/>
        </p:spPr>
        <p:txBody>
          <a:bodyPr wrap="square" rtlCol="0">
            <a:spAutoFit/>
          </a:bodyPr>
          <a:lstStyle/>
          <a:p>
            <a:r>
              <a:rPr lang="en-US" sz="7200" dirty="0"/>
              <a:t>Employees</a:t>
            </a:r>
          </a:p>
          <a:p>
            <a:endParaRPr lang="en-US" sz="8800" dirty="0"/>
          </a:p>
        </p:txBody>
      </p:sp>
      <p:pic>
        <p:nvPicPr>
          <p:cNvPr id="4" name="صورة 3">
            <a:extLst>
              <a:ext uri="{FF2B5EF4-FFF2-40B4-BE49-F238E27FC236}">
                <a16:creationId xmlns:a16="http://schemas.microsoft.com/office/drawing/2014/main" id="{D2E1708B-A044-C407-787C-97CF70AA3B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4884" y="114300"/>
            <a:ext cx="11128269" cy="5181600"/>
          </a:xfrm>
          <a:prstGeom prst="rect">
            <a:avLst/>
          </a:prstGeom>
          <a:ln>
            <a:noFill/>
          </a:ln>
          <a:effectLst>
            <a:softEdge rad="112500"/>
          </a:effectLst>
        </p:spPr>
      </p:pic>
      <p:pic>
        <p:nvPicPr>
          <p:cNvPr id="8" name="صورة 7">
            <a:extLst>
              <a:ext uri="{FF2B5EF4-FFF2-40B4-BE49-F238E27FC236}">
                <a16:creationId xmlns:a16="http://schemas.microsoft.com/office/drawing/2014/main" id="{1FC8B93B-E81F-233F-A031-A1EE6F566B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43123" y="5600700"/>
            <a:ext cx="10392564" cy="4686300"/>
          </a:xfrm>
          <a:prstGeom prst="rect">
            <a:avLst/>
          </a:prstGeom>
          <a:ln>
            <a:noFill/>
          </a:ln>
          <a:effectLst>
            <a:softEdge rad="112500"/>
          </a:effectLst>
        </p:spPr>
      </p:pic>
      <p:sp>
        <p:nvSpPr>
          <p:cNvPr id="9" name="مربع نص 8">
            <a:extLst>
              <a:ext uri="{FF2B5EF4-FFF2-40B4-BE49-F238E27FC236}">
                <a16:creationId xmlns:a16="http://schemas.microsoft.com/office/drawing/2014/main" id="{D568E825-57B7-A46F-4023-76942CD03CC8}"/>
              </a:ext>
            </a:extLst>
          </p:cNvPr>
          <p:cNvSpPr txBox="1"/>
          <p:nvPr/>
        </p:nvSpPr>
        <p:spPr>
          <a:xfrm>
            <a:off x="2286000" y="1638300"/>
            <a:ext cx="4191000" cy="830997"/>
          </a:xfrm>
          <a:prstGeom prst="rect">
            <a:avLst/>
          </a:prstGeom>
          <a:noFill/>
        </p:spPr>
        <p:txBody>
          <a:bodyPr wrap="square" rtlCol="0">
            <a:spAutoFit/>
          </a:bodyPr>
          <a:lstStyle/>
          <a:p>
            <a:r>
              <a:rPr lang="en-US" sz="4800" b="1" dirty="0">
                <a:solidFill>
                  <a:srgbClr val="663300"/>
                </a:solidFill>
              </a:rPr>
              <a:t>Notifications:</a:t>
            </a:r>
          </a:p>
        </p:txBody>
      </p:sp>
    </p:spTree>
    <p:extLst>
      <p:ext uri="{BB962C8B-B14F-4D97-AF65-F5344CB8AC3E}">
        <p14:creationId xmlns:p14="http://schemas.microsoft.com/office/powerpoint/2010/main" val="30726436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9BEA8-79B7-C83A-F72F-F016585C2A0A}"/>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C214EEF9-3613-20EB-8823-AE26F159CC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0D40CF33-E837-8CE3-172F-5C7C1DDE12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83E55539-BBD0-E710-A236-60D70E52C57E}"/>
              </a:ext>
            </a:extLst>
          </p:cNvPr>
          <p:cNvSpPr txBox="1"/>
          <p:nvPr/>
        </p:nvSpPr>
        <p:spPr>
          <a:xfrm>
            <a:off x="652461" y="0"/>
            <a:ext cx="838200" cy="11418510"/>
          </a:xfrm>
          <a:prstGeom prst="rect">
            <a:avLst/>
          </a:prstGeom>
          <a:noFill/>
        </p:spPr>
        <p:txBody>
          <a:bodyPr wrap="square" rtlCol="0">
            <a:spAutoFit/>
          </a:bodyPr>
          <a:lstStyle/>
          <a:p>
            <a:r>
              <a:rPr lang="en-US" sz="7200" dirty="0"/>
              <a:t>Employees</a:t>
            </a:r>
          </a:p>
          <a:p>
            <a:endParaRPr lang="en-US" sz="8800" dirty="0"/>
          </a:p>
        </p:txBody>
      </p:sp>
      <p:pic>
        <p:nvPicPr>
          <p:cNvPr id="4" name="صورة 3">
            <a:extLst>
              <a:ext uri="{FF2B5EF4-FFF2-40B4-BE49-F238E27FC236}">
                <a16:creationId xmlns:a16="http://schemas.microsoft.com/office/drawing/2014/main" id="{48792213-36EC-AA08-2804-DAB2DFB879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1400" y="647700"/>
            <a:ext cx="5233913" cy="9410700"/>
          </a:xfrm>
          <a:prstGeom prst="rect">
            <a:avLst/>
          </a:prstGeom>
          <a:ln>
            <a:noFill/>
          </a:ln>
          <a:effectLst>
            <a:softEdge rad="112500"/>
          </a:effectLst>
        </p:spPr>
      </p:pic>
      <p:sp>
        <p:nvSpPr>
          <p:cNvPr id="7" name="مربع نص 6">
            <a:extLst>
              <a:ext uri="{FF2B5EF4-FFF2-40B4-BE49-F238E27FC236}">
                <a16:creationId xmlns:a16="http://schemas.microsoft.com/office/drawing/2014/main" id="{0B0511BC-3D50-8A2B-74CC-B2EEBD515058}"/>
              </a:ext>
            </a:extLst>
          </p:cNvPr>
          <p:cNvSpPr txBox="1"/>
          <p:nvPr/>
        </p:nvSpPr>
        <p:spPr>
          <a:xfrm>
            <a:off x="2781300" y="2247900"/>
            <a:ext cx="4191000" cy="1107996"/>
          </a:xfrm>
          <a:prstGeom prst="rect">
            <a:avLst/>
          </a:prstGeom>
          <a:noFill/>
        </p:spPr>
        <p:txBody>
          <a:bodyPr wrap="square" rtlCol="0">
            <a:spAutoFit/>
          </a:bodyPr>
          <a:lstStyle/>
          <a:p>
            <a:r>
              <a:rPr lang="en-US" sz="6600" b="1" dirty="0">
                <a:solidFill>
                  <a:srgbClr val="663300"/>
                </a:solidFill>
              </a:rPr>
              <a:t>Vacations:</a:t>
            </a:r>
          </a:p>
        </p:txBody>
      </p:sp>
    </p:spTree>
    <p:extLst>
      <p:ext uri="{BB962C8B-B14F-4D97-AF65-F5344CB8AC3E}">
        <p14:creationId xmlns:p14="http://schemas.microsoft.com/office/powerpoint/2010/main" val="41781269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5C95F-90D2-29B1-91A3-C6C3E4232095}"/>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93EA99D8-BCBB-3591-44A2-1B6B47853F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2622EFC5-EE42-181A-CAE6-8874155B0A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6" name="مربع نص 5">
            <a:extLst>
              <a:ext uri="{FF2B5EF4-FFF2-40B4-BE49-F238E27FC236}">
                <a16:creationId xmlns:a16="http://schemas.microsoft.com/office/drawing/2014/main" id="{9EE0001F-DDF8-EB26-8B80-CD4C284FFBA5}"/>
              </a:ext>
            </a:extLst>
          </p:cNvPr>
          <p:cNvSpPr txBox="1"/>
          <p:nvPr/>
        </p:nvSpPr>
        <p:spPr>
          <a:xfrm>
            <a:off x="652461" y="0"/>
            <a:ext cx="838200" cy="11418510"/>
          </a:xfrm>
          <a:prstGeom prst="rect">
            <a:avLst/>
          </a:prstGeom>
          <a:noFill/>
        </p:spPr>
        <p:txBody>
          <a:bodyPr wrap="square" rtlCol="0">
            <a:spAutoFit/>
          </a:bodyPr>
          <a:lstStyle/>
          <a:p>
            <a:r>
              <a:rPr lang="en-US" sz="7200" dirty="0"/>
              <a:t>Employees</a:t>
            </a:r>
          </a:p>
          <a:p>
            <a:endParaRPr lang="en-US" sz="8800" dirty="0"/>
          </a:p>
        </p:txBody>
      </p:sp>
      <p:pic>
        <p:nvPicPr>
          <p:cNvPr id="4" name="صورة 3">
            <a:extLst>
              <a:ext uri="{FF2B5EF4-FFF2-40B4-BE49-F238E27FC236}">
                <a16:creationId xmlns:a16="http://schemas.microsoft.com/office/drawing/2014/main" id="{B6B3BB35-F575-BBF6-CEEE-C9102BB8FB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0029" y="323849"/>
            <a:ext cx="5233913" cy="9639300"/>
          </a:xfrm>
          <a:prstGeom prst="rect">
            <a:avLst/>
          </a:prstGeom>
          <a:ln>
            <a:noFill/>
          </a:ln>
          <a:effectLst>
            <a:softEdge rad="112500"/>
          </a:effectLst>
        </p:spPr>
      </p:pic>
      <p:sp>
        <p:nvSpPr>
          <p:cNvPr id="7" name="مربع نص 6">
            <a:extLst>
              <a:ext uri="{FF2B5EF4-FFF2-40B4-BE49-F238E27FC236}">
                <a16:creationId xmlns:a16="http://schemas.microsoft.com/office/drawing/2014/main" id="{F9FE8AF8-4040-684C-B646-0843CB7A44BE}"/>
              </a:ext>
            </a:extLst>
          </p:cNvPr>
          <p:cNvSpPr txBox="1"/>
          <p:nvPr/>
        </p:nvSpPr>
        <p:spPr>
          <a:xfrm>
            <a:off x="2362200" y="1562100"/>
            <a:ext cx="4114800" cy="1015663"/>
          </a:xfrm>
          <a:prstGeom prst="rect">
            <a:avLst/>
          </a:prstGeom>
          <a:noFill/>
        </p:spPr>
        <p:txBody>
          <a:bodyPr wrap="square" rtlCol="0">
            <a:spAutoFit/>
          </a:bodyPr>
          <a:lstStyle/>
          <a:p>
            <a:r>
              <a:rPr lang="en-US" sz="6000" b="1" dirty="0">
                <a:solidFill>
                  <a:srgbClr val="663300"/>
                </a:solidFill>
              </a:rPr>
              <a:t>View Team:</a:t>
            </a:r>
          </a:p>
        </p:txBody>
      </p:sp>
    </p:spTree>
    <p:extLst>
      <p:ext uri="{BB962C8B-B14F-4D97-AF65-F5344CB8AC3E}">
        <p14:creationId xmlns:p14="http://schemas.microsoft.com/office/powerpoint/2010/main" val="11132626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64261-3F62-DAD9-D372-AAA402F1BBD5}"/>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E5E36D19-088B-CC31-1B03-0D16A0C376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0A12662B-0B18-9FB8-31EB-8090E15AEE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7" name="مربع نص 6">
            <a:extLst>
              <a:ext uri="{FF2B5EF4-FFF2-40B4-BE49-F238E27FC236}">
                <a16:creationId xmlns:a16="http://schemas.microsoft.com/office/drawing/2014/main" id="{06FB9DDE-6B9B-638A-2973-ECDE69B860D4}"/>
              </a:ext>
            </a:extLst>
          </p:cNvPr>
          <p:cNvSpPr txBox="1"/>
          <p:nvPr/>
        </p:nvSpPr>
        <p:spPr>
          <a:xfrm>
            <a:off x="2895600" y="673224"/>
            <a:ext cx="5410200" cy="1015663"/>
          </a:xfrm>
          <a:prstGeom prst="rect">
            <a:avLst/>
          </a:prstGeom>
          <a:noFill/>
        </p:spPr>
        <p:txBody>
          <a:bodyPr wrap="square" rtlCol="0">
            <a:spAutoFit/>
          </a:bodyPr>
          <a:lstStyle/>
          <a:p>
            <a:r>
              <a:rPr lang="en-US" sz="6000" b="1" dirty="0">
                <a:solidFill>
                  <a:srgbClr val="663300"/>
                </a:solidFill>
              </a:rPr>
              <a:t>Future Work:</a:t>
            </a:r>
          </a:p>
        </p:txBody>
      </p:sp>
      <p:sp>
        <p:nvSpPr>
          <p:cNvPr id="2" name="مربع نص 1">
            <a:extLst>
              <a:ext uri="{FF2B5EF4-FFF2-40B4-BE49-F238E27FC236}">
                <a16:creationId xmlns:a16="http://schemas.microsoft.com/office/drawing/2014/main" id="{AB210641-AEBE-65D2-D180-154E39C1E41F}"/>
              </a:ext>
            </a:extLst>
          </p:cNvPr>
          <p:cNvSpPr txBox="1"/>
          <p:nvPr/>
        </p:nvSpPr>
        <p:spPr>
          <a:xfrm>
            <a:off x="2895600" y="2362111"/>
            <a:ext cx="13868400" cy="8125301"/>
          </a:xfrm>
          <a:prstGeom prst="rect">
            <a:avLst/>
          </a:prstGeom>
          <a:noFill/>
        </p:spPr>
        <p:txBody>
          <a:bodyPr wrap="square" rtlCol="0">
            <a:spAutoFit/>
          </a:bodyPr>
          <a:lstStyle/>
          <a:p>
            <a:pPr marL="342900" lvl="0" indent="-342900" algn="just" rtl="0">
              <a:buSzPts val="1000"/>
              <a:buFont typeface="Symbol" panose="05050102010706020507" pitchFamily="18" charset="2"/>
              <a:buChar char=""/>
              <a:tabLst>
                <a:tab pos="457200" algn="l"/>
              </a:tabLst>
            </a:pPr>
            <a:r>
              <a:rPr lang="en-US" sz="2400" b="1" dirty="0">
                <a:effectLst/>
                <a:latin typeface="Times New Roman" panose="02020603050405020304" pitchFamily="18" charset="0"/>
                <a:ea typeface="Times New Roman" panose="02020603050405020304" pitchFamily="18" charset="0"/>
              </a:rPr>
              <a:t>Expansion to More Factories</a:t>
            </a:r>
            <a:r>
              <a:rPr lang="en-US" sz="2400" dirty="0">
                <a:effectLst/>
                <a:latin typeface="Times New Roman" panose="02020603050405020304" pitchFamily="18" charset="0"/>
                <a:ea typeface="Times New Roman" panose="02020603050405020304" pitchFamily="18" charset="0"/>
              </a:rPr>
              <a:t> – Currently, Shine Craft is integrated with </a:t>
            </a:r>
            <a:r>
              <a:rPr lang="en-US" sz="2400" b="1" dirty="0" err="1">
                <a:effectLst/>
                <a:latin typeface="Times New Roman" panose="02020603050405020304" pitchFamily="18" charset="0"/>
                <a:ea typeface="Times New Roman" panose="02020603050405020304" pitchFamily="18" charset="0"/>
              </a:rPr>
              <a:t>Darwazeh</a:t>
            </a:r>
            <a:r>
              <a:rPr lang="en-US" sz="2400" b="1" dirty="0">
                <a:effectLst/>
                <a:latin typeface="Times New Roman" panose="02020603050405020304" pitchFamily="18" charset="0"/>
                <a:ea typeface="Times New Roman" panose="02020603050405020304" pitchFamily="18" charset="0"/>
              </a:rPr>
              <a:t> Factory</a:t>
            </a:r>
            <a:r>
              <a:rPr lang="en-US" sz="2400" dirty="0">
                <a:effectLst/>
                <a:latin typeface="Times New Roman" panose="02020603050405020304" pitchFamily="18" charset="0"/>
                <a:ea typeface="Times New Roman" panose="02020603050405020304" pitchFamily="18" charset="0"/>
              </a:rPr>
              <a:t>. Future updates will include additional manufacturers, allowing customers to </a:t>
            </a:r>
            <a:r>
              <a:rPr lang="en-US" sz="2400" b="1" dirty="0">
                <a:effectLst/>
                <a:latin typeface="Times New Roman" panose="02020603050405020304" pitchFamily="18" charset="0"/>
                <a:ea typeface="Times New Roman" panose="02020603050405020304" pitchFamily="18" charset="0"/>
              </a:rPr>
              <a:t>explore a wider range of products</a:t>
            </a:r>
            <a:r>
              <a:rPr lang="en-US" sz="2400" dirty="0">
                <a:effectLst/>
                <a:latin typeface="Times New Roman" panose="02020603050405020304" pitchFamily="18" charset="0"/>
                <a:ea typeface="Times New Roman" panose="02020603050405020304" pitchFamily="18" charset="0"/>
              </a:rPr>
              <a:t>, compare quality, and choose from multiple suppliers.</a:t>
            </a:r>
          </a:p>
          <a:p>
            <a:pPr marL="342900" lvl="0" indent="-342900" algn="just">
              <a:buSzPts val="1000"/>
              <a:buFont typeface="Symbol" panose="05050102010706020507" pitchFamily="18" charset="2"/>
              <a:buChar char=""/>
              <a:tabLst>
                <a:tab pos="457200" algn="l"/>
              </a:tabLst>
            </a:pPr>
            <a:r>
              <a:rPr lang="en-US" sz="2400" b="1" dirty="0">
                <a:effectLst/>
                <a:latin typeface="Times New Roman" panose="02020603050405020304" pitchFamily="18" charset="0"/>
                <a:ea typeface="Times New Roman" panose="02020603050405020304" pitchFamily="18" charset="0"/>
              </a:rPr>
              <a:t>AI-Powered Product Recommendations</a:t>
            </a:r>
            <a:r>
              <a:rPr lang="en-US" sz="2400" dirty="0">
                <a:effectLst/>
                <a:latin typeface="Times New Roman" panose="02020603050405020304" pitchFamily="18" charset="0"/>
                <a:ea typeface="Times New Roman" panose="02020603050405020304" pitchFamily="18" charset="0"/>
              </a:rPr>
              <a:t> – An </a:t>
            </a:r>
            <a:r>
              <a:rPr lang="en-US" sz="2400" b="1" dirty="0">
                <a:effectLst/>
                <a:latin typeface="Times New Roman" panose="02020603050405020304" pitchFamily="18" charset="0"/>
                <a:ea typeface="Times New Roman" panose="02020603050405020304" pitchFamily="18" charset="0"/>
              </a:rPr>
              <a:t>AI-driven search feature</a:t>
            </a:r>
            <a:r>
              <a:rPr lang="en-US" sz="2400" dirty="0">
                <a:effectLst/>
                <a:latin typeface="Times New Roman" panose="02020603050405020304" pitchFamily="18" charset="0"/>
                <a:ea typeface="Times New Roman" panose="02020603050405020304" pitchFamily="18" charset="0"/>
              </a:rPr>
              <a:t> will enable users to </a:t>
            </a:r>
            <a:r>
              <a:rPr lang="en-US" sz="2400" b="1" dirty="0">
                <a:effectLst/>
                <a:latin typeface="Times New Roman" panose="02020603050405020304" pitchFamily="18" charset="0"/>
                <a:ea typeface="Times New Roman" panose="02020603050405020304" pitchFamily="18" charset="0"/>
              </a:rPr>
              <a:t>discover similar products</a:t>
            </a:r>
            <a:r>
              <a:rPr lang="en-US" sz="2400" dirty="0">
                <a:effectLst/>
                <a:latin typeface="Times New Roman" panose="02020603050405020304" pitchFamily="18" charset="0"/>
                <a:ea typeface="Times New Roman" panose="02020603050405020304" pitchFamily="18" charset="0"/>
              </a:rPr>
              <a:t> from different manufacturers, compare prices, and make informed purchasing decisions. This will ensure a competitive marketplace and better pricing transparency.</a:t>
            </a:r>
          </a:p>
          <a:p>
            <a:pPr marL="342900" lvl="0" indent="-342900" algn="just">
              <a:buSzPts val="1000"/>
              <a:buFont typeface="Symbol" panose="05050102010706020507" pitchFamily="18" charset="2"/>
              <a:buChar char=""/>
              <a:tabLst>
                <a:tab pos="457200" algn="l"/>
              </a:tabLst>
            </a:pPr>
            <a:r>
              <a:rPr lang="en-US" sz="2400" b="1" dirty="0">
                <a:effectLst/>
                <a:latin typeface="Times New Roman" panose="02020603050405020304" pitchFamily="18" charset="0"/>
                <a:ea typeface="Times New Roman" panose="02020603050405020304" pitchFamily="18" charset="0"/>
              </a:rPr>
              <a:t>AI Shopping Assistant</a:t>
            </a:r>
            <a:r>
              <a:rPr lang="en-US" sz="2400" dirty="0">
                <a:effectLst/>
                <a:latin typeface="Times New Roman" panose="02020603050405020304" pitchFamily="18" charset="0"/>
                <a:ea typeface="Times New Roman" panose="02020603050405020304" pitchFamily="18" charset="0"/>
              </a:rPr>
              <a:t> – An advanced AI assistant will analyze </a:t>
            </a:r>
            <a:r>
              <a:rPr lang="en-US" sz="2400" b="1" dirty="0">
                <a:effectLst/>
                <a:latin typeface="Times New Roman" panose="02020603050405020304" pitchFamily="18" charset="0"/>
                <a:ea typeface="Times New Roman" panose="02020603050405020304" pitchFamily="18" charset="0"/>
              </a:rPr>
              <a:t>the customer’s home environment (such as walls, furniture, and space constraints)</a:t>
            </a:r>
            <a:r>
              <a:rPr lang="en-US" sz="2400" dirty="0">
                <a:effectLst/>
                <a:latin typeface="Times New Roman" panose="02020603050405020304" pitchFamily="18" charset="0"/>
                <a:ea typeface="Times New Roman" panose="02020603050405020304" pitchFamily="18" charset="0"/>
              </a:rPr>
              <a:t> using the </a:t>
            </a:r>
            <a:r>
              <a:rPr lang="en-US" sz="2400" b="1" dirty="0">
                <a:effectLst/>
                <a:latin typeface="Times New Roman" panose="02020603050405020304" pitchFamily="18" charset="0"/>
                <a:ea typeface="Times New Roman" panose="02020603050405020304" pitchFamily="18" charset="0"/>
              </a:rPr>
              <a:t>"Try It"</a:t>
            </a:r>
            <a:r>
              <a:rPr lang="en-US" sz="2400" dirty="0">
                <a:effectLst/>
                <a:latin typeface="Times New Roman" panose="02020603050405020304" pitchFamily="18" charset="0"/>
                <a:ea typeface="Times New Roman" panose="02020603050405020304" pitchFamily="18" charset="0"/>
              </a:rPr>
              <a:t> feature. The AI will </a:t>
            </a:r>
            <a:r>
              <a:rPr lang="en-US" sz="2400" b="1" dirty="0">
                <a:effectLst/>
                <a:latin typeface="Times New Roman" panose="02020603050405020304" pitchFamily="18" charset="0"/>
                <a:ea typeface="Times New Roman" panose="02020603050405020304" pitchFamily="18" charset="0"/>
              </a:rPr>
              <a:t>suggest the most suitable product</a:t>
            </a:r>
            <a:r>
              <a:rPr lang="en-US" sz="2400" dirty="0">
                <a:effectLst/>
                <a:latin typeface="Times New Roman" panose="02020603050405020304" pitchFamily="18" charset="0"/>
                <a:ea typeface="Times New Roman" panose="02020603050405020304" pitchFamily="18" charset="0"/>
              </a:rPr>
              <a:t> based on color, size, and style, helping customers make the best purchasing decisions.</a:t>
            </a:r>
          </a:p>
          <a:p>
            <a:pPr marL="342900" lvl="0" indent="-342900" algn="just">
              <a:buSzPts val="1000"/>
              <a:buFont typeface="Symbol" panose="05050102010706020507" pitchFamily="18" charset="2"/>
              <a:buChar char=""/>
              <a:tabLst>
                <a:tab pos="457200" algn="l"/>
              </a:tabLst>
            </a:pPr>
            <a:r>
              <a:rPr lang="en-US" sz="2400" b="1" dirty="0">
                <a:effectLst/>
                <a:latin typeface="Times New Roman" panose="02020603050405020304" pitchFamily="18" charset="0"/>
                <a:ea typeface="Times New Roman" panose="02020603050405020304" pitchFamily="18" charset="0"/>
              </a:rPr>
              <a:t>Augmented Reality (AR) Integration</a:t>
            </a:r>
            <a:r>
              <a:rPr lang="en-US" sz="2400" dirty="0">
                <a:effectLst/>
                <a:latin typeface="Times New Roman" panose="02020603050405020304" pitchFamily="18" charset="0"/>
                <a:ea typeface="Times New Roman" panose="02020603050405020304" pitchFamily="18" charset="0"/>
              </a:rPr>
              <a:t> – To further enhance the </a:t>
            </a:r>
            <a:r>
              <a:rPr lang="en-US" sz="2400" b="1" dirty="0">
                <a:effectLst/>
                <a:latin typeface="Times New Roman" panose="02020603050405020304" pitchFamily="18" charset="0"/>
                <a:ea typeface="Times New Roman" panose="02020603050405020304" pitchFamily="18" charset="0"/>
              </a:rPr>
              <a:t>"Try It"</a:t>
            </a:r>
            <a:r>
              <a:rPr lang="en-US" sz="2400" dirty="0">
                <a:effectLst/>
                <a:latin typeface="Times New Roman" panose="02020603050405020304" pitchFamily="18" charset="0"/>
                <a:ea typeface="Times New Roman" panose="02020603050405020304" pitchFamily="18" charset="0"/>
              </a:rPr>
              <a:t> feature, an </a:t>
            </a:r>
            <a:r>
              <a:rPr lang="en-US" sz="2400" b="1" dirty="0">
                <a:effectLst/>
                <a:latin typeface="Times New Roman" panose="02020603050405020304" pitchFamily="18" charset="0"/>
                <a:ea typeface="Times New Roman" panose="02020603050405020304" pitchFamily="18" charset="0"/>
              </a:rPr>
              <a:t>AR system</a:t>
            </a:r>
            <a:r>
              <a:rPr lang="en-US" sz="2400" dirty="0">
                <a:effectLst/>
                <a:latin typeface="Times New Roman" panose="02020603050405020304" pitchFamily="18" charset="0"/>
                <a:ea typeface="Times New Roman" panose="02020603050405020304" pitchFamily="18" charset="0"/>
              </a:rPr>
              <a:t> could be implemented, allowing users to </a:t>
            </a:r>
            <a:r>
              <a:rPr lang="en-US" sz="2400" b="1" dirty="0">
                <a:effectLst/>
                <a:latin typeface="Times New Roman" panose="02020603050405020304" pitchFamily="18" charset="0"/>
                <a:ea typeface="Times New Roman" panose="02020603050405020304" pitchFamily="18" charset="0"/>
              </a:rPr>
              <a:t>place and interact with 3D models of products</a:t>
            </a:r>
            <a:r>
              <a:rPr lang="en-US" sz="2400" dirty="0">
                <a:effectLst/>
                <a:latin typeface="Times New Roman" panose="02020603050405020304" pitchFamily="18" charset="0"/>
                <a:ea typeface="Times New Roman" panose="02020603050405020304" pitchFamily="18" charset="0"/>
              </a:rPr>
              <a:t> in their environment in real time. This will provide a </a:t>
            </a:r>
            <a:r>
              <a:rPr lang="en-US" sz="2400" b="1" dirty="0">
                <a:effectLst/>
                <a:latin typeface="Times New Roman" panose="02020603050405020304" pitchFamily="18" charset="0"/>
                <a:ea typeface="Times New Roman" panose="02020603050405020304" pitchFamily="18" charset="0"/>
              </a:rPr>
              <a:t>more immersive shopping experience</a:t>
            </a:r>
            <a:r>
              <a:rPr lang="en-US" sz="2400" dirty="0">
                <a:effectLst/>
                <a:latin typeface="Times New Roman" panose="02020603050405020304" pitchFamily="18" charset="0"/>
                <a:ea typeface="Times New Roman" panose="02020603050405020304" pitchFamily="18" charset="0"/>
              </a:rPr>
              <a:t>.</a:t>
            </a:r>
          </a:p>
          <a:p>
            <a:pPr marL="342900" lvl="0" indent="-342900" algn="just">
              <a:buSzPts val="1000"/>
              <a:buFont typeface="Symbol" panose="05050102010706020507" pitchFamily="18" charset="2"/>
              <a:buChar char=""/>
              <a:tabLst>
                <a:tab pos="457200" algn="l"/>
              </a:tabLst>
            </a:pPr>
            <a:r>
              <a:rPr lang="en-US" sz="2400" b="1" dirty="0">
                <a:effectLst/>
                <a:latin typeface="Times New Roman" panose="02020603050405020304" pitchFamily="18" charset="0"/>
                <a:ea typeface="Times New Roman" panose="02020603050405020304" pitchFamily="18" charset="0"/>
              </a:rPr>
              <a:t>Voice Search &amp; AI Chatbot</a:t>
            </a:r>
            <a:r>
              <a:rPr lang="en-US" sz="2400" dirty="0">
                <a:effectLst/>
                <a:latin typeface="Times New Roman" panose="02020603050405020304" pitchFamily="18" charset="0"/>
                <a:ea typeface="Times New Roman" panose="02020603050405020304" pitchFamily="18" charset="0"/>
              </a:rPr>
              <a:t> – Implementing a </a:t>
            </a:r>
            <a:r>
              <a:rPr lang="en-US" sz="2400" b="1" dirty="0">
                <a:effectLst/>
                <a:latin typeface="Times New Roman" panose="02020603050405020304" pitchFamily="18" charset="0"/>
                <a:ea typeface="Times New Roman" panose="02020603050405020304" pitchFamily="18" charset="0"/>
              </a:rPr>
              <a:t>voice search function</a:t>
            </a:r>
            <a:r>
              <a:rPr lang="en-US" sz="2400" dirty="0">
                <a:effectLst/>
                <a:latin typeface="Times New Roman" panose="02020603050405020304" pitchFamily="18" charset="0"/>
                <a:ea typeface="Times New Roman" panose="02020603050405020304" pitchFamily="18" charset="0"/>
              </a:rPr>
              <a:t> and an </a:t>
            </a:r>
            <a:r>
              <a:rPr lang="en-US" sz="2400" b="1" dirty="0">
                <a:effectLst/>
                <a:latin typeface="Times New Roman" panose="02020603050405020304" pitchFamily="18" charset="0"/>
                <a:ea typeface="Times New Roman" panose="02020603050405020304" pitchFamily="18" charset="0"/>
              </a:rPr>
              <a:t>AI-powered chatbot</a:t>
            </a:r>
            <a:r>
              <a:rPr lang="en-US" sz="2400" dirty="0">
                <a:effectLst/>
                <a:latin typeface="Times New Roman" panose="02020603050405020304" pitchFamily="18" charset="0"/>
                <a:ea typeface="Times New Roman" panose="02020603050405020304" pitchFamily="18" charset="0"/>
              </a:rPr>
              <a:t> will improve accessibility and assist users in </a:t>
            </a:r>
            <a:r>
              <a:rPr lang="en-US" sz="2400" b="1" dirty="0">
                <a:effectLst/>
                <a:latin typeface="Times New Roman" panose="02020603050405020304" pitchFamily="18" charset="0"/>
                <a:ea typeface="Times New Roman" panose="02020603050405020304" pitchFamily="18" charset="0"/>
              </a:rPr>
              <a:t>finding products, tracking orders, and resolving queries</a:t>
            </a:r>
            <a:r>
              <a:rPr lang="en-US" sz="2400" dirty="0">
                <a:effectLst/>
                <a:latin typeface="Times New Roman" panose="02020603050405020304" pitchFamily="18" charset="0"/>
                <a:ea typeface="Times New Roman" panose="02020603050405020304" pitchFamily="18" charset="0"/>
              </a:rPr>
              <a:t> without needing manual searches.</a:t>
            </a:r>
          </a:p>
          <a:p>
            <a:pPr marL="342900" lvl="0" indent="-342900" algn="just">
              <a:buSzPts val="1000"/>
              <a:buFont typeface="Symbol" panose="05050102010706020507" pitchFamily="18" charset="2"/>
              <a:buChar char=""/>
              <a:tabLst>
                <a:tab pos="457200" algn="l"/>
              </a:tabLst>
            </a:pPr>
            <a:r>
              <a:rPr lang="en-US" sz="2400" b="1" dirty="0">
                <a:effectLst/>
                <a:latin typeface="Times New Roman" panose="02020603050405020304" pitchFamily="18" charset="0"/>
                <a:ea typeface="Times New Roman" panose="02020603050405020304" pitchFamily="18" charset="0"/>
              </a:rPr>
              <a:t>Improved Customer Loyalty System</a:t>
            </a:r>
            <a:r>
              <a:rPr lang="en-US" sz="2400" dirty="0">
                <a:effectLst/>
                <a:latin typeface="Times New Roman" panose="02020603050405020304" pitchFamily="18" charset="0"/>
                <a:ea typeface="Times New Roman" panose="02020603050405020304" pitchFamily="18" charset="0"/>
              </a:rPr>
              <a:t> – Expanding the </a:t>
            </a:r>
            <a:r>
              <a:rPr lang="en-US" sz="2400" b="1" dirty="0">
                <a:effectLst/>
                <a:latin typeface="Times New Roman" panose="02020603050405020304" pitchFamily="18" charset="0"/>
                <a:ea typeface="Times New Roman" panose="02020603050405020304" pitchFamily="18" charset="0"/>
              </a:rPr>
              <a:t>"Spin the Wheel"</a:t>
            </a:r>
            <a:r>
              <a:rPr lang="en-US" sz="2400" dirty="0">
                <a:effectLst/>
                <a:latin typeface="Times New Roman" panose="02020603050405020304" pitchFamily="18" charset="0"/>
                <a:ea typeface="Times New Roman" panose="02020603050405020304" pitchFamily="18" charset="0"/>
              </a:rPr>
              <a:t> feature to include </a:t>
            </a:r>
            <a:r>
              <a:rPr lang="en-US" sz="2400" b="1" dirty="0">
                <a:effectLst/>
                <a:latin typeface="Times New Roman" panose="02020603050405020304" pitchFamily="18" charset="0"/>
                <a:ea typeface="Times New Roman" panose="02020603050405020304" pitchFamily="18" charset="0"/>
              </a:rPr>
              <a:t>seasonal rewards, exclusive discounts, and referral programs</a:t>
            </a:r>
            <a:r>
              <a:rPr lang="en-US" sz="2400" dirty="0">
                <a:effectLst/>
                <a:latin typeface="Times New Roman" panose="02020603050405020304" pitchFamily="18" charset="0"/>
                <a:ea typeface="Times New Roman" panose="02020603050405020304" pitchFamily="18" charset="0"/>
              </a:rPr>
              <a:t> will further incentivize purchases and increase customer engagement.</a:t>
            </a:r>
          </a:p>
          <a:p>
            <a:pPr marL="342900" lvl="0" indent="-342900" algn="just">
              <a:buSzPts val="1000"/>
              <a:buFont typeface="Symbol" panose="05050102010706020507" pitchFamily="18" charset="2"/>
              <a:buChar char=""/>
              <a:tabLst>
                <a:tab pos="457200" algn="l"/>
              </a:tabLst>
            </a:pPr>
            <a:r>
              <a:rPr lang="en-US" sz="2400" b="1" dirty="0">
                <a:effectLst/>
                <a:latin typeface="Times New Roman" panose="02020603050405020304" pitchFamily="18" charset="0"/>
                <a:ea typeface="Times New Roman" panose="02020603050405020304" pitchFamily="18" charset="0"/>
              </a:rPr>
              <a:t>More Secure &amp; Flexible Payment Methods</a:t>
            </a:r>
            <a:r>
              <a:rPr lang="en-US" sz="2400" dirty="0">
                <a:effectLst/>
                <a:latin typeface="Times New Roman" panose="02020603050405020304" pitchFamily="18" charset="0"/>
                <a:ea typeface="Times New Roman" panose="02020603050405020304" pitchFamily="18" charset="0"/>
              </a:rPr>
              <a:t> – Future updates will integrate </a:t>
            </a:r>
            <a:r>
              <a:rPr lang="en-US" sz="2400" b="1" dirty="0">
                <a:effectLst/>
                <a:latin typeface="Times New Roman" panose="02020603050405020304" pitchFamily="18" charset="0"/>
                <a:ea typeface="Times New Roman" panose="02020603050405020304" pitchFamily="18" charset="0"/>
              </a:rPr>
              <a:t>additional payment options</a:t>
            </a:r>
            <a:r>
              <a:rPr lang="en-US" sz="2400" dirty="0">
                <a:effectLst/>
                <a:latin typeface="Times New Roman" panose="02020603050405020304" pitchFamily="18" charset="0"/>
                <a:ea typeface="Times New Roman" panose="02020603050405020304" pitchFamily="18" charset="0"/>
              </a:rPr>
              <a:t> such as </a:t>
            </a:r>
            <a:r>
              <a:rPr lang="en-US" sz="2400" b="1" dirty="0">
                <a:effectLst/>
                <a:latin typeface="Times New Roman" panose="02020603050405020304" pitchFamily="18" charset="0"/>
                <a:ea typeface="Times New Roman" panose="02020603050405020304" pitchFamily="18" charset="0"/>
              </a:rPr>
              <a:t>PayPal, Apple Pay, and cryptocurrency payments</a:t>
            </a:r>
            <a:r>
              <a:rPr lang="en-US" sz="2400" dirty="0">
                <a:effectLst/>
                <a:latin typeface="Times New Roman" panose="02020603050405020304" pitchFamily="18" charset="0"/>
                <a:ea typeface="Times New Roman" panose="02020603050405020304" pitchFamily="18" charset="0"/>
              </a:rPr>
              <a:t>, ensuring a secure and flexible checkout process.</a:t>
            </a:r>
          </a:p>
          <a:p>
            <a:endParaRPr lang="en-US" dirty="0"/>
          </a:p>
        </p:txBody>
      </p:sp>
    </p:spTree>
    <p:extLst>
      <p:ext uri="{BB962C8B-B14F-4D97-AF65-F5344CB8AC3E}">
        <p14:creationId xmlns:p14="http://schemas.microsoft.com/office/powerpoint/2010/main" val="23634553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28D88-3DCF-77EB-8ADB-E22DC5B940DF}"/>
            </a:ext>
          </a:extLst>
        </p:cNvPr>
        <p:cNvGrpSpPr/>
        <p:nvPr/>
      </p:nvGrpSpPr>
      <p:grpSpPr>
        <a:xfrm>
          <a:off x="0" y="0"/>
          <a:ext cx="0" cy="0"/>
          <a:chOff x="0" y="0"/>
          <a:chExt cx="0" cy="0"/>
        </a:xfrm>
      </p:grpSpPr>
      <p:pic>
        <p:nvPicPr>
          <p:cNvPr id="3" name="صورة 2">
            <a:extLst>
              <a:ext uri="{FF2B5EF4-FFF2-40B4-BE49-F238E27FC236}">
                <a16:creationId xmlns:a16="http://schemas.microsoft.com/office/drawing/2014/main" id="{D679657C-4D82-AB47-E799-0A118363F4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8C452773-EBC4-8EE9-0571-58924EF7C3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pic>
        <p:nvPicPr>
          <p:cNvPr id="6" name="صورة 5">
            <a:extLst>
              <a:ext uri="{FF2B5EF4-FFF2-40B4-BE49-F238E27FC236}">
                <a16:creationId xmlns:a16="http://schemas.microsoft.com/office/drawing/2014/main" id="{19117194-0414-FA47-AAAF-D268639C71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6605706" y="1052335"/>
            <a:ext cx="5685760" cy="853397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8" name="مربع نص 7">
            <a:extLst>
              <a:ext uri="{FF2B5EF4-FFF2-40B4-BE49-F238E27FC236}">
                <a16:creationId xmlns:a16="http://schemas.microsoft.com/office/drawing/2014/main" id="{7B7B99F5-4A82-0C20-71C8-538CE6BBDBAE}"/>
              </a:ext>
            </a:extLst>
          </p:cNvPr>
          <p:cNvSpPr txBox="1"/>
          <p:nvPr/>
        </p:nvSpPr>
        <p:spPr>
          <a:xfrm>
            <a:off x="6096000" y="441960"/>
            <a:ext cx="8533974" cy="1569660"/>
          </a:xfrm>
          <a:prstGeom prst="rect">
            <a:avLst/>
          </a:prstGeom>
          <a:noFill/>
        </p:spPr>
        <p:txBody>
          <a:bodyPr wrap="square" rtlCol="0">
            <a:spAutoFit/>
          </a:bodyPr>
          <a:lstStyle/>
          <a:p>
            <a:r>
              <a:rPr lang="en-US" sz="9600" b="1" dirty="0">
                <a:solidFill>
                  <a:srgbClr val="663300"/>
                </a:solidFill>
              </a:rPr>
              <a:t>THANK YOU</a:t>
            </a:r>
          </a:p>
        </p:txBody>
      </p:sp>
    </p:spTree>
    <p:extLst>
      <p:ext uri="{BB962C8B-B14F-4D97-AF65-F5344CB8AC3E}">
        <p14:creationId xmlns:p14="http://schemas.microsoft.com/office/powerpoint/2010/main" val="4033282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BFB"/>
        </a:solidFill>
        <a:effectLst/>
      </p:bgPr>
    </p:bg>
    <p:spTree>
      <p:nvGrpSpPr>
        <p:cNvPr id="1" name=""/>
        <p:cNvGrpSpPr/>
        <p:nvPr/>
      </p:nvGrpSpPr>
      <p:grpSpPr>
        <a:xfrm>
          <a:off x="0" y="0"/>
          <a:ext cx="0" cy="0"/>
          <a:chOff x="0" y="0"/>
          <a:chExt cx="0" cy="0"/>
        </a:xfrm>
      </p:grpSpPr>
      <p:sp>
        <p:nvSpPr>
          <p:cNvPr id="9" name="TextBox 9"/>
          <p:cNvSpPr txBox="1"/>
          <p:nvPr/>
        </p:nvSpPr>
        <p:spPr>
          <a:xfrm>
            <a:off x="2841231" y="628650"/>
            <a:ext cx="12605539" cy="1733550"/>
          </a:xfrm>
          <a:prstGeom prst="rect">
            <a:avLst/>
          </a:prstGeom>
        </p:spPr>
        <p:txBody>
          <a:bodyPr lIns="0" tIns="0" rIns="0" bIns="0" rtlCol="0" anchor="t">
            <a:spAutoFit/>
          </a:bodyPr>
          <a:lstStyle/>
          <a:p>
            <a:pPr algn="ctr">
              <a:lnSpc>
                <a:spcPts val="6900"/>
              </a:lnSpc>
              <a:spcBef>
                <a:spcPct val="0"/>
              </a:spcBef>
            </a:pPr>
            <a:r>
              <a:rPr lang="en-US" sz="5000" spc="490">
                <a:solidFill>
                  <a:srgbClr val="FFFBFB"/>
                </a:solidFill>
                <a:latin typeface="Lato Bold"/>
              </a:rPr>
              <a:t>TOOLS, METHODS AND PROGRAMMING LANGUAGES</a:t>
            </a:r>
          </a:p>
        </p:txBody>
      </p:sp>
      <p:pic>
        <p:nvPicPr>
          <p:cNvPr id="11" name="صورة 10">
            <a:extLst>
              <a:ext uri="{FF2B5EF4-FFF2-40B4-BE49-F238E27FC236}">
                <a16:creationId xmlns:a16="http://schemas.microsoft.com/office/drawing/2014/main" id="{A6E33996-AB2D-767C-5ECA-10D7DB672F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14289"/>
            <a:ext cx="18288000" cy="10301288"/>
          </a:xfrm>
          <a:prstGeom prst="rect">
            <a:avLst/>
          </a:prstGeom>
        </p:spPr>
      </p:pic>
      <p:pic>
        <p:nvPicPr>
          <p:cNvPr id="13" name="صورة 12">
            <a:extLst>
              <a:ext uri="{FF2B5EF4-FFF2-40B4-BE49-F238E27FC236}">
                <a16:creationId xmlns:a16="http://schemas.microsoft.com/office/drawing/2014/main" id="{D18924B7-5092-528C-C42F-8AC57E7FC0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289"/>
            <a:ext cx="2143125" cy="10301289"/>
          </a:xfrm>
          <a:prstGeom prst="rect">
            <a:avLst/>
          </a:prstGeom>
        </p:spPr>
      </p:pic>
      <p:sp>
        <p:nvSpPr>
          <p:cNvPr id="15" name="مربع نص 14">
            <a:extLst>
              <a:ext uri="{FF2B5EF4-FFF2-40B4-BE49-F238E27FC236}">
                <a16:creationId xmlns:a16="http://schemas.microsoft.com/office/drawing/2014/main" id="{BA285CBC-C562-CE57-31E4-D053D5DEE375}"/>
              </a:ext>
            </a:extLst>
          </p:cNvPr>
          <p:cNvSpPr txBox="1"/>
          <p:nvPr/>
        </p:nvSpPr>
        <p:spPr>
          <a:xfrm>
            <a:off x="3276600" y="1409700"/>
            <a:ext cx="14859000" cy="1938992"/>
          </a:xfrm>
          <a:prstGeom prst="rect">
            <a:avLst/>
          </a:prstGeom>
          <a:noFill/>
        </p:spPr>
        <p:txBody>
          <a:bodyPr wrap="square" rtlCol="0">
            <a:spAutoFit/>
          </a:bodyPr>
          <a:lstStyle/>
          <a:p>
            <a:r>
              <a:rPr lang="en-US" sz="6000" b="1" dirty="0">
                <a:solidFill>
                  <a:srgbClr val="663300"/>
                </a:solidFill>
              </a:rPr>
              <a:t>TOOLS, METHOS, PROGRAMMING LANGUAGES: </a:t>
            </a:r>
          </a:p>
        </p:txBody>
      </p:sp>
      <p:pic>
        <p:nvPicPr>
          <p:cNvPr id="17" name="صورة 16">
            <a:extLst>
              <a:ext uri="{FF2B5EF4-FFF2-40B4-BE49-F238E27FC236}">
                <a16:creationId xmlns:a16="http://schemas.microsoft.com/office/drawing/2014/main" id="{805021AD-188A-B7F7-5E87-4D7ADD9A33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5887" y="4129742"/>
            <a:ext cx="3184576" cy="23853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صورة 18">
            <a:extLst>
              <a:ext uri="{FF2B5EF4-FFF2-40B4-BE49-F238E27FC236}">
                <a16:creationId xmlns:a16="http://schemas.microsoft.com/office/drawing/2014/main" id="{A456D336-B7AB-3CE8-5AB6-1D34D81EF4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35198" y="3939242"/>
            <a:ext cx="3184577" cy="23853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صورة 20">
            <a:extLst>
              <a:ext uri="{FF2B5EF4-FFF2-40B4-BE49-F238E27FC236}">
                <a16:creationId xmlns:a16="http://schemas.microsoft.com/office/drawing/2014/main" id="{412B5C45-D20B-C553-9DCE-E63490DA2F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95886" y="7208371"/>
            <a:ext cx="3184576" cy="23853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صورة 22">
            <a:extLst>
              <a:ext uri="{FF2B5EF4-FFF2-40B4-BE49-F238E27FC236}">
                <a16:creationId xmlns:a16="http://schemas.microsoft.com/office/drawing/2014/main" id="{062B33C8-CD54-4371-AAF1-255E03F4252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535198" y="7164109"/>
            <a:ext cx="3161877" cy="23853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a:extLst>
              <a:ext uri="{FF2B5EF4-FFF2-40B4-BE49-F238E27FC236}">
                <a16:creationId xmlns:a16="http://schemas.microsoft.com/office/drawing/2014/main" id="{EEB3ECD4-3C89-4D4C-0ED6-3C28356DB8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10" name="صورة 9">
            <a:extLst>
              <a:ext uri="{FF2B5EF4-FFF2-40B4-BE49-F238E27FC236}">
                <a16:creationId xmlns:a16="http://schemas.microsoft.com/office/drawing/2014/main" id="{F6B57E4E-161F-7335-988A-715B5B3977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2143125" cy="10287001"/>
          </a:xfrm>
          <a:prstGeom prst="rect">
            <a:avLst/>
          </a:prstGeom>
        </p:spPr>
      </p:pic>
      <p:sp>
        <p:nvSpPr>
          <p:cNvPr id="11" name="مربع نص 10">
            <a:extLst>
              <a:ext uri="{FF2B5EF4-FFF2-40B4-BE49-F238E27FC236}">
                <a16:creationId xmlns:a16="http://schemas.microsoft.com/office/drawing/2014/main" id="{369CB63B-9A67-FE35-A36E-004C16C79C6A}"/>
              </a:ext>
            </a:extLst>
          </p:cNvPr>
          <p:cNvSpPr txBox="1"/>
          <p:nvPr/>
        </p:nvSpPr>
        <p:spPr>
          <a:xfrm>
            <a:off x="3048000" y="291672"/>
            <a:ext cx="6705600" cy="1107996"/>
          </a:xfrm>
          <a:prstGeom prst="rect">
            <a:avLst/>
          </a:prstGeom>
          <a:noFill/>
        </p:spPr>
        <p:txBody>
          <a:bodyPr wrap="square" rtlCol="0">
            <a:spAutoFit/>
          </a:bodyPr>
          <a:lstStyle/>
          <a:p>
            <a:r>
              <a:rPr lang="en-US" sz="4800" b="1" dirty="0">
                <a:solidFill>
                  <a:srgbClr val="663300"/>
                </a:solidFill>
              </a:rPr>
              <a:t>Welcome Page:</a:t>
            </a:r>
          </a:p>
          <a:p>
            <a:endParaRPr lang="en-US" dirty="0"/>
          </a:p>
        </p:txBody>
      </p:sp>
      <p:pic>
        <p:nvPicPr>
          <p:cNvPr id="15" name="صورة 14">
            <a:extLst>
              <a:ext uri="{FF2B5EF4-FFF2-40B4-BE49-F238E27FC236}">
                <a16:creationId xmlns:a16="http://schemas.microsoft.com/office/drawing/2014/main" id="{9B5C5488-1294-4889-741C-61EE04F7F5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2131" y="1804257"/>
            <a:ext cx="11393457" cy="6678483"/>
          </a:xfrm>
          <a:prstGeom prst="rect">
            <a:avLst/>
          </a:prstGeom>
          <a:ln>
            <a:noFill/>
          </a:ln>
          <a:effectLst>
            <a:softEdge rad="112500"/>
          </a:effectLst>
        </p:spPr>
      </p:pic>
      <p:pic>
        <p:nvPicPr>
          <p:cNvPr id="17" name="صورة 16">
            <a:extLst>
              <a:ext uri="{FF2B5EF4-FFF2-40B4-BE49-F238E27FC236}">
                <a16:creationId xmlns:a16="http://schemas.microsoft.com/office/drawing/2014/main" id="{7C796E98-E6F6-939B-DDD5-817AFF2170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2045" y="1181100"/>
            <a:ext cx="4257676" cy="8368254"/>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1383BE75-3ED9-4014-1E8E-CA2137760C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12A845FC-A380-7430-6EB2-14380DB05B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143125" cy="10287000"/>
          </a:xfrm>
          <a:prstGeom prst="rect">
            <a:avLst/>
          </a:prstGeom>
        </p:spPr>
      </p:pic>
      <p:sp>
        <p:nvSpPr>
          <p:cNvPr id="6" name="مربع نص 5">
            <a:extLst>
              <a:ext uri="{FF2B5EF4-FFF2-40B4-BE49-F238E27FC236}">
                <a16:creationId xmlns:a16="http://schemas.microsoft.com/office/drawing/2014/main" id="{1DACD3BD-2021-BE58-A2CC-BCD6A4B9550E}"/>
              </a:ext>
            </a:extLst>
          </p:cNvPr>
          <p:cNvSpPr txBox="1"/>
          <p:nvPr/>
        </p:nvSpPr>
        <p:spPr>
          <a:xfrm>
            <a:off x="2971800" y="647700"/>
            <a:ext cx="5257800" cy="830997"/>
          </a:xfrm>
          <a:prstGeom prst="rect">
            <a:avLst/>
          </a:prstGeom>
          <a:noFill/>
        </p:spPr>
        <p:txBody>
          <a:bodyPr wrap="square" rtlCol="0">
            <a:spAutoFit/>
          </a:bodyPr>
          <a:lstStyle/>
          <a:p>
            <a:r>
              <a:rPr lang="en-US" sz="4800" b="1" dirty="0">
                <a:solidFill>
                  <a:srgbClr val="663300"/>
                </a:solidFill>
              </a:rPr>
              <a:t>Sign In:</a:t>
            </a:r>
          </a:p>
        </p:txBody>
      </p:sp>
      <p:pic>
        <p:nvPicPr>
          <p:cNvPr id="8" name="صورة 7">
            <a:extLst>
              <a:ext uri="{FF2B5EF4-FFF2-40B4-BE49-F238E27FC236}">
                <a16:creationId xmlns:a16="http://schemas.microsoft.com/office/drawing/2014/main" id="{CB215190-1E14-6530-3A5A-B32F03A96E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2608" y="2107348"/>
            <a:ext cx="10558141" cy="6873836"/>
          </a:xfrm>
          <a:prstGeom prst="rect">
            <a:avLst/>
          </a:prstGeom>
          <a:ln>
            <a:noFill/>
          </a:ln>
          <a:effectLst>
            <a:softEdge rad="112500"/>
          </a:effectLst>
        </p:spPr>
      </p:pic>
      <p:pic>
        <p:nvPicPr>
          <p:cNvPr id="10" name="صورة 9">
            <a:extLst>
              <a:ext uri="{FF2B5EF4-FFF2-40B4-BE49-F238E27FC236}">
                <a16:creationId xmlns:a16="http://schemas.microsoft.com/office/drawing/2014/main" id="{177F9BA5-5B5C-DECD-9523-CFD624E3B6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67000" y="1638300"/>
            <a:ext cx="4148360" cy="8153399"/>
          </a:xfrm>
          <a:prstGeom prst="rect">
            <a:avLst/>
          </a:prstGeom>
          <a:ln>
            <a:noFill/>
          </a:ln>
          <a:effectLst>
            <a:softEdge rad="112500"/>
          </a:effectLst>
        </p:spPr>
      </p:pic>
    </p:spTree>
    <p:extLst>
      <p:ext uri="{BB962C8B-B14F-4D97-AF65-F5344CB8AC3E}">
        <p14:creationId xmlns:p14="http://schemas.microsoft.com/office/powerpoint/2010/main" val="2345512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198DEE67-55EA-3FFC-A563-28E80E93CB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1"/>
            <a:ext cx="18311812" cy="10309496"/>
          </a:xfrm>
          <a:prstGeom prst="rect">
            <a:avLst/>
          </a:prstGeom>
        </p:spPr>
      </p:pic>
      <p:pic>
        <p:nvPicPr>
          <p:cNvPr id="5" name="صورة 4">
            <a:extLst>
              <a:ext uri="{FF2B5EF4-FFF2-40B4-BE49-F238E27FC236}">
                <a16:creationId xmlns:a16="http://schemas.microsoft.com/office/drawing/2014/main" id="{ACBF04DF-58BA-D53F-E167-46A67E0A6B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3" y="-1"/>
            <a:ext cx="2143125" cy="10309497"/>
          </a:xfrm>
          <a:prstGeom prst="rect">
            <a:avLst/>
          </a:prstGeom>
        </p:spPr>
      </p:pic>
      <p:sp>
        <p:nvSpPr>
          <p:cNvPr id="6" name="مربع نص 5">
            <a:extLst>
              <a:ext uri="{FF2B5EF4-FFF2-40B4-BE49-F238E27FC236}">
                <a16:creationId xmlns:a16="http://schemas.microsoft.com/office/drawing/2014/main" id="{6E13B017-B3D8-D4E4-5204-D78424E6A2D0}"/>
              </a:ext>
            </a:extLst>
          </p:cNvPr>
          <p:cNvSpPr txBox="1"/>
          <p:nvPr/>
        </p:nvSpPr>
        <p:spPr>
          <a:xfrm>
            <a:off x="3017043" y="419100"/>
            <a:ext cx="6705600" cy="830997"/>
          </a:xfrm>
          <a:prstGeom prst="rect">
            <a:avLst/>
          </a:prstGeom>
          <a:noFill/>
        </p:spPr>
        <p:txBody>
          <a:bodyPr wrap="square" rtlCol="0">
            <a:spAutoFit/>
          </a:bodyPr>
          <a:lstStyle/>
          <a:p>
            <a:r>
              <a:rPr lang="en-US" sz="4800" b="1" dirty="0">
                <a:solidFill>
                  <a:srgbClr val="663300"/>
                </a:solidFill>
              </a:rPr>
              <a:t>Sign Up:</a:t>
            </a:r>
          </a:p>
        </p:txBody>
      </p:sp>
      <p:pic>
        <p:nvPicPr>
          <p:cNvPr id="8" name="صورة 7">
            <a:extLst>
              <a:ext uri="{FF2B5EF4-FFF2-40B4-BE49-F238E27FC236}">
                <a16:creationId xmlns:a16="http://schemas.microsoft.com/office/drawing/2014/main" id="{BA55D2C9-3BF3-8EF4-9BB6-E9DDBBF346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1692" y="1943100"/>
            <a:ext cx="10828658" cy="6881456"/>
          </a:xfrm>
          <a:prstGeom prst="rect">
            <a:avLst/>
          </a:prstGeom>
          <a:ln>
            <a:noFill/>
          </a:ln>
          <a:effectLst>
            <a:softEdge rad="112500"/>
          </a:effectLst>
        </p:spPr>
      </p:pic>
      <p:pic>
        <p:nvPicPr>
          <p:cNvPr id="10" name="صورة 9">
            <a:extLst>
              <a:ext uri="{FF2B5EF4-FFF2-40B4-BE49-F238E27FC236}">
                <a16:creationId xmlns:a16="http://schemas.microsoft.com/office/drawing/2014/main" id="{CCEE1DD2-68C1-9513-0CB5-D47C8EB4722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1920" y="1419782"/>
            <a:ext cx="4298310" cy="8448118"/>
          </a:xfrm>
          <a:prstGeom prst="rect">
            <a:avLst/>
          </a:prstGeom>
          <a:ln>
            <a:noFill/>
          </a:ln>
          <a:effectLst>
            <a:softEdge rad="112500"/>
          </a:effectLst>
        </p:spPr>
      </p:pic>
    </p:spTree>
    <p:extLst>
      <p:ext uri="{BB962C8B-B14F-4D97-AF65-F5344CB8AC3E}">
        <p14:creationId xmlns:p14="http://schemas.microsoft.com/office/powerpoint/2010/main" val="3065828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87EABBE2-25E0-8432-6944-03A1D7536B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1"/>
            <a:ext cx="18287999" cy="10287000"/>
          </a:xfrm>
          <a:prstGeom prst="rect">
            <a:avLst/>
          </a:prstGeom>
        </p:spPr>
      </p:pic>
      <p:pic>
        <p:nvPicPr>
          <p:cNvPr id="5" name="صورة 4">
            <a:extLst>
              <a:ext uri="{FF2B5EF4-FFF2-40B4-BE49-F238E27FC236}">
                <a16:creationId xmlns:a16="http://schemas.microsoft.com/office/drawing/2014/main" id="{606B48BA-E099-68E4-8560-F0F5CAA1D5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62"/>
            <a:ext cx="2143125" cy="10282238"/>
          </a:xfrm>
          <a:prstGeom prst="rect">
            <a:avLst/>
          </a:prstGeom>
        </p:spPr>
      </p:pic>
      <p:sp>
        <p:nvSpPr>
          <p:cNvPr id="6" name="مربع نص 5">
            <a:extLst>
              <a:ext uri="{FF2B5EF4-FFF2-40B4-BE49-F238E27FC236}">
                <a16:creationId xmlns:a16="http://schemas.microsoft.com/office/drawing/2014/main" id="{62842563-D4AE-7B34-CFCC-05B3DFD6DF78}"/>
              </a:ext>
            </a:extLst>
          </p:cNvPr>
          <p:cNvSpPr txBox="1"/>
          <p:nvPr/>
        </p:nvSpPr>
        <p:spPr>
          <a:xfrm>
            <a:off x="640556" y="-266700"/>
            <a:ext cx="862011" cy="10926068"/>
          </a:xfrm>
          <a:prstGeom prst="rect">
            <a:avLst/>
          </a:prstGeom>
          <a:noFill/>
        </p:spPr>
        <p:txBody>
          <a:bodyPr wrap="square" rtlCol="0">
            <a:spAutoFit/>
          </a:bodyPr>
          <a:lstStyle/>
          <a:p>
            <a:r>
              <a:rPr lang="en-US" sz="8800" dirty="0"/>
              <a:t>CUSTOMER</a:t>
            </a:r>
          </a:p>
        </p:txBody>
      </p:sp>
      <p:pic>
        <p:nvPicPr>
          <p:cNvPr id="8" name="صورة 7">
            <a:extLst>
              <a:ext uri="{FF2B5EF4-FFF2-40B4-BE49-F238E27FC236}">
                <a16:creationId xmlns:a16="http://schemas.microsoft.com/office/drawing/2014/main" id="{DA1DC14E-038A-4EF6-555D-9028CCCA2F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4446" y="1300887"/>
            <a:ext cx="4487344" cy="8828552"/>
          </a:xfrm>
          <a:prstGeom prst="rect">
            <a:avLst/>
          </a:prstGeom>
          <a:ln>
            <a:noFill/>
          </a:ln>
          <a:effectLst>
            <a:softEdge rad="112500"/>
          </a:effectLst>
        </p:spPr>
      </p:pic>
      <p:pic>
        <p:nvPicPr>
          <p:cNvPr id="10" name="صورة 9">
            <a:extLst>
              <a:ext uri="{FF2B5EF4-FFF2-40B4-BE49-F238E27FC236}">
                <a16:creationId xmlns:a16="http://schemas.microsoft.com/office/drawing/2014/main" id="{75BDE575-974B-645A-8226-C238214EF1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43800" y="1300887"/>
            <a:ext cx="4800600" cy="8828552"/>
          </a:xfrm>
          <a:prstGeom prst="rect">
            <a:avLst/>
          </a:prstGeom>
          <a:ln>
            <a:noFill/>
          </a:ln>
          <a:effectLst>
            <a:softEdge rad="112500"/>
          </a:effectLst>
        </p:spPr>
      </p:pic>
      <p:pic>
        <p:nvPicPr>
          <p:cNvPr id="12" name="صورة 11">
            <a:extLst>
              <a:ext uri="{FF2B5EF4-FFF2-40B4-BE49-F238E27FC236}">
                <a16:creationId xmlns:a16="http://schemas.microsoft.com/office/drawing/2014/main" id="{8880DA24-D556-1EA8-EA0D-001C24063D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96410" y="1300887"/>
            <a:ext cx="4453390" cy="8828552"/>
          </a:xfrm>
          <a:prstGeom prst="rect">
            <a:avLst/>
          </a:prstGeom>
          <a:ln>
            <a:noFill/>
          </a:ln>
          <a:effectLst>
            <a:softEdge rad="112500"/>
          </a:effectLst>
        </p:spPr>
      </p:pic>
      <p:sp>
        <p:nvSpPr>
          <p:cNvPr id="13" name="مربع نص 12">
            <a:extLst>
              <a:ext uri="{FF2B5EF4-FFF2-40B4-BE49-F238E27FC236}">
                <a16:creationId xmlns:a16="http://schemas.microsoft.com/office/drawing/2014/main" id="{C8486C50-A536-2A1C-311C-8C49B5F2BBB2}"/>
              </a:ext>
            </a:extLst>
          </p:cNvPr>
          <p:cNvSpPr txBox="1"/>
          <p:nvPr/>
        </p:nvSpPr>
        <p:spPr>
          <a:xfrm>
            <a:off x="2895600" y="419100"/>
            <a:ext cx="5257800" cy="707886"/>
          </a:xfrm>
          <a:prstGeom prst="rect">
            <a:avLst/>
          </a:prstGeom>
          <a:noFill/>
        </p:spPr>
        <p:txBody>
          <a:bodyPr wrap="square" rtlCol="0">
            <a:spAutoFit/>
          </a:bodyPr>
          <a:lstStyle/>
          <a:p>
            <a:r>
              <a:rPr lang="en-US" sz="4000" b="1" dirty="0">
                <a:solidFill>
                  <a:srgbClr val="663300"/>
                </a:solidFill>
              </a:rPr>
              <a:t>Home Page:</a:t>
            </a:r>
          </a:p>
        </p:txBody>
      </p:sp>
    </p:spTree>
    <p:extLst>
      <p:ext uri="{BB962C8B-B14F-4D97-AF65-F5344CB8AC3E}">
        <p14:creationId xmlns:p14="http://schemas.microsoft.com/office/powerpoint/2010/main" val="3148778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TotalTime>
  <Words>571</Words>
  <Application>Microsoft Office PowerPoint</Application>
  <PresentationFormat>Custom</PresentationFormat>
  <Paragraphs>101</Paragraphs>
  <Slides>44</Slides>
  <Notes>0</Notes>
  <HiddenSlides>0</HiddenSlides>
  <MMClips>5</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Dark Green Light Green White Corporate Geometric Company Internal Deck Business Presentation</dc:title>
  <dc:creator>DIANA QWARIQ</dc:creator>
  <cp:lastModifiedBy>DIANA QWARIQ</cp:lastModifiedBy>
  <cp:revision>4</cp:revision>
  <dcterms:created xsi:type="dcterms:W3CDTF">2006-08-16T00:00:00Z</dcterms:created>
  <dcterms:modified xsi:type="dcterms:W3CDTF">2025-07-27T10:23:40Z</dcterms:modified>
  <dc:identifier>DAF73oNOFI4</dc:identifier>
</cp:coreProperties>
</file>