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28"/>
  </p:notesMasterIdLst>
  <p:sldIdLst>
    <p:sldId id="258" r:id="rId2"/>
    <p:sldId id="259" r:id="rId3"/>
    <p:sldId id="260" r:id="rId4"/>
    <p:sldId id="261" r:id="rId5"/>
    <p:sldId id="262" r:id="rId6"/>
    <p:sldId id="265" r:id="rId7"/>
    <p:sldId id="267" r:id="rId8"/>
    <p:sldId id="268" r:id="rId9"/>
    <p:sldId id="270" r:id="rId10"/>
    <p:sldId id="285" r:id="rId11"/>
    <p:sldId id="27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2" r:id="rId21"/>
    <p:sldId id="303" r:id="rId22"/>
    <p:sldId id="305" r:id="rId23"/>
    <p:sldId id="304" r:id="rId24"/>
    <p:sldId id="300" r:id="rId25"/>
    <p:sldId id="280" r:id="rId26"/>
    <p:sldId id="284" r:id="rId27"/>
  </p:sldIdLst>
  <p:sldSz cx="9144000" cy="5143500" type="screen16x9"/>
  <p:notesSz cx="6858000" cy="9144000"/>
  <p:embeddedFontLst>
    <p:embeddedFont>
      <p:font typeface="Roboto Condensed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D4E9161-9F8D-4C73-AF48-4FC8F85E5739}">
  <a:tblStyle styleId="{9D4E9161-9F8D-4C73-AF48-4FC8F85E5739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87" autoAdjust="0"/>
    <p:restoredTop sz="94660"/>
  </p:normalViewPr>
  <p:slideViewPr>
    <p:cSldViewPr>
      <p:cViewPr varScale="1">
        <p:scale>
          <a:sx n="91" d="100"/>
          <a:sy n="91" d="100"/>
        </p:scale>
        <p:origin x="-78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solidFill>
          <a:srgbClr val="4BB5D9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hape 9"/>
          <p:cNvGrpSpPr/>
          <p:nvPr/>
        </p:nvGrpSpPr>
        <p:grpSpPr>
          <a:xfrm>
            <a:off x="5609666" y="2185857"/>
            <a:ext cx="3534604" cy="3432787"/>
            <a:chOff x="6172200" y="2656117"/>
            <a:chExt cx="2971754" cy="2886150"/>
          </a:xfrm>
        </p:grpSpPr>
        <p:sp>
          <p:nvSpPr>
            <p:cNvPr id="10" name="Shape 10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grpSp>
        <p:nvGrpSpPr>
          <p:cNvPr id="15" name="Shape 15"/>
          <p:cNvGrpSpPr/>
          <p:nvPr/>
        </p:nvGrpSpPr>
        <p:grpSpPr>
          <a:xfrm>
            <a:off x="-22" y="-324543"/>
            <a:ext cx="3068579" cy="1910875"/>
            <a:chOff x="-32" y="-215963"/>
            <a:chExt cx="2163561" cy="1347300"/>
          </a:xfrm>
        </p:grpSpPr>
        <p:sp>
          <p:nvSpPr>
            <p:cNvPr id="16" name="Shape 16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81D1EC"/>
            </a:solidFill>
            <a:ln>
              <a:noFill/>
            </a:ln>
          </p:spPr>
        </p:sp>
      </p:grpSp>
      <p:sp>
        <p:nvSpPr>
          <p:cNvPr id="21" name="Shape 21"/>
          <p:cNvSpPr txBox="1">
            <a:spLocks noGrp="1"/>
          </p:cNvSpPr>
          <p:nvPr>
            <p:ph type="ctrTitle"/>
          </p:nvPr>
        </p:nvSpPr>
        <p:spPr>
          <a:xfrm>
            <a:off x="685800" y="2753825"/>
            <a:ext cx="5671500" cy="1159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FFFFFF"/>
              </a:buClr>
              <a:buSzPct val="100000"/>
              <a:defRPr sz="50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buClr>
                <a:srgbClr val="FFFFFF"/>
              </a:buClr>
              <a:buSzPct val="100000"/>
              <a:defRPr sz="50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buClr>
                <a:srgbClr val="FFFFFF"/>
              </a:buClr>
              <a:buSzPct val="100000"/>
              <a:defRPr sz="50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buClr>
                <a:srgbClr val="FFFFFF"/>
              </a:buClr>
              <a:buSzPct val="100000"/>
              <a:defRPr sz="50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buClr>
                <a:srgbClr val="FFFFFF"/>
              </a:buClr>
              <a:buSzPct val="100000"/>
              <a:defRPr sz="50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buClr>
                <a:srgbClr val="FFFFFF"/>
              </a:buClr>
              <a:buSzPct val="100000"/>
              <a:defRPr sz="50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buClr>
                <a:srgbClr val="FFFFFF"/>
              </a:buClr>
              <a:buSzPct val="100000"/>
              <a:defRPr sz="50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buClr>
                <a:srgbClr val="FFFFFF"/>
              </a:buClr>
              <a:buSzPct val="100000"/>
              <a:defRPr sz="50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buClr>
                <a:srgbClr val="FFFFFF"/>
              </a:buClr>
              <a:buSzPct val="100000"/>
              <a:defRPr sz="5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bg>
      <p:bgPr>
        <a:solidFill>
          <a:srgbClr val="FF9900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Shape 23"/>
          <p:cNvGrpSpPr/>
          <p:nvPr/>
        </p:nvGrpSpPr>
        <p:grpSpPr>
          <a:xfrm>
            <a:off x="6172200" y="2656117"/>
            <a:ext cx="2971754" cy="2886150"/>
            <a:chOff x="6172200" y="2656117"/>
            <a:chExt cx="2971754" cy="2886150"/>
          </a:xfrm>
        </p:grpSpPr>
        <p:sp>
          <p:nvSpPr>
            <p:cNvPr id="24" name="Shape 24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grpSp>
        <p:nvGrpSpPr>
          <p:cNvPr id="29" name="Shape 29"/>
          <p:cNvGrpSpPr/>
          <p:nvPr/>
        </p:nvGrpSpPr>
        <p:grpSpPr>
          <a:xfrm>
            <a:off x="-32" y="-228026"/>
            <a:ext cx="2163561" cy="1347300"/>
            <a:chOff x="-32" y="-215963"/>
            <a:chExt cx="2163561" cy="1347300"/>
          </a:xfrm>
        </p:grpSpPr>
        <p:sp>
          <p:nvSpPr>
            <p:cNvPr id="30" name="Shape 30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81D1EC"/>
            </a:solidFill>
            <a:ln>
              <a:noFill/>
            </a:ln>
          </p:spPr>
        </p:sp>
      </p:grpSp>
      <p:sp>
        <p:nvSpPr>
          <p:cNvPr id="35" name="Shape 35"/>
          <p:cNvSpPr txBox="1">
            <a:spLocks noGrp="1"/>
          </p:cNvSpPr>
          <p:nvPr>
            <p:ph type="ctrTitle"/>
          </p:nvPr>
        </p:nvSpPr>
        <p:spPr>
          <a:xfrm>
            <a:off x="685800" y="2421550"/>
            <a:ext cx="5074500" cy="1159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685800" y="3449654"/>
            <a:ext cx="5074500" cy="78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2822775" y="2161800"/>
            <a:ext cx="3498300" cy="819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grpSp>
        <p:nvGrpSpPr>
          <p:cNvPr id="39" name="Shape 39"/>
          <p:cNvGrpSpPr/>
          <p:nvPr/>
        </p:nvGrpSpPr>
        <p:grpSpPr>
          <a:xfrm>
            <a:off x="5609666" y="2185857"/>
            <a:ext cx="3534604" cy="3432787"/>
            <a:chOff x="6172200" y="2656117"/>
            <a:chExt cx="2971754" cy="2886150"/>
          </a:xfrm>
        </p:grpSpPr>
        <p:sp>
          <p:nvSpPr>
            <p:cNvPr id="40" name="Shape 40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grpSp>
        <p:nvGrpSpPr>
          <p:cNvPr id="45" name="Shape 45"/>
          <p:cNvGrpSpPr/>
          <p:nvPr/>
        </p:nvGrpSpPr>
        <p:grpSpPr>
          <a:xfrm>
            <a:off x="-22" y="-324543"/>
            <a:ext cx="3068579" cy="1910875"/>
            <a:chOff x="-32" y="-215963"/>
            <a:chExt cx="2163561" cy="1347300"/>
          </a:xfrm>
        </p:grpSpPr>
        <p:sp>
          <p:nvSpPr>
            <p:cNvPr id="46" name="Shape 46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81D1EC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Shape 52"/>
          <p:cNvGrpSpPr/>
          <p:nvPr/>
        </p:nvGrpSpPr>
        <p:grpSpPr>
          <a:xfrm>
            <a:off x="6172200" y="2656117"/>
            <a:ext cx="2971754" cy="2886150"/>
            <a:chOff x="6172200" y="2656117"/>
            <a:chExt cx="2971754" cy="2886150"/>
          </a:xfrm>
        </p:grpSpPr>
        <p:sp>
          <p:nvSpPr>
            <p:cNvPr id="53" name="Shape 53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58" name="Shape 58"/>
          <p:cNvGrpSpPr/>
          <p:nvPr/>
        </p:nvGrpSpPr>
        <p:grpSpPr>
          <a:xfrm>
            <a:off x="-32" y="-228026"/>
            <a:ext cx="2163561" cy="1347300"/>
            <a:chOff x="-32" y="-215963"/>
            <a:chExt cx="2163561" cy="1347300"/>
          </a:xfrm>
        </p:grpSpPr>
        <p:sp>
          <p:nvSpPr>
            <p:cNvPr id="59" name="Shape 59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Shape 100"/>
          <p:cNvGrpSpPr/>
          <p:nvPr/>
        </p:nvGrpSpPr>
        <p:grpSpPr>
          <a:xfrm>
            <a:off x="6172200" y="2656117"/>
            <a:ext cx="2971754" cy="2886150"/>
            <a:chOff x="6172200" y="2656117"/>
            <a:chExt cx="2971754" cy="2886150"/>
          </a:xfrm>
        </p:grpSpPr>
        <p:sp>
          <p:nvSpPr>
            <p:cNvPr id="101" name="Shape 101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106" name="Shape 106"/>
          <p:cNvGrpSpPr/>
          <p:nvPr/>
        </p:nvGrpSpPr>
        <p:grpSpPr>
          <a:xfrm>
            <a:off x="-32" y="-228026"/>
            <a:ext cx="2163561" cy="1347300"/>
            <a:chOff x="-32" y="-215963"/>
            <a:chExt cx="2163561" cy="1347300"/>
          </a:xfrm>
        </p:grpSpPr>
        <p:sp>
          <p:nvSpPr>
            <p:cNvPr id="107" name="Shape 107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Shape 114"/>
          <p:cNvGrpSpPr/>
          <p:nvPr/>
        </p:nvGrpSpPr>
        <p:grpSpPr>
          <a:xfrm>
            <a:off x="-32" y="-228026"/>
            <a:ext cx="2163561" cy="1347300"/>
            <a:chOff x="-32" y="-215963"/>
            <a:chExt cx="2163561" cy="1347300"/>
          </a:xfrm>
        </p:grpSpPr>
        <p:sp>
          <p:nvSpPr>
            <p:cNvPr id="115" name="Shape 115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1097775" y="4025300"/>
            <a:ext cx="6948600" cy="519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grpSp>
        <p:nvGrpSpPr>
          <p:cNvPr id="121" name="Shape 121"/>
          <p:cNvGrpSpPr/>
          <p:nvPr/>
        </p:nvGrpSpPr>
        <p:grpSpPr>
          <a:xfrm>
            <a:off x="6791633" y="3181574"/>
            <a:ext cx="2352143" cy="2284388"/>
            <a:chOff x="6172200" y="2656117"/>
            <a:chExt cx="2971754" cy="2886150"/>
          </a:xfrm>
        </p:grpSpPr>
        <p:sp>
          <p:nvSpPr>
            <p:cNvPr id="122" name="Shape 122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5" name="Shape 125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Shape 128"/>
          <p:cNvGrpSpPr/>
          <p:nvPr/>
        </p:nvGrpSpPr>
        <p:grpSpPr>
          <a:xfrm>
            <a:off x="6172200" y="2656117"/>
            <a:ext cx="2971754" cy="2886150"/>
            <a:chOff x="6172200" y="2656117"/>
            <a:chExt cx="2971754" cy="2886150"/>
          </a:xfrm>
        </p:grpSpPr>
        <p:sp>
          <p:nvSpPr>
            <p:cNvPr id="129" name="Shape 129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134" name="Shape 134"/>
          <p:cNvGrpSpPr/>
          <p:nvPr/>
        </p:nvGrpSpPr>
        <p:grpSpPr>
          <a:xfrm>
            <a:off x="-32" y="-228026"/>
            <a:ext cx="2163561" cy="1347300"/>
            <a:chOff x="-32" y="-215963"/>
            <a:chExt cx="2163561" cy="1347300"/>
          </a:xfrm>
        </p:grpSpPr>
        <p:sp>
          <p:nvSpPr>
            <p:cNvPr id="135" name="Shape 135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ansparent Shapes">
    <p:bg>
      <p:bgPr>
        <a:solidFill>
          <a:srgbClr val="3796BF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Shape 141"/>
          <p:cNvGrpSpPr/>
          <p:nvPr/>
        </p:nvGrpSpPr>
        <p:grpSpPr>
          <a:xfrm>
            <a:off x="6172200" y="2656117"/>
            <a:ext cx="2971754" cy="2886150"/>
            <a:chOff x="6172200" y="2656117"/>
            <a:chExt cx="2971754" cy="2886150"/>
          </a:xfrm>
        </p:grpSpPr>
        <p:sp>
          <p:nvSpPr>
            <p:cNvPr id="142" name="Shape 142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3" name="Shape 143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144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145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" name="Shape 146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FFFFFF">
                <a:alpha val="33460"/>
              </a:srgbClr>
            </a:solidFill>
            <a:ln>
              <a:noFill/>
            </a:ln>
          </p:spPr>
        </p:sp>
      </p:grpSp>
      <p:grpSp>
        <p:nvGrpSpPr>
          <p:cNvPr id="147" name="Shape 147"/>
          <p:cNvGrpSpPr/>
          <p:nvPr/>
        </p:nvGrpSpPr>
        <p:grpSpPr>
          <a:xfrm>
            <a:off x="-32" y="-228026"/>
            <a:ext cx="2163561" cy="1347300"/>
            <a:chOff x="-32" y="-215963"/>
            <a:chExt cx="2163561" cy="1347300"/>
          </a:xfrm>
        </p:grpSpPr>
        <p:sp>
          <p:nvSpPr>
            <p:cNvPr id="148" name="Shape 148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FFFFFF">
                <a:alpha val="33460"/>
              </a:srgbClr>
            </a:solidFill>
            <a:ln>
              <a:noFill/>
            </a:ln>
          </p:spPr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4BB5D9"/>
              </a:buClr>
              <a:buSzPct val="100000"/>
              <a:buFont typeface="Roboto Condensed"/>
              <a:buChar char="»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480"/>
              </a:spcBef>
              <a:buClr>
                <a:srgbClr val="4BB5D9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48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4" r:id="rId5"/>
    <p:sldLayoutId id="2147483655" r:id="rId6"/>
    <p:sldLayoutId id="2147483656" r:id="rId7"/>
    <p:sldLayoutId id="2147483657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ctrTitle" idx="4294967295"/>
          </p:nvPr>
        </p:nvSpPr>
        <p:spPr>
          <a:xfrm>
            <a:off x="609600" y="2343150"/>
            <a:ext cx="7772400" cy="719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5400" dirty="0" smtClean="0">
                <a:solidFill>
                  <a:srgbClr val="FF9900"/>
                </a:solidFill>
              </a:rPr>
              <a:t>Car Diagnostic</a:t>
            </a:r>
            <a:br>
              <a:rPr lang="en" sz="5400" dirty="0" smtClean="0">
                <a:solidFill>
                  <a:srgbClr val="FF9900"/>
                </a:solidFill>
              </a:rPr>
            </a:br>
            <a:r>
              <a:rPr lang="en" sz="5400" dirty="0" smtClean="0">
                <a:solidFill>
                  <a:srgbClr val="FF9900"/>
                </a:solidFill>
              </a:rPr>
              <a:t>System</a:t>
            </a:r>
            <a:endParaRPr lang="en" sz="5400" dirty="0">
              <a:solidFill>
                <a:srgbClr val="FF9900"/>
              </a:solidFill>
            </a:endParaRPr>
          </a:p>
        </p:txBody>
      </p:sp>
      <p:sp>
        <p:nvSpPr>
          <p:cNvPr id="171" name="Shape 171"/>
          <p:cNvSpPr txBox="1">
            <a:spLocks noGrp="1"/>
          </p:cNvSpPr>
          <p:nvPr>
            <p:ph type="subTitle" idx="4294967295"/>
          </p:nvPr>
        </p:nvSpPr>
        <p:spPr>
          <a:xfrm>
            <a:off x="685800" y="2952750"/>
            <a:ext cx="6248400" cy="1953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200" b="1" dirty="0" smtClean="0">
                <a:solidFill>
                  <a:srgbClr val="3796BF"/>
                </a:solidFill>
              </a:rPr>
              <a:t>Android Mobile Applicatin</a:t>
            </a:r>
            <a:endParaRPr lang="en" sz="3200" b="1" dirty="0">
              <a:solidFill>
                <a:srgbClr val="3796BF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dirty="0" smtClean="0"/>
              <a:t>Spitialest in Opel Engin</a:t>
            </a:r>
            <a:endParaRPr lang="en" dirty="0"/>
          </a:p>
        </p:txBody>
      </p:sp>
      <p:pic>
        <p:nvPicPr>
          <p:cNvPr id="6" name="Picture 5" descr="obd-ap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840" y="971550"/>
            <a:ext cx="3517160" cy="41719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title" idx="4294967295"/>
          </p:nvPr>
        </p:nvSpPr>
        <p:spPr>
          <a:xfrm>
            <a:off x="575575" y="3255525"/>
            <a:ext cx="4754100" cy="1380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b="0">
                <a:solidFill>
                  <a:srgbClr val="FFFFFF"/>
                </a:solidFill>
              </a:rPr>
              <a:t>Want big impact?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USE BIG IMAGE.</a:t>
            </a:r>
          </a:p>
        </p:txBody>
      </p:sp>
      <p:pic>
        <p:nvPicPr>
          <p:cNvPr id="4" name="Picture 3" descr="maxresdefaul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System Structure</a:t>
            </a:r>
            <a:endParaRPr lang="en-US" dirty="0"/>
          </a:p>
        </p:txBody>
      </p:sp>
      <p:grpSp>
        <p:nvGrpSpPr>
          <p:cNvPr id="3" name="Shape 573"/>
          <p:cNvGrpSpPr/>
          <p:nvPr/>
        </p:nvGrpSpPr>
        <p:grpSpPr>
          <a:xfrm>
            <a:off x="5257800" y="1352550"/>
            <a:ext cx="1981200" cy="1828800"/>
            <a:chOff x="5275975" y="4344850"/>
            <a:chExt cx="470150" cy="398125"/>
          </a:xfrm>
        </p:grpSpPr>
        <p:sp>
          <p:nvSpPr>
            <p:cNvPr id="4" name="Shape 574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" name="Shape 575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" name="Shape 576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" name="Shape 570"/>
          <p:cNvSpPr/>
          <p:nvPr/>
        </p:nvSpPr>
        <p:spPr>
          <a:xfrm>
            <a:off x="3733800" y="590550"/>
            <a:ext cx="1341887" cy="1435926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66800" y="1047750"/>
            <a:ext cx="5760300" cy="680700"/>
          </a:xfrm>
        </p:spPr>
        <p:txBody>
          <a:bodyPr/>
          <a:lstStyle/>
          <a:p>
            <a:r>
              <a:rPr lang="en-US" dirty="0" smtClean="0"/>
              <a:t>System Structure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990600" y="1657350"/>
            <a:ext cx="5760300" cy="2521200"/>
          </a:xfrm>
        </p:spPr>
        <p:txBody>
          <a:bodyPr/>
          <a:lstStyle/>
          <a:p>
            <a:pPr lvl="0"/>
            <a:r>
              <a:rPr lang="en-US" dirty="0" smtClean="0"/>
              <a:t> The system consists of two parts :</a:t>
            </a:r>
          </a:p>
          <a:p>
            <a:pPr lvl="0"/>
            <a:r>
              <a:rPr lang="en-US" dirty="0" smtClean="0"/>
              <a:t>Hardware connected with the car(OBD2).</a:t>
            </a:r>
          </a:p>
          <a:p>
            <a:pPr lvl="0"/>
            <a:r>
              <a:rPr lang="en-US" dirty="0" smtClean="0"/>
              <a:t>Software receive data from the H.D via Bluetooth.</a:t>
            </a:r>
          </a:p>
          <a:p>
            <a:pPr lvl="0"/>
            <a:endParaRPr lang="en-US" dirty="0"/>
          </a:p>
        </p:txBody>
      </p:sp>
      <p:pic>
        <p:nvPicPr>
          <p:cNvPr id="8" name="Shape 115" descr="xtool-ez400-diagnosis-system-pic-10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5226" y="2647950"/>
            <a:ext cx="5438774" cy="2495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Hardware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obd device which use to transfer the command from\to the car via Bluetooth.</a:t>
            </a:r>
          </a:p>
          <a:p>
            <a:endParaRPr lang="en-US" dirty="0"/>
          </a:p>
        </p:txBody>
      </p:sp>
      <p:pic>
        <p:nvPicPr>
          <p:cNvPr id="4" name="Shape 124" descr="post-121394-1207094773_thumb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38800" y="2266950"/>
            <a:ext cx="3505200" cy="287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Hardware cont&gt;&gt;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" dirty="0" smtClean="0"/>
              <a:t>The OBD-|| port located inside the vehicle passenger compartment . </a:t>
            </a:r>
          </a:p>
          <a:p>
            <a:endParaRPr lang="en-US" dirty="0"/>
          </a:p>
        </p:txBody>
      </p:sp>
      <p:pic>
        <p:nvPicPr>
          <p:cNvPr id="4" name="Shape 1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64276" y="2531173"/>
            <a:ext cx="4179724" cy="26123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352550"/>
            <a:ext cx="7807776" cy="782675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Software </a:t>
            </a:r>
            <a:r>
              <a:rPr lang="en-US" dirty="0" smtClean="0"/>
              <a:t>Application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is an android   application that check engine failure for Opel car .</a:t>
            </a:r>
          </a:p>
          <a:p>
            <a:endParaRPr lang="en-US" dirty="0"/>
          </a:p>
        </p:txBody>
      </p:sp>
      <p:pic>
        <p:nvPicPr>
          <p:cNvPr id="4" name="Shape 143" descr="opel-cars-logo-emblem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43600" y="2190750"/>
            <a:ext cx="3200400" cy="295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428750"/>
            <a:ext cx="5760300" cy="680700"/>
          </a:xfrm>
        </p:spPr>
        <p:txBody>
          <a:bodyPr/>
          <a:lstStyle/>
          <a:p>
            <a:r>
              <a:rPr lang="en-US" dirty="0" smtClean="0"/>
              <a:t>Information </a:t>
            </a:r>
            <a:r>
              <a:rPr lang="en-US" dirty="0" smtClean="0"/>
              <a:t>about application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425" y="1809749"/>
            <a:ext cx="1787975" cy="2488575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Requirements:</a:t>
            </a:r>
          </a:p>
          <a:p>
            <a:pPr>
              <a:buFont typeface="Courier New" pitchFamily="49" charset="0"/>
              <a:buChar char="o"/>
            </a:pP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Android Device 4.2 or more</a:t>
            </a:r>
          </a:p>
          <a:p>
            <a:pPr>
              <a:buFont typeface="Courier New" pitchFamily="49" charset="0"/>
              <a:buChar char="o"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buFont typeface="Courier New" pitchFamily="49" charset="0"/>
              <a:buChar char="o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1 GB memory (or more).</a:t>
            </a:r>
          </a:p>
          <a:p>
            <a:pPr>
              <a:buFont typeface="Courier New" pitchFamily="49" charset="0"/>
              <a:buChar char="o"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buFont typeface="Courier New" pitchFamily="49" charset="0"/>
              <a:buChar char="o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Obd2 hardware device.</a:t>
            </a:r>
          </a:p>
          <a:p>
            <a:pPr>
              <a:buFont typeface="Courier New" pitchFamily="49" charset="0"/>
              <a:buChar char="o"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buFont typeface="Courier New" pitchFamily="49" charset="0"/>
              <a:buChar char="o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Internet.</a:t>
            </a:r>
            <a:endParaRPr lang="en-US" sz="1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1885950"/>
            <a:ext cx="16002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6FA8DC"/>
              </a:buClr>
              <a:buSzPct val="100000"/>
              <a:buFont typeface="Courier New" pitchFamily="49" charset="0"/>
              <a:buChar char="o"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Roboto"/>
                <a:cs typeface="Roboto"/>
                <a:sym typeface="Roboto"/>
              </a:rPr>
              <a:t>Libraries been used:</a:t>
            </a:r>
          </a:p>
          <a:p>
            <a:pPr lvl="0"/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Clr>
                <a:srgbClr val="2DA2BF"/>
              </a:buClr>
              <a:buSzPct val="100000"/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Roboto"/>
                <a:cs typeface="Roboto"/>
                <a:sym typeface="Roboto"/>
              </a:rPr>
              <a:t>Obd-java-api.</a:t>
            </a:r>
          </a:p>
          <a:p>
            <a:pPr lvl="0">
              <a:buClr>
                <a:srgbClr val="6FA8DC"/>
              </a:buClr>
              <a:buSzPct val="100000"/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Roboto"/>
                <a:cs typeface="Roboto"/>
                <a:sym typeface="Roboto"/>
              </a:rPr>
              <a:t>DB library MySQl</a:t>
            </a:r>
          </a:p>
          <a:p>
            <a:pPr lvl="0">
              <a:buClr>
                <a:srgbClr val="6FA8DC"/>
              </a:buClr>
              <a:buSzPct val="100000"/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Picasoo library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1885950"/>
            <a:ext cx="2209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6FA8DC"/>
              </a:buClr>
              <a:buSzPct val="100000"/>
              <a:buFont typeface="Courier New" pitchFamily="49" charset="0"/>
              <a:buChar char="o"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Roboto"/>
                <a:cs typeface="Roboto"/>
                <a:sym typeface="Roboto"/>
              </a:rPr>
              <a:t>Bigger goals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Roboto"/>
                <a:cs typeface="Roboto"/>
                <a:sym typeface="Roboto"/>
              </a:rPr>
              <a:t>:</a:t>
            </a:r>
          </a:p>
          <a:p>
            <a:pPr marL="457200" lvl="1">
              <a:buClr>
                <a:srgbClr val="6FA8DC"/>
              </a:buClr>
              <a:buSzPct val="100000"/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Roboto"/>
                <a:cs typeface="Roboto"/>
                <a:sym typeface="Roboto"/>
              </a:rPr>
              <a:t>Expansion to serve the Arab world.</a:t>
            </a:r>
          </a:p>
          <a:p>
            <a:pPr marL="457200" lvl="1">
              <a:buClr>
                <a:srgbClr val="6FA8DC"/>
              </a:buClr>
              <a:buSzPct val="25000"/>
              <a:buFont typeface="Courier New" pitchFamily="49" charset="0"/>
              <a:buChar char="o"/>
            </a:pPr>
            <a:endParaRPr lang="en-US" dirty="0" smtClean="0">
              <a:solidFill>
                <a:schemeClr val="accent1">
                  <a:lumMod val="75000"/>
                </a:schemeClr>
              </a:solidFill>
              <a:latin typeface="+mn-lt"/>
              <a:ea typeface="Roboto"/>
              <a:cs typeface="Roboto"/>
              <a:sym typeface="Roboto"/>
            </a:endParaRPr>
          </a:p>
          <a:p>
            <a:pPr marL="457200" lvl="1">
              <a:buClr>
                <a:srgbClr val="6FA8DC"/>
              </a:buClr>
              <a:buSzPct val="100000"/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Expansion  to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Roboto"/>
                <a:cs typeface="Roboto"/>
                <a:sym typeface="Roboto"/>
              </a:rPr>
              <a:t> all parts and types of cars.</a:t>
            </a:r>
          </a:p>
          <a:p>
            <a:pPr lvl="0" indent="457200">
              <a:buFont typeface="Courier New" pitchFamily="49" charset="0"/>
              <a:buChar char="o"/>
            </a:pPr>
            <a:endParaRPr lang="en-US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457200" lvl="1">
              <a:buClr>
                <a:srgbClr val="6FA8DC"/>
              </a:buClr>
              <a:buSzPct val="100000"/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Expansion of the App services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&amp; Features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 engine :  Search for engine trouble codes . </a:t>
            </a:r>
          </a:p>
          <a:p>
            <a:r>
              <a:rPr lang="en-US" dirty="0" smtClean="0"/>
              <a:t>Translation : return the Arabic transition of the error .</a:t>
            </a:r>
          </a:p>
          <a:p>
            <a:r>
              <a:rPr lang="en-US" dirty="0" smtClean="0"/>
              <a:t>Real life data: Show the speed , RPM , throttle position , engine temperature. </a:t>
            </a:r>
          </a:p>
          <a:p>
            <a:r>
              <a:rPr lang="en-US" dirty="0" smtClean="0"/>
              <a:t>Reset Trouble code .</a:t>
            </a:r>
          </a:p>
          <a:p>
            <a:r>
              <a:rPr lang="en-US" dirty="0" smtClean="0"/>
              <a:t>History: Show the history of errors for the car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/>
        </p:nvSpPr>
        <p:spPr>
          <a:xfrm>
            <a:off x="537540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81D1EC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9" name="Shape 309"/>
          <p:cNvSpPr txBox="1">
            <a:spLocks noGrp="1"/>
          </p:cNvSpPr>
          <p:nvPr>
            <p:ph type="body" idx="4294967295"/>
          </p:nvPr>
        </p:nvSpPr>
        <p:spPr>
          <a:xfrm>
            <a:off x="1371600" y="514350"/>
            <a:ext cx="3141900" cy="5143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 dirty="0" smtClean="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Home</a:t>
            </a:r>
          </a:p>
          <a:p>
            <a:pPr lvl="0">
              <a:spcBef>
                <a:spcPts val="1600"/>
              </a:spcBef>
              <a:buClr>
                <a:srgbClr val="6FA8DC"/>
              </a:buClr>
              <a:buSzPct val="25000"/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This page contains the basic buttons</a:t>
            </a:r>
            <a:r>
              <a:rPr lang="en" sz="1800" b="1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: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The </a:t>
            </a:r>
            <a:r>
              <a:rPr lang="en" sz="1800" dirty="0" smtClean="0">
                <a:solidFill>
                  <a:schemeClr val="bg1"/>
                </a:solidFill>
                <a:latin typeface="+mn-lt"/>
              </a:rPr>
              <a:t>Setting </a:t>
            </a: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button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The </a:t>
            </a:r>
            <a:r>
              <a:rPr lang="en" sz="1800" dirty="0" smtClean="0">
                <a:solidFill>
                  <a:schemeClr val="bg1"/>
                </a:solidFill>
                <a:latin typeface="+mn-lt"/>
              </a:rPr>
              <a:t>Check Engine </a:t>
            </a: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button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The </a:t>
            </a:r>
            <a:r>
              <a:rPr lang="en" sz="1800" dirty="0" smtClean="0">
                <a:solidFill>
                  <a:schemeClr val="bg1"/>
                </a:solidFill>
                <a:latin typeface="+mn-lt"/>
              </a:rPr>
              <a:t>Dashboard </a:t>
            </a: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button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</a:rPr>
              <a:t>The History button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The location button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The help button</a:t>
            </a:r>
          </a:p>
          <a:p>
            <a:pPr lvl="0" rtl="0">
              <a:spcBef>
                <a:spcPts val="0"/>
              </a:spcBef>
              <a:buNone/>
            </a:pPr>
            <a:endParaRPr lang="en" sz="4800" dirty="0" smtClean="0">
              <a:solidFill>
                <a:srgbClr val="FF9900"/>
              </a:solidFill>
              <a:latin typeface="Oswald"/>
              <a:ea typeface="Oswald"/>
              <a:cs typeface="Oswald"/>
              <a:sym typeface="Oswald"/>
            </a:endParaRPr>
          </a:p>
          <a:p>
            <a:pPr lvl="0" rtl="0">
              <a:spcBef>
                <a:spcPts val="0"/>
              </a:spcBef>
              <a:buNone/>
            </a:pPr>
            <a:endParaRPr lang="en" sz="1800" dirty="0">
              <a:solidFill>
                <a:srgbClr val="FFFFFF"/>
              </a:solidFill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5468725" y="839000"/>
            <a:ext cx="1888499" cy="335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Place your screenshot here</a:t>
            </a:r>
          </a:p>
        </p:txBody>
      </p:sp>
      <p:pic>
        <p:nvPicPr>
          <p:cNvPr id="6" name="Shape 168" descr="mainpa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1" y="819150"/>
            <a:ext cx="1905000" cy="346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/>
        </p:nvSpPr>
        <p:spPr>
          <a:xfrm>
            <a:off x="537540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81D1EC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9" name="Shape 309"/>
          <p:cNvSpPr txBox="1">
            <a:spLocks noGrp="1"/>
          </p:cNvSpPr>
          <p:nvPr>
            <p:ph type="body" idx="4294967295"/>
          </p:nvPr>
        </p:nvSpPr>
        <p:spPr>
          <a:xfrm>
            <a:off x="1417075" y="0"/>
            <a:ext cx="3141900" cy="5143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 dirty="0" smtClean="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Setting</a:t>
            </a:r>
            <a:endParaRPr lang="en" sz="4800" dirty="0" smtClean="0">
              <a:solidFill>
                <a:srgbClr val="FF99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Wi-Fi.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Bluetooth. 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G</a:t>
            </a:r>
            <a:r>
              <a:rPr lang="en" sz="1800" dirty="0" smtClean="0">
                <a:solidFill>
                  <a:schemeClr val="bg1"/>
                </a:solidFill>
                <a:latin typeface="+mn-lt"/>
              </a:rPr>
              <a:t>PS</a:t>
            </a: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 .</a:t>
            </a:r>
          </a:p>
          <a:p>
            <a:pPr lvl="0" rtl="0">
              <a:spcBef>
                <a:spcPts val="0"/>
              </a:spcBef>
              <a:buNone/>
            </a:pPr>
            <a:endParaRPr lang="en" sz="1800" dirty="0">
              <a:solidFill>
                <a:srgbClr val="FFFFFF"/>
              </a:solidFill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5468725" y="839000"/>
            <a:ext cx="1888499" cy="335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Place your screenshot here</a:t>
            </a:r>
          </a:p>
        </p:txBody>
      </p:sp>
      <p:pic>
        <p:nvPicPr>
          <p:cNvPr id="5" name="Shape 1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895350"/>
            <a:ext cx="1934649" cy="3277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ctrTitle"/>
          </p:nvPr>
        </p:nvSpPr>
        <p:spPr>
          <a:xfrm>
            <a:off x="685800" y="1123950"/>
            <a:ext cx="6934200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200" b="0" dirty="0" smtClean="0">
                <a:solidFill>
                  <a:srgbClr val="3796BF"/>
                </a:solidFill>
              </a:rPr>
              <a:t>1.</a:t>
            </a:r>
            <a:r>
              <a:rPr lang="en" dirty="0" smtClean="0"/>
              <a:t>Vedio as Introduction</a:t>
            </a:r>
            <a:endParaRPr lang="en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/>
        </p:nvSpPr>
        <p:spPr>
          <a:xfrm>
            <a:off x="537540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81D1EC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9" name="Shape 309"/>
          <p:cNvSpPr txBox="1">
            <a:spLocks noGrp="1"/>
          </p:cNvSpPr>
          <p:nvPr>
            <p:ph type="body" idx="4294967295"/>
          </p:nvPr>
        </p:nvSpPr>
        <p:spPr>
          <a:xfrm>
            <a:off x="1417075" y="0"/>
            <a:ext cx="3141900" cy="5143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 dirty="0" smtClean="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Trouble code</a:t>
            </a:r>
          </a:p>
          <a:p>
            <a:pPr>
              <a:spcBef>
                <a:spcPts val="0"/>
              </a:spcBef>
              <a:buNone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This page </a:t>
            </a:r>
            <a:r>
              <a:rPr lang="en" sz="1800" dirty="0" smtClean="0">
                <a:solidFill>
                  <a:schemeClr val="bg1"/>
                </a:solidFill>
                <a:latin typeface="+mn-lt"/>
              </a:rPr>
              <a:t>show a list of the returned codes from the car .</a:t>
            </a:r>
          </a:p>
          <a:p>
            <a:pPr lvl="0" rtl="0">
              <a:spcBef>
                <a:spcPts val="0"/>
              </a:spcBef>
              <a:buNone/>
            </a:pPr>
            <a:endParaRPr lang="en" sz="1800" dirty="0">
              <a:solidFill>
                <a:srgbClr val="FFFFFF"/>
              </a:solidFill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5468725" y="839000"/>
            <a:ext cx="1888499" cy="335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Place your screenshot here</a:t>
            </a:r>
          </a:p>
        </p:txBody>
      </p:sp>
      <p:pic>
        <p:nvPicPr>
          <p:cNvPr id="5" name="Shape 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819150"/>
            <a:ext cx="1934650" cy="332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/>
        </p:nvSpPr>
        <p:spPr>
          <a:xfrm>
            <a:off x="537540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81D1EC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9" name="Shape 309"/>
          <p:cNvSpPr txBox="1">
            <a:spLocks noGrp="1"/>
          </p:cNvSpPr>
          <p:nvPr>
            <p:ph type="body" idx="4294967295"/>
          </p:nvPr>
        </p:nvSpPr>
        <p:spPr>
          <a:xfrm>
            <a:off x="1417075" y="0"/>
            <a:ext cx="3141900" cy="5143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 dirty="0" smtClean="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Result</a:t>
            </a:r>
          </a:p>
          <a:p>
            <a:pPr lvl="0">
              <a:spcBef>
                <a:spcPts val="1600"/>
              </a:spcBef>
              <a:buClr>
                <a:srgbClr val="6FA8DC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This page contains the </a:t>
            </a: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  final </a:t>
            </a: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results: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error code.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error in Arabic .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error image in the engine </a:t>
            </a:r>
          </a:p>
          <a:p>
            <a:pPr lvl="0" rtl="0">
              <a:spcBef>
                <a:spcPts val="0"/>
              </a:spcBef>
              <a:buNone/>
            </a:pPr>
            <a:endParaRPr lang="en" sz="1800" dirty="0">
              <a:solidFill>
                <a:srgbClr val="FFFFFF"/>
              </a:solidFill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5468725" y="839000"/>
            <a:ext cx="1888499" cy="335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Place your screenshot here</a:t>
            </a:r>
          </a:p>
        </p:txBody>
      </p:sp>
      <p:pic>
        <p:nvPicPr>
          <p:cNvPr id="5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895350"/>
            <a:ext cx="1905000" cy="3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/>
        </p:nvSpPr>
        <p:spPr>
          <a:xfrm>
            <a:off x="537540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81D1EC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9" name="Shape 309"/>
          <p:cNvSpPr txBox="1">
            <a:spLocks noGrp="1"/>
          </p:cNvSpPr>
          <p:nvPr>
            <p:ph type="body" idx="4294967295"/>
          </p:nvPr>
        </p:nvSpPr>
        <p:spPr>
          <a:xfrm>
            <a:off x="1417075" y="0"/>
            <a:ext cx="3141900" cy="5143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 dirty="0" smtClean="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History</a:t>
            </a:r>
            <a:r>
              <a:rPr lang="en" sz="4800" dirty="0" smtClean="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lang="en" sz="4800" dirty="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>
              <a:spcBef>
                <a:spcPts val="0"/>
              </a:spcBef>
              <a:buNone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This page show </a:t>
            </a: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sym typeface="Roboto"/>
              </a:rPr>
              <a:t>history of the car Trouble codes</a:t>
            </a:r>
            <a:endParaRPr lang="en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5468725" y="839000"/>
            <a:ext cx="1888499" cy="335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Place your screenshot here</a:t>
            </a:r>
          </a:p>
        </p:txBody>
      </p:sp>
      <p:pic>
        <p:nvPicPr>
          <p:cNvPr id="6" name="image30.png" descr="historya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486400" y="819150"/>
            <a:ext cx="1905000" cy="3352800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/>
        </p:nvSpPr>
        <p:spPr>
          <a:xfrm>
            <a:off x="537540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81D1EC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9" name="Shape 309"/>
          <p:cNvSpPr txBox="1">
            <a:spLocks noGrp="1"/>
          </p:cNvSpPr>
          <p:nvPr>
            <p:ph type="body" idx="4294967295"/>
          </p:nvPr>
        </p:nvSpPr>
        <p:spPr>
          <a:xfrm>
            <a:off x="1417074" y="0"/>
            <a:ext cx="3993125" cy="5143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 dirty="0" smtClean="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Reallife data</a:t>
            </a:r>
          </a:p>
          <a:p>
            <a:pPr lvl="0">
              <a:spcBef>
                <a:spcPts val="1600"/>
              </a:spcBef>
              <a:buClr>
                <a:srgbClr val="6FA8DC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This page shows :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 The Car Speed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 RPM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 Engine Temperature</a:t>
            </a:r>
          </a:p>
          <a:p>
            <a:pPr marL="457200" lvl="1">
              <a:buClr>
                <a:schemeClr val="lt1"/>
              </a:buClr>
              <a:buFont typeface="Courier New" pitchFamily="49" charset="0"/>
              <a:buChar char="o"/>
            </a:pPr>
            <a:r>
              <a:rPr lang="en" sz="1800" dirty="0" smtClean="0">
                <a:solidFill>
                  <a:schemeClr val="bg1"/>
                </a:solidFill>
                <a:latin typeface="+mn-lt"/>
                <a:ea typeface="Roboto"/>
                <a:cs typeface="Roboto"/>
                <a:sym typeface="Roboto"/>
              </a:rPr>
              <a:t>Throttle Position </a:t>
            </a:r>
          </a:p>
          <a:p>
            <a:pPr lvl="0" rtl="0">
              <a:spcBef>
                <a:spcPts val="0"/>
              </a:spcBef>
              <a:buNone/>
            </a:pPr>
            <a:endParaRPr lang="en" sz="1800" dirty="0">
              <a:solidFill>
                <a:srgbClr val="FFFFFF"/>
              </a:solidFill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5468725" y="839000"/>
            <a:ext cx="1888499" cy="335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Place your screenshot here</a:t>
            </a:r>
          </a:p>
        </p:txBody>
      </p:sp>
      <p:pic>
        <p:nvPicPr>
          <p:cNvPr id="5" name="image29.png" descr="dashboard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486400" y="895350"/>
            <a:ext cx="1905000" cy="3276600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/>
        </p:nvSpPr>
        <p:spPr>
          <a:xfrm>
            <a:off x="537540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81D1EC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9" name="Shape 309"/>
          <p:cNvSpPr txBox="1">
            <a:spLocks noGrp="1"/>
          </p:cNvSpPr>
          <p:nvPr>
            <p:ph type="body" idx="4294967295"/>
          </p:nvPr>
        </p:nvSpPr>
        <p:spPr>
          <a:xfrm>
            <a:off x="1417075" y="0"/>
            <a:ext cx="3141900" cy="5143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 dirty="0" smtClean="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Help</a:t>
            </a:r>
            <a:endParaRPr lang="en" sz="4800" dirty="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 dirty="0" smtClean="0">
                <a:solidFill>
                  <a:srgbClr val="FFFFFF"/>
                </a:solidFill>
              </a:rPr>
              <a:t>This page has inf. </a:t>
            </a:r>
            <a:r>
              <a:rPr lang="en-US" sz="1800" dirty="0" smtClean="0">
                <a:solidFill>
                  <a:srgbClr val="FFFFFF"/>
                </a:solidFill>
              </a:rPr>
              <a:t>A</a:t>
            </a:r>
            <a:r>
              <a:rPr lang="en" sz="1800" dirty="0" smtClean="0">
                <a:solidFill>
                  <a:srgbClr val="FFFFFF"/>
                </a:solidFill>
              </a:rPr>
              <a:t>bout applicatin and contact info. </a:t>
            </a:r>
            <a:r>
              <a:rPr lang="en-US" sz="1800" dirty="0" smtClean="0">
                <a:solidFill>
                  <a:srgbClr val="FFFFFF"/>
                </a:solidFill>
              </a:rPr>
              <a:t>T</a:t>
            </a:r>
            <a:r>
              <a:rPr lang="en" sz="1800" dirty="0" smtClean="0">
                <a:solidFill>
                  <a:srgbClr val="FFFFFF"/>
                </a:solidFill>
              </a:rPr>
              <a:t>o support the user.</a:t>
            </a:r>
            <a:endParaRPr lang="en" sz="1800" dirty="0">
              <a:solidFill>
                <a:srgbClr val="FFFFFF"/>
              </a:solidFill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5468725" y="839000"/>
            <a:ext cx="1888499" cy="335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Place your screenshot here</a:t>
            </a:r>
          </a:p>
        </p:txBody>
      </p:sp>
      <p:pic>
        <p:nvPicPr>
          <p:cNvPr id="5" name="image14.png" descr="help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486400" y="819150"/>
            <a:ext cx="1905000" cy="3352800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>
            <a:spLocks noGrp="1"/>
          </p:cNvSpPr>
          <p:nvPr>
            <p:ph type="title"/>
          </p:nvPr>
        </p:nvSpPr>
        <p:spPr>
          <a:xfrm>
            <a:off x="990600" y="971550"/>
            <a:ext cx="5760300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en" sz="3200" dirty="0" smtClean="0"/>
              <a:t>Problems we faced</a:t>
            </a:r>
            <a:endParaRPr lang="en" dirty="0"/>
          </a:p>
        </p:txBody>
      </p:sp>
      <p:pic>
        <p:nvPicPr>
          <p:cNvPr id="4" name="Shape 216" descr="problr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600" y="1809750"/>
            <a:ext cx="7772400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343"/>
          <p:cNvSpPr txBox="1">
            <a:spLocks/>
          </p:cNvSpPr>
          <p:nvPr/>
        </p:nvSpPr>
        <p:spPr>
          <a:xfrm>
            <a:off x="1066800" y="1733550"/>
            <a:ext cx="5760300" cy="252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B5D9"/>
              </a:buClr>
              <a:buSzPct val="100000"/>
              <a:buFont typeface="Roboto Condensed"/>
              <a:buNone/>
              <a:tabLst/>
              <a:defRPr/>
            </a:pPr>
            <a:endParaRPr kumimoji="0" lang="en" sz="2400" b="0" i="0" u="sng" strike="noStrike" kern="0" cap="none" spc="0" normalizeH="0" baseline="0" noProof="0" dirty="0">
              <a:ln>
                <a:noFill/>
              </a:ln>
              <a:solidFill>
                <a:srgbClr val="607896"/>
              </a:solidFill>
              <a:effectLst/>
              <a:uLnTx/>
              <a:uFillTx/>
              <a:latin typeface="Roboto Condensed"/>
              <a:ea typeface="Roboto Condensed"/>
              <a:cs typeface="Roboto Condensed"/>
              <a:sym typeface="Roboto Condensed"/>
              <a:hlinkClick r:id="rId4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ctrTitle" idx="4294967295"/>
          </p:nvPr>
        </p:nvSpPr>
        <p:spPr>
          <a:xfrm>
            <a:off x="685800" y="1504950"/>
            <a:ext cx="4924199" cy="71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ct val="25000"/>
              <a:buFont typeface="Oswald"/>
              <a:buNone/>
            </a:pPr>
            <a:r>
              <a:rPr lang="en-US" sz="6000" b="1" i="0" u="none" strike="noStrike" cap="none" dirty="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THANKS!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subTitle" idx="4294967295"/>
          </p:nvPr>
        </p:nvSpPr>
        <p:spPr>
          <a:xfrm>
            <a:off x="685800" y="1962150"/>
            <a:ext cx="5486400" cy="195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B5D9"/>
              </a:buClr>
              <a:buSzPct val="25000"/>
              <a:buFont typeface="Roboto Condensed"/>
              <a:buNone/>
            </a:pPr>
            <a:r>
              <a:rPr lang="en-US" sz="3600" b="1" i="0" u="none" strike="noStrike" cap="none" dirty="0">
                <a:solidFill>
                  <a:srgbClr val="3796B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Any questions</a:t>
            </a:r>
            <a:r>
              <a:rPr lang="en-US" sz="3600" b="1" i="0" u="none" strike="noStrike" cap="none" dirty="0" smtClean="0">
                <a:solidFill>
                  <a:srgbClr val="3796B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?</a:t>
            </a:r>
          </a:p>
          <a:p>
            <a:pPr indent="0">
              <a:spcBef>
                <a:spcPts val="0"/>
              </a:spcBef>
              <a:buSzPct val="25000"/>
              <a:buNone/>
            </a:pPr>
            <a:r>
              <a:rPr lang="en-US" dirty="0" smtClean="0"/>
              <a:t>Supervisor :Dr.Amjad </a:t>
            </a:r>
            <a:r>
              <a:rPr lang="en-US" dirty="0" smtClean="0"/>
              <a:t>Hawash</a:t>
            </a:r>
            <a:endParaRPr lang="en-US" sz="3600" b="1" i="0" u="none" strike="noStrike" cap="none" dirty="0" smtClean="0">
              <a:solidFill>
                <a:srgbClr val="3796B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dirty="0" smtClean="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The </a:t>
            </a:r>
            <a:r>
              <a:rPr lang="en-US" sz="2000" b="0" i="0" u="none" strike="noStrike" cap="none" dirty="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team work</a:t>
            </a:r>
            <a:r>
              <a:rPr lang="en-US" sz="2000" b="0" i="0" u="none" strike="noStrike" cap="none" dirty="0" smtClean="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: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B5D9"/>
              </a:buClr>
              <a:buSzPct val="100000"/>
              <a:buFont typeface="Roboto Condensed"/>
              <a:buChar char="»"/>
            </a:pPr>
            <a:r>
              <a:rPr lang="en-US" sz="2000" b="0" i="0" u="none" strike="noStrike" cap="none" dirty="0" smtClean="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Raghad </a:t>
            </a:r>
            <a:r>
              <a:rPr lang="en-US" sz="2000" b="0" i="0" u="none" strike="noStrike" cap="none" dirty="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Awadeh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B5D9"/>
              </a:buClr>
              <a:buSzPct val="100000"/>
              <a:buFont typeface="Roboto Condensed"/>
              <a:buChar char="»"/>
            </a:pPr>
            <a:r>
              <a:rPr lang="en-US" sz="2000" b="0" i="0" u="none" strike="noStrike" cap="none" dirty="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Rudab abu </a:t>
            </a:r>
            <a:r>
              <a:rPr lang="en-US" sz="2000" b="0" i="0" u="none" strike="noStrike" cap="none" dirty="0" smtClean="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yaqub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B5D9"/>
              </a:buClr>
              <a:buSzPct val="100000"/>
              <a:buFont typeface="Roboto Condensed"/>
              <a:buChar char="»"/>
            </a:pPr>
            <a:r>
              <a:rPr lang="en-US" dirty="0" smtClean="0"/>
              <a:t>Aalya al Haj Ahmad</a:t>
            </a:r>
            <a:endParaRPr lang="en-US" sz="2000" b="0" i="0" u="none" strike="noStrike" cap="none" dirty="0"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4" name="Shape 2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1733550"/>
            <a:ext cx="2872251" cy="340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222"/>
          <p:cNvPicPr preferRelativeResize="0"/>
          <p:nvPr/>
        </p:nvPicPr>
        <p:blipFill rotWithShape="1">
          <a:blip r:embed="rId4">
            <a:alphaModFix/>
          </a:blip>
          <a:srcRect l="-863" r="87644"/>
          <a:stretch/>
        </p:blipFill>
        <p:spPr>
          <a:xfrm>
            <a:off x="8305800" y="0"/>
            <a:ext cx="8382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2590800" y="1504950"/>
            <a:ext cx="4111425" cy="155295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“The system is android app and hardware device to check opel engin and give the result in Arabic”</a:t>
            </a:r>
            <a:endParaRPr lang="e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Why This System???</a:t>
            </a:r>
            <a:endParaRPr lang="en" dirty="0"/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endParaRPr lang="en" dirty="0"/>
          </a:p>
          <a:p>
            <a:pPr marL="457200" lvl="0" indent="-228600"/>
            <a:r>
              <a:rPr lang="en-US" dirty="0" smtClean="0"/>
              <a:t>Limited knowledge of the mechanic in </a:t>
            </a:r>
            <a:r>
              <a:rPr lang="en-US" dirty="0" smtClean="0"/>
              <a:t>English</a:t>
            </a:r>
            <a:r>
              <a:rPr lang="en-US" dirty="0" smtClean="0"/>
              <a:t>.</a:t>
            </a:r>
            <a:endParaRPr lang="ar-JO" dirty="0" smtClean="0"/>
          </a:p>
          <a:p>
            <a:pPr marL="457200" lvl="0" indent="-228600"/>
            <a:r>
              <a:rPr lang="en-US" dirty="0" smtClean="0"/>
              <a:t>To keep up with </a:t>
            </a:r>
            <a:r>
              <a:rPr lang="en-US" dirty="0" smtClean="0"/>
              <a:t>the massive </a:t>
            </a:r>
            <a:r>
              <a:rPr lang="en-US" dirty="0" smtClean="0"/>
              <a:t>development </a:t>
            </a:r>
            <a:r>
              <a:rPr lang="en-US" dirty="0" smtClean="0"/>
              <a:t>in</a:t>
            </a:r>
          </a:p>
          <a:p>
            <a:pPr marL="457200" lvl="0" indent="-228600">
              <a:buNone/>
            </a:pPr>
            <a:r>
              <a:rPr lang="en-US" dirty="0" smtClean="0"/>
              <a:t>    the </a:t>
            </a:r>
            <a:r>
              <a:rPr lang="en-US" dirty="0" smtClean="0"/>
              <a:t>automotive industry and its </a:t>
            </a:r>
            <a:r>
              <a:rPr lang="en-US" dirty="0" smtClean="0"/>
              <a:t>repair.</a:t>
            </a:r>
            <a:endParaRPr lang="en" dirty="0"/>
          </a:p>
          <a:p>
            <a:pPr marL="457200" lvl="0" indent="-228600"/>
            <a:r>
              <a:rPr lang="en-US" dirty="0" smtClean="0"/>
              <a:t>Accuracy in knowing and repairing </a:t>
            </a:r>
            <a:r>
              <a:rPr lang="en-US" dirty="0" smtClean="0"/>
              <a:t>errors.</a:t>
            </a:r>
          </a:p>
          <a:p>
            <a:pPr marL="457200" lvl="0" indent="-228600"/>
            <a:r>
              <a:rPr lang="en-US" dirty="0" smtClean="0"/>
              <a:t>For </a:t>
            </a:r>
            <a:r>
              <a:rPr lang="en-US" dirty="0" smtClean="0"/>
              <a:t>everyone interested in getting to know </a:t>
            </a:r>
            <a:endParaRPr lang="en-US" dirty="0" smtClean="0"/>
          </a:p>
          <a:p>
            <a:pPr marL="457200" lvl="0" indent="-228600">
              <a:buNone/>
            </a:pPr>
            <a:r>
              <a:rPr lang="en-US" dirty="0" smtClean="0"/>
              <a:t> </a:t>
            </a:r>
            <a:r>
              <a:rPr lang="en-US" dirty="0" smtClean="0"/>
              <a:t>   their </a:t>
            </a:r>
            <a:r>
              <a:rPr lang="en-US" dirty="0" smtClean="0"/>
              <a:t>cars </a:t>
            </a:r>
            <a:r>
              <a:rPr lang="en-US" dirty="0" smtClean="0"/>
              <a:t>better.</a:t>
            </a:r>
          </a:p>
          <a:p>
            <a:pPr marL="457200" lvl="0" indent="-228600"/>
            <a:endParaRPr lang="en" dirty="0"/>
          </a:p>
        </p:txBody>
      </p:sp>
      <p:pic>
        <p:nvPicPr>
          <p:cNvPr id="4" name="Shape 48" descr="images (3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72200" y="1504950"/>
            <a:ext cx="2971800" cy="363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ctrTitle" idx="4294967295"/>
          </p:nvPr>
        </p:nvSpPr>
        <p:spPr>
          <a:xfrm>
            <a:off x="685800" y="2726350"/>
            <a:ext cx="5291700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400" dirty="0" smtClean="0">
                <a:solidFill>
                  <a:srgbClr val="81D1EC"/>
                </a:solidFill>
              </a:rPr>
              <a:t>Mechanical introduction</a:t>
            </a:r>
            <a:endParaRPr lang="en" sz="5400" dirty="0" smtClean="0">
              <a:solidFill>
                <a:srgbClr val="81D1EC"/>
              </a:solidFill>
            </a:endParaRPr>
          </a:p>
        </p:txBody>
      </p:sp>
      <p:sp>
        <p:nvSpPr>
          <p:cNvPr id="195" name="Shape 195"/>
          <p:cNvSpPr txBox="1">
            <a:spLocks noGrp="1"/>
          </p:cNvSpPr>
          <p:nvPr>
            <p:ph type="subTitle" idx="4294967295"/>
          </p:nvPr>
        </p:nvSpPr>
        <p:spPr>
          <a:xfrm>
            <a:off x="685800" y="3640151"/>
            <a:ext cx="5291700" cy="78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For more understanding……..</a:t>
            </a:r>
            <a:endParaRPr lang="en" dirty="0"/>
          </a:p>
        </p:txBody>
      </p:sp>
      <p:sp>
        <p:nvSpPr>
          <p:cNvPr id="196" name="Shape 196"/>
          <p:cNvSpPr/>
          <p:nvPr/>
        </p:nvSpPr>
        <p:spPr>
          <a:xfrm>
            <a:off x="5858742" y="2615556"/>
            <a:ext cx="282132" cy="269389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97" name="Shape 197"/>
          <p:cNvGrpSpPr/>
          <p:nvPr/>
        </p:nvGrpSpPr>
        <p:grpSpPr>
          <a:xfrm>
            <a:off x="5508636" y="1047750"/>
            <a:ext cx="1208685" cy="1209005"/>
            <a:chOff x="6654650" y="3665275"/>
            <a:chExt cx="409100" cy="409125"/>
          </a:xfrm>
        </p:grpSpPr>
        <p:sp>
          <p:nvSpPr>
            <p:cNvPr id="198" name="Shape 198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00" name="Shape 200"/>
          <p:cNvGrpSpPr/>
          <p:nvPr/>
        </p:nvGrpSpPr>
        <p:grpSpPr>
          <a:xfrm rot="1057032">
            <a:off x="4343722" y="2053161"/>
            <a:ext cx="798554" cy="798614"/>
            <a:chOff x="570875" y="4322250"/>
            <a:chExt cx="443300" cy="443325"/>
          </a:xfrm>
        </p:grpSpPr>
        <p:sp>
          <p:nvSpPr>
            <p:cNvPr id="201" name="Shape 201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05" name="Shape 205"/>
          <p:cNvSpPr/>
          <p:nvPr/>
        </p:nvSpPr>
        <p:spPr>
          <a:xfrm rot="2466689">
            <a:off x="4433324" y="1337125"/>
            <a:ext cx="392000" cy="374295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6" name="Shape 206"/>
          <p:cNvSpPr/>
          <p:nvPr/>
        </p:nvSpPr>
        <p:spPr>
          <a:xfrm rot="-1609379">
            <a:off x="5006589" y="1572617"/>
            <a:ext cx="282081" cy="269341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/>
          <p:nvPr/>
        </p:nvSpPr>
        <p:spPr>
          <a:xfrm rot="2925831">
            <a:off x="6716993" y="1785995"/>
            <a:ext cx="211250" cy="201709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8" name="Shape 208"/>
          <p:cNvSpPr/>
          <p:nvPr/>
        </p:nvSpPr>
        <p:spPr>
          <a:xfrm rot="-1609195">
            <a:off x="5837875" y="434724"/>
            <a:ext cx="190312" cy="181716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990600" y="1504950"/>
            <a:ext cx="3418200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The Car Cluster</a:t>
            </a:r>
            <a:endParaRPr lang="en" dirty="0"/>
          </a:p>
        </p:txBody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1066800" y="2190750"/>
            <a:ext cx="3886200" cy="259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 smtClean="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The cluster show the car system Air bag, check engine, sensors, oi</a:t>
            </a:r>
            <a:r>
              <a:rPr lang="en" dirty="0" smtClean="0"/>
              <a:t>l.</a:t>
            </a:r>
          </a:p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  <p:pic>
        <p:nvPicPr>
          <p:cNvPr id="7" name="Picture 6" descr="3001069918_5d6f2a54a6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0" y="0"/>
            <a:ext cx="406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381000" y="1581150"/>
            <a:ext cx="5760300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The OBD|| </a:t>
            </a:r>
            <a:br>
              <a:rPr lang="en" dirty="0" smtClean="0"/>
            </a:br>
            <a:r>
              <a:rPr lang="en" dirty="0" smtClean="0"/>
              <a:t>Trouble Code</a:t>
            </a:r>
            <a:endParaRPr lang="en" dirty="0"/>
          </a:p>
        </p:txBody>
      </p:sp>
      <p:pic>
        <p:nvPicPr>
          <p:cNvPr id="6" name="Picture 5" descr="AAEAAQAAAAAAAAKOAAAAJGI0NTVjNTk5LTg1ZjQtNDBiOC1iYzRkLTA4NjFiZGZlMGI3M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1058669"/>
            <a:ext cx="5181600" cy="408482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title"/>
          </p:nvPr>
        </p:nvSpPr>
        <p:spPr>
          <a:xfrm>
            <a:off x="-533400" y="1428750"/>
            <a:ext cx="5760300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dirty="0" smtClean="0"/>
              <a:t>OBD System in Car</a:t>
            </a:r>
            <a:endParaRPr lang="en" dirty="0"/>
          </a:p>
        </p:txBody>
      </p:sp>
      <p:pic>
        <p:nvPicPr>
          <p:cNvPr id="4" name="Shape 81" descr="obd_system_component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8600" y="1352550"/>
            <a:ext cx="5105400" cy="379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ctrTitle" idx="4294967295"/>
          </p:nvPr>
        </p:nvSpPr>
        <p:spPr>
          <a:xfrm>
            <a:off x="609600" y="819150"/>
            <a:ext cx="6078900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en" sz="3600" dirty="0" smtClean="0"/>
              <a:t>What Does The App Do !</a:t>
            </a:r>
            <a:endParaRPr lang="en" sz="3600" dirty="0">
              <a:solidFill>
                <a:srgbClr val="FF9900"/>
              </a:solidFill>
            </a:endParaRPr>
          </a:p>
        </p:txBody>
      </p:sp>
      <p:sp>
        <p:nvSpPr>
          <p:cNvPr id="268" name="Shape 268"/>
          <p:cNvSpPr txBox="1">
            <a:spLocks noGrp="1"/>
          </p:cNvSpPr>
          <p:nvPr>
            <p:ph type="subTitle" idx="4294967295"/>
          </p:nvPr>
        </p:nvSpPr>
        <p:spPr>
          <a:xfrm>
            <a:off x="762000" y="2038350"/>
            <a:ext cx="8839200" cy="78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dirty="0" smtClean="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checks </a:t>
            </a:r>
            <a:r>
              <a:rPr lang="en" dirty="0" smtClean="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the engine faults</a:t>
            </a:r>
            <a:r>
              <a:rPr lang="en" dirty="0" smtClean="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.       </a:t>
            </a:r>
            <a:r>
              <a:rPr lang="en" dirty="0" smtClean="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shows  the Real </a:t>
            </a:r>
            <a:r>
              <a:rPr lang="en" dirty="0" smtClean="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life</a:t>
            </a:r>
          </a:p>
          <a:p>
            <a:pPr>
              <a:spcBef>
                <a:spcPts val="0"/>
              </a:spcBef>
              <a:buNone/>
            </a:pPr>
            <a:r>
              <a:rPr lang="en" dirty="0" smtClean="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	</a:t>
            </a:r>
            <a:r>
              <a:rPr lang="en" dirty="0" smtClean="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		         data </a:t>
            </a:r>
            <a:r>
              <a:rPr lang="en" dirty="0" smtClean="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for the car</a:t>
            </a:r>
            <a:r>
              <a:rPr lang="en" sz="1800" dirty="0" smtClean="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lang="en" dirty="0" smtClean="0">
              <a:solidFill>
                <a:srgbClr val="073763"/>
              </a:solidFill>
              <a:latin typeface="Roboto"/>
              <a:ea typeface="Roboto"/>
              <a:cs typeface="Roboto"/>
              <a:sym typeface="Roboto"/>
            </a:endParaRPr>
          </a:p>
          <a:p>
            <a:pPr>
              <a:spcBef>
                <a:spcPts val="0"/>
              </a:spcBef>
            </a:pPr>
            <a:endParaRPr lang="en" dirty="0"/>
          </a:p>
        </p:txBody>
      </p:sp>
      <p:pic>
        <p:nvPicPr>
          <p:cNvPr id="4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6800" y="2724150"/>
            <a:ext cx="2209800" cy="1600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2724150"/>
            <a:ext cx="2550694" cy="1600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olsey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490</Words>
  <PresentationFormat>On-screen Show (16:9)</PresentationFormat>
  <Paragraphs>106</Paragraphs>
  <Slides>26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Oswald</vt:lpstr>
      <vt:lpstr>Roboto Condensed</vt:lpstr>
      <vt:lpstr>Roboto</vt:lpstr>
      <vt:lpstr>Courier New</vt:lpstr>
      <vt:lpstr>Wolsey template</vt:lpstr>
      <vt:lpstr>Car Diagnostic System</vt:lpstr>
      <vt:lpstr>1.Vedio as Introduction</vt:lpstr>
      <vt:lpstr>Slide 3</vt:lpstr>
      <vt:lpstr>Why This System???</vt:lpstr>
      <vt:lpstr>Mechanical introduction</vt:lpstr>
      <vt:lpstr>The Car Cluster</vt:lpstr>
      <vt:lpstr>The OBD||  Trouble Code</vt:lpstr>
      <vt:lpstr>OBD System in Car</vt:lpstr>
      <vt:lpstr>What Does The App Do !</vt:lpstr>
      <vt:lpstr>Want big impact? USE BIG IMAGE.</vt:lpstr>
      <vt:lpstr>The System Structure</vt:lpstr>
      <vt:lpstr>System Structure</vt:lpstr>
      <vt:lpstr>The Hardware</vt:lpstr>
      <vt:lpstr>The Hardware cont&gt;&gt;</vt:lpstr>
      <vt:lpstr>The Software Application  </vt:lpstr>
      <vt:lpstr>Information about application  </vt:lpstr>
      <vt:lpstr>Services &amp; Features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Problems we faced</vt:lpstr>
      <vt:lpstr>THANKS!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 Diagnostic System</dc:title>
  <dc:creator>Raghodeh dodeh</dc:creator>
  <cp:lastModifiedBy>USER</cp:lastModifiedBy>
  <cp:revision>1</cp:revision>
  <dcterms:modified xsi:type="dcterms:W3CDTF">2017-05-18T09:32:36Z</dcterms:modified>
</cp:coreProperties>
</file>