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1.xml" ContentType="application/vnd.openxmlformats-officedocument.drawingml.chartshapes+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1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80" r:id="rId24"/>
    <p:sldId id="28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599"/>
  </p:normalViewPr>
  <p:slideViewPr>
    <p:cSldViewPr snapToGrid="0" snapToObjects="1">
      <p:cViewPr varScale="1">
        <p:scale>
          <a:sx n="112" d="100"/>
          <a:sy n="112" d="100"/>
        </p:scale>
        <p:origin x="57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azem\Desktop\mawad\&#1587;&#1606;&#1577;%20&#1582;&#1575;&#1605;&#1587;&#1577;\graduation%20project\producti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3.xlsx"/><Relationship Id="rId2"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GB"/>
            </a:pPr>
            <a:r>
              <a:rPr lang="en-GB" sz="1400" dirty="0"/>
              <a:t>total</a:t>
            </a:r>
            <a:r>
              <a:rPr lang="en-GB" sz="1400" baseline="0" dirty="0"/>
              <a:t> production of the line</a:t>
            </a:r>
            <a:endParaRPr lang="ar-SA" sz="1400" dirty="0"/>
          </a:p>
        </c:rich>
      </c:tx>
      <c:layout/>
      <c:overlay val="0"/>
    </c:title>
    <c:autoTitleDeleted val="0"/>
    <c:plotArea>
      <c:layout/>
      <c:lineChart>
        <c:grouping val="standard"/>
        <c:varyColors val="0"/>
        <c:ser>
          <c:idx val="0"/>
          <c:order val="0"/>
          <c:tx>
            <c:strRef>
              <c:f>قراطيس!$B$3</c:f>
              <c:strCache>
                <c:ptCount val="1"/>
                <c:pt idx="0">
                  <c:v>الانتاج (كرتونة)</c:v>
                </c:pt>
              </c:strCache>
            </c:strRef>
          </c:tx>
          <c:marker>
            <c:symbol val="none"/>
          </c:marker>
          <c:val>
            <c:numRef>
              <c:f>قراطيس!$B$4:$B$15</c:f>
              <c:numCache>
                <c:formatCode>General</c:formatCode>
                <c:ptCount val="12"/>
                <c:pt idx="0">
                  <c:v>1167.0</c:v>
                </c:pt>
                <c:pt idx="1">
                  <c:v>5083.0</c:v>
                </c:pt>
                <c:pt idx="2">
                  <c:v>8471.0</c:v>
                </c:pt>
                <c:pt idx="3">
                  <c:v>10133.0</c:v>
                </c:pt>
                <c:pt idx="4">
                  <c:v>11615.0</c:v>
                </c:pt>
                <c:pt idx="5">
                  <c:v>5139.0</c:v>
                </c:pt>
                <c:pt idx="6">
                  <c:v>14010.0</c:v>
                </c:pt>
                <c:pt idx="7">
                  <c:v>10428.0</c:v>
                </c:pt>
                <c:pt idx="8">
                  <c:v>783.0</c:v>
                </c:pt>
                <c:pt idx="9">
                  <c:v>173.0</c:v>
                </c:pt>
                <c:pt idx="10">
                  <c:v>0.0</c:v>
                </c:pt>
                <c:pt idx="11">
                  <c:v>0.0</c:v>
                </c:pt>
              </c:numCache>
            </c:numRef>
          </c:val>
          <c:smooth val="0"/>
          <c:extLst xmlns:c16r2="http://schemas.microsoft.com/office/drawing/2015/06/chart">
            <c:ext xmlns:c16="http://schemas.microsoft.com/office/drawing/2014/chart" uri="{C3380CC4-5D6E-409C-BE32-E72D297353CC}">
              <c16:uniqueId val="{00000000-7458-4C68-BBD1-AF86C81C4734}"/>
            </c:ext>
          </c:extLst>
        </c:ser>
        <c:dLbls>
          <c:showLegendKey val="0"/>
          <c:showVal val="0"/>
          <c:showCatName val="0"/>
          <c:showSerName val="0"/>
          <c:showPercent val="0"/>
          <c:showBubbleSize val="0"/>
        </c:dLbls>
        <c:smooth val="0"/>
        <c:axId val="-2109132272"/>
        <c:axId val="-2121723408"/>
      </c:lineChart>
      <c:catAx>
        <c:axId val="-2109132272"/>
        <c:scaling>
          <c:orientation val="minMax"/>
        </c:scaling>
        <c:delete val="0"/>
        <c:axPos val="b"/>
        <c:title>
          <c:tx>
            <c:rich>
              <a:bodyPr/>
              <a:lstStyle/>
              <a:p>
                <a:pPr>
                  <a:defRPr lang="en-GB"/>
                </a:pPr>
                <a:r>
                  <a:rPr lang="en-GB"/>
                  <a:t>months</a:t>
                </a:r>
              </a:p>
            </c:rich>
          </c:tx>
          <c:layout/>
          <c:overlay val="0"/>
        </c:title>
        <c:majorTickMark val="out"/>
        <c:minorTickMark val="none"/>
        <c:tickLblPos val="nextTo"/>
        <c:txPr>
          <a:bodyPr/>
          <a:lstStyle/>
          <a:p>
            <a:pPr>
              <a:defRPr lang="en-GB"/>
            </a:pPr>
            <a:endParaRPr lang="en-US"/>
          </a:p>
        </c:txPr>
        <c:crossAx val="-2121723408"/>
        <c:crosses val="autoZero"/>
        <c:auto val="1"/>
        <c:lblAlgn val="ctr"/>
        <c:lblOffset val="100"/>
        <c:noMultiLvlLbl val="0"/>
      </c:catAx>
      <c:valAx>
        <c:axId val="-2121723408"/>
        <c:scaling>
          <c:orientation val="minMax"/>
        </c:scaling>
        <c:delete val="0"/>
        <c:axPos val="l"/>
        <c:majorGridlines/>
        <c:title>
          <c:tx>
            <c:rich>
              <a:bodyPr rot="0" vert="horz"/>
              <a:lstStyle/>
              <a:p>
                <a:pPr>
                  <a:defRPr lang="en-GB"/>
                </a:pPr>
                <a:r>
                  <a:rPr lang="en-GB"/>
                  <a:t>production</a:t>
                </a:r>
                <a:r>
                  <a:rPr lang="en-GB" baseline="0"/>
                  <a:t> quantity</a:t>
                </a:r>
                <a:endParaRPr lang="en-GB"/>
              </a:p>
            </c:rich>
          </c:tx>
          <c:layout/>
          <c:overlay val="0"/>
        </c:title>
        <c:numFmt formatCode="General" sourceLinked="1"/>
        <c:majorTickMark val="out"/>
        <c:minorTickMark val="none"/>
        <c:tickLblPos val="nextTo"/>
        <c:txPr>
          <a:bodyPr/>
          <a:lstStyle/>
          <a:p>
            <a:pPr>
              <a:defRPr lang="en-GB"/>
            </a:pPr>
            <a:endParaRPr lang="en-US"/>
          </a:p>
        </c:txPr>
        <c:crossAx val="-2109132272"/>
        <c:crosses val="autoZero"/>
        <c:crossBetween val="between"/>
      </c:valAx>
    </c:plotArea>
    <c:legend>
      <c:legendPos val="r"/>
      <c:layout/>
      <c:overlay val="0"/>
      <c:txPr>
        <a:bodyPr/>
        <a:lstStyle/>
        <a:p>
          <a:pPr>
            <a:defRPr lang="en-GB"/>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1662275636343"/>
          <c:y val="0.0159432201485333"/>
          <c:w val="0.595911455567236"/>
          <c:h val="0.827885702022938"/>
        </c:manualLayout>
      </c:layout>
      <c:barChart>
        <c:barDir val="col"/>
        <c:grouping val="clustered"/>
        <c:varyColors val="0"/>
        <c:ser>
          <c:idx val="0"/>
          <c:order val="0"/>
          <c:tx>
            <c:strRef>
              <c:f>'[Chart in Microsoft Word]Sheet1'!$Q$1</c:f>
              <c:strCache>
                <c:ptCount val="1"/>
                <c:pt idx="0">
                  <c:v>target hour</c:v>
                </c:pt>
              </c:strCache>
            </c:strRef>
          </c:tx>
          <c:invertIfNegative val="0"/>
          <c:val>
            <c:numRef>
              <c:f>'[Chart in Microsoft Word]Sheet1'!$Q$2:$Q$3</c:f>
              <c:numCache>
                <c:formatCode>General</c:formatCode>
                <c:ptCount val="2"/>
                <c:pt idx="0">
                  <c:v>610.0</c:v>
                </c:pt>
                <c:pt idx="1">
                  <c:v>40.0</c:v>
                </c:pt>
              </c:numCache>
            </c:numRef>
          </c:val>
          <c:extLst xmlns:c16r2="http://schemas.microsoft.com/office/drawing/2015/06/chart">
            <c:ext xmlns:c16="http://schemas.microsoft.com/office/drawing/2014/chart" uri="{C3380CC4-5D6E-409C-BE32-E72D297353CC}">
              <c16:uniqueId val="{00000000-7841-460A-BFA7-08C5C411009F}"/>
            </c:ext>
          </c:extLst>
        </c:ser>
        <c:ser>
          <c:idx val="1"/>
          <c:order val="1"/>
          <c:tx>
            <c:strRef>
              <c:f>'[Chart in Microsoft Word]Sheet1'!$P$1</c:f>
              <c:strCache>
                <c:ptCount val="1"/>
                <c:pt idx="0">
                  <c:v>down time hour</c:v>
                </c:pt>
              </c:strCache>
            </c:strRef>
          </c:tx>
          <c:invertIfNegative val="0"/>
          <c:val>
            <c:numRef>
              <c:f>'[Chart in Microsoft Word]Sheet1'!$P$2:$P$3</c:f>
              <c:numCache>
                <c:formatCode>General</c:formatCode>
                <c:ptCount val="2"/>
                <c:pt idx="0">
                  <c:v>119.7</c:v>
                </c:pt>
                <c:pt idx="1">
                  <c:v>9.3</c:v>
                </c:pt>
              </c:numCache>
            </c:numRef>
          </c:val>
          <c:extLst xmlns:c16r2="http://schemas.microsoft.com/office/drawing/2015/06/chart">
            <c:ext xmlns:c16="http://schemas.microsoft.com/office/drawing/2014/chart" uri="{C3380CC4-5D6E-409C-BE32-E72D297353CC}">
              <c16:uniqueId val="{00000001-7841-460A-BFA7-08C5C411009F}"/>
            </c:ext>
          </c:extLst>
        </c:ser>
        <c:ser>
          <c:idx val="2"/>
          <c:order val="2"/>
          <c:tx>
            <c:strRef>
              <c:f>'[Chart in Microsoft Word]Sheet1'!$O$1</c:f>
              <c:strCache>
                <c:ptCount val="1"/>
                <c:pt idx="0">
                  <c:v>actual hour</c:v>
                </c:pt>
              </c:strCache>
            </c:strRef>
          </c:tx>
          <c:invertIfNegative val="0"/>
          <c:val>
            <c:numRef>
              <c:f>'[Chart in Microsoft Word]Sheet1'!$O$2:$O$3</c:f>
              <c:numCache>
                <c:formatCode>General</c:formatCode>
                <c:ptCount val="2"/>
                <c:pt idx="0">
                  <c:v>526.4</c:v>
                </c:pt>
                <c:pt idx="1">
                  <c:v>33.4</c:v>
                </c:pt>
              </c:numCache>
            </c:numRef>
          </c:val>
          <c:extLst xmlns:c16r2="http://schemas.microsoft.com/office/drawing/2015/06/chart">
            <c:ext xmlns:c16="http://schemas.microsoft.com/office/drawing/2014/chart" uri="{C3380CC4-5D6E-409C-BE32-E72D297353CC}">
              <c16:uniqueId val="{00000002-7841-460A-BFA7-08C5C411009F}"/>
            </c:ext>
          </c:extLst>
        </c:ser>
        <c:dLbls>
          <c:showLegendKey val="0"/>
          <c:showVal val="0"/>
          <c:showCatName val="0"/>
          <c:showSerName val="0"/>
          <c:showPercent val="0"/>
          <c:showBubbleSize val="0"/>
        </c:dLbls>
        <c:gapWidth val="150"/>
        <c:axId val="-2119820176"/>
        <c:axId val="-2129056720"/>
      </c:barChart>
      <c:catAx>
        <c:axId val="-2119820176"/>
        <c:scaling>
          <c:orientation val="minMax"/>
        </c:scaling>
        <c:delete val="0"/>
        <c:axPos val="b"/>
        <c:title>
          <c:tx>
            <c:rich>
              <a:bodyPr/>
              <a:lstStyle/>
              <a:p>
                <a:pPr>
                  <a:defRPr/>
                </a:pPr>
                <a:r>
                  <a:rPr lang="en-GB"/>
                  <a:t>cartos</a:t>
                </a:r>
                <a:r>
                  <a:rPr lang="en-GB" baseline="0"/>
                  <a:t>                                boxes</a:t>
                </a:r>
                <a:endParaRPr lang="en-GB"/>
              </a:p>
            </c:rich>
          </c:tx>
          <c:layout/>
          <c:overlay val="0"/>
        </c:title>
        <c:majorTickMark val="out"/>
        <c:minorTickMark val="none"/>
        <c:tickLblPos val="nextTo"/>
        <c:crossAx val="-2129056720"/>
        <c:crosses val="autoZero"/>
        <c:auto val="1"/>
        <c:lblAlgn val="ctr"/>
        <c:lblOffset val="100"/>
        <c:noMultiLvlLbl val="0"/>
      </c:catAx>
      <c:valAx>
        <c:axId val="-2129056720"/>
        <c:scaling>
          <c:orientation val="minMax"/>
        </c:scaling>
        <c:delete val="0"/>
        <c:axPos val="l"/>
        <c:majorGridlines/>
        <c:title>
          <c:tx>
            <c:rich>
              <a:bodyPr rot="0" vert="horz"/>
              <a:lstStyle/>
              <a:p>
                <a:pPr>
                  <a:defRPr/>
                </a:pPr>
                <a:r>
                  <a:rPr lang="en-GB"/>
                  <a:t>hours</a:t>
                </a:r>
              </a:p>
            </c:rich>
          </c:tx>
          <c:layout/>
          <c:overlay val="0"/>
        </c:title>
        <c:numFmt formatCode="General" sourceLinked="1"/>
        <c:majorTickMark val="out"/>
        <c:minorTickMark val="none"/>
        <c:tickLblPos val="nextTo"/>
        <c:crossAx val="-2119820176"/>
        <c:crosses val="autoZero"/>
        <c:crossBetween val="between"/>
      </c:valAx>
    </c:plotArea>
    <c:legend>
      <c:legendPos val="l"/>
      <c:layout>
        <c:manualLayout>
          <c:xMode val="edge"/>
          <c:yMode val="edge"/>
          <c:x val="0.748263883960165"/>
          <c:y val="0.342311270497128"/>
          <c:w val="0.229528928168587"/>
          <c:h val="0.238467143052457"/>
        </c:manualLayout>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GB"/>
            </a:pPr>
            <a:r>
              <a:rPr lang="en-US" dirty="0" smtClean="0"/>
              <a:t>Number </a:t>
            </a:r>
            <a:r>
              <a:rPr lang="en-US" dirty="0"/>
              <a:t>of employees</a:t>
            </a:r>
          </a:p>
        </c:rich>
      </c:tx>
      <c:layout/>
      <c:overlay val="0"/>
    </c:title>
    <c:autoTitleDeleted val="0"/>
    <c:plotArea>
      <c:layout>
        <c:manualLayout>
          <c:layoutTarget val="inner"/>
          <c:xMode val="edge"/>
          <c:yMode val="edge"/>
          <c:x val="0.0997661854768154"/>
          <c:y val="0.180914625255176"/>
          <c:w val="0.585733814523185"/>
          <c:h val="0.689216608340624"/>
        </c:manualLayout>
      </c:layout>
      <c:barChart>
        <c:barDir val="col"/>
        <c:grouping val="stacked"/>
        <c:varyColors val="0"/>
        <c:ser>
          <c:idx val="0"/>
          <c:order val="0"/>
          <c:tx>
            <c:strRef>
              <c:f>Sheet2!$K$2:$L$2</c:f>
              <c:strCache>
                <c:ptCount val="1"/>
                <c:pt idx="0">
                  <c:v>number of employees</c:v>
                </c:pt>
              </c:strCache>
            </c:strRef>
          </c:tx>
          <c:invertIfNegative val="0"/>
          <c:val>
            <c:numRef>
              <c:f>Sheet2!$L$3:$L$4</c:f>
              <c:numCache>
                <c:formatCode>General</c:formatCode>
                <c:ptCount val="2"/>
                <c:pt idx="0">
                  <c:v>9.0</c:v>
                </c:pt>
                <c:pt idx="1">
                  <c:v>14.0</c:v>
                </c:pt>
              </c:numCache>
            </c:numRef>
          </c:val>
          <c:extLst xmlns:c16r2="http://schemas.microsoft.com/office/drawing/2015/06/chart">
            <c:ext xmlns:c16="http://schemas.microsoft.com/office/drawing/2014/chart" uri="{C3380CC4-5D6E-409C-BE32-E72D297353CC}">
              <c16:uniqueId val="{00000000-D367-462B-B525-90AEFD2CA1C7}"/>
            </c:ext>
          </c:extLst>
        </c:ser>
        <c:dLbls>
          <c:showLegendKey val="0"/>
          <c:showVal val="0"/>
          <c:showCatName val="0"/>
          <c:showSerName val="0"/>
          <c:showPercent val="0"/>
          <c:showBubbleSize val="0"/>
        </c:dLbls>
        <c:gapWidth val="150"/>
        <c:overlap val="100"/>
        <c:axId val="-2122370608"/>
        <c:axId val="-2119700944"/>
      </c:barChart>
      <c:catAx>
        <c:axId val="-2122370608"/>
        <c:scaling>
          <c:orientation val="minMax"/>
        </c:scaling>
        <c:delete val="0"/>
        <c:axPos val="b"/>
        <c:title>
          <c:tx>
            <c:rich>
              <a:bodyPr/>
              <a:lstStyle/>
              <a:p>
                <a:pPr>
                  <a:defRPr/>
                </a:pPr>
                <a:r>
                  <a:rPr lang="en-US"/>
                  <a:t>cartos                                    boxes</a:t>
                </a:r>
                <a:endParaRPr lang="ar-SA"/>
              </a:p>
            </c:rich>
          </c:tx>
          <c:layout>
            <c:manualLayout>
              <c:xMode val="edge"/>
              <c:yMode val="edge"/>
              <c:x val="0.204119203849519"/>
              <c:y val="0.929606299212598"/>
            </c:manualLayout>
          </c:layout>
          <c:overlay val="0"/>
        </c:title>
        <c:majorTickMark val="out"/>
        <c:minorTickMark val="none"/>
        <c:tickLblPos val="nextTo"/>
        <c:txPr>
          <a:bodyPr/>
          <a:lstStyle/>
          <a:p>
            <a:pPr>
              <a:defRPr lang="en-GB"/>
            </a:pPr>
            <a:endParaRPr lang="en-US"/>
          </a:p>
        </c:txPr>
        <c:crossAx val="-2119700944"/>
        <c:crosses val="autoZero"/>
        <c:auto val="1"/>
        <c:lblAlgn val="ctr"/>
        <c:lblOffset val="100"/>
        <c:noMultiLvlLbl val="0"/>
      </c:catAx>
      <c:valAx>
        <c:axId val="-2119700944"/>
        <c:scaling>
          <c:orientation val="minMax"/>
        </c:scaling>
        <c:delete val="0"/>
        <c:axPos val="l"/>
        <c:majorGridlines/>
        <c:title>
          <c:tx>
            <c:rich>
              <a:bodyPr rot="-5400000" vert="horz"/>
              <a:lstStyle/>
              <a:p>
                <a:pPr>
                  <a:defRPr/>
                </a:pPr>
                <a:r>
                  <a:rPr lang="en-US"/>
                  <a:t>Number of employees </a:t>
                </a:r>
                <a:endParaRPr lang="ar-SA"/>
              </a:p>
            </c:rich>
          </c:tx>
          <c:layout/>
          <c:overlay val="0"/>
        </c:title>
        <c:numFmt formatCode="General" sourceLinked="1"/>
        <c:majorTickMark val="out"/>
        <c:minorTickMark val="none"/>
        <c:tickLblPos val="nextTo"/>
        <c:txPr>
          <a:bodyPr/>
          <a:lstStyle/>
          <a:p>
            <a:pPr>
              <a:defRPr lang="en-GB"/>
            </a:pPr>
            <a:endParaRPr lang="en-US"/>
          </a:p>
        </c:txPr>
        <c:crossAx val="-2122370608"/>
        <c:crosses val="autoZero"/>
        <c:crossBetween val="between"/>
      </c:valAx>
    </c:plotArea>
    <c:legend>
      <c:legendPos val="l"/>
      <c:layout>
        <c:manualLayout>
          <c:xMode val="edge"/>
          <c:yMode val="edge"/>
          <c:x val="0.686111111111111"/>
          <c:y val="0.455768810148731"/>
          <c:w val="0.295055555555556"/>
          <c:h val="0.0837171916010499"/>
        </c:manualLayout>
      </c:layout>
      <c:overlay val="0"/>
      <c:txPr>
        <a:bodyPr/>
        <a:lstStyle/>
        <a:p>
          <a:pPr>
            <a:defRPr lang="en-GB"/>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8113445426309"/>
          <c:y val="0.102997935534738"/>
          <c:w val="0.538553149606299"/>
          <c:h val="0.738155438903471"/>
        </c:manualLayout>
      </c:layout>
      <c:barChart>
        <c:barDir val="col"/>
        <c:grouping val="stacked"/>
        <c:varyColors val="0"/>
        <c:ser>
          <c:idx val="0"/>
          <c:order val="0"/>
          <c:tx>
            <c:v>actual value/target value</c:v>
          </c:tx>
          <c:invertIfNegative val="0"/>
          <c:val>
            <c:numRef>
              <c:f>Sheet2!$L$3:$L$4</c:f>
              <c:numCache>
                <c:formatCode>0.00%</c:formatCode>
                <c:ptCount val="2"/>
                <c:pt idx="0">
                  <c:v>0.863</c:v>
                </c:pt>
                <c:pt idx="1">
                  <c:v>0.844</c:v>
                </c:pt>
              </c:numCache>
            </c:numRef>
          </c:val>
          <c:extLst xmlns:c16r2="http://schemas.microsoft.com/office/drawing/2015/06/chart">
            <c:ext xmlns:c16="http://schemas.microsoft.com/office/drawing/2014/chart" uri="{C3380CC4-5D6E-409C-BE32-E72D297353CC}">
              <c16:uniqueId val="{00000000-5A2A-4E8F-A121-429026C08094}"/>
            </c:ext>
          </c:extLst>
        </c:ser>
        <c:dLbls>
          <c:showLegendKey val="0"/>
          <c:showVal val="0"/>
          <c:showCatName val="0"/>
          <c:showSerName val="0"/>
          <c:showPercent val="0"/>
          <c:showBubbleSize val="0"/>
        </c:dLbls>
        <c:gapWidth val="150"/>
        <c:overlap val="100"/>
        <c:axId val="-2127540240"/>
        <c:axId val="-2126800496"/>
      </c:barChart>
      <c:catAx>
        <c:axId val="-2127540240"/>
        <c:scaling>
          <c:orientation val="minMax"/>
        </c:scaling>
        <c:delete val="0"/>
        <c:axPos val="b"/>
        <c:title>
          <c:tx>
            <c:rich>
              <a:bodyPr/>
              <a:lstStyle/>
              <a:p>
                <a:pPr>
                  <a:defRPr/>
                </a:pPr>
                <a:r>
                  <a:rPr lang="en-US" dirty="0"/>
                  <a:t>cartos     </a:t>
                </a:r>
                <a:r>
                  <a:rPr lang="en-US" dirty="0" smtClean="0"/>
                  <a:t>                                             </a:t>
                </a:r>
                <a:r>
                  <a:rPr lang="en-US" dirty="0"/>
                  <a:t>boxes</a:t>
                </a:r>
                <a:endParaRPr lang="ar-SA" dirty="0"/>
              </a:p>
            </c:rich>
          </c:tx>
          <c:layout>
            <c:manualLayout>
              <c:xMode val="edge"/>
              <c:yMode val="edge"/>
              <c:x val="0.284778751632095"/>
              <c:y val="0.896351789298654"/>
            </c:manualLayout>
          </c:layout>
          <c:overlay val="0"/>
        </c:title>
        <c:majorTickMark val="out"/>
        <c:minorTickMark val="none"/>
        <c:tickLblPos val="nextTo"/>
        <c:txPr>
          <a:bodyPr/>
          <a:lstStyle/>
          <a:p>
            <a:pPr>
              <a:defRPr lang="en-GB"/>
            </a:pPr>
            <a:endParaRPr lang="en-US"/>
          </a:p>
        </c:txPr>
        <c:crossAx val="-2126800496"/>
        <c:crosses val="autoZero"/>
        <c:auto val="1"/>
        <c:lblAlgn val="ctr"/>
        <c:lblOffset val="100"/>
        <c:noMultiLvlLbl val="0"/>
      </c:catAx>
      <c:valAx>
        <c:axId val="-2126800496"/>
        <c:scaling>
          <c:orientation val="minMax"/>
        </c:scaling>
        <c:delete val="0"/>
        <c:axPos val="l"/>
        <c:majorGridlines/>
        <c:title>
          <c:tx>
            <c:rich>
              <a:bodyPr rot="-5400000" vert="horz"/>
              <a:lstStyle/>
              <a:p>
                <a:pPr>
                  <a:defRPr/>
                </a:pPr>
                <a:r>
                  <a:rPr lang="en-US"/>
                  <a:t>Actcual</a:t>
                </a:r>
                <a:r>
                  <a:rPr lang="en-US" baseline="0"/>
                  <a:t> value /Target value</a:t>
                </a:r>
                <a:endParaRPr lang="ar-SA"/>
              </a:p>
            </c:rich>
          </c:tx>
          <c:layout/>
          <c:overlay val="0"/>
        </c:title>
        <c:numFmt formatCode="0.00%" sourceLinked="1"/>
        <c:majorTickMark val="out"/>
        <c:minorTickMark val="none"/>
        <c:tickLblPos val="nextTo"/>
        <c:txPr>
          <a:bodyPr/>
          <a:lstStyle/>
          <a:p>
            <a:pPr>
              <a:defRPr lang="en-GB"/>
            </a:pPr>
            <a:endParaRPr lang="en-US"/>
          </a:p>
        </c:txPr>
        <c:crossAx val="-2127540240"/>
        <c:crosses val="autoZero"/>
        <c:crossBetween val="between"/>
      </c:valAx>
    </c:plotArea>
    <c:legend>
      <c:legendPos val="l"/>
      <c:layout>
        <c:manualLayout>
          <c:xMode val="edge"/>
          <c:yMode val="edge"/>
          <c:x val="0.744444444444445"/>
          <c:y val="0.423361402741324"/>
          <c:w val="0.251083333333333"/>
          <c:h val="0.213346821230679"/>
        </c:manualLayout>
      </c:layout>
      <c:overlay val="0"/>
      <c:txPr>
        <a:bodyPr/>
        <a:lstStyle/>
        <a:p>
          <a:pPr>
            <a:defRPr lang="en-GB"/>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9682633420822"/>
          <c:y val="0.153136847477399"/>
          <c:w val="0.578650699912511"/>
          <c:h val="0.715007290755322"/>
        </c:manualLayout>
      </c:layout>
      <c:barChart>
        <c:barDir val="col"/>
        <c:grouping val="stacked"/>
        <c:varyColors val="0"/>
        <c:ser>
          <c:idx val="0"/>
          <c:order val="0"/>
          <c:tx>
            <c:strRef>
              <c:f>Sheet2!$L$2</c:f>
              <c:strCache>
                <c:ptCount val="1"/>
                <c:pt idx="0">
                  <c:v>money / employees</c:v>
                </c:pt>
              </c:strCache>
            </c:strRef>
          </c:tx>
          <c:invertIfNegative val="0"/>
          <c:val>
            <c:numRef>
              <c:f>Sheet2!$F$4:$F$5</c:f>
              <c:numCache>
                <c:formatCode>General</c:formatCode>
                <c:ptCount val="2"/>
                <c:pt idx="0">
                  <c:v>22331.0</c:v>
                </c:pt>
                <c:pt idx="1">
                  <c:v>6994.0</c:v>
                </c:pt>
              </c:numCache>
            </c:numRef>
          </c:val>
          <c:extLst xmlns:c16r2="http://schemas.microsoft.com/office/drawing/2015/06/chart">
            <c:ext xmlns:c16="http://schemas.microsoft.com/office/drawing/2014/chart" uri="{C3380CC4-5D6E-409C-BE32-E72D297353CC}">
              <c16:uniqueId val="{00000000-F056-40D0-9300-8C4E5E63D411}"/>
            </c:ext>
          </c:extLst>
        </c:ser>
        <c:dLbls>
          <c:showLegendKey val="0"/>
          <c:showVal val="0"/>
          <c:showCatName val="0"/>
          <c:showSerName val="0"/>
          <c:showPercent val="0"/>
          <c:showBubbleSize val="0"/>
        </c:dLbls>
        <c:gapWidth val="150"/>
        <c:overlap val="100"/>
        <c:axId val="-2124108176"/>
        <c:axId val="-2123785840"/>
      </c:barChart>
      <c:catAx>
        <c:axId val="-2124108176"/>
        <c:scaling>
          <c:orientation val="minMax"/>
        </c:scaling>
        <c:delete val="0"/>
        <c:axPos val="b"/>
        <c:title>
          <c:tx>
            <c:rich>
              <a:bodyPr/>
              <a:lstStyle/>
              <a:p>
                <a:pPr>
                  <a:defRPr/>
                </a:pPr>
                <a:r>
                  <a:rPr lang="en-US"/>
                  <a:t>cartos                                 boxes</a:t>
                </a:r>
                <a:endParaRPr lang="ar-SA"/>
              </a:p>
            </c:rich>
          </c:tx>
          <c:layout/>
          <c:overlay val="0"/>
        </c:title>
        <c:majorTickMark val="out"/>
        <c:minorTickMark val="none"/>
        <c:tickLblPos val="nextTo"/>
        <c:txPr>
          <a:bodyPr/>
          <a:lstStyle/>
          <a:p>
            <a:pPr>
              <a:defRPr lang="en-GB"/>
            </a:pPr>
            <a:endParaRPr lang="en-US"/>
          </a:p>
        </c:txPr>
        <c:crossAx val="-2123785840"/>
        <c:crosses val="autoZero"/>
        <c:auto val="1"/>
        <c:lblAlgn val="ctr"/>
        <c:lblOffset val="100"/>
        <c:noMultiLvlLbl val="0"/>
      </c:catAx>
      <c:valAx>
        <c:axId val="-2123785840"/>
        <c:scaling>
          <c:orientation val="minMax"/>
        </c:scaling>
        <c:delete val="0"/>
        <c:axPos val="l"/>
        <c:majorGridlines/>
        <c:title>
          <c:tx>
            <c:rich>
              <a:bodyPr rot="-5400000" vert="horz"/>
              <a:lstStyle/>
              <a:p>
                <a:pPr>
                  <a:defRPr/>
                </a:pPr>
                <a:r>
                  <a:rPr lang="en-US"/>
                  <a:t>Money</a:t>
                </a:r>
                <a:r>
                  <a:rPr lang="en-US" baseline="0"/>
                  <a:t> / employees </a:t>
                </a:r>
                <a:endParaRPr lang="ar-SA"/>
              </a:p>
            </c:rich>
          </c:tx>
          <c:layout/>
          <c:overlay val="0"/>
        </c:title>
        <c:numFmt formatCode="General" sourceLinked="1"/>
        <c:majorTickMark val="out"/>
        <c:minorTickMark val="none"/>
        <c:tickLblPos val="nextTo"/>
        <c:txPr>
          <a:bodyPr/>
          <a:lstStyle/>
          <a:p>
            <a:pPr>
              <a:defRPr lang="en-GB"/>
            </a:pPr>
            <a:endParaRPr lang="en-US"/>
          </a:p>
        </c:txPr>
        <c:crossAx val="-2124108176"/>
        <c:crosses val="autoZero"/>
        <c:crossBetween val="between"/>
      </c:valAx>
    </c:plotArea>
    <c:legend>
      <c:legendPos val="l"/>
      <c:layout>
        <c:manualLayout>
          <c:xMode val="edge"/>
          <c:yMode val="edge"/>
          <c:x val="0.686111111111111"/>
          <c:y val="0.441879921259843"/>
          <c:w val="0.293222003499563"/>
          <c:h val="0.125383858267716"/>
        </c:manualLayout>
      </c:layout>
      <c:overlay val="0"/>
      <c:txPr>
        <a:bodyPr/>
        <a:lstStyle/>
        <a:p>
          <a:pPr>
            <a:defRPr lang="en-GB"/>
          </a:pPr>
          <a:endParaRPr lang="en-US"/>
        </a:p>
      </c:txPr>
    </c:legend>
    <c:plotVisOnly val="1"/>
    <c:dispBlanksAs val="gap"/>
    <c:showDLblsOverMax val="0"/>
  </c:chart>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percentage</a:t>
            </a:r>
            <a:r>
              <a:rPr lang="en-GB" baseline="0"/>
              <a:t> of down time </a:t>
            </a:r>
            <a:endParaRPr lang="en-GB"/>
          </a:p>
        </c:rich>
      </c:tx>
      <c:layout/>
      <c:overlay val="0"/>
    </c:title>
    <c:autoTitleDeleted val="0"/>
    <c:plotArea>
      <c:layout>
        <c:manualLayout>
          <c:layoutTarget val="inner"/>
          <c:xMode val="edge"/>
          <c:yMode val="edge"/>
          <c:x val="0.229807961504812"/>
          <c:y val="0.194863654878335"/>
          <c:w val="0.547969816272966"/>
          <c:h val="0.666008233548554"/>
        </c:manualLayout>
      </c:layout>
      <c:barChart>
        <c:barDir val="col"/>
        <c:grouping val="stacked"/>
        <c:varyColors val="0"/>
        <c:ser>
          <c:idx val="0"/>
          <c:order val="0"/>
          <c:tx>
            <c:strRef>
              <c:f>Sheet2!$D$11</c:f>
              <c:strCache>
                <c:ptCount val="1"/>
                <c:pt idx="0">
                  <c:v>total hours of down time / working hours target</c:v>
                </c:pt>
              </c:strCache>
            </c:strRef>
          </c:tx>
          <c:invertIfNegative val="0"/>
          <c:val>
            <c:numRef>
              <c:f>Sheet2!$D$12:$D$13</c:f>
              <c:numCache>
                <c:formatCode>0.00%</c:formatCode>
                <c:ptCount val="2"/>
                <c:pt idx="0">
                  <c:v>0.196</c:v>
                </c:pt>
                <c:pt idx="1">
                  <c:v>0.2325</c:v>
                </c:pt>
              </c:numCache>
            </c:numRef>
          </c:val>
          <c:extLst xmlns:c16r2="http://schemas.microsoft.com/office/drawing/2015/06/chart">
            <c:ext xmlns:c16="http://schemas.microsoft.com/office/drawing/2014/chart" uri="{C3380CC4-5D6E-409C-BE32-E72D297353CC}">
              <c16:uniqueId val="{00000000-D054-400C-9840-CBA55048538C}"/>
            </c:ext>
          </c:extLst>
        </c:ser>
        <c:dLbls>
          <c:showLegendKey val="0"/>
          <c:showVal val="0"/>
          <c:showCatName val="0"/>
          <c:showSerName val="0"/>
          <c:showPercent val="0"/>
          <c:showBubbleSize val="0"/>
        </c:dLbls>
        <c:gapWidth val="150"/>
        <c:overlap val="100"/>
        <c:axId val="-2119396992"/>
        <c:axId val="-2119932448"/>
      </c:barChart>
      <c:catAx>
        <c:axId val="-2119396992"/>
        <c:scaling>
          <c:orientation val="minMax"/>
        </c:scaling>
        <c:delete val="0"/>
        <c:axPos val="b"/>
        <c:title>
          <c:tx>
            <c:rich>
              <a:bodyPr/>
              <a:lstStyle/>
              <a:p>
                <a:pPr>
                  <a:defRPr/>
                </a:pPr>
                <a:r>
                  <a:rPr lang="en-US"/>
                  <a:t>cartos                                   boxes</a:t>
                </a:r>
                <a:endParaRPr lang="ar-SA"/>
              </a:p>
            </c:rich>
          </c:tx>
          <c:layout>
            <c:manualLayout>
              <c:xMode val="edge"/>
              <c:yMode val="edge"/>
              <c:x val="0.323612204724409"/>
              <c:y val="0.929606299212598"/>
            </c:manualLayout>
          </c:layout>
          <c:overlay val="0"/>
        </c:title>
        <c:majorTickMark val="out"/>
        <c:minorTickMark val="none"/>
        <c:tickLblPos val="nextTo"/>
        <c:txPr>
          <a:bodyPr/>
          <a:lstStyle/>
          <a:p>
            <a:pPr>
              <a:defRPr lang="en-GB"/>
            </a:pPr>
            <a:endParaRPr lang="en-US"/>
          </a:p>
        </c:txPr>
        <c:crossAx val="-2119932448"/>
        <c:crosses val="autoZero"/>
        <c:auto val="1"/>
        <c:lblAlgn val="ctr"/>
        <c:lblOffset val="100"/>
        <c:noMultiLvlLbl val="0"/>
      </c:catAx>
      <c:valAx>
        <c:axId val="-2119932448"/>
        <c:scaling>
          <c:orientation val="minMax"/>
        </c:scaling>
        <c:delete val="0"/>
        <c:axPos val="l"/>
        <c:majorGridlines/>
        <c:title>
          <c:tx>
            <c:rich>
              <a:bodyPr rot="-5400000" vert="horz"/>
              <a:lstStyle/>
              <a:p>
                <a:pPr>
                  <a:defRPr sz="1200"/>
                </a:pPr>
                <a:r>
                  <a:rPr lang="en-US" sz="1200"/>
                  <a:t> Total</a:t>
                </a:r>
                <a:r>
                  <a:rPr lang="en-US" sz="1200" baseline="0"/>
                  <a:t> hours of down time / working hours target</a:t>
                </a:r>
                <a:endParaRPr lang="ar-SA" sz="1200"/>
              </a:p>
            </c:rich>
          </c:tx>
          <c:layout>
            <c:manualLayout>
              <c:xMode val="edge"/>
              <c:yMode val="edge"/>
              <c:x val="0.05"/>
              <c:y val="0.207731481481482"/>
            </c:manualLayout>
          </c:layout>
          <c:overlay val="0"/>
        </c:title>
        <c:numFmt formatCode="0.00%" sourceLinked="1"/>
        <c:majorTickMark val="out"/>
        <c:minorTickMark val="none"/>
        <c:tickLblPos val="nextTo"/>
        <c:txPr>
          <a:bodyPr/>
          <a:lstStyle/>
          <a:p>
            <a:pPr>
              <a:defRPr lang="en-GB"/>
            </a:pPr>
            <a:endParaRPr lang="en-US"/>
          </a:p>
        </c:txPr>
        <c:crossAx val="-2119396992"/>
        <c:crosses val="autoZero"/>
        <c:crossBetween val="between"/>
      </c:valAx>
    </c:plotArea>
    <c:legend>
      <c:legendPos val="l"/>
      <c:layout>
        <c:manualLayout>
          <c:xMode val="edge"/>
          <c:yMode val="edge"/>
          <c:x val="0.811111111111111"/>
          <c:y val="0.446259477981919"/>
          <c:w val="0.186111111111111"/>
          <c:h val="0.324841790609507"/>
        </c:manualLayout>
      </c:layout>
      <c:overlay val="0"/>
      <c:txPr>
        <a:bodyPr/>
        <a:lstStyle/>
        <a:p>
          <a:pPr>
            <a:defRPr lang="en-GB"/>
          </a:pPr>
          <a:endParaRPr lang="en-US"/>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xPr>
        <a:bodyPr/>
        <a:lstStyle/>
        <a:p>
          <a:pPr>
            <a:defRPr lang="en-GB"/>
          </a:pPr>
          <a:endParaRPr lang="en-US"/>
        </a:p>
      </c:txPr>
    </c:title>
    <c:autoTitleDeleted val="0"/>
    <c:plotArea>
      <c:layout>
        <c:manualLayout>
          <c:layoutTarget val="inner"/>
          <c:xMode val="edge"/>
          <c:yMode val="edge"/>
          <c:x val="0.0912384076990376"/>
          <c:y val="0.194803514144065"/>
          <c:w val="0.553206036745407"/>
          <c:h val="0.689216608340624"/>
        </c:manualLayout>
      </c:layout>
      <c:barChart>
        <c:barDir val="col"/>
        <c:grouping val="stacked"/>
        <c:varyColors val="0"/>
        <c:ser>
          <c:idx val="0"/>
          <c:order val="0"/>
          <c:tx>
            <c:strRef>
              <c:f>Sheet2!$M$4</c:f>
              <c:strCache>
                <c:ptCount val="1"/>
                <c:pt idx="0">
                  <c:v>Health and Safety Training</c:v>
                </c:pt>
              </c:strCache>
            </c:strRef>
          </c:tx>
          <c:invertIfNegative val="0"/>
          <c:val>
            <c:numRef>
              <c:f>Sheet2!$M$5:$M$9</c:f>
              <c:numCache>
                <c:formatCode>General</c:formatCode>
                <c:ptCount val="5"/>
                <c:pt idx="0">
                  <c:v>3.0</c:v>
                </c:pt>
                <c:pt idx="1">
                  <c:v>4.0</c:v>
                </c:pt>
                <c:pt idx="2">
                  <c:v>1.0</c:v>
                </c:pt>
                <c:pt idx="3">
                  <c:v>5.0</c:v>
                </c:pt>
                <c:pt idx="4">
                  <c:v>0.0</c:v>
                </c:pt>
              </c:numCache>
            </c:numRef>
          </c:val>
          <c:extLst xmlns:c16r2="http://schemas.microsoft.com/office/drawing/2015/06/chart">
            <c:ext xmlns:c16="http://schemas.microsoft.com/office/drawing/2014/chart" uri="{C3380CC4-5D6E-409C-BE32-E72D297353CC}">
              <c16:uniqueId val="{00000000-6E55-4BCD-A408-C1C10D5D9CC2}"/>
            </c:ext>
          </c:extLst>
        </c:ser>
        <c:dLbls>
          <c:showLegendKey val="0"/>
          <c:showVal val="0"/>
          <c:showCatName val="0"/>
          <c:showSerName val="0"/>
          <c:showPercent val="0"/>
          <c:showBubbleSize val="0"/>
        </c:dLbls>
        <c:gapWidth val="150"/>
        <c:overlap val="100"/>
        <c:axId val="-2123445248"/>
        <c:axId val="-2130491744"/>
      </c:barChart>
      <c:catAx>
        <c:axId val="-2123445248"/>
        <c:scaling>
          <c:orientation val="minMax"/>
        </c:scaling>
        <c:delete val="0"/>
        <c:axPos val="b"/>
        <c:title>
          <c:tx>
            <c:rich>
              <a:bodyPr/>
              <a:lstStyle/>
              <a:p>
                <a:pPr>
                  <a:defRPr lang="en-GB"/>
                </a:pPr>
                <a:r>
                  <a:rPr lang="en-US"/>
                  <a:t>Responce</a:t>
                </a:r>
              </a:p>
            </c:rich>
          </c:tx>
          <c:layout/>
          <c:overlay val="0"/>
        </c:title>
        <c:majorTickMark val="out"/>
        <c:minorTickMark val="none"/>
        <c:tickLblPos val="nextTo"/>
        <c:txPr>
          <a:bodyPr/>
          <a:lstStyle/>
          <a:p>
            <a:pPr>
              <a:defRPr lang="en-GB"/>
            </a:pPr>
            <a:endParaRPr lang="en-US"/>
          </a:p>
        </c:txPr>
        <c:crossAx val="-2130491744"/>
        <c:crosses val="autoZero"/>
        <c:auto val="1"/>
        <c:lblAlgn val="ctr"/>
        <c:lblOffset val="100"/>
        <c:noMultiLvlLbl val="0"/>
      </c:catAx>
      <c:valAx>
        <c:axId val="-2130491744"/>
        <c:scaling>
          <c:orientation val="minMax"/>
        </c:scaling>
        <c:delete val="0"/>
        <c:axPos val="l"/>
        <c:majorGridlines/>
        <c:title>
          <c:tx>
            <c:rich>
              <a:bodyPr rot="-5400000" vert="horz"/>
              <a:lstStyle/>
              <a:p>
                <a:pPr>
                  <a:defRPr lang="en-GB"/>
                </a:pPr>
                <a:r>
                  <a:rPr lang="en-US"/>
                  <a:t>Number</a:t>
                </a:r>
                <a:r>
                  <a:rPr lang="en-US" baseline="0"/>
                  <a:t> of responders</a:t>
                </a:r>
                <a:endParaRPr lang="en-US"/>
              </a:p>
            </c:rich>
          </c:tx>
          <c:layout/>
          <c:overlay val="0"/>
        </c:title>
        <c:numFmt formatCode="General" sourceLinked="1"/>
        <c:majorTickMark val="out"/>
        <c:minorTickMark val="none"/>
        <c:tickLblPos val="nextTo"/>
        <c:txPr>
          <a:bodyPr/>
          <a:lstStyle/>
          <a:p>
            <a:pPr>
              <a:defRPr lang="en-GB"/>
            </a:pPr>
            <a:endParaRPr lang="en-US"/>
          </a:p>
        </c:txPr>
        <c:crossAx val="-2123445248"/>
        <c:crosses val="autoZero"/>
        <c:crossBetween val="between"/>
      </c:valAx>
    </c:plotArea>
    <c:legend>
      <c:legendPos val="l"/>
      <c:layout>
        <c:manualLayout>
          <c:xMode val="edge"/>
          <c:yMode val="edge"/>
          <c:x val="0.655555555555556"/>
          <c:y val="0.488176217556139"/>
          <c:w val="0.341666666666667"/>
          <c:h val="0.08371719160105"/>
        </c:manualLayout>
      </c:layout>
      <c:overlay val="0"/>
      <c:txPr>
        <a:bodyPr/>
        <a:lstStyle/>
        <a:p>
          <a:pPr>
            <a:defRPr lang="en-GB"/>
          </a:pPr>
          <a:endParaRPr lang="en-US"/>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GB"/>
            </a:pPr>
            <a:r>
              <a:rPr lang="en-US"/>
              <a:t>Are there recreation programs organised by the company ?</a:t>
            </a:r>
          </a:p>
        </c:rich>
      </c:tx>
      <c:layout/>
      <c:overlay val="0"/>
    </c:title>
    <c:autoTitleDeleted val="0"/>
    <c:plotArea>
      <c:layout>
        <c:manualLayout>
          <c:layoutTarget val="inner"/>
          <c:xMode val="edge"/>
          <c:yMode val="edge"/>
          <c:x val="0.0858772965879265"/>
          <c:y val="0.296539442986293"/>
          <c:w val="0.539122703412074"/>
          <c:h val="0.587480679498396"/>
        </c:manualLayout>
      </c:layout>
      <c:barChart>
        <c:barDir val="col"/>
        <c:grouping val="stacked"/>
        <c:varyColors val="0"/>
        <c:ser>
          <c:idx val="0"/>
          <c:order val="0"/>
          <c:tx>
            <c:strRef>
              <c:f>Sheet2!$M$4</c:f>
              <c:strCache>
                <c:ptCount val="1"/>
                <c:pt idx="0">
                  <c:v>Are there recreation programmes organised by the company ?</c:v>
                </c:pt>
              </c:strCache>
            </c:strRef>
          </c:tx>
          <c:invertIfNegative val="0"/>
          <c:val>
            <c:numRef>
              <c:f>Sheet2!$M$5:$M$9</c:f>
              <c:numCache>
                <c:formatCode>General</c:formatCode>
                <c:ptCount val="5"/>
                <c:pt idx="0">
                  <c:v>1.0</c:v>
                </c:pt>
                <c:pt idx="1">
                  <c:v>0.0</c:v>
                </c:pt>
                <c:pt idx="2">
                  <c:v>2.0</c:v>
                </c:pt>
                <c:pt idx="3">
                  <c:v>9.0</c:v>
                </c:pt>
                <c:pt idx="4">
                  <c:v>1.0</c:v>
                </c:pt>
              </c:numCache>
            </c:numRef>
          </c:val>
          <c:extLst xmlns:c16r2="http://schemas.microsoft.com/office/drawing/2015/06/chart">
            <c:ext xmlns:c16="http://schemas.microsoft.com/office/drawing/2014/chart" uri="{C3380CC4-5D6E-409C-BE32-E72D297353CC}">
              <c16:uniqueId val="{00000000-A1B3-4E58-9437-B77E988BC66E}"/>
            </c:ext>
          </c:extLst>
        </c:ser>
        <c:dLbls>
          <c:showLegendKey val="0"/>
          <c:showVal val="0"/>
          <c:showCatName val="0"/>
          <c:showSerName val="0"/>
          <c:showPercent val="0"/>
          <c:showBubbleSize val="0"/>
        </c:dLbls>
        <c:gapWidth val="150"/>
        <c:overlap val="100"/>
        <c:axId val="-2123773664"/>
        <c:axId val="-2106266896"/>
      </c:barChart>
      <c:catAx>
        <c:axId val="-2123773664"/>
        <c:scaling>
          <c:orientation val="minMax"/>
        </c:scaling>
        <c:delete val="0"/>
        <c:axPos val="b"/>
        <c:title>
          <c:tx>
            <c:rich>
              <a:bodyPr/>
              <a:lstStyle/>
              <a:p>
                <a:pPr>
                  <a:defRPr lang="en-GB"/>
                </a:pPr>
                <a:r>
                  <a:rPr lang="en-US"/>
                  <a:t>Responce</a:t>
                </a:r>
              </a:p>
            </c:rich>
          </c:tx>
          <c:layout/>
          <c:overlay val="0"/>
        </c:title>
        <c:majorTickMark val="out"/>
        <c:minorTickMark val="none"/>
        <c:tickLblPos val="nextTo"/>
        <c:txPr>
          <a:bodyPr/>
          <a:lstStyle/>
          <a:p>
            <a:pPr>
              <a:defRPr lang="en-GB"/>
            </a:pPr>
            <a:endParaRPr lang="en-US"/>
          </a:p>
        </c:txPr>
        <c:crossAx val="-2106266896"/>
        <c:crosses val="autoZero"/>
        <c:auto val="1"/>
        <c:lblAlgn val="ctr"/>
        <c:lblOffset val="100"/>
        <c:noMultiLvlLbl val="0"/>
      </c:catAx>
      <c:valAx>
        <c:axId val="-2106266896"/>
        <c:scaling>
          <c:orientation val="minMax"/>
        </c:scaling>
        <c:delete val="0"/>
        <c:axPos val="l"/>
        <c:majorGridlines/>
        <c:title>
          <c:tx>
            <c:rich>
              <a:bodyPr rot="-5400000" vert="horz"/>
              <a:lstStyle/>
              <a:p>
                <a:pPr>
                  <a:defRPr lang="en-GB"/>
                </a:pPr>
                <a:r>
                  <a:rPr lang="en-US"/>
                  <a:t>Number</a:t>
                </a:r>
                <a:r>
                  <a:rPr lang="en-US" baseline="0"/>
                  <a:t> of responders</a:t>
                </a:r>
                <a:endParaRPr lang="en-US"/>
              </a:p>
            </c:rich>
          </c:tx>
          <c:layout/>
          <c:overlay val="0"/>
        </c:title>
        <c:numFmt formatCode="General" sourceLinked="1"/>
        <c:majorTickMark val="out"/>
        <c:minorTickMark val="none"/>
        <c:tickLblPos val="nextTo"/>
        <c:txPr>
          <a:bodyPr/>
          <a:lstStyle/>
          <a:p>
            <a:pPr>
              <a:defRPr lang="en-GB"/>
            </a:pPr>
            <a:endParaRPr lang="en-US"/>
          </a:p>
        </c:txPr>
        <c:crossAx val="-2123773664"/>
        <c:crosses val="autoZero"/>
        <c:crossBetween val="between"/>
      </c:valAx>
    </c:plotArea>
    <c:legend>
      <c:legendPos val="l"/>
      <c:layout>
        <c:manualLayout>
          <c:xMode val="edge"/>
          <c:yMode val="edge"/>
          <c:x val="0.630555555555556"/>
          <c:y val="0.5016232866725"/>
          <c:w val="0.341666666666667"/>
          <c:h val="0.195596019247594"/>
        </c:manualLayout>
      </c:layout>
      <c:overlay val="0"/>
      <c:txPr>
        <a:bodyPr/>
        <a:lstStyle/>
        <a:p>
          <a:pPr>
            <a:defRPr lang="en-GB"/>
          </a:pPr>
          <a:endParaRPr lang="en-US"/>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3B0426-756C-4C1F-9B98-2C3812F012AE}" type="doc">
      <dgm:prSet loTypeId="urn:microsoft.com/office/officeart/2005/8/layout/bProcess4" loCatId="" qsTypeId="urn:microsoft.com/office/officeart/2005/8/quickstyle/simple2" qsCatId="simple" csTypeId="urn:microsoft.com/office/officeart/2005/8/colors/colorful1" csCatId="colorful" phldr="1"/>
      <dgm:spPr/>
      <dgm:t>
        <a:bodyPr/>
        <a:lstStyle/>
        <a:p>
          <a:endParaRPr lang="en-US"/>
        </a:p>
      </dgm:t>
    </dgm:pt>
    <dgm:pt modelId="{9E61902F-23C7-4C12-AB1C-BF6F829D28DE}">
      <dgm:prSet phldrT="[Text]"/>
      <dgm:spPr/>
      <dgm:t>
        <a:bodyPr/>
        <a:lstStyle/>
        <a:p>
          <a:r>
            <a:rPr lang="en-US" dirty="0">
              <a:latin typeface="Times New Roman" panose="02020603050405020304" pitchFamily="18" charset="0"/>
              <a:cs typeface="Times New Roman" panose="02020603050405020304" pitchFamily="18" charset="0"/>
            </a:rPr>
            <a:t>Reviewing </a:t>
          </a:r>
          <a:r>
            <a:rPr lang="en-US" dirty="0" smtClean="0">
              <a:latin typeface="Times New Roman" panose="02020603050405020304" pitchFamily="18" charset="0"/>
              <a:cs typeface="Times New Roman" panose="02020603050405020304" pitchFamily="18" charset="0"/>
            </a:rPr>
            <a:t>&amp;</a:t>
          </a:r>
          <a:r>
            <a:rPr lang="en-US" baseline="0" dirty="0" smtClean="0">
              <a:latin typeface="Times New Roman" panose="02020603050405020304" pitchFamily="18" charset="0"/>
              <a:cs typeface="Times New Roman" panose="02020603050405020304" pitchFamily="18" charset="0"/>
            </a:rPr>
            <a:t> understanding TPM concept.</a:t>
          </a:r>
          <a:endParaRPr lang="en-US" dirty="0">
            <a:latin typeface="Times New Roman" panose="02020603050405020304" pitchFamily="18" charset="0"/>
            <a:cs typeface="Times New Roman" panose="02020603050405020304" pitchFamily="18" charset="0"/>
          </a:endParaRPr>
        </a:p>
      </dgm:t>
    </dgm:pt>
    <dgm:pt modelId="{EBD48240-AAA1-4008-AF04-0AD87C8E937A}" type="parTrans" cxnId="{AFB56BD6-CC23-4E43-A4C7-6281472FA801}">
      <dgm:prSet/>
      <dgm:spPr/>
      <dgm:t>
        <a:bodyPr/>
        <a:lstStyle/>
        <a:p>
          <a:endParaRPr lang="en-US"/>
        </a:p>
      </dgm:t>
    </dgm:pt>
    <dgm:pt modelId="{878E7B58-B29B-47AA-896D-AB16044BC638}" type="sibTrans" cxnId="{AFB56BD6-CC23-4E43-A4C7-6281472FA801}">
      <dgm:prSet/>
      <dgm:spPr/>
      <dgm:t>
        <a:bodyPr/>
        <a:lstStyle/>
        <a:p>
          <a:endParaRPr lang="en-US"/>
        </a:p>
      </dgm:t>
    </dgm:pt>
    <dgm:pt modelId="{31E6D7B0-E50E-4C72-A1DC-7D023E81FB17}">
      <dgm:prSet phldrT="[Text]"/>
      <dgm:spPr/>
      <dgm:t>
        <a:bodyPr/>
        <a:lstStyle/>
        <a:p>
          <a:r>
            <a:rPr lang="en-US" dirty="0">
              <a:latin typeface="Times New Roman" panose="02020603050405020304" pitchFamily="18" charset="0"/>
              <a:cs typeface="Times New Roman" panose="02020603050405020304" pitchFamily="18" charset="0"/>
            </a:rPr>
            <a:t>Primary field </a:t>
          </a:r>
          <a:r>
            <a:rPr lang="en-US" dirty="0" smtClean="0">
              <a:latin typeface="Times New Roman" panose="02020603050405020304" pitchFamily="18" charset="0"/>
              <a:cs typeface="Times New Roman" panose="02020603050405020304" pitchFamily="18" charset="0"/>
            </a:rPr>
            <a:t>visit.</a:t>
          </a:r>
          <a:endParaRPr lang="en-US" dirty="0">
            <a:latin typeface="Times New Roman" panose="02020603050405020304" pitchFamily="18" charset="0"/>
            <a:cs typeface="Times New Roman" panose="02020603050405020304" pitchFamily="18" charset="0"/>
          </a:endParaRPr>
        </a:p>
      </dgm:t>
    </dgm:pt>
    <dgm:pt modelId="{D13DBB70-D273-4678-8055-204E96981FDE}" type="parTrans" cxnId="{C21C0281-F5BE-476A-A716-C73FC5F50F3D}">
      <dgm:prSet/>
      <dgm:spPr/>
      <dgm:t>
        <a:bodyPr/>
        <a:lstStyle/>
        <a:p>
          <a:endParaRPr lang="en-US"/>
        </a:p>
      </dgm:t>
    </dgm:pt>
    <dgm:pt modelId="{DCE73A7F-AA32-44AF-80C7-72530D31DC8F}" type="sibTrans" cxnId="{C21C0281-F5BE-476A-A716-C73FC5F50F3D}">
      <dgm:prSet/>
      <dgm:spPr/>
      <dgm:t>
        <a:bodyPr/>
        <a:lstStyle/>
        <a:p>
          <a:endParaRPr lang="en-US"/>
        </a:p>
      </dgm:t>
    </dgm:pt>
    <dgm:pt modelId="{FFE84549-F4BB-4FE8-92EC-A9A16D3753EA}">
      <dgm:prSet phldrT="[Text]"/>
      <dgm:spPr/>
      <dgm:t>
        <a:bodyPr/>
        <a:lstStyle/>
        <a:p>
          <a:r>
            <a:rPr lang="en-US" dirty="0">
              <a:latin typeface="Times New Roman" panose="02020603050405020304" pitchFamily="18" charset="0"/>
              <a:cs typeface="Times New Roman" panose="02020603050405020304" pitchFamily="18" charset="0"/>
            </a:rPr>
            <a:t>Selection of </a:t>
          </a:r>
          <a:r>
            <a:rPr lang="en-US" dirty="0" smtClean="0">
              <a:latin typeface="Times New Roman" panose="02020603050405020304" pitchFamily="18" charset="0"/>
              <a:cs typeface="Times New Roman" panose="02020603050405020304" pitchFamily="18" charset="0"/>
            </a:rPr>
            <a:t>proper methods for collecting necessary data.</a:t>
          </a:r>
          <a:endParaRPr lang="en-US" dirty="0">
            <a:latin typeface="Times New Roman" panose="02020603050405020304" pitchFamily="18" charset="0"/>
            <a:cs typeface="Times New Roman" panose="02020603050405020304" pitchFamily="18" charset="0"/>
          </a:endParaRPr>
        </a:p>
      </dgm:t>
    </dgm:pt>
    <dgm:pt modelId="{4985EA00-EE48-4DFA-BE9A-6A4FDA1C1848}" type="parTrans" cxnId="{D177DEE6-EA93-442F-9140-49845C148C89}">
      <dgm:prSet/>
      <dgm:spPr/>
      <dgm:t>
        <a:bodyPr/>
        <a:lstStyle/>
        <a:p>
          <a:endParaRPr lang="en-US"/>
        </a:p>
      </dgm:t>
    </dgm:pt>
    <dgm:pt modelId="{00842CC1-71E5-4F9D-A73A-8B3DD7F71039}" type="sibTrans" cxnId="{D177DEE6-EA93-442F-9140-49845C148C89}">
      <dgm:prSet/>
      <dgm:spPr/>
      <dgm:t>
        <a:bodyPr/>
        <a:lstStyle/>
        <a:p>
          <a:endParaRPr lang="en-US"/>
        </a:p>
      </dgm:t>
    </dgm:pt>
    <dgm:pt modelId="{7ABC81C1-F943-484F-9FB1-02B16FAE24A4}">
      <dgm:prSet phldrT="[Text]"/>
      <dgm:spPr/>
      <dgm:t>
        <a:bodyPr/>
        <a:lstStyle/>
        <a:p>
          <a:r>
            <a:rPr lang="en-US" dirty="0">
              <a:latin typeface="Times New Roman" panose="02020603050405020304" pitchFamily="18" charset="0"/>
              <a:cs typeface="Times New Roman" panose="02020603050405020304" pitchFamily="18" charset="0"/>
            </a:rPr>
            <a:t>Design the assessment tools (Questionnaire</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dgm:t>
    </dgm:pt>
    <dgm:pt modelId="{2684707F-A964-4EDE-A64F-A795A23D5419}" type="parTrans" cxnId="{62FB09B2-4A3C-451A-BF26-DFF01F5C3E12}">
      <dgm:prSet/>
      <dgm:spPr/>
      <dgm:t>
        <a:bodyPr/>
        <a:lstStyle/>
        <a:p>
          <a:endParaRPr lang="en-US"/>
        </a:p>
      </dgm:t>
    </dgm:pt>
    <dgm:pt modelId="{9BF902EE-0D6A-4DBB-A670-AEAC9A5D8A78}" type="sibTrans" cxnId="{62FB09B2-4A3C-451A-BF26-DFF01F5C3E12}">
      <dgm:prSet/>
      <dgm:spPr/>
      <dgm:t>
        <a:bodyPr/>
        <a:lstStyle/>
        <a:p>
          <a:endParaRPr lang="en-US"/>
        </a:p>
      </dgm:t>
    </dgm:pt>
    <dgm:pt modelId="{D54B63FB-B1A4-481D-AB81-E88596A50515}">
      <dgm:prSet phldrT="[Text]"/>
      <dgm:spPr/>
      <dgm:t>
        <a:bodyPr/>
        <a:lstStyle/>
        <a:p>
          <a:pPr lvl="0" algn="l" defTabSz="577850">
            <a:lnSpc>
              <a:spcPct val="90000"/>
            </a:lnSpc>
            <a:spcBef>
              <a:spcPct val="0"/>
            </a:spcBef>
            <a:spcAft>
              <a:spcPct val="35000"/>
            </a:spcAft>
          </a:pPr>
          <a:r>
            <a:rPr lang="en-US" dirty="0" smtClean="0">
              <a:latin typeface="Times New Roman" panose="02020603050405020304" pitchFamily="18" charset="0"/>
              <a:cs typeface="Times New Roman" panose="02020603050405020304" pitchFamily="18" charset="0"/>
            </a:rPr>
            <a:t>Data collect and analysis(interviews &amp;</a:t>
          </a:r>
          <a:r>
            <a:rPr lang="en-US" baseline="0" dirty="0" smtClean="0">
              <a:latin typeface="Times New Roman" panose="02020603050405020304" pitchFamily="18" charset="0"/>
              <a:cs typeface="Times New Roman" panose="02020603050405020304" pitchFamily="18" charset="0"/>
            </a:rPr>
            <a:t> q</a:t>
          </a:r>
          <a:r>
            <a:rPr lang="en-US" dirty="0" smtClean="0">
              <a:latin typeface="Times New Roman" panose="02020603050405020304" pitchFamily="18" charset="0"/>
              <a:cs typeface="Times New Roman" panose="02020603050405020304" pitchFamily="18" charset="0"/>
            </a:rPr>
            <a:t>uestionnaire).</a:t>
          </a:r>
          <a:endParaRPr lang="en-US" dirty="0">
            <a:latin typeface="Times New Roman" panose="02020603050405020304" pitchFamily="18" charset="0"/>
            <a:cs typeface="Times New Roman" panose="02020603050405020304" pitchFamily="18" charset="0"/>
          </a:endParaRPr>
        </a:p>
      </dgm:t>
    </dgm:pt>
    <dgm:pt modelId="{CE6A27BE-262E-4631-9529-DBFB13001B42}" type="parTrans" cxnId="{B2C8A85D-CF15-41E4-925D-5D12188499A1}">
      <dgm:prSet/>
      <dgm:spPr/>
      <dgm:t>
        <a:bodyPr/>
        <a:lstStyle/>
        <a:p>
          <a:endParaRPr lang="en-US"/>
        </a:p>
      </dgm:t>
    </dgm:pt>
    <dgm:pt modelId="{A618A53C-EA0B-48B0-8711-F35ABC341487}" type="sibTrans" cxnId="{B2C8A85D-CF15-41E4-925D-5D12188499A1}">
      <dgm:prSet/>
      <dgm:spPr/>
      <dgm:t>
        <a:bodyPr/>
        <a:lstStyle/>
        <a:p>
          <a:endParaRPr lang="en-US"/>
        </a:p>
      </dgm:t>
    </dgm:pt>
    <dgm:pt modelId="{2BD1AEE0-FF44-47BB-91C1-0656F4A4D7FA}">
      <dgm:prSet phldrT="[Text]"/>
      <dgm:spPr/>
      <dgm:t>
        <a:bodyPr/>
        <a:lstStyle/>
        <a:p>
          <a:pPr marL="57150" marR="0" lvl="1" indent="-57150" algn="l" defTabSz="444500" rtl="0" eaLnBrk="1" fontAlgn="auto" latinLnBrk="0" hangingPunct="1">
            <a:lnSpc>
              <a:spcPct val="90000"/>
            </a:lnSpc>
            <a:spcBef>
              <a:spcPct val="0"/>
            </a:spcBef>
            <a:spcAft>
              <a:spcPct val="15000"/>
            </a:spcAft>
            <a:buClrTx/>
            <a:buSzTx/>
            <a:buFontTx/>
            <a:buNone/>
            <a:tabLst/>
            <a:defRPr/>
          </a:pPr>
          <a:endParaRPr lang="en-US" dirty="0">
            <a:latin typeface="Times New Roman" panose="02020603050405020304" pitchFamily="18" charset="0"/>
            <a:cs typeface="Times New Roman" panose="02020603050405020304" pitchFamily="18" charset="0"/>
          </a:endParaRPr>
        </a:p>
      </dgm:t>
    </dgm:pt>
    <dgm:pt modelId="{C61D210B-B19B-45E2-82B0-59C4B5A64428}" type="parTrans" cxnId="{D91DA941-2A3B-4B22-9698-B1FD816A706B}">
      <dgm:prSet/>
      <dgm:spPr/>
      <dgm:t>
        <a:bodyPr/>
        <a:lstStyle/>
        <a:p>
          <a:endParaRPr lang="en-US"/>
        </a:p>
      </dgm:t>
    </dgm:pt>
    <dgm:pt modelId="{9E6471FE-8AD7-4B6C-8523-59228F047583}" type="sibTrans" cxnId="{D91DA941-2A3B-4B22-9698-B1FD816A706B}">
      <dgm:prSet/>
      <dgm:spPr/>
      <dgm:t>
        <a:bodyPr/>
        <a:lstStyle/>
        <a:p>
          <a:endParaRPr lang="en-US"/>
        </a:p>
      </dgm:t>
    </dgm:pt>
    <dgm:pt modelId="{6221E626-ECC6-EB4B-8EF5-36B6C3B85F3C}">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latin typeface="Times New Roman" panose="02020603050405020304" pitchFamily="18" charset="0"/>
              <a:cs typeface="Times New Roman" panose="02020603050405020304" pitchFamily="18" charset="0"/>
            </a:rPr>
            <a:t>Defines the</a:t>
          </a:r>
          <a:r>
            <a:rPr lang="en-US" baseline="0" dirty="0" smtClean="0">
              <a:latin typeface="Times New Roman" panose="02020603050405020304" pitchFamily="18" charset="0"/>
              <a:cs typeface="Times New Roman" panose="02020603050405020304" pitchFamily="18" charset="0"/>
            </a:rPr>
            <a:t> gap between the current system applied in the factory and TPM system.</a:t>
          </a:r>
          <a:endParaRPr lang="en-US" dirty="0" smtClean="0"/>
        </a:p>
        <a:p>
          <a:pPr defTabSz="622300">
            <a:lnSpc>
              <a:spcPct val="90000"/>
            </a:lnSpc>
            <a:spcBef>
              <a:spcPct val="0"/>
            </a:spcBef>
            <a:spcAft>
              <a:spcPct val="35000"/>
            </a:spcAft>
          </a:pPr>
          <a:endParaRPr lang="en-US" dirty="0">
            <a:latin typeface="Times New Roman" panose="02020603050405020304" pitchFamily="18" charset="0"/>
            <a:cs typeface="Times New Roman" panose="02020603050405020304" pitchFamily="18" charset="0"/>
          </a:endParaRPr>
        </a:p>
      </dgm:t>
    </dgm:pt>
    <dgm:pt modelId="{83638A17-414C-C14C-BA72-6BA50B9D70CB}" type="parTrans" cxnId="{5A6F6F6D-B12C-0942-9555-65929092B59B}">
      <dgm:prSet/>
      <dgm:spPr/>
      <dgm:t>
        <a:bodyPr/>
        <a:lstStyle/>
        <a:p>
          <a:endParaRPr lang="en-US"/>
        </a:p>
      </dgm:t>
    </dgm:pt>
    <dgm:pt modelId="{6B838920-0C79-7047-8897-ED22002B2155}" type="sibTrans" cxnId="{5A6F6F6D-B12C-0942-9555-65929092B59B}">
      <dgm:prSet/>
      <dgm:spPr/>
      <dgm:t>
        <a:bodyPr/>
        <a:lstStyle/>
        <a:p>
          <a:endParaRPr lang="en-US"/>
        </a:p>
      </dgm:t>
    </dgm:pt>
    <dgm:pt modelId="{D175A53B-586D-7040-9910-8AE6CBAB18F0}">
      <dgm:prSet/>
      <dgm:spPr/>
      <dgm:t>
        <a:bodyPr/>
        <a:lstStyle/>
        <a:p>
          <a:r>
            <a:rPr lang="en-US" dirty="0" smtClean="0"/>
            <a:t>Provides recommendations to enhance</a:t>
          </a:r>
          <a:r>
            <a:rPr lang="en-US" baseline="0" dirty="0" smtClean="0"/>
            <a:t> the implementation of TPM.</a:t>
          </a:r>
          <a:endParaRPr lang="en-US" dirty="0"/>
        </a:p>
      </dgm:t>
    </dgm:pt>
    <dgm:pt modelId="{6B64C9DD-35F1-0D4F-A5E3-D8ABBED15964}" type="parTrans" cxnId="{CCF1ED94-9D94-0443-86C5-085A2A4924F2}">
      <dgm:prSet/>
      <dgm:spPr/>
      <dgm:t>
        <a:bodyPr/>
        <a:lstStyle/>
        <a:p>
          <a:endParaRPr lang="en-US"/>
        </a:p>
      </dgm:t>
    </dgm:pt>
    <dgm:pt modelId="{0B68AE92-BA94-3141-84C5-7987AF50F0DF}" type="sibTrans" cxnId="{CCF1ED94-9D94-0443-86C5-085A2A4924F2}">
      <dgm:prSet/>
      <dgm:spPr/>
      <dgm:t>
        <a:bodyPr/>
        <a:lstStyle/>
        <a:p>
          <a:endParaRPr lang="en-US"/>
        </a:p>
      </dgm:t>
    </dgm:pt>
    <dgm:pt modelId="{F71B8072-1E7C-0543-9CCF-610E89EA4132}" type="pres">
      <dgm:prSet presAssocID="{C43B0426-756C-4C1F-9B98-2C3812F012AE}" presName="Name0" presStyleCnt="0">
        <dgm:presLayoutVars>
          <dgm:dir/>
          <dgm:resizeHandles/>
        </dgm:presLayoutVars>
      </dgm:prSet>
      <dgm:spPr/>
      <dgm:t>
        <a:bodyPr/>
        <a:lstStyle/>
        <a:p>
          <a:endParaRPr lang="en-US"/>
        </a:p>
      </dgm:t>
    </dgm:pt>
    <dgm:pt modelId="{988CB2E5-2BB3-FB41-B4A5-DBF03F783ED5}" type="pres">
      <dgm:prSet presAssocID="{9E61902F-23C7-4C12-AB1C-BF6F829D28DE}" presName="compNode" presStyleCnt="0"/>
      <dgm:spPr/>
    </dgm:pt>
    <dgm:pt modelId="{033991A1-B45F-7540-AB6E-B80C48EBDB80}" type="pres">
      <dgm:prSet presAssocID="{9E61902F-23C7-4C12-AB1C-BF6F829D28DE}" presName="dummyConnPt" presStyleCnt="0"/>
      <dgm:spPr/>
    </dgm:pt>
    <dgm:pt modelId="{73C995E3-B301-074A-81AD-492268DB6B94}" type="pres">
      <dgm:prSet presAssocID="{9E61902F-23C7-4C12-AB1C-BF6F829D28DE}" presName="node" presStyleLbl="node1" presStyleIdx="0" presStyleCnt="7">
        <dgm:presLayoutVars>
          <dgm:bulletEnabled val="1"/>
        </dgm:presLayoutVars>
      </dgm:prSet>
      <dgm:spPr/>
      <dgm:t>
        <a:bodyPr/>
        <a:lstStyle/>
        <a:p>
          <a:endParaRPr lang="en-US"/>
        </a:p>
      </dgm:t>
    </dgm:pt>
    <dgm:pt modelId="{F8D786E4-63B6-C64C-8417-33AB7CE4F67E}" type="pres">
      <dgm:prSet presAssocID="{878E7B58-B29B-47AA-896D-AB16044BC638}" presName="sibTrans" presStyleLbl="bgSibTrans2D1" presStyleIdx="0" presStyleCnt="6"/>
      <dgm:spPr/>
      <dgm:t>
        <a:bodyPr/>
        <a:lstStyle/>
        <a:p>
          <a:endParaRPr lang="en-US"/>
        </a:p>
      </dgm:t>
    </dgm:pt>
    <dgm:pt modelId="{E3DB2F14-6E83-9440-9FF4-1F3878A42E48}" type="pres">
      <dgm:prSet presAssocID="{31E6D7B0-E50E-4C72-A1DC-7D023E81FB17}" presName="compNode" presStyleCnt="0"/>
      <dgm:spPr/>
    </dgm:pt>
    <dgm:pt modelId="{B4AC4C50-FFAD-8F46-A091-0E13383729F3}" type="pres">
      <dgm:prSet presAssocID="{31E6D7B0-E50E-4C72-A1DC-7D023E81FB17}" presName="dummyConnPt" presStyleCnt="0"/>
      <dgm:spPr/>
    </dgm:pt>
    <dgm:pt modelId="{D56B8625-1491-0645-A914-82D7A1654273}" type="pres">
      <dgm:prSet presAssocID="{31E6D7B0-E50E-4C72-A1DC-7D023E81FB17}" presName="node" presStyleLbl="node1" presStyleIdx="1" presStyleCnt="7">
        <dgm:presLayoutVars>
          <dgm:bulletEnabled val="1"/>
        </dgm:presLayoutVars>
      </dgm:prSet>
      <dgm:spPr/>
      <dgm:t>
        <a:bodyPr/>
        <a:lstStyle/>
        <a:p>
          <a:endParaRPr lang="en-US"/>
        </a:p>
      </dgm:t>
    </dgm:pt>
    <dgm:pt modelId="{E13B4E74-C301-D245-B20C-24E932A386B1}" type="pres">
      <dgm:prSet presAssocID="{DCE73A7F-AA32-44AF-80C7-72530D31DC8F}" presName="sibTrans" presStyleLbl="bgSibTrans2D1" presStyleIdx="1" presStyleCnt="6"/>
      <dgm:spPr/>
      <dgm:t>
        <a:bodyPr/>
        <a:lstStyle/>
        <a:p>
          <a:endParaRPr lang="en-US"/>
        </a:p>
      </dgm:t>
    </dgm:pt>
    <dgm:pt modelId="{18A45DE0-644F-F44F-BC5A-F7BDAADB925C}" type="pres">
      <dgm:prSet presAssocID="{FFE84549-F4BB-4FE8-92EC-A9A16D3753EA}" presName="compNode" presStyleCnt="0"/>
      <dgm:spPr/>
    </dgm:pt>
    <dgm:pt modelId="{AD8015B1-273D-3B42-A5D7-6118745BB5DC}" type="pres">
      <dgm:prSet presAssocID="{FFE84549-F4BB-4FE8-92EC-A9A16D3753EA}" presName="dummyConnPt" presStyleCnt="0"/>
      <dgm:spPr/>
    </dgm:pt>
    <dgm:pt modelId="{EE44D1D5-AACB-BC4F-AEF3-6A9D5673C097}" type="pres">
      <dgm:prSet presAssocID="{FFE84549-F4BB-4FE8-92EC-A9A16D3753EA}" presName="node" presStyleLbl="node1" presStyleIdx="2" presStyleCnt="7">
        <dgm:presLayoutVars>
          <dgm:bulletEnabled val="1"/>
        </dgm:presLayoutVars>
      </dgm:prSet>
      <dgm:spPr/>
      <dgm:t>
        <a:bodyPr/>
        <a:lstStyle/>
        <a:p>
          <a:endParaRPr lang="en-US"/>
        </a:p>
      </dgm:t>
    </dgm:pt>
    <dgm:pt modelId="{05F47D1A-0C58-BB48-B7E9-841597532ED2}" type="pres">
      <dgm:prSet presAssocID="{00842CC1-71E5-4F9D-A73A-8B3DD7F71039}" presName="sibTrans" presStyleLbl="bgSibTrans2D1" presStyleIdx="2" presStyleCnt="6"/>
      <dgm:spPr/>
      <dgm:t>
        <a:bodyPr/>
        <a:lstStyle/>
        <a:p>
          <a:endParaRPr lang="en-US"/>
        </a:p>
      </dgm:t>
    </dgm:pt>
    <dgm:pt modelId="{09F139DD-F879-E747-AE7A-94A0E6BE52EC}" type="pres">
      <dgm:prSet presAssocID="{7ABC81C1-F943-484F-9FB1-02B16FAE24A4}" presName="compNode" presStyleCnt="0"/>
      <dgm:spPr/>
    </dgm:pt>
    <dgm:pt modelId="{D14DA7D0-A2AE-6148-8AE9-7F21546F8C07}" type="pres">
      <dgm:prSet presAssocID="{7ABC81C1-F943-484F-9FB1-02B16FAE24A4}" presName="dummyConnPt" presStyleCnt="0"/>
      <dgm:spPr/>
    </dgm:pt>
    <dgm:pt modelId="{98A64F8E-C231-8740-AFF9-F240A1F571AD}" type="pres">
      <dgm:prSet presAssocID="{7ABC81C1-F943-484F-9FB1-02B16FAE24A4}" presName="node" presStyleLbl="node1" presStyleIdx="3" presStyleCnt="7">
        <dgm:presLayoutVars>
          <dgm:bulletEnabled val="1"/>
        </dgm:presLayoutVars>
      </dgm:prSet>
      <dgm:spPr/>
      <dgm:t>
        <a:bodyPr/>
        <a:lstStyle/>
        <a:p>
          <a:endParaRPr lang="en-US"/>
        </a:p>
      </dgm:t>
    </dgm:pt>
    <dgm:pt modelId="{6B57F6B8-3C6D-E945-8A40-6F8A9AC62268}" type="pres">
      <dgm:prSet presAssocID="{9BF902EE-0D6A-4DBB-A670-AEAC9A5D8A78}" presName="sibTrans" presStyleLbl="bgSibTrans2D1" presStyleIdx="3" presStyleCnt="6"/>
      <dgm:spPr/>
      <dgm:t>
        <a:bodyPr/>
        <a:lstStyle/>
        <a:p>
          <a:endParaRPr lang="en-US"/>
        </a:p>
      </dgm:t>
    </dgm:pt>
    <dgm:pt modelId="{103FFAFD-CC0D-9B41-9976-5062869EBF67}" type="pres">
      <dgm:prSet presAssocID="{D54B63FB-B1A4-481D-AB81-E88596A50515}" presName="compNode" presStyleCnt="0"/>
      <dgm:spPr/>
    </dgm:pt>
    <dgm:pt modelId="{1EB5AD96-D376-AE4B-8482-A2D0B5CDE209}" type="pres">
      <dgm:prSet presAssocID="{D54B63FB-B1A4-481D-AB81-E88596A50515}" presName="dummyConnPt" presStyleCnt="0"/>
      <dgm:spPr/>
    </dgm:pt>
    <dgm:pt modelId="{85A091B8-BA39-3147-B8FB-0483ADA7E3FA}" type="pres">
      <dgm:prSet presAssocID="{D54B63FB-B1A4-481D-AB81-E88596A50515}" presName="node" presStyleLbl="node1" presStyleIdx="4" presStyleCnt="7">
        <dgm:presLayoutVars>
          <dgm:bulletEnabled val="1"/>
        </dgm:presLayoutVars>
      </dgm:prSet>
      <dgm:spPr/>
      <dgm:t>
        <a:bodyPr/>
        <a:lstStyle/>
        <a:p>
          <a:endParaRPr lang="en-US"/>
        </a:p>
      </dgm:t>
    </dgm:pt>
    <dgm:pt modelId="{386BEF77-CE49-C448-A425-D5859C20DF42}" type="pres">
      <dgm:prSet presAssocID="{A618A53C-EA0B-48B0-8711-F35ABC341487}" presName="sibTrans" presStyleLbl="bgSibTrans2D1" presStyleIdx="4" presStyleCnt="6"/>
      <dgm:spPr/>
      <dgm:t>
        <a:bodyPr/>
        <a:lstStyle/>
        <a:p>
          <a:endParaRPr lang="en-US"/>
        </a:p>
      </dgm:t>
    </dgm:pt>
    <dgm:pt modelId="{F2697FBF-A206-C149-A109-BD116776E4BF}" type="pres">
      <dgm:prSet presAssocID="{6221E626-ECC6-EB4B-8EF5-36B6C3B85F3C}" presName="compNode" presStyleCnt="0"/>
      <dgm:spPr/>
    </dgm:pt>
    <dgm:pt modelId="{2243D619-34CB-1D4B-B6C2-F7BFC39B4B6F}" type="pres">
      <dgm:prSet presAssocID="{6221E626-ECC6-EB4B-8EF5-36B6C3B85F3C}" presName="dummyConnPt" presStyleCnt="0"/>
      <dgm:spPr/>
    </dgm:pt>
    <dgm:pt modelId="{D631B6C6-FC75-E74D-927B-0F67C869989E}" type="pres">
      <dgm:prSet presAssocID="{6221E626-ECC6-EB4B-8EF5-36B6C3B85F3C}" presName="node" presStyleLbl="node1" presStyleIdx="5" presStyleCnt="7">
        <dgm:presLayoutVars>
          <dgm:bulletEnabled val="1"/>
        </dgm:presLayoutVars>
      </dgm:prSet>
      <dgm:spPr/>
      <dgm:t>
        <a:bodyPr/>
        <a:lstStyle/>
        <a:p>
          <a:endParaRPr lang="en-US"/>
        </a:p>
      </dgm:t>
    </dgm:pt>
    <dgm:pt modelId="{12A12CDC-9A3D-8E46-85FC-FA7F8BC22DBC}" type="pres">
      <dgm:prSet presAssocID="{6B838920-0C79-7047-8897-ED22002B2155}" presName="sibTrans" presStyleLbl="bgSibTrans2D1" presStyleIdx="5" presStyleCnt="6"/>
      <dgm:spPr/>
      <dgm:t>
        <a:bodyPr/>
        <a:lstStyle/>
        <a:p>
          <a:endParaRPr lang="en-US"/>
        </a:p>
      </dgm:t>
    </dgm:pt>
    <dgm:pt modelId="{0E0B4F66-AD49-DA40-991F-A3CCD91241B0}" type="pres">
      <dgm:prSet presAssocID="{D175A53B-586D-7040-9910-8AE6CBAB18F0}" presName="compNode" presStyleCnt="0"/>
      <dgm:spPr/>
    </dgm:pt>
    <dgm:pt modelId="{7CAD074D-7EAF-8C41-8586-A41A09AA897D}" type="pres">
      <dgm:prSet presAssocID="{D175A53B-586D-7040-9910-8AE6CBAB18F0}" presName="dummyConnPt" presStyleCnt="0"/>
      <dgm:spPr/>
    </dgm:pt>
    <dgm:pt modelId="{9A8A0600-711E-D14B-A113-FA37DB9F58D6}" type="pres">
      <dgm:prSet presAssocID="{D175A53B-586D-7040-9910-8AE6CBAB18F0}" presName="node" presStyleLbl="node1" presStyleIdx="6" presStyleCnt="7">
        <dgm:presLayoutVars>
          <dgm:bulletEnabled val="1"/>
        </dgm:presLayoutVars>
      </dgm:prSet>
      <dgm:spPr/>
      <dgm:t>
        <a:bodyPr/>
        <a:lstStyle/>
        <a:p>
          <a:endParaRPr lang="en-US"/>
        </a:p>
      </dgm:t>
    </dgm:pt>
  </dgm:ptLst>
  <dgm:cxnLst>
    <dgm:cxn modelId="{62FB09B2-4A3C-451A-BF26-DFF01F5C3E12}" srcId="{C43B0426-756C-4C1F-9B98-2C3812F012AE}" destId="{7ABC81C1-F943-484F-9FB1-02B16FAE24A4}" srcOrd="3" destOrd="0" parTransId="{2684707F-A964-4EDE-A64F-A795A23D5419}" sibTransId="{9BF902EE-0D6A-4DBB-A670-AEAC9A5D8A78}"/>
    <dgm:cxn modelId="{80821A35-DA58-404C-8C62-6B80D81F2BF5}" type="presOf" srcId="{6B838920-0C79-7047-8897-ED22002B2155}" destId="{12A12CDC-9A3D-8E46-85FC-FA7F8BC22DBC}" srcOrd="0" destOrd="0" presId="urn:microsoft.com/office/officeart/2005/8/layout/bProcess4"/>
    <dgm:cxn modelId="{527992DD-1153-4446-B590-EEB5EAB6D60B}" type="presOf" srcId="{A618A53C-EA0B-48B0-8711-F35ABC341487}" destId="{386BEF77-CE49-C448-A425-D5859C20DF42}" srcOrd="0" destOrd="0" presId="urn:microsoft.com/office/officeart/2005/8/layout/bProcess4"/>
    <dgm:cxn modelId="{EA921883-6A81-C844-AD88-19C58810B28D}" type="presOf" srcId="{878E7B58-B29B-47AA-896D-AB16044BC638}" destId="{F8D786E4-63B6-C64C-8417-33AB7CE4F67E}" srcOrd="0" destOrd="0" presId="urn:microsoft.com/office/officeart/2005/8/layout/bProcess4"/>
    <dgm:cxn modelId="{DE01AE27-4761-E94A-8FEF-AF7B2E9429B6}" type="presOf" srcId="{C43B0426-756C-4C1F-9B98-2C3812F012AE}" destId="{F71B8072-1E7C-0543-9CCF-610E89EA4132}" srcOrd="0" destOrd="0" presId="urn:microsoft.com/office/officeart/2005/8/layout/bProcess4"/>
    <dgm:cxn modelId="{811F7A87-BFF5-EF44-B82A-EA576218FF78}" type="presOf" srcId="{FFE84549-F4BB-4FE8-92EC-A9A16D3753EA}" destId="{EE44D1D5-AACB-BC4F-AEF3-6A9D5673C097}" srcOrd="0" destOrd="0" presId="urn:microsoft.com/office/officeart/2005/8/layout/bProcess4"/>
    <dgm:cxn modelId="{B2C8A85D-CF15-41E4-925D-5D12188499A1}" srcId="{C43B0426-756C-4C1F-9B98-2C3812F012AE}" destId="{D54B63FB-B1A4-481D-AB81-E88596A50515}" srcOrd="4" destOrd="0" parTransId="{CE6A27BE-262E-4631-9529-DBFB13001B42}" sibTransId="{A618A53C-EA0B-48B0-8711-F35ABC341487}"/>
    <dgm:cxn modelId="{2A907A94-F874-AA42-A3AD-79591818616D}" type="presOf" srcId="{D175A53B-586D-7040-9910-8AE6CBAB18F0}" destId="{9A8A0600-711E-D14B-A113-FA37DB9F58D6}" srcOrd="0" destOrd="0" presId="urn:microsoft.com/office/officeart/2005/8/layout/bProcess4"/>
    <dgm:cxn modelId="{45274169-7ACF-BD4B-8ED9-F82A201BCA4C}" type="presOf" srcId="{31E6D7B0-E50E-4C72-A1DC-7D023E81FB17}" destId="{D56B8625-1491-0645-A914-82D7A1654273}" srcOrd="0" destOrd="0" presId="urn:microsoft.com/office/officeart/2005/8/layout/bProcess4"/>
    <dgm:cxn modelId="{5A6F6F6D-B12C-0942-9555-65929092B59B}" srcId="{C43B0426-756C-4C1F-9B98-2C3812F012AE}" destId="{6221E626-ECC6-EB4B-8EF5-36B6C3B85F3C}" srcOrd="5" destOrd="0" parTransId="{83638A17-414C-C14C-BA72-6BA50B9D70CB}" sibTransId="{6B838920-0C79-7047-8897-ED22002B2155}"/>
    <dgm:cxn modelId="{C6F8896D-8552-B143-AA01-A727EAC9EC0D}" type="presOf" srcId="{D54B63FB-B1A4-481D-AB81-E88596A50515}" destId="{85A091B8-BA39-3147-B8FB-0483ADA7E3FA}" srcOrd="0" destOrd="0" presId="urn:microsoft.com/office/officeart/2005/8/layout/bProcess4"/>
    <dgm:cxn modelId="{B1420A26-BAD3-5B41-B4D6-F055C3B6C959}" type="presOf" srcId="{6221E626-ECC6-EB4B-8EF5-36B6C3B85F3C}" destId="{D631B6C6-FC75-E74D-927B-0F67C869989E}" srcOrd="0" destOrd="0" presId="urn:microsoft.com/office/officeart/2005/8/layout/bProcess4"/>
    <dgm:cxn modelId="{32BBFF71-62EE-C04B-B905-87B9636D1A2C}" type="presOf" srcId="{2BD1AEE0-FF44-47BB-91C1-0656F4A4D7FA}" destId="{85A091B8-BA39-3147-B8FB-0483ADA7E3FA}" srcOrd="0" destOrd="1" presId="urn:microsoft.com/office/officeart/2005/8/layout/bProcess4"/>
    <dgm:cxn modelId="{D177DEE6-EA93-442F-9140-49845C148C89}" srcId="{C43B0426-756C-4C1F-9B98-2C3812F012AE}" destId="{FFE84549-F4BB-4FE8-92EC-A9A16D3753EA}" srcOrd="2" destOrd="0" parTransId="{4985EA00-EE48-4DFA-BE9A-6A4FDA1C1848}" sibTransId="{00842CC1-71E5-4F9D-A73A-8B3DD7F71039}"/>
    <dgm:cxn modelId="{CCF1ED94-9D94-0443-86C5-085A2A4924F2}" srcId="{C43B0426-756C-4C1F-9B98-2C3812F012AE}" destId="{D175A53B-586D-7040-9910-8AE6CBAB18F0}" srcOrd="6" destOrd="0" parTransId="{6B64C9DD-35F1-0D4F-A5E3-D8ABBED15964}" sibTransId="{0B68AE92-BA94-3141-84C5-7987AF50F0DF}"/>
    <dgm:cxn modelId="{287FC26D-56E9-E744-AEDC-6E059907CDF5}" type="presOf" srcId="{DCE73A7F-AA32-44AF-80C7-72530D31DC8F}" destId="{E13B4E74-C301-D245-B20C-24E932A386B1}" srcOrd="0" destOrd="0" presId="urn:microsoft.com/office/officeart/2005/8/layout/bProcess4"/>
    <dgm:cxn modelId="{E2AEA85B-3248-3343-8EA0-8BB6F25420DE}" type="presOf" srcId="{9E61902F-23C7-4C12-AB1C-BF6F829D28DE}" destId="{73C995E3-B301-074A-81AD-492268DB6B94}" srcOrd="0" destOrd="0" presId="urn:microsoft.com/office/officeart/2005/8/layout/bProcess4"/>
    <dgm:cxn modelId="{D91DA941-2A3B-4B22-9698-B1FD816A706B}" srcId="{D54B63FB-B1A4-481D-AB81-E88596A50515}" destId="{2BD1AEE0-FF44-47BB-91C1-0656F4A4D7FA}" srcOrd="0" destOrd="0" parTransId="{C61D210B-B19B-45E2-82B0-59C4B5A64428}" sibTransId="{9E6471FE-8AD7-4B6C-8523-59228F047583}"/>
    <dgm:cxn modelId="{39E81242-9C92-FA4B-9A60-8E2031A565AC}" type="presOf" srcId="{9BF902EE-0D6A-4DBB-A670-AEAC9A5D8A78}" destId="{6B57F6B8-3C6D-E945-8A40-6F8A9AC62268}" srcOrd="0" destOrd="0" presId="urn:microsoft.com/office/officeart/2005/8/layout/bProcess4"/>
    <dgm:cxn modelId="{0AA5FBB7-03A1-CE4B-BFC8-C82097FD6EF1}" type="presOf" srcId="{00842CC1-71E5-4F9D-A73A-8B3DD7F71039}" destId="{05F47D1A-0C58-BB48-B7E9-841597532ED2}" srcOrd="0" destOrd="0" presId="urn:microsoft.com/office/officeart/2005/8/layout/bProcess4"/>
    <dgm:cxn modelId="{C758ED4A-CE46-6247-A8C2-1078502A6216}" type="presOf" srcId="{7ABC81C1-F943-484F-9FB1-02B16FAE24A4}" destId="{98A64F8E-C231-8740-AFF9-F240A1F571AD}" srcOrd="0" destOrd="0" presId="urn:microsoft.com/office/officeart/2005/8/layout/bProcess4"/>
    <dgm:cxn modelId="{AFB56BD6-CC23-4E43-A4C7-6281472FA801}" srcId="{C43B0426-756C-4C1F-9B98-2C3812F012AE}" destId="{9E61902F-23C7-4C12-AB1C-BF6F829D28DE}" srcOrd="0" destOrd="0" parTransId="{EBD48240-AAA1-4008-AF04-0AD87C8E937A}" sibTransId="{878E7B58-B29B-47AA-896D-AB16044BC638}"/>
    <dgm:cxn modelId="{C21C0281-F5BE-476A-A716-C73FC5F50F3D}" srcId="{C43B0426-756C-4C1F-9B98-2C3812F012AE}" destId="{31E6D7B0-E50E-4C72-A1DC-7D023E81FB17}" srcOrd="1" destOrd="0" parTransId="{D13DBB70-D273-4678-8055-204E96981FDE}" sibTransId="{DCE73A7F-AA32-44AF-80C7-72530D31DC8F}"/>
    <dgm:cxn modelId="{EB03B11F-11EC-624A-B602-D89E41378AC5}" type="presParOf" srcId="{F71B8072-1E7C-0543-9CCF-610E89EA4132}" destId="{988CB2E5-2BB3-FB41-B4A5-DBF03F783ED5}" srcOrd="0" destOrd="0" presId="urn:microsoft.com/office/officeart/2005/8/layout/bProcess4"/>
    <dgm:cxn modelId="{AEBD90A7-2A92-6447-93BC-9CF0BEF41A3A}" type="presParOf" srcId="{988CB2E5-2BB3-FB41-B4A5-DBF03F783ED5}" destId="{033991A1-B45F-7540-AB6E-B80C48EBDB80}" srcOrd="0" destOrd="0" presId="urn:microsoft.com/office/officeart/2005/8/layout/bProcess4"/>
    <dgm:cxn modelId="{AD0A1B0E-3DC6-EA42-95B3-55514ED2A300}" type="presParOf" srcId="{988CB2E5-2BB3-FB41-B4A5-DBF03F783ED5}" destId="{73C995E3-B301-074A-81AD-492268DB6B94}" srcOrd="1" destOrd="0" presId="urn:microsoft.com/office/officeart/2005/8/layout/bProcess4"/>
    <dgm:cxn modelId="{BC4C1126-6FDD-B54E-8699-0E40C31FFCA8}" type="presParOf" srcId="{F71B8072-1E7C-0543-9CCF-610E89EA4132}" destId="{F8D786E4-63B6-C64C-8417-33AB7CE4F67E}" srcOrd="1" destOrd="0" presId="urn:microsoft.com/office/officeart/2005/8/layout/bProcess4"/>
    <dgm:cxn modelId="{D44057F5-C7AD-784C-ADC0-744ED6B9E841}" type="presParOf" srcId="{F71B8072-1E7C-0543-9CCF-610E89EA4132}" destId="{E3DB2F14-6E83-9440-9FF4-1F3878A42E48}" srcOrd="2" destOrd="0" presId="urn:microsoft.com/office/officeart/2005/8/layout/bProcess4"/>
    <dgm:cxn modelId="{1D89A15F-B80A-934F-B564-80C509F9ADD5}" type="presParOf" srcId="{E3DB2F14-6E83-9440-9FF4-1F3878A42E48}" destId="{B4AC4C50-FFAD-8F46-A091-0E13383729F3}" srcOrd="0" destOrd="0" presId="urn:microsoft.com/office/officeart/2005/8/layout/bProcess4"/>
    <dgm:cxn modelId="{86414B49-DFDA-2140-B2C5-8F0ED6E53C11}" type="presParOf" srcId="{E3DB2F14-6E83-9440-9FF4-1F3878A42E48}" destId="{D56B8625-1491-0645-A914-82D7A1654273}" srcOrd="1" destOrd="0" presId="urn:microsoft.com/office/officeart/2005/8/layout/bProcess4"/>
    <dgm:cxn modelId="{1B952ACD-F371-8C49-8D70-B134D3F90CEA}" type="presParOf" srcId="{F71B8072-1E7C-0543-9CCF-610E89EA4132}" destId="{E13B4E74-C301-D245-B20C-24E932A386B1}" srcOrd="3" destOrd="0" presId="urn:microsoft.com/office/officeart/2005/8/layout/bProcess4"/>
    <dgm:cxn modelId="{6BC3CD19-80FF-9840-9281-2339D2E18D34}" type="presParOf" srcId="{F71B8072-1E7C-0543-9CCF-610E89EA4132}" destId="{18A45DE0-644F-F44F-BC5A-F7BDAADB925C}" srcOrd="4" destOrd="0" presId="urn:microsoft.com/office/officeart/2005/8/layout/bProcess4"/>
    <dgm:cxn modelId="{611F41A6-48DD-6347-9D70-7B3332D61840}" type="presParOf" srcId="{18A45DE0-644F-F44F-BC5A-F7BDAADB925C}" destId="{AD8015B1-273D-3B42-A5D7-6118745BB5DC}" srcOrd="0" destOrd="0" presId="urn:microsoft.com/office/officeart/2005/8/layout/bProcess4"/>
    <dgm:cxn modelId="{AFB4FFF9-DDF9-7F4C-9652-BD52F3F3353E}" type="presParOf" srcId="{18A45DE0-644F-F44F-BC5A-F7BDAADB925C}" destId="{EE44D1D5-AACB-BC4F-AEF3-6A9D5673C097}" srcOrd="1" destOrd="0" presId="urn:microsoft.com/office/officeart/2005/8/layout/bProcess4"/>
    <dgm:cxn modelId="{8E2435E3-B5B9-E240-86B4-15B592CB3D1A}" type="presParOf" srcId="{F71B8072-1E7C-0543-9CCF-610E89EA4132}" destId="{05F47D1A-0C58-BB48-B7E9-841597532ED2}" srcOrd="5" destOrd="0" presId="urn:microsoft.com/office/officeart/2005/8/layout/bProcess4"/>
    <dgm:cxn modelId="{06F82C7A-1CC8-ED43-BC48-2EDC50CDE89B}" type="presParOf" srcId="{F71B8072-1E7C-0543-9CCF-610E89EA4132}" destId="{09F139DD-F879-E747-AE7A-94A0E6BE52EC}" srcOrd="6" destOrd="0" presId="urn:microsoft.com/office/officeart/2005/8/layout/bProcess4"/>
    <dgm:cxn modelId="{4C0FAD5C-A1BE-BA46-9E17-FD5D09C44D9F}" type="presParOf" srcId="{09F139DD-F879-E747-AE7A-94A0E6BE52EC}" destId="{D14DA7D0-A2AE-6148-8AE9-7F21546F8C07}" srcOrd="0" destOrd="0" presId="urn:microsoft.com/office/officeart/2005/8/layout/bProcess4"/>
    <dgm:cxn modelId="{692F0E86-E3F8-F74C-ABCB-1E9C551DD024}" type="presParOf" srcId="{09F139DD-F879-E747-AE7A-94A0E6BE52EC}" destId="{98A64F8E-C231-8740-AFF9-F240A1F571AD}" srcOrd="1" destOrd="0" presId="urn:microsoft.com/office/officeart/2005/8/layout/bProcess4"/>
    <dgm:cxn modelId="{6FC5BC32-BB86-754A-940D-DFF2616C39C7}" type="presParOf" srcId="{F71B8072-1E7C-0543-9CCF-610E89EA4132}" destId="{6B57F6B8-3C6D-E945-8A40-6F8A9AC62268}" srcOrd="7" destOrd="0" presId="urn:microsoft.com/office/officeart/2005/8/layout/bProcess4"/>
    <dgm:cxn modelId="{9A2E4988-3D61-3E48-9720-D87393EF2803}" type="presParOf" srcId="{F71B8072-1E7C-0543-9CCF-610E89EA4132}" destId="{103FFAFD-CC0D-9B41-9976-5062869EBF67}" srcOrd="8" destOrd="0" presId="urn:microsoft.com/office/officeart/2005/8/layout/bProcess4"/>
    <dgm:cxn modelId="{05D75C80-EE1D-FB4D-A9F7-D1DBA8B82E48}" type="presParOf" srcId="{103FFAFD-CC0D-9B41-9976-5062869EBF67}" destId="{1EB5AD96-D376-AE4B-8482-A2D0B5CDE209}" srcOrd="0" destOrd="0" presId="urn:microsoft.com/office/officeart/2005/8/layout/bProcess4"/>
    <dgm:cxn modelId="{C364E473-D7F6-FF4C-829B-33045FDE5931}" type="presParOf" srcId="{103FFAFD-CC0D-9B41-9976-5062869EBF67}" destId="{85A091B8-BA39-3147-B8FB-0483ADA7E3FA}" srcOrd="1" destOrd="0" presId="urn:microsoft.com/office/officeart/2005/8/layout/bProcess4"/>
    <dgm:cxn modelId="{8926FC70-38CA-D54E-863C-E2EA0CC2BF87}" type="presParOf" srcId="{F71B8072-1E7C-0543-9CCF-610E89EA4132}" destId="{386BEF77-CE49-C448-A425-D5859C20DF42}" srcOrd="9" destOrd="0" presId="urn:microsoft.com/office/officeart/2005/8/layout/bProcess4"/>
    <dgm:cxn modelId="{6147DD6B-62D8-5B40-BC7C-861AFBC856EA}" type="presParOf" srcId="{F71B8072-1E7C-0543-9CCF-610E89EA4132}" destId="{F2697FBF-A206-C149-A109-BD116776E4BF}" srcOrd="10" destOrd="0" presId="urn:microsoft.com/office/officeart/2005/8/layout/bProcess4"/>
    <dgm:cxn modelId="{D87779E3-90AD-0643-9AAF-1428FE612EEF}" type="presParOf" srcId="{F2697FBF-A206-C149-A109-BD116776E4BF}" destId="{2243D619-34CB-1D4B-B6C2-F7BFC39B4B6F}" srcOrd="0" destOrd="0" presId="urn:microsoft.com/office/officeart/2005/8/layout/bProcess4"/>
    <dgm:cxn modelId="{7CB8161D-C25C-224C-80BA-C939DCB5C416}" type="presParOf" srcId="{F2697FBF-A206-C149-A109-BD116776E4BF}" destId="{D631B6C6-FC75-E74D-927B-0F67C869989E}" srcOrd="1" destOrd="0" presId="urn:microsoft.com/office/officeart/2005/8/layout/bProcess4"/>
    <dgm:cxn modelId="{CEDA8C99-CF7E-6847-9633-C42C89388FAD}" type="presParOf" srcId="{F71B8072-1E7C-0543-9CCF-610E89EA4132}" destId="{12A12CDC-9A3D-8E46-85FC-FA7F8BC22DBC}" srcOrd="11" destOrd="0" presId="urn:microsoft.com/office/officeart/2005/8/layout/bProcess4"/>
    <dgm:cxn modelId="{B3D78143-DA7A-934F-BDB5-84AF91951D96}" type="presParOf" srcId="{F71B8072-1E7C-0543-9CCF-610E89EA4132}" destId="{0E0B4F66-AD49-DA40-991F-A3CCD91241B0}" srcOrd="12" destOrd="0" presId="urn:microsoft.com/office/officeart/2005/8/layout/bProcess4"/>
    <dgm:cxn modelId="{763AA3C3-3A83-B148-B9CE-D124FBF5FDF9}" type="presParOf" srcId="{0E0B4F66-AD49-DA40-991F-A3CCD91241B0}" destId="{7CAD074D-7EAF-8C41-8586-A41A09AA897D}" srcOrd="0" destOrd="0" presId="urn:microsoft.com/office/officeart/2005/8/layout/bProcess4"/>
    <dgm:cxn modelId="{B2E0FD86-1CC6-A84B-BF37-CF280FEE93CA}" type="presParOf" srcId="{0E0B4F66-AD49-DA40-991F-A3CCD91241B0}" destId="{9A8A0600-711E-D14B-A113-FA37DB9F58D6}"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86E4-63B6-C64C-8417-33AB7CE4F67E}">
      <dsp:nvSpPr>
        <dsp:cNvPr id="0" name=""/>
        <dsp:cNvSpPr/>
      </dsp:nvSpPr>
      <dsp:spPr>
        <a:xfrm rot="5400000">
          <a:off x="602928" y="882638"/>
          <a:ext cx="1377413" cy="166217"/>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73C995E3-B301-074A-81AD-492268DB6B94}">
      <dsp:nvSpPr>
        <dsp:cNvPr id="0" name=""/>
        <dsp:cNvSpPr/>
      </dsp:nvSpPr>
      <dsp:spPr>
        <a:xfrm>
          <a:off x="918395" y="1511"/>
          <a:ext cx="1846863" cy="1108118"/>
        </a:xfrm>
        <a:prstGeom prst="roundRect">
          <a:avLst>
            <a:gd name="adj" fmla="val 10000"/>
          </a:avLst>
        </a:prstGeom>
        <a:solidFill>
          <a:schemeClr val="accent2">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latin typeface="Times New Roman" panose="02020603050405020304" pitchFamily="18" charset="0"/>
              <a:cs typeface="Times New Roman" panose="02020603050405020304" pitchFamily="18" charset="0"/>
            </a:rPr>
            <a:t>Reviewing </a:t>
          </a:r>
          <a:r>
            <a:rPr lang="en-US" sz="1300" kern="1200" dirty="0" smtClean="0">
              <a:latin typeface="Times New Roman" panose="02020603050405020304" pitchFamily="18" charset="0"/>
              <a:cs typeface="Times New Roman" panose="02020603050405020304" pitchFamily="18" charset="0"/>
            </a:rPr>
            <a:t>&amp;</a:t>
          </a:r>
          <a:r>
            <a:rPr lang="en-US" sz="1300" kern="1200" baseline="0" dirty="0" smtClean="0">
              <a:latin typeface="Times New Roman" panose="02020603050405020304" pitchFamily="18" charset="0"/>
              <a:cs typeface="Times New Roman" panose="02020603050405020304" pitchFamily="18" charset="0"/>
            </a:rPr>
            <a:t> understanding TPM concept.</a:t>
          </a:r>
          <a:endParaRPr lang="en-US" sz="1300" kern="1200" dirty="0">
            <a:latin typeface="Times New Roman" panose="02020603050405020304" pitchFamily="18" charset="0"/>
            <a:cs typeface="Times New Roman" panose="02020603050405020304" pitchFamily="18" charset="0"/>
          </a:endParaRPr>
        </a:p>
      </dsp:txBody>
      <dsp:txXfrm>
        <a:off x="950851" y="33967"/>
        <a:ext cx="1781951" cy="1043206"/>
      </dsp:txXfrm>
    </dsp:sp>
    <dsp:sp modelId="{E13B4E74-C301-D245-B20C-24E932A386B1}">
      <dsp:nvSpPr>
        <dsp:cNvPr id="0" name=""/>
        <dsp:cNvSpPr/>
      </dsp:nvSpPr>
      <dsp:spPr>
        <a:xfrm rot="5400000">
          <a:off x="602928" y="2267786"/>
          <a:ext cx="1377413" cy="166217"/>
        </a:xfrm>
        <a:prstGeom prst="rect">
          <a:avLst/>
        </a:prstGeom>
        <a:solidFill>
          <a:schemeClr val="accent3">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D56B8625-1491-0645-A914-82D7A1654273}">
      <dsp:nvSpPr>
        <dsp:cNvPr id="0" name=""/>
        <dsp:cNvSpPr/>
      </dsp:nvSpPr>
      <dsp:spPr>
        <a:xfrm>
          <a:off x="918395" y="1386659"/>
          <a:ext cx="1846863" cy="1108118"/>
        </a:xfrm>
        <a:prstGeom prst="roundRect">
          <a:avLst>
            <a:gd name="adj" fmla="val 10000"/>
          </a:avLst>
        </a:prstGeom>
        <a:solidFill>
          <a:schemeClr val="accent3">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latin typeface="Times New Roman" panose="02020603050405020304" pitchFamily="18" charset="0"/>
              <a:cs typeface="Times New Roman" panose="02020603050405020304" pitchFamily="18" charset="0"/>
            </a:rPr>
            <a:t>Primary field </a:t>
          </a:r>
          <a:r>
            <a:rPr lang="en-US" sz="1300" kern="1200" dirty="0" smtClean="0">
              <a:latin typeface="Times New Roman" panose="02020603050405020304" pitchFamily="18" charset="0"/>
              <a:cs typeface="Times New Roman" panose="02020603050405020304" pitchFamily="18" charset="0"/>
            </a:rPr>
            <a:t>visit.</a:t>
          </a:r>
          <a:endParaRPr lang="en-US" sz="1300" kern="1200" dirty="0">
            <a:latin typeface="Times New Roman" panose="02020603050405020304" pitchFamily="18" charset="0"/>
            <a:cs typeface="Times New Roman" panose="02020603050405020304" pitchFamily="18" charset="0"/>
          </a:endParaRPr>
        </a:p>
      </dsp:txBody>
      <dsp:txXfrm>
        <a:off x="950851" y="1419115"/>
        <a:ext cx="1781951" cy="1043206"/>
      </dsp:txXfrm>
    </dsp:sp>
    <dsp:sp modelId="{05F47D1A-0C58-BB48-B7E9-841597532ED2}">
      <dsp:nvSpPr>
        <dsp:cNvPr id="0" name=""/>
        <dsp:cNvSpPr/>
      </dsp:nvSpPr>
      <dsp:spPr>
        <a:xfrm>
          <a:off x="1295502" y="2960360"/>
          <a:ext cx="2448594" cy="166217"/>
        </a:xfrm>
        <a:prstGeom prst="rect">
          <a:avLst/>
        </a:prstGeom>
        <a:solidFill>
          <a:schemeClr val="accent4">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EE44D1D5-AACB-BC4F-AEF3-6A9D5673C097}">
      <dsp:nvSpPr>
        <dsp:cNvPr id="0" name=""/>
        <dsp:cNvSpPr/>
      </dsp:nvSpPr>
      <dsp:spPr>
        <a:xfrm>
          <a:off x="918395" y="2771807"/>
          <a:ext cx="1846863" cy="1108118"/>
        </a:xfrm>
        <a:prstGeom prst="roundRect">
          <a:avLst>
            <a:gd name="adj" fmla="val 10000"/>
          </a:avLst>
        </a:prstGeom>
        <a:solidFill>
          <a:schemeClr val="accent4">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latin typeface="Times New Roman" panose="02020603050405020304" pitchFamily="18" charset="0"/>
              <a:cs typeface="Times New Roman" panose="02020603050405020304" pitchFamily="18" charset="0"/>
            </a:rPr>
            <a:t>Selection of </a:t>
          </a:r>
          <a:r>
            <a:rPr lang="en-US" sz="1300" kern="1200" dirty="0" smtClean="0">
              <a:latin typeface="Times New Roman" panose="02020603050405020304" pitchFamily="18" charset="0"/>
              <a:cs typeface="Times New Roman" panose="02020603050405020304" pitchFamily="18" charset="0"/>
            </a:rPr>
            <a:t>proper methods for collecting necessary data.</a:t>
          </a:r>
          <a:endParaRPr lang="en-US" sz="1300" kern="1200" dirty="0">
            <a:latin typeface="Times New Roman" panose="02020603050405020304" pitchFamily="18" charset="0"/>
            <a:cs typeface="Times New Roman" panose="02020603050405020304" pitchFamily="18" charset="0"/>
          </a:endParaRPr>
        </a:p>
      </dsp:txBody>
      <dsp:txXfrm>
        <a:off x="950851" y="2804263"/>
        <a:ext cx="1781951" cy="1043206"/>
      </dsp:txXfrm>
    </dsp:sp>
    <dsp:sp modelId="{6B57F6B8-3C6D-E945-8A40-6F8A9AC62268}">
      <dsp:nvSpPr>
        <dsp:cNvPr id="0" name=""/>
        <dsp:cNvSpPr/>
      </dsp:nvSpPr>
      <dsp:spPr>
        <a:xfrm rot="16200000">
          <a:off x="3059257" y="2267786"/>
          <a:ext cx="1377413" cy="166217"/>
        </a:xfrm>
        <a:prstGeom prst="rect">
          <a:avLst/>
        </a:prstGeom>
        <a:solidFill>
          <a:schemeClr val="accent5">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98A64F8E-C231-8740-AFF9-F240A1F571AD}">
      <dsp:nvSpPr>
        <dsp:cNvPr id="0" name=""/>
        <dsp:cNvSpPr/>
      </dsp:nvSpPr>
      <dsp:spPr>
        <a:xfrm>
          <a:off x="3374724" y="2771807"/>
          <a:ext cx="1846863" cy="1108118"/>
        </a:xfrm>
        <a:prstGeom prst="roundRect">
          <a:avLst>
            <a:gd name="adj" fmla="val 10000"/>
          </a:avLst>
        </a:prstGeom>
        <a:solidFill>
          <a:schemeClr val="accent5">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latin typeface="Times New Roman" panose="02020603050405020304" pitchFamily="18" charset="0"/>
              <a:cs typeface="Times New Roman" panose="02020603050405020304" pitchFamily="18" charset="0"/>
            </a:rPr>
            <a:t>Design the assessment tools (Questionnaire</a:t>
          </a:r>
          <a:r>
            <a:rPr lang="en-US" sz="1300" kern="1200" dirty="0" smtClean="0">
              <a:latin typeface="Times New Roman" panose="02020603050405020304" pitchFamily="18" charset="0"/>
              <a:cs typeface="Times New Roman" panose="02020603050405020304" pitchFamily="18" charset="0"/>
            </a:rPr>
            <a:t>). </a:t>
          </a:r>
          <a:endParaRPr lang="en-US" sz="1300" kern="1200" dirty="0">
            <a:latin typeface="Times New Roman" panose="02020603050405020304" pitchFamily="18" charset="0"/>
            <a:cs typeface="Times New Roman" panose="02020603050405020304" pitchFamily="18" charset="0"/>
          </a:endParaRPr>
        </a:p>
      </dsp:txBody>
      <dsp:txXfrm>
        <a:off x="3407180" y="2804263"/>
        <a:ext cx="1781951" cy="1043206"/>
      </dsp:txXfrm>
    </dsp:sp>
    <dsp:sp modelId="{386BEF77-CE49-C448-A425-D5859C20DF42}">
      <dsp:nvSpPr>
        <dsp:cNvPr id="0" name=""/>
        <dsp:cNvSpPr/>
      </dsp:nvSpPr>
      <dsp:spPr>
        <a:xfrm rot="16200000">
          <a:off x="3059257" y="882638"/>
          <a:ext cx="1377413" cy="166217"/>
        </a:xfrm>
        <a:prstGeom prst="rect">
          <a:avLst/>
        </a:prstGeom>
        <a:solidFill>
          <a:schemeClr val="accent6">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85A091B8-BA39-3147-B8FB-0483ADA7E3FA}">
      <dsp:nvSpPr>
        <dsp:cNvPr id="0" name=""/>
        <dsp:cNvSpPr/>
      </dsp:nvSpPr>
      <dsp:spPr>
        <a:xfrm>
          <a:off x="3374724" y="1386659"/>
          <a:ext cx="1846863" cy="1108118"/>
        </a:xfrm>
        <a:prstGeom prst="roundRect">
          <a:avLst>
            <a:gd name="adj" fmla="val 10000"/>
          </a:avLst>
        </a:prstGeom>
        <a:solidFill>
          <a:schemeClr val="accent6">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n-US" sz="1300" kern="1200" dirty="0" smtClean="0">
              <a:latin typeface="Times New Roman" panose="02020603050405020304" pitchFamily="18" charset="0"/>
              <a:cs typeface="Times New Roman" panose="02020603050405020304" pitchFamily="18" charset="0"/>
            </a:rPr>
            <a:t>Data collect and analysis(interviews &amp;</a:t>
          </a:r>
          <a:r>
            <a:rPr lang="en-US" sz="1300" kern="1200" baseline="0" dirty="0" smtClean="0">
              <a:latin typeface="Times New Roman" panose="02020603050405020304" pitchFamily="18" charset="0"/>
              <a:cs typeface="Times New Roman" panose="02020603050405020304" pitchFamily="18" charset="0"/>
            </a:rPr>
            <a:t> q</a:t>
          </a:r>
          <a:r>
            <a:rPr lang="en-US" sz="1300" kern="1200" dirty="0" smtClean="0">
              <a:latin typeface="Times New Roman" panose="02020603050405020304" pitchFamily="18" charset="0"/>
              <a:cs typeface="Times New Roman" panose="02020603050405020304" pitchFamily="18" charset="0"/>
            </a:rPr>
            <a:t>uestionnaire).</a:t>
          </a:r>
          <a:endParaRPr lang="en-US" sz="1300" kern="1200" dirty="0">
            <a:latin typeface="Times New Roman" panose="02020603050405020304" pitchFamily="18" charset="0"/>
            <a:cs typeface="Times New Roman" panose="02020603050405020304" pitchFamily="18" charset="0"/>
          </a:endParaRPr>
        </a:p>
        <a:p>
          <a:pPr marL="57150" marR="0" lvl="1" indent="-57150" algn="l" defTabSz="444500" rtl="0" eaLnBrk="1" fontAlgn="auto" latinLnBrk="0" hangingPunct="1">
            <a:lnSpc>
              <a:spcPct val="90000"/>
            </a:lnSpc>
            <a:spcBef>
              <a:spcPct val="0"/>
            </a:spcBef>
            <a:spcAft>
              <a:spcPct val="15000"/>
            </a:spcAft>
            <a:buClrTx/>
            <a:buSzTx/>
            <a:buFontTx/>
            <a:buChar char="••"/>
            <a:tabLst/>
            <a:defRPr/>
          </a:pPr>
          <a:endParaRPr lang="en-US" sz="1000" kern="1200" dirty="0">
            <a:latin typeface="Times New Roman" panose="02020603050405020304" pitchFamily="18" charset="0"/>
            <a:cs typeface="Times New Roman" panose="02020603050405020304" pitchFamily="18" charset="0"/>
          </a:endParaRPr>
        </a:p>
      </dsp:txBody>
      <dsp:txXfrm>
        <a:off x="3407180" y="1419115"/>
        <a:ext cx="1781951" cy="1043206"/>
      </dsp:txXfrm>
    </dsp:sp>
    <dsp:sp modelId="{12A12CDC-9A3D-8E46-85FC-FA7F8BC22DBC}">
      <dsp:nvSpPr>
        <dsp:cNvPr id="0" name=""/>
        <dsp:cNvSpPr/>
      </dsp:nvSpPr>
      <dsp:spPr>
        <a:xfrm>
          <a:off x="3751831" y="190064"/>
          <a:ext cx="2448594" cy="166217"/>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D631B6C6-FC75-E74D-927B-0F67C869989E}">
      <dsp:nvSpPr>
        <dsp:cNvPr id="0" name=""/>
        <dsp:cNvSpPr/>
      </dsp:nvSpPr>
      <dsp:spPr>
        <a:xfrm>
          <a:off x="3374724" y="1511"/>
          <a:ext cx="1846863" cy="1108118"/>
        </a:xfrm>
        <a:prstGeom prst="roundRect">
          <a:avLst>
            <a:gd name="adj" fmla="val 10000"/>
          </a:avLst>
        </a:prstGeom>
        <a:solidFill>
          <a:schemeClr val="accent2">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300" kern="1200" dirty="0" smtClean="0">
              <a:latin typeface="Times New Roman" panose="02020603050405020304" pitchFamily="18" charset="0"/>
              <a:cs typeface="Times New Roman" panose="02020603050405020304" pitchFamily="18" charset="0"/>
            </a:rPr>
            <a:t>Defines the</a:t>
          </a:r>
          <a:r>
            <a:rPr lang="en-US" sz="1300" kern="1200" baseline="0" dirty="0" smtClean="0">
              <a:latin typeface="Times New Roman" panose="02020603050405020304" pitchFamily="18" charset="0"/>
              <a:cs typeface="Times New Roman" panose="02020603050405020304" pitchFamily="18" charset="0"/>
            </a:rPr>
            <a:t> gap between the current system applied in the factory and TPM system.</a:t>
          </a:r>
          <a:endParaRPr lang="en-US" sz="1300" kern="1200" dirty="0" smtClean="0"/>
        </a:p>
        <a:p>
          <a:pPr lvl="0" algn="ctr" defTabSz="622300">
            <a:lnSpc>
              <a:spcPct val="90000"/>
            </a:lnSpc>
            <a:spcBef>
              <a:spcPct val="0"/>
            </a:spcBef>
            <a:spcAft>
              <a:spcPct val="35000"/>
            </a:spcAft>
          </a:pPr>
          <a:endParaRPr lang="en-US" sz="1300" kern="1200" dirty="0">
            <a:latin typeface="Times New Roman" panose="02020603050405020304" pitchFamily="18" charset="0"/>
            <a:cs typeface="Times New Roman" panose="02020603050405020304" pitchFamily="18" charset="0"/>
          </a:endParaRPr>
        </a:p>
      </dsp:txBody>
      <dsp:txXfrm>
        <a:off x="3407180" y="33967"/>
        <a:ext cx="1781951" cy="1043206"/>
      </dsp:txXfrm>
    </dsp:sp>
    <dsp:sp modelId="{9A8A0600-711E-D14B-A113-FA37DB9F58D6}">
      <dsp:nvSpPr>
        <dsp:cNvPr id="0" name=""/>
        <dsp:cNvSpPr/>
      </dsp:nvSpPr>
      <dsp:spPr>
        <a:xfrm>
          <a:off x="5831053" y="1511"/>
          <a:ext cx="1846863" cy="1108118"/>
        </a:xfrm>
        <a:prstGeom prst="roundRect">
          <a:avLst>
            <a:gd name="adj" fmla="val 10000"/>
          </a:avLst>
        </a:prstGeom>
        <a:solidFill>
          <a:schemeClr val="accent3">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Provides recommendations to enhance</a:t>
          </a:r>
          <a:r>
            <a:rPr lang="en-US" sz="1300" kern="1200" baseline="0" dirty="0" smtClean="0"/>
            <a:t> the implementation of TPM.</a:t>
          </a:r>
          <a:endParaRPr lang="en-US" sz="1300" kern="1200" dirty="0"/>
        </a:p>
      </dsp:txBody>
      <dsp:txXfrm>
        <a:off x="5863509" y="33967"/>
        <a:ext cx="1781951" cy="1043206"/>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0.27442</cdr:x>
      <cdr:y>0.12791</cdr:y>
    </cdr:from>
    <cdr:to>
      <cdr:x>0.43953</cdr:x>
      <cdr:y>0.22093</cdr:y>
    </cdr:to>
    <cdr:sp macro="" textlink="">
      <cdr:nvSpPr>
        <cdr:cNvPr id="2" name="Text Box 1"/>
        <cdr:cNvSpPr txBox="1"/>
      </cdr:nvSpPr>
      <cdr:spPr>
        <a:xfrm xmlns:a="http://schemas.openxmlformats.org/drawingml/2006/main">
          <a:off x="1254642" y="350875"/>
          <a:ext cx="754912" cy="25518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BA83999-3591-744B-BB66-7785F7FDDDBA}"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171491447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A83999-3591-744B-BB66-7785F7FDDDBA}"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1855376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A83999-3591-744B-BB66-7785F7FDDDBA}"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C8685-C4D3-1E4C-A258-208802A4C0D7}"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53894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A83999-3591-744B-BB66-7785F7FDDDBA}"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5657196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A83999-3591-744B-BB66-7785F7FDDDBA}"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C8685-C4D3-1E4C-A258-208802A4C0D7}"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397497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A83999-3591-744B-BB66-7785F7FDDDBA}"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220001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A83999-3591-744B-BB66-7785F7FDDDBA}"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17382068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A83999-3591-744B-BB66-7785F7FDDDBA}"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1822108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A83999-3591-744B-BB66-7785F7FDDDBA}"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1189571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A83999-3591-744B-BB66-7785F7FDDDBA}" type="datetimeFigureOut">
              <a:rPr lang="en-US" smtClean="0"/>
              <a:t>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59564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BA83999-3591-744B-BB66-7785F7FDDDBA}" type="datetimeFigureOut">
              <a:rPr lang="en-US" smtClean="0"/>
              <a:t>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37560901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BA83999-3591-744B-BB66-7785F7FDDDBA}" type="datetimeFigureOut">
              <a:rPr lang="en-US" smtClean="0"/>
              <a:t>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140624295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BA83999-3591-744B-BB66-7785F7FDDDBA}" type="datetimeFigureOut">
              <a:rPr lang="en-US" smtClean="0"/>
              <a:t>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1667859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A83999-3591-744B-BB66-7785F7FDDDBA}" type="datetimeFigureOut">
              <a:rPr lang="en-US" smtClean="0"/>
              <a:t>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616807606"/>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A83999-3591-744B-BB66-7785F7FDDDBA}" type="datetimeFigureOut">
              <a:rPr lang="en-US" smtClean="0"/>
              <a:t>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7818699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A83999-3591-744B-BB66-7785F7FDDDBA}" type="datetimeFigureOut">
              <a:rPr lang="en-US" smtClean="0"/>
              <a:t>12/20/17</a:t>
            </a:fld>
            <a:endParaRPr lang="en-US"/>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0A2C8685-C4D3-1E4C-A258-208802A4C0D7}" type="slidenum">
              <a:rPr lang="en-US" smtClean="0"/>
              <a:t>‹#›</a:t>
            </a:fld>
            <a:endParaRPr lang="en-US"/>
          </a:p>
        </p:txBody>
      </p:sp>
    </p:spTree>
    <p:extLst>
      <p:ext uri="{BB962C8B-B14F-4D97-AF65-F5344CB8AC3E}">
        <p14:creationId xmlns:p14="http://schemas.microsoft.com/office/powerpoint/2010/main" val="4362002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BA83999-3591-744B-BB66-7785F7FDDDBA}" type="datetimeFigureOut">
              <a:rPr lang="en-US" smtClean="0"/>
              <a:t>12/20/17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0A2C8685-C4D3-1E4C-A258-208802A4C0D7}" type="slidenum">
              <a:rPr lang="en-US" smtClean="0"/>
              <a:t>‹#›</a:t>
            </a:fld>
            <a:endParaRPr lang="en-US"/>
          </a:p>
        </p:txBody>
      </p:sp>
    </p:spTree>
    <p:extLst>
      <p:ext uri="{BB962C8B-B14F-4D97-AF65-F5344CB8AC3E}">
        <p14:creationId xmlns:p14="http://schemas.microsoft.com/office/powerpoint/2010/main" val="921091036"/>
      </p:ext>
    </p:extLst>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 id="2147483922" r:id="rId12"/>
    <p:sldLayoutId id="2147483923" r:id="rId13"/>
    <p:sldLayoutId id="2147483924" r:id="rId14"/>
    <p:sldLayoutId id="2147483925" r:id="rId15"/>
    <p:sldLayoutId id="2147483926"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7270" y="107106"/>
            <a:ext cx="8256733" cy="1646302"/>
          </a:xfrm>
        </p:spPr>
        <p:txBody>
          <a:bodyPr/>
          <a:lstStyle/>
          <a:p>
            <a:pPr algn="ctr"/>
            <a:r>
              <a:rPr lang="en-US" sz="3200" dirty="0" smtClean="0"/>
              <a:t>Investigating into the need of Total productive maintenance (TPM) at AL-Arz</a:t>
            </a:r>
            <a:endParaRPr lang="en-US" sz="3200"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9897" y="2336336"/>
            <a:ext cx="7452360" cy="3726180"/>
          </a:xfrm>
          <a:prstGeom prst="rect">
            <a:avLst/>
          </a:prstGeom>
        </p:spPr>
      </p:pic>
    </p:spTree>
    <p:extLst>
      <p:ext uri="{BB962C8B-B14F-4D97-AF65-F5344CB8AC3E}">
        <p14:creationId xmlns:p14="http://schemas.microsoft.com/office/powerpoint/2010/main" val="96801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and analysis </a:t>
            </a:r>
            <a:endParaRPr lang="en-US" dirty="0"/>
          </a:p>
        </p:txBody>
      </p:sp>
      <p:graphicFrame>
        <p:nvGraphicFramePr>
          <p:cNvPr id="4" name="Content Placeholder 3"/>
          <p:cNvGraphicFramePr>
            <a:graphicFrameLocks noGrp="1"/>
          </p:cNvGraphicFramePr>
          <p:nvPr>
            <p:ph idx="1"/>
          </p:nvPr>
        </p:nvGraphicFramePr>
        <p:xfrm>
          <a:off x="677863" y="2160588"/>
          <a:ext cx="8596312" cy="3881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16951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83234032"/>
              </p:ext>
            </p:extLst>
          </p:nvPr>
        </p:nvGraphicFramePr>
        <p:xfrm>
          <a:off x="514349" y="1588770"/>
          <a:ext cx="8675370" cy="3710465"/>
        </p:xfrm>
        <a:graphic>
          <a:graphicData uri="http://schemas.openxmlformats.org/drawingml/2006/table">
            <a:tbl>
              <a:tblPr firstRow="1" firstCol="1" bandRow="1">
                <a:tableStyleId>{5C22544A-7EE6-4342-B048-85BDC9FD1C3A}</a:tableStyleId>
              </a:tblPr>
              <a:tblGrid>
                <a:gridCol w="808224"/>
                <a:gridCol w="1039610"/>
                <a:gridCol w="809038"/>
                <a:gridCol w="923917"/>
                <a:gridCol w="871774"/>
                <a:gridCol w="514103"/>
                <a:gridCol w="576836"/>
                <a:gridCol w="577653"/>
                <a:gridCol w="693346"/>
                <a:gridCol w="1860869"/>
              </a:tblGrid>
              <a:tr h="2336620">
                <a:tc>
                  <a:txBody>
                    <a:bodyPr/>
                    <a:lstStyle/>
                    <a:p>
                      <a:pPr marL="0" marR="0" algn="l" rtl="0">
                        <a:lnSpc>
                          <a:spcPct val="150000"/>
                        </a:lnSpc>
                        <a:spcBef>
                          <a:spcPts val="0"/>
                        </a:spcBef>
                        <a:spcAft>
                          <a:spcPts val="0"/>
                        </a:spcAft>
                      </a:pPr>
                      <a:r>
                        <a:rPr lang="en-US" sz="1400" dirty="0" smtClean="0">
                          <a:effectLst/>
                        </a:rPr>
                        <a:t>lines</a:t>
                      </a:r>
                      <a:endParaRPr lang="en-US" sz="1400" dirty="0">
                        <a:effectLst/>
                        <a:latin typeface="Calibri" charset="0"/>
                        <a:ea typeface="Times New Roman" charset="0"/>
                        <a:cs typeface="Arial" charset="0"/>
                      </a:endParaRPr>
                    </a:p>
                  </a:txBody>
                  <a:tcPr marL="68580" marR="68580" marT="0" marB="0"/>
                </a:tc>
                <a:tc>
                  <a:txBody>
                    <a:bodyPr/>
                    <a:lstStyle/>
                    <a:p>
                      <a:pPr marL="71755" marR="71755" algn="l" rtl="0">
                        <a:lnSpc>
                          <a:spcPct val="150000"/>
                        </a:lnSpc>
                        <a:spcBef>
                          <a:spcPts val="0"/>
                        </a:spcBef>
                        <a:spcAft>
                          <a:spcPts val="0"/>
                        </a:spcAft>
                      </a:pPr>
                      <a:r>
                        <a:rPr lang="en-US" sz="1400" dirty="0">
                          <a:effectLst/>
                        </a:rPr>
                        <a:t>Working hour target</a:t>
                      </a:r>
                      <a:endParaRPr lang="en-US" sz="1400" dirty="0">
                        <a:effectLst/>
                        <a:latin typeface="Calibri" charset="0"/>
                        <a:ea typeface="Times New Roman" charset="0"/>
                        <a:cs typeface="Arial" charset="0"/>
                      </a:endParaRPr>
                    </a:p>
                  </a:txBody>
                  <a:tcPr marL="68580" marR="68580" marT="0" marB="0" vert="vert"/>
                </a:tc>
                <a:tc>
                  <a:txBody>
                    <a:bodyPr/>
                    <a:lstStyle/>
                    <a:p>
                      <a:pPr marL="71755" marR="71755" algn="l" rtl="0">
                        <a:lnSpc>
                          <a:spcPct val="150000"/>
                        </a:lnSpc>
                        <a:spcBef>
                          <a:spcPts val="0"/>
                        </a:spcBef>
                        <a:spcAft>
                          <a:spcPts val="0"/>
                        </a:spcAft>
                      </a:pPr>
                      <a:r>
                        <a:rPr lang="en-US" sz="1400" dirty="0">
                          <a:effectLst/>
                        </a:rPr>
                        <a:t>Lack of material and supplies </a:t>
                      </a:r>
                      <a:endParaRPr lang="en-US" sz="1400" dirty="0">
                        <a:effectLst/>
                        <a:latin typeface="Calibri" charset="0"/>
                        <a:ea typeface="Times New Roman" charset="0"/>
                        <a:cs typeface="Arial" charset="0"/>
                      </a:endParaRPr>
                    </a:p>
                  </a:txBody>
                  <a:tcPr marL="68580" marR="68580" marT="0" marB="0" vert="vert"/>
                </a:tc>
                <a:tc>
                  <a:txBody>
                    <a:bodyPr/>
                    <a:lstStyle/>
                    <a:p>
                      <a:pPr marL="71755" marR="71755" algn="l" rtl="0">
                        <a:lnSpc>
                          <a:spcPct val="150000"/>
                        </a:lnSpc>
                        <a:spcBef>
                          <a:spcPts val="0"/>
                        </a:spcBef>
                        <a:spcAft>
                          <a:spcPts val="0"/>
                        </a:spcAft>
                      </a:pPr>
                      <a:r>
                        <a:rPr lang="en-US" sz="1400" dirty="0">
                          <a:effectLst/>
                        </a:rPr>
                        <a:t>The shortage of spare parts </a:t>
                      </a:r>
                      <a:endParaRPr lang="en-US" sz="1400" dirty="0">
                        <a:effectLst/>
                        <a:latin typeface="Calibri" charset="0"/>
                        <a:ea typeface="Times New Roman" charset="0"/>
                        <a:cs typeface="Arial" charset="0"/>
                      </a:endParaRPr>
                    </a:p>
                  </a:txBody>
                  <a:tcPr marL="68580" marR="68580" marT="0" marB="0" vert="vert"/>
                </a:tc>
                <a:tc>
                  <a:txBody>
                    <a:bodyPr/>
                    <a:lstStyle/>
                    <a:p>
                      <a:pPr marL="71755" marR="71755" algn="l" rtl="0">
                        <a:lnSpc>
                          <a:spcPct val="150000"/>
                        </a:lnSpc>
                        <a:spcBef>
                          <a:spcPts val="0"/>
                        </a:spcBef>
                        <a:spcAft>
                          <a:spcPts val="0"/>
                        </a:spcAft>
                      </a:pPr>
                      <a:r>
                        <a:rPr lang="en-US" sz="1400" dirty="0">
                          <a:effectLst/>
                        </a:rPr>
                        <a:t>Technical failure </a:t>
                      </a:r>
                      <a:endParaRPr lang="en-US" sz="1400" dirty="0">
                        <a:effectLst/>
                        <a:latin typeface="Calibri" charset="0"/>
                        <a:ea typeface="Times New Roman" charset="0"/>
                        <a:cs typeface="Arial" charset="0"/>
                      </a:endParaRPr>
                    </a:p>
                  </a:txBody>
                  <a:tcPr marL="68580" marR="68580" marT="0" marB="0" vert="vert"/>
                </a:tc>
                <a:tc>
                  <a:txBody>
                    <a:bodyPr/>
                    <a:lstStyle/>
                    <a:p>
                      <a:pPr marL="71755" marR="71755" algn="l" rtl="0">
                        <a:lnSpc>
                          <a:spcPct val="150000"/>
                        </a:lnSpc>
                        <a:spcBef>
                          <a:spcPts val="0"/>
                        </a:spcBef>
                        <a:spcAft>
                          <a:spcPts val="0"/>
                        </a:spcAft>
                      </a:pPr>
                      <a:r>
                        <a:rPr lang="en-US" sz="1400" dirty="0">
                          <a:effectLst/>
                        </a:rPr>
                        <a:t>Electricity failure </a:t>
                      </a:r>
                      <a:endParaRPr lang="en-US" sz="1400" dirty="0">
                        <a:effectLst/>
                        <a:latin typeface="Calibri" charset="0"/>
                        <a:ea typeface="Times New Roman" charset="0"/>
                        <a:cs typeface="Arial" charset="0"/>
                      </a:endParaRPr>
                    </a:p>
                  </a:txBody>
                  <a:tcPr marL="68580" marR="68580" marT="0" marB="0" vert="vert"/>
                </a:tc>
                <a:tc>
                  <a:txBody>
                    <a:bodyPr/>
                    <a:lstStyle/>
                    <a:p>
                      <a:pPr marL="71755" marR="71755" algn="l" rtl="0">
                        <a:lnSpc>
                          <a:spcPct val="150000"/>
                        </a:lnSpc>
                        <a:spcBef>
                          <a:spcPts val="0"/>
                        </a:spcBef>
                        <a:spcAft>
                          <a:spcPts val="0"/>
                        </a:spcAft>
                      </a:pPr>
                      <a:r>
                        <a:rPr lang="en-US" sz="1400" dirty="0">
                          <a:effectLst/>
                        </a:rPr>
                        <a:t>Schedules maintenance </a:t>
                      </a:r>
                      <a:endParaRPr lang="en-US" sz="1400" dirty="0">
                        <a:effectLst/>
                        <a:latin typeface="Calibri" charset="0"/>
                        <a:ea typeface="Times New Roman" charset="0"/>
                        <a:cs typeface="Arial" charset="0"/>
                      </a:endParaRPr>
                    </a:p>
                  </a:txBody>
                  <a:tcPr marL="68580" marR="68580" marT="0" marB="0" vert="vert"/>
                </a:tc>
                <a:tc>
                  <a:txBody>
                    <a:bodyPr/>
                    <a:lstStyle/>
                    <a:p>
                      <a:pPr marL="71755" marR="71755" algn="l" rtl="0">
                        <a:lnSpc>
                          <a:spcPct val="150000"/>
                        </a:lnSpc>
                        <a:spcBef>
                          <a:spcPts val="0"/>
                        </a:spcBef>
                        <a:spcAft>
                          <a:spcPts val="0"/>
                        </a:spcAft>
                      </a:pPr>
                      <a:r>
                        <a:rPr lang="en-US" sz="1400" dirty="0">
                          <a:effectLst/>
                        </a:rPr>
                        <a:t>Total hour of down time </a:t>
                      </a:r>
                      <a:endParaRPr lang="en-US" sz="1400" dirty="0">
                        <a:effectLst/>
                        <a:latin typeface="Calibri" charset="0"/>
                        <a:ea typeface="Times New Roman" charset="0"/>
                        <a:cs typeface="Arial" charset="0"/>
                      </a:endParaRPr>
                    </a:p>
                  </a:txBody>
                  <a:tcPr marL="68580" marR="68580" marT="0" marB="0" vert="vert"/>
                </a:tc>
                <a:tc>
                  <a:txBody>
                    <a:bodyPr/>
                    <a:lstStyle/>
                    <a:p>
                      <a:pPr marL="71755" marR="71755" algn="l" rtl="0">
                        <a:lnSpc>
                          <a:spcPct val="150000"/>
                        </a:lnSpc>
                        <a:spcBef>
                          <a:spcPts val="0"/>
                        </a:spcBef>
                        <a:spcAft>
                          <a:spcPts val="0"/>
                        </a:spcAft>
                      </a:pPr>
                      <a:r>
                        <a:rPr lang="en-US" sz="1400" dirty="0">
                          <a:effectLst/>
                        </a:rPr>
                        <a:t>Total actual working hour </a:t>
                      </a:r>
                      <a:endParaRPr lang="en-US" sz="1400" dirty="0">
                        <a:effectLst/>
                        <a:latin typeface="Calibri" charset="0"/>
                        <a:ea typeface="Times New Roman" charset="0"/>
                        <a:cs typeface="Arial" charset="0"/>
                      </a:endParaRPr>
                    </a:p>
                  </a:txBody>
                  <a:tcPr marL="68580" marR="68580" marT="0" marB="0" vert="vert"/>
                </a:tc>
                <a:tc>
                  <a:txBody>
                    <a:bodyPr/>
                    <a:lstStyle/>
                    <a:p>
                      <a:pPr marL="0" marR="0" algn="l" rtl="0">
                        <a:lnSpc>
                          <a:spcPct val="150000"/>
                        </a:lnSpc>
                        <a:spcBef>
                          <a:spcPts val="0"/>
                        </a:spcBef>
                        <a:spcAft>
                          <a:spcPts val="0"/>
                        </a:spcAft>
                      </a:pPr>
                      <a:r>
                        <a:rPr lang="en-US" sz="1400">
                          <a:effectLst/>
                        </a:rPr>
                        <a:t>The</a:t>
                      </a:r>
                    </a:p>
                    <a:p>
                      <a:pPr marL="0" marR="0" algn="l" rtl="0">
                        <a:lnSpc>
                          <a:spcPct val="150000"/>
                        </a:lnSpc>
                        <a:spcBef>
                          <a:spcPts val="0"/>
                        </a:spcBef>
                        <a:spcAft>
                          <a:spcPts val="0"/>
                        </a:spcAft>
                      </a:pPr>
                      <a:r>
                        <a:rPr lang="en-US" sz="1400">
                          <a:effectLst/>
                        </a:rPr>
                        <a:t>proportion of</a:t>
                      </a:r>
                    </a:p>
                    <a:p>
                      <a:pPr marL="0" marR="0" algn="l" rtl="0">
                        <a:lnSpc>
                          <a:spcPct val="150000"/>
                        </a:lnSpc>
                        <a:spcBef>
                          <a:spcPts val="0"/>
                        </a:spcBef>
                        <a:spcAft>
                          <a:spcPts val="0"/>
                        </a:spcAft>
                      </a:pPr>
                      <a:r>
                        <a:rPr lang="en-US" sz="1400">
                          <a:effectLst/>
                        </a:rPr>
                        <a:t>hours down</a:t>
                      </a:r>
                    </a:p>
                    <a:p>
                      <a:pPr marL="0" marR="0" algn="l" rtl="0">
                        <a:lnSpc>
                          <a:spcPct val="150000"/>
                        </a:lnSpc>
                        <a:spcBef>
                          <a:spcPts val="0"/>
                        </a:spcBef>
                        <a:spcAft>
                          <a:spcPts val="0"/>
                        </a:spcAft>
                      </a:pPr>
                      <a:r>
                        <a:rPr lang="en-US" sz="1400">
                          <a:effectLst/>
                        </a:rPr>
                        <a:t>time/the total</a:t>
                      </a:r>
                    </a:p>
                    <a:p>
                      <a:pPr marL="0" marR="0" algn="l" rtl="0">
                        <a:lnSpc>
                          <a:spcPct val="150000"/>
                        </a:lnSpc>
                        <a:spcBef>
                          <a:spcPts val="0"/>
                        </a:spcBef>
                        <a:spcAft>
                          <a:spcPts val="0"/>
                        </a:spcAft>
                      </a:pPr>
                      <a:r>
                        <a:rPr lang="en-US" sz="1400">
                          <a:effectLst/>
                        </a:rPr>
                        <a:t>working</a:t>
                      </a:r>
                    </a:p>
                    <a:p>
                      <a:pPr marL="0" marR="0" algn="l" rtl="0">
                        <a:lnSpc>
                          <a:spcPct val="150000"/>
                        </a:lnSpc>
                        <a:spcBef>
                          <a:spcPts val="0"/>
                        </a:spcBef>
                        <a:spcAft>
                          <a:spcPts val="0"/>
                        </a:spcAft>
                      </a:pPr>
                      <a:r>
                        <a:rPr lang="en-US" sz="1400">
                          <a:effectLst/>
                        </a:rPr>
                        <a:t>hours target</a:t>
                      </a:r>
                      <a:endParaRPr lang="en-US" sz="1400">
                        <a:effectLst/>
                        <a:latin typeface="Calibri" charset="0"/>
                        <a:ea typeface="Times New Roman" charset="0"/>
                        <a:cs typeface="Arial" charset="0"/>
                      </a:endParaRPr>
                    </a:p>
                  </a:txBody>
                  <a:tcPr marL="68580" marR="68580" marT="0" marB="0"/>
                </a:tc>
              </a:tr>
              <a:tr h="795591">
                <a:tc>
                  <a:txBody>
                    <a:bodyPr/>
                    <a:lstStyle/>
                    <a:p>
                      <a:pPr marL="0" marR="0" algn="l" rtl="0">
                        <a:lnSpc>
                          <a:spcPct val="150000"/>
                        </a:lnSpc>
                        <a:spcBef>
                          <a:spcPts val="0"/>
                        </a:spcBef>
                        <a:spcAft>
                          <a:spcPts val="0"/>
                        </a:spcAft>
                      </a:pPr>
                      <a:r>
                        <a:rPr lang="en-US" sz="1400" dirty="0">
                          <a:effectLst/>
                        </a:rPr>
                        <a:t>Cartos</a:t>
                      </a:r>
                      <a:endParaRPr lang="en-US" sz="14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400" dirty="0">
                          <a:effectLst/>
                        </a:rPr>
                        <a:t>610</a:t>
                      </a:r>
                      <a:endParaRPr lang="en-US" sz="1400" dirty="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dirty="0">
                          <a:effectLst/>
                        </a:rPr>
                        <a:t>0</a:t>
                      </a:r>
                    </a:p>
                    <a:p>
                      <a:pPr marL="0" marR="0" algn="ctr" rtl="0">
                        <a:lnSpc>
                          <a:spcPct val="150000"/>
                        </a:lnSpc>
                        <a:spcBef>
                          <a:spcPts val="0"/>
                        </a:spcBef>
                        <a:spcAft>
                          <a:spcPts val="0"/>
                        </a:spcAft>
                      </a:pPr>
                      <a:r>
                        <a:rPr lang="en-US" sz="1400" dirty="0">
                          <a:effectLst/>
                        </a:rPr>
                        <a:t> </a:t>
                      </a:r>
                      <a:endParaRPr lang="en-US" sz="1400" dirty="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dirty="0">
                          <a:effectLst/>
                        </a:rPr>
                        <a:t>0</a:t>
                      </a:r>
                      <a:endParaRPr lang="en-US" sz="1400" dirty="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a:effectLst/>
                        </a:rPr>
                        <a:t>5.5</a:t>
                      </a:r>
                      <a:endParaRPr lang="en-US" sz="14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a:effectLst/>
                        </a:rPr>
                        <a:t>1.2</a:t>
                      </a:r>
                      <a:endParaRPr lang="en-US" sz="14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a:effectLst/>
                        </a:rPr>
                        <a:t>113</a:t>
                      </a:r>
                      <a:endParaRPr lang="en-US" sz="14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a:effectLst/>
                        </a:rPr>
                        <a:t>119.7</a:t>
                      </a:r>
                      <a:endParaRPr lang="en-US" sz="14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dirty="0">
                          <a:effectLst/>
                        </a:rPr>
                        <a:t>526.4</a:t>
                      </a:r>
                      <a:endParaRPr lang="en-US" sz="14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400" dirty="0">
                          <a:effectLst/>
                        </a:rPr>
                        <a:t>19.6%</a:t>
                      </a:r>
                      <a:endParaRPr lang="en-US" sz="1400" dirty="0">
                        <a:effectLst/>
                        <a:latin typeface="Calibri" charset="0"/>
                        <a:ea typeface="Times New Roman" charset="0"/>
                        <a:cs typeface="Arial" charset="0"/>
                      </a:endParaRPr>
                    </a:p>
                  </a:txBody>
                  <a:tcPr marL="68580" marR="68580" marT="0" marB="0"/>
                </a:tc>
              </a:tr>
              <a:tr h="578254">
                <a:tc>
                  <a:txBody>
                    <a:bodyPr/>
                    <a:lstStyle/>
                    <a:p>
                      <a:pPr marL="0" marR="0" algn="l" rtl="0">
                        <a:lnSpc>
                          <a:spcPct val="150000"/>
                        </a:lnSpc>
                        <a:spcBef>
                          <a:spcPts val="0"/>
                        </a:spcBef>
                        <a:spcAft>
                          <a:spcPts val="0"/>
                        </a:spcAft>
                      </a:pPr>
                      <a:r>
                        <a:rPr lang="en-US" sz="1400">
                          <a:effectLst/>
                        </a:rPr>
                        <a:t>Boxes </a:t>
                      </a:r>
                      <a:endParaRPr lang="en-US" sz="140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400">
                          <a:effectLst/>
                        </a:rPr>
                        <a:t>40</a:t>
                      </a:r>
                      <a:endParaRPr lang="en-US" sz="14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a:effectLst/>
                        </a:rPr>
                        <a:t>0</a:t>
                      </a:r>
                      <a:endParaRPr lang="en-US" sz="14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dirty="0">
                          <a:effectLst/>
                        </a:rPr>
                        <a:t>0</a:t>
                      </a:r>
                      <a:endParaRPr lang="en-US" sz="1400" dirty="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dirty="0">
                          <a:effectLst/>
                        </a:rPr>
                        <a:t>1</a:t>
                      </a:r>
                      <a:endParaRPr lang="en-US" sz="1400" dirty="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dirty="0">
                          <a:effectLst/>
                        </a:rPr>
                        <a:t>.3</a:t>
                      </a:r>
                      <a:endParaRPr lang="en-US" sz="1400" dirty="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dirty="0">
                          <a:effectLst/>
                        </a:rPr>
                        <a:t>8</a:t>
                      </a:r>
                      <a:endParaRPr lang="en-US" sz="1400" dirty="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dirty="0">
                          <a:effectLst/>
                        </a:rPr>
                        <a:t>9.3</a:t>
                      </a:r>
                      <a:endParaRPr lang="en-US" sz="1400" dirty="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pPr>
                      <a:r>
                        <a:rPr lang="en-US" sz="1400">
                          <a:effectLst/>
                        </a:rPr>
                        <a:t>33.4</a:t>
                      </a:r>
                      <a:endParaRPr lang="en-US" sz="140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400" dirty="0">
                          <a:effectLst/>
                        </a:rPr>
                        <a:t>23.25%</a:t>
                      </a:r>
                      <a:endParaRPr lang="en-US" sz="1400" dirty="0">
                        <a:effectLst/>
                        <a:latin typeface="Calibri" charset="0"/>
                        <a:ea typeface="Times New Roman" charset="0"/>
                        <a:cs typeface="Arial" charset="0"/>
                      </a:endParaRPr>
                    </a:p>
                  </a:txBody>
                  <a:tcPr marL="68580" marR="68580" marT="0" marB="0"/>
                </a:tc>
              </a:tr>
            </a:tbl>
          </a:graphicData>
        </a:graphic>
      </p:graphicFrame>
    </p:spTree>
    <p:extLst>
      <p:ext uri="{BB962C8B-B14F-4D97-AF65-F5344CB8AC3E}">
        <p14:creationId xmlns:p14="http://schemas.microsoft.com/office/powerpoint/2010/main" val="619948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83844302"/>
              </p:ext>
            </p:extLst>
          </p:nvPr>
        </p:nvGraphicFramePr>
        <p:xfrm>
          <a:off x="677863" y="1303020"/>
          <a:ext cx="8596312" cy="473900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61338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41041461"/>
              </p:ext>
            </p:extLst>
          </p:nvPr>
        </p:nvGraphicFramePr>
        <p:xfrm>
          <a:off x="1239677" y="2484596"/>
          <a:ext cx="6681312" cy="2227580"/>
        </p:xfrm>
        <a:graphic>
          <a:graphicData uri="http://schemas.openxmlformats.org/drawingml/2006/table">
            <a:tbl>
              <a:tblPr firstRow="1" firstCol="1" bandRow="1">
                <a:tableStyleId>{5C22544A-7EE6-4342-B048-85BDC9FD1C3A}</a:tableStyleId>
              </a:tblPr>
              <a:tblGrid>
                <a:gridCol w="1341213"/>
                <a:gridCol w="1042665"/>
                <a:gridCol w="1043416"/>
                <a:gridCol w="1104926"/>
                <a:gridCol w="1044166"/>
                <a:gridCol w="1104926"/>
              </a:tblGrid>
              <a:tr h="523875">
                <a:tc rowSpan="3">
                  <a:txBody>
                    <a:bodyPr/>
                    <a:lstStyle/>
                    <a:p>
                      <a:pPr marL="0" marR="0" algn="ctr" rtl="0">
                        <a:lnSpc>
                          <a:spcPct val="150000"/>
                        </a:lnSpc>
                        <a:spcBef>
                          <a:spcPts val="0"/>
                        </a:spcBef>
                        <a:spcAft>
                          <a:spcPts val="0"/>
                        </a:spcAft>
                        <a:tabLst>
                          <a:tab pos="828675" algn="l"/>
                        </a:tabLst>
                      </a:pPr>
                      <a:r>
                        <a:rPr lang="en-US" sz="1200" dirty="0">
                          <a:effectLst/>
                        </a:rPr>
                        <a:t> </a:t>
                      </a:r>
                      <a:endParaRPr lang="en-US" sz="1100" dirty="0">
                        <a:effectLst/>
                      </a:endParaRPr>
                    </a:p>
                    <a:p>
                      <a:pPr marL="0" marR="0" algn="ctr" rtl="0">
                        <a:lnSpc>
                          <a:spcPct val="150000"/>
                        </a:lnSpc>
                        <a:spcBef>
                          <a:spcPts val="0"/>
                        </a:spcBef>
                        <a:spcAft>
                          <a:spcPts val="0"/>
                        </a:spcAft>
                        <a:tabLst>
                          <a:tab pos="828675" algn="l"/>
                        </a:tabLst>
                      </a:pPr>
                      <a:r>
                        <a:rPr lang="en-US" sz="1200" dirty="0">
                          <a:effectLst/>
                        </a:rPr>
                        <a:t> </a:t>
                      </a:r>
                      <a:endParaRPr lang="en-US" sz="1100" dirty="0">
                        <a:effectLst/>
                      </a:endParaRPr>
                    </a:p>
                    <a:p>
                      <a:pPr marL="0" marR="0" algn="ctr" rtl="0">
                        <a:lnSpc>
                          <a:spcPct val="150000"/>
                        </a:lnSpc>
                        <a:spcBef>
                          <a:spcPts val="0"/>
                        </a:spcBef>
                        <a:spcAft>
                          <a:spcPts val="0"/>
                        </a:spcAft>
                        <a:tabLst>
                          <a:tab pos="828675" algn="l"/>
                        </a:tabLst>
                      </a:pPr>
                      <a:r>
                        <a:rPr lang="en-US" sz="1200" dirty="0">
                          <a:effectLst/>
                        </a:rPr>
                        <a:t> </a:t>
                      </a:r>
                      <a:endParaRPr lang="en-US" sz="1100" dirty="0">
                        <a:effectLst/>
                      </a:endParaRPr>
                    </a:p>
                    <a:p>
                      <a:pPr marL="0" marR="0" algn="ctr" rtl="0">
                        <a:lnSpc>
                          <a:spcPct val="150000"/>
                        </a:lnSpc>
                        <a:spcBef>
                          <a:spcPts val="0"/>
                        </a:spcBef>
                        <a:spcAft>
                          <a:spcPts val="0"/>
                        </a:spcAft>
                        <a:tabLst>
                          <a:tab pos="828675" algn="l"/>
                        </a:tabLst>
                      </a:pPr>
                      <a:r>
                        <a:rPr lang="en-US" sz="1200" dirty="0">
                          <a:effectLst/>
                        </a:rPr>
                        <a:t>Lines</a:t>
                      </a:r>
                      <a:endParaRPr lang="en-US" sz="1100" dirty="0">
                        <a:effectLst/>
                        <a:latin typeface="Calibri" charset="0"/>
                        <a:ea typeface="Times New Roman" charset="0"/>
                        <a:cs typeface="Arial" charset="0"/>
                      </a:endParaRPr>
                    </a:p>
                  </a:txBody>
                  <a:tcPr marL="68580" marR="68580" marT="0" marB="0"/>
                </a:tc>
                <a:tc gridSpan="4">
                  <a:txBody>
                    <a:bodyPr/>
                    <a:lstStyle/>
                    <a:p>
                      <a:pPr marL="0" marR="0" algn="ctr" rtl="0">
                        <a:lnSpc>
                          <a:spcPct val="150000"/>
                        </a:lnSpc>
                        <a:spcBef>
                          <a:spcPts val="0"/>
                        </a:spcBef>
                        <a:spcAft>
                          <a:spcPts val="0"/>
                        </a:spcAft>
                        <a:tabLst>
                          <a:tab pos="828675" algn="l"/>
                        </a:tabLst>
                      </a:pPr>
                      <a:r>
                        <a:rPr lang="en-US" sz="1200">
                          <a:effectLst/>
                        </a:rPr>
                        <a:t>Production</a:t>
                      </a:r>
                      <a:endParaRPr lang="en-US" sz="1100">
                        <a:effectLst/>
                        <a:latin typeface="Calibri" charset="0"/>
                        <a:ea typeface="Times New Roman" charset="0"/>
                        <a:cs typeface="Arial"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rtl="0">
                        <a:lnSpc>
                          <a:spcPct val="150000"/>
                        </a:lnSpc>
                        <a:spcBef>
                          <a:spcPts val="0"/>
                        </a:spcBef>
                        <a:spcAft>
                          <a:spcPts val="0"/>
                        </a:spcAft>
                        <a:tabLst>
                          <a:tab pos="828675" algn="l"/>
                        </a:tabLst>
                      </a:pPr>
                      <a:r>
                        <a:rPr lang="en-US" sz="1200">
                          <a:effectLst/>
                        </a:rPr>
                        <a:t>Ratios and indicators</a:t>
                      </a:r>
                      <a:endParaRPr lang="en-US" sz="1100">
                        <a:effectLst/>
                        <a:latin typeface="Calibri" charset="0"/>
                        <a:ea typeface="Times New Roman" charset="0"/>
                        <a:cs typeface="Arial" charset="0"/>
                      </a:endParaRPr>
                    </a:p>
                  </a:txBody>
                  <a:tcPr marL="68580" marR="68580" marT="0" marB="0"/>
                </a:tc>
              </a:tr>
              <a:tr h="186055">
                <a:tc vMerge="1">
                  <a:txBody>
                    <a:bodyPr/>
                    <a:lstStyle/>
                    <a:p>
                      <a:endParaRPr lang="en-US"/>
                    </a:p>
                  </a:txBody>
                  <a:tcPr/>
                </a:tc>
                <a:tc gridSpan="2">
                  <a:txBody>
                    <a:bodyPr/>
                    <a:lstStyle/>
                    <a:p>
                      <a:pPr marL="0" marR="0" algn="ctr" rtl="0">
                        <a:lnSpc>
                          <a:spcPct val="150000"/>
                        </a:lnSpc>
                        <a:spcBef>
                          <a:spcPts val="0"/>
                        </a:spcBef>
                        <a:spcAft>
                          <a:spcPts val="0"/>
                        </a:spcAft>
                        <a:tabLst>
                          <a:tab pos="828675" algn="l"/>
                        </a:tabLst>
                      </a:pPr>
                      <a:r>
                        <a:rPr lang="en-US" sz="1200">
                          <a:effectLst/>
                        </a:rPr>
                        <a:t>Target</a:t>
                      </a:r>
                      <a:endParaRPr lang="en-US" sz="1100">
                        <a:effectLst/>
                        <a:latin typeface="Calibri" charset="0"/>
                        <a:ea typeface="Times New Roman" charset="0"/>
                        <a:cs typeface="Arial" charset="0"/>
                      </a:endParaRPr>
                    </a:p>
                  </a:txBody>
                  <a:tcPr marL="68580" marR="68580" marT="0" marB="0"/>
                </a:tc>
                <a:tc hMerge="1">
                  <a:txBody>
                    <a:bodyPr/>
                    <a:lstStyle/>
                    <a:p>
                      <a:endParaRPr lang="en-US"/>
                    </a:p>
                  </a:txBody>
                  <a:tcPr/>
                </a:tc>
                <a:tc gridSpan="2">
                  <a:txBody>
                    <a:bodyPr/>
                    <a:lstStyle/>
                    <a:p>
                      <a:pPr marL="0" marR="0" algn="ctr" rtl="0">
                        <a:lnSpc>
                          <a:spcPct val="150000"/>
                        </a:lnSpc>
                        <a:spcBef>
                          <a:spcPts val="0"/>
                        </a:spcBef>
                        <a:spcAft>
                          <a:spcPts val="0"/>
                        </a:spcAft>
                        <a:tabLst>
                          <a:tab pos="828675" algn="l"/>
                        </a:tabLst>
                      </a:pPr>
                      <a:r>
                        <a:rPr lang="en-US" sz="1200">
                          <a:effectLst/>
                        </a:rPr>
                        <a:t>Actual</a:t>
                      </a:r>
                      <a:endParaRPr lang="en-US" sz="1100">
                        <a:effectLst/>
                        <a:latin typeface="Calibri" charset="0"/>
                        <a:ea typeface="Times New Roman" charset="0"/>
                        <a:cs typeface="Arial" charset="0"/>
                      </a:endParaRPr>
                    </a:p>
                  </a:txBody>
                  <a:tcPr marL="68580" marR="68580" marT="0" marB="0"/>
                </a:tc>
                <a:tc hMerge="1">
                  <a:txBody>
                    <a:bodyPr/>
                    <a:lstStyle/>
                    <a:p>
                      <a:endParaRPr lang="en-US"/>
                    </a:p>
                  </a:txBody>
                  <a:tcPr/>
                </a:tc>
                <a:tc rowSpan="2">
                  <a:txBody>
                    <a:bodyPr/>
                    <a:lstStyle/>
                    <a:p>
                      <a:pPr marL="0" marR="0" algn="ctr" rtl="0">
                        <a:lnSpc>
                          <a:spcPct val="150000"/>
                        </a:lnSpc>
                        <a:spcBef>
                          <a:spcPts val="0"/>
                        </a:spcBef>
                        <a:spcAft>
                          <a:spcPts val="0"/>
                        </a:spcAft>
                        <a:tabLst>
                          <a:tab pos="828675" algn="l"/>
                        </a:tabLst>
                      </a:pPr>
                      <a:r>
                        <a:rPr lang="en-US" sz="1200">
                          <a:effectLst/>
                        </a:rPr>
                        <a:t> </a:t>
                      </a:r>
                      <a:endParaRPr lang="en-US" sz="1100">
                        <a:effectLst/>
                      </a:endParaRPr>
                    </a:p>
                    <a:p>
                      <a:pPr marL="0" marR="0" algn="ctr" rtl="0">
                        <a:lnSpc>
                          <a:spcPct val="150000"/>
                        </a:lnSpc>
                        <a:spcBef>
                          <a:spcPts val="0"/>
                        </a:spcBef>
                        <a:spcAft>
                          <a:spcPts val="0"/>
                        </a:spcAft>
                        <a:tabLst>
                          <a:tab pos="828675" algn="l"/>
                        </a:tabLst>
                      </a:pPr>
                      <a:r>
                        <a:rPr lang="en-US" sz="1200">
                          <a:effectLst/>
                        </a:rPr>
                        <a:t>Proportion of the actual target value</a:t>
                      </a:r>
                      <a:endParaRPr lang="en-US" sz="1100">
                        <a:effectLst/>
                        <a:latin typeface="Calibri" charset="0"/>
                        <a:ea typeface="Times New Roman" charset="0"/>
                        <a:cs typeface="Arial" charset="0"/>
                      </a:endParaRPr>
                    </a:p>
                  </a:txBody>
                  <a:tcPr marL="68580" marR="68580" marT="0" marB="0"/>
                </a:tc>
              </a:tr>
              <a:tr h="784384">
                <a:tc vMerge="1">
                  <a:txBody>
                    <a:bodyPr/>
                    <a:lstStyle/>
                    <a:p>
                      <a:endParaRPr lang="en-US"/>
                    </a:p>
                  </a:txBody>
                  <a:tcPr/>
                </a:tc>
                <a:tc>
                  <a:txBody>
                    <a:bodyPr/>
                    <a:lstStyle/>
                    <a:p>
                      <a:pPr marL="0" marR="0" algn="ctr" rtl="0">
                        <a:lnSpc>
                          <a:spcPct val="150000"/>
                        </a:lnSpc>
                        <a:spcBef>
                          <a:spcPts val="0"/>
                        </a:spcBef>
                        <a:spcAft>
                          <a:spcPts val="0"/>
                        </a:spcAft>
                        <a:tabLst>
                          <a:tab pos="828675" algn="l"/>
                        </a:tabLst>
                      </a:pPr>
                      <a:r>
                        <a:rPr lang="en-US" sz="1200">
                          <a:effectLst/>
                        </a:rPr>
                        <a:t>Quantity</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Value</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Quantity</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Value</a:t>
                      </a:r>
                      <a:endParaRPr lang="en-US" sz="1100">
                        <a:effectLst/>
                        <a:latin typeface="Calibri" charset="0"/>
                        <a:ea typeface="Times New Roman" charset="0"/>
                        <a:cs typeface="Arial" charset="0"/>
                      </a:endParaRPr>
                    </a:p>
                  </a:txBody>
                  <a:tcPr marL="68580" marR="68580" marT="0" marB="0"/>
                </a:tc>
                <a:tc vMerge="1">
                  <a:txBody>
                    <a:bodyPr/>
                    <a:lstStyle/>
                    <a:p>
                      <a:endParaRPr lang="en-US"/>
                    </a:p>
                  </a:txBody>
                  <a:tcPr/>
                </a:tc>
              </a:tr>
              <a:tr h="290830">
                <a:tc>
                  <a:txBody>
                    <a:bodyPr/>
                    <a:lstStyle/>
                    <a:p>
                      <a:pPr marL="0" marR="0" algn="ctr" rtl="0">
                        <a:lnSpc>
                          <a:spcPct val="150000"/>
                        </a:lnSpc>
                        <a:spcBef>
                          <a:spcPts val="0"/>
                        </a:spcBef>
                        <a:spcAft>
                          <a:spcPts val="0"/>
                        </a:spcAft>
                        <a:tabLst>
                          <a:tab pos="828675" algn="l"/>
                        </a:tabLst>
                      </a:pPr>
                      <a:r>
                        <a:rPr lang="en-US" sz="1200">
                          <a:effectLst/>
                        </a:rPr>
                        <a:t>Cartos</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77590</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232770</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66993</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200979</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86.3%</a:t>
                      </a:r>
                      <a:endParaRPr lang="en-US" sz="1100">
                        <a:effectLst/>
                        <a:latin typeface="Calibri" charset="0"/>
                        <a:ea typeface="Times New Roman" charset="0"/>
                        <a:cs typeface="Arial" charset="0"/>
                      </a:endParaRPr>
                    </a:p>
                  </a:txBody>
                  <a:tcPr marL="68580" marR="68580" marT="0" marB="0"/>
                </a:tc>
              </a:tr>
              <a:tr h="290830">
                <a:tc>
                  <a:txBody>
                    <a:bodyPr/>
                    <a:lstStyle/>
                    <a:p>
                      <a:pPr marL="0" marR="0" algn="ctr" rtl="0">
                        <a:lnSpc>
                          <a:spcPct val="150000"/>
                        </a:lnSpc>
                        <a:spcBef>
                          <a:spcPts val="0"/>
                        </a:spcBef>
                        <a:spcAft>
                          <a:spcPts val="0"/>
                        </a:spcAft>
                        <a:tabLst>
                          <a:tab pos="828675" algn="l"/>
                        </a:tabLst>
                      </a:pPr>
                      <a:r>
                        <a:rPr lang="en-US" sz="1200">
                          <a:effectLst/>
                        </a:rPr>
                        <a:t>Boxes</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6442</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115950</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5440</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a:effectLst/>
                        </a:rPr>
                        <a:t>97920</a:t>
                      </a:r>
                      <a:endParaRPr lang="en-US" sz="1100">
                        <a:effectLst/>
                        <a:latin typeface="Calibri" charset="0"/>
                        <a:ea typeface="Times New Roman" charset="0"/>
                        <a:cs typeface="Arial" charset="0"/>
                      </a:endParaRPr>
                    </a:p>
                  </a:txBody>
                  <a:tcPr marL="68580" marR="68580" marT="0" marB="0"/>
                </a:tc>
                <a:tc>
                  <a:txBody>
                    <a:bodyPr/>
                    <a:lstStyle/>
                    <a:p>
                      <a:pPr marL="0" marR="0" algn="ctr" rtl="0">
                        <a:lnSpc>
                          <a:spcPct val="150000"/>
                        </a:lnSpc>
                        <a:spcBef>
                          <a:spcPts val="0"/>
                        </a:spcBef>
                        <a:spcAft>
                          <a:spcPts val="0"/>
                        </a:spcAft>
                        <a:tabLst>
                          <a:tab pos="828675" algn="l"/>
                        </a:tabLst>
                      </a:pPr>
                      <a:r>
                        <a:rPr lang="en-US" sz="1200" dirty="0">
                          <a:effectLst/>
                        </a:rPr>
                        <a:t>84.4%</a:t>
                      </a:r>
                      <a:endParaRPr lang="en-US" sz="1100" dirty="0">
                        <a:effectLst/>
                        <a:latin typeface="Calibri" charset="0"/>
                        <a:ea typeface="Times New Roman" charset="0"/>
                        <a:cs typeface="Arial" charset="0"/>
                      </a:endParaRPr>
                    </a:p>
                  </a:txBody>
                  <a:tcPr marL="68580" marR="68580" marT="0" marB="0"/>
                </a:tc>
              </a:tr>
            </a:tbl>
          </a:graphicData>
        </a:graphic>
      </p:graphicFrame>
      <p:sp>
        <p:nvSpPr>
          <p:cNvPr id="6" name="TextBox 5"/>
          <p:cNvSpPr txBox="1"/>
          <p:nvPr/>
        </p:nvSpPr>
        <p:spPr>
          <a:xfrm>
            <a:off x="2702767" y="1345168"/>
            <a:ext cx="3892412" cy="369332"/>
          </a:xfrm>
          <a:prstGeom prst="rect">
            <a:avLst/>
          </a:prstGeom>
          <a:noFill/>
        </p:spPr>
        <p:txBody>
          <a:bodyPr wrap="none" rtlCol="0">
            <a:spAutoFit/>
          </a:bodyPr>
          <a:lstStyle/>
          <a:p>
            <a:r>
              <a:rPr lang="en-US" b="1" dirty="0" smtClean="0"/>
              <a:t>Production target and actual data </a:t>
            </a:r>
            <a:endParaRPr lang="en-US" b="1" dirty="0"/>
          </a:p>
        </p:txBody>
      </p:sp>
    </p:spTree>
    <p:extLst>
      <p:ext uri="{BB962C8B-B14F-4D97-AF65-F5344CB8AC3E}">
        <p14:creationId xmlns:p14="http://schemas.microsoft.com/office/powerpoint/2010/main" val="1113335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06808088"/>
              </p:ext>
            </p:extLst>
          </p:nvPr>
        </p:nvGraphicFramePr>
        <p:xfrm>
          <a:off x="677863" y="2160588"/>
          <a:ext cx="8596312" cy="3881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83665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58304747"/>
              </p:ext>
            </p:extLst>
          </p:nvPr>
        </p:nvGraphicFramePr>
        <p:xfrm>
          <a:off x="1325880" y="2011680"/>
          <a:ext cx="7326630" cy="2912586"/>
        </p:xfrm>
        <a:graphic>
          <a:graphicData uri="http://schemas.openxmlformats.org/drawingml/2006/table">
            <a:tbl>
              <a:tblPr firstRow="1" firstCol="1" bandRow="1">
                <a:tableStyleId>{5C22544A-7EE6-4342-B048-85BDC9FD1C3A}</a:tableStyleId>
              </a:tblPr>
              <a:tblGrid>
                <a:gridCol w="1795504"/>
                <a:gridCol w="1849970"/>
                <a:gridCol w="1806771"/>
                <a:gridCol w="1874385"/>
              </a:tblGrid>
              <a:tr h="1747552">
                <a:tc>
                  <a:txBody>
                    <a:bodyPr/>
                    <a:lstStyle/>
                    <a:p>
                      <a:pPr marL="457200" marR="0" lvl="1" algn="l"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The lines</a:t>
                      </a:r>
                    </a:p>
                  </a:txBody>
                  <a:tcPr marL="68580" marR="68580" marT="0" marB="0" anchor="ctr"/>
                </a:tc>
                <a:tc>
                  <a:txBody>
                    <a:bodyPr/>
                    <a:lstStyle/>
                    <a:p>
                      <a:pPr marL="457200" marR="0" lvl="1" algn="l"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Actual production in 2017(unit)</a:t>
                      </a:r>
                    </a:p>
                  </a:txBody>
                  <a:tcPr marL="68580" marR="68580" marT="0" marB="0" anchor="ctr"/>
                </a:tc>
                <a:tc>
                  <a:txBody>
                    <a:bodyPr/>
                    <a:lstStyle/>
                    <a:p>
                      <a:pPr marL="457200" marR="0" lvl="1" algn="l"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Total actual working hour</a:t>
                      </a:r>
                    </a:p>
                  </a:txBody>
                  <a:tcPr marL="68580" marR="68580" marT="0" marB="0" anchor="ctr"/>
                </a:tc>
                <a:tc>
                  <a:txBody>
                    <a:bodyPr/>
                    <a:lstStyle/>
                    <a:p>
                      <a:pPr marL="457200" marR="0" lvl="1" algn="l"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Productivity</a:t>
                      </a:r>
                    </a:p>
                    <a:p>
                      <a:pPr marL="457200" marR="0" lvl="1" algn="l"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(unit/hour)</a:t>
                      </a:r>
                    </a:p>
                  </a:txBody>
                  <a:tcPr marL="68580" marR="68580" marT="0" marB="0" anchor="ctr"/>
                </a:tc>
              </a:tr>
              <a:tr h="582517">
                <a:tc>
                  <a:txBody>
                    <a:bodyPr/>
                    <a:lstStyle/>
                    <a:p>
                      <a:pPr marL="457200" marR="0" lvl="1" algn="ctr" rtl="0">
                        <a:lnSpc>
                          <a:spcPct val="150000"/>
                        </a:lnSpc>
                        <a:spcBef>
                          <a:spcPts val="0"/>
                        </a:spcBef>
                        <a:spcAft>
                          <a:spcPts val="0"/>
                        </a:spcAft>
                        <a:tabLst>
                          <a:tab pos="828675" algn="l"/>
                        </a:tabLst>
                      </a:pPr>
                      <a:r>
                        <a:rPr lang="en-US" sz="1400">
                          <a:effectLst/>
                          <a:latin typeface="Times New Roman" charset="0"/>
                          <a:ea typeface="Times New Roman" charset="0"/>
                          <a:cs typeface="Times New Roman" charset="0"/>
                        </a:rPr>
                        <a:t>Cartos</a:t>
                      </a:r>
                    </a:p>
                  </a:txBody>
                  <a:tcPr marL="68580" marR="68580" marT="0" marB="0"/>
                </a:tc>
                <a:tc>
                  <a:txBody>
                    <a:bodyPr/>
                    <a:lstStyle/>
                    <a:p>
                      <a:pPr marL="457200" marR="0" lvl="1" algn="ctr"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66993</a:t>
                      </a:r>
                    </a:p>
                  </a:txBody>
                  <a:tcPr marL="68580" marR="68580" marT="0" marB="0"/>
                </a:tc>
                <a:tc>
                  <a:txBody>
                    <a:bodyPr/>
                    <a:lstStyle/>
                    <a:p>
                      <a:pPr marL="457200" marR="0" lvl="1" algn="ctr"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526.4</a:t>
                      </a:r>
                    </a:p>
                  </a:txBody>
                  <a:tcPr marL="68580" marR="68580" marT="0" marB="0"/>
                </a:tc>
                <a:tc>
                  <a:txBody>
                    <a:bodyPr/>
                    <a:lstStyle/>
                    <a:p>
                      <a:pPr marL="457200" marR="0" lvl="1" algn="ctr"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127</a:t>
                      </a:r>
                    </a:p>
                  </a:txBody>
                  <a:tcPr marL="68580" marR="68580" marT="0" marB="0"/>
                </a:tc>
              </a:tr>
              <a:tr h="582517">
                <a:tc>
                  <a:txBody>
                    <a:bodyPr/>
                    <a:lstStyle/>
                    <a:p>
                      <a:pPr marL="457200" marR="0" lvl="1" algn="ctr"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Boxes</a:t>
                      </a:r>
                    </a:p>
                  </a:txBody>
                  <a:tcPr marL="68580" marR="68580" marT="0" marB="0"/>
                </a:tc>
                <a:tc>
                  <a:txBody>
                    <a:bodyPr/>
                    <a:lstStyle/>
                    <a:p>
                      <a:pPr marL="457200" marR="0" lvl="1" algn="ctr"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5440</a:t>
                      </a:r>
                    </a:p>
                  </a:txBody>
                  <a:tcPr marL="68580" marR="68580" marT="0" marB="0"/>
                </a:tc>
                <a:tc>
                  <a:txBody>
                    <a:bodyPr/>
                    <a:lstStyle/>
                    <a:p>
                      <a:pPr marL="457200" marR="0" lvl="1" algn="ctr"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33.4</a:t>
                      </a:r>
                    </a:p>
                  </a:txBody>
                  <a:tcPr marL="68580" marR="68580" marT="0" marB="0"/>
                </a:tc>
                <a:tc>
                  <a:txBody>
                    <a:bodyPr/>
                    <a:lstStyle/>
                    <a:p>
                      <a:pPr marL="457200" marR="0" lvl="1" algn="ctr" rtl="0">
                        <a:lnSpc>
                          <a:spcPct val="150000"/>
                        </a:lnSpc>
                        <a:spcBef>
                          <a:spcPts val="0"/>
                        </a:spcBef>
                        <a:spcAft>
                          <a:spcPts val="0"/>
                        </a:spcAft>
                        <a:tabLst>
                          <a:tab pos="828675" algn="l"/>
                        </a:tabLst>
                      </a:pPr>
                      <a:r>
                        <a:rPr lang="en-US" sz="1400" dirty="0">
                          <a:effectLst/>
                          <a:latin typeface="Times New Roman" charset="0"/>
                          <a:ea typeface="Times New Roman" charset="0"/>
                          <a:cs typeface="Times New Roman" charset="0"/>
                        </a:rPr>
                        <a:t>162</a:t>
                      </a:r>
                    </a:p>
                  </a:txBody>
                  <a:tcPr marL="68580" marR="68580" marT="0" marB="0"/>
                </a:tc>
              </a:tr>
            </a:tbl>
          </a:graphicData>
        </a:graphic>
      </p:graphicFrame>
      <p:sp>
        <p:nvSpPr>
          <p:cNvPr id="6" name="TextBox 5"/>
          <p:cNvSpPr txBox="1"/>
          <p:nvPr/>
        </p:nvSpPr>
        <p:spPr>
          <a:xfrm>
            <a:off x="3303270" y="1405890"/>
            <a:ext cx="3178242" cy="369332"/>
          </a:xfrm>
          <a:prstGeom prst="rect">
            <a:avLst/>
          </a:prstGeom>
          <a:noFill/>
        </p:spPr>
        <p:txBody>
          <a:bodyPr wrap="none" rtlCol="0">
            <a:spAutoFit/>
          </a:bodyPr>
          <a:lstStyle/>
          <a:p>
            <a:r>
              <a:rPr lang="en-US" b="1" dirty="0" smtClean="0"/>
              <a:t>GMF line Productivity level </a:t>
            </a:r>
            <a:endParaRPr lang="en-US" b="1" dirty="0"/>
          </a:p>
        </p:txBody>
      </p:sp>
    </p:spTree>
    <p:extLst>
      <p:ext uri="{BB962C8B-B14F-4D97-AF65-F5344CB8AC3E}">
        <p14:creationId xmlns:p14="http://schemas.microsoft.com/office/powerpoint/2010/main" val="818965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19159673"/>
              </p:ext>
            </p:extLst>
          </p:nvPr>
        </p:nvGraphicFramePr>
        <p:xfrm>
          <a:off x="677863" y="2160588"/>
          <a:ext cx="8596312" cy="3881437"/>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560320" y="1975922"/>
            <a:ext cx="4588692" cy="369332"/>
          </a:xfrm>
          <a:prstGeom prst="rect">
            <a:avLst/>
          </a:prstGeom>
          <a:noFill/>
        </p:spPr>
        <p:txBody>
          <a:bodyPr wrap="none" rtlCol="0">
            <a:spAutoFit/>
          </a:bodyPr>
          <a:lstStyle/>
          <a:p>
            <a:r>
              <a:rPr lang="en-US" b="1" dirty="0" smtClean="0"/>
              <a:t>Percent of actual value to target value </a:t>
            </a:r>
            <a:endParaRPr lang="en-US" b="1" dirty="0"/>
          </a:p>
        </p:txBody>
      </p:sp>
    </p:spTree>
    <p:extLst>
      <p:ext uri="{BB962C8B-B14F-4D97-AF65-F5344CB8AC3E}">
        <p14:creationId xmlns:p14="http://schemas.microsoft.com/office/powerpoint/2010/main" val="318037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677863" y="2160588"/>
          <a:ext cx="8596312" cy="3881437"/>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2183130" y="2057400"/>
            <a:ext cx="5173980" cy="369332"/>
          </a:xfrm>
          <a:prstGeom prst="rect">
            <a:avLst/>
          </a:prstGeom>
          <a:noFill/>
        </p:spPr>
        <p:txBody>
          <a:bodyPr wrap="none" rtlCol="0">
            <a:spAutoFit/>
          </a:bodyPr>
          <a:lstStyle/>
          <a:p>
            <a:r>
              <a:rPr lang="en-US" b="1" dirty="0" smtClean="0"/>
              <a:t>Productivity in terms of number of employees</a:t>
            </a:r>
            <a:endParaRPr lang="en-US" b="1" dirty="0"/>
          </a:p>
        </p:txBody>
      </p:sp>
    </p:spTree>
    <p:extLst>
      <p:ext uri="{BB962C8B-B14F-4D97-AF65-F5344CB8AC3E}">
        <p14:creationId xmlns:p14="http://schemas.microsoft.com/office/powerpoint/2010/main" val="9530131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02170412"/>
              </p:ext>
            </p:extLst>
          </p:nvPr>
        </p:nvGraphicFramePr>
        <p:xfrm>
          <a:off x="677863" y="1600200"/>
          <a:ext cx="8596312" cy="44418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9730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03735983"/>
              </p:ext>
            </p:extLst>
          </p:nvPr>
        </p:nvGraphicFramePr>
        <p:xfrm>
          <a:off x="1965960" y="1140936"/>
          <a:ext cx="5469255" cy="822960"/>
        </p:xfrm>
        <a:graphic>
          <a:graphicData uri="http://schemas.openxmlformats.org/drawingml/2006/table">
            <a:tbl>
              <a:tblPr rtl="1" firstRow="1" firstCol="1" bandRow="1">
                <a:tableStyleId>{5C22544A-7EE6-4342-B048-85BDC9FD1C3A}</a:tableStyleId>
              </a:tblPr>
              <a:tblGrid>
                <a:gridCol w="959485"/>
                <a:gridCol w="901700"/>
                <a:gridCol w="901700"/>
                <a:gridCol w="901700"/>
                <a:gridCol w="902335"/>
                <a:gridCol w="902335"/>
              </a:tblGrid>
              <a:tr h="0">
                <a:tc>
                  <a:txBody>
                    <a:bodyPr/>
                    <a:lstStyle/>
                    <a:p>
                      <a:pPr marL="0" marR="0" algn="l" rtl="0">
                        <a:lnSpc>
                          <a:spcPct val="150000"/>
                        </a:lnSpc>
                        <a:spcBef>
                          <a:spcPts val="0"/>
                        </a:spcBef>
                        <a:spcAft>
                          <a:spcPts val="0"/>
                        </a:spcAft>
                      </a:pPr>
                      <a:r>
                        <a:rPr lang="en-US" sz="1200">
                          <a:effectLst/>
                        </a:rPr>
                        <a:t>Don’t know</a:t>
                      </a:r>
                      <a:endParaRPr lang="en-US" sz="110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a:effectLst/>
                        </a:rPr>
                        <a:t>Never</a:t>
                      </a:r>
                      <a:endParaRPr lang="en-US" sz="110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Rarely</a:t>
                      </a:r>
                      <a:endParaRPr lang="en-US" sz="11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Sometimes</a:t>
                      </a:r>
                      <a:endParaRPr lang="en-US" sz="11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a:effectLst/>
                        </a:rPr>
                        <a:t>Always</a:t>
                      </a:r>
                      <a:endParaRPr lang="en-US" sz="110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Factory</a:t>
                      </a:r>
                      <a:endParaRPr lang="en-US" sz="1100" dirty="0">
                        <a:effectLst/>
                        <a:latin typeface="Calibri" charset="0"/>
                        <a:ea typeface="Times New Roman" charset="0"/>
                        <a:cs typeface="Arial" charset="0"/>
                      </a:endParaRPr>
                    </a:p>
                  </a:txBody>
                  <a:tcPr marL="68580" marR="68580" marT="0" marB="0"/>
                </a:tc>
              </a:tr>
              <a:tr h="0">
                <a:tc>
                  <a:txBody>
                    <a:bodyPr/>
                    <a:lstStyle/>
                    <a:p>
                      <a:pPr marL="0" marR="0" algn="l" rtl="0">
                        <a:lnSpc>
                          <a:spcPct val="150000"/>
                        </a:lnSpc>
                        <a:spcBef>
                          <a:spcPts val="0"/>
                        </a:spcBef>
                        <a:spcAft>
                          <a:spcPts val="0"/>
                        </a:spcAft>
                      </a:pPr>
                      <a:r>
                        <a:rPr lang="en-US" sz="1200">
                          <a:effectLst/>
                        </a:rPr>
                        <a:t>0</a:t>
                      </a:r>
                      <a:endParaRPr lang="en-US" sz="110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a:effectLst/>
                        </a:rPr>
                        <a:t>5</a:t>
                      </a:r>
                      <a:endParaRPr lang="en-US" sz="110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a:effectLst/>
                        </a:rPr>
                        <a:t>1</a:t>
                      </a:r>
                      <a:endParaRPr lang="en-US" sz="110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a:effectLst/>
                        </a:rPr>
                        <a:t>4</a:t>
                      </a:r>
                      <a:endParaRPr lang="en-US" sz="110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a:effectLst/>
                        </a:rPr>
                        <a:t>3</a:t>
                      </a:r>
                      <a:endParaRPr lang="en-US" sz="110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AL-Arz</a:t>
                      </a:r>
                      <a:endParaRPr lang="en-US" sz="1100" dirty="0">
                        <a:effectLst/>
                        <a:latin typeface="Calibri" charset="0"/>
                        <a:ea typeface="Times New Roman" charset="0"/>
                        <a:cs typeface="Arial" charset="0"/>
                      </a:endParaRPr>
                    </a:p>
                  </a:txBody>
                  <a:tcPr marL="68580" marR="68580" marT="0" marB="0"/>
                </a:tc>
              </a:tr>
            </a:tbl>
          </a:graphicData>
        </a:graphic>
      </p:graphicFrame>
      <p:graphicFrame>
        <p:nvGraphicFramePr>
          <p:cNvPr id="5" name="Chart 4"/>
          <p:cNvGraphicFramePr/>
          <p:nvPr>
            <p:extLst>
              <p:ext uri="{D42A27DB-BD31-4B8C-83A1-F6EECF244321}">
                <p14:modId xmlns:p14="http://schemas.microsoft.com/office/powerpoint/2010/main" val="233946506"/>
              </p:ext>
            </p:extLst>
          </p:nvPr>
        </p:nvGraphicFramePr>
        <p:xfrm>
          <a:off x="1965960" y="2708910"/>
          <a:ext cx="6057899" cy="35890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262186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Supervisor:</a:t>
            </a:r>
            <a:br>
              <a:rPr lang="en-US" dirty="0" smtClean="0"/>
            </a:br>
            <a:r>
              <a:rPr lang="en-US" dirty="0" smtClean="0"/>
              <a:t>Eng. Tamer Haddad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Presented by:</a:t>
            </a:r>
          </a:p>
          <a:p>
            <a:pPr>
              <a:buFont typeface="Wingdings" charset="2"/>
              <a:buChar char="v"/>
            </a:pPr>
            <a:r>
              <a:rPr lang="en-US" sz="2400" dirty="0" smtClean="0"/>
              <a:t>Hazem Abo AL-Soud</a:t>
            </a:r>
          </a:p>
          <a:p>
            <a:pPr>
              <a:buFont typeface="Wingdings" charset="2"/>
              <a:buChar char="v"/>
            </a:pPr>
            <a:r>
              <a:rPr lang="en-US" sz="2400" dirty="0" smtClean="0"/>
              <a:t>Hiba AL-Jabi</a:t>
            </a:r>
          </a:p>
          <a:p>
            <a:pPr>
              <a:buFont typeface="Wingdings" charset="2"/>
              <a:buChar char="v"/>
            </a:pPr>
            <a:r>
              <a:rPr lang="en-US" sz="2400" dirty="0" smtClean="0"/>
              <a:t>Lana Sharif</a:t>
            </a:r>
          </a:p>
          <a:p>
            <a:pPr>
              <a:buFont typeface="Wingdings" charset="2"/>
              <a:buChar char="v"/>
            </a:pPr>
            <a:r>
              <a:rPr lang="en-US" sz="2400" dirty="0" smtClean="0"/>
              <a:t>Lara Draghmeh</a:t>
            </a:r>
          </a:p>
          <a:p>
            <a:pPr>
              <a:buFont typeface="Wingdings" charset="2"/>
              <a:buChar char="v"/>
            </a:pPr>
            <a:r>
              <a:rPr lang="en-US" sz="2400" dirty="0" err="1" smtClean="0"/>
              <a:t>Sabreen</a:t>
            </a:r>
            <a:r>
              <a:rPr lang="en-US" sz="2400" dirty="0" smtClean="0"/>
              <a:t> </a:t>
            </a:r>
            <a:r>
              <a:rPr lang="en-US" sz="2400" dirty="0" err="1" smtClean="0"/>
              <a:t>Shehadeh</a:t>
            </a:r>
            <a:endParaRPr lang="en-US" sz="2400" dirty="0"/>
          </a:p>
        </p:txBody>
      </p:sp>
    </p:spTree>
    <p:extLst>
      <p:ext uri="{BB962C8B-B14F-4D97-AF65-F5344CB8AC3E}">
        <p14:creationId xmlns:p14="http://schemas.microsoft.com/office/powerpoint/2010/main" val="14759930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4539115"/>
              </p:ext>
            </p:extLst>
          </p:nvPr>
        </p:nvGraphicFramePr>
        <p:xfrm>
          <a:off x="2047082" y="1250632"/>
          <a:ext cx="5469255" cy="822960"/>
        </p:xfrm>
        <a:graphic>
          <a:graphicData uri="http://schemas.openxmlformats.org/drawingml/2006/table">
            <a:tbl>
              <a:tblPr rtl="1" firstRow="1" firstCol="1" bandRow="1">
                <a:tableStyleId>{5C22544A-7EE6-4342-B048-85BDC9FD1C3A}</a:tableStyleId>
              </a:tblPr>
              <a:tblGrid>
                <a:gridCol w="959485"/>
                <a:gridCol w="901700"/>
                <a:gridCol w="901700"/>
                <a:gridCol w="901700"/>
                <a:gridCol w="902335"/>
                <a:gridCol w="902335"/>
              </a:tblGrid>
              <a:tr h="0">
                <a:tc>
                  <a:txBody>
                    <a:bodyPr/>
                    <a:lstStyle/>
                    <a:p>
                      <a:pPr marL="0" marR="0" algn="l" rtl="0">
                        <a:lnSpc>
                          <a:spcPct val="150000"/>
                        </a:lnSpc>
                        <a:spcBef>
                          <a:spcPts val="0"/>
                        </a:spcBef>
                        <a:spcAft>
                          <a:spcPts val="0"/>
                        </a:spcAft>
                      </a:pPr>
                      <a:r>
                        <a:rPr lang="en-US" sz="1200" dirty="0">
                          <a:effectLst/>
                        </a:rPr>
                        <a:t>Don’t know</a:t>
                      </a:r>
                      <a:endParaRPr lang="en-US" sz="11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Never</a:t>
                      </a:r>
                      <a:endParaRPr lang="en-US" sz="11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Rarely</a:t>
                      </a:r>
                      <a:endParaRPr lang="en-US" sz="11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Sometimes</a:t>
                      </a:r>
                      <a:endParaRPr lang="en-US" sz="11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a:effectLst/>
                        </a:rPr>
                        <a:t>Always</a:t>
                      </a:r>
                      <a:endParaRPr lang="en-US" sz="110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a:effectLst/>
                        </a:rPr>
                        <a:t>Factory</a:t>
                      </a:r>
                      <a:endParaRPr lang="en-US" sz="1100">
                        <a:effectLst/>
                        <a:latin typeface="Calibri" charset="0"/>
                        <a:ea typeface="Times New Roman" charset="0"/>
                        <a:cs typeface="Arial" charset="0"/>
                      </a:endParaRPr>
                    </a:p>
                  </a:txBody>
                  <a:tcPr marL="68580" marR="68580" marT="0" marB="0"/>
                </a:tc>
              </a:tr>
              <a:tr h="0">
                <a:tc>
                  <a:txBody>
                    <a:bodyPr/>
                    <a:lstStyle/>
                    <a:p>
                      <a:pPr marL="0" marR="0" algn="l" rtl="0">
                        <a:lnSpc>
                          <a:spcPct val="150000"/>
                        </a:lnSpc>
                        <a:spcBef>
                          <a:spcPts val="0"/>
                        </a:spcBef>
                        <a:spcAft>
                          <a:spcPts val="0"/>
                        </a:spcAft>
                      </a:pPr>
                      <a:r>
                        <a:rPr lang="en-US" sz="1200" dirty="0">
                          <a:effectLst/>
                        </a:rPr>
                        <a:t>1</a:t>
                      </a:r>
                      <a:endParaRPr lang="en-US" sz="11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9</a:t>
                      </a:r>
                      <a:endParaRPr lang="en-US" sz="11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2</a:t>
                      </a:r>
                      <a:endParaRPr lang="en-US" sz="11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0</a:t>
                      </a:r>
                      <a:endParaRPr lang="en-US" sz="11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1</a:t>
                      </a:r>
                      <a:endParaRPr lang="en-US" sz="1100" dirty="0">
                        <a:effectLst/>
                        <a:latin typeface="Calibri" charset="0"/>
                        <a:ea typeface="Times New Roman" charset="0"/>
                        <a:cs typeface="Arial" charset="0"/>
                      </a:endParaRPr>
                    </a:p>
                  </a:txBody>
                  <a:tcPr marL="68580" marR="68580" marT="0" marB="0"/>
                </a:tc>
                <a:tc>
                  <a:txBody>
                    <a:bodyPr/>
                    <a:lstStyle/>
                    <a:p>
                      <a:pPr marL="0" marR="0" algn="l" rtl="0">
                        <a:lnSpc>
                          <a:spcPct val="150000"/>
                        </a:lnSpc>
                        <a:spcBef>
                          <a:spcPts val="0"/>
                        </a:spcBef>
                        <a:spcAft>
                          <a:spcPts val="0"/>
                        </a:spcAft>
                      </a:pPr>
                      <a:r>
                        <a:rPr lang="en-US" sz="1200" dirty="0">
                          <a:effectLst/>
                        </a:rPr>
                        <a:t>AL-Arz</a:t>
                      </a:r>
                      <a:endParaRPr lang="en-US" sz="1100" dirty="0">
                        <a:effectLst/>
                        <a:latin typeface="Calibri" charset="0"/>
                        <a:ea typeface="Times New Roman" charset="0"/>
                        <a:cs typeface="Arial" charset="0"/>
                      </a:endParaRPr>
                    </a:p>
                  </a:txBody>
                  <a:tcPr marL="68580" marR="68580" marT="0" marB="0"/>
                </a:tc>
              </a:tr>
            </a:tbl>
          </a:graphicData>
        </a:graphic>
      </p:graphicFrame>
      <p:sp>
        <p:nvSpPr>
          <p:cNvPr id="5"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Chart 5"/>
          <p:cNvGraphicFramePr/>
          <p:nvPr>
            <p:extLst>
              <p:ext uri="{D42A27DB-BD31-4B8C-83A1-F6EECF244321}">
                <p14:modId xmlns:p14="http://schemas.microsoft.com/office/powerpoint/2010/main" val="622978664"/>
              </p:ext>
            </p:extLst>
          </p:nvPr>
        </p:nvGraphicFramePr>
        <p:xfrm>
          <a:off x="1394460" y="2731770"/>
          <a:ext cx="6572249" cy="360044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13260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35691511"/>
              </p:ext>
            </p:extLst>
          </p:nvPr>
        </p:nvGraphicFramePr>
        <p:xfrm>
          <a:off x="500817" y="177034"/>
          <a:ext cx="8233280" cy="6309360"/>
        </p:xfrm>
        <a:graphic>
          <a:graphicData uri="http://schemas.openxmlformats.org/drawingml/2006/table">
            <a:tbl>
              <a:tblPr firstRow="1" firstCol="1" bandRow="1">
                <a:tableStyleId>{5C22544A-7EE6-4342-B048-85BDC9FD1C3A}</a:tableStyleId>
              </a:tblPr>
              <a:tblGrid>
                <a:gridCol w="2057880"/>
                <a:gridCol w="2057880"/>
                <a:gridCol w="2058760"/>
                <a:gridCol w="2058760"/>
              </a:tblGrid>
              <a:tr h="246326">
                <a:tc>
                  <a:txBody>
                    <a:bodyPr/>
                    <a:lstStyle/>
                    <a:p>
                      <a:pPr marL="0" marR="0" algn="ctr">
                        <a:lnSpc>
                          <a:spcPct val="150000"/>
                        </a:lnSpc>
                        <a:spcBef>
                          <a:spcPts val="0"/>
                        </a:spcBef>
                        <a:spcAft>
                          <a:spcPts val="0"/>
                        </a:spcAft>
                      </a:pPr>
                      <a:r>
                        <a:rPr lang="en-US" sz="1200" dirty="0">
                          <a:effectLst/>
                        </a:rPr>
                        <a:t>TPM pillars </a:t>
                      </a:r>
                      <a:endParaRPr lang="en-US" sz="1200" dirty="0">
                        <a:effectLst/>
                        <a:latin typeface="Calibri" charset="0"/>
                        <a:ea typeface="Calibri" charset="0"/>
                        <a:cs typeface="Times New Roman" charset="0"/>
                      </a:endParaRPr>
                    </a:p>
                  </a:txBody>
                  <a:tcPr marL="68580" marR="68580" marT="0" marB="0" anchor="ctr"/>
                </a:tc>
                <a:tc>
                  <a:txBody>
                    <a:bodyPr/>
                    <a:lstStyle/>
                    <a:p>
                      <a:pPr marL="0" marR="0" algn="ctr">
                        <a:lnSpc>
                          <a:spcPct val="150000"/>
                        </a:lnSpc>
                        <a:spcBef>
                          <a:spcPts val="0"/>
                        </a:spcBef>
                        <a:spcAft>
                          <a:spcPts val="0"/>
                        </a:spcAft>
                      </a:pPr>
                      <a:r>
                        <a:rPr lang="en-US" sz="1200" dirty="0" smtClean="0">
                          <a:effectLst/>
                        </a:rPr>
                        <a:t>% of</a:t>
                      </a:r>
                      <a:r>
                        <a:rPr lang="en-US" sz="1200" baseline="0" dirty="0" smtClean="0">
                          <a:effectLst/>
                        </a:rPr>
                        <a:t> implementation</a:t>
                      </a:r>
                      <a:endParaRPr lang="en-US" sz="1200" dirty="0">
                        <a:effectLst/>
                        <a:latin typeface="Calibri" charset="0"/>
                        <a:ea typeface="Calibri" charset="0"/>
                        <a:cs typeface="Times New Roman" charset="0"/>
                      </a:endParaRPr>
                    </a:p>
                  </a:txBody>
                  <a:tcPr marL="68580" marR="68580" marT="0" marB="0" anchor="ctr"/>
                </a:tc>
                <a:tc>
                  <a:txBody>
                    <a:bodyPr/>
                    <a:lstStyle/>
                    <a:p>
                      <a:pPr marL="0" marR="0" algn="ctr">
                        <a:lnSpc>
                          <a:spcPct val="150000"/>
                        </a:lnSpc>
                        <a:spcBef>
                          <a:spcPts val="0"/>
                        </a:spcBef>
                        <a:spcAft>
                          <a:spcPts val="0"/>
                        </a:spcAft>
                      </a:pPr>
                      <a:r>
                        <a:rPr lang="en-US" sz="1200" dirty="0" smtClean="0">
                          <a:effectLst/>
                        </a:rPr>
                        <a:t>Main problem</a:t>
                      </a:r>
                      <a:endParaRPr lang="en-US" sz="1200" dirty="0">
                        <a:effectLst/>
                        <a:latin typeface="Calibri" charset="0"/>
                        <a:ea typeface="Calibri" charset="0"/>
                        <a:cs typeface="Times New Roman" charset="0"/>
                      </a:endParaRPr>
                    </a:p>
                  </a:txBody>
                  <a:tcPr marL="68580" marR="68580" marT="0" marB="0" anchor="ctr"/>
                </a:tc>
                <a:tc>
                  <a:txBody>
                    <a:bodyPr/>
                    <a:lstStyle/>
                    <a:p>
                      <a:pPr marL="0" marR="0" algn="ctr">
                        <a:lnSpc>
                          <a:spcPct val="150000"/>
                        </a:lnSpc>
                        <a:spcBef>
                          <a:spcPts val="0"/>
                        </a:spcBef>
                        <a:spcAft>
                          <a:spcPts val="0"/>
                        </a:spcAft>
                      </a:pPr>
                      <a:r>
                        <a:rPr lang="en-US" sz="1200" dirty="0">
                          <a:effectLst/>
                        </a:rPr>
                        <a:t>Solutions </a:t>
                      </a:r>
                      <a:endParaRPr lang="en-US" sz="1200" dirty="0">
                        <a:effectLst/>
                        <a:latin typeface="Calibri" charset="0"/>
                        <a:ea typeface="Calibri" charset="0"/>
                        <a:cs typeface="Times New Roman" charset="0"/>
                      </a:endParaRPr>
                    </a:p>
                  </a:txBody>
                  <a:tcPr marL="68580" marR="68580" marT="0" marB="0" anchor="ctr"/>
                </a:tc>
              </a:tr>
              <a:tr h="505767">
                <a:tc>
                  <a:txBody>
                    <a:bodyPr/>
                    <a:lstStyle/>
                    <a:p>
                      <a:pPr marL="0" marR="0" algn="ctr">
                        <a:spcBef>
                          <a:spcPts val="0"/>
                        </a:spcBef>
                        <a:spcAft>
                          <a:spcPts val="0"/>
                        </a:spcAft>
                      </a:pPr>
                      <a:r>
                        <a:rPr lang="en-US" sz="1200" dirty="0">
                          <a:effectLst/>
                        </a:rPr>
                        <a:t>Autonomous maintenance </a:t>
                      </a:r>
                      <a:endParaRPr lang="en-US" sz="1200" dirty="0">
                        <a:effectLst/>
                        <a:latin typeface="Calibri" charset="0"/>
                        <a:ea typeface="Calibri" charset="0"/>
                        <a:cs typeface="Times New Roman" charset="0"/>
                      </a:endParaRPr>
                    </a:p>
                  </a:txBody>
                  <a:tcPr marL="68580" marR="68580" marT="0" marB="0" anchor="ctr"/>
                </a:tc>
                <a:tc>
                  <a:txBody>
                    <a:bodyPr/>
                    <a:lstStyle/>
                    <a:p>
                      <a:pPr marL="0" marR="0" algn="ctr">
                        <a:spcBef>
                          <a:spcPts val="0"/>
                        </a:spcBef>
                        <a:spcAft>
                          <a:spcPts val="0"/>
                        </a:spcAft>
                      </a:pPr>
                      <a:r>
                        <a:rPr lang="en-US" sz="1200" dirty="0">
                          <a:effectLst/>
                        </a:rPr>
                        <a:t> </a:t>
                      </a:r>
                      <a:r>
                        <a:rPr lang="en-US" sz="1200" dirty="0" smtClean="0">
                          <a:effectLst/>
                        </a:rPr>
                        <a:t>78%</a:t>
                      </a:r>
                      <a:endParaRPr lang="en-US" sz="1200" dirty="0">
                        <a:effectLst/>
                        <a:latin typeface="Calibri" charset="0"/>
                        <a:ea typeface="Calibri" charset="0"/>
                        <a:cs typeface="Times New Roman" charset="0"/>
                      </a:endParaRPr>
                    </a:p>
                  </a:txBody>
                  <a:tcPr marL="68580" marR="68580" marT="0" marB="0" anchor="ctr"/>
                </a:tc>
                <a:tc>
                  <a:txBody>
                    <a:bodyPr/>
                    <a:lstStyle/>
                    <a:p>
                      <a:pPr marL="0" marR="0">
                        <a:spcBef>
                          <a:spcPts val="0"/>
                        </a:spcBef>
                        <a:spcAft>
                          <a:spcPts val="0"/>
                        </a:spcAft>
                      </a:pPr>
                      <a:r>
                        <a:rPr lang="en-US" sz="1200" dirty="0">
                          <a:effectLst/>
                        </a:rPr>
                        <a:t> </a:t>
                      </a:r>
                      <a:r>
                        <a:rPr lang="en-US" sz="1200" dirty="0" smtClean="0">
                          <a:effectLst/>
                        </a:rPr>
                        <a:t>lack of inspection process.</a:t>
                      </a:r>
                      <a:endParaRPr lang="en-US" sz="1200" dirty="0">
                        <a:effectLst/>
                        <a:latin typeface="Calibri" charset="0"/>
                        <a:ea typeface="Calibri" charset="0"/>
                        <a:cs typeface="Times New Roman" charset="0"/>
                      </a:endParaRPr>
                    </a:p>
                  </a:txBody>
                  <a:tcPr marL="68580" marR="68580" marT="0" marB="0"/>
                </a:tc>
                <a:tc>
                  <a:txBody>
                    <a:bodyPr/>
                    <a:lstStyle/>
                    <a:p>
                      <a:pPr marL="0" marR="0">
                        <a:spcBef>
                          <a:spcPts val="0"/>
                        </a:spcBef>
                        <a:spcAft>
                          <a:spcPts val="0"/>
                        </a:spcAft>
                      </a:pPr>
                      <a:r>
                        <a:rPr lang="en-US" sz="1200" dirty="0">
                          <a:effectLst/>
                        </a:rPr>
                        <a:t> </a:t>
                      </a:r>
                      <a:r>
                        <a:rPr lang="en-US" sz="1200" dirty="0" smtClean="0">
                          <a:effectLst/>
                        </a:rPr>
                        <a:t>applying</a:t>
                      </a:r>
                      <a:r>
                        <a:rPr lang="en-US" sz="1200" baseline="0" dirty="0" smtClean="0">
                          <a:effectLst/>
                        </a:rPr>
                        <a:t> a </a:t>
                      </a:r>
                      <a:r>
                        <a:rPr lang="en-US" sz="1200" baseline="0" dirty="0" smtClean="0">
                          <a:effectLst/>
                        </a:rPr>
                        <a:t>regular inspection </a:t>
                      </a:r>
                      <a:r>
                        <a:rPr lang="en-US" sz="1200" baseline="0" dirty="0" smtClean="0">
                          <a:effectLst/>
                        </a:rPr>
                        <a:t> process for machines and involvement of operators </a:t>
                      </a:r>
                      <a:endParaRPr lang="en-US" sz="1200" dirty="0">
                        <a:effectLst/>
                        <a:latin typeface="Calibri" charset="0"/>
                        <a:ea typeface="Calibri" charset="0"/>
                        <a:cs typeface="Times New Roman" charset="0"/>
                      </a:endParaRPr>
                    </a:p>
                  </a:txBody>
                  <a:tcPr marL="68580" marR="68580" marT="0" marB="0"/>
                </a:tc>
              </a:tr>
              <a:tr h="758650">
                <a:tc>
                  <a:txBody>
                    <a:bodyPr/>
                    <a:lstStyle/>
                    <a:p>
                      <a:pPr marL="0" marR="0" algn="ctr">
                        <a:spcBef>
                          <a:spcPts val="0"/>
                        </a:spcBef>
                        <a:spcAft>
                          <a:spcPts val="0"/>
                        </a:spcAft>
                      </a:pPr>
                      <a:r>
                        <a:rPr lang="en-US" sz="1200" dirty="0">
                          <a:effectLst/>
                        </a:rPr>
                        <a:t>Focused improvement </a:t>
                      </a:r>
                      <a:endParaRPr lang="en-US" sz="1200" dirty="0">
                        <a:effectLst/>
                        <a:latin typeface="Calibri" charset="0"/>
                        <a:ea typeface="Calibri" charset="0"/>
                        <a:cs typeface="Times New Roman" charset="0"/>
                      </a:endParaRPr>
                    </a:p>
                  </a:txBody>
                  <a:tcPr marL="68580" marR="68580" marT="0" marB="0" anchor="ctr"/>
                </a:tc>
                <a:tc>
                  <a:txBody>
                    <a:bodyPr/>
                    <a:lstStyle/>
                    <a:p>
                      <a:pPr marL="0" marR="0" algn="ctr">
                        <a:spcBef>
                          <a:spcPts val="0"/>
                        </a:spcBef>
                        <a:spcAft>
                          <a:spcPts val="0"/>
                        </a:spcAft>
                      </a:pPr>
                      <a:r>
                        <a:rPr lang="en-US" sz="1200" dirty="0">
                          <a:effectLst/>
                        </a:rPr>
                        <a:t> </a:t>
                      </a:r>
                      <a:r>
                        <a:rPr lang="en-US" sz="1200" dirty="0" smtClean="0">
                          <a:effectLst/>
                        </a:rPr>
                        <a:t>78%</a:t>
                      </a:r>
                      <a:endParaRPr lang="en-US" sz="1200" dirty="0">
                        <a:effectLst/>
                        <a:latin typeface="Calibri" charset="0"/>
                        <a:ea typeface="Calibri" charset="0"/>
                        <a:cs typeface="Times New Roman" charset="0"/>
                      </a:endParaRPr>
                    </a:p>
                  </a:txBody>
                  <a:tcPr marL="68580" marR="68580" marT="0" marB="0" anchor="ctr"/>
                </a:tc>
                <a:tc>
                  <a:txBody>
                    <a:bodyPr/>
                    <a:lstStyle/>
                    <a:p>
                      <a:pPr marL="0" marR="0">
                        <a:spcBef>
                          <a:spcPts val="0"/>
                        </a:spcBef>
                        <a:spcAft>
                          <a:spcPts val="0"/>
                        </a:spcAft>
                      </a:pPr>
                      <a:r>
                        <a:rPr lang="en-US" sz="1200" dirty="0" smtClean="0">
                          <a:effectLst/>
                        </a:rPr>
                        <a:t>Non productive time due to technical malfunctions </a:t>
                      </a:r>
                      <a:endParaRPr lang="en-US" sz="1200" dirty="0">
                        <a:effectLst/>
                        <a:latin typeface="Calibri" charset="0"/>
                        <a:ea typeface="Calibri" charset="0"/>
                        <a:cs typeface="Times New Roman" charset="0"/>
                      </a:endParaRPr>
                    </a:p>
                  </a:txBody>
                  <a:tcPr marL="68580" marR="68580" marT="0" marB="0"/>
                </a:tc>
                <a:tc>
                  <a:txBody>
                    <a:bodyPr/>
                    <a:lstStyle/>
                    <a:p>
                      <a:pPr marL="0" marR="0">
                        <a:spcBef>
                          <a:spcPts val="0"/>
                        </a:spcBef>
                        <a:spcAft>
                          <a:spcPts val="0"/>
                        </a:spcAft>
                      </a:pPr>
                      <a:r>
                        <a:rPr lang="en-US" sz="1200" dirty="0">
                          <a:effectLst/>
                        </a:rPr>
                        <a:t> </a:t>
                      </a:r>
                      <a:r>
                        <a:rPr lang="en-US" sz="1200" dirty="0" smtClean="0">
                          <a:effectLst/>
                        </a:rPr>
                        <a:t>modify the whole system to find the most cost effective ,time consuming and least disruptive solution to optimize the system</a:t>
                      </a:r>
                      <a:r>
                        <a:rPr lang="en-US" sz="1200" baseline="0" dirty="0" smtClean="0">
                          <a:effectLst/>
                        </a:rPr>
                        <a:t> </a:t>
                      </a:r>
                      <a:endParaRPr lang="en-US" sz="1200" dirty="0">
                        <a:effectLst/>
                        <a:latin typeface="Calibri" charset="0"/>
                        <a:ea typeface="Calibri" charset="0"/>
                        <a:cs typeface="Times New Roman" charset="0"/>
                      </a:endParaRPr>
                    </a:p>
                  </a:txBody>
                  <a:tcPr marL="68580" marR="68580" marT="0" marB="0"/>
                </a:tc>
              </a:tr>
              <a:tr h="574760">
                <a:tc>
                  <a:txBody>
                    <a:bodyPr/>
                    <a:lstStyle/>
                    <a:p>
                      <a:pPr marL="0" marR="0" algn="ctr">
                        <a:spcBef>
                          <a:spcPts val="0"/>
                        </a:spcBef>
                        <a:spcAft>
                          <a:spcPts val="0"/>
                        </a:spcAft>
                      </a:pPr>
                      <a:r>
                        <a:rPr lang="en-US" sz="1200" dirty="0">
                          <a:effectLst/>
                        </a:rPr>
                        <a:t>Planned maintenance </a:t>
                      </a:r>
                      <a:endParaRPr lang="en-US" sz="1200" dirty="0">
                        <a:effectLst/>
                        <a:latin typeface="Calibri" charset="0"/>
                        <a:ea typeface="Calibri" charset="0"/>
                        <a:cs typeface="Times New Roman" charset="0"/>
                      </a:endParaRPr>
                    </a:p>
                  </a:txBody>
                  <a:tcPr marL="68580" marR="68580" marT="0" marB="0" anchor="ctr"/>
                </a:tc>
                <a:tc>
                  <a:txBody>
                    <a:bodyPr/>
                    <a:lstStyle/>
                    <a:p>
                      <a:pPr marL="0" marR="0" algn="ctr">
                        <a:spcBef>
                          <a:spcPts val="0"/>
                        </a:spcBef>
                        <a:spcAft>
                          <a:spcPts val="0"/>
                        </a:spcAft>
                      </a:pPr>
                      <a:r>
                        <a:rPr lang="en-US" sz="1200" dirty="0">
                          <a:effectLst/>
                        </a:rPr>
                        <a:t> </a:t>
                      </a:r>
                      <a:r>
                        <a:rPr lang="en-US" sz="1200" dirty="0" smtClean="0">
                          <a:effectLst/>
                        </a:rPr>
                        <a:t>71%</a:t>
                      </a:r>
                      <a:endParaRPr lang="en-US" sz="1200" dirty="0">
                        <a:effectLst/>
                        <a:latin typeface="Calibri" charset="0"/>
                        <a:ea typeface="Calibri" charset="0"/>
                        <a:cs typeface="Times New Roman" charset="0"/>
                      </a:endParaRPr>
                    </a:p>
                  </a:txBody>
                  <a:tcPr marL="68580" marR="68580" marT="0" marB="0" anchor="ctr"/>
                </a:tc>
                <a:tc>
                  <a:txBody>
                    <a:bodyPr/>
                    <a:lstStyle/>
                    <a:p>
                      <a:pPr marL="0" marR="0">
                        <a:spcBef>
                          <a:spcPts val="0"/>
                        </a:spcBef>
                        <a:spcAft>
                          <a:spcPts val="0"/>
                        </a:spcAft>
                      </a:pPr>
                      <a:r>
                        <a:rPr lang="en-US" sz="1200" dirty="0">
                          <a:effectLst/>
                        </a:rPr>
                        <a:t> </a:t>
                      </a:r>
                      <a:r>
                        <a:rPr lang="en-US" sz="1200" dirty="0" smtClean="0">
                          <a:effectLst/>
                        </a:rPr>
                        <a:t>lack of analysis of the main causes of the non productive time </a:t>
                      </a:r>
                      <a:endParaRPr lang="en-US" sz="1200" dirty="0">
                        <a:effectLst/>
                        <a:latin typeface="Calibri" charset="0"/>
                        <a:ea typeface="Calibri" charset="0"/>
                        <a:cs typeface="Times New Roman" charset="0"/>
                      </a:endParaRPr>
                    </a:p>
                  </a:txBody>
                  <a:tcPr marL="68580" marR="68580" marT="0" marB="0"/>
                </a:tc>
                <a:tc>
                  <a:txBody>
                    <a:bodyPr/>
                    <a:lstStyle/>
                    <a:p>
                      <a:pPr marL="0" marR="0">
                        <a:spcBef>
                          <a:spcPts val="0"/>
                        </a:spcBef>
                        <a:spcAft>
                          <a:spcPts val="0"/>
                        </a:spcAft>
                      </a:pPr>
                      <a:r>
                        <a:rPr lang="en-US" sz="1200" dirty="0">
                          <a:effectLst/>
                        </a:rPr>
                        <a:t> </a:t>
                      </a:r>
                      <a:r>
                        <a:rPr lang="en-US" sz="1200" dirty="0" smtClean="0">
                          <a:effectLst/>
                        </a:rPr>
                        <a:t>application of</a:t>
                      </a:r>
                      <a:r>
                        <a:rPr lang="en-US" sz="1200" baseline="0" dirty="0" smtClean="0">
                          <a:effectLst/>
                        </a:rPr>
                        <a:t> a program to discover the main causes of non productive time and how to reduce it</a:t>
                      </a:r>
                      <a:endParaRPr lang="en-US" sz="1200" dirty="0">
                        <a:effectLst/>
                        <a:latin typeface="Calibri" charset="0"/>
                        <a:ea typeface="Calibri" charset="0"/>
                        <a:cs typeface="Times New Roman" charset="0"/>
                      </a:endParaRPr>
                    </a:p>
                  </a:txBody>
                  <a:tcPr marL="68580" marR="68580" marT="0" marB="0"/>
                </a:tc>
              </a:tr>
              <a:tr h="379325">
                <a:tc>
                  <a:txBody>
                    <a:bodyPr/>
                    <a:lstStyle/>
                    <a:p>
                      <a:pPr marL="0" marR="0" algn="ctr">
                        <a:spcBef>
                          <a:spcPts val="0"/>
                        </a:spcBef>
                        <a:spcAft>
                          <a:spcPts val="0"/>
                        </a:spcAft>
                      </a:pPr>
                      <a:r>
                        <a:rPr lang="en-US" sz="1200" dirty="0">
                          <a:effectLst/>
                        </a:rPr>
                        <a:t>Quality maintenance </a:t>
                      </a:r>
                      <a:endParaRPr lang="en-US" sz="1200" dirty="0">
                        <a:effectLst/>
                        <a:latin typeface="Calibri" charset="0"/>
                        <a:ea typeface="Calibri" charset="0"/>
                        <a:cs typeface="Times New Roman" charset="0"/>
                      </a:endParaRPr>
                    </a:p>
                  </a:txBody>
                  <a:tcPr marL="68580" marR="68580" marT="0" marB="0" anchor="ctr"/>
                </a:tc>
                <a:tc>
                  <a:txBody>
                    <a:bodyPr/>
                    <a:lstStyle/>
                    <a:p>
                      <a:pPr marL="0" marR="0" algn="ctr">
                        <a:spcBef>
                          <a:spcPts val="0"/>
                        </a:spcBef>
                        <a:spcAft>
                          <a:spcPts val="0"/>
                        </a:spcAft>
                      </a:pPr>
                      <a:r>
                        <a:rPr lang="en-US" sz="1200" dirty="0">
                          <a:effectLst/>
                        </a:rPr>
                        <a:t> </a:t>
                      </a:r>
                      <a:r>
                        <a:rPr lang="en-US" sz="1200" dirty="0" smtClean="0">
                          <a:effectLst/>
                        </a:rPr>
                        <a:t>75%</a:t>
                      </a:r>
                      <a:endParaRPr lang="en-US" sz="1200" dirty="0">
                        <a:effectLst/>
                        <a:latin typeface="Calibri" charset="0"/>
                        <a:ea typeface="Calibri" charset="0"/>
                        <a:cs typeface="Times New Roman" charset="0"/>
                      </a:endParaRPr>
                    </a:p>
                  </a:txBody>
                  <a:tcPr marL="68580" marR="68580" marT="0" marB="0" anchor="ctr"/>
                </a:tc>
                <a:tc>
                  <a:txBody>
                    <a:bodyPr/>
                    <a:lstStyle/>
                    <a:p>
                      <a:pPr marL="0" marR="0">
                        <a:spcBef>
                          <a:spcPts val="0"/>
                        </a:spcBef>
                        <a:spcAft>
                          <a:spcPts val="0"/>
                        </a:spcAft>
                      </a:pPr>
                      <a:r>
                        <a:rPr lang="en-US" sz="1200" dirty="0">
                          <a:effectLst/>
                        </a:rPr>
                        <a:t> </a:t>
                      </a:r>
                      <a:r>
                        <a:rPr lang="en-US" sz="1200" dirty="0" smtClean="0">
                          <a:effectLst/>
                        </a:rPr>
                        <a:t>shortage of raw materials </a:t>
                      </a:r>
                      <a:endParaRPr lang="en-US" sz="1200" dirty="0">
                        <a:effectLst/>
                        <a:latin typeface="Calibri" charset="0"/>
                        <a:ea typeface="Calibri" charset="0"/>
                        <a:cs typeface="Times New Roman" charset="0"/>
                      </a:endParaRPr>
                    </a:p>
                  </a:txBody>
                  <a:tcPr marL="68580" marR="68580" marT="0" marB="0"/>
                </a:tc>
                <a:tc>
                  <a:txBody>
                    <a:bodyPr/>
                    <a:lstStyle/>
                    <a:p>
                      <a:pPr marL="0" marR="0" indent="0">
                        <a:spcBef>
                          <a:spcPts val="0"/>
                        </a:spcBef>
                        <a:spcAft>
                          <a:spcPts val="0"/>
                        </a:spcAft>
                        <a:buFont typeface="Arial" charset="0"/>
                        <a:buNone/>
                      </a:pPr>
                      <a:r>
                        <a:rPr lang="en-US" sz="1200" dirty="0">
                          <a:effectLst/>
                        </a:rPr>
                        <a:t> </a:t>
                      </a:r>
                      <a:r>
                        <a:rPr lang="en-US" sz="1200" dirty="0" smtClean="0">
                          <a:effectLst/>
                        </a:rPr>
                        <a:t>prevent defects from being produce</a:t>
                      </a:r>
                      <a:r>
                        <a:rPr lang="en-US" sz="1200" baseline="0" dirty="0" smtClean="0">
                          <a:effectLst/>
                        </a:rPr>
                        <a:t>d ordinary</a:t>
                      </a:r>
                    </a:p>
                    <a:p>
                      <a:pPr marL="171450" marR="0" indent="-171450">
                        <a:spcBef>
                          <a:spcPts val="0"/>
                        </a:spcBef>
                        <a:spcAft>
                          <a:spcPts val="0"/>
                        </a:spcAft>
                        <a:buFont typeface="Arial" charset="0"/>
                        <a:buChar char="•"/>
                      </a:pPr>
                      <a:endParaRPr lang="en-US" sz="1200" dirty="0">
                        <a:effectLst/>
                        <a:latin typeface="Calibri" charset="0"/>
                        <a:ea typeface="Calibri" charset="0"/>
                        <a:cs typeface="Times New Roman" charset="0"/>
                      </a:endParaRPr>
                    </a:p>
                  </a:txBody>
                  <a:tcPr marL="68580" marR="68580" marT="0" marB="0"/>
                </a:tc>
              </a:tr>
              <a:tr h="379325">
                <a:tc>
                  <a:txBody>
                    <a:bodyPr/>
                    <a:lstStyle/>
                    <a:p>
                      <a:pPr marL="0" marR="0" algn="ctr">
                        <a:spcBef>
                          <a:spcPts val="0"/>
                        </a:spcBef>
                        <a:spcAft>
                          <a:spcPts val="0"/>
                        </a:spcAft>
                      </a:pPr>
                      <a:r>
                        <a:rPr lang="en-US" sz="1200" dirty="0" smtClean="0">
                          <a:effectLst/>
                          <a:latin typeface="Calibri" charset="0"/>
                          <a:ea typeface="Calibri" charset="0"/>
                          <a:cs typeface="Times New Roman" charset="0"/>
                        </a:rPr>
                        <a:t>Education and training</a:t>
                      </a:r>
                      <a:endParaRPr lang="en-US" sz="1200" dirty="0">
                        <a:effectLst/>
                        <a:latin typeface="Calibri" charset="0"/>
                        <a:ea typeface="Calibri" charset="0"/>
                        <a:cs typeface="Times New Roman" charset="0"/>
                      </a:endParaRPr>
                    </a:p>
                  </a:txBody>
                  <a:tcPr marL="68580" marR="68580" marT="0" marB="0" anchor="ctr"/>
                </a:tc>
                <a:tc>
                  <a:txBody>
                    <a:bodyPr/>
                    <a:lstStyle/>
                    <a:p>
                      <a:pPr marL="0" marR="0" algn="ctr">
                        <a:spcBef>
                          <a:spcPts val="0"/>
                        </a:spcBef>
                        <a:spcAft>
                          <a:spcPts val="0"/>
                        </a:spcAft>
                      </a:pPr>
                      <a:r>
                        <a:rPr lang="en-US" sz="1200" dirty="0" smtClean="0">
                          <a:effectLst/>
                          <a:latin typeface="Calibri" charset="0"/>
                          <a:ea typeface="Calibri" charset="0"/>
                          <a:cs typeface="Times New Roman" charset="0"/>
                        </a:rPr>
                        <a:t>50%</a:t>
                      </a:r>
                      <a:endParaRPr lang="en-US" sz="1200" dirty="0">
                        <a:effectLst/>
                        <a:latin typeface="Calibri" charset="0"/>
                        <a:ea typeface="Calibri" charset="0"/>
                        <a:cs typeface="Times New Roman" charset="0"/>
                      </a:endParaRPr>
                    </a:p>
                  </a:txBody>
                  <a:tcPr marL="68580" marR="68580" marT="0" marB="0" anchor="ctr"/>
                </a:tc>
                <a:tc>
                  <a:txBody>
                    <a:bodyPr/>
                    <a:lstStyle/>
                    <a:p>
                      <a:pPr marL="0" marR="0">
                        <a:spcBef>
                          <a:spcPts val="0"/>
                        </a:spcBef>
                        <a:spcAft>
                          <a:spcPts val="0"/>
                        </a:spcAft>
                      </a:pPr>
                      <a:r>
                        <a:rPr lang="en-US" sz="1200" dirty="0" smtClean="0">
                          <a:effectLst/>
                          <a:latin typeface="Calibri" charset="0"/>
                          <a:ea typeface="Calibri" charset="0"/>
                          <a:cs typeface="Times New Roman" charset="0"/>
                        </a:rPr>
                        <a:t>Shortage of</a:t>
                      </a:r>
                      <a:r>
                        <a:rPr lang="en-US" sz="1200" baseline="0" dirty="0" smtClean="0">
                          <a:effectLst/>
                          <a:latin typeface="Calibri" charset="0"/>
                          <a:ea typeface="Calibri" charset="0"/>
                          <a:cs typeface="Times New Roman" charset="0"/>
                        </a:rPr>
                        <a:t> training courses of dealing with emergency situation</a:t>
                      </a:r>
                      <a:endParaRPr lang="en-US" sz="1200" dirty="0">
                        <a:effectLst/>
                        <a:latin typeface="Calibri" charset="0"/>
                        <a:ea typeface="Calibri" charset="0"/>
                        <a:cs typeface="Times New Roman" charset="0"/>
                      </a:endParaRPr>
                    </a:p>
                  </a:txBody>
                  <a:tcPr marL="68580" marR="68580" marT="0" marB="0"/>
                </a:tc>
                <a:tc>
                  <a:txBody>
                    <a:bodyPr/>
                    <a:lstStyle/>
                    <a:p>
                      <a:pPr marL="0" marR="0">
                        <a:spcBef>
                          <a:spcPts val="0"/>
                        </a:spcBef>
                        <a:spcAft>
                          <a:spcPts val="0"/>
                        </a:spcAft>
                      </a:pPr>
                      <a:r>
                        <a:rPr lang="en-US" sz="1200" dirty="0" smtClean="0">
                          <a:effectLst/>
                          <a:latin typeface="Calibri" charset="0"/>
                          <a:ea typeface="Calibri" charset="0"/>
                          <a:cs typeface="Times New Roman" charset="0"/>
                        </a:rPr>
                        <a:t>Increase skills and performance of all personnel in the organization</a:t>
                      </a:r>
                      <a:r>
                        <a:rPr lang="en-US" sz="1200" baseline="0" dirty="0" smtClean="0">
                          <a:effectLst/>
                          <a:latin typeface="Calibri" charset="0"/>
                          <a:ea typeface="Calibri" charset="0"/>
                          <a:cs typeface="Times New Roman" charset="0"/>
                        </a:rPr>
                        <a:t> </a:t>
                      </a:r>
                      <a:endParaRPr lang="en-US" sz="1200" dirty="0">
                        <a:effectLst/>
                        <a:latin typeface="Calibri" charset="0"/>
                        <a:ea typeface="Calibri" charset="0"/>
                        <a:cs typeface="Times New Roman" charset="0"/>
                      </a:endParaRPr>
                    </a:p>
                  </a:txBody>
                  <a:tcPr marL="68580" marR="68580" marT="0" marB="0"/>
                </a:tc>
              </a:tr>
              <a:tr h="505767">
                <a:tc>
                  <a:txBody>
                    <a:bodyPr/>
                    <a:lstStyle/>
                    <a:p>
                      <a:pPr marL="0" marR="0" algn="ctr">
                        <a:spcBef>
                          <a:spcPts val="0"/>
                        </a:spcBef>
                        <a:spcAft>
                          <a:spcPts val="0"/>
                        </a:spcAft>
                      </a:pPr>
                      <a:r>
                        <a:rPr lang="en-US" sz="1200" dirty="0">
                          <a:effectLst/>
                        </a:rPr>
                        <a:t>Safety health and environment </a:t>
                      </a:r>
                      <a:endParaRPr lang="en-US" sz="1200" dirty="0">
                        <a:effectLst/>
                        <a:latin typeface="Calibri" charset="0"/>
                        <a:ea typeface="Calibri" charset="0"/>
                        <a:cs typeface="Times New Roman" charset="0"/>
                      </a:endParaRPr>
                    </a:p>
                  </a:txBody>
                  <a:tcPr marL="68580" marR="68580" marT="0" marB="0" anchor="ctr"/>
                </a:tc>
                <a:tc>
                  <a:txBody>
                    <a:bodyPr/>
                    <a:lstStyle/>
                    <a:p>
                      <a:pPr marL="0" marR="0" algn="ctr">
                        <a:spcBef>
                          <a:spcPts val="0"/>
                        </a:spcBef>
                        <a:spcAft>
                          <a:spcPts val="0"/>
                        </a:spcAft>
                      </a:pPr>
                      <a:r>
                        <a:rPr lang="en-US" sz="1200" dirty="0">
                          <a:effectLst/>
                        </a:rPr>
                        <a:t> </a:t>
                      </a:r>
                      <a:r>
                        <a:rPr lang="en-US" sz="1200" dirty="0" smtClean="0">
                          <a:effectLst/>
                        </a:rPr>
                        <a:t>55%</a:t>
                      </a:r>
                      <a:endParaRPr lang="en-US" sz="1200" dirty="0">
                        <a:effectLst/>
                        <a:latin typeface="Calibri" charset="0"/>
                        <a:ea typeface="Calibri" charset="0"/>
                        <a:cs typeface="Times New Roman" charset="0"/>
                      </a:endParaRPr>
                    </a:p>
                  </a:txBody>
                  <a:tcPr marL="68580" marR="68580" marT="0" marB="0" anchor="ctr"/>
                </a:tc>
                <a:tc>
                  <a:txBody>
                    <a:bodyPr/>
                    <a:lstStyle/>
                    <a:p>
                      <a:pPr marL="0" marR="0">
                        <a:spcBef>
                          <a:spcPts val="0"/>
                        </a:spcBef>
                        <a:spcAft>
                          <a:spcPts val="0"/>
                        </a:spcAft>
                      </a:pPr>
                      <a:r>
                        <a:rPr lang="en-US" sz="1200" dirty="0">
                          <a:effectLst/>
                        </a:rPr>
                        <a:t> </a:t>
                      </a:r>
                      <a:r>
                        <a:rPr lang="en-US" sz="1200" dirty="0" smtClean="0">
                          <a:effectLst/>
                        </a:rPr>
                        <a:t>non</a:t>
                      </a:r>
                      <a:r>
                        <a:rPr lang="en-US" sz="1200" baseline="0" dirty="0" smtClean="0">
                          <a:effectLst/>
                        </a:rPr>
                        <a:t> completely suitable environment and workplace for the employees </a:t>
                      </a:r>
                      <a:endParaRPr lang="en-US" sz="1200" dirty="0">
                        <a:effectLst/>
                        <a:latin typeface="Calibri" charset="0"/>
                        <a:ea typeface="Calibri" charset="0"/>
                        <a:cs typeface="Times New Roman" charset="0"/>
                      </a:endParaRPr>
                    </a:p>
                  </a:txBody>
                  <a:tcPr marL="68580" marR="68580" marT="0" marB="0"/>
                </a:tc>
                <a:tc>
                  <a:txBody>
                    <a:bodyPr/>
                    <a:lstStyle/>
                    <a:p>
                      <a:pPr marL="0" marR="0">
                        <a:spcBef>
                          <a:spcPts val="0"/>
                        </a:spcBef>
                        <a:spcAft>
                          <a:spcPts val="0"/>
                        </a:spcAft>
                      </a:pPr>
                      <a:r>
                        <a:rPr lang="en-US" sz="1200" dirty="0">
                          <a:effectLst/>
                        </a:rPr>
                        <a:t> </a:t>
                      </a:r>
                      <a:r>
                        <a:rPr lang="en-US" sz="1200" dirty="0" smtClean="0">
                          <a:effectLst/>
                        </a:rPr>
                        <a:t>fostering a safe and healthy work</a:t>
                      </a:r>
                      <a:r>
                        <a:rPr lang="en-US" sz="1200" baseline="0" dirty="0" smtClean="0">
                          <a:effectLst/>
                        </a:rPr>
                        <a:t> environment and focusing on protective of employees</a:t>
                      </a:r>
                      <a:endParaRPr lang="en-US" sz="1200" dirty="0">
                        <a:effectLst/>
                        <a:latin typeface="Calibri" charset="0"/>
                        <a:ea typeface="Calibri" charset="0"/>
                        <a:cs typeface="Times New Roman" charset="0"/>
                      </a:endParaRPr>
                    </a:p>
                  </a:txBody>
                  <a:tcPr marL="68580" marR="68580" marT="0" marB="0"/>
                </a:tc>
              </a:tr>
              <a:tr h="505767">
                <a:tc>
                  <a:txBody>
                    <a:bodyPr/>
                    <a:lstStyle/>
                    <a:p>
                      <a:pPr marL="0" marR="0" algn="ctr">
                        <a:spcBef>
                          <a:spcPts val="0"/>
                        </a:spcBef>
                        <a:spcAft>
                          <a:spcPts val="0"/>
                        </a:spcAft>
                      </a:pPr>
                      <a:r>
                        <a:rPr lang="en-US" sz="1200" dirty="0">
                          <a:effectLst/>
                        </a:rPr>
                        <a:t>Office TPM </a:t>
                      </a:r>
                      <a:endParaRPr lang="en-US" sz="1200" dirty="0">
                        <a:effectLst/>
                        <a:latin typeface="Calibri" charset="0"/>
                        <a:ea typeface="Calibri" charset="0"/>
                        <a:cs typeface="Times New Roman" charset="0"/>
                      </a:endParaRPr>
                    </a:p>
                  </a:txBody>
                  <a:tcPr marL="68580" marR="68580" marT="0" marB="0" anchor="ctr"/>
                </a:tc>
                <a:tc>
                  <a:txBody>
                    <a:bodyPr/>
                    <a:lstStyle/>
                    <a:p>
                      <a:pPr marL="0" marR="0" algn="ctr">
                        <a:spcBef>
                          <a:spcPts val="0"/>
                        </a:spcBef>
                        <a:spcAft>
                          <a:spcPts val="0"/>
                        </a:spcAft>
                      </a:pPr>
                      <a:r>
                        <a:rPr lang="en-US" sz="1200" dirty="0">
                          <a:effectLst/>
                        </a:rPr>
                        <a:t> </a:t>
                      </a:r>
                      <a:r>
                        <a:rPr lang="en-US" sz="1200" dirty="0" smtClean="0">
                          <a:effectLst/>
                        </a:rPr>
                        <a:t>73%</a:t>
                      </a:r>
                      <a:endParaRPr lang="en-US" sz="1200" dirty="0">
                        <a:effectLst/>
                        <a:latin typeface="Calibri" charset="0"/>
                        <a:ea typeface="Calibri" charset="0"/>
                        <a:cs typeface="Times New Roman" charset="0"/>
                      </a:endParaRPr>
                    </a:p>
                  </a:txBody>
                  <a:tcPr marL="68580" marR="68580" marT="0" marB="0" anchor="ctr"/>
                </a:tc>
                <a:tc>
                  <a:txBody>
                    <a:bodyPr/>
                    <a:lstStyle/>
                    <a:p>
                      <a:pPr marL="0" marR="0">
                        <a:spcBef>
                          <a:spcPts val="0"/>
                        </a:spcBef>
                        <a:spcAft>
                          <a:spcPts val="0"/>
                        </a:spcAft>
                      </a:pPr>
                      <a:r>
                        <a:rPr lang="en-US" sz="1200" dirty="0">
                          <a:effectLst/>
                        </a:rPr>
                        <a:t> </a:t>
                      </a:r>
                      <a:r>
                        <a:rPr lang="en-US" sz="1200" dirty="0" smtClean="0">
                          <a:effectLst/>
                        </a:rPr>
                        <a:t>shortage of calibrating and monitoring devices</a:t>
                      </a:r>
                      <a:r>
                        <a:rPr lang="en-US" sz="1200" baseline="0" dirty="0" smtClean="0">
                          <a:effectLst/>
                        </a:rPr>
                        <a:t> </a:t>
                      </a:r>
                      <a:endParaRPr lang="en-US" sz="1200" dirty="0">
                        <a:effectLst/>
                        <a:latin typeface="Calibri" charset="0"/>
                        <a:ea typeface="Calibri" charset="0"/>
                        <a:cs typeface="Times New Roman" charset="0"/>
                      </a:endParaRPr>
                    </a:p>
                  </a:txBody>
                  <a:tcPr marL="68580" marR="68580" marT="0" marB="0"/>
                </a:tc>
                <a:tc>
                  <a:txBody>
                    <a:bodyPr/>
                    <a:lstStyle/>
                    <a:p>
                      <a:pPr marL="0" marR="0">
                        <a:spcBef>
                          <a:spcPts val="0"/>
                        </a:spcBef>
                        <a:spcAft>
                          <a:spcPts val="0"/>
                        </a:spcAft>
                      </a:pPr>
                      <a:r>
                        <a:rPr lang="en-US" sz="1200" dirty="0">
                          <a:effectLst/>
                        </a:rPr>
                        <a:t> </a:t>
                      </a:r>
                      <a:r>
                        <a:rPr lang="en-US" sz="1200" dirty="0" smtClean="0">
                          <a:effectLst/>
                        </a:rPr>
                        <a:t>program for calibration schedule of valid spare parts and record any shortage </a:t>
                      </a:r>
                      <a:endParaRPr lang="en-US" sz="1200" dirty="0">
                        <a:effectLst/>
                        <a:latin typeface="Calibri" charset="0"/>
                        <a:ea typeface="Calibri" charset="0"/>
                        <a:cs typeface="Times New Roman" charset="0"/>
                      </a:endParaRPr>
                    </a:p>
                  </a:txBody>
                  <a:tcPr marL="68580" marR="68580" marT="0" marB="0"/>
                </a:tc>
              </a:tr>
              <a:tr h="738977">
                <a:tc>
                  <a:txBody>
                    <a:bodyPr/>
                    <a:lstStyle/>
                    <a:p>
                      <a:pPr marL="0" marR="0" algn="ctr">
                        <a:spcBef>
                          <a:spcPts val="0"/>
                        </a:spcBef>
                        <a:spcAft>
                          <a:spcPts val="0"/>
                        </a:spcAft>
                      </a:pPr>
                      <a:r>
                        <a:rPr lang="en-US" sz="1200" dirty="0">
                          <a:effectLst/>
                        </a:rPr>
                        <a:t>Development management </a:t>
                      </a:r>
                      <a:endParaRPr lang="en-US" sz="1200" dirty="0">
                        <a:effectLst/>
                        <a:latin typeface="Calibri" charset="0"/>
                        <a:ea typeface="Calibri" charset="0"/>
                        <a:cs typeface="Times New Roman" charset="0"/>
                      </a:endParaRPr>
                    </a:p>
                  </a:txBody>
                  <a:tcPr marL="68580" marR="68580" marT="0" marB="0" anchor="ctr"/>
                </a:tc>
                <a:tc>
                  <a:txBody>
                    <a:bodyPr/>
                    <a:lstStyle/>
                    <a:p>
                      <a:pPr marL="0" marR="0" algn="ctr">
                        <a:spcBef>
                          <a:spcPts val="0"/>
                        </a:spcBef>
                        <a:spcAft>
                          <a:spcPts val="0"/>
                        </a:spcAft>
                      </a:pPr>
                      <a:r>
                        <a:rPr lang="en-US" sz="1200" dirty="0">
                          <a:effectLst/>
                        </a:rPr>
                        <a:t> </a:t>
                      </a:r>
                      <a:r>
                        <a:rPr lang="en-US" sz="1200" dirty="0" smtClean="0">
                          <a:effectLst/>
                        </a:rPr>
                        <a:t>72%</a:t>
                      </a:r>
                      <a:endParaRPr lang="en-US" sz="1200" dirty="0">
                        <a:effectLst/>
                        <a:latin typeface="Calibri" charset="0"/>
                        <a:ea typeface="Calibri" charset="0"/>
                        <a:cs typeface="Times New Roman" charset="0"/>
                      </a:endParaRPr>
                    </a:p>
                  </a:txBody>
                  <a:tcPr marL="68580" marR="68580" marT="0" marB="0" anchor="ctr"/>
                </a:tc>
                <a:tc>
                  <a:txBody>
                    <a:bodyPr/>
                    <a:lstStyle/>
                    <a:p>
                      <a:pPr marL="0" marR="0">
                        <a:spcBef>
                          <a:spcPts val="0"/>
                        </a:spcBef>
                        <a:spcAft>
                          <a:spcPts val="0"/>
                        </a:spcAft>
                      </a:pPr>
                      <a:r>
                        <a:rPr lang="en-US" sz="1200" dirty="0" smtClean="0">
                          <a:effectLst/>
                          <a:latin typeface="+mn-lt"/>
                          <a:ea typeface="+mn-ea"/>
                          <a:cs typeface="+mn-cs"/>
                        </a:rPr>
                        <a:t>No</a:t>
                      </a:r>
                      <a:r>
                        <a:rPr lang="en-US" sz="1200" baseline="0" dirty="0" smtClean="0">
                          <a:effectLst/>
                          <a:latin typeface="+mn-lt"/>
                          <a:ea typeface="+mn-ea"/>
                          <a:cs typeface="+mn-cs"/>
                        </a:rPr>
                        <a:t> cleaning inspection program and lack of participation of operators. </a:t>
                      </a:r>
                      <a:endParaRPr lang="en-US" sz="1200" dirty="0">
                        <a:effectLst/>
                        <a:latin typeface="Calibri" charset="0"/>
                        <a:ea typeface="Calibri" charset="0"/>
                        <a:cs typeface="Times New Roman" charset="0"/>
                      </a:endParaRPr>
                    </a:p>
                  </a:txBody>
                  <a:tcPr marL="68580" marR="68580" marT="0" marB="0"/>
                </a:tc>
                <a:tc>
                  <a:txBody>
                    <a:bodyPr/>
                    <a:lstStyle/>
                    <a:p>
                      <a:pPr marL="0" marR="0">
                        <a:spcBef>
                          <a:spcPts val="0"/>
                        </a:spcBef>
                        <a:spcAft>
                          <a:spcPts val="0"/>
                        </a:spcAft>
                      </a:pPr>
                      <a:r>
                        <a:rPr lang="en-US" sz="1200" dirty="0">
                          <a:effectLst/>
                        </a:rPr>
                        <a:t> </a:t>
                      </a:r>
                      <a:r>
                        <a:rPr lang="en-US" sz="1200" dirty="0" smtClean="0">
                          <a:effectLst/>
                        </a:rPr>
                        <a:t>applying a program for cleaning inspection and motivate</a:t>
                      </a:r>
                      <a:r>
                        <a:rPr lang="en-US" sz="1200" baseline="0" dirty="0" smtClean="0">
                          <a:effectLst/>
                        </a:rPr>
                        <a:t> operators to participate in improvement process </a:t>
                      </a:r>
                      <a:endParaRPr lang="en-US" sz="1200" dirty="0">
                        <a:effectLst/>
                        <a:latin typeface="Calibri" charset="0"/>
                        <a:ea typeface="Calibri" charset="0"/>
                        <a:cs typeface="Times New Roman" charset="0"/>
                      </a:endParaRPr>
                    </a:p>
                  </a:txBody>
                  <a:tcPr marL="68580" marR="68580" marT="0" marB="0"/>
                </a:tc>
              </a:tr>
            </a:tbl>
          </a:graphicData>
        </a:graphic>
      </p:graphicFrame>
    </p:spTree>
    <p:extLst>
      <p:ext uri="{BB962C8B-B14F-4D97-AF65-F5344CB8AC3E}">
        <p14:creationId xmlns:p14="http://schemas.microsoft.com/office/powerpoint/2010/main" val="14026828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a:t>
            </a:r>
            <a:endParaRPr lang="en-US" dirty="0"/>
          </a:p>
        </p:txBody>
      </p:sp>
      <p:sp>
        <p:nvSpPr>
          <p:cNvPr id="3" name="Content Placeholder 2"/>
          <p:cNvSpPr>
            <a:spLocks noGrp="1"/>
          </p:cNvSpPr>
          <p:nvPr>
            <p:ph idx="1"/>
          </p:nvPr>
        </p:nvSpPr>
        <p:spPr/>
        <p:txBody>
          <a:bodyPr/>
          <a:lstStyle/>
          <a:p>
            <a:pPr>
              <a:buFont typeface="Wingdings" charset="2"/>
              <a:buChar char="v"/>
            </a:pPr>
            <a:r>
              <a:rPr lang="en-US" dirty="0" smtClean="0"/>
              <a:t>Institute training program.</a:t>
            </a:r>
          </a:p>
          <a:p>
            <a:pPr>
              <a:buFont typeface="Wingdings" charset="2"/>
              <a:buChar char="v"/>
            </a:pPr>
            <a:r>
              <a:rPr lang="en-US" dirty="0" smtClean="0"/>
              <a:t>Safety assurance.</a:t>
            </a:r>
          </a:p>
          <a:p>
            <a:pPr>
              <a:buFont typeface="Wingdings" charset="2"/>
              <a:buChar char="v"/>
            </a:pPr>
            <a:r>
              <a:rPr lang="en-US" dirty="0" smtClean="0"/>
              <a:t>Empowerment of the employees.</a:t>
            </a:r>
          </a:p>
          <a:p>
            <a:pPr>
              <a:buFont typeface="Wingdings" charset="2"/>
              <a:buChar char="v"/>
            </a:pPr>
            <a:r>
              <a:rPr lang="en-US" dirty="0" smtClean="0"/>
              <a:t>Regular reports. </a:t>
            </a:r>
          </a:p>
          <a:p>
            <a:pPr>
              <a:buFont typeface="Wingdings" charset="2"/>
              <a:buChar char="v"/>
            </a:pPr>
            <a:r>
              <a:rPr lang="en-US" dirty="0" smtClean="0"/>
              <a:t>Inspection and cleaning process.</a:t>
            </a:r>
          </a:p>
          <a:p>
            <a:pPr>
              <a:buFont typeface="Wingdings" charset="2"/>
              <a:buChar char="v"/>
            </a:pPr>
            <a:r>
              <a:rPr lang="en-US" dirty="0" smtClean="0"/>
              <a:t>Use improvement tools as maintenance check sheet and cause and effect diagram.</a:t>
            </a:r>
          </a:p>
          <a:p>
            <a:pPr>
              <a:buFont typeface="Wingdings" charset="2"/>
              <a:buChar char="v"/>
            </a:pPr>
            <a:endParaRPr lang="en-US" dirty="0" smtClean="0"/>
          </a:p>
          <a:p>
            <a:pPr>
              <a:buFont typeface="Wingdings" charset="2"/>
              <a:buChar char="v"/>
            </a:pPr>
            <a:endParaRPr lang="en-US" dirty="0"/>
          </a:p>
        </p:txBody>
      </p:sp>
    </p:spTree>
    <p:extLst>
      <p:ext uri="{BB962C8B-B14F-4D97-AF65-F5344CB8AC3E}">
        <p14:creationId xmlns:p14="http://schemas.microsoft.com/office/powerpoint/2010/main" val="15918804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50708" y="1051878"/>
            <a:ext cx="7595570" cy="3881437"/>
          </a:xfrm>
          <a:prstGeom prst="rect">
            <a:avLst/>
          </a:prstGeom>
        </p:spPr>
      </p:pic>
      <p:sp>
        <p:nvSpPr>
          <p:cNvPr id="5" name="Rectangle 4"/>
          <p:cNvSpPr/>
          <p:nvPr/>
        </p:nvSpPr>
        <p:spPr>
          <a:xfrm>
            <a:off x="3306744" y="5393174"/>
            <a:ext cx="2660537" cy="369332"/>
          </a:xfrm>
          <a:prstGeom prst="rect">
            <a:avLst/>
          </a:prstGeom>
        </p:spPr>
        <p:txBody>
          <a:bodyPr wrap="none">
            <a:spAutoFit/>
          </a:bodyPr>
          <a:lstStyle/>
          <a:p>
            <a:pPr algn="ctr">
              <a:spcAft>
                <a:spcPts val="1000"/>
              </a:spcAft>
            </a:pPr>
            <a:r>
              <a:rPr lang="en-GB" b="1" dirty="0">
                <a:solidFill>
                  <a:schemeClr val="accent1"/>
                </a:solidFill>
                <a:latin typeface="Calibri" charset="0"/>
                <a:ea typeface="Times New Roman" charset="0"/>
                <a:cs typeface="Arial" charset="0"/>
              </a:rPr>
              <a:t>C</a:t>
            </a:r>
            <a:r>
              <a:rPr lang="en-GB" b="1" dirty="0" smtClean="0">
                <a:solidFill>
                  <a:schemeClr val="accent1"/>
                </a:solidFill>
                <a:effectLst/>
                <a:latin typeface="Calibri" charset="0"/>
                <a:ea typeface="Times New Roman" charset="0"/>
                <a:cs typeface="Arial" charset="0"/>
              </a:rPr>
              <a:t>ause and effect diagram.</a:t>
            </a:r>
            <a:endParaRPr lang="en-US" b="1" dirty="0">
              <a:solidFill>
                <a:schemeClr val="accent1"/>
              </a:solidFill>
              <a:effectLst/>
              <a:latin typeface="Calibri" charset="0"/>
              <a:ea typeface="Times New Roman" charset="0"/>
              <a:cs typeface="Arial" charset="0"/>
            </a:endParaRPr>
          </a:p>
        </p:txBody>
      </p:sp>
    </p:spTree>
    <p:extLst>
      <p:ext uri="{BB962C8B-B14F-4D97-AF65-F5344CB8AC3E}">
        <p14:creationId xmlns:p14="http://schemas.microsoft.com/office/powerpoint/2010/main" val="773296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pPr>
              <a:buFont typeface="Wingdings" charset="2"/>
              <a:buChar char="v"/>
            </a:pPr>
            <a:r>
              <a:rPr lang="en-US" dirty="0"/>
              <a:t>In order to achieve our goal we used different tools and we focused on distributing questionnaires on different employees in the factory and the questions was focusing on finding the problems and receiving a useful recommendations from the employees and operators themselves in order to make them a part of the improving system. After we analyzed the current situation of the factory we found that they implement a 69% of the TPM system and we produce some effective solution in order to reach a complete implementation of TPM. </a:t>
            </a:r>
            <a:endParaRPr lang="en-GB" dirty="0"/>
          </a:p>
          <a:p>
            <a:endParaRPr lang="en-GB" dirty="0"/>
          </a:p>
          <a:p>
            <a:endParaRPr lang="en-US" dirty="0"/>
          </a:p>
        </p:txBody>
      </p:sp>
    </p:spTree>
    <p:extLst>
      <p:ext uri="{BB962C8B-B14F-4D97-AF65-F5344CB8AC3E}">
        <p14:creationId xmlns:p14="http://schemas.microsoft.com/office/powerpoint/2010/main" val="40080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677334" y="1417321"/>
            <a:ext cx="8596668" cy="4624042"/>
          </a:xfrm>
        </p:spPr>
        <p:txBody>
          <a:bodyPr/>
          <a:lstStyle/>
          <a:p>
            <a:pPr>
              <a:buFont typeface="Wingdings" charset="2"/>
              <a:buChar char="v"/>
            </a:pPr>
            <a:endParaRPr lang="en-US" dirty="0" smtClean="0"/>
          </a:p>
          <a:p>
            <a:pPr>
              <a:buFont typeface="Wingdings" charset="2"/>
              <a:buChar char="v"/>
            </a:pPr>
            <a:r>
              <a:rPr lang="en-US" dirty="0" smtClean="0"/>
              <a:t>Introduction.</a:t>
            </a:r>
          </a:p>
          <a:p>
            <a:pPr>
              <a:buFont typeface="Wingdings" charset="2"/>
              <a:buChar char="v"/>
            </a:pPr>
            <a:r>
              <a:rPr lang="en-US" dirty="0" smtClean="0"/>
              <a:t>Problem statement.</a:t>
            </a:r>
          </a:p>
          <a:p>
            <a:pPr>
              <a:buFont typeface="Wingdings" charset="2"/>
              <a:buChar char="v"/>
            </a:pPr>
            <a:r>
              <a:rPr lang="en-US" dirty="0" smtClean="0"/>
              <a:t>Objectives.</a:t>
            </a:r>
          </a:p>
          <a:p>
            <a:pPr>
              <a:buFont typeface="Wingdings" charset="2"/>
              <a:buChar char="v"/>
            </a:pPr>
            <a:r>
              <a:rPr lang="en-US" dirty="0" smtClean="0"/>
              <a:t>TPM system.</a:t>
            </a:r>
          </a:p>
          <a:p>
            <a:pPr>
              <a:buFont typeface="Wingdings" charset="2"/>
              <a:buChar char="v"/>
            </a:pPr>
            <a:r>
              <a:rPr lang="en-US" dirty="0" smtClean="0"/>
              <a:t>Methodology.</a:t>
            </a:r>
          </a:p>
          <a:p>
            <a:pPr>
              <a:buFont typeface="Wingdings" charset="2"/>
              <a:buChar char="v"/>
            </a:pPr>
            <a:r>
              <a:rPr lang="en-US" dirty="0" smtClean="0"/>
              <a:t>Result and analysis.</a:t>
            </a:r>
          </a:p>
          <a:p>
            <a:pPr>
              <a:buFont typeface="Wingdings" charset="2"/>
              <a:buChar char="v"/>
            </a:pPr>
            <a:r>
              <a:rPr lang="en-US" dirty="0" smtClean="0"/>
              <a:t>Conclusion.</a:t>
            </a:r>
          </a:p>
          <a:p>
            <a:pPr>
              <a:buFont typeface="Wingdings" charset="2"/>
              <a:buChar char="v"/>
            </a:pPr>
            <a:r>
              <a:rPr lang="en-US" dirty="0" smtClean="0"/>
              <a:t>Recommendations.</a:t>
            </a:r>
          </a:p>
          <a:p>
            <a:endParaRPr lang="en-US" dirty="0"/>
          </a:p>
        </p:txBody>
      </p:sp>
    </p:spTree>
    <p:extLst>
      <p:ext uri="{BB962C8B-B14F-4D97-AF65-F5344CB8AC3E}">
        <p14:creationId xmlns:p14="http://schemas.microsoft.com/office/powerpoint/2010/main" val="17721966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pic>
        <p:nvPicPr>
          <p:cNvPr id="4" name="Content Placeholder 3" descr="http://www.alarz.ps/img/Factory.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63040" y="1543050"/>
            <a:ext cx="6880860" cy="4663440"/>
          </a:xfrm>
          <a:prstGeom prst="rect">
            <a:avLst/>
          </a:prstGeom>
          <a:noFill/>
          <a:ln>
            <a:noFill/>
          </a:ln>
        </p:spPr>
      </p:pic>
    </p:spTree>
    <p:extLst>
      <p:ext uri="{BB962C8B-B14F-4D97-AF65-F5344CB8AC3E}">
        <p14:creationId xmlns:p14="http://schemas.microsoft.com/office/powerpoint/2010/main" val="1547960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AL-Arz company was established in 1950 by late </a:t>
            </a:r>
            <a:r>
              <a:rPr lang="en-US" dirty="0"/>
              <a:t>Mohammad </a:t>
            </a:r>
            <a:r>
              <a:rPr lang="en-US" dirty="0" smtClean="0"/>
              <a:t>Anabtawi..</a:t>
            </a:r>
            <a:endParaRPr lang="en-US" dirty="0"/>
          </a:p>
          <a:p>
            <a:r>
              <a:rPr lang="en-US" dirty="0"/>
              <a:t>Al-Arz produces many products such </a:t>
            </a:r>
            <a:r>
              <a:rPr lang="en-US" dirty="0" smtClean="0"/>
              <a:t>as charms </a:t>
            </a:r>
            <a:r>
              <a:rPr lang="en-US" dirty="0"/>
              <a:t>Almonds, Arz cream cinnamon caramel, summer and </a:t>
            </a:r>
            <a:r>
              <a:rPr lang="en-US" dirty="0" smtClean="0"/>
              <a:t>captain </a:t>
            </a:r>
            <a:r>
              <a:rPr lang="en-US" dirty="0"/>
              <a:t>roll roasted pistachio, and Arz premium strawberry </a:t>
            </a:r>
            <a:r>
              <a:rPr lang="en-US" dirty="0" smtClean="0"/>
              <a:t>cheesecake. </a:t>
            </a:r>
          </a:p>
          <a:p>
            <a:r>
              <a:rPr lang="en-US" dirty="0"/>
              <a:t>The company aims to be pioneer in the field of ice cream manufacturing and distribution in Palestine and the whole world through presenting an advanced variety of ice cream.</a:t>
            </a:r>
          </a:p>
          <a:p>
            <a:r>
              <a:rPr lang="en-US" dirty="0"/>
              <a:t>Al Arz acquired the global food safety certificate HACCP. It was the first company to acquire this certificate among the ice cream and dairy producers in Palestine and Jordan.</a:t>
            </a:r>
            <a:endParaRPr lang="en-US" dirty="0"/>
          </a:p>
        </p:txBody>
      </p:sp>
    </p:spTree>
    <p:extLst>
      <p:ext uri="{BB962C8B-B14F-4D97-AF65-F5344CB8AC3E}">
        <p14:creationId xmlns:p14="http://schemas.microsoft.com/office/powerpoint/2010/main" val="6075303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 </a:t>
            </a:r>
            <a:endParaRPr lang="en-US" dirty="0"/>
          </a:p>
        </p:txBody>
      </p:sp>
      <p:sp>
        <p:nvSpPr>
          <p:cNvPr id="3" name="Content Placeholder 2"/>
          <p:cNvSpPr>
            <a:spLocks noGrp="1"/>
          </p:cNvSpPr>
          <p:nvPr>
            <p:ph idx="1"/>
          </p:nvPr>
        </p:nvSpPr>
        <p:spPr>
          <a:xfrm>
            <a:off x="594360" y="1829119"/>
            <a:ext cx="8679642" cy="3880773"/>
          </a:xfrm>
        </p:spPr>
        <p:txBody>
          <a:bodyPr/>
          <a:lstStyle/>
          <a:p>
            <a:r>
              <a:rPr lang="en-US" dirty="0"/>
              <a:t>High quality and food safety are the main core values of Al-Arz Ice </a:t>
            </a:r>
            <a:r>
              <a:rPr lang="en-US" dirty="0" smtClean="0"/>
              <a:t>Cream, and in order to maintain high quality, the </a:t>
            </a:r>
            <a:r>
              <a:rPr lang="en-US" dirty="0"/>
              <a:t>company forms check list </a:t>
            </a:r>
            <a:r>
              <a:rPr lang="en-US" dirty="0" smtClean="0"/>
              <a:t>and distributes </a:t>
            </a:r>
            <a:r>
              <a:rPr lang="en-US" dirty="0"/>
              <a:t>it to the maintenance department worker which means they follow preventive maintenance.</a:t>
            </a:r>
          </a:p>
          <a:p>
            <a:r>
              <a:rPr lang="en-US" dirty="0"/>
              <a:t>The preventive maintenance considers one aspect of total productive maintenance, so we want to know what are the needs required to replace the existing traditional formula of maintenance into fully total productive maintenance </a:t>
            </a:r>
            <a:r>
              <a:rPr lang="en-US" dirty="0" smtClean="0"/>
              <a:t>practices.</a:t>
            </a:r>
            <a:endParaRPr lang="en-US" dirty="0"/>
          </a:p>
        </p:txBody>
      </p:sp>
    </p:spTree>
    <p:extLst>
      <p:ext uri="{BB962C8B-B14F-4D97-AF65-F5344CB8AC3E}">
        <p14:creationId xmlns:p14="http://schemas.microsoft.com/office/powerpoint/2010/main" val="12552034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3" name="Content Placeholder 2"/>
          <p:cNvSpPr>
            <a:spLocks noGrp="1"/>
          </p:cNvSpPr>
          <p:nvPr>
            <p:ph idx="1"/>
          </p:nvPr>
        </p:nvSpPr>
        <p:spPr/>
        <p:txBody>
          <a:bodyPr/>
          <a:lstStyle/>
          <a:p>
            <a:endParaRPr lang="en-US" dirty="0" smtClean="0"/>
          </a:p>
          <a:p>
            <a:pPr>
              <a:buFont typeface="Wingdings" charset="2"/>
              <a:buChar char="v"/>
            </a:pPr>
            <a:r>
              <a:rPr lang="en-US" dirty="0" smtClean="0"/>
              <a:t>Our </a:t>
            </a:r>
            <a:r>
              <a:rPr lang="en-US" dirty="0"/>
              <a:t>main objective is to prepare Al-Arz Company </a:t>
            </a:r>
            <a:r>
              <a:rPr lang="en-US" dirty="0" smtClean="0"/>
              <a:t>to achieve </a:t>
            </a:r>
            <a:r>
              <a:rPr lang="en-US" dirty="0"/>
              <a:t>a full implementation of </a:t>
            </a:r>
            <a:r>
              <a:rPr lang="en-US" dirty="0" smtClean="0"/>
              <a:t>total </a:t>
            </a:r>
            <a:r>
              <a:rPr lang="en-US" dirty="0"/>
              <a:t>productive maintenance </a:t>
            </a:r>
            <a:r>
              <a:rPr lang="en-US" dirty="0" smtClean="0"/>
              <a:t>system and also </a:t>
            </a:r>
            <a:r>
              <a:rPr lang="en-US" dirty="0"/>
              <a:t>we attend to analyze the entire main </a:t>
            </a:r>
            <a:r>
              <a:rPr lang="en-US" dirty="0" smtClean="0"/>
              <a:t>problems </a:t>
            </a:r>
            <a:r>
              <a:rPr lang="en-US" dirty="0"/>
              <a:t>that </a:t>
            </a:r>
            <a:r>
              <a:rPr lang="en-US" dirty="0" smtClean="0"/>
              <a:t>the factory faces to </a:t>
            </a:r>
            <a:r>
              <a:rPr lang="en-US" dirty="0"/>
              <a:t>recommend </a:t>
            </a:r>
            <a:r>
              <a:rPr lang="en-US" dirty="0" smtClean="0"/>
              <a:t>a </a:t>
            </a:r>
            <a:r>
              <a:rPr lang="en-US" dirty="0"/>
              <a:t>key solutions to these problems, </a:t>
            </a:r>
            <a:r>
              <a:rPr lang="en-US" dirty="0" smtClean="0"/>
              <a:t>in order to </a:t>
            </a:r>
            <a:r>
              <a:rPr lang="en-US" dirty="0"/>
              <a:t>obtain the </a:t>
            </a:r>
            <a:r>
              <a:rPr lang="en-US" dirty="0" smtClean="0"/>
              <a:t>advantages </a:t>
            </a:r>
            <a:r>
              <a:rPr lang="en-US" dirty="0"/>
              <a:t>of TPM on this ice cream factory.</a:t>
            </a:r>
          </a:p>
          <a:p>
            <a:endParaRPr lang="en-US" dirty="0"/>
          </a:p>
        </p:txBody>
      </p:sp>
    </p:spTree>
    <p:extLst>
      <p:ext uri="{BB962C8B-B14F-4D97-AF65-F5344CB8AC3E}">
        <p14:creationId xmlns:p14="http://schemas.microsoft.com/office/powerpoint/2010/main" val="20350000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productive maintenance(TPM)</a:t>
            </a:r>
            <a:endParaRPr lang="en-US" dirty="0"/>
          </a:p>
        </p:txBody>
      </p:sp>
      <p:sp>
        <p:nvSpPr>
          <p:cNvPr id="3" name="Content Placeholder 2"/>
          <p:cNvSpPr>
            <a:spLocks noGrp="1"/>
          </p:cNvSpPr>
          <p:nvPr>
            <p:ph idx="1"/>
          </p:nvPr>
        </p:nvSpPr>
        <p:spPr/>
        <p:txBody>
          <a:bodyPr/>
          <a:lstStyle/>
          <a:p>
            <a:r>
              <a:rPr lang="en-US" dirty="0"/>
              <a:t>TPM is a maintenance philosophy with the objective of eliminating production losses due to equipment status, or in other words, keeping equipment in a position to produce at maximum capacity, the expected quality products, with no unscheduled </a:t>
            </a:r>
            <a:r>
              <a:rPr lang="en-US" dirty="0" smtClean="0"/>
              <a:t>stops.</a:t>
            </a:r>
          </a:p>
          <a:p>
            <a:r>
              <a:rPr lang="en-US" dirty="0" smtClean="0"/>
              <a:t>TPM requires all </a:t>
            </a:r>
            <a:r>
              <a:rPr lang="en-US" dirty="0"/>
              <a:t>staff participation and involvement, from senior management to plant operators. Including every one of them can guarantee the success of the objective. </a:t>
            </a:r>
            <a:endParaRPr lang="en-US" dirty="0"/>
          </a:p>
          <a:p>
            <a:r>
              <a:rPr lang="en-US" dirty="0" smtClean="0"/>
              <a:t>TPM </a:t>
            </a:r>
            <a:r>
              <a:rPr lang="en-US" dirty="0"/>
              <a:t>implementation in an organization can ensure better quality, higher productivity fewer breakdowns’ and lower cost.</a:t>
            </a:r>
          </a:p>
          <a:p>
            <a:pPr lvl="0"/>
            <a:endParaRPr lang="en-US" dirty="0"/>
          </a:p>
          <a:p>
            <a:endParaRPr lang="en-US" dirty="0"/>
          </a:p>
        </p:txBody>
      </p:sp>
    </p:spTree>
    <p:extLst>
      <p:ext uri="{BB962C8B-B14F-4D97-AF65-F5344CB8AC3E}">
        <p14:creationId xmlns:p14="http://schemas.microsoft.com/office/powerpoint/2010/main" val="1718112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
            </a:r>
            <a:r>
              <a:rPr lang="en-US" dirty="0" smtClean="0"/>
              <a:t>ethodology</a:t>
            </a:r>
            <a:endParaRPr lang="en-US" dirty="0"/>
          </a:p>
        </p:txBody>
      </p:sp>
      <p:graphicFrame>
        <p:nvGraphicFramePr>
          <p:cNvPr id="4" name="Content Placeholder 3">
            <a:extLst>
              <a:ext uri="{FF2B5EF4-FFF2-40B4-BE49-F238E27FC236}">
                <a16:creationId xmlns:a16="http://schemas.microsoft.com/office/drawing/2014/main" xmlns="" id="{5F688A38-92E5-4B4D-96BC-177D774D5252}"/>
              </a:ext>
            </a:extLst>
          </p:cNvPr>
          <p:cNvGraphicFramePr>
            <a:graphicFrameLocks noGrp="1"/>
          </p:cNvGraphicFramePr>
          <p:nvPr>
            <p:ph idx="1"/>
            <p:extLst>
              <p:ext uri="{D42A27DB-BD31-4B8C-83A1-F6EECF244321}">
                <p14:modId xmlns:p14="http://schemas.microsoft.com/office/powerpoint/2010/main" val="1972095396"/>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762182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233</TotalTime>
  <Words>866</Words>
  <Application>Microsoft Macintosh PowerPoint</Application>
  <PresentationFormat>Widescreen</PresentationFormat>
  <Paragraphs>212</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Calibri</vt:lpstr>
      <vt:lpstr>Times New Roman</vt:lpstr>
      <vt:lpstr>Trebuchet MS</vt:lpstr>
      <vt:lpstr>Wingdings</vt:lpstr>
      <vt:lpstr>Wingdings 3</vt:lpstr>
      <vt:lpstr>Arial</vt:lpstr>
      <vt:lpstr>Facet</vt:lpstr>
      <vt:lpstr>Investigating into the need of Total productive maintenance (TPM) at AL-Arz</vt:lpstr>
      <vt:lpstr>Supervisor: Eng. Tamer Haddad</vt:lpstr>
      <vt:lpstr>Outline:</vt:lpstr>
      <vt:lpstr>Introduction </vt:lpstr>
      <vt:lpstr>PowerPoint Presentation</vt:lpstr>
      <vt:lpstr>Problem statement </vt:lpstr>
      <vt:lpstr>Objectives </vt:lpstr>
      <vt:lpstr>Total productive maintenance(TPM)</vt:lpstr>
      <vt:lpstr>Methodology</vt:lpstr>
      <vt:lpstr>Results and analysis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Recommendations </vt:lpstr>
      <vt:lpstr>PowerPoint Presentation</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into the need of Total productive maintenance (TPM) at AL-Arz</dc:title>
  <dc:creator>Microsoft Office User</dc:creator>
  <cp:lastModifiedBy>Microsoft Office User</cp:lastModifiedBy>
  <cp:revision>38</cp:revision>
  <dcterms:created xsi:type="dcterms:W3CDTF">2017-12-20T09:21:22Z</dcterms:created>
  <dcterms:modified xsi:type="dcterms:W3CDTF">2017-12-20T13:14:31Z</dcterms:modified>
</cp:coreProperties>
</file>