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8288000" cy="10287000"/>
  <p:notesSz cx="6858000" cy="9144000"/>
  <p:embeddedFontLst>
    <p:embeddedFont>
      <p:font typeface="Raleway Bold" charset="1" panose="020B0803030101060003"/>
      <p:regular r:id="rId19"/>
    </p:embeddedFont>
    <p:embeddedFont>
      <p:font typeface="Open Sans Bold" charset="1" panose="020B0806030504020204"/>
      <p:regular r:id="rId20"/>
    </p:embeddedFont>
    <p:embeddedFont>
      <p:font typeface="Nunito Sans Heavy" charset="1" panose="00000A00000000000000"/>
      <p:regular r:id="rId21"/>
    </p:embeddedFont>
    <p:embeddedFont>
      <p:font typeface="Open Sauce Bold" charset="1" panose="00000800000000000000"/>
      <p:regular r:id="rId22"/>
    </p:embeddedFont>
    <p:embeddedFont>
      <p:font typeface="Nunito Sans Bold" charset="1" panose="00000800000000000000"/>
      <p:regular r:id="rId23"/>
    </p:embeddedFont>
    <p:embeddedFont>
      <p:font typeface="Alegreya Bold" charset="1" panose="00000800000000000000"/>
      <p:regular r:id="rId24"/>
    </p:embeddedFont>
    <p:embeddedFont>
      <p:font typeface="Rosario Bold" charset="1" panose="02000503060000020004"/>
      <p:regular r:id="rId25"/>
    </p:embeddedFont>
    <p:embeddedFont>
      <p:font typeface="AC Steelfish" charset="1" panose="0000000000000000000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png" Type="http://schemas.openxmlformats.org/officeDocument/2006/relationships/image"/><Relationship Id="rId3" Target="../media/image30.sv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Relationship Id="rId3" Target="../media/image33.svg" Type="http://schemas.openxmlformats.org/officeDocument/2006/relationships/image"/><Relationship Id="rId4" Target="../media/image34.png" Type="http://schemas.openxmlformats.org/officeDocument/2006/relationships/image"/><Relationship Id="rId5" Target="../media/image35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Relationship Id="rId3" Target="../media/image33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jpe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Relationship Id="rId6" Target="../media/image10.png" Type="http://schemas.openxmlformats.org/officeDocument/2006/relationships/image"/><Relationship Id="rId7" Target="../media/image11.jpeg" Type="http://schemas.openxmlformats.org/officeDocument/2006/relationships/image"/><Relationship Id="rId8" Target="../media/image12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13.png" Type="http://schemas.openxmlformats.org/officeDocument/2006/relationships/image"/><Relationship Id="rId4" Target="../media/image14.png" Type="http://schemas.openxmlformats.org/officeDocument/2006/relationships/image"/><Relationship Id="rId5" Target="../media/image15.png" Type="http://schemas.openxmlformats.org/officeDocument/2006/relationships/image"/><Relationship Id="rId6" Target="../media/image16.png" Type="http://schemas.openxmlformats.org/officeDocument/2006/relationships/image"/><Relationship Id="rId7" Target="../media/image17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Relationship Id="rId3" Target="../media/image20.svg" Type="http://schemas.openxmlformats.org/officeDocument/2006/relationships/image"/><Relationship Id="rId4" Target="../media/image21.jpeg" Type="http://schemas.openxmlformats.org/officeDocument/2006/relationships/image"/><Relationship Id="rId5" Target="../media/image22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25.png" Type="http://schemas.openxmlformats.org/officeDocument/2006/relationships/image"/><Relationship Id="rId5" Target="../media/image26.svg" Type="http://schemas.openxmlformats.org/officeDocument/2006/relationships/image"/><Relationship Id="rId6" Target="../media/image27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16" t="-8947" r="-1674" b="-1291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348335" y="380120"/>
            <a:ext cx="17591330" cy="9526761"/>
            <a:chOff x="0" y="0"/>
            <a:chExt cx="6637578" cy="359464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637578" cy="3594646"/>
            </a:xfrm>
            <a:custGeom>
              <a:avLst/>
              <a:gdLst/>
              <a:ahLst/>
              <a:cxnLst/>
              <a:rect r="r" b="b" t="t" l="l"/>
              <a:pathLst>
                <a:path h="3594646" w="6637578">
                  <a:moveTo>
                    <a:pt x="0" y="0"/>
                  </a:moveTo>
                  <a:lnTo>
                    <a:pt x="6637578" y="0"/>
                  </a:lnTo>
                  <a:lnTo>
                    <a:pt x="6637578" y="3594646"/>
                  </a:lnTo>
                  <a:lnTo>
                    <a:pt x="0" y="3594646"/>
                  </a:lnTo>
                  <a:close/>
                </a:path>
              </a:pathLst>
            </a:custGeom>
            <a:solidFill>
              <a:srgbClr val="2D604A">
                <a:alpha val="80000"/>
              </a:srgbClr>
            </a:solidFill>
          </p:spPr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5029200" y="1028700"/>
            <a:ext cx="8229600" cy="8229600"/>
            <a:chOff x="0" y="0"/>
            <a:chExt cx="1708150" cy="170815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708150" cy="1708150"/>
            </a:xfrm>
            <a:custGeom>
              <a:avLst/>
              <a:gdLst/>
              <a:ahLst/>
              <a:cxnLst/>
              <a:rect r="r" b="b" t="t" l="l"/>
              <a:pathLst>
                <a:path h="1708150" w="1708150">
                  <a:moveTo>
                    <a:pt x="853440" y="1708150"/>
                  </a:moveTo>
                  <a:cubicBezTo>
                    <a:pt x="383540" y="1708150"/>
                    <a:pt x="0" y="1324610"/>
                    <a:pt x="0" y="853440"/>
                  </a:cubicBezTo>
                  <a:cubicBezTo>
                    <a:pt x="0" y="383540"/>
                    <a:pt x="383540" y="0"/>
                    <a:pt x="853440" y="0"/>
                  </a:cubicBezTo>
                  <a:cubicBezTo>
                    <a:pt x="1324610" y="0"/>
                    <a:pt x="1706880" y="383540"/>
                    <a:pt x="1706880" y="853440"/>
                  </a:cubicBezTo>
                  <a:cubicBezTo>
                    <a:pt x="1708150" y="1324610"/>
                    <a:pt x="1324610" y="1708150"/>
                    <a:pt x="853440" y="1708150"/>
                  </a:cubicBezTo>
                  <a:close/>
                  <a:moveTo>
                    <a:pt x="853440" y="469900"/>
                  </a:moveTo>
                  <a:cubicBezTo>
                    <a:pt x="642620" y="469900"/>
                    <a:pt x="469900" y="642620"/>
                    <a:pt x="469900" y="853440"/>
                  </a:cubicBezTo>
                  <a:cubicBezTo>
                    <a:pt x="469900" y="1064260"/>
                    <a:pt x="642620" y="1236980"/>
                    <a:pt x="853440" y="1236980"/>
                  </a:cubicBezTo>
                  <a:cubicBezTo>
                    <a:pt x="1064260" y="1236980"/>
                    <a:pt x="1236980" y="1064260"/>
                    <a:pt x="1236980" y="853440"/>
                  </a:cubicBezTo>
                  <a:cubicBezTo>
                    <a:pt x="1236980" y="642620"/>
                    <a:pt x="1065530" y="469900"/>
                    <a:pt x="853440" y="469900"/>
                  </a:cubicBezTo>
                  <a:close/>
                </a:path>
              </a:pathLst>
            </a:custGeom>
            <a:solidFill>
              <a:srgbClr val="FFFFFF">
                <a:alpha val="4706"/>
              </a:srgbClr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8266108" y="8056802"/>
            <a:ext cx="365573" cy="365573"/>
            <a:chOff x="0" y="0"/>
            <a:chExt cx="6350000" cy="635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8961213" y="8056802"/>
            <a:ext cx="365573" cy="365573"/>
            <a:chOff x="0" y="0"/>
            <a:chExt cx="6350000" cy="63500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9656319" y="8056802"/>
            <a:ext cx="365573" cy="365573"/>
            <a:chOff x="0" y="0"/>
            <a:chExt cx="6350000" cy="63500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1028700" y="3012104"/>
            <a:ext cx="16230600" cy="3374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5"/>
              </a:lnSpc>
              <a:spcBef>
                <a:spcPct val="0"/>
              </a:spcBef>
            </a:pPr>
            <a:r>
              <a:rPr lang="en-US" b="true" sz="19668">
                <a:solidFill>
                  <a:srgbClr val="FFFFFF"/>
                </a:solidFill>
                <a:latin typeface="Raleway Bold"/>
                <a:ea typeface="Raleway Bold"/>
                <a:cs typeface="Raleway Bold"/>
                <a:sym typeface="Raleway Bold"/>
              </a:rPr>
              <a:t>AGRIBOTIX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14584" y="2122276"/>
            <a:ext cx="4205388" cy="1035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00"/>
              </a:lnSpc>
            </a:pPr>
            <a:r>
              <a:rPr lang="en-US" sz="8000" b="true">
                <a:solidFill>
                  <a:srgbClr val="126A3A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Features</a:t>
            </a:r>
            <a:r>
              <a:rPr lang="en-US" sz="8000" b="true">
                <a:solidFill>
                  <a:srgbClr val="126A3A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6514056" y="2337401"/>
            <a:ext cx="3741465" cy="5612198"/>
            <a:chOff x="0" y="0"/>
            <a:chExt cx="6350000" cy="9525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9525000"/>
            </a:xfrm>
            <a:custGeom>
              <a:avLst/>
              <a:gdLst/>
              <a:ahLst/>
              <a:cxnLst/>
              <a:rect r="r" b="b" t="t" l="l"/>
              <a:pathLst>
                <a:path h="9525000" w="6350000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15900" y="0"/>
                    <a:pt x="482600" y="0"/>
                  </a:cubicBezTo>
                  <a:lnTo>
                    <a:pt x="5867400" y="0"/>
                  </a:lnTo>
                  <a:cubicBezTo>
                    <a:pt x="6134100" y="0"/>
                    <a:pt x="6350000" y="217170"/>
                    <a:pt x="6350000" y="482600"/>
                  </a:cubicBezTo>
                  <a:lnTo>
                    <a:pt x="6350000" y="9042400"/>
                  </a:lnTo>
                  <a:cubicBezTo>
                    <a:pt x="6350000" y="9309100"/>
                    <a:pt x="6134100" y="9525000"/>
                    <a:pt x="5867400" y="9525000"/>
                  </a:cubicBezTo>
                  <a:lnTo>
                    <a:pt x="482600" y="9525000"/>
                  </a:lnTo>
                  <a:cubicBezTo>
                    <a:pt x="217170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2"/>
              <a:stretch>
                <a:fillRect l="-83333" t="0" r="-83333" b="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0">
            <a:off x="1028700" y="-190500"/>
            <a:ext cx="3523908" cy="2023691"/>
            <a:chOff x="0" y="0"/>
            <a:chExt cx="2138577" cy="122813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138577" cy="1228131"/>
            </a:xfrm>
            <a:custGeom>
              <a:avLst/>
              <a:gdLst/>
              <a:ahLst/>
              <a:cxnLst/>
              <a:rect r="r" b="b" t="t" l="l"/>
              <a:pathLst>
                <a:path h="1228131" w="2138577">
                  <a:moveTo>
                    <a:pt x="2014117" y="1228131"/>
                  </a:moveTo>
                  <a:lnTo>
                    <a:pt x="124460" y="1228131"/>
                  </a:lnTo>
                  <a:cubicBezTo>
                    <a:pt x="55880" y="1228131"/>
                    <a:pt x="0" y="1172251"/>
                    <a:pt x="0" y="110367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14117" y="0"/>
                  </a:lnTo>
                  <a:cubicBezTo>
                    <a:pt x="2082697" y="0"/>
                    <a:pt x="2138577" y="55880"/>
                    <a:pt x="2138577" y="124460"/>
                  </a:cubicBezTo>
                  <a:lnTo>
                    <a:pt x="2138577" y="1103671"/>
                  </a:lnTo>
                  <a:cubicBezTo>
                    <a:pt x="2138577" y="1172251"/>
                    <a:pt x="2082697" y="1228131"/>
                    <a:pt x="2014117" y="1228131"/>
                  </a:cubicBezTo>
                  <a:close/>
                </a:path>
              </a:pathLst>
            </a:custGeom>
            <a:solidFill>
              <a:srgbClr val="126A3A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028700" y="8436954"/>
            <a:ext cx="3523908" cy="2023691"/>
            <a:chOff x="0" y="0"/>
            <a:chExt cx="2138577" cy="122813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138577" cy="1228131"/>
            </a:xfrm>
            <a:custGeom>
              <a:avLst/>
              <a:gdLst/>
              <a:ahLst/>
              <a:cxnLst/>
              <a:rect r="r" b="b" t="t" l="l"/>
              <a:pathLst>
                <a:path h="1228131" w="2138577">
                  <a:moveTo>
                    <a:pt x="2014117" y="1228131"/>
                  </a:moveTo>
                  <a:lnTo>
                    <a:pt x="124460" y="1228131"/>
                  </a:lnTo>
                  <a:cubicBezTo>
                    <a:pt x="55880" y="1228131"/>
                    <a:pt x="0" y="1172251"/>
                    <a:pt x="0" y="110367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14117" y="0"/>
                  </a:lnTo>
                  <a:cubicBezTo>
                    <a:pt x="2082697" y="0"/>
                    <a:pt x="2138577" y="55880"/>
                    <a:pt x="2138577" y="124460"/>
                  </a:cubicBezTo>
                  <a:lnTo>
                    <a:pt x="2138577" y="1103671"/>
                  </a:lnTo>
                  <a:cubicBezTo>
                    <a:pt x="2138577" y="1172251"/>
                    <a:pt x="2082697" y="1228131"/>
                    <a:pt x="2014117" y="1228131"/>
                  </a:cubicBezTo>
                  <a:close/>
                </a:path>
              </a:pathLst>
            </a:custGeom>
            <a:solidFill>
              <a:srgbClr val="126A3A"/>
            </a:solidFill>
          </p:spPr>
        </p:sp>
      </p:grpSp>
      <p:sp>
        <p:nvSpPr>
          <p:cNvPr name="TextBox 9" id="9"/>
          <p:cNvSpPr txBox="true"/>
          <p:nvPr/>
        </p:nvSpPr>
        <p:spPr>
          <a:xfrm rot="0">
            <a:off x="4553027" y="3670495"/>
            <a:ext cx="8030208" cy="662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841997" indent="-420999" lvl="1">
              <a:lnSpc>
                <a:spcPts val="5459"/>
              </a:lnSpc>
              <a:buFont typeface="Arial"/>
              <a:buChar char="•"/>
            </a:pPr>
            <a:r>
              <a:rPr lang="en-US" b="true" sz="38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Automated Irrigation System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5352537"/>
            <a:ext cx="6268176" cy="662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841997" indent="-420999" lvl="1">
              <a:lnSpc>
                <a:spcPts val="5459"/>
              </a:lnSpc>
              <a:buFont typeface="Arial"/>
              <a:buChar char="•"/>
            </a:pPr>
            <a:r>
              <a:rPr lang="en-US" b="true" sz="38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GPS-Based Navigation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9026" y="6982332"/>
            <a:ext cx="6169112" cy="662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841997" indent="-420999" lvl="1">
              <a:lnSpc>
                <a:spcPts val="5459"/>
              </a:lnSpc>
              <a:buFont typeface="Arial"/>
              <a:buChar char="•"/>
            </a:pPr>
            <a:r>
              <a:rPr lang="en-US" b="true" sz="38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Real-Time Monitoring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967186" y="5518100"/>
            <a:ext cx="7056471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755639" indent="-377820" lvl="1">
              <a:lnSpc>
                <a:spcPts val="4899"/>
              </a:lnSpc>
              <a:buFont typeface="Arial"/>
              <a:buChar char="•"/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ESP-NOW Communication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8967186" y="6764490"/>
            <a:ext cx="6284826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755639" indent="-377820" lvl="1">
              <a:lnSpc>
                <a:spcPts val="4899"/>
              </a:lnSpc>
              <a:buFont typeface="Arial"/>
              <a:buChar char="•"/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Multitasking Capabilities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038753" y="8258479"/>
            <a:ext cx="7544481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755639" indent="-377820" lvl="1">
              <a:lnSpc>
                <a:spcPts val="4899"/>
              </a:lnSpc>
              <a:buFont typeface="Arial"/>
              <a:buChar char="•"/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Automated </a:t>
            </a: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Pesticide System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16917333" y="8772907"/>
            <a:ext cx="2223303" cy="2223303"/>
            <a:chOff x="0" y="0"/>
            <a:chExt cx="6350000" cy="6350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sp>
        <p:nvSpPr>
          <p:cNvPr name="TextBox 17" id="17"/>
          <p:cNvSpPr txBox="true"/>
          <p:nvPr/>
        </p:nvSpPr>
        <p:spPr>
          <a:xfrm rot="0">
            <a:off x="17902109" y="9297262"/>
            <a:ext cx="253752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9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183647" y="4886016"/>
            <a:ext cx="7133784" cy="8442348"/>
          </a:xfrm>
          <a:custGeom>
            <a:avLst/>
            <a:gdLst/>
            <a:ahLst/>
            <a:cxnLst/>
            <a:rect r="r" b="b" t="t" l="l"/>
            <a:pathLst>
              <a:path h="8442348" w="7133784">
                <a:moveTo>
                  <a:pt x="0" y="0"/>
                </a:moveTo>
                <a:lnTo>
                  <a:pt x="7133784" y="0"/>
                </a:lnTo>
                <a:lnTo>
                  <a:pt x="7133784" y="8442349"/>
                </a:lnTo>
                <a:lnTo>
                  <a:pt x="0" y="84423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358310" y="2674809"/>
            <a:ext cx="4719438" cy="6125954"/>
            <a:chOff x="0" y="0"/>
            <a:chExt cx="6309742" cy="819021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09032" cy="8190211"/>
            </a:xfrm>
            <a:custGeom>
              <a:avLst/>
              <a:gdLst/>
              <a:ahLst/>
              <a:cxnLst/>
              <a:rect r="r" b="b" t="t" l="l"/>
              <a:pathLst>
                <a:path h="8190211" w="6309032">
                  <a:moveTo>
                    <a:pt x="0" y="7512062"/>
                  </a:moveTo>
                  <a:lnTo>
                    <a:pt x="0" y="678149"/>
                  </a:lnTo>
                  <a:cubicBezTo>
                    <a:pt x="0" y="303038"/>
                    <a:pt x="131320" y="0"/>
                    <a:pt x="293873" y="0"/>
                  </a:cubicBezTo>
                  <a:lnTo>
                    <a:pt x="6015160" y="0"/>
                  </a:lnTo>
                  <a:cubicBezTo>
                    <a:pt x="6177712" y="0"/>
                    <a:pt x="6309032" y="303038"/>
                    <a:pt x="6309032" y="678149"/>
                  </a:cubicBezTo>
                  <a:lnTo>
                    <a:pt x="6309032" y="7510423"/>
                  </a:lnTo>
                  <a:cubicBezTo>
                    <a:pt x="6309032" y="7885535"/>
                    <a:pt x="6177712" y="8188573"/>
                    <a:pt x="6015160" y="8188573"/>
                  </a:cubicBezTo>
                  <a:lnTo>
                    <a:pt x="293873" y="8188573"/>
                  </a:lnTo>
                  <a:cubicBezTo>
                    <a:pt x="132030" y="8190211"/>
                    <a:pt x="0" y="7887173"/>
                    <a:pt x="0" y="7512062"/>
                  </a:cubicBezTo>
                  <a:close/>
                </a:path>
              </a:pathLst>
            </a:custGeom>
            <a:blipFill>
              <a:blip r:embed="rId4"/>
              <a:stretch>
                <a:fillRect l="-6847" t="0" r="-6847" b="0"/>
              </a:stretch>
            </a:blipFill>
          </p:spPr>
        </p:sp>
      </p:grpSp>
      <p:sp>
        <p:nvSpPr>
          <p:cNvPr name="AutoShape 5" id="5"/>
          <p:cNvSpPr/>
          <p:nvPr/>
        </p:nvSpPr>
        <p:spPr>
          <a:xfrm rot="5400000">
            <a:off x="7262957" y="4105670"/>
            <a:ext cx="571508" cy="0"/>
          </a:xfrm>
          <a:prstGeom prst="line">
            <a:avLst/>
          </a:prstGeom>
          <a:ln cap="rnd" w="76200">
            <a:solidFill>
              <a:srgbClr val="FFFFFF"/>
            </a:solidFill>
            <a:prstDash val="solid"/>
            <a:headEnd type="none" len="sm" w="sm"/>
            <a:tailEnd type="arrow" len="sm" w="med"/>
          </a:ln>
        </p:spPr>
      </p:sp>
      <p:grpSp>
        <p:nvGrpSpPr>
          <p:cNvPr name="Group 6" id="6"/>
          <p:cNvGrpSpPr/>
          <p:nvPr/>
        </p:nvGrpSpPr>
        <p:grpSpPr>
          <a:xfrm rot="0">
            <a:off x="9990291" y="487009"/>
            <a:ext cx="1456862" cy="1456862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26A3A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9990291" y="6536149"/>
            <a:ext cx="1456862" cy="1456862"/>
            <a:chOff x="0" y="0"/>
            <a:chExt cx="6350000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26A3A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0121059" y="4483975"/>
            <a:ext cx="1456862" cy="1456862"/>
            <a:chOff x="0" y="0"/>
            <a:chExt cx="6350000" cy="63500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26A3A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9990291" y="2401154"/>
            <a:ext cx="1456862" cy="1456862"/>
            <a:chOff x="0" y="0"/>
            <a:chExt cx="6350000" cy="63500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26A3A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383245" y="-199885"/>
            <a:ext cx="8330602" cy="1228585"/>
            <a:chOff x="0" y="0"/>
            <a:chExt cx="5055647" cy="7456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5055647" cy="745600"/>
            </a:xfrm>
            <a:custGeom>
              <a:avLst/>
              <a:gdLst/>
              <a:ahLst/>
              <a:cxnLst/>
              <a:rect r="r" b="b" t="t" l="l"/>
              <a:pathLst>
                <a:path h="745600" w="5055647">
                  <a:moveTo>
                    <a:pt x="4931187" y="745600"/>
                  </a:moveTo>
                  <a:lnTo>
                    <a:pt x="124460" y="745600"/>
                  </a:lnTo>
                  <a:cubicBezTo>
                    <a:pt x="55880" y="745600"/>
                    <a:pt x="0" y="689720"/>
                    <a:pt x="0" y="6211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4931187" y="0"/>
                  </a:lnTo>
                  <a:cubicBezTo>
                    <a:pt x="4999767" y="0"/>
                    <a:pt x="5055647" y="55880"/>
                    <a:pt x="5055647" y="124460"/>
                  </a:cubicBezTo>
                  <a:lnTo>
                    <a:pt x="5055647" y="621140"/>
                  </a:lnTo>
                  <a:cubicBezTo>
                    <a:pt x="5055647" y="689720"/>
                    <a:pt x="4999767" y="745600"/>
                    <a:pt x="4931187" y="745600"/>
                  </a:cubicBezTo>
                  <a:close/>
                </a:path>
              </a:pathLst>
            </a:custGeom>
            <a:solidFill>
              <a:srgbClr val="126A3A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9990291" y="8378760"/>
            <a:ext cx="1456862" cy="1456862"/>
            <a:chOff x="0" y="0"/>
            <a:chExt cx="6350000" cy="63500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26A3A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16917333" y="8772907"/>
            <a:ext cx="2223303" cy="2223303"/>
            <a:chOff x="0" y="0"/>
            <a:chExt cx="6350000" cy="6350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490896" y="1306825"/>
            <a:ext cx="8115300" cy="1035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00"/>
              </a:lnSpc>
            </a:pPr>
            <a:r>
              <a:rPr lang="en-US" sz="8000" b="true">
                <a:solidFill>
                  <a:srgbClr val="126A3A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Constraints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9990291" y="967173"/>
            <a:ext cx="1456862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</a:pPr>
            <a:r>
              <a:rPr lang="en-US" b="true" sz="480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01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1702072" y="890973"/>
            <a:ext cx="4680229" cy="507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96"/>
              </a:lnSpc>
            </a:pPr>
            <a:r>
              <a:rPr lang="en-US" sz="3600" b="true">
                <a:solidFill>
                  <a:srgbClr val="126A3A"/>
                </a:solidFill>
                <a:latin typeface="Nunito Sans Bold"/>
                <a:ea typeface="Nunito Sans Bold"/>
                <a:cs typeface="Nunito Sans Bold"/>
                <a:sym typeface="Nunito Sans Bold"/>
              </a:rPr>
              <a:t>Wheel Limitation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1702072" y="7029750"/>
            <a:ext cx="4680229" cy="5077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96"/>
              </a:lnSpc>
            </a:pPr>
            <a:r>
              <a:rPr lang="en-US" sz="3600" b="true">
                <a:solidFill>
                  <a:srgbClr val="126A3A"/>
                </a:solidFill>
                <a:latin typeface="Nunito Sans Bold"/>
                <a:ea typeface="Nunito Sans Bold"/>
                <a:cs typeface="Nunito Sans Bold"/>
                <a:sym typeface="Nunito Sans Bold"/>
              </a:rPr>
              <a:t>Limited Time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1832841" y="4725125"/>
            <a:ext cx="4680229" cy="1012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96"/>
              </a:lnSpc>
            </a:pPr>
            <a:r>
              <a:rPr lang="en-US" sz="3600" b="true">
                <a:solidFill>
                  <a:srgbClr val="126A3A"/>
                </a:solidFill>
                <a:latin typeface="Nunito Sans Bold"/>
                <a:ea typeface="Nunito Sans Bold"/>
                <a:cs typeface="Nunito Sans Bold"/>
                <a:sym typeface="Nunito Sans Bold"/>
              </a:rPr>
              <a:t>Alternative Sprinkler Systems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9990291" y="2881935"/>
            <a:ext cx="1456862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</a:pPr>
            <a:r>
              <a:rPr lang="en-US" b="true" sz="480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02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0121059" y="4964756"/>
            <a:ext cx="1456862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</a:pPr>
            <a:r>
              <a:rPr lang="en-US" b="true" sz="480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03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9990291" y="7016930"/>
            <a:ext cx="1456862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</a:pPr>
            <a:r>
              <a:rPr lang="en-US" b="true" sz="480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04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1832841" y="2628489"/>
            <a:ext cx="4680229" cy="1012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96"/>
              </a:lnSpc>
            </a:pPr>
            <a:r>
              <a:rPr lang="en-US" sz="3600" b="true">
                <a:solidFill>
                  <a:srgbClr val="126A3A"/>
                </a:solidFill>
                <a:latin typeface="Nunito Sans Bold"/>
                <a:ea typeface="Nunito Sans Bold"/>
                <a:cs typeface="Nunito Sans Bold"/>
                <a:sym typeface="Nunito Sans Bold"/>
              </a:rPr>
              <a:t>GPS Signal Interference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1832841" y="8416860"/>
            <a:ext cx="4680229" cy="1012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96"/>
              </a:lnSpc>
            </a:pPr>
            <a:r>
              <a:rPr lang="en-US" sz="3600" b="true">
                <a:solidFill>
                  <a:srgbClr val="126A3A"/>
                </a:solidFill>
                <a:latin typeface="Nunito Sans Bold"/>
                <a:ea typeface="Nunito Sans Bold"/>
                <a:cs typeface="Nunito Sans Bold"/>
                <a:sym typeface="Nunito Sans Bold"/>
              </a:rPr>
              <a:t>Power Consumption and Battery Life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9990291" y="8859541"/>
            <a:ext cx="1456862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9"/>
              </a:lnSpc>
            </a:pPr>
            <a:r>
              <a:rPr lang="en-US" b="true" sz="4800">
                <a:solidFill>
                  <a:srgbClr val="FFFFFF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05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7775233" y="9297262"/>
            <a:ext cx="507504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10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582729" y="1028700"/>
            <a:ext cx="1676571" cy="338141"/>
            <a:chOff x="0" y="0"/>
            <a:chExt cx="2235428" cy="450854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891114" y="0"/>
              <a:ext cx="450854" cy="450854"/>
              <a:chOff x="0" y="0"/>
              <a:chExt cx="305558" cy="305558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305558" cy="305558"/>
              </a:xfrm>
              <a:custGeom>
                <a:avLst/>
                <a:gdLst/>
                <a:ahLst/>
                <a:cxnLst/>
                <a:rect r="r" b="b" t="t" l="l"/>
                <a:pathLst>
                  <a:path h="305558" w="305558">
                    <a:moveTo>
                      <a:pt x="152779" y="0"/>
                    </a:moveTo>
                    <a:cubicBezTo>
                      <a:pt x="68401" y="0"/>
                      <a:pt x="0" y="68401"/>
                      <a:pt x="0" y="152779"/>
                    </a:cubicBezTo>
                    <a:cubicBezTo>
                      <a:pt x="0" y="237157"/>
                      <a:pt x="68401" y="305558"/>
                      <a:pt x="152779" y="305558"/>
                    </a:cubicBezTo>
                    <a:cubicBezTo>
                      <a:pt x="237157" y="305558"/>
                      <a:pt x="305558" y="237157"/>
                      <a:pt x="305558" y="152779"/>
                    </a:cubicBezTo>
                    <a:cubicBezTo>
                      <a:pt x="305558" y="68401"/>
                      <a:pt x="237157" y="0"/>
                      <a:pt x="152779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28646" y="-47554"/>
                <a:ext cx="248266" cy="32446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5581"/>
                  </a:lnSpc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1784574" y="0"/>
              <a:ext cx="450854" cy="450854"/>
              <a:chOff x="0" y="0"/>
              <a:chExt cx="305558" cy="305558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305558" cy="305558"/>
              </a:xfrm>
              <a:custGeom>
                <a:avLst/>
                <a:gdLst/>
                <a:ahLst/>
                <a:cxnLst/>
                <a:rect r="r" b="b" t="t" l="l"/>
                <a:pathLst>
                  <a:path h="305558" w="305558">
                    <a:moveTo>
                      <a:pt x="152779" y="0"/>
                    </a:moveTo>
                    <a:cubicBezTo>
                      <a:pt x="68401" y="0"/>
                      <a:pt x="0" y="68401"/>
                      <a:pt x="0" y="152779"/>
                    </a:cubicBezTo>
                    <a:cubicBezTo>
                      <a:pt x="0" y="237157"/>
                      <a:pt x="68401" y="305558"/>
                      <a:pt x="152779" y="305558"/>
                    </a:cubicBezTo>
                    <a:cubicBezTo>
                      <a:pt x="237157" y="305558"/>
                      <a:pt x="305558" y="237157"/>
                      <a:pt x="305558" y="152779"/>
                    </a:cubicBezTo>
                    <a:cubicBezTo>
                      <a:pt x="305558" y="68401"/>
                      <a:pt x="237157" y="0"/>
                      <a:pt x="152779" y="0"/>
                    </a:cubicBezTo>
                    <a:close/>
                  </a:path>
                </a:pathLst>
              </a:custGeom>
              <a:solidFill>
                <a:srgbClr val="126A3A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28646" y="-47554"/>
                <a:ext cx="248266" cy="32446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5581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0"/>
              <a:ext cx="450854" cy="450854"/>
              <a:chOff x="0" y="0"/>
              <a:chExt cx="305558" cy="305558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305558" cy="305558"/>
              </a:xfrm>
              <a:custGeom>
                <a:avLst/>
                <a:gdLst/>
                <a:ahLst/>
                <a:cxnLst/>
                <a:rect r="r" b="b" t="t" l="l"/>
                <a:pathLst>
                  <a:path h="305558" w="305558">
                    <a:moveTo>
                      <a:pt x="152779" y="0"/>
                    </a:moveTo>
                    <a:cubicBezTo>
                      <a:pt x="68401" y="0"/>
                      <a:pt x="0" y="68401"/>
                      <a:pt x="0" y="152779"/>
                    </a:cubicBezTo>
                    <a:cubicBezTo>
                      <a:pt x="0" y="237157"/>
                      <a:pt x="68401" y="305558"/>
                      <a:pt x="152779" y="305558"/>
                    </a:cubicBezTo>
                    <a:cubicBezTo>
                      <a:pt x="237157" y="305558"/>
                      <a:pt x="305558" y="237157"/>
                      <a:pt x="305558" y="152779"/>
                    </a:cubicBezTo>
                    <a:cubicBezTo>
                      <a:pt x="305558" y="68401"/>
                      <a:pt x="237157" y="0"/>
                      <a:pt x="152779" y="0"/>
                    </a:cubicBezTo>
                    <a:close/>
                  </a:path>
                </a:pathLst>
              </a:custGeom>
              <a:solidFill>
                <a:srgbClr val="126A3A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28646" y="-47554"/>
                <a:ext cx="248266" cy="32446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5581"/>
                  </a:lnSpc>
                </a:pPr>
              </a:p>
            </p:txBody>
          </p:sp>
        </p:grpSp>
      </p:grpSp>
      <p:sp>
        <p:nvSpPr>
          <p:cNvPr name="TextBox 12" id="12"/>
          <p:cNvSpPr txBox="true"/>
          <p:nvPr/>
        </p:nvSpPr>
        <p:spPr>
          <a:xfrm rot="0">
            <a:off x="3279751" y="1451020"/>
            <a:ext cx="9669363" cy="1442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279"/>
              </a:lnSpc>
            </a:pPr>
            <a:r>
              <a:rPr lang="en-US" b="true" sz="12093" spc="-640">
                <a:solidFill>
                  <a:srgbClr val="126A3A"/>
                </a:solidFill>
                <a:latin typeface="Alegreya Bold"/>
                <a:ea typeface="Alegreya Bold"/>
                <a:cs typeface="Alegreya Bold"/>
                <a:sym typeface="Alegreya Bold"/>
              </a:rPr>
              <a:t> </a:t>
            </a:r>
            <a:r>
              <a:rPr lang="en-US" sz="12093" spc="-640" b="true">
                <a:solidFill>
                  <a:srgbClr val="126A3A"/>
                </a:solidFill>
                <a:latin typeface="Alegreya Bold"/>
                <a:ea typeface="Alegreya Bold"/>
                <a:cs typeface="Alegreya Bold"/>
                <a:sym typeface="Alegreya Bold"/>
              </a:rPr>
              <a:t>Future Work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028700" y="1099321"/>
            <a:ext cx="1218781" cy="1069480"/>
          </a:xfrm>
          <a:custGeom>
            <a:avLst/>
            <a:gdLst/>
            <a:ahLst/>
            <a:cxnLst/>
            <a:rect r="r" b="b" t="t" l="l"/>
            <a:pathLst>
              <a:path h="1069480" w="1218781">
                <a:moveTo>
                  <a:pt x="0" y="0"/>
                </a:moveTo>
                <a:lnTo>
                  <a:pt x="1218781" y="0"/>
                </a:lnTo>
                <a:lnTo>
                  <a:pt x="1218781" y="1069480"/>
                </a:lnTo>
                <a:lnTo>
                  <a:pt x="0" y="1069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true" flipV="false" rot="0">
            <a:off x="1028700" y="3798013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5630666" y="0"/>
                </a:moveTo>
                <a:lnTo>
                  <a:pt x="0" y="0"/>
                </a:lnTo>
                <a:lnTo>
                  <a:pt x="0" y="1002851"/>
                </a:lnTo>
                <a:lnTo>
                  <a:pt x="5630666" y="1002851"/>
                </a:lnTo>
                <a:lnTo>
                  <a:pt x="5630666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2097755" y="3798013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0" y="0"/>
                </a:moveTo>
                <a:lnTo>
                  <a:pt x="5630666" y="0"/>
                </a:lnTo>
                <a:lnTo>
                  <a:pt x="5630666" y="1002851"/>
                </a:lnTo>
                <a:lnTo>
                  <a:pt x="0" y="10028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154324" y="3946244"/>
            <a:ext cx="6804018" cy="630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58"/>
              </a:lnSpc>
              <a:spcBef>
                <a:spcPct val="0"/>
              </a:spcBef>
            </a:pPr>
            <a:r>
              <a:rPr lang="en-US" b="true" sz="3684">
                <a:solidFill>
                  <a:srgbClr val="172900"/>
                </a:solidFill>
                <a:latin typeface="Rosario Bold"/>
                <a:ea typeface="Rosario Bold"/>
                <a:cs typeface="Rosario Bold"/>
                <a:sym typeface="Rosario Bold"/>
              </a:rPr>
              <a:t>Implement Track-Based Wheels</a:t>
            </a:r>
          </a:p>
        </p:txBody>
      </p:sp>
      <p:sp>
        <p:nvSpPr>
          <p:cNvPr name="Freeform 17" id="17"/>
          <p:cNvSpPr/>
          <p:nvPr/>
        </p:nvSpPr>
        <p:spPr>
          <a:xfrm flipH="true" flipV="false" rot="0">
            <a:off x="8585671" y="3874232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5630666" y="0"/>
                </a:moveTo>
                <a:lnTo>
                  <a:pt x="0" y="0"/>
                </a:lnTo>
                <a:lnTo>
                  <a:pt x="0" y="1002851"/>
                </a:lnTo>
                <a:lnTo>
                  <a:pt x="5630666" y="1002851"/>
                </a:lnTo>
                <a:lnTo>
                  <a:pt x="5630666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9829037" y="3874232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0" y="0"/>
                </a:moveTo>
                <a:lnTo>
                  <a:pt x="5630666" y="0"/>
                </a:lnTo>
                <a:lnTo>
                  <a:pt x="5630666" y="1002851"/>
                </a:lnTo>
                <a:lnTo>
                  <a:pt x="0" y="10028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9829037" y="3997215"/>
            <a:ext cx="5025439" cy="630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58"/>
              </a:lnSpc>
              <a:spcBef>
                <a:spcPct val="0"/>
              </a:spcBef>
            </a:pPr>
            <a:r>
              <a:rPr lang="en-US" b="true" sz="3684">
                <a:solidFill>
                  <a:srgbClr val="172900"/>
                </a:solidFill>
                <a:latin typeface="Rosario Bold"/>
                <a:ea typeface="Rosario Bold"/>
                <a:cs typeface="Rosario Bold"/>
                <a:sym typeface="Rosario Bold"/>
              </a:rPr>
              <a:t>Enhance GPS Reliability</a:t>
            </a:r>
          </a:p>
        </p:txBody>
      </p:sp>
      <p:sp>
        <p:nvSpPr>
          <p:cNvPr name="Freeform 20" id="20"/>
          <p:cNvSpPr/>
          <p:nvPr/>
        </p:nvSpPr>
        <p:spPr>
          <a:xfrm flipH="true" flipV="false" rot="0">
            <a:off x="1084621" y="5848614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5630666" y="0"/>
                </a:moveTo>
                <a:lnTo>
                  <a:pt x="0" y="0"/>
                </a:lnTo>
                <a:lnTo>
                  <a:pt x="0" y="1002851"/>
                </a:lnTo>
                <a:lnTo>
                  <a:pt x="5630666" y="1002851"/>
                </a:lnTo>
                <a:lnTo>
                  <a:pt x="5630666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2203636" y="5848614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0" y="0"/>
                </a:moveTo>
                <a:lnTo>
                  <a:pt x="5630666" y="0"/>
                </a:lnTo>
                <a:lnTo>
                  <a:pt x="5630666" y="1002851"/>
                </a:lnTo>
                <a:lnTo>
                  <a:pt x="0" y="10028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1415320" y="5895163"/>
            <a:ext cx="6282025" cy="630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58"/>
              </a:lnSpc>
              <a:spcBef>
                <a:spcPct val="0"/>
              </a:spcBef>
            </a:pPr>
            <a:r>
              <a:rPr lang="en-US" b="true" sz="3684">
                <a:solidFill>
                  <a:srgbClr val="172900"/>
                </a:solidFill>
                <a:latin typeface="Rosario Bold"/>
                <a:ea typeface="Rosario Bold"/>
                <a:cs typeface="Rosario Bold"/>
                <a:sym typeface="Rosario Bold"/>
              </a:rPr>
              <a:t>Expand to Open-Field Farming</a:t>
            </a:r>
          </a:p>
        </p:txBody>
      </p:sp>
      <p:sp>
        <p:nvSpPr>
          <p:cNvPr name="Freeform 23" id="23"/>
          <p:cNvSpPr/>
          <p:nvPr/>
        </p:nvSpPr>
        <p:spPr>
          <a:xfrm flipH="true" flipV="false" rot="0">
            <a:off x="8501052" y="5848614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5630666" y="0"/>
                </a:moveTo>
                <a:lnTo>
                  <a:pt x="0" y="0"/>
                </a:lnTo>
                <a:lnTo>
                  <a:pt x="0" y="1002851"/>
                </a:lnTo>
                <a:lnTo>
                  <a:pt x="5630666" y="1002851"/>
                </a:lnTo>
                <a:lnTo>
                  <a:pt x="5630666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11094526" y="5848614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0" y="0"/>
                </a:moveTo>
                <a:lnTo>
                  <a:pt x="5630666" y="0"/>
                </a:lnTo>
                <a:lnTo>
                  <a:pt x="5630666" y="1002851"/>
                </a:lnTo>
                <a:lnTo>
                  <a:pt x="0" y="10028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9440618" y="5996844"/>
            <a:ext cx="6656037" cy="630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58"/>
              </a:lnSpc>
              <a:spcBef>
                <a:spcPct val="0"/>
              </a:spcBef>
            </a:pPr>
            <a:r>
              <a:rPr lang="en-US" b="true" sz="3684">
                <a:solidFill>
                  <a:srgbClr val="172900"/>
                </a:solidFill>
                <a:latin typeface="Rosario Bold"/>
                <a:ea typeface="Rosario Bold"/>
                <a:cs typeface="Rosario Bold"/>
                <a:sym typeface="Rosario Bold"/>
              </a:rPr>
              <a:t>Increase Multitasking Capabilities</a:t>
            </a:r>
          </a:p>
        </p:txBody>
      </p:sp>
      <p:sp>
        <p:nvSpPr>
          <p:cNvPr name="Freeform 26" id="26"/>
          <p:cNvSpPr/>
          <p:nvPr/>
        </p:nvSpPr>
        <p:spPr>
          <a:xfrm flipH="true" flipV="false" rot="0">
            <a:off x="1310415" y="7670381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5630666" y="0"/>
                </a:moveTo>
                <a:lnTo>
                  <a:pt x="0" y="0"/>
                </a:lnTo>
                <a:lnTo>
                  <a:pt x="0" y="1002850"/>
                </a:lnTo>
                <a:lnTo>
                  <a:pt x="5630666" y="1002850"/>
                </a:lnTo>
                <a:lnTo>
                  <a:pt x="5630666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3809952" y="7670381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0" y="0"/>
                </a:moveTo>
                <a:lnTo>
                  <a:pt x="5630666" y="0"/>
                </a:lnTo>
                <a:lnTo>
                  <a:pt x="5630666" y="1002850"/>
                </a:lnTo>
                <a:lnTo>
                  <a:pt x="0" y="100285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1822969" y="7818611"/>
            <a:ext cx="8598321" cy="630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58"/>
              </a:lnSpc>
              <a:spcBef>
                <a:spcPct val="0"/>
              </a:spcBef>
            </a:pPr>
            <a:r>
              <a:rPr lang="en-US" b="true" sz="3684">
                <a:solidFill>
                  <a:srgbClr val="172900"/>
                </a:solidFill>
                <a:latin typeface="Rosario Bold"/>
                <a:ea typeface="Rosario Bold"/>
                <a:cs typeface="Rosario Bold"/>
                <a:sym typeface="Rosario Bold"/>
              </a:rPr>
              <a:t>Image Processing for Path Detection</a:t>
            </a:r>
          </a:p>
        </p:txBody>
      </p:sp>
      <p:sp>
        <p:nvSpPr>
          <p:cNvPr name="Freeform 29" id="29"/>
          <p:cNvSpPr/>
          <p:nvPr/>
        </p:nvSpPr>
        <p:spPr>
          <a:xfrm flipH="true" flipV="false" rot="0">
            <a:off x="9829037" y="7644880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5630666" y="0"/>
                </a:moveTo>
                <a:lnTo>
                  <a:pt x="0" y="0"/>
                </a:lnTo>
                <a:lnTo>
                  <a:pt x="0" y="1002851"/>
                </a:lnTo>
                <a:lnTo>
                  <a:pt x="5630666" y="1002851"/>
                </a:lnTo>
                <a:lnTo>
                  <a:pt x="5630666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11401004" y="7644880"/>
            <a:ext cx="5630666" cy="1002851"/>
          </a:xfrm>
          <a:custGeom>
            <a:avLst/>
            <a:gdLst/>
            <a:ahLst/>
            <a:cxnLst/>
            <a:rect r="r" b="b" t="t" l="l"/>
            <a:pathLst>
              <a:path h="1002851" w="5630666">
                <a:moveTo>
                  <a:pt x="0" y="0"/>
                </a:moveTo>
                <a:lnTo>
                  <a:pt x="5630666" y="0"/>
                </a:lnTo>
                <a:lnTo>
                  <a:pt x="5630666" y="1002851"/>
                </a:lnTo>
                <a:lnTo>
                  <a:pt x="0" y="10028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5840" t="0" r="0" b="0"/>
            </a:stretch>
          </a:blipFill>
        </p:spPr>
      </p:sp>
      <p:sp>
        <p:nvSpPr>
          <p:cNvPr name="TextBox 31" id="31"/>
          <p:cNvSpPr txBox="true"/>
          <p:nvPr/>
        </p:nvSpPr>
        <p:spPr>
          <a:xfrm rot="0">
            <a:off x="11192036" y="7746815"/>
            <a:ext cx="5025439" cy="630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58"/>
              </a:lnSpc>
              <a:spcBef>
                <a:spcPct val="0"/>
              </a:spcBef>
            </a:pPr>
            <a:r>
              <a:rPr lang="en-US" b="true" sz="3684">
                <a:solidFill>
                  <a:srgbClr val="172900"/>
                </a:solidFill>
                <a:latin typeface="Rosario Bold"/>
                <a:ea typeface="Rosario Bold"/>
                <a:cs typeface="Rosario Bold"/>
                <a:sym typeface="Rosario Bold"/>
              </a:rPr>
              <a:t>AI-Powered Monitoring</a:t>
            </a:r>
          </a:p>
        </p:txBody>
      </p:sp>
      <p:grpSp>
        <p:nvGrpSpPr>
          <p:cNvPr name="Group 32" id="32"/>
          <p:cNvGrpSpPr/>
          <p:nvPr/>
        </p:nvGrpSpPr>
        <p:grpSpPr>
          <a:xfrm rot="0">
            <a:off x="16917333" y="8772907"/>
            <a:ext cx="2223303" cy="2223303"/>
            <a:chOff x="0" y="0"/>
            <a:chExt cx="6350000" cy="63500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sp>
        <p:nvSpPr>
          <p:cNvPr name="TextBox 34" id="34"/>
          <p:cNvSpPr txBox="true"/>
          <p:nvPr/>
        </p:nvSpPr>
        <p:spPr>
          <a:xfrm rot="0">
            <a:off x="17775233" y="9297262"/>
            <a:ext cx="507504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11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582729" y="1028700"/>
            <a:ext cx="1676571" cy="338141"/>
            <a:chOff x="0" y="0"/>
            <a:chExt cx="2235428" cy="450854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891114" y="0"/>
              <a:ext cx="450854" cy="450854"/>
              <a:chOff x="0" y="0"/>
              <a:chExt cx="305558" cy="305558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305558" cy="305558"/>
              </a:xfrm>
              <a:custGeom>
                <a:avLst/>
                <a:gdLst/>
                <a:ahLst/>
                <a:cxnLst/>
                <a:rect r="r" b="b" t="t" l="l"/>
                <a:pathLst>
                  <a:path h="305558" w="305558">
                    <a:moveTo>
                      <a:pt x="152779" y="0"/>
                    </a:moveTo>
                    <a:cubicBezTo>
                      <a:pt x="68401" y="0"/>
                      <a:pt x="0" y="68401"/>
                      <a:pt x="0" y="152779"/>
                    </a:cubicBezTo>
                    <a:cubicBezTo>
                      <a:pt x="0" y="237157"/>
                      <a:pt x="68401" y="305558"/>
                      <a:pt x="152779" y="305558"/>
                    </a:cubicBezTo>
                    <a:cubicBezTo>
                      <a:pt x="237157" y="305558"/>
                      <a:pt x="305558" y="237157"/>
                      <a:pt x="305558" y="152779"/>
                    </a:cubicBezTo>
                    <a:cubicBezTo>
                      <a:pt x="305558" y="68401"/>
                      <a:pt x="237157" y="0"/>
                      <a:pt x="152779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28646" y="-47554"/>
                <a:ext cx="248266" cy="32446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5581"/>
                  </a:lnSpc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1784574" y="0"/>
              <a:ext cx="450854" cy="450854"/>
              <a:chOff x="0" y="0"/>
              <a:chExt cx="305558" cy="305558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305558" cy="305558"/>
              </a:xfrm>
              <a:custGeom>
                <a:avLst/>
                <a:gdLst/>
                <a:ahLst/>
                <a:cxnLst/>
                <a:rect r="r" b="b" t="t" l="l"/>
                <a:pathLst>
                  <a:path h="305558" w="305558">
                    <a:moveTo>
                      <a:pt x="152779" y="0"/>
                    </a:moveTo>
                    <a:cubicBezTo>
                      <a:pt x="68401" y="0"/>
                      <a:pt x="0" y="68401"/>
                      <a:pt x="0" y="152779"/>
                    </a:cubicBezTo>
                    <a:cubicBezTo>
                      <a:pt x="0" y="237157"/>
                      <a:pt x="68401" y="305558"/>
                      <a:pt x="152779" y="305558"/>
                    </a:cubicBezTo>
                    <a:cubicBezTo>
                      <a:pt x="237157" y="305558"/>
                      <a:pt x="305558" y="237157"/>
                      <a:pt x="305558" y="152779"/>
                    </a:cubicBezTo>
                    <a:cubicBezTo>
                      <a:pt x="305558" y="68401"/>
                      <a:pt x="237157" y="0"/>
                      <a:pt x="152779" y="0"/>
                    </a:cubicBezTo>
                    <a:close/>
                  </a:path>
                </a:pathLst>
              </a:custGeom>
              <a:solidFill>
                <a:srgbClr val="126A3A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28646" y="-47554"/>
                <a:ext cx="248266" cy="32446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5581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0"/>
              <a:ext cx="450854" cy="450854"/>
              <a:chOff x="0" y="0"/>
              <a:chExt cx="305558" cy="305558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305558" cy="305558"/>
              </a:xfrm>
              <a:custGeom>
                <a:avLst/>
                <a:gdLst/>
                <a:ahLst/>
                <a:cxnLst/>
                <a:rect r="r" b="b" t="t" l="l"/>
                <a:pathLst>
                  <a:path h="305558" w="305558">
                    <a:moveTo>
                      <a:pt x="152779" y="0"/>
                    </a:moveTo>
                    <a:cubicBezTo>
                      <a:pt x="68401" y="0"/>
                      <a:pt x="0" y="68401"/>
                      <a:pt x="0" y="152779"/>
                    </a:cubicBezTo>
                    <a:cubicBezTo>
                      <a:pt x="0" y="237157"/>
                      <a:pt x="68401" y="305558"/>
                      <a:pt x="152779" y="305558"/>
                    </a:cubicBezTo>
                    <a:cubicBezTo>
                      <a:pt x="237157" y="305558"/>
                      <a:pt x="305558" y="237157"/>
                      <a:pt x="305558" y="152779"/>
                    </a:cubicBezTo>
                    <a:cubicBezTo>
                      <a:pt x="305558" y="68401"/>
                      <a:pt x="237157" y="0"/>
                      <a:pt x="152779" y="0"/>
                    </a:cubicBezTo>
                    <a:close/>
                  </a:path>
                </a:pathLst>
              </a:custGeom>
              <a:solidFill>
                <a:srgbClr val="126A3A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28646" y="-47554"/>
                <a:ext cx="248266" cy="32446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5581"/>
                  </a:lnSpc>
                </a:pPr>
              </a:p>
            </p:txBody>
          </p:sp>
        </p:grpSp>
      </p:grpSp>
      <p:sp>
        <p:nvSpPr>
          <p:cNvPr name="TextBox 12" id="12"/>
          <p:cNvSpPr txBox="true"/>
          <p:nvPr/>
        </p:nvSpPr>
        <p:spPr>
          <a:xfrm rot="0">
            <a:off x="4844542" y="1227652"/>
            <a:ext cx="8598917" cy="1442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279"/>
              </a:lnSpc>
            </a:pPr>
            <a:r>
              <a:rPr lang="en-US" b="true" sz="12093" spc="-640">
                <a:solidFill>
                  <a:srgbClr val="126A3A"/>
                </a:solidFill>
                <a:latin typeface="Alegreya Bold"/>
                <a:ea typeface="Alegreya Bold"/>
                <a:cs typeface="Alegreya Bold"/>
                <a:sym typeface="Alegreya Bold"/>
              </a:rPr>
              <a:t>CONCLUSION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028700" y="1099321"/>
            <a:ext cx="1218781" cy="1069480"/>
          </a:xfrm>
          <a:custGeom>
            <a:avLst/>
            <a:gdLst/>
            <a:ahLst/>
            <a:cxnLst/>
            <a:rect r="r" b="b" t="t" l="l"/>
            <a:pathLst>
              <a:path h="1069480" w="1218781">
                <a:moveTo>
                  <a:pt x="0" y="0"/>
                </a:moveTo>
                <a:lnTo>
                  <a:pt x="1218781" y="0"/>
                </a:lnTo>
                <a:lnTo>
                  <a:pt x="1218781" y="1069480"/>
                </a:lnTo>
                <a:lnTo>
                  <a:pt x="0" y="10694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16917333" y="8772907"/>
            <a:ext cx="2223303" cy="2223303"/>
            <a:chOff x="0" y="0"/>
            <a:chExt cx="6350000" cy="6350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17775233" y="9297262"/>
            <a:ext cx="507504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772015" y="5501076"/>
            <a:ext cx="15145318" cy="2920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800"/>
              </a:lnSpc>
              <a:spcBef>
                <a:spcPct val="0"/>
              </a:spcBef>
            </a:pPr>
            <a:r>
              <a:rPr lang="en-US" sz="17000">
                <a:solidFill>
                  <a:srgbClr val="34520D"/>
                </a:solidFill>
                <a:latin typeface="AC Steelfish"/>
                <a:ea typeface="AC Steelfish"/>
                <a:cs typeface="AC Steelfish"/>
                <a:sym typeface="AC Steelfish"/>
              </a:rPr>
              <a:t>QUESTION AND ANSWER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105486" y="3646987"/>
            <a:ext cx="14291995" cy="8539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  <a:spcBef>
                <a:spcPct val="0"/>
              </a:spcBef>
            </a:pPr>
            <a:r>
              <a:rPr lang="en-US" b="true" sz="4999">
                <a:solidFill>
                  <a:srgbClr val="172900"/>
                </a:solidFill>
                <a:latin typeface="Rosario Bold"/>
                <a:ea typeface="Rosario Bold"/>
                <a:cs typeface="Rosario Bold"/>
                <a:sym typeface="Rosario Bold"/>
              </a:rPr>
              <a:t>Thank You for Listening!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2169" y="0"/>
            <a:ext cx="18288000" cy="10287000"/>
            <a:chOff x="0" y="0"/>
            <a:chExt cx="4816593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2709333"/>
            </a:xfrm>
            <a:custGeom>
              <a:avLst/>
              <a:gdLst/>
              <a:ahLst/>
              <a:cxnLst/>
              <a:rect r="r" b="b" t="t" l="l"/>
              <a:pathLst>
                <a:path h="2709333" w="4816592">
                  <a:moveTo>
                    <a:pt x="21590" y="0"/>
                  </a:moveTo>
                  <a:lnTo>
                    <a:pt x="4795002" y="0"/>
                  </a:lnTo>
                  <a:cubicBezTo>
                    <a:pt x="4800728" y="0"/>
                    <a:pt x="4806220" y="2275"/>
                    <a:pt x="4810269" y="6324"/>
                  </a:cubicBezTo>
                  <a:cubicBezTo>
                    <a:pt x="4814318" y="10372"/>
                    <a:pt x="4816592" y="15864"/>
                    <a:pt x="4816592" y="21590"/>
                  </a:cubicBezTo>
                  <a:lnTo>
                    <a:pt x="4816592" y="2687743"/>
                  </a:lnTo>
                  <a:cubicBezTo>
                    <a:pt x="4816592" y="2699667"/>
                    <a:pt x="4806926" y="2709333"/>
                    <a:pt x="4795002" y="2709333"/>
                  </a:cubicBezTo>
                  <a:lnTo>
                    <a:pt x="21590" y="2709333"/>
                  </a:lnTo>
                  <a:cubicBezTo>
                    <a:pt x="9666" y="2709333"/>
                    <a:pt x="0" y="2699667"/>
                    <a:pt x="0" y="2687743"/>
                  </a:cubicBezTo>
                  <a:lnTo>
                    <a:pt x="0" y="21590"/>
                  </a:lnTo>
                  <a:cubicBezTo>
                    <a:pt x="0" y="9666"/>
                    <a:pt x="9666" y="0"/>
                    <a:pt x="21590" y="0"/>
                  </a:cubicBezTo>
                  <a:close/>
                </a:path>
              </a:pathLst>
            </a:custGeom>
            <a:solidFill>
              <a:srgbClr val="2D604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6917333" y="8772907"/>
            <a:ext cx="2223303" cy="2223303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3433862" y="2277033"/>
            <a:ext cx="5131566" cy="1139175"/>
            <a:chOff x="0" y="0"/>
            <a:chExt cx="1351524" cy="30003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351524" cy="300030"/>
            </a:xfrm>
            <a:custGeom>
              <a:avLst/>
              <a:gdLst/>
              <a:ahLst/>
              <a:cxnLst/>
              <a:rect r="r" b="b" t="t" l="l"/>
              <a:pathLst>
                <a:path h="300030" w="1351524">
                  <a:moveTo>
                    <a:pt x="0" y="0"/>
                  </a:moveTo>
                  <a:lnTo>
                    <a:pt x="1351524" y="0"/>
                  </a:lnTo>
                  <a:lnTo>
                    <a:pt x="1351524" y="300030"/>
                  </a:lnTo>
                  <a:lnTo>
                    <a:pt x="0" y="30003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66675"/>
              <a:ext cx="1351524" cy="3667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b="true" sz="32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Introduction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08589" y="4143937"/>
            <a:ext cx="4356839" cy="1339547"/>
            <a:chOff x="0" y="0"/>
            <a:chExt cx="1147480" cy="352802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147480" cy="352802"/>
            </a:xfrm>
            <a:custGeom>
              <a:avLst/>
              <a:gdLst/>
              <a:ahLst/>
              <a:cxnLst/>
              <a:rect r="r" b="b" t="t" l="l"/>
              <a:pathLst>
                <a:path h="352802" w="1147480">
                  <a:moveTo>
                    <a:pt x="0" y="0"/>
                  </a:moveTo>
                  <a:lnTo>
                    <a:pt x="1147480" y="0"/>
                  </a:lnTo>
                  <a:lnTo>
                    <a:pt x="1147480" y="352802"/>
                  </a:lnTo>
                  <a:lnTo>
                    <a:pt x="0" y="352802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66675"/>
              <a:ext cx="1147480" cy="419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b="true" sz="32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Components &amp; Specifications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0256123" y="4143050"/>
            <a:ext cx="5051538" cy="1339547"/>
            <a:chOff x="0" y="0"/>
            <a:chExt cx="1330446" cy="352802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330446" cy="352802"/>
            </a:xfrm>
            <a:custGeom>
              <a:avLst/>
              <a:gdLst/>
              <a:ahLst/>
              <a:cxnLst/>
              <a:rect r="r" b="b" t="t" l="l"/>
              <a:pathLst>
                <a:path h="352802" w="1330446">
                  <a:moveTo>
                    <a:pt x="0" y="0"/>
                  </a:moveTo>
                  <a:lnTo>
                    <a:pt x="1330446" y="0"/>
                  </a:lnTo>
                  <a:lnTo>
                    <a:pt x="1330446" y="352802"/>
                  </a:lnTo>
                  <a:lnTo>
                    <a:pt x="0" y="352802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66675"/>
              <a:ext cx="1330446" cy="419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b="true" sz="32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Features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0056871" y="4143050"/>
            <a:ext cx="1224188" cy="1339547"/>
            <a:chOff x="0" y="0"/>
            <a:chExt cx="322420" cy="35280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22420" cy="352802"/>
            </a:xfrm>
            <a:custGeom>
              <a:avLst/>
              <a:gdLst/>
              <a:ahLst/>
              <a:cxnLst/>
              <a:rect r="r" b="b" t="t" l="l"/>
              <a:pathLst>
                <a:path h="352802" w="322420">
                  <a:moveTo>
                    <a:pt x="0" y="0"/>
                  </a:moveTo>
                  <a:lnTo>
                    <a:pt x="322420" y="0"/>
                  </a:lnTo>
                  <a:lnTo>
                    <a:pt x="322420" y="352802"/>
                  </a:lnTo>
                  <a:lnTo>
                    <a:pt x="0" y="352802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57150"/>
              <a:ext cx="322420" cy="4099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b="true" sz="34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3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0056871" y="4143050"/>
            <a:ext cx="1374069" cy="1341320"/>
            <a:chOff x="0" y="0"/>
            <a:chExt cx="361895" cy="35327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361895" cy="353270"/>
            </a:xfrm>
            <a:custGeom>
              <a:avLst/>
              <a:gdLst/>
              <a:ahLst/>
              <a:cxnLst/>
              <a:rect r="r" b="b" t="t" l="l"/>
              <a:pathLst>
                <a:path h="353270" w="361895">
                  <a:moveTo>
                    <a:pt x="0" y="0"/>
                  </a:moveTo>
                  <a:lnTo>
                    <a:pt x="361895" y="0"/>
                  </a:lnTo>
                  <a:lnTo>
                    <a:pt x="361895" y="353270"/>
                  </a:lnTo>
                  <a:lnTo>
                    <a:pt x="0" y="35327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57150"/>
              <a:ext cx="361895" cy="4104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b="true" sz="34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4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0993830" y="4143050"/>
            <a:ext cx="4313831" cy="1339547"/>
            <a:chOff x="0" y="0"/>
            <a:chExt cx="1136153" cy="35280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136153" cy="352802"/>
            </a:xfrm>
            <a:custGeom>
              <a:avLst/>
              <a:gdLst/>
              <a:ahLst/>
              <a:cxnLst/>
              <a:rect r="r" b="b" t="t" l="l"/>
              <a:pathLst>
                <a:path h="352802" w="1136153">
                  <a:moveTo>
                    <a:pt x="0" y="0"/>
                  </a:moveTo>
                  <a:lnTo>
                    <a:pt x="1136153" y="0"/>
                  </a:lnTo>
                  <a:lnTo>
                    <a:pt x="1136153" y="352802"/>
                  </a:lnTo>
                  <a:lnTo>
                    <a:pt x="0" y="352802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66675"/>
              <a:ext cx="1136153" cy="419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b="true" sz="32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Control Page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10547147" y="6026443"/>
            <a:ext cx="4760514" cy="1341320"/>
            <a:chOff x="0" y="0"/>
            <a:chExt cx="1253798" cy="35327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253798" cy="353270"/>
            </a:xfrm>
            <a:custGeom>
              <a:avLst/>
              <a:gdLst/>
              <a:ahLst/>
              <a:cxnLst/>
              <a:rect r="r" b="b" t="t" l="l"/>
              <a:pathLst>
                <a:path h="353270" w="1253798">
                  <a:moveTo>
                    <a:pt x="0" y="0"/>
                  </a:moveTo>
                  <a:lnTo>
                    <a:pt x="1253798" y="0"/>
                  </a:lnTo>
                  <a:lnTo>
                    <a:pt x="1253798" y="353270"/>
                  </a:lnTo>
                  <a:lnTo>
                    <a:pt x="0" y="35327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66675"/>
              <a:ext cx="1253798" cy="41994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b="true" sz="32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Constraints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4207842" y="7824624"/>
            <a:ext cx="4357586" cy="1139175"/>
            <a:chOff x="0" y="0"/>
            <a:chExt cx="1147677" cy="30003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147677" cy="300030"/>
            </a:xfrm>
            <a:custGeom>
              <a:avLst/>
              <a:gdLst/>
              <a:ahLst/>
              <a:cxnLst/>
              <a:rect r="r" b="b" t="t" l="l"/>
              <a:pathLst>
                <a:path h="300030" w="1147677">
                  <a:moveTo>
                    <a:pt x="0" y="0"/>
                  </a:moveTo>
                  <a:lnTo>
                    <a:pt x="1147677" y="0"/>
                  </a:lnTo>
                  <a:lnTo>
                    <a:pt x="1147677" y="300030"/>
                  </a:lnTo>
                  <a:lnTo>
                    <a:pt x="0" y="30003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66675"/>
              <a:ext cx="1147677" cy="3667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b="true" sz="32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Future Work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3433862" y="4143937"/>
            <a:ext cx="1224188" cy="1339547"/>
            <a:chOff x="0" y="0"/>
            <a:chExt cx="322420" cy="35280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322420" cy="352802"/>
            </a:xfrm>
            <a:custGeom>
              <a:avLst/>
              <a:gdLst/>
              <a:ahLst/>
              <a:cxnLst/>
              <a:rect r="r" b="b" t="t" l="l"/>
              <a:pathLst>
                <a:path h="352802" w="322420">
                  <a:moveTo>
                    <a:pt x="0" y="0"/>
                  </a:moveTo>
                  <a:lnTo>
                    <a:pt x="322420" y="0"/>
                  </a:lnTo>
                  <a:lnTo>
                    <a:pt x="322420" y="352802"/>
                  </a:lnTo>
                  <a:lnTo>
                    <a:pt x="0" y="352802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57150"/>
              <a:ext cx="322420" cy="4099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b="true" sz="34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2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0056871" y="6026443"/>
            <a:ext cx="1224188" cy="1341320"/>
            <a:chOff x="0" y="0"/>
            <a:chExt cx="322420" cy="35327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322420" cy="353270"/>
            </a:xfrm>
            <a:custGeom>
              <a:avLst/>
              <a:gdLst/>
              <a:ahLst/>
              <a:cxnLst/>
              <a:rect r="r" b="b" t="t" l="l"/>
              <a:pathLst>
                <a:path h="353270" w="322420">
                  <a:moveTo>
                    <a:pt x="0" y="0"/>
                  </a:moveTo>
                  <a:lnTo>
                    <a:pt x="322420" y="0"/>
                  </a:lnTo>
                  <a:lnTo>
                    <a:pt x="322420" y="353270"/>
                  </a:lnTo>
                  <a:lnTo>
                    <a:pt x="0" y="35327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0" y="-57150"/>
              <a:ext cx="322420" cy="4104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b="true" sz="34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5</a:t>
              </a:r>
            </a:p>
          </p:txBody>
        </p:sp>
      </p:grpSp>
      <p:grpSp>
        <p:nvGrpSpPr>
          <p:cNvPr name="Group 37" id="37"/>
          <p:cNvGrpSpPr/>
          <p:nvPr/>
        </p:nvGrpSpPr>
        <p:grpSpPr>
          <a:xfrm rot="0">
            <a:off x="10056871" y="7910722"/>
            <a:ext cx="1264256" cy="1139175"/>
            <a:chOff x="0" y="0"/>
            <a:chExt cx="332973" cy="300030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332973" cy="300030"/>
            </a:xfrm>
            <a:custGeom>
              <a:avLst/>
              <a:gdLst/>
              <a:ahLst/>
              <a:cxnLst/>
              <a:rect r="r" b="b" t="t" l="l"/>
              <a:pathLst>
                <a:path h="300030" w="332973">
                  <a:moveTo>
                    <a:pt x="0" y="0"/>
                  </a:moveTo>
                  <a:lnTo>
                    <a:pt x="332973" y="0"/>
                  </a:lnTo>
                  <a:lnTo>
                    <a:pt x="332973" y="300030"/>
                  </a:lnTo>
                  <a:lnTo>
                    <a:pt x="0" y="30003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39" id="39"/>
            <p:cNvSpPr txBox="true"/>
            <p:nvPr/>
          </p:nvSpPr>
          <p:spPr>
            <a:xfrm>
              <a:off x="0" y="-57150"/>
              <a:ext cx="332973" cy="3571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b="true" sz="34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7</a:t>
              </a:r>
            </a:p>
          </p:txBody>
        </p:sp>
      </p:grpSp>
      <p:grpSp>
        <p:nvGrpSpPr>
          <p:cNvPr name="Group 40" id="40"/>
          <p:cNvGrpSpPr/>
          <p:nvPr/>
        </p:nvGrpSpPr>
        <p:grpSpPr>
          <a:xfrm rot="0">
            <a:off x="10993830" y="7910722"/>
            <a:ext cx="4313831" cy="1139175"/>
            <a:chOff x="0" y="0"/>
            <a:chExt cx="1136153" cy="30003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136153" cy="300030"/>
            </a:xfrm>
            <a:custGeom>
              <a:avLst/>
              <a:gdLst/>
              <a:ahLst/>
              <a:cxnLst/>
              <a:rect r="r" b="b" t="t" l="l"/>
              <a:pathLst>
                <a:path h="300030" w="1136153">
                  <a:moveTo>
                    <a:pt x="0" y="0"/>
                  </a:moveTo>
                  <a:lnTo>
                    <a:pt x="1136153" y="0"/>
                  </a:lnTo>
                  <a:lnTo>
                    <a:pt x="1136153" y="300030"/>
                  </a:lnTo>
                  <a:lnTo>
                    <a:pt x="0" y="30003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42" id="42"/>
            <p:cNvSpPr txBox="true"/>
            <p:nvPr/>
          </p:nvSpPr>
          <p:spPr>
            <a:xfrm>
              <a:off x="0" y="-66675"/>
              <a:ext cx="1136153" cy="3667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b="true" sz="32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Acknowledgement</a:t>
              </a:r>
            </a:p>
          </p:txBody>
        </p:sp>
      </p:grpSp>
      <p:grpSp>
        <p:nvGrpSpPr>
          <p:cNvPr name="Group 43" id="43"/>
          <p:cNvGrpSpPr/>
          <p:nvPr/>
        </p:nvGrpSpPr>
        <p:grpSpPr>
          <a:xfrm rot="0">
            <a:off x="3628590" y="5982794"/>
            <a:ext cx="4936839" cy="1339547"/>
            <a:chOff x="0" y="0"/>
            <a:chExt cx="1300237" cy="352802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1300237" cy="352802"/>
            </a:xfrm>
            <a:custGeom>
              <a:avLst/>
              <a:gdLst/>
              <a:ahLst/>
              <a:cxnLst/>
              <a:rect r="r" b="b" t="t" l="l"/>
              <a:pathLst>
                <a:path h="352802" w="1300237">
                  <a:moveTo>
                    <a:pt x="0" y="0"/>
                  </a:moveTo>
                  <a:lnTo>
                    <a:pt x="1300237" y="0"/>
                  </a:lnTo>
                  <a:lnTo>
                    <a:pt x="1300237" y="352802"/>
                  </a:lnTo>
                  <a:lnTo>
                    <a:pt x="0" y="352802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45" id="45"/>
            <p:cNvSpPr txBox="true"/>
            <p:nvPr/>
          </p:nvSpPr>
          <p:spPr>
            <a:xfrm>
              <a:off x="0" y="-66675"/>
              <a:ext cx="1300237" cy="419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b="true" sz="32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Features</a:t>
              </a:r>
            </a:p>
          </p:txBody>
        </p:sp>
      </p:grpSp>
      <p:grpSp>
        <p:nvGrpSpPr>
          <p:cNvPr name="Group 46" id="46"/>
          <p:cNvGrpSpPr/>
          <p:nvPr/>
        </p:nvGrpSpPr>
        <p:grpSpPr>
          <a:xfrm rot="0">
            <a:off x="3433862" y="5982794"/>
            <a:ext cx="1196392" cy="1339547"/>
            <a:chOff x="0" y="0"/>
            <a:chExt cx="315099" cy="352802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15099" cy="352802"/>
            </a:xfrm>
            <a:custGeom>
              <a:avLst/>
              <a:gdLst/>
              <a:ahLst/>
              <a:cxnLst/>
              <a:rect r="r" b="b" t="t" l="l"/>
              <a:pathLst>
                <a:path h="352802" w="315099">
                  <a:moveTo>
                    <a:pt x="0" y="0"/>
                  </a:moveTo>
                  <a:lnTo>
                    <a:pt x="315099" y="0"/>
                  </a:lnTo>
                  <a:lnTo>
                    <a:pt x="315099" y="352802"/>
                  </a:lnTo>
                  <a:lnTo>
                    <a:pt x="0" y="352802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48" id="48"/>
            <p:cNvSpPr txBox="true"/>
            <p:nvPr/>
          </p:nvSpPr>
          <p:spPr>
            <a:xfrm>
              <a:off x="0" y="-57150"/>
              <a:ext cx="315099" cy="4099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b="true" sz="34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3</a:t>
              </a:r>
            </a:p>
          </p:txBody>
        </p:sp>
      </p:grpSp>
      <p:grpSp>
        <p:nvGrpSpPr>
          <p:cNvPr name="Group 49" id="49"/>
          <p:cNvGrpSpPr/>
          <p:nvPr/>
        </p:nvGrpSpPr>
        <p:grpSpPr>
          <a:xfrm rot="0">
            <a:off x="3433862" y="5982794"/>
            <a:ext cx="1342869" cy="1341320"/>
            <a:chOff x="0" y="0"/>
            <a:chExt cx="353678" cy="353270"/>
          </a:xfrm>
        </p:grpSpPr>
        <p:sp>
          <p:nvSpPr>
            <p:cNvPr name="Freeform 50" id="50"/>
            <p:cNvSpPr/>
            <p:nvPr/>
          </p:nvSpPr>
          <p:spPr>
            <a:xfrm flipH="false" flipV="false" rot="0">
              <a:off x="0" y="0"/>
              <a:ext cx="353678" cy="353270"/>
            </a:xfrm>
            <a:custGeom>
              <a:avLst/>
              <a:gdLst/>
              <a:ahLst/>
              <a:cxnLst/>
              <a:rect r="r" b="b" t="t" l="l"/>
              <a:pathLst>
                <a:path h="353270" w="353678">
                  <a:moveTo>
                    <a:pt x="0" y="0"/>
                  </a:moveTo>
                  <a:lnTo>
                    <a:pt x="353678" y="0"/>
                  </a:lnTo>
                  <a:lnTo>
                    <a:pt x="353678" y="353270"/>
                  </a:lnTo>
                  <a:lnTo>
                    <a:pt x="0" y="35327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51" id="51"/>
            <p:cNvSpPr txBox="true"/>
            <p:nvPr/>
          </p:nvSpPr>
          <p:spPr>
            <a:xfrm>
              <a:off x="0" y="-57150"/>
              <a:ext cx="353678" cy="4104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b="true" sz="34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4</a:t>
              </a:r>
            </a:p>
          </p:txBody>
        </p:sp>
      </p:grpSp>
      <p:grpSp>
        <p:nvGrpSpPr>
          <p:cNvPr name="Group 52" id="52"/>
          <p:cNvGrpSpPr/>
          <p:nvPr/>
        </p:nvGrpSpPr>
        <p:grpSpPr>
          <a:xfrm rot="0">
            <a:off x="3433862" y="7821651"/>
            <a:ext cx="1264256" cy="1142149"/>
            <a:chOff x="0" y="0"/>
            <a:chExt cx="332973" cy="300813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332973" cy="300813"/>
            </a:xfrm>
            <a:custGeom>
              <a:avLst/>
              <a:gdLst/>
              <a:ahLst/>
              <a:cxnLst/>
              <a:rect r="r" b="b" t="t" l="l"/>
              <a:pathLst>
                <a:path h="300813" w="332973">
                  <a:moveTo>
                    <a:pt x="0" y="0"/>
                  </a:moveTo>
                  <a:lnTo>
                    <a:pt x="332973" y="0"/>
                  </a:lnTo>
                  <a:lnTo>
                    <a:pt x="332973" y="300813"/>
                  </a:lnTo>
                  <a:lnTo>
                    <a:pt x="0" y="300813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54" id="54"/>
            <p:cNvSpPr txBox="true"/>
            <p:nvPr/>
          </p:nvSpPr>
          <p:spPr>
            <a:xfrm>
              <a:off x="0" y="-57150"/>
              <a:ext cx="332973" cy="3579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b="true" sz="34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6</a:t>
              </a:r>
            </a:p>
          </p:txBody>
        </p:sp>
      </p:grpSp>
      <p:sp>
        <p:nvSpPr>
          <p:cNvPr name="TextBox 55" id="55"/>
          <p:cNvSpPr txBox="true"/>
          <p:nvPr/>
        </p:nvSpPr>
        <p:spPr>
          <a:xfrm rot="0">
            <a:off x="5714719" y="398779"/>
            <a:ext cx="6246467" cy="6299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  <a:spcBef>
                <a:spcPct val="0"/>
              </a:spcBef>
            </a:pPr>
            <a:r>
              <a:rPr lang="en-US" b="true" sz="3699">
                <a:solidFill>
                  <a:srgbClr val="E9E9E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TABLE OF CONTENT</a:t>
            </a:r>
          </a:p>
        </p:txBody>
      </p:sp>
      <p:sp>
        <p:nvSpPr>
          <p:cNvPr name="TextBox 56" id="56"/>
          <p:cNvSpPr txBox="true"/>
          <p:nvPr/>
        </p:nvSpPr>
        <p:spPr>
          <a:xfrm rot="0">
            <a:off x="17902138" y="9297262"/>
            <a:ext cx="253693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</a:t>
            </a:r>
          </a:p>
        </p:txBody>
      </p:sp>
      <p:grpSp>
        <p:nvGrpSpPr>
          <p:cNvPr name="Group 57" id="57"/>
          <p:cNvGrpSpPr/>
          <p:nvPr/>
        </p:nvGrpSpPr>
        <p:grpSpPr>
          <a:xfrm rot="0">
            <a:off x="10950822" y="2277033"/>
            <a:ext cx="4356839" cy="1139175"/>
            <a:chOff x="0" y="0"/>
            <a:chExt cx="1147480" cy="300030"/>
          </a:xfrm>
        </p:grpSpPr>
        <p:sp>
          <p:nvSpPr>
            <p:cNvPr name="Freeform 58" id="58"/>
            <p:cNvSpPr/>
            <p:nvPr/>
          </p:nvSpPr>
          <p:spPr>
            <a:xfrm flipH="false" flipV="false" rot="0">
              <a:off x="0" y="0"/>
              <a:ext cx="1147480" cy="300030"/>
            </a:xfrm>
            <a:custGeom>
              <a:avLst/>
              <a:gdLst/>
              <a:ahLst/>
              <a:cxnLst/>
              <a:rect r="r" b="b" t="t" l="l"/>
              <a:pathLst>
                <a:path h="300030" w="1147480">
                  <a:moveTo>
                    <a:pt x="0" y="0"/>
                  </a:moveTo>
                  <a:lnTo>
                    <a:pt x="1147480" y="0"/>
                  </a:lnTo>
                  <a:lnTo>
                    <a:pt x="1147480" y="300030"/>
                  </a:lnTo>
                  <a:lnTo>
                    <a:pt x="0" y="30003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59" id="59"/>
            <p:cNvSpPr txBox="true"/>
            <p:nvPr/>
          </p:nvSpPr>
          <p:spPr>
            <a:xfrm>
              <a:off x="0" y="-66675"/>
              <a:ext cx="1147480" cy="3667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b="true" sz="32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Objectives</a:t>
              </a:r>
            </a:p>
          </p:txBody>
        </p:sp>
      </p:grpSp>
      <p:grpSp>
        <p:nvGrpSpPr>
          <p:cNvPr name="Group 60" id="60"/>
          <p:cNvGrpSpPr/>
          <p:nvPr/>
        </p:nvGrpSpPr>
        <p:grpSpPr>
          <a:xfrm rot="0">
            <a:off x="10056871" y="2277033"/>
            <a:ext cx="1224188" cy="1139175"/>
            <a:chOff x="0" y="0"/>
            <a:chExt cx="322420" cy="300030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322420" cy="300030"/>
            </a:xfrm>
            <a:custGeom>
              <a:avLst/>
              <a:gdLst/>
              <a:ahLst/>
              <a:cxnLst/>
              <a:rect r="r" b="b" t="t" l="l"/>
              <a:pathLst>
                <a:path h="300030" w="322420">
                  <a:moveTo>
                    <a:pt x="0" y="0"/>
                  </a:moveTo>
                  <a:lnTo>
                    <a:pt x="322420" y="0"/>
                  </a:lnTo>
                  <a:lnTo>
                    <a:pt x="322420" y="300030"/>
                  </a:lnTo>
                  <a:lnTo>
                    <a:pt x="0" y="30003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62" id="62"/>
            <p:cNvSpPr txBox="true"/>
            <p:nvPr/>
          </p:nvSpPr>
          <p:spPr>
            <a:xfrm>
              <a:off x="0" y="-57150"/>
              <a:ext cx="322420" cy="3571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b="true" sz="34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1</a:t>
              </a:r>
            </a:p>
          </p:txBody>
        </p:sp>
      </p:grpSp>
      <p:grpSp>
        <p:nvGrpSpPr>
          <p:cNvPr name="Group 63" id="63"/>
          <p:cNvGrpSpPr/>
          <p:nvPr/>
        </p:nvGrpSpPr>
        <p:grpSpPr>
          <a:xfrm rot="0">
            <a:off x="4349547" y="5982794"/>
            <a:ext cx="4215881" cy="1339547"/>
            <a:chOff x="0" y="0"/>
            <a:chExt cx="1110356" cy="352802"/>
          </a:xfrm>
        </p:grpSpPr>
        <p:sp>
          <p:nvSpPr>
            <p:cNvPr name="Freeform 64" id="64"/>
            <p:cNvSpPr/>
            <p:nvPr/>
          </p:nvSpPr>
          <p:spPr>
            <a:xfrm flipH="false" flipV="false" rot="0">
              <a:off x="0" y="0"/>
              <a:ext cx="1110356" cy="352802"/>
            </a:xfrm>
            <a:custGeom>
              <a:avLst/>
              <a:gdLst/>
              <a:ahLst/>
              <a:cxnLst/>
              <a:rect r="r" b="b" t="t" l="l"/>
              <a:pathLst>
                <a:path h="352802" w="1110356">
                  <a:moveTo>
                    <a:pt x="0" y="0"/>
                  </a:moveTo>
                  <a:lnTo>
                    <a:pt x="1110356" y="0"/>
                  </a:lnTo>
                  <a:lnTo>
                    <a:pt x="1110356" y="352802"/>
                  </a:lnTo>
                  <a:lnTo>
                    <a:pt x="0" y="352802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65" id="65"/>
            <p:cNvSpPr txBox="true"/>
            <p:nvPr/>
          </p:nvSpPr>
          <p:spPr>
            <a:xfrm>
              <a:off x="0" y="-66675"/>
              <a:ext cx="1110356" cy="419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b="true" sz="32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Control Page</a:t>
              </a:r>
            </a:p>
          </p:txBody>
        </p:sp>
      </p:grpSp>
      <p:grpSp>
        <p:nvGrpSpPr>
          <p:cNvPr name="Group 66" id="66"/>
          <p:cNvGrpSpPr/>
          <p:nvPr/>
        </p:nvGrpSpPr>
        <p:grpSpPr>
          <a:xfrm rot="0">
            <a:off x="10056871" y="4142164"/>
            <a:ext cx="1374069" cy="1341320"/>
            <a:chOff x="0" y="0"/>
            <a:chExt cx="361895" cy="353270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61895" cy="353270"/>
            </a:xfrm>
            <a:custGeom>
              <a:avLst/>
              <a:gdLst/>
              <a:ahLst/>
              <a:cxnLst/>
              <a:rect r="r" b="b" t="t" l="l"/>
              <a:pathLst>
                <a:path h="353270" w="361895">
                  <a:moveTo>
                    <a:pt x="0" y="0"/>
                  </a:moveTo>
                  <a:lnTo>
                    <a:pt x="361895" y="0"/>
                  </a:lnTo>
                  <a:lnTo>
                    <a:pt x="361895" y="353270"/>
                  </a:lnTo>
                  <a:lnTo>
                    <a:pt x="0" y="35327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68" id="68"/>
            <p:cNvSpPr txBox="true"/>
            <p:nvPr/>
          </p:nvSpPr>
          <p:spPr>
            <a:xfrm>
              <a:off x="0" y="-57150"/>
              <a:ext cx="361895" cy="4104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b="true" sz="34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3</a:t>
              </a:r>
            </a:p>
          </p:txBody>
        </p:sp>
      </p:grpSp>
      <p:grpSp>
        <p:nvGrpSpPr>
          <p:cNvPr name="Group 69" id="69"/>
          <p:cNvGrpSpPr/>
          <p:nvPr/>
        </p:nvGrpSpPr>
        <p:grpSpPr>
          <a:xfrm rot="0">
            <a:off x="3628590" y="5982794"/>
            <a:ext cx="4936839" cy="1339547"/>
            <a:chOff x="0" y="0"/>
            <a:chExt cx="1300237" cy="352802"/>
          </a:xfrm>
        </p:grpSpPr>
        <p:sp>
          <p:nvSpPr>
            <p:cNvPr name="Freeform 70" id="70"/>
            <p:cNvSpPr/>
            <p:nvPr/>
          </p:nvSpPr>
          <p:spPr>
            <a:xfrm flipH="false" flipV="false" rot="0">
              <a:off x="0" y="0"/>
              <a:ext cx="1300237" cy="352802"/>
            </a:xfrm>
            <a:custGeom>
              <a:avLst/>
              <a:gdLst/>
              <a:ahLst/>
              <a:cxnLst/>
              <a:rect r="r" b="b" t="t" l="l"/>
              <a:pathLst>
                <a:path h="352802" w="1300237">
                  <a:moveTo>
                    <a:pt x="0" y="0"/>
                  </a:moveTo>
                  <a:lnTo>
                    <a:pt x="1300237" y="0"/>
                  </a:lnTo>
                  <a:lnTo>
                    <a:pt x="1300237" y="352802"/>
                  </a:lnTo>
                  <a:lnTo>
                    <a:pt x="0" y="352802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71" id="71"/>
            <p:cNvSpPr txBox="true"/>
            <p:nvPr/>
          </p:nvSpPr>
          <p:spPr>
            <a:xfrm>
              <a:off x="0" y="-66675"/>
              <a:ext cx="1300237" cy="419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619"/>
                </a:lnSpc>
              </a:pPr>
              <a:r>
                <a:rPr lang="en-US" b="true" sz="32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Features</a:t>
              </a:r>
            </a:p>
          </p:txBody>
        </p:sp>
      </p:grpSp>
      <p:grpSp>
        <p:nvGrpSpPr>
          <p:cNvPr name="Group 72" id="72"/>
          <p:cNvGrpSpPr/>
          <p:nvPr/>
        </p:nvGrpSpPr>
        <p:grpSpPr>
          <a:xfrm rot="0">
            <a:off x="3433862" y="5981020"/>
            <a:ext cx="1342869" cy="1341320"/>
            <a:chOff x="0" y="0"/>
            <a:chExt cx="353678" cy="353270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353678" cy="353270"/>
            </a:xfrm>
            <a:custGeom>
              <a:avLst/>
              <a:gdLst/>
              <a:ahLst/>
              <a:cxnLst/>
              <a:rect r="r" b="b" t="t" l="l"/>
              <a:pathLst>
                <a:path h="353270" w="353678">
                  <a:moveTo>
                    <a:pt x="0" y="0"/>
                  </a:moveTo>
                  <a:lnTo>
                    <a:pt x="353678" y="0"/>
                  </a:lnTo>
                  <a:lnTo>
                    <a:pt x="353678" y="353270"/>
                  </a:lnTo>
                  <a:lnTo>
                    <a:pt x="0" y="353270"/>
                  </a:lnTo>
                  <a:close/>
                </a:path>
              </a:pathLst>
            </a:custGeom>
            <a:solidFill>
              <a:srgbClr val="FFD079"/>
            </a:solidFill>
          </p:spPr>
        </p:sp>
        <p:sp>
          <p:nvSpPr>
            <p:cNvPr name="TextBox 74" id="74"/>
            <p:cNvSpPr txBox="true"/>
            <p:nvPr/>
          </p:nvSpPr>
          <p:spPr>
            <a:xfrm>
              <a:off x="0" y="-57150"/>
              <a:ext cx="353678" cy="4104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b="true" sz="3499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4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418103" y="-2126671"/>
            <a:ext cx="9429750" cy="9429750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D604A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917333" y="8772907"/>
            <a:ext cx="2223303" cy="2223303"/>
            <a:chOff x="0" y="0"/>
            <a:chExt cx="6350000" cy="63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755770" y="1028700"/>
            <a:ext cx="7596918" cy="7596888"/>
            <a:chOff x="0" y="0"/>
            <a:chExt cx="6350000" cy="634997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6249" t="0" r="-6249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-3612101">
            <a:off x="6825858" y="1076938"/>
            <a:ext cx="1408580" cy="1202575"/>
          </a:xfrm>
          <a:custGeom>
            <a:avLst/>
            <a:gdLst/>
            <a:ahLst/>
            <a:cxnLst/>
            <a:rect r="r" b="b" t="t" l="l"/>
            <a:pathLst>
              <a:path h="1202575" w="1408580">
                <a:moveTo>
                  <a:pt x="0" y="0"/>
                </a:moveTo>
                <a:lnTo>
                  <a:pt x="1408581" y="0"/>
                </a:lnTo>
                <a:lnTo>
                  <a:pt x="1408581" y="1202576"/>
                </a:lnTo>
                <a:lnTo>
                  <a:pt x="0" y="120257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519926">
            <a:off x="7787179" y="1970966"/>
            <a:ext cx="851730" cy="727165"/>
          </a:xfrm>
          <a:custGeom>
            <a:avLst/>
            <a:gdLst/>
            <a:ahLst/>
            <a:cxnLst/>
            <a:rect r="r" b="b" t="t" l="l"/>
            <a:pathLst>
              <a:path h="727165" w="851730">
                <a:moveTo>
                  <a:pt x="0" y="0"/>
                </a:moveTo>
                <a:lnTo>
                  <a:pt x="851730" y="0"/>
                </a:lnTo>
                <a:lnTo>
                  <a:pt x="851730" y="727165"/>
                </a:lnTo>
                <a:lnTo>
                  <a:pt x="0" y="7271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-3612101">
            <a:off x="540890" y="7154897"/>
            <a:ext cx="1006968" cy="859699"/>
          </a:xfrm>
          <a:custGeom>
            <a:avLst/>
            <a:gdLst/>
            <a:ahLst/>
            <a:cxnLst/>
            <a:rect r="r" b="b" t="t" l="l"/>
            <a:pathLst>
              <a:path h="859699" w="1006968">
                <a:moveTo>
                  <a:pt x="1006969" y="0"/>
                </a:moveTo>
                <a:lnTo>
                  <a:pt x="0" y="0"/>
                </a:lnTo>
                <a:lnTo>
                  <a:pt x="0" y="859699"/>
                </a:lnTo>
                <a:lnTo>
                  <a:pt x="1006969" y="859699"/>
                </a:lnTo>
                <a:lnTo>
                  <a:pt x="1006969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true" flipV="false" rot="-5898681">
            <a:off x="1363152" y="7975355"/>
            <a:ext cx="608887" cy="519837"/>
          </a:xfrm>
          <a:custGeom>
            <a:avLst/>
            <a:gdLst/>
            <a:ahLst/>
            <a:cxnLst/>
            <a:rect r="r" b="b" t="t" l="l"/>
            <a:pathLst>
              <a:path h="519837" w="608887">
                <a:moveTo>
                  <a:pt x="608887" y="0"/>
                </a:moveTo>
                <a:lnTo>
                  <a:pt x="0" y="0"/>
                </a:lnTo>
                <a:lnTo>
                  <a:pt x="0" y="519837"/>
                </a:lnTo>
                <a:lnTo>
                  <a:pt x="608887" y="519837"/>
                </a:lnTo>
                <a:lnTo>
                  <a:pt x="608887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9303949" y="2994860"/>
            <a:ext cx="9320027" cy="21486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89"/>
              </a:lnSpc>
            </a:pPr>
            <a:r>
              <a:rPr lang="en-US" sz="334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General Background:</a:t>
            </a:r>
          </a:p>
          <a:p>
            <a:pPr algn="l" marL="636906" indent="-318453" lvl="1">
              <a:lnSpc>
                <a:spcPts val="4130"/>
              </a:lnSpc>
              <a:buFont typeface="Arial"/>
              <a:buChar char="•"/>
            </a:pPr>
            <a:r>
              <a:rPr lang="en-US" b="true" sz="295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Importance of smart robotics assistants for easier daily life.</a:t>
            </a:r>
          </a:p>
          <a:p>
            <a:pPr algn="l" marL="636906" indent="-318453" lvl="1">
              <a:lnSpc>
                <a:spcPts val="4130"/>
              </a:lnSpc>
              <a:buFont typeface="Arial"/>
              <a:buChar char="•"/>
            </a:pPr>
            <a:r>
              <a:rPr lang="en-US" b="true" sz="295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Evolution of robotics in modern agriculture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902138" y="9297262"/>
            <a:ext cx="253693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-383041" y="189314"/>
            <a:ext cx="6246467" cy="6299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  <a:spcBef>
                <a:spcPct val="0"/>
              </a:spcBef>
            </a:pPr>
            <a:r>
              <a:rPr lang="en-US" b="true" sz="3699">
                <a:solidFill>
                  <a:srgbClr val="E9E9E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INTRODUCTION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418103" y="-2126671"/>
            <a:ext cx="9429750" cy="9429750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2D604A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917333" y="8772907"/>
            <a:ext cx="2223303" cy="2223303"/>
            <a:chOff x="0" y="0"/>
            <a:chExt cx="6350000" cy="63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-401411" y="1311101"/>
            <a:ext cx="7596918" cy="7596888"/>
            <a:chOff x="0" y="0"/>
            <a:chExt cx="6350000" cy="634997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25471" t="0" r="-25471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-3612101">
            <a:off x="6825858" y="1076938"/>
            <a:ext cx="1408580" cy="1202575"/>
          </a:xfrm>
          <a:custGeom>
            <a:avLst/>
            <a:gdLst/>
            <a:ahLst/>
            <a:cxnLst/>
            <a:rect r="r" b="b" t="t" l="l"/>
            <a:pathLst>
              <a:path h="1202575" w="1408580">
                <a:moveTo>
                  <a:pt x="0" y="0"/>
                </a:moveTo>
                <a:lnTo>
                  <a:pt x="1408581" y="0"/>
                </a:lnTo>
                <a:lnTo>
                  <a:pt x="1408581" y="1202576"/>
                </a:lnTo>
                <a:lnTo>
                  <a:pt x="0" y="120257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519926">
            <a:off x="7787179" y="1970966"/>
            <a:ext cx="851730" cy="727165"/>
          </a:xfrm>
          <a:custGeom>
            <a:avLst/>
            <a:gdLst/>
            <a:ahLst/>
            <a:cxnLst/>
            <a:rect r="r" b="b" t="t" l="l"/>
            <a:pathLst>
              <a:path h="727165" w="851730">
                <a:moveTo>
                  <a:pt x="0" y="0"/>
                </a:moveTo>
                <a:lnTo>
                  <a:pt x="851730" y="0"/>
                </a:lnTo>
                <a:lnTo>
                  <a:pt x="851730" y="727165"/>
                </a:lnTo>
                <a:lnTo>
                  <a:pt x="0" y="7271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-3612101">
            <a:off x="69125" y="8274036"/>
            <a:ext cx="1006968" cy="859699"/>
          </a:xfrm>
          <a:custGeom>
            <a:avLst/>
            <a:gdLst/>
            <a:ahLst/>
            <a:cxnLst/>
            <a:rect r="r" b="b" t="t" l="l"/>
            <a:pathLst>
              <a:path h="859699" w="1006968">
                <a:moveTo>
                  <a:pt x="1006968" y="0"/>
                </a:moveTo>
                <a:lnTo>
                  <a:pt x="0" y="0"/>
                </a:lnTo>
                <a:lnTo>
                  <a:pt x="0" y="859699"/>
                </a:lnTo>
                <a:lnTo>
                  <a:pt x="1006968" y="859699"/>
                </a:lnTo>
                <a:lnTo>
                  <a:pt x="1006968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true" flipV="false" rot="-5898681">
            <a:off x="891387" y="8659564"/>
            <a:ext cx="608887" cy="519837"/>
          </a:xfrm>
          <a:custGeom>
            <a:avLst/>
            <a:gdLst/>
            <a:ahLst/>
            <a:cxnLst/>
            <a:rect r="r" b="b" t="t" l="l"/>
            <a:pathLst>
              <a:path h="519837" w="608887">
                <a:moveTo>
                  <a:pt x="608886" y="0"/>
                </a:moveTo>
                <a:lnTo>
                  <a:pt x="0" y="0"/>
                </a:lnTo>
                <a:lnTo>
                  <a:pt x="0" y="519837"/>
                </a:lnTo>
                <a:lnTo>
                  <a:pt x="608886" y="519837"/>
                </a:lnTo>
                <a:lnTo>
                  <a:pt x="608886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7902109" y="9297262"/>
            <a:ext cx="253752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3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8401930" y="762763"/>
            <a:ext cx="9627055" cy="9790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83"/>
              </a:lnSpc>
              <a:spcBef>
                <a:spcPct val="0"/>
              </a:spcBef>
            </a:pPr>
            <a:r>
              <a:rPr lang="en-US" b="true" sz="5702">
                <a:solidFill>
                  <a:srgbClr val="126A3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Objectives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530148" y="3664528"/>
            <a:ext cx="10757852" cy="41624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692" indent="-323846" lvl="1">
              <a:lnSpc>
                <a:spcPts val="4199"/>
              </a:lnSpc>
              <a:buFont typeface="Arial"/>
              <a:buChar char="•"/>
            </a:pPr>
            <a:r>
              <a:rPr lang="en-US" b="true" sz="29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b="true" sz="29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Reducing manual labor by using automated systems for key agricultural tasks</a:t>
            </a:r>
          </a:p>
          <a:p>
            <a:pPr algn="l" marL="647692" indent="-323846" lvl="1">
              <a:lnSpc>
                <a:spcPts val="4199"/>
              </a:lnSpc>
              <a:buFont typeface="Arial"/>
              <a:buChar char="•"/>
            </a:pPr>
            <a:r>
              <a:rPr lang="en-US" b="true" sz="29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Automating irrigation System</a:t>
            </a:r>
          </a:p>
          <a:p>
            <a:pPr algn="l" marL="647692" indent="-323846" lvl="1">
              <a:lnSpc>
                <a:spcPts val="4199"/>
              </a:lnSpc>
              <a:buFont typeface="Arial"/>
              <a:buChar char="•"/>
            </a:pPr>
            <a:r>
              <a:rPr lang="en-US" b="true" sz="29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Automate Pesticide Application</a:t>
            </a:r>
          </a:p>
          <a:p>
            <a:pPr algn="l" marL="647692" indent="-323846" lvl="1">
              <a:lnSpc>
                <a:spcPts val="4199"/>
              </a:lnSpc>
              <a:buFont typeface="Arial"/>
              <a:buChar char="•"/>
            </a:pPr>
            <a:r>
              <a:rPr lang="en-US" b="true" sz="29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Enhancing the precision of greenhouse navigation</a:t>
            </a:r>
          </a:p>
          <a:p>
            <a:pPr algn="l" marL="647692" indent="-323846" lvl="1">
              <a:lnSpc>
                <a:spcPts val="4199"/>
              </a:lnSpc>
              <a:buFont typeface="Arial"/>
              <a:buChar char="•"/>
            </a:pPr>
            <a:r>
              <a:rPr lang="en-US" b="true" sz="29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Improving crop monitoring through real-time data </a:t>
            </a:r>
          </a:p>
          <a:p>
            <a:pPr algn="l" marL="647692" indent="-323846" lvl="1">
              <a:lnSpc>
                <a:spcPts val="4199"/>
              </a:lnSpc>
              <a:buFont typeface="Arial"/>
              <a:buChar char="•"/>
            </a:pPr>
            <a:r>
              <a:rPr lang="en-US" b="true" sz="29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Developing an integrated system that facilitates easier control and operation of farming processes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917333" y="8772907"/>
            <a:ext cx="2223303" cy="2223303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360182" y="2423193"/>
            <a:ext cx="5030419" cy="2621564"/>
          </a:xfrm>
          <a:custGeom>
            <a:avLst/>
            <a:gdLst/>
            <a:ahLst/>
            <a:cxnLst/>
            <a:rect r="r" b="b" t="t" l="l"/>
            <a:pathLst>
              <a:path h="2621564" w="5030419">
                <a:moveTo>
                  <a:pt x="0" y="0"/>
                </a:moveTo>
                <a:lnTo>
                  <a:pt x="5030419" y="0"/>
                </a:lnTo>
                <a:lnTo>
                  <a:pt x="5030419" y="2621564"/>
                </a:lnTo>
                <a:lnTo>
                  <a:pt x="0" y="26215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238" t="-9049" r="0" b="-15883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813369" y="4987607"/>
            <a:ext cx="4124044" cy="4812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b="true" sz="27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Arduino Mega 2560        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7342514" y="2423193"/>
            <a:ext cx="3602972" cy="2359338"/>
          </a:xfrm>
          <a:custGeom>
            <a:avLst/>
            <a:gdLst/>
            <a:ahLst/>
            <a:cxnLst/>
            <a:rect r="r" b="b" t="t" l="l"/>
            <a:pathLst>
              <a:path h="2359338" w="3602972">
                <a:moveTo>
                  <a:pt x="0" y="0"/>
                </a:moveTo>
                <a:lnTo>
                  <a:pt x="3602972" y="0"/>
                </a:lnTo>
                <a:lnTo>
                  <a:pt x="3602972" y="2359339"/>
                </a:lnTo>
                <a:lnTo>
                  <a:pt x="0" y="23593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633" t="-16043" r="-9273" b="-20889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390601" y="4725382"/>
            <a:ext cx="5155406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ESP32 MODULE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2081847">
            <a:off x="12614556" y="2262942"/>
            <a:ext cx="3395129" cy="3161632"/>
          </a:xfrm>
          <a:custGeom>
            <a:avLst/>
            <a:gdLst/>
            <a:ahLst/>
            <a:cxnLst/>
            <a:rect r="r" b="b" t="t" l="l"/>
            <a:pathLst>
              <a:path h="3161632" w="3395129">
                <a:moveTo>
                  <a:pt x="0" y="0"/>
                </a:moveTo>
                <a:lnTo>
                  <a:pt x="3395129" y="0"/>
                </a:lnTo>
                <a:lnTo>
                  <a:pt x="3395129" y="3161632"/>
                </a:lnTo>
                <a:lnTo>
                  <a:pt x="0" y="31616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7385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1630004" y="4722494"/>
            <a:ext cx="5155406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MPU6050 GYROSCOPE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261439" y="5539974"/>
            <a:ext cx="2143816" cy="2148625"/>
          </a:xfrm>
          <a:custGeom>
            <a:avLst/>
            <a:gdLst/>
            <a:ahLst/>
            <a:cxnLst/>
            <a:rect r="r" b="b" t="t" l="l"/>
            <a:pathLst>
              <a:path h="2148625" w="2143816">
                <a:moveTo>
                  <a:pt x="0" y="0"/>
                </a:moveTo>
                <a:lnTo>
                  <a:pt x="2143816" y="0"/>
                </a:lnTo>
                <a:lnTo>
                  <a:pt x="2143816" y="2148625"/>
                </a:lnTo>
                <a:lnTo>
                  <a:pt x="0" y="21486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1087" r="-69042" b="-9387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610079" y="5537606"/>
            <a:ext cx="2780521" cy="2150993"/>
          </a:xfrm>
          <a:custGeom>
            <a:avLst/>
            <a:gdLst/>
            <a:ahLst/>
            <a:cxnLst/>
            <a:rect r="r" b="b" t="t" l="l"/>
            <a:pathLst>
              <a:path h="2150993" w="2780521">
                <a:moveTo>
                  <a:pt x="0" y="0"/>
                </a:moveTo>
                <a:lnTo>
                  <a:pt x="2780522" y="0"/>
                </a:lnTo>
                <a:lnTo>
                  <a:pt x="2780522" y="2150993"/>
                </a:lnTo>
                <a:lnTo>
                  <a:pt x="0" y="215099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2737" r="0" b="-16528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39439" y="7621924"/>
            <a:ext cx="7221990" cy="1144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19"/>
              </a:lnSpc>
            </a:pPr>
            <a:r>
              <a:rPr lang="en-US" sz="3299" b="true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Stepper motor &amp; </a:t>
            </a:r>
          </a:p>
          <a:p>
            <a:pPr algn="ctr">
              <a:lnSpc>
                <a:spcPts val="4619"/>
              </a:lnSpc>
              <a:spcBef>
                <a:spcPct val="0"/>
              </a:spcBef>
            </a:pPr>
            <a:r>
              <a:rPr lang="en-US" b="true" sz="32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Tb6600 Driver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3059123" y="5676729"/>
            <a:ext cx="2505994" cy="2388791"/>
          </a:xfrm>
          <a:custGeom>
            <a:avLst/>
            <a:gdLst/>
            <a:ahLst/>
            <a:cxnLst/>
            <a:rect r="r" b="b" t="t" l="l"/>
            <a:pathLst>
              <a:path h="2388791" w="2505994">
                <a:moveTo>
                  <a:pt x="0" y="0"/>
                </a:moveTo>
                <a:lnTo>
                  <a:pt x="2505994" y="0"/>
                </a:lnTo>
                <a:lnTo>
                  <a:pt x="2505994" y="2388790"/>
                </a:lnTo>
                <a:lnTo>
                  <a:pt x="0" y="238879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30014" t="-11398" r="-31064" b="-12296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339439" y="223239"/>
            <a:ext cx="8480761" cy="6299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  <a:spcBef>
                <a:spcPct val="0"/>
              </a:spcBef>
            </a:pPr>
            <a:r>
              <a:rPr lang="en-US" b="true" sz="36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COMPONENTS AND SPECIFICATION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747903" y="1255510"/>
            <a:ext cx="8144595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MOVEMENT CONTROL COMPONENTS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2069990" y="7998844"/>
            <a:ext cx="4537684" cy="1103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22"/>
              </a:lnSpc>
            </a:pPr>
            <a:r>
              <a:rPr lang="en-US" sz="3158" b="true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Corona DS558HV Servo</a:t>
            </a:r>
          </a:p>
          <a:p>
            <a:pPr algn="ctr">
              <a:lnSpc>
                <a:spcPts val="4422"/>
              </a:lnSpc>
              <a:spcBef>
                <a:spcPct val="0"/>
              </a:spcBef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17902109" y="9297262"/>
            <a:ext cx="253752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4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7417505" y="5676729"/>
            <a:ext cx="3118971" cy="2301157"/>
          </a:xfrm>
          <a:custGeom>
            <a:avLst/>
            <a:gdLst/>
            <a:ahLst/>
            <a:cxnLst/>
            <a:rect r="r" b="b" t="t" l="l"/>
            <a:pathLst>
              <a:path h="2301157" w="3118971">
                <a:moveTo>
                  <a:pt x="0" y="0"/>
                </a:moveTo>
                <a:lnTo>
                  <a:pt x="3118970" y="0"/>
                </a:lnTo>
                <a:lnTo>
                  <a:pt x="3118970" y="2301156"/>
                </a:lnTo>
                <a:lnTo>
                  <a:pt x="0" y="230115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9031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6032717" y="7996798"/>
            <a:ext cx="6113338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NEO6MV2 GPS module</a:t>
            </a:r>
          </a:p>
        </p:txBody>
      </p:sp>
      <p:graphicFrame>
        <p:nvGraphicFramePr>
          <p:cNvPr name="Table 20" id="20"/>
          <p:cNvGraphicFramePr>
            <a:graphicFrameLocks noGrp="true"/>
          </p:cNvGraphicFramePr>
          <p:nvPr/>
        </p:nvGraphicFramePr>
        <p:xfrm>
          <a:off x="1261439" y="2302305"/>
          <a:ext cx="15655894" cy="6470602"/>
        </p:xfrm>
        <a:graphic>
          <a:graphicData uri="http://schemas.openxmlformats.org/drawingml/2006/table">
            <a:tbl>
              <a:tblPr/>
              <a:tblGrid>
                <a:gridCol w="5218631"/>
                <a:gridCol w="5218631"/>
                <a:gridCol w="5218631"/>
              </a:tblGrid>
              <a:tr h="323530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4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78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4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30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4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4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4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917333" y="8772907"/>
            <a:ext cx="2223303" cy="2223303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graphicFrame>
        <p:nvGraphicFramePr>
          <p:cNvPr name="Table 4" id="4"/>
          <p:cNvGraphicFramePr>
            <a:graphicFrameLocks noGrp="true"/>
          </p:cNvGraphicFramePr>
          <p:nvPr/>
        </p:nvGraphicFramePr>
        <p:xfrm>
          <a:off x="1261439" y="2302305"/>
          <a:ext cx="15655894" cy="6470602"/>
        </p:xfrm>
        <a:graphic>
          <a:graphicData uri="http://schemas.openxmlformats.org/drawingml/2006/table">
            <a:tbl>
              <a:tblPr/>
              <a:tblGrid>
                <a:gridCol w="5218631"/>
                <a:gridCol w="5218631"/>
                <a:gridCol w="5218631"/>
              </a:tblGrid>
              <a:tr h="323530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4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78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4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30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4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4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643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Freeform 5" id="5"/>
          <p:cNvSpPr/>
          <p:nvPr/>
        </p:nvSpPr>
        <p:spPr>
          <a:xfrm flipH="false" flipV="false" rot="0">
            <a:off x="7342514" y="2423193"/>
            <a:ext cx="3602972" cy="2359338"/>
          </a:xfrm>
          <a:custGeom>
            <a:avLst/>
            <a:gdLst/>
            <a:ahLst/>
            <a:cxnLst/>
            <a:rect r="r" b="b" t="t" l="l"/>
            <a:pathLst>
              <a:path h="2359338" w="3602972">
                <a:moveTo>
                  <a:pt x="0" y="0"/>
                </a:moveTo>
                <a:lnTo>
                  <a:pt x="3602972" y="0"/>
                </a:lnTo>
                <a:lnTo>
                  <a:pt x="3602972" y="2359339"/>
                </a:lnTo>
                <a:lnTo>
                  <a:pt x="0" y="23593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633" t="-16043" r="-9273" b="-20889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390601" y="4821277"/>
            <a:ext cx="5155406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ESP32 MODULE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9439" y="223239"/>
            <a:ext cx="8480761" cy="6299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  <a:spcBef>
                <a:spcPct val="0"/>
              </a:spcBef>
            </a:pPr>
            <a:r>
              <a:rPr lang="en-US" b="true" sz="36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COMPONENTS AND SPECIFICATION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943420" y="1255510"/>
            <a:ext cx="9753559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MONITORING AND SPRAYING COMPONENTS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902109" y="9297262"/>
            <a:ext cx="253752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5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2429944" y="2423193"/>
            <a:ext cx="3026952" cy="2507318"/>
          </a:xfrm>
          <a:custGeom>
            <a:avLst/>
            <a:gdLst/>
            <a:ahLst/>
            <a:cxnLst/>
            <a:rect r="r" b="b" t="t" l="l"/>
            <a:pathLst>
              <a:path h="2507318" w="3026952">
                <a:moveTo>
                  <a:pt x="0" y="0"/>
                </a:moveTo>
                <a:lnTo>
                  <a:pt x="3026952" y="0"/>
                </a:lnTo>
                <a:lnTo>
                  <a:pt x="3026952" y="2507318"/>
                </a:lnTo>
                <a:lnTo>
                  <a:pt x="0" y="25073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073" t="-2260" r="-3492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700763" y="4821277"/>
            <a:ext cx="4485314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ESP32-CAM MODULE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3038491" y="2423193"/>
            <a:ext cx="2634182" cy="2106832"/>
          </a:xfrm>
          <a:custGeom>
            <a:avLst/>
            <a:gdLst/>
            <a:ahLst/>
            <a:cxnLst/>
            <a:rect r="r" b="b" t="t" l="l"/>
            <a:pathLst>
              <a:path h="2106832" w="2634182">
                <a:moveTo>
                  <a:pt x="0" y="0"/>
                </a:moveTo>
                <a:lnTo>
                  <a:pt x="2634182" y="0"/>
                </a:lnTo>
                <a:lnTo>
                  <a:pt x="2634182" y="2106832"/>
                </a:lnTo>
                <a:lnTo>
                  <a:pt x="0" y="21068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4370" r="-7469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0828061" y="4824073"/>
            <a:ext cx="6794279" cy="5721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83"/>
              </a:lnSpc>
              <a:spcBef>
                <a:spcPct val="0"/>
              </a:spcBef>
            </a:pPr>
            <a:r>
              <a:rPr lang="en-US" b="true" sz="3345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SOIL MOISTURE SENSOR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2761084" y="5537606"/>
            <a:ext cx="2130316" cy="2130316"/>
          </a:xfrm>
          <a:custGeom>
            <a:avLst/>
            <a:gdLst/>
            <a:ahLst/>
            <a:cxnLst/>
            <a:rect r="r" b="b" t="t" l="l"/>
            <a:pathLst>
              <a:path h="2130316" w="2130316">
                <a:moveTo>
                  <a:pt x="0" y="0"/>
                </a:moveTo>
                <a:lnTo>
                  <a:pt x="2130316" y="0"/>
                </a:lnTo>
                <a:lnTo>
                  <a:pt x="2130316" y="2130316"/>
                </a:lnTo>
                <a:lnTo>
                  <a:pt x="0" y="21303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700763" y="7935115"/>
            <a:ext cx="4250959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DIAPHRAGM PUMP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7400794" y="5621159"/>
            <a:ext cx="3486411" cy="2371106"/>
          </a:xfrm>
          <a:custGeom>
            <a:avLst/>
            <a:gdLst/>
            <a:ahLst/>
            <a:cxnLst/>
            <a:rect r="r" b="b" t="t" l="l"/>
            <a:pathLst>
              <a:path h="2371106" w="3486411">
                <a:moveTo>
                  <a:pt x="0" y="0"/>
                </a:moveTo>
                <a:lnTo>
                  <a:pt x="3486412" y="0"/>
                </a:lnTo>
                <a:lnTo>
                  <a:pt x="3486412" y="2371106"/>
                </a:lnTo>
                <a:lnTo>
                  <a:pt x="0" y="237110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7744" t="-25478" r="0" b="-4367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7912247" y="7935115"/>
            <a:ext cx="2794758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SPRINKLERS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13038491" y="5770529"/>
            <a:ext cx="2590570" cy="2072365"/>
          </a:xfrm>
          <a:custGeom>
            <a:avLst/>
            <a:gdLst/>
            <a:ahLst/>
            <a:cxnLst/>
            <a:rect r="r" b="b" t="t" l="l"/>
            <a:pathLst>
              <a:path h="2072365" w="2590570">
                <a:moveTo>
                  <a:pt x="0" y="0"/>
                </a:moveTo>
                <a:lnTo>
                  <a:pt x="2590570" y="0"/>
                </a:lnTo>
                <a:lnTo>
                  <a:pt x="2590570" y="2072365"/>
                </a:lnTo>
                <a:lnTo>
                  <a:pt x="0" y="207236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4787" r="0" b="-10217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12169475" y="7935115"/>
            <a:ext cx="4372215" cy="587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LEAD ACID BATTERY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917333" y="8772907"/>
            <a:ext cx="2223303" cy="2223303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4970317" y="547236"/>
            <a:ext cx="11733821" cy="9337403"/>
          </a:xfrm>
          <a:custGeom>
            <a:avLst/>
            <a:gdLst/>
            <a:ahLst/>
            <a:cxnLst/>
            <a:rect r="r" b="b" t="t" l="l"/>
            <a:pathLst>
              <a:path h="9337403" w="11733821">
                <a:moveTo>
                  <a:pt x="0" y="0"/>
                </a:moveTo>
                <a:lnTo>
                  <a:pt x="11733821" y="0"/>
                </a:lnTo>
                <a:lnTo>
                  <a:pt x="11733821" y="9337402"/>
                </a:lnTo>
                <a:lnTo>
                  <a:pt x="0" y="93374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320" r="0" b="-232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2203854" y="317873"/>
            <a:ext cx="8480761" cy="629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  <a:spcBef>
                <a:spcPct val="0"/>
              </a:spcBef>
            </a:pPr>
            <a:r>
              <a:rPr lang="en-US" b="true" sz="3699">
                <a:solidFill>
                  <a:srgbClr val="2D604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Block Diagram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902109" y="9297262"/>
            <a:ext cx="253752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6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787338" y="-692315"/>
            <a:ext cx="5449789" cy="11725130"/>
            <a:chOff x="0" y="0"/>
            <a:chExt cx="1664166" cy="35804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64166" cy="3580426"/>
            </a:xfrm>
            <a:custGeom>
              <a:avLst/>
              <a:gdLst/>
              <a:ahLst/>
              <a:cxnLst/>
              <a:rect r="r" b="b" t="t" l="l"/>
              <a:pathLst>
                <a:path h="3580426" w="1664166">
                  <a:moveTo>
                    <a:pt x="0" y="0"/>
                  </a:moveTo>
                  <a:lnTo>
                    <a:pt x="1664166" y="0"/>
                  </a:lnTo>
                  <a:lnTo>
                    <a:pt x="1664166" y="3580426"/>
                  </a:lnTo>
                  <a:lnTo>
                    <a:pt x="0" y="3580426"/>
                  </a:lnTo>
                  <a:close/>
                </a:path>
              </a:pathLst>
            </a:custGeom>
            <a:solidFill>
              <a:srgbClr val="126A3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664166" cy="362805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-2930804" y="3803492"/>
            <a:ext cx="11671631" cy="3260609"/>
            <a:chOff x="0" y="0"/>
            <a:chExt cx="1610488" cy="44990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10488" cy="449909"/>
            </a:xfrm>
            <a:custGeom>
              <a:avLst/>
              <a:gdLst/>
              <a:ahLst/>
              <a:cxnLst/>
              <a:rect r="r" b="b" t="t" l="l"/>
              <a:pathLst>
                <a:path h="449909" w="1610488">
                  <a:moveTo>
                    <a:pt x="537119" y="19070"/>
                  </a:moveTo>
                  <a:cubicBezTo>
                    <a:pt x="619418" y="7556"/>
                    <a:pt x="713552" y="0"/>
                    <a:pt x="805678" y="0"/>
                  </a:cubicBezTo>
                  <a:cubicBezTo>
                    <a:pt x="897807" y="0"/>
                    <a:pt x="986458" y="6476"/>
                    <a:pt x="1068153" y="17990"/>
                  </a:cubicBezTo>
                  <a:cubicBezTo>
                    <a:pt x="1069894" y="18350"/>
                    <a:pt x="1071631" y="18350"/>
                    <a:pt x="1073369" y="18710"/>
                  </a:cubicBezTo>
                  <a:cubicBezTo>
                    <a:pt x="1380170" y="64765"/>
                    <a:pt x="1606143" y="186379"/>
                    <a:pt x="1610488" y="320441"/>
                  </a:cubicBezTo>
                  <a:lnTo>
                    <a:pt x="1610488" y="449909"/>
                  </a:lnTo>
                  <a:lnTo>
                    <a:pt x="0" y="449909"/>
                  </a:lnTo>
                  <a:lnTo>
                    <a:pt x="0" y="320537"/>
                  </a:lnTo>
                  <a:cubicBezTo>
                    <a:pt x="4346" y="185660"/>
                    <a:pt x="226842" y="64045"/>
                    <a:pt x="537119" y="19070"/>
                  </a:cubicBezTo>
                  <a:close/>
                </a:path>
              </a:pathLst>
            </a:custGeom>
            <a:solidFill>
              <a:srgbClr val="FFFFE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79375"/>
              <a:ext cx="1610488" cy="3705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true" rot="5400000">
            <a:off x="-2516625" y="1085156"/>
            <a:ext cx="6126112" cy="1990576"/>
          </a:xfrm>
          <a:custGeom>
            <a:avLst/>
            <a:gdLst/>
            <a:ahLst/>
            <a:cxnLst/>
            <a:rect r="r" b="b" t="t" l="l"/>
            <a:pathLst>
              <a:path h="1990576" w="6126112">
                <a:moveTo>
                  <a:pt x="0" y="1990576"/>
                </a:moveTo>
                <a:lnTo>
                  <a:pt x="6126111" y="1990576"/>
                </a:lnTo>
                <a:lnTo>
                  <a:pt x="6126111" y="0"/>
                </a:lnTo>
                <a:lnTo>
                  <a:pt x="0" y="0"/>
                </a:lnTo>
                <a:lnTo>
                  <a:pt x="0" y="1990576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89654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true" rot="5400000">
            <a:off x="-2516625" y="7211268"/>
            <a:ext cx="6126112" cy="1990576"/>
          </a:xfrm>
          <a:custGeom>
            <a:avLst/>
            <a:gdLst/>
            <a:ahLst/>
            <a:cxnLst/>
            <a:rect r="r" b="b" t="t" l="l"/>
            <a:pathLst>
              <a:path h="1990576" w="6126112">
                <a:moveTo>
                  <a:pt x="0" y="1990576"/>
                </a:moveTo>
                <a:lnTo>
                  <a:pt x="6126111" y="1990576"/>
                </a:lnTo>
                <a:lnTo>
                  <a:pt x="6126111" y="0"/>
                </a:lnTo>
                <a:lnTo>
                  <a:pt x="0" y="0"/>
                </a:lnTo>
                <a:lnTo>
                  <a:pt x="0" y="1990576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89654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1055294" y="2526872"/>
            <a:ext cx="6703138" cy="5939078"/>
          </a:xfrm>
          <a:custGeom>
            <a:avLst/>
            <a:gdLst/>
            <a:ahLst/>
            <a:cxnLst/>
            <a:rect r="r" b="b" t="t" l="l"/>
            <a:pathLst>
              <a:path h="5939078" w="6703138">
                <a:moveTo>
                  <a:pt x="0" y="0"/>
                </a:moveTo>
                <a:lnTo>
                  <a:pt x="6703138" y="0"/>
                </a:lnTo>
                <a:lnTo>
                  <a:pt x="6703138" y="5939079"/>
                </a:lnTo>
                <a:lnTo>
                  <a:pt x="0" y="59390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758" t="-45382" r="0" b="-775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884767" y="2526872"/>
            <a:ext cx="8597448" cy="5836575"/>
          </a:xfrm>
          <a:custGeom>
            <a:avLst/>
            <a:gdLst/>
            <a:ahLst/>
            <a:cxnLst/>
            <a:rect r="r" b="b" t="t" l="l"/>
            <a:pathLst>
              <a:path h="5836575" w="8597448">
                <a:moveTo>
                  <a:pt x="0" y="0"/>
                </a:moveTo>
                <a:lnTo>
                  <a:pt x="8597449" y="0"/>
                </a:lnTo>
                <a:lnTo>
                  <a:pt x="8597449" y="5836575"/>
                </a:lnTo>
                <a:lnTo>
                  <a:pt x="0" y="58365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6284" t="-30215" r="-1582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6538376" y="1209675"/>
            <a:ext cx="6938467" cy="1035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00"/>
              </a:lnSpc>
            </a:pPr>
            <a:r>
              <a:rPr lang="en-US" sz="8000" b="true">
                <a:solidFill>
                  <a:srgbClr val="126A3A"/>
                </a:solidFill>
                <a:latin typeface="Nunito Sans Heavy"/>
                <a:ea typeface="Nunito Sans Heavy"/>
                <a:cs typeface="Nunito Sans Heavy"/>
                <a:sym typeface="Nunito Sans Heavy"/>
              </a:rPr>
              <a:t>The Results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17259300" y="9046309"/>
            <a:ext cx="2223303" cy="2223303"/>
            <a:chOff x="0" y="0"/>
            <a:chExt cx="6350000" cy="63500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17902109" y="9570584"/>
            <a:ext cx="253752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7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885912" y="2158317"/>
            <a:ext cx="2437870" cy="2716289"/>
          </a:xfrm>
          <a:custGeom>
            <a:avLst/>
            <a:gdLst/>
            <a:ahLst/>
            <a:cxnLst/>
            <a:rect r="r" b="b" t="t" l="l"/>
            <a:pathLst>
              <a:path h="2716289" w="2437870">
                <a:moveTo>
                  <a:pt x="0" y="0"/>
                </a:moveTo>
                <a:lnTo>
                  <a:pt x="2437870" y="0"/>
                </a:lnTo>
                <a:lnTo>
                  <a:pt x="2437870" y="2716289"/>
                </a:lnTo>
                <a:lnTo>
                  <a:pt x="0" y="27162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885912" y="6168505"/>
            <a:ext cx="2437870" cy="2716289"/>
          </a:xfrm>
          <a:custGeom>
            <a:avLst/>
            <a:gdLst/>
            <a:ahLst/>
            <a:cxnLst/>
            <a:rect r="r" b="b" t="t" l="l"/>
            <a:pathLst>
              <a:path h="2716289" w="2437870">
                <a:moveTo>
                  <a:pt x="0" y="0"/>
                </a:moveTo>
                <a:lnTo>
                  <a:pt x="2437870" y="0"/>
                </a:lnTo>
                <a:lnTo>
                  <a:pt x="2437870" y="2716289"/>
                </a:lnTo>
                <a:lnTo>
                  <a:pt x="0" y="27162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911546" y="2158317"/>
            <a:ext cx="2437870" cy="2716289"/>
          </a:xfrm>
          <a:custGeom>
            <a:avLst/>
            <a:gdLst/>
            <a:ahLst/>
            <a:cxnLst/>
            <a:rect r="r" b="b" t="t" l="l"/>
            <a:pathLst>
              <a:path h="2716289" w="2437870">
                <a:moveTo>
                  <a:pt x="0" y="0"/>
                </a:moveTo>
                <a:lnTo>
                  <a:pt x="2437869" y="0"/>
                </a:lnTo>
                <a:lnTo>
                  <a:pt x="2437869" y="2716289"/>
                </a:lnTo>
                <a:lnTo>
                  <a:pt x="0" y="27162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407711" y="-886119"/>
            <a:ext cx="4880289" cy="12635052"/>
          </a:xfrm>
          <a:custGeom>
            <a:avLst/>
            <a:gdLst/>
            <a:ahLst/>
            <a:cxnLst/>
            <a:rect r="r" b="b" t="t" l="l"/>
            <a:pathLst>
              <a:path h="12635052" w="4880289">
                <a:moveTo>
                  <a:pt x="0" y="0"/>
                </a:moveTo>
                <a:lnTo>
                  <a:pt x="4880289" y="0"/>
                </a:lnTo>
                <a:lnTo>
                  <a:pt x="4880289" y="12635052"/>
                </a:lnTo>
                <a:lnTo>
                  <a:pt x="0" y="1263505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712944" y="245604"/>
            <a:ext cx="5532864" cy="9795793"/>
          </a:xfrm>
          <a:custGeom>
            <a:avLst/>
            <a:gdLst/>
            <a:ahLst/>
            <a:cxnLst/>
            <a:rect r="r" b="b" t="t" l="l"/>
            <a:pathLst>
              <a:path h="9795793" w="5532864">
                <a:moveTo>
                  <a:pt x="0" y="0"/>
                </a:moveTo>
                <a:lnTo>
                  <a:pt x="5532864" y="0"/>
                </a:lnTo>
                <a:lnTo>
                  <a:pt x="5532864" y="9795792"/>
                </a:lnTo>
                <a:lnTo>
                  <a:pt x="0" y="979579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22" t="0" r="-322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546605" y="3182770"/>
            <a:ext cx="1489575" cy="4725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871"/>
              </a:lnSpc>
            </a:pPr>
            <a:r>
              <a:rPr lang="en-US" b="true" sz="1853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Responsive Web page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307892" y="7309457"/>
            <a:ext cx="1878043" cy="4725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871"/>
              </a:lnSpc>
            </a:pPr>
            <a:r>
              <a:rPr lang="en-US" b="true" sz="1853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Live Video Stream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367403" y="3299270"/>
            <a:ext cx="1810377" cy="4725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871"/>
              </a:lnSpc>
            </a:pPr>
            <a:r>
              <a:rPr lang="en-US" b="true" sz="1853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Robot Navigation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05830" y="456824"/>
            <a:ext cx="5624650" cy="8280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59"/>
              </a:lnSpc>
              <a:spcBef>
                <a:spcPct val="0"/>
              </a:spcBef>
            </a:pPr>
            <a:r>
              <a:rPr lang="en-US" b="true" sz="4899">
                <a:solidFill>
                  <a:srgbClr val="126A3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Control Page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5834952" y="5913213"/>
            <a:ext cx="2437870" cy="2716289"/>
          </a:xfrm>
          <a:custGeom>
            <a:avLst/>
            <a:gdLst/>
            <a:ahLst/>
            <a:cxnLst/>
            <a:rect r="r" b="b" t="t" l="l"/>
            <a:pathLst>
              <a:path h="2716289" w="2437870">
                <a:moveTo>
                  <a:pt x="0" y="0"/>
                </a:moveTo>
                <a:lnTo>
                  <a:pt x="2437869" y="0"/>
                </a:lnTo>
                <a:lnTo>
                  <a:pt x="2437869" y="2716289"/>
                </a:lnTo>
                <a:lnTo>
                  <a:pt x="0" y="27162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6367403" y="7136970"/>
            <a:ext cx="1810377" cy="4725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871"/>
              </a:lnSpc>
            </a:pPr>
            <a:r>
              <a:rPr lang="en-US" b="true" sz="1853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Irrigation Control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-2994377" y="-1063558"/>
            <a:ext cx="4880289" cy="12635052"/>
          </a:xfrm>
          <a:custGeom>
            <a:avLst/>
            <a:gdLst/>
            <a:ahLst/>
            <a:cxnLst/>
            <a:rect r="r" b="b" t="t" l="l"/>
            <a:pathLst>
              <a:path h="12635052" w="4880289">
                <a:moveTo>
                  <a:pt x="0" y="0"/>
                </a:moveTo>
                <a:lnTo>
                  <a:pt x="4880289" y="0"/>
                </a:lnTo>
                <a:lnTo>
                  <a:pt x="4880289" y="12635052"/>
                </a:lnTo>
                <a:lnTo>
                  <a:pt x="0" y="1263505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16917333" y="8772907"/>
            <a:ext cx="2223303" cy="2223303"/>
            <a:chOff x="0" y="0"/>
            <a:chExt cx="6350000" cy="6350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D079"/>
            </a:solid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17902109" y="9297262"/>
            <a:ext cx="253752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  <a:spcBef>
                <a:spcPct val="0"/>
              </a:spcBef>
            </a:pPr>
            <a:r>
              <a:rPr lang="en-US" b="true" sz="34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DAGQSBWOAcg</dc:identifier>
  <dcterms:modified xsi:type="dcterms:W3CDTF">2011-08-01T06:04:30Z</dcterms:modified>
  <cp:revision>1</cp:revision>
  <dc:title>Green and Yellow Dots Go Green Presentation</dc:title>
</cp:coreProperties>
</file>