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CEAE45-8E3D-422B-BF22-F6691CE18364}">
          <p14:sldIdLst>
            <p14:sldId id="256"/>
            <p14:sldId id="262"/>
            <p14:sldId id="263"/>
            <p14:sldId id="264"/>
            <p14:sldId id="265"/>
            <p14:sldId id="266"/>
            <p14:sldId id="267"/>
            <p14:sldId id="27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4F0F"/>
    <a:srgbClr val="BD83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4" autoAdjust="0"/>
    <p:restoredTop sz="93060" autoAdjust="0"/>
  </p:normalViewPr>
  <p:slideViewPr>
    <p:cSldViewPr>
      <p:cViewPr varScale="1">
        <p:scale>
          <a:sx n="67" d="100"/>
          <a:sy n="67" d="100"/>
        </p:scale>
        <p:origin x="7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28F89-B379-48FD-AA1E-6453BE9ABEE9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5072B-29E3-455E-B2EC-D7B390E2E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5072B-29E3-455E-B2EC-D7B390E2E9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654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5072B-29E3-455E-B2EC-D7B390E2E95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4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B723D6A-5098-407A-9B9B-AEB410E8E73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5AF49DA-10E0-4D3B-A166-6F6989253D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6553200" cy="3352800"/>
          </a:xfrm>
        </p:spPr>
        <p:txBody>
          <a:bodyPr/>
          <a:lstStyle/>
          <a:p>
            <a:r>
              <a:rPr 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By:  </a:t>
            </a:r>
            <a:r>
              <a:rPr lang="en-US" sz="20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Saqr</a:t>
            </a:r>
            <a:r>
              <a:rPr 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 </a:t>
            </a:r>
            <a:r>
              <a:rPr lang="en-US" sz="20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Abuhatab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Lucida Calligraphy" pitchFamily="66" charset="0"/>
            </a:endParaRPr>
          </a:p>
          <a:p>
            <a:r>
              <a:rPr lang="en-US" sz="2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      Hana </a:t>
            </a:r>
            <a:r>
              <a:rPr lang="en-US" sz="2000" b="1" cap="none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Hamdan</a:t>
            </a:r>
            <a:endParaRPr lang="en-US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Lucida Calligraphy" pitchFamily="66" charset="0"/>
            </a:endParaRPr>
          </a:p>
          <a:p>
            <a:r>
              <a:rPr 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  </a:t>
            </a:r>
            <a:r>
              <a:rPr lang="en-US" sz="20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Wessal</a:t>
            </a:r>
            <a:r>
              <a:rPr 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  </a:t>
            </a:r>
            <a:r>
              <a:rPr lang="en-US" sz="20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Lucida Calligraphy" pitchFamily="66" charset="0"/>
              </a:rPr>
              <a:t>Ziad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Lucida Calligraphy" pitchFamily="66" charset="0"/>
            </a:endParaRPr>
          </a:p>
          <a:p>
            <a:endParaRPr lang="en-US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Lucida Calligraphy" pitchFamily="66" charset="0"/>
            </a:endParaRPr>
          </a:p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Under the supervision of 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Dr.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Amjad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 El-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Qanni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Lucida Calligraphy" pitchFamily="66" charset="0"/>
            </a:endParaRPr>
          </a:p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Lucida Calligraphy" pitchFamily="66" charset="0"/>
            </a:endParaRPr>
          </a:p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Lucida Calligraphy" pitchFamily="66" charset="0"/>
              </a:rPr>
              <a:t>May 20, 2019 </a:t>
            </a:r>
            <a:endParaRPr lang="en-US" sz="2400" b="1" cap="none" spc="0" dirty="0">
              <a:ln w="50800"/>
              <a:solidFill>
                <a:schemeClr val="accent5">
                  <a:lumMod val="50000"/>
                </a:schemeClr>
              </a:solidFill>
              <a:latin typeface="Lucida Calligraphy" pitchFamily="66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457200"/>
            <a:ext cx="8686800" cy="26670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Graduation Project ( 2 )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</a:br>
            <a:b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Lucida Calligraphy" pitchFamily="66" charset="0"/>
              </a:rPr>
              <a:t>Remediation of Wastewater Containing Divalent Heavy Metals using Silica-Embedded Metal Oxide Nanoparticles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442" y="152400"/>
            <a:ext cx="1114425" cy="940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7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366" y="2273617"/>
            <a:ext cx="3440686" cy="2831783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43000" y="3642360"/>
            <a:ext cx="3438144" cy="283464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56" y="441960"/>
            <a:ext cx="3438144" cy="2834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1295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Zn</a:t>
            </a:r>
            <a:r>
              <a:rPr lang="en-US" sz="2000" b="1" baseline="30000" dirty="0">
                <a:solidFill>
                  <a:srgbClr val="002060"/>
                </a:solidFill>
              </a:rPr>
              <a:t>2+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369957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BD830F"/>
                </a:solidFill>
              </a:rPr>
              <a:t>Cu</a:t>
            </a:r>
            <a:r>
              <a:rPr lang="en-US" sz="2000" b="1" baseline="30000" dirty="0">
                <a:solidFill>
                  <a:srgbClr val="BD830F"/>
                </a:solidFill>
              </a:rPr>
              <a:t>2+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1291" y="3238469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</a:t>
            </a:r>
            <a:r>
              <a:rPr lang="en-US" sz="20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2+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202" y="5952628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554978" y="6276418"/>
            <a:ext cx="199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53E334-8553-4A18-ADF9-1A3FE8B3D8BF}"/>
              </a:ext>
            </a:extLst>
          </p:cNvPr>
          <p:cNvSpPr txBox="1"/>
          <p:nvPr/>
        </p:nvSpPr>
        <p:spPr>
          <a:xfrm>
            <a:off x="1828800" y="161618"/>
            <a:ext cx="229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Estimated time: 60 min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09A9C3-E192-4F7F-AC69-3D7CA8BE0092}"/>
              </a:ext>
            </a:extLst>
          </p:cNvPr>
          <p:cNvSpPr txBox="1"/>
          <p:nvPr/>
        </p:nvSpPr>
        <p:spPr>
          <a:xfrm>
            <a:off x="1895476" y="3375839"/>
            <a:ext cx="229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Estimated time: 40 min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B8D317-3680-49A8-BB61-D61C1BF10494}"/>
              </a:ext>
            </a:extLst>
          </p:cNvPr>
          <p:cNvSpPr txBox="1"/>
          <p:nvPr/>
        </p:nvSpPr>
        <p:spPr>
          <a:xfrm>
            <a:off x="6342393" y="2038022"/>
            <a:ext cx="229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Estimated time: 2 min</a:t>
            </a:r>
          </a:p>
        </p:txBody>
      </p:sp>
    </p:spTree>
    <p:extLst>
      <p:ext uri="{BB962C8B-B14F-4D97-AF65-F5344CB8AC3E}">
        <p14:creationId xmlns:p14="http://schemas.microsoft.com/office/powerpoint/2010/main" val="217674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7772400" cy="11430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3600" b="1" dirty="0">
                <a:solidFill>
                  <a:srgbClr val="BD830F"/>
                </a:solidFill>
                <a:latin typeface="Lucida Calligraphy" pitchFamily="66" charset="0"/>
              </a:rPr>
              <a:t>Coexisting ions effect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9144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n-GB" dirty="0">
                <a:solidFill>
                  <a:srgbClr val="002060"/>
                </a:solidFill>
                <a:latin typeface="+mj-lt"/>
              </a:rPr>
              <a:t>The data in Figure below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 s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hows the obtained experimental data of the coexisting metal ions experiment. It was found that the total adsorption capacity of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Zn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Cu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and Cr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onto the </a:t>
            </a:r>
            <a:r>
              <a:rPr lang="en-US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SBNs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in multi-component system increases.</a:t>
            </a:r>
            <a:endParaRPr lang="en-US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33600" y="2362200"/>
            <a:ext cx="4880928" cy="42035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202" y="5952628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539563" y="6214300"/>
            <a:ext cx="35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827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4" y="152400"/>
            <a:ext cx="8192376" cy="11430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Reusability of </a:t>
            </a:r>
            <a:r>
              <a:rPr lang="en-US" b="1" dirty="0" err="1">
                <a:solidFill>
                  <a:srgbClr val="BD830F"/>
                </a:solidFill>
                <a:latin typeface="Lucida Calligraphy" pitchFamily="66" charset="0"/>
              </a:rPr>
              <a:t>NiO-MgO</a:t>
            </a: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 SBNs  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endParaRPr lang="en-US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804" y="5941357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62975" y="6265147"/>
            <a:ext cx="460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0443" y="381000"/>
            <a:ext cx="843078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sz="1600" dirty="0">
                <a:solidFill>
                  <a:srgbClr val="002060"/>
                </a:solidFill>
                <a:latin typeface="+mj-lt"/>
              </a:rPr>
              <a:t>The regeneration of the commercial available adsorbents, e.g. activated carbon, is energy intensive, costly, time-consuming process and environmentally unfriendly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sz="1600" dirty="0">
                <a:solidFill>
                  <a:srgbClr val="002060"/>
                </a:solidFill>
                <a:latin typeface="+mj-lt"/>
              </a:rPr>
              <a:t>The Figure below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,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shows the removal efficiency (R%), of single Zn</a:t>
            </a:r>
            <a:r>
              <a:rPr lang="en-US" sz="1600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, Cu</a:t>
            </a:r>
            <a:r>
              <a:rPr lang="en-US" sz="1600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, and Cr</a:t>
            </a:r>
            <a:r>
              <a:rPr lang="en-US" sz="1600" baseline="30000" dirty="0">
                <a:solidFill>
                  <a:srgbClr val="002060"/>
                </a:solidFill>
                <a:latin typeface="+mj-lt"/>
              </a:rPr>
              <a:t>2+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metal ions after two adsorption cycles onto the </a:t>
            </a:r>
            <a:r>
              <a:rPr lang="en-US" sz="1600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SBNs. It is obvious from the results that the used </a:t>
            </a:r>
            <a:r>
              <a:rPr lang="en-US" sz="1600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SBNs  are reusable sustainable for the adsorptive of these metal ions.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sz="1600" dirty="0">
                <a:solidFill>
                  <a:srgbClr val="002060"/>
                </a:solidFill>
                <a:latin typeface="+mj-lt"/>
              </a:rPr>
              <a:t>The regeneration of the Zn</a:t>
            </a:r>
            <a:r>
              <a:rPr lang="en-US" sz="1600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- (NiO-MgO) SBNs consumed the largest amount of HNO</a:t>
            </a:r>
            <a:r>
              <a:rPr lang="en-US" sz="1600" baseline="-25000" dirty="0">
                <a:solidFill>
                  <a:srgbClr val="002060"/>
                </a:solidFill>
                <a:latin typeface="+mj-lt"/>
              </a:rPr>
              <a:t>3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and DI water until no any metal ions were found in the washing water, followed by Cu</a:t>
            </a:r>
            <a:r>
              <a:rPr lang="en-US" sz="1600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-(NiO-MgO) SBNs and finally by Cr</a:t>
            </a:r>
            <a:r>
              <a:rPr lang="en-US" sz="1600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- (NiO-MgO) SBNs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343784" y="3223766"/>
            <a:ext cx="426407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1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88" y="34976"/>
            <a:ext cx="9079711" cy="1946223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GB" b="1" dirty="0">
                <a:solidFill>
                  <a:srgbClr val="BD830F"/>
                </a:solidFill>
                <a:latin typeface="Lucida Calligraphy" pitchFamily="66" charset="0"/>
              </a:rPr>
              <a:t>Adsorption of Cr</a:t>
            </a:r>
            <a:r>
              <a:rPr lang="en-GB" b="1" baseline="30000" dirty="0">
                <a:solidFill>
                  <a:srgbClr val="BD830F"/>
                </a:solidFill>
                <a:latin typeface="Lucida Calligraphy" pitchFamily="66" charset="0"/>
              </a:rPr>
              <a:t>2+</a:t>
            </a:r>
            <a:r>
              <a:rPr lang="en-GB" b="1" dirty="0">
                <a:solidFill>
                  <a:srgbClr val="BD830F"/>
                </a:solidFill>
                <a:latin typeface="Lucida Calligraphy" pitchFamily="66" charset="0"/>
              </a:rPr>
              <a:t> ions from  </a:t>
            </a: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real wastewater sample   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endParaRPr lang="en-US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321" y="5881980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18829" y="6172200"/>
            <a:ext cx="472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11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600200"/>
            <a:ext cx="670560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295400" y="5925979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b="1" dirty="0">
                <a:solidFill>
                  <a:srgbClr val="6F4F0F"/>
                </a:solidFill>
              </a:rPr>
              <a:t>The leather tanning wastewater sample before (the left side) and after adsorption (the right side).</a:t>
            </a:r>
            <a:endParaRPr lang="en-US" b="1" i="1" dirty="0">
              <a:solidFill>
                <a:srgbClr val="6F4F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004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654746" cy="17526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Cost estimation </a:t>
            </a:r>
            <a:r>
              <a:rPr lang="en-GB" b="1" dirty="0">
                <a:solidFill>
                  <a:srgbClr val="BD830F"/>
                </a:solidFill>
                <a:latin typeface="Lucida Calligraphy" pitchFamily="66" charset="0"/>
              </a:rPr>
              <a:t>for synthesizing </a:t>
            </a:r>
            <a:r>
              <a:rPr lang="en-GB" b="1" dirty="0" err="1">
                <a:solidFill>
                  <a:srgbClr val="BD830F"/>
                </a:solidFill>
                <a:latin typeface="Lucida Calligraphy" pitchFamily="66" charset="0"/>
              </a:rPr>
              <a:t>NiO-MgO</a:t>
            </a:r>
            <a:r>
              <a:rPr lang="en-GB" b="1" dirty="0">
                <a:solidFill>
                  <a:srgbClr val="BD830F"/>
                </a:solidFill>
                <a:latin typeface="Lucida Calligraphy" pitchFamily="66" charset="0"/>
              </a:rPr>
              <a:t> SBNs .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endParaRPr lang="en-US" b="1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321" y="5881980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30921" y="6153090"/>
            <a:ext cx="61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12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007783"/>
              </p:ext>
            </p:extLst>
          </p:nvPr>
        </p:nvGraphicFramePr>
        <p:xfrm>
          <a:off x="381000" y="1729560"/>
          <a:ext cx="7321544" cy="462358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038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4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5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9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Material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Commercial cost (USD)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Used amount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Cost (USD)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Colloidal Silica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58.2 USD/ 1L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5.1g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0.229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Nickel nitrate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306.4 USD/ 100g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9.9g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30.3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Magnesium nitrate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337 USD/ 50g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9.1g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61.3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Sucrose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 USD/ 1 kg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15g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0.015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Nitric acid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235 USD/ 475mL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1.5mL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0.742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0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Cost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92.59 USD</a:t>
                      </a:r>
                      <a:r>
                        <a:rPr lang="ar-SA" sz="2000" dirty="0">
                          <a:effectLst/>
                        </a:rPr>
                        <a:t>/</a:t>
                      </a:r>
                      <a:r>
                        <a:rPr lang="en-US" sz="2000" dirty="0">
                          <a:effectLst/>
                        </a:rPr>
                        <a:t> 5g NPs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785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477962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GB" sz="2800" b="1" dirty="0">
                <a:solidFill>
                  <a:srgbClr val="BD830F"/>
                </a:solidFill>
                <a:latin typeface="Lucida Calligraphy" pitchFamily="66" charset="0"/>
              </a:rPr>
              <a:t>Cost comparison of the in-house prepared </a:t>
            </a:r>
            <a:r>
              <a:rPr lang="en-GB" sz="2800" b="1" dirty="0" err="1">
                <a:solidFill>
                  <a:srgbClr val="BD830F"/>
                </a:solidFill>
                <a:latin typeface="Lucida Calligraphy" pitchFamily="66" charset="0"/>
              </a:rPr>
              <a:t>NiO-MgO</a:t>
            </a:r>
            <a:r>
              <a:rPr lang="en-GB" sz="2800" b="1" dirty="0">
                <a:solidFill>
                  <a:srgbClr val="BD830F"/>
                </a:solidFill>
                <a:latin typeface="Lucida Calligraphy" pitchFamily="66" charset="0"/>
              </a:rPr>
              <a:t> SBNs with common metal oxides </a:t>
            </a:r>
            <a:r>
              <a:rPr lang="en-GB" sz="2800" b="1" dirty="0" err="1">
                <a:solidFill>
                  <a:srgbClr val="BD830F"/>
                </a:solidFill>
                <a:latin typeface="Lucida Calligraphy" pitchFamily="66" charset="0"/>
              </a:rPr>
              <a:t>nanoadsorbents</a:t>
            </a:r>
            <a:endParaRPr lang="en-US" sz="2800" b="1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951592"/>
              </p:ext>
            </p:extLst>
          </p:nvPr>
        </p:nvGraphicFramePr>
        <p:xfrm>
          <a:off x="381000" y="1828800"/>
          <a:ext cx="7315199" cy="471931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464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3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7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074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Metal Oxide NPs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Commercial cost  (USD)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Cost for 1 g (USD)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5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NiO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76.3 USD/ 25g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32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MgO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125 USD/ 5g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32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NiO-MgO SBNs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92.59 USD/ 5g</a:t>
                      </a:r>
                      <a:endParaRPr lang="en-US" sz="20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18.5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321" y="5881980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02346" y="6172200"/>
            <a:ext cx="48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8570445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7772400" cy="11430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 Recommendations 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endParaRPr lang="en-US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321" y="5881980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34400" y="6172200"/>
            <a:ext cx="472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599" y="1143000"/>
            <a:ext cx="804514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Our project can be extended  to further work details:</a:t>
            </a:r>
          </a:p>
          <a:p>
            <a:endParaRPr lang="en-US" sz="2000" dirty="0">
              <a:solidFill>
                <a:srgbClr val="002060"/>
              </a:solidFill>
              <a:latin typeface="+mj-lt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Working on further divalent heavy metal such lead and cadmium in </a:t>
            </a:r>
            <a:r>
              <a:rPr lang="en-US" sz="2000" dirty="0" err="1">
                <a:solidFill>
                  <a:srgbClr val="002060"/>
                </a:solidFill>
                <a:latin typeface="+mj-lt"/>
              </a:rPr>
              <a:t>signle</a:t>
            </a:r>
            <a:r>
              <a:rPr lang="en-US" sz="2000" dirty="0">
                <a:solidFill>
                  <a:srgbClr val="002060"/>
                </a:solidFill>
                <a:latin typeface="+mj-lt"/>
              </a:rPr>
              <a:t>, binary, and ternary systems.</a:t>
            </a:r>
          </a:p>
          <a:p>
            <a:pPr lvl="0"/>
            <a:endParaRPr lang="en-US" sz="2000" dirty="0">
              <a:solidFill>
                <a:srgbClr val="002060"/>
              </a:solidFill>
              <a:latin typeface="+mj-lt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Studying the efficiency of single </a:t>
            </a:r>
            <a:r>
              <a:rPr lang="en-US" sz="2000" dirty="0" err="1">
                <a:solidFill>
                  <a:srgbClr val="002060"/>
                </a:solidFill>
                <a:latin typeface="+mj-lt"/>
              </a:rPr>
              <a:t>NiO</a:t>
            </a:r>
            <a:r>
              <a:rPr lang="en-US" sz="2000" dirty="0">
                <a:solidFill>
                  <a:srgbClr val="002060"/>
                </a:solidFill>
                <a:latin typeface="+mj-lt"/>
              </a:rPr>
              <a:t> or </a:t>
            </a:r>
            <a:r>
              <a:rPr lang="en-US" sz="2000" dirty="0" err="1">
                <a:solidFill>
                  <a:srgbClr val="002060"/>
                </a:solidFill>
                <a:latin typeface="+mj-lt"/>
              </a:rPr>
              <a:t>MgO</a:t>
            </a:r>
            <a:r>
              <a:rPr lang="en-US" sz="2000" dirty="0">
                <a:solidFill>
                  <a:srgbClr val="002060"/>
                </a:solidFill>
                <a:latin typeface="+mj-lt"/>
              </a:rPr>
              <a:t> SBNs for the removal of heavy metal ions. </a:t>
            </a:r>
          </a:p>
          <a:p>
            <a:pPr lvl="0"/>
            <a:endParaRPr lang="en-US" sz="2000" dirty="0">
              <a:solidFill>
                <a:srgbClr val="002060"/>
              </a:solidFill>
              <a:latin typeface="+mj-lt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GB" sz="2000" dirty="0" err="1">
                <a:solidFill>
                  <a:srgbClr val="002060"/>
                </a:solidFill>
                <a:latin typeface="+mj-lt"/>
              </a:rPr>
              <a:t>Scalling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 up the process by first studying the hydraulic design of a packed bed column. </a:t>
            </a:r>
          </a:p>
          <a:p>
            <a:pPr lvl="0"/>
            <a:endParaRPr lang="en-US" sz="2000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Perform recrystallization experiments for the heavy metals after the adsorption.</a:t>
            </a:r>
          </a:p>
        </p:txBody>
      </p:sp>
    </p:spTree>
    <p:extLst>
      <p:ext uri="{BB962C8B-B14F-4D97-AF65-F5344CB8AC3E}">
        <p14:creationId xmlns:p14="http://schemas.microsoft.com/office/powerpoint/2010/main" val="3404367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08350EB-A8F4-44C8-928F-60F0C9498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01" y="3468740"/>
            <a:ext cx="9079711" cy="194622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Thanks for Listening and for your time.  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Any Questions?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endParaRPr lang="en-US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35976B-3C9E-4D56-B7F9-B62646CD9650}"/>
              </a:ext>
            </a:extLst>
          </p:cNvPr>
          <p:cNvSpPr txBox="1">
            <a:spLocks/>
          </p:cNvSpPr>
          <p:nvPr/>
        </p:nvSpPr>
        <p:spPr>
          <a:xfrm>
            <a:off x="2819400" y="228600"/>
            <a:ext cx="9079711" cy="1946223"/>
          </a:xfrm>
          <a:prstGeom prst="rect">
            <a:avLst/>
          </a:prstGeom>
        </p:spPr>
        <p:txBody>
          <a:bodyPr bIns="9144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The end…</a:t>
            </a:r>
            <a:b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</a:br>
            <a:endParaRPr lang="en-US" dirty="0">
              <a:solidFill>
                <a:srgbClr val="BD830F"/>
              </a:solidFill>
              <a:latin typeface="Lucida Calligraphy" pitchFamily="66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E2F8D-079A-412A-807E-9E5C912A2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321" y="5881980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62AAA8-2E97-4E77-AAE0-F326167C17D5}"/>
              </a:ext>
            </a:extLst>
          </p:cNvPr>
          <p:cNvSpPr txBox="1"/>
          <p:nvPr/>
        </p:nvSpPr>
        <p:spPr>
          <a:xfrm>
            <a:off x="8534400" y="6172200"/>
            <a:ext cx="472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4337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  <a:latin typeface="Lucida Calligraphy" pitchFamily="66" charset="0"/>
              </a:rPr>
              <a:t>Outlines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14600"/>
            <a:ext cx="8269288" cy="3962400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Synthesis of Silica-Embedded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NiO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-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MgO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NanoParticles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pH, Isotherm and Kinetics Adsorption Experiments.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Coexisting Ions effect.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Reusability of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NiO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-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MgO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SBNs.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Adsorption  of  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</a:t>
            </a:r>
            <a:r>
              <a:rPr lang="en-US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2+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from real wastewater sample.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Cost estimation  for synthesizing </a:t>
            </a:r>
            <a:r>
              <a:rPr lang="en-US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NiO-MgO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SBNs.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Conclusion and Recommendations.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6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1887"/>
            <a:ext cx="7079776" cy="9144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3600" b="1" dirty="0">
                <a:solidFill>
                  <a:srgbClr val="BD830F"/>
                </a:solidFill>
                <a:latin typeface="Lucida Calligraphy" pitchFamily="66" charset="0"/>
              </a:rPr>
              <a:t>Synthesis of NPs.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233" y="5959929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44741" y="619119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1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85" y="687664"/>
            <a:ext cx="6477466" cy="594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41754" y="3313815"/>
            <a:ext cx="2676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accent4"/>
                </a:solidFill>
              </a:rPr>
              <a:t>NiO</a:t>
            </a:r>
            <a:r>
              <a:rPr lang="en-US" sz="3200" b="1" dirty="0" err="1">
                <a:solidFill>
                  <a:schemeClr val="accent4"/>
                </a:solidFill>
              </a:rPr>
              <a:t>-</a:t>
            </a:r>
            <a:r>
              <a:rPr lang="en-US" sz="2800" b="1" dirty="0" err="1">
                <a:solidFill>
                  <a:schemeClr val="accent4"/>
                </a:solidFill>
              </a:rPr>
              <a:t>MgO</a:t>
            </a:r>
            <a:r>
              <a:rPr lang="en-US" sz="2800" b="1" dirty="0">
                <a:solidFill>
                  <a:schemeClr val="accent4"/>
                </a:solidFill>
              </a:rPr>
              <a:t> SBNs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3040" y="1262743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BD830F"/>
                </a:solidFill>
                <a:latin typeface="Bahnschrift" pitchFamily="34" charset="0"/>
              </a:rPr>
              <a:t>Colloidal Silica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3590" y="2313541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BD830F"/>
                </a:solidFill>
                <a:latin typeface="Bahnschrift" pitchFamily="34" charset="0"/>
              </a:rPr>
              <a:t>Deionized water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3951" y="4311563"/>
            <a:ext cx="1050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BD830F"/>
                </a:solidFill>
                <a:latin typeface="Bahnschrift" pitchFamily="34" charset="0"/>
              </a:rPr>
              <a:t>Nickel nitrate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8091" y="5529786"/>
            <a:ext cx="160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BD830F"/>
                </a:solidFill>
                <a:latin typeface="Bahnschrift" pitchFamily="34" charset="0"/>
              </a:rPr>
              <a:t>Magnesium nitrate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4465451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BD830F"/>
                </a:solidFill>
                <a:latin typeface="Bahnschrift" pitchFamily="34" charset="0"/>
              </a:rPr>
              <a:t>Sucrose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35200" y="2463436"/>
            <a:ext cx="1579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BD830F"/>
                </a:solidFill>
                <a:latin typeface="+mj-lt"/>
              </a:rPr>
              <a:t>Nitric  acid</a:t>
            </a:r>
          </a:p>
          <a:p>
            <a:r>
              <a:rPr lang="en-US" b="1" i="1" dirty="0">
                <a:solidFill>
                  <a:srgbClr val="BD830F"/>
                </a:solidFill>
                <a:latin typeface="+mj-lt"/>
              </a:rPr>
              <a:t>       </a:t>
            </a:r>
            <a:br>
              <a:rPr lang="en-US" b="1" dirty="0">
                <a:solidFill>
                  <a:srgbClr val="BD830F"/>
                </a:solidFill>
                <a:latin typeface="+mj-lt"/>
              </a:rPr>
            </a:br>
            <a:endParaRPr lang="en-US" b="1" i="1" dirty="0">
              <a:solidFill>
                <a:srgbClr val="BD830F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40064"/>
            <a:ext cx="3866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i="1" dirty="0">
                <a:solidFill>
                  <a:srgbClr val="6F4F0F"/>
                </a:solidFill>
              </a:rPr>
              <a:t>Step1: Mixing</a:t>
            </a:r>
          </a:p>
        </p:txBody>
      </p:sp>
    </p:spTree>
    <p:extLst>
      <p:ext uri="{BB962C8B-B14F-4D97-AF65-F5344CB8AC3E}">
        <p14:creationId xmlns:p14="http://schemas.microsoft.com/office/powerpoint/2010/main" val="142649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466778"/>
            <a:ext cx="4762500" cy="2354623"/>
          </a:xfrm>
        </p:spPr>
        <p:txBody>
          <a:bodyPr>
            <a:noAutofit/>
          </a:bodyPr>
          <a:lstStyle/>
          <a:p>
            <a:br>
              <a:rPr lang="en-US" sz="1800" dirty="0">
                <a:solidFill>
                  <a:srgbClr val="BD830F"/>
                </a:solidFill>
              </a:rPr>
            </a:br>
            <a:r>
              <a:rPr lang="en-US" sz="1800" dirty="0">
                <a:solidFill>
                  <a:srgbClr val="BD830F"/>
                </a:solidFill>
              </a:rPr>
              <a:t>Afterward,  the glass beaker was then placed in the oven at 100 </a:t>
            </a:r>
            <a:r>
              <a:rPr lang="en-US" sz="1800" dirty="0">
                <a:solidFill>
                  <a:srgbClr val="BD830F"/>
                </a:solidFill>
                <a:latin typeface="Times New Roman"/>
                <a:cs typeface="Times New Roman"/>
              </a:rPr>
              <a:t>ᵒ</a:t>
            </a:r>
            <a:r>
              <a:rPr lang="en-US" sz="1800" dirty="0">
                <a:solidFill>
                  <a:srgbClr val="BD830F"/>
                </a:solidFill>
              </a:rPr>
              <a:t>C  for 48 h to evaporate the water. </a:t>
            </a:r>
            <a:br>
              <a:rPr lang="en-US" sz="1800" dirty="0">
                <a:solidFill>
                  <a:srgbClr val="BD830F"/>
                </a:solidFill>
              </a:rPr>
            </a:br>
            <a:r>
              <a:rPr lang="en-US" sz="1800" dirty="0">
                <a:solidFill>
                  <a:srgbClr val="BD830F"/>
                </a:solidFill>
              </a:rPr>
              <a:t>After 48 h, dried solid materials looking like sponge cakes were obtained. These solid materials were placed in the oven at 250 </a:t>
            </a:r>
            <a:r>
              <a:rPr lang="en-US" sz="1800" dirty="0">
                <a:solidFill>
                  <a:srgbClr val="BD830F"/>
                </a:solidFill>
                <a:latin typeface="Times New Roman"/>
                <a:cs typeface="Times New Roman"/>
              </a:rPr>
              <a:t>ᵒ</a:t>
            </a:r>
            <a:r>
              <a:rPr lang="en-US" sz="1800" dirty="0">
                <a:solidFill>
                  <a:srgbClr val="BD830F"/>
                </a:solidFill>
              </a:rPr>
              <a:t>C for 12 h.</a:t>
            </a:r>
            <a:br>
              <a:rPr lang="en-US" sz="1800" dirty="0">
                <a:solidFill>
                  <a:srgbClr val="BD830F"/>
                </a:solidFill>
              </a:rPr>
            </a:br>
            <a:br>
              <a:rPr lang="en-US" sz="1800" dirty="0">
                <a:solidFill>
                  <a:srgbClr val="BD830F"/>
                </a:solidFill>
              </a:rPr>
            </a:br>
            <a:br>
              <a:rPr lang="en-US" sz="1800" dirty="0">
                <a:solidFill>
                  <a:srgbClr val="BD830F"/>
                </a:solidFill>
              </a:rPr>
            </a:br>
            <a:endParaRPr lang="en-US" sz="1800" dirty="0">
              <a:solidFill>
                <a:srgbClr val="BD830F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994" y="5871029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94594" y="6166681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89" y="34637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3200" b="1" i="1" dirty="0">
                <a:solidFill>
                  <a:srgbClr val="6F4F0F"/>
                </a:solidFill>
              </a:rPr>
              <a:t>Step2: Drying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48" y="405197"/>
            <a:ext cx="3479683" cy="61861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698" y="3396221"/>
            <a:ext cx="3810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3200" b="1" i="1" dirty="0">
                <a:solidFill>
                  <a:srgbClr val="6F4F0F"/>
                </a:solidFill>
              </a:rPr>
              <a:t>Step3: Calcination</a:t>
            </a:r>
          </a:p>
          <a:p>
            <a:pPr algn="just"/>
            <a:r>
              <a:rPr lang="en-US" dirty="0">
                <a:solidFill>
                  <a:srgbClr val="BD830F"/>
                </a:solidFill>
                <a:latin typeface="+mj-lt"/>
              </a:rPr>
              <a:t>The obtained </a:t>
            </a:r>
            <a:r>
              <a:rPr lang="en-GB" dirty="0">
                <a:solidFill>
                  <a:srgbClr val="BD830F"/>
                </a:solidFill>
                <a:latin typeface="+mj-lt"/>
              </a:rPr>
              <a:t>powder was milled until it become </a:t>
            </a:r>
            <a:r>
              <a:rPr lang="en-US" dirty="0">
                <a:solidFill>
                  <a:srgbClr val="BD830F"/>
                </a:solidFill>
                <a:latin typeface="+mj-lt"/>
              </a:rPr>
              <a:t>homogenous, then it was calcined in the oven at 800 </a:t>
            </a:r>
            <a:r>
              <a:rPr lang="en-US" dirty="0">
                <a:solidFill>
                  <a:srgbClr val="BD830F"/>
                </a:solidFill>
                <a:latin typeface="Times New Roman"/>
                <a:cs typeface="Times New Roman"/>
              </a:rPr>
              <a:t>ᵒ</a:t>
            </a:r>
            <a:r>
              <a:rPr lang="en-US" dirty="0">
                <a:solidFill>
                  <a:srgbClr val="BD830F"/>
                </a:solidFill>
                <a:latin typeface="+mj-lt"/>
              </a:rPr>
              <a:t>C for 3 h in a flow of air.</a:t>
            </a:r>
          </a:p>
          <a:p>
            <a:endParaRPr lang="en-US" sz="3200" b="1" i="1" dirty="0">
              <a:solidFill>
                <a:srgbClr val="6F4F0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34"/>
          <a:stretch/>
        </p:blipFill>
        <p:spPr>
          <a:xfrm rot="5400000">
            <a:off x="3504222" y="3817886"/>
            <a:ext cx="3093352" cy="240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0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350" y="5868139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79271" y="6172993"/>
            <a:ext cx="447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3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7257"/>
            <a:ext cx="7772400" cy="11430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3600" b="1" dirty="0">
                <a:solidFill>
                  <a:srgbClr val="BD830F"/>
                </a:solidFill>
                <a:latin typeface="Lucida Calligraphy" pitchFamily="66" charset="0"/>
              </a:rPr>
              <a:t>pH Effect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999" y="1219200"/>
            <a:ext cx="82043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The effect of solution pH on the adsorption performance was investigated by varying it from about 3 to 11.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b="1" dirty="0"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The removal uptakes of the metal ions have been found to be strongly pH dependent for Cu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2+,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while slightly dependent for Zn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and Cr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2+.</a:t>
            </a:r>
            <a:endParaRPr lang="en-US" b="1" baseline="30000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914400" y="2743200"/>
            <a:ext cx="6983493" cy="382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7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7772400" cy="11430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3600" b="1" dirty="0">
                <a:solidFill>
                  <a:srgbClr val="BD830F"/>
                </a:solidFill>
                <a:latin typeface="Lucida Calligraphy" pitchFamily="66" charset="0"/>
              </a:rPr>
              <a:t>Adsorption Isotherms.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202" y="5855808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12852" y="6160662"/>
            <a:ext cx="35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6F4F0F"/>
                </a:solidFill>
              </a:rPr>
              <a:t>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449" y="990600"/>
            <a:ext cx="80200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Adsorption isotherms for Zn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Cu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and Cr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metal ions onto </a:t>
            </a:r>
            <a:r>
              <a:rPr lang="en-US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SBNs were conducted by varying the initial concentration of the metal ions from 50 to 400 mg/L at 25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℃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and pH of around 5.5.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The adsorption uptakes (molecules per surface area) of SBNs was determined based on a mass balance analysis.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The adsorption of Cu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and Zn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onto </a:t>
            </a:r>
            <a:r>
              <a:rPr lang="en-US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SBNs were described using the non-linear Sips model, while the adsorption of Cr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ions was perfectly described by the non-linear BET model.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9605363"/>
                  </p:ext>
                </p:extLst>
              </p:nvPr>
            </p:nvGraphicFramePr>
            <p:xfrm>
              <a:off x="320220" y="3886201"/>
              <a:ext cx="8020050" cy="268690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57561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1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184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72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72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96196"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Franklin Gothic Book (Headings)"/>
                            </a:rPr>
                            <a:t>Sips model parameter</a:t>
                          </a:r>
                          <a:endParaRPr lang="en-US" sz="1400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078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Heavy metal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b>
                                </m:sSub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 (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𝐦𝐨𝐥𝐞𝐜𝐮𝐥𝐞𝐬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𝐧𝐦</m:t>
                                    </m:r>
                                  </m:e>
                                  <m:sup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𝐊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𝐬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>
                                        <a:effectLst/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𝐋</m:t>
                                    </m:r>
                                    <m:r>
                                      <a:rPr lang="en-US" sz="1200" b="1">
                                        <a:effectLst/>
                                        <a:latin typeface="Cambria Math"/>
                                      </a:rPr>
                                      <m:t>/</m:t>
                                    </m:r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𝛍</m:t>
                                    </m:r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𝐦𝐨𝐥</m:t>
                                    </m:r>
                                    <m:r>
                                      <a:rPr lang="en-US" sz="1200" b="1">
                                        <a:effectLst/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sSub>
                                      <m:sSubPr>
                                        <m:ctrlP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>
                                            <a:effectLst/>
                                            <a:latin typeface="Cambria Math"/>
                                          </a:rPr>
                                          <m:t>𝐧</m:t>
                                        </m:r>
                                      </m:e>
                                      <m:sub>
                                        <m:r>
                                          <a:rPr lang="en-US" sz="1200" b="1" i="1">
                                            <a:effectLst/>
                                            <a:latin typeface="Cambria Math"/>
                                          </a:rPr>
                                          <m:t>𝐬</m:t>
                                        </m:r>
                                      </m:sub>
                                    </m:sSub>
                                  </m:sup>
                                </m:sSup>
                              </m:oMath>
                            </m:oMathPara>
                          </a14:m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𝐬</m:t>
                                    </m:r>
                                  </m:sub>
                                </m:sSub>
                                <m:r>
                                  <a:rPr lang="en-US" sz="1200" b="1" baseline="-2500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𝐮𝐧𝐢𝐭𝐥𝐞𝐬𝐬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𝛘</m:t>
                                    </m:r>
                                  </m:e>
                                  <m:sup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811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Zn</a:t>
                          </a:r>
                          <a:r>
                            <a:rPr lang="en-US" sz="1200" b="1" baseline="30000" dirty="0">
                              <a:effectLst/>
                              <a:latin typeface="Franklin Gothic Book (Headings)"/>
                            </a:rPr>
                            <a:t>2+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7.234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0.322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0.99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0.0823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1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Cu</a:t>
                          </a:r>
                          <a:r>
                            <a:rPr lang="en-US" sz="1200" b="1" baseline="30000" dirty="0">
                              <a:effectLst/>
                              <a:latin typeface="Franklin Gothic Book (Headings)"/>
                            </a:rPr>
                            <a:t>2+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13.76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0.007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0.59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0.0074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8116"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Franklin Gothic Book (Headings)"/>
                            </a:rPr>
                            <a:t>BET model parameter</a:t>
                          </a:r>
                          <a:endParaRPr lang="en-US" sz="14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129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Heavy metal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b>
                                </m:sSub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 (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𝐦𝐨𝐥𝐞𝐜𝐮𝐥𝐞𝐬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𝐧𝐦</m:t>
                                    </m:r>
                                  </m:e>
                                  <m:sup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𝐊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𝐋</m:t>
                                    </m:r>
                                  </m:sub>
                                </m:sSub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 (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𝐋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𝐧𝐦</m:t>
                                    </m:r>
                                  </m:e>
                                  <m:sup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𝐊</m:t>
                                    </m:r>
                                  </m:e>
                                  <m:sub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𝐔</m:t>
                                    </m:r>
                                  </m:sub>
                                </m:sSub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 (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𝐋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𝐧𝐦</m:t>
                                    </m:r>
                                  </m:e>
                                  <m:sup>
                                    <m:r>
                                      <a:rPr lang="en-US" sz="1200" b="1" i="1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i="1">
                                      <a:effectLst/>
                                      <a:latin typeface="Cambria Math"/>
                                    </a:rPr>
                                    <m:t>𝛘</m:t>
                                  </m:r>
                                </m:e>
                                <m:sup>
                                  <m:r>
                                    <a:rPr lang="en-US" sz="1200" b="1" i="1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 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961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Cr</a:t>
                          </a:r>
                          <a:r>
                            <a:rPr lang="en-US" sz="1200" b="1" baseline="30000">
                              <a:effectLst/>
                              <a:latin typeface="Franklin Gothic Book (Headings)"/>
                            </a:rPr>
                            <a:t>2+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38.35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0.00037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0.00188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0.0459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9605363"/>
                  </p:ext>
                </p:extLst>
              </p:nvPr>
            </p:nvGraphicFramePr>
            <p:xfrm>
              <a:off x="320220" y="3886201"/>
              <a:ext cx="8020050" cy="268690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57561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1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184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72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72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96196"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Franklin Gothic Book (Headings)"/>
                            </a:rPr>
                            <a:t>Sips model parameter</a:t>
                          </a:r>
                          <a:endParaRPr lang="en-US" sz="1400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078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Heavy metal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0186" t="-92958" r="-227864" b="-432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68203" t="-92958" r="-239171" b="-432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8494" t="-92958" r="-100386" b="-432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8494" t="-92958" r="-386" b="-4323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811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Zn</a:t>
                          </a:r>
                          <a:r>
                            <a:rPr lang="en-US" sz="1200" b="1" baseline="30000" dirty="0">
                              <a:effectLst/>
                              <a:latin typeface="Franklin Gothic Book (Headings)"/>
                            </a:rPr>
                            <a:t>2+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7.234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0.322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0.99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0.0823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1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Cu</a:t>
                          </a:r>
                          <a:r>
                            <a:rPr lang="en-US" sz="1200" b="1" baseline="30000" dirty="0">
                              <a:effectLst/>
                              <a:latin typeface="Franklin Gothic Book (Headings)"/>
                            </a:rPr>
                            <a:t>2+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13.76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0.007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0.59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0.0074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8116"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Franklin Gothic Book (Headings)"/>
                            </a:rPr>
                            <a:t>BET model parameter</a:t>
                          </a:r>
                          <a:endParaRPr lang="en-US" sz="14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129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Heavy metal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0186" t="-641176" r="-227864" b="-1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68203" t="-641176" r="-239171" b="-1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8494" t="-641176" r="-100386" b="-1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8494" t="-641176" r="-386" b="-1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961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Cr</a:t>
                          </a:r>
                          <a:r>
                            <a:rPr lang="en-US" sz="1200" b="1" baseline="30000">
                              <a:effectLst/>
                              <a:latin typeface="Franklin Gothic Book (Headings)"/>
                            </a:rPr>
                            <a:t>2+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38.35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0.00037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effectLst/>
                              <a:latin typeface="Franklin Gothic Book (Headings)"/>
                            </a:rPr>
                            <a:t>0.00188</a:t>
                          </a:r>
                          <a:endParaRPr lang="en-US" sz="1200" b="1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Franklin Gothic Book (Headings)"/>
                            </a:rPr>
                            <a:t>0.0459</a:t>
                          </a:r>
                          <a:endParaRPr lang="en-US" sz="1200" b="1" dirty="0">
                            <a:effectLst/>
                            <a:latin typeface="Franklin Gothic Book (Headings)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836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22353" y="3393067"/>
            <a:ext cx="3584448" cy="3127248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409718" y="328160"/>
            <a:ext cx="3584448" cy="3127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3500" y="130859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BD830F"/>
                </a:solidFill>
                <a:latin typeface="+mj-lt"/>
              </a:rPr>
              <a:t>Cu</a:t>
            </a:r>
            <a:r>
              <a:rPr lang="en-US" b="1" baseline="30000" dirty="0">
                <a:solidFill>
                  <a:srgbClr val="BD830F"/>
                </a:solidFill>
                <a:latin typeface="+mj-lt"/>
              </a:rPr>
              <a:t>2+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1600" y="4251174"/>
            <a:ext cx="1741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+mj-lt"/>
              </a:rPr>
              <a:t>Zn</a:t>
            </a:r>
            <a:r>
              <a:rPr lang="en-US" b="1" baseline="30000" dirty="0">
                <a:solidFill>
                  <a:srgbClr val="002060"/>
                </a:solidFill>
                <a:latin typeface="+mj-lt"/>
              </a:rPr>
              <a:t>2+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202" y="5855808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544589" y="6161802"/>
            <a:ext cx="35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5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E64280C-B8CD-4FA0-B906-78B14E19CBCC}"/>
              </a:ext>
            </a:extLst>
          </p:cNvPr>
          <p:cNvSpPr/>
          <p:nvPr/>
        </p:nvSpPr>
        <p:spPr>
          <a:xfrm>
            <a:off x="7086600" y="1371600"/>
            <a:ext cx="1295400" cy="76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Surface of SBNs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4476C47-9001-4942-9375-1234694110C7}"/>
              </a:ext>
            </a:extLst>
          </p:cNvPr>
          <p:cNvSpPr/>
          <p:nvPr/>
        </p:nvSpPr>
        <p:spPr>
          <a:xfrm>
            <a:off x="7162800" y="1447800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B624DFD-3071-4455-BF95-93ABA9FF91E7}"/>
              </a:ext>
            </a:extLst>
          </p:cNvPr>
          <p:cNvSpPr/>
          <p:nvPr/>
        </p:nvSpPr>
        <p:spPr>
          <a:xfrm>
            <a:off x="7208519" y="141705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EBF0ED3-8A0D-4551-B537-93184031AB96}"/>
              </a:ext>
            </a:extLst>
          </p:cNvPr>
          <p:cNvSpPr/>
          <p:nvPr/>
        </p:nvSpPr>
        <p:spPr>
          <a:xfrm>
            <a:off x="7277097" y="1386102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E1D6DD7-F204-43E3-884A-CF7964674A20}"/>
              </a:ext>
            </a:extLst>
          </p:cNvPr>
          <p:cNvSpPr/>
          <p:nvPr/>
        </p:nvSpPr>
        <p:spPr>
          <a:xfrm>
            <a:off x="7335196" y="135990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F172116-78A5-454F-A50F-89C01C25F576}"/>
              </a:ext>
            </a:extLst>
          </p:cNvPr>
          <p:cNvSpPr/>
          <p:nvPr/>
        </p:nvSpPr>
        <p:spPr>
          <a:xfrm>
            <a:off x="7393295" y="132180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F5A4351-BEF5-4939-9286-C281517F2495}"/>
              </a:ext>
            </a:extLst>
          </p:cNvPr>
          <p:cNvSpPr/>
          <p:nvPr/>
        </p:nvSpPr>
        <p:spPr>
          <a:xfrm>
            <a:off x="7451394" y="1309902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AAB303F-4DB6-4BB5-B074-82EB628DD5D8}"/>
              </a:ext>
            </a:extLst>
          </p:cNvPr>
          <p:cNvSpPr/>
          <p:nvPr/>
        </p:nvSpPr>
        <p:spPr>
          <a:xfrm>
            <a:off x="7576648" y="1298103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50DDC9F-93EB-48BA-8C78-0717B2F9AC20}"/>
              </a:ext>
            </a:extLst>
          </p:cNvPr>
          <p:cNvSpPr/>
          <p:nvPr/>
        </p:nvSpPr>
        <p:spPr>
          <a:xfrm>
            <a:off x="7336383" y="1270492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990DBF2-8D96-45E5-8B79-C699B2BD9A88}"/>
              </a:ext>
            </a:extLst>
          </p:cNvPr>
          <p:cNvSpPr/>
          <p:nvPr/>
        </p:nvSpPr>
        <p:spPr>
          <a:xfrm>
            <a:off x="7231378" y="1328404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3AF907-4AF8-48B2-AD59-F868F9440900}"/>
              </a:ext>
            </a:extLst>
          </p:cNvPr>
          <p:cNvSpPr/>
          <p:nvPr/>
        </p:nvSpPr>
        <p:spPr>
          <a:xfrm>
            <a:off x="7509493" y="1298103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EFAFD83-30F5-40AA-8ED5-0ECD0635D496}"/>
              </a:ext>
            </a:extLst>
          </p:cNvPr>
          <p:cNvSpPr/>
          <p:nvPr/>
        </p:nvSpPr>
        <p:spPr>
          <a:xfrm>
            <a:off x="7636884" y="128370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93E8D9-93C1-411C-AE9B-4373C2E1792E}"/>
              </a:ext>
            </a:extLst>
          </p:cNvPr>
          <p:cNvSpPr/>
          <p:nvPr/>
        </p:nvSpPr>
        <p:spPr>
          <a:xfrm>
            <a:off x="7459011" y="1213623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2D743CB-CE0F-4548-9E10-B1D6C200F1F6}"/>
              </a:ext>
            </a:extLst>
          </p:cNvPr>
          <p:cNvSpPr/>
          <p:nvPr/>
        </p:nvSpPr>
        <p:spPr>
          <a:xfrm>
            <a:off x="7615407" y="1200305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CA942FD-1FEA-4DE8-9774-0FEE0184581D}"/>
              </a:ext>
            </a:extLst>
          </p:cNvPr>
          <p:cNvSpPr/>
          <p:nvPr/>
        </p:nvSpPr>
        <p:spPr>
          <a:xfrm>
            <a:off x="7538292" y="121090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A469A20-3C09-4F42-A1FA-5A71CBC92562}"/>
              </a:ext>
            </a:extLst>
          </p:cNvPr>
          <p:cNvSpPr/>
          <p:nvPr/>
        </p:nvSpPr>
        <p:spPr>
          <a:xfrm>
            <a:off x="7713793" y="1285580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3CD2FA-86EA-4517-8696-7DBDCCA2FA55}"/>
              </a:ext>
            </a:extLst>
          </p:cNvPr>
          <p:cNvSpPr/>
          <p:nvPr/>
        </p:nvSpPr>
        <p:spPr>
          <a:xfrm>
            <a:off x="7392821" y="1209380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E853093-DAEB-49CD-AA69-E9C9DAA9B65F}"/>
              </a:ext>
            </a:extLst>
          </p:cNvPr>
          <p:cNvSpPr/>
          <p:nvPr/>
        </p:nvSpPr>
        <p:spPr>
          <a:xfrm>
            <a:off x="7576647" y="1123713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BBDABB2-DE6E-42A2-B260-E7CCFE56AA51}"/>
              </a:ext>
            </a:extLst>
          </p:cNvPr>
          <p:cNvSpPr/>
          <p:nvPr/>
        </p:nvSpPr>
        <p:spPr>
          <a:xfrm>
            <a:off x="7783829" y="1285794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B974DD-E146-47EF-9614-56BC31BC9614}"/>
              </a:ext>
            </a:extLst>
          </p:cNvPr>
          <p:cNvSpPr/>
          <p:nvPr/>
        </p:nvSpPr>
        <p:spPr>
          <a:xfrm>
            <a:off x="8039643" y="133590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03D936E-A90F-48E6-B5DE-18F68570B0F0}"/>
              </a:ext>
            </a:extLst>
          </p:cNvPr>
          <p:cNvSpPr/>
          <p:nvPr/>
        </p:nvSpPr>
        <p:spPr>
          <a:xfrm>
            <a:off x="7687324" y="1201794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DDA13C0-D582-41A8-8901-4365C78538E7}"/>
              </a:ext>
            </a:extLst>
          </p:cNvPr>
          <p:cNvSpPr/>
          <p:nvPr/>
        </p:nvSpPr>
        <p:spPr>
          <a:xfrm>
            <a:off x="7963822" y="1308806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3689C52-8935-4249-BE3A-4CCDCDBF99EF}"/>
              </a:ext>
            </a:extLst>
          </p:cNvPr>
          <p:cNvSpPr/>
          <p:nvPr/>
        </p:nvSpPr>
        <p:spPr>
          <a:xfrm>
            <a:off x="7838793" y="1285580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AE9180F-9205-4F96-A92C-8450ABD7EC6B}"/>
              </a:ext>
            </a:extLst>
          </p:cNvPr>
          <p:cNvSpPr/>
          <p:nvPr/>
        </p:nvSpPr>
        <p:spPr>
          <a:xfrm>
            <a:off x="7893757" y="1302651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21FD1EA-79BD-4E2F-BEB0-83A47656BE9C}"/>
              </a:ext>
            </a:extLst>
          </p:cNvPr>
          <p:cNvSpPr/>
          <p:nvPr/>
        </p:nvSpPr>
        <p:spPr>
          <a:xfrm>
            <a:off x="7876676" y="1201794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66E8CF8-54FE-4943-BB01-17F9A802F319}"/>
              </a:ext>
            </a:extLst>
          </p:cNvPr>
          <p:cNvSpPr/>
          <p:nvPr/>
        </p:nvSpPr>
        <p:spPr>
          <a:xfrm>
            <a:off x="8099291" y="135008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2446924-9616-4DB7-9286-2CB05BF1C6D8}"/>
              </a:ext>
            </a:extLst>
          </p:cNvPr>
          <p:cNvSpPr/>
          <p:nvPr/>
        </p:nvSpPr>
        <p:spPr>
          <a:xfrm>
            <a:off x="8224618" y="141705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DF6C0E8-BCF5-45F8-976D-4BCF71159700}"/>
              </a:ext>
            </a:extLst>
          </p:cNvPr>
          <p:cNvSpPr/>
          <p:nvPr/>
        </p:nvSpPr>
        <p:spPr>
          <a:xfrm>
            <a:off x="8158674" y="1386102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01B0DAD-BF98-4110-8D49-1CB7078B28E8}"/>
              </a:ext>
            </a:extLst>
          </p:cNvPr>
          <p:cNvSpPr/>
          <p:nvPr/>
        </p:nvSpPr>
        <p:spPr>
          <a:xfrm>
            <a:off x="8287202" y="1467279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7E320D-52B2-411B-999F-0ADF2B6ADE8F}"/>
              </a:ext>
            </a:extLst>
          </p:cNvPr>
          <p:cNvSpPr/>
          <p:nvPr/>
        </p:nvSpPr>
        <p:spPr>
          <a:xfrm>
            <a:off x="7782000" y="1191748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452CCB4-F7C8-4745-9D5D-1AFE99D0CA4D}"/>
              </a:ext>
            </a:extLst>
          </p:cNvPr>
          <p:cNvSpPr/>
          <p:nvPr/>
        </p:nvSpPr>
        <p:spPr>
          <a:xfrm>
            <a:off x="8171003" y="1286116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092F7B2-97C2-40FB-BB9D-00C83D86F10F}"/>
              </a:ext>
            </a:extLst>
          </p:cNvPr>
          <p:cNvSpPr/>
          <p:nvPr/>
        </p:nvSpPr>
        <p:spPr>
          <a:xfrm>
            <a:off x="8030902" y="1238405"/>
            <a:ext cx="45719" cy="76200"/>
          </a:xfrm>
          <a:prstGeom prst="ellipse">
            <a:avLst/>
          </a:prstGeom>
          <a:solidFill>
            <a:srgbClr val="6F4F0F"/>
          </a:solidFill>
          <a:ln>
            <a:solidFill>
              <a:srgbClr val="6F4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B17DBF9-F6C5-4099-9DEC-040F8718D3AF}"/>
              </a:ext>
            </a:extLst>
          </p:cNvPr>
          <p:cNvSpPr/>
          <p:nvPr/>
        </p:nvSpPr>
        <p:spPr>
          <a:xfrm>
            <a:off x="6974666" y="4620506"/>
            <a:ext cx="1295400" cy="76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Surface of SBNs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2304DD4-541D-4C55-B367-712559B4CADA}"/>
              </a:ext>
            </a:extLst>
          </p:cNvPr>
          <p:cNvSpPr/>
          <p:nvPr/>
        </p:nvSpPr>
        <p:spPr>
          <a:xfrm>
            <a:off x="7050866" y="4696706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5A1FBDD-F07B-4A44-901E-F3D7E6F6DD16}"/>
              </a:ext>
            </a:extLst>
          </p:cNvPr>
          <p:cNvSpPr/>
          <p:nvPr/>
        </p:nvSpPr>
        <p:spPr>
          <a:xfrm>
            <a:off x="7117081" y="46482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EF69F27-B61D-47B4-BA08-6621A6AE9A86}"/>
              </a:ext>
            </a:extLst>
          </p:cNvPr>
          <p:cNvSpPr/>
          <p:nvPr/>
        </p:nvSpPr>
        <p:spPr>
          <a:xfrm>
            <a:off x="7172785" y="4620506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04CB862-744C-41D8-AE11-7AC7A31E1922}"/>
              </a:ext>
            </a:extLst>
          </p:cNvPr>
          <p:cNvSpPr/>
          <p:nvPr/>
        </p:nvSpPr>
        <p:spPr>
          <a:xfrm>
            <a:off x="7231378" y="46101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3542D66-ADDE-44B9-B827-8B29509BC349}"/>
              </a:ext>
            </a:extLst>
          </p:cNvPr>
          <p:cNvSpPr/>
          <p:nvPr/>
        </p:nvSpPr>
        <p:spPr>
          <a:xfrm>
            <a:off x="7282349" y="4587875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51E9981-D6EF-4A00-AB00-519539453D1F}"/>
              </a:ext>
            </a:extLst>
          </p:cNvPr>
          <p:cNvSpPr/>
          <p:nvPr/>
        </p:nvSpPr>
        <p:spPr>
          <a:xfrm>
            <a:off x="7333320" y="4568825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0A223053-D410-48CC-828F-914E83A18686}"/>
              </a:ext>
            </a:extLst>
          </p:cNvPr>
          <p:cNvSpPr/>
          <p:nvPr/>
        </p:nvSpPr>
        <p:spPr>
          <a:xfrm>
            <a:off x="7390584" y="4562209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A7911F09-4281-4B39-B539-B6E85CA834D7}"/>
              </a:ext>
            </a:extLst>
          </p:cNvPr>
          <p:cNvSpPr/>
          <p:nvPr/>
        </p:nvSpPr>
        <p:spPr>
          <a:xfrm>
            <a:off x="7446773" y="4544306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BCCEE2B-9988-49E1-AE00-065F99E68CCC}"/>
              </a:ext>
            </a:extLst>
          </p:cNvPr>
          <p:cNvSpPr/>
          <p:nvPr/>
        </p:nvSpPr>
        <p:spPr>
          <a:xfrm>
            <a:off x="7508075" y="4544306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695D8C82-AF36-41AE-A948-D1EF21753BF0}"/>
              </a:ext>
            </a:extLst>
          </p:cNvPr>
          <p:cNvSpPr/>
          <p:nvPr/>
        </p:nvSpPr>
        <p:spPr>
          <a:xfrm>
            <a:off x="7569377" y="4535662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E18B20F-8C4C-49F0-B7C6-87117622182C}"/>
              </a:ext>
            </a:extLst>
          </p:cNvPr>
          <p:cNvSpPr/>
          <p:nvPr/>
        </p:nvSpPr>
        <p:spPr>
          <a:xfrm>
            <a:off x="7631226" y="4547481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F4BCE40-7429-4F66-A0D2-CE866825180C}"/>
              </a:ext>
            </a:extLst>
          </p:cNvPr>
          <p:cNvSpPr/>
          <p:nvPr/>
        </p:nvSpPr>
        <p:spPr>
          <a:xfrm>
            <a:off x="7688033" y="4544306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34A0345-8381-4BAE-9428-E4E6C0A78023}"/>
              </a:ext>
            </a:extLst>
          </p:cNvPr>
          <p:cNvSpPr/>
          <p:nvPr/>
        </p:nvSpPr>
        <p:spPr>
          <a:xfrm>
            <a:off x="7754182" y="4547481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C7720DD-CFA6-425D-8284-B6DAAAFBD01B}"/>
              </a:ext>
            </a:extLst>
          </p:cNvPr>
          <p:cNvSpPr/>
          <p:nvPr/>
        </p:nvSpPr>
        <p:spPr>
          <a:xfrm>
            <a:off x="7815933" y="4553258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8791A042-C504-488E-BCE6-73D34D5C1415}"/>
              </a:ext>
            </a:extLst>
          </p:cNvPr>
          <p:cNvSpPr/>
          <p:nvPr/>
        </p:nvSpPr>
        <p:spPr>
          <a:xfrm>
            <a:off x="7941038" y="4600309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19907677-BBB4-433A-9CCE-1603BE6CBA08}"/>
              </a:ext>
            </a:extLst>
          </p:cNvPr>
          <p:cNvSpPr/>
          <p:nvPr/>
        </p:nvSpPr>
        <p:spPr>
          <a:xfrm>
            <a:off x="7884582" y="4576937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F732B82-DC21-419C-AE92-FD6638546543}"/>
              </a:ext>
            </a:extLst>
          </p:cNvPr>
          <p:cNvSpPr/>
          <p:nvPr/>
        </p:nvSpPr>
        <p:spPr>
          <a:xfrm>
            <a:off x="8000386" y="46101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860800E1-D049-46B6-8370-67E4AE882B26}"/>
              </a:ext>
            </a:extLst>
          </p:cNvPr>
          <p:cNvSpPr/>
          <p:nvPr/>
        </p:nvSpPr>
        <p:spPr>
          <a:xfrm>
            <a:off x="8114790" y="4689209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091F8B8-AE58-4894-B95F-0637B6110C40}"/>
              </a:ext>
            </a:extLst>
          </p:cNvPr>
          <p:cNvSpPr/>
          <p:nvPr/>
        </p:nvSpPr>
        <p:spPr>
          <a:xfrm>
            <a:off x="8051008" y="46482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93B4919-2C89-4798-ACE1-3C5095B953C2}"/>
              </a:ext>
            </a:extLst>
          </p:cNvPr>
          <p:cNvSpPr/>
          <p:nvPr/>
        </p:nvSpPr>
        <p:spPr>
          <a:xfrm>
            <a:off x="8169568" y="47244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3649EAF-1596-4F82-90D9-C9506DF0482D}"/>
              </a:ext>
            </a:extLst>
          </p:cNvPr>
          <p:cNvSpPr/>
          <p:nvPr/>
        </p:nvSpPr>
        <p:spPr>
          <a:xfrm>
            <a:off x="8223358" y="48006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8B1E0138-5ACA-419A-BE7C-7D8AC8AA0FC1}"/>
              </a:ext>
            </a:extLst>
          </p:cNvPr>
          <p:cNvSpPr/>
          <p:nvPr/>
        </p:nvSpPr>
        <p:spPr>
          <a:xfrm>
            <a:off x="7012371" y="474345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F1B0AE0-CBA4-4A9E-867B-F261D30137AE}"/>
              </a:ext>
            </a:extLst>
          </p:cNvPr>
          <p:cNvSpPr/>
          <p:nvPr/>
        </p:nvSpPr>
        <p:spPr>
          <a:xfrm>
            <a:off x="6973677" y="4800600"/>
            <a:ext cx="45719" cy="762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73FAB36-1522-4E6C-A0CE-9371FA607EC5}"/>
                  </a:ext>
                </a:extLst>
              </p:cNvPr>
              <p:cNvSpPr/>
              <p:nvPr/>
            </p:nvSpPr>
            <p:spPr>
              <a:xfrm>
                <a:off x="6236863" y="3000380"/>
                <a:ext cx="2900922" cy="545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en-US" i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(Sips Model)</a:t>
                </a:r>
              </a:p>
            </p:txBody>
          </p:sp>
        </mc:Choice>
        <mc:Fallback xmlns=""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73FAB36-1522-4E6C-A0CE-9371FA607E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863" y="3000380"/>
                <a:ext cx="2900922" cy="545855"/>
              </a:xfrm>
              <a:prstGeom prst="rect">
                <a:avLst/>
              </a:prstGeom>
              <a:blipFill rotWithShape="1">
                <a:blip r:embed="rId5"/>
                <a:stretch>
                  <a:fillRect l="-210" r="-3782"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934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DF4B9D-0179-47EC-BF41-1260E0A18E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3581400" cy="3124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92097F-1077-45A2-88A4-4AC8C98DFA49}"/>
              </a:ext>
            </a:extLst>
          </p:cNvPr>
          <p:cNvSpPr txBox="1"/>
          <p:nvPr/>
        </p:nvSpPr>
        <p:spPr>
          <a:xfrm>
            <a:off x="1295400" y="2667000"/>
            <a:ext cx="1628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Cr</a:t>
            </a:r>
            <a:r>
              <a:rPr lang="en-US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2+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E6EF5C0-A648-4E42-8B6F-0FBBA73F0A1A}"/>
              </a:ext>
            </a:extLst>
          </p:cNvPr>
          <p:cNvSpPr/>
          <p:nvPr/>
        </p:nvSpPr>
        <p:spPr>
          <a:xfrm>
            <a:off x="6477000" y="2767084"/>
            <a:ext cx="1295400" cy="76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Surface of SBNs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64FAC7B-2107-47AD-BA82-FDEBD37A2C88}"/>
              </a:ext>
            </a:extLst>
          </p:cNvPr>
          <p:cNvSpPr/>
          <p:nvPr/>
        </p:nvSpPr>
        <p:spPr>
          <a:xfrm>
            <a:off x="6675119" y="276708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9D1875-71E8-42E6-B894-E095842D83B8}"/>
              </a:ext>
            </a:extLst>
          </p:cNvPr>
          <p:cNvSpPr/>
          <p:nvPr/>
        </p:nvSpPr>
        <p:spPr>
          <a:xfrm>
            <a:off x="6675119" y="266700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C7344FE-3A6C-41D7-80BC-DD8AA1B3D0BE}"/>
              </a:ext>
            </a:extLst>
          </p:cNvPr>
          <p:cNvSpPr/>
          <p:nvPr/>
        </p:nvSpPr>
        <p:spPr>
          <a:xfrm>
            <a:off x="6679881" y="256691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1B9E65D-32CA-42FA-BED2-DA076AE09E4B}"/>
              </a:ext>
            </a:extLst>
          </p:cNvPr>
          <p:cNvSpPr/>
          <p:nvPr/>
        </p:nvSpPr>
        <p:spPr>
          <a:xfrm>
            <a:off x="6684641" y="246203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2721174-0FC9-46D1-9849-3C7FC340B8A7}"/>
              </a:ext>
            </a:extLst>
          </p:cNvPr>
          <p:cNvSpPr/>
          <p:nvPr/>
        </p:nvSpPr>
        <p:spPr>
          <a:xfrm>
            <a:off x="6689403" y="235715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55743B2-BB37-4E0C-A330-4E7A84F4FB3D}"/>
              </a:ext>
            </a:extLst>
          </p:cNvPr>
          <p:cNvSpPr/>
          <p:nvPr/>
        </p:nvSpPr>
        <p:spPr>
          <a:xfrm>
            <a:off x="6697978" y="226186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D995BF2-4F3D-4817-A365-008A79B126BD}"/>
              </a:ext>
            </a:extLst>
          </p:cNvPr>
          <p:cNvSpPr/>
          <p:nvPr/>
        </p:nvSpPr>
        <p:spPr>
          <a:xfrm>
            <a:off x="6707500" y="216156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3C79EB8-4756-44B7-A6DC-06789243B9E3}"/>
              </a:ext>
            </a:extLst>
          </p:cNvPr>
          <p:cNvSpPr/>
          <p:nvPr/>
        </p:nvSpPr>
        <p:spPr>
          <a:xfrm>
            <a:off x="6707500" y="206628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E9FA9AB-D5A1-4FC7-86CE-07C1C4EDFA4A}"/>
              </a:ext>
            </a:extLst>
          </p:cNvPr>
          <p:cNvSpPr/>
          <p:nvPr/>
        </p:nvSpPr>
        <p:spPr>
          <a:xfrm>
            <a:off x="6753219" y="272898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C9417F5-ACEA-438B-A119-1BA1F83C98D4}"/>
              </a:ext>
            </a:extLst>
          </p:cNvPr>
          <p:cNvSpPr/>
          <p:nvPr/>
        </p:nvSpPr>
        <p:spPr>
          <a:xfrm>
            <a:off x="6753219" y="262890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DE6B6F-3152-49F6-9EB0-945DA97B6832}"/>
              </a:ext>
            </a:extLst>
          </p:cNvPr>
          <p:cNvSpPr/>
          <p:nvPr/>
        </p:nvSpPr>
        <p:spPr>
          <a:xfrm>
            <a:off x="6757981" y="252881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B0EC45A-6C48-4E81-A4D0-F4EFD31C4DC3}"/>
              </a:ext>
            </a:extLst>
          </p:cNvPr>
          <p:cNvSpPr/>
          <p:nvPr/>
        </p:nvSpPr>
        <p:spPr>
          <a:xfrm>
            <a:off x="6762741" y="242393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BC0246B-8398-4BCE-B89D-122C80AAF3E1}"/>
              </a:ext>
            </a:extLst>
          </p:cNvPr>
          <p:cNvSpPr/>
          <p:nvPr/>
        </p:nvSpPr>
        <p:spPr>
          <a:xfrm>
            <a:off x="6767503" y="231905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D50429E-CEC7-47B2-BAF6-33F3AD730399}"/>
              </a:ext>
            </a:extLst>
          </p:cNvPr>
          <p:cNvSpPr/>
          <p:nvPr/>
        </p:nvSpPr>
        <p:spPr>
          <a:xfrm>
            <a:off x="6776078" y="222376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61EBDE2-4441-468E-B56D-BECD09AE70F5}"/>
              </a:ext>
            </a:extLst>
          </p:cNvPr>
          <p:cNvSpPr/>
          <p:nvPr/>
        </p:nvSpPr>
        <p:spPr>
          <a:xfrm>
            <a:off x="6785600" y="212346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F3D6C9-1F4E-4680-B1C5-131C0FE2BB1D}"/>
              </a:ext>
            </a:extLst>
          </p:cNvPr>
          <p:cNvSpPr/>
          <p:nvPr/>
        </p:nvSpPr>
        <p:spPr>
          <a:xfrm>
            <a:off x="6785600" y="202818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B900426-E90B-47DE-BA1E-ED12A2474896}"/>
              </a:ext>
            </a:extLst>
          </p:cNvPr>
          <p:cNvSpPr/>
          <p:nvPr/>
        </p:nvSpPr>
        <p:spPr>
          <a:xfrm>
            <a:off x="6910381" y="268121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D5A2207-6E62-4217-BC38-F1BBA90611AB}"/>
              </a:ext>
            </a:extLst>
          </p:cNvPr>
          <p:cNvSpPr/>
          <p:nvPr/>
        </p:nvSpPr>
        <p:spPr>
          <a:xfrm>
            <a:off x="6915141" y="257633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7B723E4-3810-46B4-B2E3-89E9D286BC48}"/>
              </a:ext>
            </a:extLst>
          </p:cNvPr>
          <p:cNvSpPr/>
          <p:nvPr/>
        </p:nvSpPr>
        <p:spPr>
          <a:xfrm>
            <a:off x="6919903" y="247145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26BEC4C-14F6-4E74-A35C-20B6771A5ABD}"/>
              </a:ext>
            </a:extLst>
          </p:cNvPr>
          <p:cNvSpPr/>
          <p:nvPr/>
        </p:nvSpPr>
        <p:spPr>
          <a:xfrm>
            <a:off x="6928478" y="237616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98CD17B-111E-49B7-B0A1-074B14BF9F23}"/>
              </a:ext>
            </a:extLst>
          </p:cNvPr>
          <p:cNvSpPr/>
          <p:nvPr/>
        </p:nvSpPr>
        <p:spPr>
          <a:xfrm>
            <a:off x="6938000" y="227586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602565D-D62E-499F-936D-AE34335EB0C8}"/>
              </a:ext>
            </a:extLst>
          </p:cNvPr>
          <p:cNvSpPr/>
          <p:nvPr/>
        </p:nvSpPr>
        <p:spPr>
          <a:xfrm>
            <a:off x="6938000" y="218058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E502052-C06D-4D74-895C-BC0EF68C50DE}"/>
              </a:ext>
            </a:extLst>
          </p:cNvPr>
          <p:cNvSpPr/>
          <p:nvPr/>
        </p:nvSpPr>
        <p:spPr>
          <a:xfrm>
            <a:off x="6831319" y="271469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F4BC9C5-4983-4B70-8FFF-E3F00BC028C5}"/>
              </a:ext>
            </a:extLst>
          </p:cNvPr>
          <p:cNvSpPr/>
          <p:nvPr/>
        </p:nvSpPr>
        <p:spPr>
          <a:xfrm>
            <a:off x="6831319" y="261461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37D6D35-CD10-415C-AE3D-4B47ABAA51A6}"/>
              </a:ext>
            </a:extLst>
          </p:cNvPr>
          <p:cNvSpPr/>
          <p:nvPr/>
        </p:nvSpPr>
        <p:spPr>
          <a:xfrm>
            <a:off x="6836081" y="251452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4EFEC19-9C95-45C5-8658-DC439B3B1855}"/>
              </a:ext>
            </a:extLst>
          </p:cNvPr>
          <p:cNvSpPr/>
          <p:nvPr/>
        </p:nvSpPr>
        <p:spPr>
          <a:xfrm>
            <a:off x="6840841" y="240964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4B85AD3-8339-44FE-B573-7B0ABFC8B882}"/>
              </a:ext>
            </a:extLst>
          </p:cNvPr>
          <p:cNvSpPr/>
          <p:nvPr/>
        </p:nvSpPr>
        <p:spPr>
          <a:xfrm>
            <a:off x="6845603" y="230476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BC9061F-FDB7-4787-AB65-EDC46732CF3A}"/>
              </a:ext>
            </a:extLst>
          </p:cNvPr>
          <p:cNvSpPr/>
          <p:nvPr/>
        </p:nvSpPr>
        <p:spPr>
          <a:xfrm>
            <a:off x="6854178" y="220947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0A58BC4-5BF2-408A-B2BD-6FB62BA58E65}"/>
              </a:ext>
            </a:extLst>
          </p:cNvPr>
          <p:cNvSpPr/>
          <p:nvPr/>
        </p:nvSpPr>
        <p:spPr>
          <a:xfrm>
            <a:off x="6863700" y="210918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653C5D-5442-4B26-8826-F675078F3A31}"/>
              </a:ext>
            </a:extLst>
          </p:cNvPr>
          <p:cNvSpPr/>
          <p:nvPr/>
        </p:nvSpPr>
        <p:spPr>
          <a:xfrm>
            <a:off x="6863700" y="201389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10EA1FD-8B11-47E1-ACD1-10DCAD097495}"/>
              </a:ext>
            </a:extLst>
          </p:cNvPr>
          <p:cNvSpPr/>
          <p:nvPr/>
        </p:nvSpPr>
        <p:spPr>
          <a:xfrm>
            <a:off x="6994638" y="269095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66077B4-6F31-4D08-9947-C1D2018BF185}"/>
              </a:ext>
            </a:extLst>
          </p:cNvPr>
          <p:cNvSpPr/>
          <p:nvPr/>
        </p:nvSpPr>
        <p:spPr>
          <a:xfrm>
            <a:off x="6994638" y="259087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DCAAEDD-FAB4-4E08-9A38-28FD33E5FC48}"/>
              </a:ext>
            </a:extLst>
          </p:cNvPr>
          <p:cNvSpPr/>
          <p:nvPr/>
        </p:nvSpPr>
        <p:spPr>
          <a:xfrm>
            <a:off x="6999400" y="249078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A69B1CE-BD7B-4A0F-BAB6-C3226312C422}"/>
              </a:ext>
            </a:extLst>
          </p:cNvPr>
          <p:cNvSpPr/>
          <p:nvPr/>
        </p:nvSpPr>
        <p:spPr>
          <a:xfrm>
            <a:off x="7004160" y="238590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81717C3-C2A2-4FCB-AC59-25EE6C42A5B2}"/>
              </a:ext>
            </a:extLst>
          </p:cNvPr>
          <p:cNvSpPr/>
          <p:nvPr/>
        </p:nvSpPr>
        <p:spPr>
          <a:xfrm>
            <a:off x="7008922" y="228102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1634240-C4E2-4827-A9C0-FCAB5F8D69B3}"/>
              </a:ext>
            </a:extLst>
          </p:cNvPr>
          <p:cNvSpPr/>
          <p:nvPr/>
        </p:nvSpPr>
        <p:spPr>
          <a:xfrm>
            <a:off x="7017497" y="218573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9803A88-53E1-4272-83ED-E26257F92ABD}"/>
              </a:ext>
            </a:extLst>
          </p:cNvPr>
          <p:cNvSpPr/>
          <p:nvPr/>
        </p:nvSpPr>
        <p:spPr>
          <a:xfrm>
            <a:off x="7027019" y="208543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C4F64B-D12F-4775-A136-D8C7E35469CC}"/>
              </a:ext>
            </a:extLst>
          </p:cNvPr>
          <p:cNvSpPr/>
          <p:nvPr/>
        </p:nvSpPr>
        <p:spPr>
          <a:xfrm>
            <a:off x="7027019" y="199015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98E1CA3-B4F4-4F8A-91F4-A665F099ACDD}"/>
              </a:ext>
            </a:extLst>
          </p:cNvPr>
          <p:cNvSpPr/>
          <p:nvPr/>
        </p:nvSpPr>
        <p:spPr>
          <a:xfrm>
            <a:off x="7067540" y="266938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BBC6232-64C0-49B1-999D-59AA8BD00E17}"/>
              </a:ext>
            </a:extLst>
          </p:cNvPr>
          <p:cNvSpPr/>
          <p:nvPr/>
        </p:nvSpPr>
        <p:spPr>
          <a:xfrm>
            <a:off x="7072302" y="256929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C2067B2-D9ED-479B-BA9E-7E391B8EB6B3}"/>
              </a:ext>
            </a:extLst>
          </p:cNvPr>
          <p:cNvSpPr/>
          <p:nvPr/>
        </p:nvSpPr>
        <p:spPr>
          <a:xfrm>
            <a:off x="7077062" y="246441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875247C-38EA-4FC9-92C0-8E4D866B2D34}"/>
              </a:ext>
            </a:extLst>
          </p:cNvPr>
          <p:cNvSpPr/>
          <p:nvPr/>
        </p:nvSpPr>
        <p:spPr>
          <a:xfrm>
            <a:off x="7081824" y="235953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0E4CF5E-0353-40FC-9B0D-EDE5565E8ACC}"/>
              </a:ext>
            </a:extLst>
          </p:cNvPr>
          <p:cNvSpPr/>
          <p:nvPr/>
        </p:nvSpPr>
        <p:spPr>
          <a:xfrm>
            <a:off x="7090399" y="226424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AAABDBA-2C75-4CF2-86E0-6482D62AD34F}"/>
              </a:ext>
            </a:extLst>
          </p:cNvPr>
          <p:cNvSpPr/>
          <p:nvPr/>
        </p:nvSpPr>
        <p:spPr>
          <a:xfrm>
            <a:off x="7099921" y="216394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4220F70-08C2-46FF-AB47-2508F3CCFED9}"/>
              </a:ext>
            </a:extLst>
          </p:cNvPr>
          <p:cNvSpPr/>
          <p:nvPr/>
        </p:nvSpPr>
        <p:spPr>
          <a:xfrm>
            <a:off x="7099921" y="206866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772CF13-3870-43DF-BDF2-16C55652E062}"/>
              </a:ext>
            </a:extLst>
          </p:cNvPr>
          <p:cNvSpPr/>
          <p:nvPr/>
        </p:nvSpPr>
        <p:spPr>
          <a:xfrm>
            <a:off x="7145640" y="266945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39338DD-9A69-4835-97A0-4B8E00D04EE5}"/>
              </a:ext>
            </a:extLst>
          </p:cNvPr>
          <p:cNvSpPr/>
          <p:nvPr/>
        </p:nvSpPr>
        <p:spPr>
          <a:xfrm>
            <a:off x="7150402" y="256936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BB30728-7527-4265-942D-305BC9155424}"/>
              </a:ext>
            </a:extLst>
          </p:cNvPr>
          <p:cNvSpPr/>
          <p:nvPr/>
        </p:nvSpPr>
        <p:spPr>
          <a:xfrm>
            <a:off x="7155162" y="246448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EBCDFF8-56C0-42D6-B634-8F8875D74925}"/>
              </a:ext>
            </a:extLst>
          </p:cNvPr>
          <p:cNvSpPr/>
          <p:nvPr/>
        </p:nvSpPr>
        <p:spPr>
          <a:xfrm>
            <a:off x="7159924" y="235960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2BDC98B-694B-4C14-BBAA-C05DA038CB3F}"/>
              </a:ext>
            </a:extLst>
          </p:cNvPr>
          <p:cNvSpPr/>
          <p:nvPr/>
        </p:nvSpPr>
        <p:spPr>
          <a:xfrm>
            <a:off x="7168499" y="226431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BDDDCDA5-D2F9-4C1B-9BBC-5D7FB734E6E3}"/>
              </a:ext>
            </a:extLst>
          </p:cNvPr>
          <p:cNvSpPr/>
          <p:nvPr/>
        </p:nvSpPr>
        <p:spPr>
          <a:xfrm>
            <a:off x="7178021" y="216402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2F7DFEDB-A714-4DAE-A0E1-77E9FD14ADB4}"/>
              </a:ext>
            </a:extLst>
          </p:cNvPr>
          <p:cNvSpPr/>
          <p:nvPr/>
        </p:nvSpPr>
        <p:spPr>
          <a:xfrm>
            <a:off x="7178021" y="206873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4149954-A719-4BF8-B520-ED0170D3C247}"/>
              </a:ext>
            </a:extLst>
          </p:cNvPr>
          <p:cNvSpPr/>
          <p:nvPr/>
        </p:nvSpPr>
        <p:spPr>
          <a:xfrm>
            <a:off x="7237352" y="268135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B88DBA4-34E0-4DC0-9B1E-9138F8D71021}"/>
              </a:ext>
            </a:extLst>
          </p:cNvPr>
          <p:cNvSpPr/>
          <p:nvPr/>
        </p:nvSpPr>
        <p:spPr>
          <a:xfrm>
            <a:off x="7242114" y="258127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ABE12F1-724A-4AB2-8706-27005CAD2E51}"/>
              </a:ext>
            </a:extLst>
          </p:cNvPr>
          <p:cNvSpPr/>
          <p:nvPr/>
        </p:nvSpPr>
        <p:spPr>
          <a:xfrm>
            <a:off x="7246874" y="247639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83CABA0D-1673-483D-A1DC-6DB78D698B62}"/>
              </a:ext>
            </a:extLst>
          </p:cNvPr>
          <p:cNvSpPr/>
          <p:nvPr/>
        </p:nvSpPr>
        <p:spPr>
          <a:xfrm>
            <a:off x="7251636" y="237151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BAC2364-D75E-49C3-B696-13B80D018E35}"/>
              </a:ext>
            </a:extLst>
          </p:cNvPr>
          <p:cNvSpPr/>
          <p:nvPr/>
        </p:nvSpPr>
        <p:spPr>
          <a:xfrm>
            <a:off x="7260211" y="227622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E5DB317-35E8-47FE-A84C-367AFC0886AA}"/>
              </a:ext>
            </a:extLst>
          </p:cNvPr>
          <p:cNvSpPr/>
          <p:nvPr/>
        </p:nvSpPr>
        <p:spPr>
          <a:xfrm>
            <a:off x="7269733" y="217592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4032E363-E3E8-4FB3-913E-9DF1520E0492}"/>
              </a:ext>
            </a:extLst>
          </p:cNvPr>
          <p:cNvSpPr/>
          <p:nvPr/>
        </p:nvSpPr>
        <p:spPr>
          <a:xfrm>
            <a:off x="7269733" y="208064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6BD4375-2548-4684-991A-1ED16F5C1B34}"/>
              </a:ext>
            </a:extLst>
          </p:cNvPr>
          <p:cNvSpPr/>
          <p:nvPr/>
        </p:nvSpPr>
        <p:spPr>
          <a:xfrm>
            <a:off x="7323591" y="269802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0C65BB-C3D3-4E0B-9E16-AC35D9B5E089}"/>
              </a:ext>
            </a:extLst>
          </p:cNvPr>
          <p:cNvSpPr/>
          <p:nvPr/>
        </p:nvSpPr>
        <p:spPr>
          <a:xfrm>
            <a:off x="7328353" y="259794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C9C87B0-056B-4A6E-9630-91E68AABB81C}"/>
              </a:ext>
            </a:extLst>
          </p:cNvPr>
          <p:cNvSpPr/>
          <p:nvPr/>
        </p:nvSpPr>
        <p:spPr>
          <a:xfrm>
            <a:off x="7333113" y="249306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AE82067-6D37-44F7-82CF-1C1FB5870EBB}"/>
              </a:ext>
            </a:extLst>
          </p:cNvPr>
          <p:cNvSpPr/>
          <p:nvPr/>
        </p:nvSpPr>
        <p:spPr>
          <a:xfrm>
            <a:off x="7337875" y="238818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84AA08B-7D48-4235-AD32-8637DB39A011}"/>
              </a:ext>
            </a:extLst>
          </p:cNvPr>
          <p:cNvSpPr/>
          <p:nvPr/>
        </p:nvSpPr>
        <p:spPr>
          <a:xfrm>
            <a:off x="7346450" y="229289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486F8016-EBDA-41B7-A619-3EEB036131F9}"/>
              </a:ext>
            </a:extLst>
          </p:cNvPr>
          <p:cNvSpPr/>
          <p:nvPr/>
        </p:nvSpPr>
        <p:spPr>
          <a:xfrm>
            <a:off x="7355972" y="219259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5ECCAE1-9060-44E5-83EC-706FAC1F10EB}"/>
              </a:ext>
            </a:extLst>
          </p:cNvPr>
          <p:cNvSpPr/>
          <p:nvPr/>
        </p:nvSpPr>
        <p:spPr>
          <a:xfrm>
            <a:off x="7355972" y="209731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5237A65-268D-42D7-890D-A476742E5BA5}"/>
              </a:ext>
            </a:extLst>
          </p:cNvPr>
          <p:cNvSpPr/>
          <p:nvPr/>
        </p:nvSpPr>
        <p:spPr>
          <a:xfrm>
            <a:off x="7405067" y="270755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08B7AC-0804-49E2-A0C8-449CCED040A3}"/>
              </a:ext>
            </a:extLst>
          </p:cNvPr>
          <p:cNvSpPr/>
          <p:nvPr/>
        </p:nvSpPr>
        <p:spPr>
          <a:xfrm>
            <a:off x="7409829" y="260746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1A0D310-09F4-4A67-9F89-433DE6520831}"/>
              </a:ext>
            </a:extLst>
          </p:cNvPr>
          <p:cNvSpPr/>
          <p:nvPr/>
        </p:nvSpPr>
        <p:spPr>
          <a:xfrm>
            <a:off x="7414589" y="250258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4A95269-7317-4D8D-96A1-99BD44BB1894}"/>
              </a:ext>
            </a:extLst>
          </p:cNvPr>
          <p:cNvSpPr/>
          <p:nvPr/>
        </p:nvSpPr>
        <p:spPr>
          <a:xfrm>
            <a:off x="7419351" y="239770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FE717A9-FDE5-428F-9248-BC62FDE5D040}"/>
              </a:ext>
            </a:extLst>
          </p:cNvPr>
          <p:cNvSpPr/>
          <p:nvPr/>
        </p:nvSpPr>
        <p:spPr>
          <a:xfrm>
            <a:off x="7427926" y="230241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976B530-CDC5-4997-B4F1-BAABD92F6A6B}"/>
              </a:ext>
            </a:extLst>
          </p:cNvPr>
          <p:cNvSpPr/>
          <p:nvPr/>
        </p:nvSpPr>
        <p:spPr>
          <a:xfrm>
            <a:off x="7437448" y="220212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6622A5F-240E-4AAB-BD25-CAAA39E700EC}"/>
              </a:ext>
            </a:extLst>
          </p:cNvPr>
          <p:cNvSpPr/>
          <p:nvPr/>
        </p:nvSpPr>
        <p:spPr>
          <a:xfrm>
            <a:off x="7437448" y="210683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6A6CC90-94C2-49DA-A6BE-5EFB9D42683D}"/>
              </a:ext>
            </a:extLst>
          </p:cNvPr>
          <p:cNvSpPr/>
          <p:nvPr/>
        </p:nvSpPr>
        <p:spPr>
          <a:xfrm>
            <a:off x="7491066" y="272660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DF40E44-DF07-4C9A-BC9F-C3129608721E}"/>
              </a:ext>
            </a:extLst>
          </p:cNvPr>
          <p:cNvSpPr/>
          <p:nvPr/>
        </p:nvSpPr>
        <p:spPr>
          <a:xfrm>
            <a:off x="7495828" y="262651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1FB1093-C0CC-4743-A71A-960A929797DA}"/>
              </a:ext>
            </a:extLst>
          </p:cNvPr>
          <p:cNvSpPr/>
          <p:nvPr/>
        </p:nvSpPr>
        <p:spPr>
          <a:xfrm>
            <a:off x="7500588" y="252163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A08F6C49-7CF6-4F1D-BF58-6D632FF0D1E6}"/>
              </a:ext>
            </a:extLst>
          </p:cNvPr>
          <p:cNvSpPr/>
          <p:nvPr/>
        </p:nvSpPr>
        <p:spPr>
          <a:xfrm>
            <a:off x="7505350" y="241675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9DE2AF7-EA91-462C-8D4B-C4BC530CCB86}"/>
              </a:ext>
            </a:extLst>
          </p:cNvPr>
          <p:cNvSpPr/>
          <p:nvPr/>
        </p:nvSpPr>
        <p:spPr>
          <a:xfrm>
            <a:off x="7513925" y="232146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41264DBC-143D-420D-A733-7EA02FA6BBA6}"/>
              </a:ext>
            </a:extLst>
          </p:cNvPr>
          <p:cNvSpPr/>
          <p:nvPr/>
        </p:nvSpPr>
        <p:spPr>
          <a:xfrm>
            <a:off x="7523447" y="222117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F4606966-EB71-4315-AB28-71E654EA34E6}"/>
              </a:ext>
            </a:extLst>
          </p:cNvPr>
          <p:cNvSpPr/>
          <p:nvPr/>
        </p:nvSpPr>
        <p:spPr>
          <a:xfrm>
            <a:off x="7523447" y="212588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C650BD5-024A-4891-9ED7-955BDF63E81A}"/>
              </a:ext>
            </a:extLst>
          </p:cNvPr>
          <p:cNvSpPr/>
          <p:nvPr/>
        </p:nvSpPr>
        <p:spPr>
          <a:xfrm>
            <a:off x="7563259" y="276708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C435CA39-42BB-4BF9-B8E4-16FEEA4E73D5}"/>
              </a:ext>
            </a:extLst>
          </p:cNvPr>
          <p:cNvSpPr/>
          <p:nvPr/>
        </p:nvSpPr>
        <p:spPr>
          <a:xfrm>
            <a:off x="7568021" y="266700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9610BCA7-F6DD-41A2-90BF-CDE81F768947}"/>
              </a:ext>
            </a:extLst>
          </p:cNvPr>
          <p:cNvSpPr/>
          <p:nvPr/>
        </p:nvSpPr>
        <p:spPr>
          <a:xfrm>
            <a:off x="7572781" y="256211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4DDE07CC-72FD-4468-9F62-16D873ECD56F}"/>
              </a:ext>
            </a:extLst>
          </p:cNvPr>
          <p:cNvSpPr/>
          <p:nvPr/>
        </p:nvSpPr>
        <p:spPr>
          <a:xfrm>
            <a:off x="7577543" y="245723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F33D56D8-7126-427E-9145-E087F8E1CDF3}"/>
              </a:ext>
            </a:extLst>
          </p:cNvPr>
          <p:cNvSpPr/>
          <p:nvPr/>
        </p:nvSpPr>
        <p:spPr>
          <a:xfrm>
            <a:off x="7586118" y="236195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2208CF3-48B4-452B-9B0C-6D486E4D75CC}"/>
              </a:ext>
            </a:extLst>
          </p:cNvPr>
          <p:cNvSpPr/>
          <p:nvPr/>
        </p:nvSpPr>
        <p:spPr>
          <a:xfrm>
            <a:off x="7595640" y="226165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E518A58-1D33-4C18-B91F-92C0574A70A2}"/>
              </a:ext>
            </a:extLst>
          </p:cNvPr>
          <p:cNvSpPr/>
          <p:nvPr/>
        </p:nvSpPr>
        <p:spPr>
          <a:xfrm>
            <a:off x="7595640" y="216636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C947E2B-86E3-46EF-991A-9FD906210806}"/>
              </a:ext>
            </a:extLst>
          </p:cNvPr>
          <p:cNvSpPr/>
          <p:nvPr/>
        </p:nvSpPr>
        <p:spPr>
          <a:xfrm>
            <a:off x="7646487" y="2820823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1E018B5-A8F6-446A-8824-9A89F6E4F52E}"/>
              </a:ext>
            </a:extLst>
          </p:cNvPr>
          <p:cNvSpPr/>
          <p:nvPr/>
        </p:nvSpPr>
        <p:spPr>
          <a:xfrm>
            <a:off x="7651249" y="272073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130C807D-B041-4B1D-80CA-BA8DA6D33E74}"/>
              </a:ext>
            </a:extLst>
          </p:cNvPr>
          <p:cNvSpPr/>
          <p:nvPr/>
        </p:nvSpPr>
        <p:spPr>
          <a:xfrm>
            <a:off x="7656009" y="2615857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36849CA6-EA00-40D5-B2B0-64EEE25A252D}"/>
              </a:ext>
            </a:extLst>
          </p:cNvPr>
          <p:cNvSpPr/>
          <p:nvPr/>
        </p:nvSpPr>
        <p:spPr>
          <a:xfrm>
            <a:off x="7660771" y="251097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3092D4E-9097-4C2A-A217-A1391ECB788E}"/>
              </a:ext>
            </a:extLst>
          </p:cNvPr>
          <p:cNvSpPr/>
          <p:nvPr/>
        </p:nvSpPr>
        <p:spPr>
          <a:xfrm>
            <a:off x="7669346" y="2415689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6F461B0F-EE24-4213-A51F-FAC498A7C201}"/>
              </a:ext>
            </a:extLst>
          </p:cNvPr>
          <p:cNvSpPr/>
          <p:nvPr/>
        </p:nvSpPr>
        <p:spPr>
          <a:xfrm>
            <a:off x="7678868" y="2315391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BBCF1B73-BEE7-4D34-A536-37D898B65D74}"/>
              </a:ext>
            </a:extLst>
          </p:cNvPr>
          <p:cNvSpPr/>
          <p:nvPr/>
        </p:nvSpPr>
        <p:spPr>
          <a:xfrm>
            <a:off x="7678868" y="2220105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62B9DA01-A212-40DC-B418-16369A73699E}"/>
              </a:ext>
            </a:extLst>
          </p:cNvPr>
          <p:cNvSpPr/>
          <p:nvPr/>
        </p:nvSpPr>
        <p:spPr>
          <a:xfrm>
            <a:off x="6594749" y="281478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90957681-12AC-4FAB-BDAA-C590360BEABD}"/>
              </a:ext>
            </a:extLst>
          </p:cNvPr>
          <p:cNvSpPr/>
          <p:nvPr/>
        </p:nvSpPr>
        <p:spPr>
          <a:xfrm>
            <a:off x="6599511" y="271469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8A9574E3-84E5-4FD2-9E09-42BA59153835}"/>
              </a:ext>
            </a:extLst>
          </p:cNvPr>
          <p:cNvSpPr/>
          <p:nvPr/>
        </p:nvSpPr>
        <p:spPr>
          <a:xfrm>
            <a:off x="6604271" y="260981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282B8EFB-462E-4195-80AC-DCA7E8EDE492}"/>
              </a:ext>
            </a:extLst>
          </p:cNvPr>
          <p:cNvSpPr/>
          <p:nvPr/>
        </p:nvSpPr>
        <p:spPr>
          <a:xfrm>
            <a:off x="6609033" y="250493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708A263F-5A78-40AB-8416-614878BD9424}"/>
              </a:ext>
            </a:extLst>
          </p:cNvPr>
          <p:cNvSpPr/>
          <p:nvPr/>
        </p:nvSpPr>
        <p:spPr>
          <a:xfrm>
            <a:off x="6617608" y="240964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1F6C6441-62E2-44CF-9CFC-20117E219FCF}"/>
              </a:ext>
            </a:extLst>
          </p:cNvPr>
          <p:cNvSpPr/>
          <p:nvPr/>
        </p:nvSpPr>
        <p:spPr>
          <a:xfrm>
            <a:off x="6627130" y="230934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9B506E42-CFD1-4746-8FA5-10AA13E005D2}"/>
              </a:ext>
            </a:extLst>
          </p:cNvPr>
          <p:cNvSpPr/>
          <p:nvPr/>
        </p:nvSpPr>
        <p:spPr>
          <a:xfrm>
            <a:off x="6509221" y="2881562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9A1A1726-EC93-47A2-853E-E82DA4285A05}"/>
              </a:ext>
            </a:extLst>
          </p:cNvPr>
          <p:cNvSpPr/>
          <p:nvPr/>
        </p:nvSpPr>
        <p:spPr>
          <a:xfrm>
            <a:off x="6513983" y="278147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C08BE94F-71F6-4290-ADF7-BF010D8C65D7}"/>
              </a:ext>
            </a:extLst>
          </p:cNvPr>
          <p:cNvSpPr/>
          <p:nvPr/>
        </p:nvSpPr>
        <p:spPr>
          <a:xfrm>
            <a:off x="6518743" y="2676596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BCB9A8D1-2681-4B12-8BDE-A7487A9482FE}"/>
              </a:ext>
            </a:extLst>
          </p:cNvPr>
          <p:cNvSpPr/>
          <p:nvPr/>
        </p:nvSpPr>
        <p:spPr>
          <a:xfrm>
            <a:off x="6523505" y="2571714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FA5DF7F2-CF06-448C-9C9C-23A964D6EFD6}"/>
              </a:ext>
            </a:extLst>
          </p:cNvPr>
          <p:cNvSpPr/>
          <p:nvPr/>
        </p:nvSpPr>
        <p:spPr>
          <a:xfrm>
            <a:off x="6532080" y="2476428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4BE9650D-1FC8-4052-B6C9-7E2C72B0AE18}"/>
              </a:ext>
            </a:extLst>
          </p:cNvPr>
          <p:cNvSpPr/>
          <p:nvPr/>
        </p:nvSpPr>
        <p:spPr>
          <a:xfrm>
            <a:off x="6541602" y="2376130"/>
            <a:ext cx="45719" cy="762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D5B14EC6-7EEF-4258-89CA-8110AF1218C8}"/>
                  </a:ext>
                </a:extLst>
              </p:cNvPr>
              <p:cNvSpPr/>
              <p:nvPr/>
            </p:nvSpPr>
            <p:spPr>
              <a:xfrm>
                <a:off x="1447121" y="5220022"/>
                <a:ext cx="5485283" cy="659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BET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model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5B14EC6-7EEF-4258-89CA-8110AF1218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121" y="5220022"/>
                <a:ext cx="5485283" cy="659924"/>
              </a:xfrm>
              <a:prstGeom prst="rect">
                <a:avLst/>
              </a:prstGeom>
              <a:blipFill rotWithShape="1">
                <a:blip r:embed="rId3"/>
                <a:stretch>
                  <a:fillRect r="-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8" name="Picture 137">
            <a:extLst>
              <a:ext uri="{FF2B5EF4-FFF2-40B4-BE49-F238E27FC236}">
                <a16:creationId xmlns:a16="http://schemas.microsoft.com/office/drawing/2014/main" id="{02945F15-79B8-4C99-8B4E-E1D3D1DF8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321" y="5881980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" name="TextBox 138">
            <a:extLst>
              <a:ext uri="{FF2B5EF4-FFF2-40B4-BE49-F238E27FC236}">
                <a16:creationId xmlns:a16="http://schemas.microsoft.com/office/drawing/2014/main" id="{32AC446A-383C-4299-BE85-66DBF7132BEC}"/>
              </a:ext>
            </a:extLst>
          </p:cNvPr>
          <p:cNvSpPr txBox="1"/>
          <p:nvPr/>
        </p:nvSpPr>
        <p:spPr>
          <a:xfrm>
            <a:off x="8534400" y="6172200"/>
            <a:ext cx="472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54325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47" y="-228600"/>
            <a:ext cx="7772400" cy="1143000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rgbClr val="BD830F"/>
                </a:solidFill>
                <a:latin typeface="Lucida Calligraphy" pitchFamily="66" charset="0"/>
              </a:rPr>
              <a:t>Adsorption Kinetics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202" y="5952628"/>
            <a:ext cx="7048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50946" y="6202516"/>
            <a:ext cx="35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F4F0F"/>
                </a:solidFill>
              </a:rPr>
              <a:t>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5522" y="762000"/>
            <a:ext cx="80300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The adsorption kinetics of Zn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Cu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and Cr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metal ions onto </a:t>
            </a:r>
            <a:r>
              <a:rPr lang="en-US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SBNs  were only affected by the film diffusion, of which it can be considered as the rate-limiting step in the kinetics study.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The adsorption kinetics of Zn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Cu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, and Cr</a:t>
            </a:r>
            <a:r>
              <a:rPr lang="en-US" baseline="30000" dirty="0">
                <a:solidFill>
                  <a:srgbClr val="002060"/>
                </a:solidFill>
                <a:latin typeface="+mj-lt"/>
              </a:rPr>
              <a:t>2+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metal ions onto </a:t>
            </a:r>
            <a:r>
              <a:rPr lang="en-US" dirty="0" err="1">
                <a:solidFill>
                  <a:srgbClr val="002060"/>
                </a:solidFill>
                <a:latin typeface="+mj-lt"/>
              </a:rPr>
              <a:t>NiO-MgO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SBNs were conducted in single solutions by fitting the obtained experimental data to the external mass transfer model.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206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083452"/>
                  </p:ext>
                </p:extLst>
              </p:nvPr>
            </p:nvGraphicFramePr>
            <p:xfrm>
              <a:off x="373633" y="2859155"/>
              <a:ext cx="7824887" cy="3791781"/>
            </p:xfrm>
            <a:graphic>
              <a:graphicData uri="http://schemas.openxmlformats.org/drawingml/2006/table">
                <a:tbl>
                  <a:tblPr firstRow="1" firstCol="1" bandRow="1">
                    <a:tableStyleId>{1FECB4D8-DB02-4DC6-A0A2-4F2EBAE1DC90}</a:tableStyleId>
                  </a:tblPr>
                  <a:tblGrid>
                    <a:gridCol w="169920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5578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6091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96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5102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399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Heavy metal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Cr</a:t>
                          </a:r>
                          <a:r>
                            <a:rPr lang="en-US" sz="1400" b="0" i="0" baseline="30000">
                              <a:effectLst/>
                            </a:rPr>
                            <a:t>2+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Cu</a:t>
                          </a:r>
                          <a:r>
                            <a:rPr lang="en-US" sz="1400" b="0" i="0" baseline="30000" dirty="0">
                              <a:effectLst/>
                            </a:rPr>
                            <a:t>2+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Zn</a:t>
                          </a:r>
                          <a:r>
                            <a:rPr lang="en-US" sz="1400" b="0" i="0" baseline="30000" dirty="0">
                              <a:effectLst/>
                            </a:rPr>
                            <a:t>2+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1978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Equilibrium Isotherm model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BET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Sips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723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i="0" dirty="0">
                              <a:effectLst/>
                            </a:rPr>
                            <a:t> (mg/g)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b="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K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L</m:t>
                                        </m:r>
                                      </m:sub>
                                    </m:sSub>
                                    <m: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b="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m</m:t>
                                        </m:r>
                                      </m:sub>
                                    </m:sSub>
                                    <m: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200" b="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sub>
                                    </m:sSub>
                                    <m: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r>
                                  <a:rPr lang="en-US" sz="12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sz="12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sz="1200" b="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200" b="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200" b="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200" b="0" i="0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q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200" b="0" i="0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e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p>
                                              <m:sSupPr>
                                                <m:ctrlPr>
                                                  <a:rPr lang="en-US" sz="1200" b="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200" b="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K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s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p>
                                                <m:sSub>
                                                  <m:sSubPr>
                                                    <m:ctrlPr>
                                                      <a:rPr lang="en-US" sz="1200" b="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n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s</m:t>
                                                    </m:r>
                                                  </m:sub>
                                                </m:sSub>
                                              </m:sup>
                                            </m:sSup>
                                            <m:d>
                                              <m:dPr>
                                                <m:ctrlPr>
                                                  <a:rPr lang="en-US" sz="1200" b="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200" b="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Q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m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sz="1200" b="0" i="0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200" b="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q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200" b="0" i="0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e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sSup>
                                      <m:sSupPr>
                                        <m:ctrlPr>
                                          <a:rPr lang="en-US" sz="1200" b="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sz="1200" b="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 b="0" i="0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n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 b="0" i="0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s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1200" b="0" i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2361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External mass transfer model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2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kumimoji="0" lang="en-US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kumimoji="0" lang="en-US" sz="1200" b="0" i="0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dC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kumimoji="0" lang="en-US" sz="1200" b="0" i="0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dt</m:t>
                                  </m:r>
                                </m:den>
                              </m:f>
                              <m:r>
                                <a:rPr kumimoji="0" lang="en-US" sz="12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)=</m:t>
                              </m:r>
                            </m:oMath>
                          </a14:m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200" b="0" i="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kumimoji="0" lang="en-US" sz="1200" b="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m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kumimoji="0" lang="en-US" sz="1200" b="0" i="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a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en-US" sz="1200" b="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C</m:t>
                                    </m:r>
                                    <m: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kumimoji="0" lang="en-US" sz="1200" b="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kumimoji="0" lang="en-US" sz="1200" b="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200" b="0" i="0" kern="1200" smtClean="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V</m:t>
                                            </m:r>
                                            <m:r>
                                              <a:rPr kumimoji="0" lang="en-US" sz="1200" b="0" i="0" kern="1200" smtClean="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 </m:t>
                                            </m:r>
                                            <m:d>
                                              <m:dPr>
                                                <m:ctrlPr>
                                                  <a:rPr kumimoji="0" lang="en-US" sz="1200" b="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kumimoji="0" lang="en-US" sz="1200" b="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C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o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e>
                                            </m:d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kumimoji="0" lang="en-US" sz="1200" b="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K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L</m:t>
                                                </m:r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kumimoji="0" lang="en-US" sz="1200" b="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m</m:t>
                                                </m:r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 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kumimoji="0" lang="en-US" sz="1200" b="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Q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m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V</m:t>
                                                </m:r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 </m:t>
                                                </m:r>
                                                <m:d>
                                                  <m:dPr>
                                                    <m:ctrlPr>
                                                      <a:rPr kumimoji="0" lang="en-US" sz="1200" b="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kumimoji="0" lang="en-US" sz="1200" b="0" i="1" kern="120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C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o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−</m:t>
                                                    </m:r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C</m:t>
                                                    </m:r>
                                                  </m:e>
                                                </m:d>
                                              </m:e>
                                            </m:d>
                                          </m:den>
                                        </m:f>
                                      </m:e>
                                    </m:d>
                                  </m:e>
                                </m:d>
                                <m:r>
                                  <a:rPr kumimoji="0" lang="en-US" sz="1200" b="0" i="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200" b="0" i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200" b="0" i="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kumimoji="0" lang="en-US" sz="1200" b="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m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kumimoji="0" lang="en-US" sz="1200" b="0" i="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a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en-US" sz="1200" b="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C</m:t>
                                    </m:r>
                                    <m:r>
                                      <a:rPr kumimoji="0" lang="en-US" sz="12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kumimoji="0" lang="en-US" sz="1200" b="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kumimoji="0" lang="en-US" sz="1200" b="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kumimoji="0" lang="en-US" sz="1200" b="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V</m:t>
                                                </m:r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 </m:t>
                                                </m:r>
                                                <m:d>
                                                  <m:dPr>
                                                    <m:ctrlPr>
                                                      <a:rPr kumimoji="0" lang="en-US" sz="1200" b="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kumimoji="0" lang="en-US" sz="1200" b="0" i="1" kern="120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C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o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−</m:t>
                                                    </m:r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C</m:t>
                                                    </m:r>
                                                  </m:e>
                                                </m:d>
                                              </m:num>
                                              <m:den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 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kumimoji="0" lang="en-US" sz="1200" b="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kumimoji="0" lang="en-US" sz="1200" b="0" i="1" kern="120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K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s</m:t>
                                                        </m:r>
                                                      </m:sub>
                                                    </m:sSub>
                                                  </m:e>
                                                  <m:sup>
                                                    <m:sSub>
                                                      <m:sSubPr>
                                                        <m:ctrlPr>
                                                          <a:rPr kumimoji="0" lang="en-US" sz="1200" b="0" i="1" kern="120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n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s</m:t>
                                                        </m:r>
                                                      </m:sub>
                                                    </m:sSub>
                                                  </m:sup>
                                                </m:sSup>
                                                <m: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 </m:t>
                                                </m:r>
                                                <m:d>
                                                  <m:dPr>
                                                    <m:ctrlPr>
                                                      <a:rPr kumimoji="0" lang="en-US" sz="1200" b="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m</m:t>
                                                    </m:r>
                                                    <m: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 </m:t>
                                                    </m:r>
                                                    <m:sSub>
                                                      <m:sSubPr>
                                                        <m:ctrlPr>
                                                          <a:rPr kumimoji="0" lang="en-US" sz="1200" b="0" i="1" kern="120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Q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m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−</m:t>
                                                    </m:r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  <m:r>
                                                      <a:rPr kumimoji="0" lang="en-US" sz="1200" b="0" i="0" kern="1200" smtClean="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+mn-cs"/>
                                                      </a:rPr>
                                                      <m:t> </m:t>
                                                    </m:r>
                                                    <m:d>
                                                      <m:dPr>
                                                        <m:ctrlPr>
                                                          <a:rPr kumimoji="0" lang="en-US" sz="1200" b="0" i="1" kern="120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kumimoji="0" lang="en-US" sz="1200" b="0" i="1" kern="1200">
                                                                <a:solidFill>
                                                                  <a:schemeClr val="dk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Cambria Math" panose="02040503050406030204" pitchFamily="18" charset="0"/>
                                                                <a:cs typeface="+mn-cs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m:rPr>
                                                                <m:sty m:val="p"/>
                                                              </m:rPr>
                                                              <a:rPr kumimoji="0" lang="en-US" sz="1200" b="0" i="0" kern="1200" smtClean="0">
                                                                <a:solidFill>
                                                                  <a:schemeClr val="dk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Cambria Math" panose="02040503050406030204" pitchFamily="18" charset="0"/>
                                                                <a:cs typeface="+mn-cs"/>
                                                              </a:rPr>
                                                              <m:t>C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m:rPr>
                                                                <m:sty m:val="p"/>
                                                              </m:rPr>
                                                              <a:rPr kumimoji="0" lang="en-US" sz="1200" b="0" i="0" kern="1200" smtClean="0">
                                                                <a:solidFill>
                                                                  <a:schemeClr val="dk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Cambria Math" panose="02040503050406030204" pitchFamily="18" charset="0"/>
                                                                <a:cs typeface="+mn-cs"/>
                                                              </a:rPr>
                                                              <m:t>o</m:t>
                                                            </m:r>
                                                          </m:sub>
                                                        </m:sSub>
                                                        <m: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−</m:t>
                                                        </m:r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kumimoji="0" lang="en-US" sz="1200" b="0" i="0" kern="1200" smtClean="0">
                                                            <a:solidFill>
                                                              <a:schemeClr val="dk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+mn-cs"/>
                                                          </a:rPr>
                                                          <m:t>C</m:t>
                                                        </m:r>
                                                      </m:e>
                                                    </m:d>
                                                  </m:e>
                                                </m: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kumimoji="0" lang="en-US" sz="1200" b="0" i="0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 </m:t>
                                        </m:r>
                                        <m:sSup>
                                          <m:sSupPr>
                                            <m:ctrlPr>
                                              <a:rPr kumimoji="0" lang="en-US" sz="1200" b="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kumimoji="0" lang="en-US" sz="1200" b="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n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200" b="0" i="0" kern="1200" smtClean="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+mn-cs"/>
                                                  </a:rPr>
                                                  <m:t>s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kumimoji="0" lang="en-US" sz="1200" b="0" i="0" kern="1200" smtClean="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−1</m:t>
                                            </m:r>
                                          </m:sup>
                                        </m:sSup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1200" b="0" i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59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i="0">
                              <a:effectLst/>
                            </a:rPr>
                            <a:t>a (1/min)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0.65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0.21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0.101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4780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Needed time to reach equilibrium (min)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2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40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60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083452"/>
                  </p:ext>
                </p:extLst>
              </p:nvPr>
            </p:nvGraphicFramePr>
            <p:xfrm>
              <a:off x="373633" y="2859155"/>
              <a:ext cx="7824887" cy="3791781"/>
            </p:xfrm>
            <a:graphic>
              <a:graphicData uri="http://schemas.openxmlformats.org/drawingml/2006/table">
                <a:tbl>
                  <a:tblPr firstRow="1" firstCol="1" bandRow="1">
                    <a:tableStyleId>{1FECB4D8-DB02-4DC6-A0A2-4F2EBAE1DC90}</a:tableStyleId>
                  </a:tblPr>
                  <a:tblGrid>
                    <a:gridCol w="169920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5578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6091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96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5102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399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Heavy metal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Cr</a:t>
                          </a:r>
                          <a:r>
                            <a:rPr lang="en-US" sz="1400" b="0" i="0" baseline="30000">
                              <a:effectLst/>
                            </a:rPr>
                            <a:t>2+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Cu</a:t>
                          </a:r>
                          <a:r>
                            <a:rPr lang="en-US" sz="1400" b="0" i="0" baseline="30000" dirty="0">
                              <a:effectLst/>
                            </a:rPr>
                            <a:t>2+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Zn</a:t>
                          </a:r>
                          <a:r>
                            <a:rPr lang="en-US" sz="1400" b="0" i="0" baseline="30000" dirty="0">
                              <a:effectLst/>
                            </a:rPr>
                            <a:t>2+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1978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Equilibrium Isotherm model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BET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Sips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723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358" t="-147244" r="-360932" b="-255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59829" t="-147244" r="-115171" b="-255118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39292" t="-147244" r="-372" b="-25511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719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358" t="-219580" r="-360932" b="-1265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59829" t="-219580" r="-115171" b="-126573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39292" t="-219580" r="-372" b="-12657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596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358" t="-737097" r="-360932" b="-1919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0.65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0.21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0.101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4780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Needed time to reach equilibrium (min)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2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>
                              <a:effectLst/>
                            </a:rPr>
                            <a:t>40</a:t>
                          </a:r>
                          <a:endParaRPr lang="en-US" sz="1200" b="0" i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0" i="0" dirty="0">
                              <a:effectLst/>
                            </a:rPr>
                            <a:t>60</a:t>
                          </a:r>
                          <a:endParaRPr lang="en-US" sz="1200" b="0" i="0" dirty="0"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880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744</TotalTime>
  <Words>811</Words>
  <Application>Microsoft Office PowerPoint</Application>
  <PresentationFormat>On-screen Show (4:3)</PresentationFormat>
  <Paragraphs>196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Bahnschrift</vt:lpstr>
      <vt:lpstr>Calibri</vt:lpstr>
      <vt:lpstr>Cambria Math</vt:lpstr>
      <vt:lpstr>Franklin Gothic Book</vt:lpstr>
      <vt:lpstr>Franklin Gothic Book (Headings)</vt:lpstr>
      <vt:lpstr>Lucida Calligraphy</vt:lpstr>
      <vt:lpstr>Monotype Corsiva</vt:lpstr>
      <vt:lpstr>Perpetua</vt:lpstr>
      <vt:lpstr>Times New Roman</vt:lpstr>
      <vt:lpstr>Wingdings</vt:lpstr>
      <vt:lpstr>Wingdings 2</vt:lpstr>
      <vt:lpstr>Equity</vt:lpstr>
      <vt:lpstr>Graduation Project ( 2 )  Remediation of Wastewater Containing Divalent Heavy Metals using Silica-Embedded Metal Oxide Nanoparticles</vt:lpstr>
      <vt:lpstr>Outlines</vt:lpstr>
      <vt:lpstr>Synthesis of NPs.</vt:lpstr>
      <vt:lpstr> Afterward,  the glass beaker was then placed in the oven at 100 ᵒC  for 48 h to evaporate the water.  After 48 h, dried solid materials looking like sponge cakes were obtained. These solid materials were placed in the oven at 250 ᵒC for 12 h.   </vt:lpstr>
      <vt:lpstr>pH Effect </vt:lpstr>
      <vt:lpstr>Adsorption Isotherms.</vt:lpstr>
      <vt:lpstr>PowerPoint Presentation</vt:lpstr>
      <vt:lpstr>PowerPoint Presentation</vt:lpstr>
      <vt:lpstr>Adsorption Kinetics</vt:lpstr>
      <vt:lpstr>PowerPoint Presentation</vt:lpstr>
      <vt:lpstr>Coexisting ions effect </vt:lpstr>
      <vt:lpstr>Reusability of NiO-MgO SBNs   </vt:lpstr>
      <vt:lpstr>Adsorption of Cr2+ ions from  real wastewater sample    </vt:lpstr>
      <vt:lpstr>Cost estimation for synthesizing NiO-MgO SBNs . </vt:lpstr>
      <vt:lpstr>Cost comparison of the in-house prepared NiO-MgO SBNs with common metal oxides nanoadsorbents</vt:lpstr>
      <vt:lpstr> Recommendations  </vt:lpstr>
      <vt:lpstr>Thanks for Listening and for your time.    Any Questions?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‏‏مستخدم Windows</dc:creator>
  <cp:lastModifiedBy>Saqr Abuhatab</cp:lastModifiedBy>
  <cp:revision>116</cp:revision>
  <dcterms:created xsi:type="dcterms:W3CDTF">2019-04-17T20:27:04Z</dcterms:created>
  <dcterms:modified xsi:type="dcterms:W3CDTF">2019-05-20T00:22:04Z</dcterms:modified>
</cp:coreProperties>
</file>