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  <p:sldMasterId id="2147483732" r:id="rId3"/>
  </p:sldMasterIdLst>
  <p:notesMasterIdLst>
    <p:notesMasterId r:id="rId26"/>
  </p:notesMasterIdLst>
  <p:sldIdLst>
    <p:sldId id="256" r:id="rId4"/>
    <p:sldId id="257" r:id="rId5"/>
    <p:sldId id="268" r:id="rId6"/>
    <p:sldId id="288" r:id="rId7"/>
    <p:sldId id="289" r:id="rId8"/>
    <p:sldId id="290" r:id="rId9"/>
    <p:sldId id="307" r:id="rId10"/>
    <p:sldId id="308" r:id="rId11"/>
    <p:sldId id="309" r:id="rId12"/>
    <p:sldId id="310" r:id="rId13"/>
    <p:sldId id="295" r:id="rId14"/>
    <p:sldId id="296" r:id="rId15"/>
    <p:sldId id="311" r:id="rId16"/>
    <p:sldId id="298" r:id="rId17"/>
    <p:sldId id="304" r:id="rId18"/>
    <p:sldId id="299" r:id="rId19"/>
    <p:sldId id="300" r:id="rId20"/>
    <p:sldId id="301" r:id="rId21"/>
    <p:sldId id="302" r:id="rId22"/>
    <p:sldId id="303" r:id="rId23"/>
    <p:sldId id="305" r:id="rId24"/>
    <p:sldId id="306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420A"/>
    <a:srgbClr val="09158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6" autoAdjust="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294E7B-C8D7-4BF1-A67F-A258E59C9BA5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CC851E-FA11-4A05-B726-067E3842FE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37ABB64-0534-4CBA-8A9D-2697569E921C}" type="datetime1">
              <a:rPr lang="en-US" smtClean="0"/>
              <a:pPr/>
              <a:t>5/20/2013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003ECB0-ECEF-42C6-B514-7EBD36A33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E7FCBF-320E-4141-B351-DBC209FB016C}" type="datetime1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03ECB0-ECEF-42C6-B514-7EBD36A33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688AF6-398B-4FDF-91BF-D7CC20955F96}" type="datetime1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03ECB0-ECEF-42C6-B514-7EBD36A33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ABB64-0534-4CBA-8A9D-2697569E921C}" type="datetime1">
              <a:rPr lang="en-US" smtClean="0"/>
              <a:pPr/>
              <a:t>5/20/2013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3ECB0-ECEF-42C6-B514-7EBD36A33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EA2B-0EF2-40AD-AE31-EB8742B1C30D}" type="datetime1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3ECB0-ECEF-42C6-B514-7EBD36A33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F24F-3821-4DEF-8E4B-52843BECA9AC}" type="datetime1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3ECB0-ECEF-42C6-B514-7EBD36A33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7906A-768F-4A8B-A354-EBD18067F98F}" type="datetime1">
              <a:rPr lang="en-US" smtClean="0"/>
              <a:pPr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3ECB0-ECEF-42C6-B514-7EBD36A33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1F095-105D-481A-87B3-B5C2498AB4C7}" type="datetime1">
              <a:rPr lang="en-US" smtClean="0"/>
              <a:pPr/>
              <a:t>5/20/2013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3ECB0-ECEF-42C6-B514-7EBD36A33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E959E-8E95-4301-AF6C-A58E6D0D7416}" type="datetime1">
              <a:rPr lang="en-US" smtClean="0"/>
              <a:pPr/>
              <a:t>5/20/2013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3ECB0-ECEF-42C6-B514-7EBD36A33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58DB2-80E3-48D2-8FED-6DA177AFF85F}" type="datetime1">
              <a:rPr lang="en-US" smtClean="0"/>
              <a:pPr/>
              <a:t>5/20/2013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3ECB0-ECEF-42C6-B514-7EBD36A33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918A4-71F6-4ECD-B330-CBB77EA8CFDE}" type="datetime1">
              <a:rPr lang="en-US" smtClean="0"/>
              <a:pPr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3ECB0-ECEF-42C6-B514-7EBD36A33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B9EA2B-0EF2-40AD-AE31-EB8742B1C30D}" type="datetime1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03ECB0-ECEF-42C6-B514-7EBD36A335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FE1D1-EA23-44D6-92F2-244AC5367A66}" type="datetime1">
              <a:rPr lang="en-US" smtClean="0"/>
              <a:pPr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003ECB0-ECEF-42C6-B514-7EBD36A335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FCBF-320E-4141-B351-DBC209FB016C}" type="datetime1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3ECB0-ECEF-42C6-B514-7EBD36A33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88AF6-398B-4FDF-91BF-D7CC20955F96}" type="datetime1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3ECB0-ECEF-42C6-B514-7EBD36A33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ABB64-0534-4CBA-8A9D-2697569E921C}" type="datetime1">
              <a:rPr lang="en-US" smtClean="0"/>
              <a:pPr/>
              <a:t>5/20/2013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3ECB0-ECEF-42C6-B514-7EBD36A33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EA2B-0EF2-40AD-AE31-EB8742B1C30D}" type="datetime1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3ECB0-ECEF-42C6-B514-7EBD36A33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F24F-3821-4DEF-8E4B-52843BECA9AC}" type="datetime1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3ECB0-ECEF-42C6-B514-7EBD36A33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7906A-768F-4A8B-A354-EBD18067F98F}" type="datetime1">
              <a:rPr lang="en-US" smtClean="0"/>
              <a:pPr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3ECB0-ECEF-42C6-B514-7EBD36A33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1F095-105D-481A-87B3-B5C2498AB4C7}" type="datetime1">
              <a:rPr lang="en-US" smtClean="0"/>
              <a:pPr/>
              <a:t>5/20/2013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3ECB0-ECEF-42C6-B514-7EBD36A33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E959E-8E95-4301-AF6C-A58E6D0D7416}" type="datetime1">
              <a:rPr lang="en-US" smtClean="0"/>
              <a:pPr/>
              <a:t>5/20/2013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3ECB0-ECEF-42C6-B514-7EBD36A33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58DB2-80E3-48D2-8FED-6DA177AFF85F}" type="datetime1">
              <a:rPr lang="en-US" smtClean="0"/>
              <a:pPr/>
              <a:t>5/20/2013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3ECB0-ECEF-42C6-B514-7EBD36A33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70F24F-3821-4DEF-8E4B-52843BECA9AC}" type="datetime1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03ECB0-ECEF-42C6-B514-7EBD36A335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918A4-71F6-4ECD-B330-CBB77EA8CFDE}" type="datetime1">
              <a:rPr lang="en-US" smtClean="0"/>
              <a:pPr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3ECB0-ECEF-42C6-B514-7EBD36A33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FE1D1-EA23-44D6-92F2-244AC5367A66}" type="datetime1">
              <a:rPr lang="en-US" smtClean="0"/>
              <a:pPr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003ECB0-ECEF-42C6-B514-7EBD36A335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FCBF-320E-4141-B351-DBC209FB016C}" type="datetime1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3ECB0-ECEF-42C6-B514-7EBD36A33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88AF6-398B-4FDF-91BF-D7CC20955F96}" type="datetime1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3ECB0-ECEF-42C6-B514-7EBD36A33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67906A-768F-4A8B-A354-EBD18067F98F}" type="datetime1">
              <a:rPr lang="en-US" smtClean="0"/>
              <a:pPr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03ECB0-ECEF-42C6-B514-7EBD36A335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91F095-105D-481A-87B3-B5C2498AB4C7}" type="datetime1">
              <a:rPr lang="en-US" smtClean="0"/>
              <a:pPr/>
              <a:t>5/20/2013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03ECB0-ECEF-42C6-B514-7EBD36A33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EE959E-8E95-4301-AF6C-A58E6D0D7416}" type="datetime1">
              <a:rPr lang="en-US" smtClean="0"/>
              <a:pPr/>
              <a:t>5/20/2013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03ECB0-ECEF-42C6-B514-7EBD36A335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858DB2-80E3-48D2-8FED-6DA177AFF85F}" type="datetime1">
              <a:rPr lang="en-US" smtClean="0"/>
              <a:pPr/>
              <a:t>5/20/2013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03ECB0-ECEF-42C6-B514-7EBD36A33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CB918A4-71F6-4ECD-B330-CBB77EA8CFDE}" type="datetime1">
              <a:rPr lang="en-US" smtClean="0"/>
              <a:pPr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03ECB0-ECEF-42C6-B514-7EBD36A33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9FFE1D1-EA23-44D6-92F2-244AC5367A66}" type="datetime1">
              <a:rPr lang="en-US" smtClean="0"/>
              <a:pPr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003ECB0-ECEF-42C6-B514-7EBD36A335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22E99AE-723E-4861-9D3A-27F0999D78B5}" type="datetime1">
              <a:rPr lang="en-US" smtClean="0"/>
              <a:pPr/>
              <a:t>5/20/2013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003ECB0-ECEF-42C6-B514-7EBD36A33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22E99AE-723E-4861-9D3A-27F0999D78B5}" type="datetime1">
              <a:rPr lang="en-US" smtClean="0"/>
              <a:pPr/>
              <a:t>5/20/2013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003ECB0-ECEF-42C6-B514-7EBD36A3351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ftr="0" dt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22E99AE-723E-4861-9D3A-27F0999D78B5}" type="datetime1">
              <a:rPr lang="en-US" smtClean="0"/>
              <a:pPr/>
              <a:t>5/20/2013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003ECB0-ECEF-42C6-B514-7EBD36A3351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ftr="0" dt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447800"/>
            <a:ext cx="7924800" cy="9144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Design of foundation for </a:t>
            </a:r>
            <a:r>
              <a:rPr lang="en-US" sz="3600" dirty="0" err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Fattouh</a:t>
            </a:r>
            <a:r>
              <a:rPr lang="en-US" sz="36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building in Nablus</a:t>
            </a:r>
            <a:endParaRPr lang="en-US" sz="36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2819400"/>
            <a:ext cx="7345780" cy="34290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chemeClr val="accent1"/>
                </a:solidFill>
              </a:rPr>
              <a:t>                       Prepared by </a:t>
            </a:r>
          </a:p>
          <a:p>
            <a:pPr algn="ctr"/>
            <a:r>
              <a:rPr lang="en-US" b="1" dirty="0" smtClean="0">
                <a:solidFill>
                  <a:schemeClr val="accent1"/>
                </a:solidFill>
              </a:rPr>
              <a:t>    </a:t>
            </a:r>
            <a:r>
              <a:rPr lang="en-US" sz="2800" b="1" dirty="0" err="1" smtClean="0">
                <a:solidFill>
                  <a:schemeClr val="accent1"/>
                </a:solidFill>
              </a:rPr>
              <a:t>Israa</a:t>
            </a:r>
            <a:r>
              <a:rPr lang="en-US" sz="2800" b="1" dirty="0" smtClean="0">
                <a:solidFill>
                  <a:schemeClr val="accent1"/>
                </a:solidFill>
              </a:rPr>
              <a:t> </a:t>
            </a:r>
            <a:r>
              <a:rPr lang="en-US" sz="2800" b="1" dirty="0" err="1" smtClean="0">
                <a:solidFill>
                  <a:schemeClr val="accent1"/>
                </a:solidFill>
              </a:rPr>
              <a:t>Hanani</a:t>
            </a:r>
            <a:endParaRPr lang="en-US" sz="2800" b="1" dirty="0" smtClean="0">
              <a:solidFill>
                <a:schemeClr val="accent1"/>
              </a:solidFill>
            </a:endParaRPr>
          </a:p>
          <a:p>
            <a:pPr algn="ctr"/>
            <a:r>
              <a:rPr lang="en-US" sz="2800" b="1" dirty="0" smtClean="0">
                <a:solidFill>
                  <a:schemeClr val="accent1"/>
                </a:solidFill>
              </a:rPr>
              <a:t>    </a:t>
            </a:r>
            <a:r>
              <a:rPr lang="en-US" sz="2800" b="1" dirty="0" err="1" smtClean="0">
                <a:solidFill>
                  <a:schemeClr val="accent1"/>
                </a:solidFill>
              </a:rPr>
              <a:t>Noor</a:t>
            </a:r>
            <a:r>
              <a:rPr lang="en-US" sz="2800" b="1" dirty="0" smtClean="0">
                <a:solidFill>
                  <a:schemeClr val="accent1"/>
                </a:solidFill>
              </a:rPr>
              <a:t> </a:t>
            </a:r>
            <a:r>
              <a:rPr lang="en-US" sz="2800" b="1" dirty="0" err="1" smtClean="0">
                <a:solidFill>
                  <a:schemeClr val="accent1"/>
                </a:solidFill>
              </a:rPr>
              <a:t>Sobuh</a:t>
            </a:r>
            <a:endParaRPr lang="en-US" sz="2800" b="1" dirty="0" smtClean="0">
              <a:solidFill>
                <a:schemeClr val="accent1"/>
              </a:solidFill>
            </a:endParaRPr>
          </a:p>
          <a:p>
            <a:pPr algn="ctr"/>
            <a:r>
              <a:rPr lang="en-US" sz="2800" b="1" dirty="0" smtClean="0">
                <a:solidFill>
                  <a:schemeClr val="accent1"/>
                </a:solidFill>
              </a:rPr>
              <a:t>    </a:t>
            </a:r>
            <a:r>
              <a:rPr lang="en-US" sz="2800" b="1" dirty="0" err="1" smtClean="0">
                <a:solidFill>
                  <a:schemeClr val="accent1"/>
                </a:solidFill>
              </a:rPr>
              <a:t>Nibal</a:t>
            </a:r>
            <a:r>
              <a:rPr lang="en-US" sz="2800" b="1" dirty="0" smtClean="0">
                <a:solidFill>
                  <a:schemeClr val="accent1"/>
                </a:solidFill>
              </a:rPr>
              <a:t> </a:t>
            </a:r>
            <a:r>
              <a:rPr lang="en-US" sz="2800" b="1" dirty="0" err="1" smtClean="0">
                <a:solidFill>
                  <a:schemeClr val="accent1"/>
                </a:solidFill>
              </a:rPr>
              <a:t>Awwad</a:t>
            </a:r>
            <a:endParaRPr lang="en-US" sz="2800" b="1" dirty="0" smtClean="0">
              <a:solidFill>
                <a:schemeClr val="accent1"/>
              </a:solidFill>
            </a:endParaRPr>
          </a:p>
          <a:p>
            <a:pPr algn="l"/>
            <a:r>
              <a:rPr lang="en-US" b="1" dirty="0" smtClean="0">
                <a:solidFill>
                  <a:schemeClr val="accent1"/>
                </a:solidFill>
              </a:rPr>
              <a:t>                       Supervisor</a:t>
            </a:r>
          </a:p>
          <a:p>
            <a:pPr algn="ctr"/>
            <a:r>
              <a:rPr lang="en-US" b="1" dirty="0" smtClean="0">
                <a:solidFill>
                  <a:schemeClr val="accent1"/>
                </a:solidFill>
              </a:rPr>
              <a:t>   </a:t>
            </a:r>
            <a:r>
              <a:rPr lang="en-US" sz="2800" b="1" dirty="0" smtClean="0">
                <a:solidFill>
                  <a:schemeClr val="accent1"/>
                </a:solidFill>
              </a:rPr>
              <a:t>Dr: Sami </a:t>
            </a:r>
            <a:r>
              <a:rPr lang="en-US" sz="2800" b="1" dirty="0" err="1" smtClean="0">
                <a:solidFill>
                  <a:schemeClr val="accent1"/>
                </a:solidFill>
              </a:rPr>
              <a:t>Hijjawi</a:t>
            </a:r>
            <a:endParaRPr lang="en-US" sz="2800" b="1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20255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46" name="Rectangle 4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21548" name="Rectangle 44"/>
          <p:cNvSpPr>
            <a:spLocks noChangeArrowheads="1"/>
          </p:cNvSpPr>
          <p:nvPr/>
        </p:nvSpPr>
        <p:spPr bwMode="auto">
          <a:xfrm>
            <a:off x="1524000" y="1322829"/>
            <a:ext cx="7620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ar-JO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49" name="Picture 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685800"/>
            <a:ext cx="7391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" name="TextBox 52"/>
          <p:cNvSpPr txBox="1"/>
          <p:nvPr/>
        </p:nvSpPr>
        <p:spPr>
          <a:xfrm>
            <a:off x="1828800" y="6019800"/>
            <a:ext cx="2450479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Shea force diagram</a:t>
            </a:r>
          </a:p>
          <a:p>
            <a:endParaRPr lang="ar-JO" dirty="0"/>
          </a:p>
        </p:txBody>
      </p:sp>
      <p:pic>
        <p:nvPicPr>
          <p:cNvPr id="21552" name="Picture 4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124200"/>
            <a:ext cx="78486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B.M.D.</a:t>
            </a:r>
            <a:endParaRPr lang="ar-JO" dirty="0"/>
          </a:p>
        </p:txBody>
      </p:sp>
      <p:pic>
        <p:nvPicPr>
          <p:cNvPr id="3" name="صورة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676400"/>
            <a:ext cx="6324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66800" y="4343400"/>
            <a:ext cx="7205819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en-US" sz="2000" b="1" dirty="0" smtClean="0"/>
          </a:p>
          <a:p>
            <a:r>
              <a:rPr lang="en-US" sz="2000" b="1" dirty="0" smtClean="0"/>
              <a:t>From </a:t>
            </a:r>
            <a:r>
              <a:rPr lang="en-US" sz="2000" b="1" dirty="0" smtClean="0"/>
              <a:t>the figure of shear and moment we do the </a:t>
            </a:r>
          </a:p>
          <a:p>
            <a:r>
              <a:rPr lang="en-US" sz="2000" b="1" dirty="0" smtClean="0"/>
              <a:t>checks and compare the result to the max. value</a:t>
            </a:r>
            <a:endParaRPr lang="ar-JO" sz="2000" b="1" dirty="0"/>
          </a:p>
        </p:txBody>
      </p:sp>
      <p:sp>
        <p:nvSpPr>
          <p:cNvPr id="5" name="Rectangle 4"/>
          <p:cNvSpPr/>
          <p:nvPr/>
        </p:nvSpPr>
        <p:spPr>
          <a:xfrm>
            <a:off x="2286000" y="3886200"/>
            <a:ext cx="27644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 M</a:t>
            </a:r>
            <a:r>
              <a:rPr lang="en-US" sz="2400" b="1" i="1" baseline="-30000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u </a:t>
            </a:r>
            <a:r>
              <a:rPr lang="en-US" sz="2400" b="1" i="1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 = 3615.5 </a:t>
            </a:r>
            <a:r>
              <a:rPr lang="en-US" sz="2400" b="1" i="1" dirty="0" err="1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KN.m</a:t>
            </a:r>
            <a:endParaRPr lang="ar-JO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990600" y="762000"/>
            <a:ext cx="70104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2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Calculate the thickness of mat footing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:-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Width of strip 4.53m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V</a:t>
            </a:r>
            <a:r>
              <a:rPr kumimoji="0" lang="en-US" sz="2000" b="1" i="1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u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= 1957.7 KN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Assume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D =800 mm           h =900 mm 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2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Wide beam shear check 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 :-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      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Ø 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v</a:t>
            </a:r>
            <a:r>
              <a:rPr kumimoji="0" lang="en-US" sz="2000" b="1" i="1" u="none" strike="noStrike" cap="none" normalizeH="0" baseline="-3000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c</a:t>
            </a:r>
            <a:r>
              <a:rPr kumimoji="0" lang="en-US" sz="2000" b="1" i="1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= (0.75 / 6) (28 ) </a:t>
            </a:r>
            <a:r>
              <a:rPr kumimoji="0" lang="en-US" sz="2000" b="1" i="1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0.5 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*4530 * 800 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/ 1000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              = 2397.1.3 KN &gt; V</a:t>
            </a:r>
            <a:r>
              <a:rPr kumimoji="0" lang="en-US" sz="2000" b="1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u 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  ok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      M</a:t>
            </a:r>
            <a:r>
              <a:rPr kumimoji="0" lang="en-US" sz="2000" b="1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u 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= 3615.5 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KN.m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      ρ = 0.0034  &gt;  ρ </a:t>
            </a:r>
            <a:r>
              <a:rPr kumimoji="0" lang="en-US" sz="2000" b="1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min   ok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     A</a:t>
            </a:r>
            <a:r>
              <a:rPr kumimoji="0" lang="en-US" sz="2000" b="1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s 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= ρ 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bd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         = 0.0034 * 4530 *800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         = 12304.6 mm </a:t>
            </a:r>
            <a:r>
              <a:rPr kumimoji="0" lang="en-US" sz="2000" b="1" i="1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2 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&gt; A</a:t>
            </a:r>
            <a:r>
              <a:rPr kumimoji="0" lang="en-US" sz="2000" b="1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s min    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1Ø 25 / 200 mm </a:t>
            </a:r>
            <a:endParaRPr kumimoji="0" lang="en-US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 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 A</a:t>
            </a:r>
            <a:r>
              <a:rPr kumimoji="0" lang="en-US" sz="2000" b="1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s min 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= 0.0018bh = 1296.0 mm</a:t>
            </a:r>
            <a:r>
              <a:rPr kumimoji="0" lang="en-US" sz="2000" b="1" i="1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2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19200" y="762000"/>
            <a:ext cx="6858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rtl="1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3200" b="1" i="1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en-US" sz="3200" b="1" i="1" u="sng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Check Punching  </a:t>
            </a:r>
            <a:r>
              <a:rPr lang="en-US" sz="3200" b="1" i="1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:-</a:t>
            </a: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pPr lvl="0" rtl="1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en-US" sz="2000" b="1" i="1" dirty="0" smtClean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lvl="0" rtl="1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2800" b="1" i="1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Check punching for C 8 :-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lvl="0" rtl="1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2800" b="1" i="1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       </a:t>
            </a:r>
            <a:r>
              <a:rPr lang="en-US" sz="2800" b="1" i="1" dirty="0" err="1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P</a:t>
            </a:r>
            <a:r>
              <a:rPr lang="en-US" sz="2800" b="1" i="1" baseline="-30000" dirty="0" err="1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u</a:t>
            </a:r>
            <a:r>
              <a:rPr lang="en-US" sz="2800" b="1" i="1" baseline="-30000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en-US" sz="2800" b="1" i="1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= 1.4 * 3230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lvl="0" rtl="1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2800" b="1" i="1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           = 4522 KN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lvl="0" rtl="1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2800" b="1" i="1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     </a:t>
            </a:r>
            <a:r>
              <a:rPr lang="en-US" sz="2800" b="1" i="1" dirty="0" err="1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ØV</a:t>
            </a:r>
            <a:r>
              <a:rPr lang="en-US" sz="2800" b="1" i="1" baseline="-30000" dirty="0" err="1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c</a:t>
            </a:r>
            <a:r>
              <a:rPr lang="en-US" sz="2800" b="1" i="1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 = ( Ø /3 ) (</a:t>
            </a:r>
            <a:r>
              <a:rPr lang="en-US" sz="2800" b="1" i="1" dirty="0" err="1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f</a:t>
            </a:r>
            <a:r>
              <a:rPr lang="en-US" sz="2800" b="1" i="1" baseline="-30000" dirty="0" err="1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c</a:t>
            </a:r>
            <a:r>
              <a:rPr lang="en-US" sz="2800" b="1" i="1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 )</a:t>
            </a:r>
            <a:r>
              <a:rPr lang="en-US" sz="2800" b="1" i="1" baseline="30000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0.5 </a:t>
            </a:r>
            <a:r>
              <a:rPr lang="en-US" sz="2800" b="1" i="1" dirty="0" err="1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b</a:t>
            </a:r>
            <a:r>
              <a:rPr lang="en-US" sz="2800" b="1" i="1" baseline="-30000" dirty="0" err="1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o</a:t>
            </a:r>
            <a:r>
              <a:rPr lang="en-US" sz="2800" b="1" i="1" dirty="0" err="1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d</a:t>
            </a:r>
            <a:r>
              <a:rPr lang="en-US" sz="2800" b="1" i="1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  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lvl="0" rtl="1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2800" b="1" i="1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            = ( 0.75 / 3) (28)</a:t>
            </a:r>
            <a:r>
              <a:rPr lang="en-US" sz="2800" b="1" i="1" baseline="30000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0.5</a:t>
            </a:r>
            <a:r>
              <a:rPr lang="en-US" sz="2800" b="1" i="1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(2*1200 + 2* 1200 ) (800 ) /1000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lvl="0" rtl="1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2800" b="1" i="1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            =5503.16 KN &gt; </a:t>
            </a:r>
            <a:r>
              <a:rPr lang="en-US" sz="2800" b="1" i="1" dirty="0" err="1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P</a:t>
            </a:r>
            <a:r>
              <a:rPr lang="en-US" sz="2800" b="1" i="1" baseline="-30000" dirty="0" err="1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u</a:t>
            </a:r>
            <a:r>
              <a:rPr lang="en-US" sz="2800" b="1" i="1" baseline="-30000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endParaRPr lang="en-US" sz="2800" b="1" i="1" dirty="0" smtClean="0">
              <a:latin typeface="Arial" pitchFamily="34" charset="0"/>
              <a:ea typeface="Times New Roman" pitchFamily="18" charset="0"/>
              <a:cs typeface="Calibri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en-US" sz="2800" b="1" i="1" dirty="0" smtClean="0">
              <a:latin typeface="Arial" pitchFamily="34" charset="0"/>
              <a:ea typeface="Times New Roman" pitchFamily="18" charset="0"/>
              <a:cs typeface="Calibri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2800" b="1" i="1" dirty="0" smtClean="0">
                <a:latin typeface="Arial" pitchFamily="34" charset="0"/>
                <a:ea typeface="Times New Roman" pitchFamily="18" charset="0"/>
                <a:cs typeface="Calibri" pitchFamily="34" charset="0"/>
              </a:rPr>
              <a:t>For columns 11 and 10 we may use drop panel or increase the amount of steel to make it ok for punching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09443" y="1807361"/>
            <a:ext cx="7125112" cy="4669639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pPr>
              <a:buNone/>
            </a:pPr>
            <a:endParaRPr lang="en-US" sz="2800" b="1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A pile  is a  relatively  long  columnar  construction  element  made  of wood,  or  reinforced  concrete, or  metal, or a combination  thereof. It is embedded  into  soil  to  receive  and  transmit  vertical  and  transmit vertical  and  inclined  loads  into  the  soil  or to rock  below  the  ground </a:t>
            </a:r>
            <a:r>
              <a:rPr lang="en-US" sz="2800" b="1" i="1" dirty="0" smtClean="0">
                <a:solidFill>
                  <a:schemeClr val="tx1"/>
                </a:solidFill>
              </a:rPr>
              <a:t>surface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ar-JO" b="1" i="1" dirty="0" smtClean="0"/>
              <a:t> 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b="1" i="1" u="sng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Pile  Footing</a:t>
            </a:r>
            <a:r>
              <a:rPr lang="en-US" i="1" dirty="0" smtClean="0"/>
              <a:t/>
            </a:r>
            <a:br>
              <a:rPr lang="en-US" i="1" dirty="0" smtClean="0"/>
            </a:br>
            <a:endParaRPr lang="en-US" dirty="0"/>
          </a:p>
        </p:txBody>
      </p:sp>
      <p:pic>
        <p:nvPicPr>
          <p:cNvPr id="4" name="صورة 3" descr="F:\Nibal_Civil\pile deep 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352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90600" y="914400"/>
            <a:ext cx="7117180" cy="761999"/>
          </a:xfrm>
        </p:spPr>
        <p:txBody>
          <a:bodyPr/>
          <a:lstStyle/>
          <a:p>
            <a:r>
              <a:rPr lang="en-US" sz="3200" b="1" i="1" u="sng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Design Pile Foundation For  Column 11</a:t>
            </a:r>
            <a:r>
              <a:rPr lang="en-US" sz="3200" b="1" i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en-US" sz="32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09442" y="914400"/>
            <a:ext cx="7117180" cy="5715000"/>
          </a:xfrm>
        </p:spPr>
        <p:txBody>
          <a:bodyPr>
            <a:normAutofit fontScale="92500" lnSpcReduction="10000"/>
          </a:bodyPr>
          <a:lstStyle/>
          <a:p>
            <a:pPr rtl="1"/>
            <a:endParaRPr lang="en-US" sz="3200" b="1" i="1" u="sng" dirty="0" smtClean="0">
              <a:solidFill>
                <a:schemeClr val="tx1"/>
              </a:solidFill>
            </a:endParaRPr>
          </a:p>
          <a:p>
            <a:pPr rtl="1"/>
            <a:endParaRPr lang="en-US" sz="3200" b="1" i="1" u="sng" dirty="0" smtClean="0">
              <a:solidFill>
                <a:schemeClr val="tx1"/>
              </a:solidFill>
            </a:endParaRPr>
          </a:p>
          <a:p>
            <a:pPr rtl="1"/>
            <a:r>
              <a:rPr lang="en-US" sz="3200" b="1" i="1" u="sng" dirty="0" smtClean="0">
                <a:solidFill>
                  <a:schemeClr val="tx1"/>
                </a:solidFill>
              </a:rPr>
              <a:t>Use All-Pile program</a:t>
            </a:r>
            <a:r>
              <a:rPr lang="en-US" sz="3200" b="1" i="1" dirty="0" smtClean="0">
                <a:solidFill>
                  <a:schemeClr val="tx1"/>
                </a:solidFill>
              </a:rPr>
              <a:t> </a:t>
            </a:r>
            <a:endParaRPr lang="en-US" sz="3200" b="1" i="1" dirty="0" smtClean="0"/>
          </a:p>
          <a:p>
            <a:pPr rtl="1"/>
            <a:endParaRPr lang="en-US" i="1" dirty="0" smtClean="0"/>
          </a:p>
          <a:p>
            <a:pPr rtl="1"/>
            <a:endParaRPr lang="en-US" i="1" dirty="0" smtClean="0"/>
          </a:p>
          <a:p>
            <a:pPr rtl="1"/>
            <a:r>
              <a:rPr lang="en-US" b="1" i="1" dirty="0" smtClean="0"/>
              <a:t> </a:t>
            </a:r>
          </a:p>
          <a:p>
            <a:pPr rtl="1"/>
            <a:endParaRPr lang="en-US" i="1" dirty="0" smtClean="0"/>
          </a:p>
          <a:p>
            <a:pPr rtl="1"/>
            <a:endParaRPr lang="en-US" i="1" dirty="0" smtClean="0"/>
          </a:p>
          <a:p>
            <a:pPr rtl="1"/>
            <a:r>
              <a:rPr lang="en-US" b="1" i="1" dirty="0" smtClean="0">
                <a:solidFill>
                  <a:schemeClr val="tx1"/>
                </a:solidFill>
              </a:rPr>
              <a:t>Total Ultimate Capacity (Down)= 2195.38-kN,  </a:t>
            </a:r>
            <a:endParaRPr lang="en-US" i="1" dirty="0" smtClean="0">
              <a:solidFill>
                <a:schemeClr val="tx1"/>
              </a:solidFill>
            </a:endParaRPr>
          </a:p>
          <a:p>
            <a:pPr rtl="1"/>
            <a:r>
              <a:rPr lang="en-US" b="1" i="1" dirty="0" smtClean="0">
                <a:solidFill>
                  <a:schemeClr val="tx1"/>
                </a:solidFill>
              </a:rPr>
              <a:t>Total Ultimate Capacity (Up)= 2068.05-kN</a:t>
            </a:r>
            <a:endParaRPr lang="en-US" i="1" dirty="0" smtClean="0">
              <a:solidFill>
                <a:schemeClr val="tx1"/>
              </a:solidFill>
            </a:endParaRPr>
          </a:p>
          <a:p>
            <a:pPr rtl="1"/>
            <a:r>
              <a:rPr lang="en-US" b="1" i="1" dirty="0" smtClean="0">
                <a:solidFill>
                  <a:schemeClr val="tx1"/>
                </a:solidFill>
              </a:rPr>
              <a:t>Total Allowable Capacity (Down)= 731.79-kN,  </a:t>
            </a:r>
            <a:endParaRPr lang="en-US" i="1" dirty="0" smtClean="0">
              <a:solidFill>
                <a:schemeClr val="tx1"/>
              </a:solidFill>
            </a:endParaRPr>
          </a:p>
          <a:p>
            <a:pPr rtl="1"/>
            <a:r>
              <a:rPr lang="en-US" b="1" i="1" dirty="0" smtClean="0">
                <a:solidFill>
                  <a:schemeClr val="tx1"/>
                </a:solidFill>
              </a:rPr>
              <a:t>Total Allowable Capacity (Up)= 761.28-kN</a:t>
            </a:r>
            <a:endParaRPr lang="en-US" i="1" dirty="0" smtClean="0">
              <a:solidFill>
                <a:schemeClr val="tx1"/>
              </a:solidFill>
            </a:endParaRPr>
          </a:p>
          <a:p>
            <a:pPr rtl="1"/>
            <a:r>
              <a:rPr lang="en-US" b="1" i="1" dirty="0" smtClean="0"/>
              <a:t>	</a:t>
            </a:r>
            <a:endParaRPr lang="en-US" i="1" dirty="0" smtClean="0"/>
          </a:p>
          <a:p>
            <a:endParaRPr lang="en-US" dirty="0"/>
          </a:p>
        </p:txBody>
      </p:sp>
      <p:pic>
        <p:nvPicPr>
          <p:cNvPr id="4" name="صورة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743200"/>
            <a:ext cx="258127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3124200"/>
            <a:ext cx="53435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09442" y="533401"/>
            <a:ext cx="7117180" cy="761999"/>
          </a:xfrm>
        </p:spPr>
        <p:txBody>
          <a:bodyPr/>
          <a:lstStyle/>
          <a:p>
            <a:r>
              <a:rPr lang="en-US" sz="3200" b="1" i="1" u="sng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Design Pile Foundation For  Column 11</a:t>
            </a:r>
            <a:r>
              <a:rPr lang="en-US" sz="3200" b="1" i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en-US" sz="32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09442" y="1524000"/>
            <a:ext cx="7117180" cy="4953000"/>
          </a:xfrm>
        </p:spPr>
        <p:txBody>
          <a:bodyPr>
            <a:normAutofit fontScale="92500" lnSpcReduction="10000"/>
          </a:bodyPr>
          <a:lstStyle/>
          <a:p>
            <a:endParaRPr lang="en-US" b="1" i="1" dirty="0" smtClean="0"/>
          </a:p>
          <a:p>
            <a:pPr algn="l"/>
            <a:r>
              <a:rPr lang="en-US" b="1" i="1" dirty="0" smtClean="0">
                <a:solidFill>
                  <a:schemeClr val="tx1"/>
                </a:solidFill>
                <a:latin typeface="+mj-lt"/>
              </a:rPr>
              <a:t>where it's service load equal  5788 KN/m</a:t>
            </a:r>
            <a:r>
              <a:rPr lang="en-US" b="1" i="1" baseline="30000" dirty="0" smtClean="0">
                <a:solidFill>
                  <a:schemeClr val="tx1"/>
                </a:solidFill>
                <a:latin typeface="+mj-lt"/>
              </a:rPr>
              <a:t>2</a:t>
            </a:r>
          </a:p>
          <a:p>
            <a:pPr algn="l" rtl="1"/>
            <a:r>
              <a:rPr lang="en-US" b="1" i="1" dirty="0" smtClean="0">
                <a:solidFill>
                  <a:schemeClr val="tx1"/>
                </a:solidFill>
                <a:latin typeface="+mj-lt"/>
              </a:rPr>
              <a:t>   </a:t>
            </a:r>
            <a:r>
              <a:rPr lang="en-US" b="1" i="1" u="sng" dirty="0" smtClean="0">
                <a:solidFill>
                  <a:schemeClr val="tx1"/>
                </a:solidFill>
                <a:latin typeface="+mj-lt"/>
              </a:rPr>
              <a:t>Number of Pile</a:t>
            </a:r>
            <a:endParaRPr lang="en-US" i="1" dirty="0" smtClean="0">
              <a:solidFill>
                <a:schemeClr val="tx1"/>
              </a:solidFill>
              <a:latin typeface="+mj-lt"/>
            </a:endParaRPr>
          </a:p>
          <a:p>
            <a:pPr algn="l" rtl="1"/>
            <a:r>
              <a:rPr lang="en-US" b="1" i="1" dirty="0" smtClean="0">
                <a:solidFill>
                  <a:schemeClr val="tx1"/>
                </a:solidFill>
                <a:latin typeface="+mj-lt"/>
              </a:rPr>
              <a:t>Find the min. length for pile from the equation and satisfied the min. </a:t>
            </a:r>
            <a:endParaRPr lang="en-US" i="1" dirty="0" smtClean="0">
              <a:solidFill>
                <a:schemeClr val="tx1"/>
              </a:solidFill>
              <a:latin typeface="+mj-lt"/>
            </a:endParaRPr>
          </a:p>
          <a:p>
            <a:pPr algn="l" rtl="1"/>
            <a:r>
              <a:rPr lang="en-US" b="1" i="1" dirty="0" smtClean="0">
                <a:solidFill>
                  <a:schemeClr val="tx1"/>
                </a:solidFill>
                <a:latin typeface="+mj-lt"/>
              </a:rPr>
              <a:t>      </a:t>
            </a:r>
            <a:r>
              <a:rPr lang="en-US" b="1" i="1" dirty="0" err="1" smtClean="0">
                <a:solidFill>
                  <a:schemeClr val="tx1"/>
                </a:solidFill>
                <a:latin typeface="+mj-lt"/>
              </a:rPr>
              <a:t>E</a:t>
            </a:r>
            <a:r>
              <a:rPr lang="en-US" b="1" i="1" baseline="-25000" dirty="0" err="1" smtClean="0">
                <a:solidFill>
                  <a:schemeClr val="tx1"/>
                </a:solidFill>
                <a:latin typeface="+mj-lt"/>
              </a:rPr>
              <a:t>p</a:t>
            </a:r>
            <a:r>
              <a:rPr lang="en-US" b="1" i="1" dirty="0" smtClean="0">
                <a:solidFill>
                  <a:schemeClr val="tx1"/>
                </a:solidFill>
                <a:latin typeface="+mj-lt"/>
              </a:rPr>
              <a:t> R</a:t>
            </a:r>
            <a:r>
              <a:rPr lang="en-US" b="1" i="1" baseline="-25000" dirty="0" smtClean="0">
                <a:solidFill>
                  <a:schemeClr val="tx1"/>
                </a:solidFill>
                <a:latin typeface="+mj-lt"/>
              </a:rPr>
              <a:t>I</a:t>
            </a:r>
            <a:r>
              <a:rPr lang="en-US" b="1" i="1" dirty="0" smtClean="0">
                <a:solidFill>
                  <a:schemeClr val="tx1"/>
                </a:solidFill>
                <a:latin typeface="+mj-lt"/>
              </a:rPr>
              <a:t> / S</a:t>
            </a:r>
            <a:r>
              <a:rPr lang="en-US" b="1" i="1" baseline="-25000" dirty="0" smtClean="0">
                <a:solidFill>
                  <a:schemeClr val="tx1"/>
                </a:solidFill>
                <a:latin typeface="+mj-lt"/>
              </a:rPr>
              <a:t>u </a:t>
            </a:r>
            <a:r>
              <a:rPr lang="en-US" b="1" i="1" dirty="0" smtClean="0">
                <a:solidFill>
                  <a:schemeClr val="tx1"/>
                </a:solidFill>
                <a:latin typeface="+mj-lt"/>
              </a:rPr>
              <a:t>= 461538   </a:t>
            </a:r>
            <a:endParaRPr lang="en-US" i="1" dirty="0" smtClean="0">
              <a:solidFill>
                <a:schemeClr val="tx1"/>
              </a:solidFill>
              <a:latin typeface="+mj-lt"/>
            </a:endParaRPr>
          </a:p>
          <a:p>
            <a:pPr algn="l"/>
            <a:r>
              <a:rPr lang="en-US" b="1" i="1" dirty="0" smtClean="0">
                <a:solidFill>
                  <a:schemeClr val="tx1"/>
                </a:solidFill>
                <a:latin typeface="+mj-lt"/>
              </a:rPr>
              <a:t>So from table min. length = 11* D = 8.8 m</a:t>
            </a:r>
          </a:p>
          <a:p>
            <a:pPr algn="l"/>
            <a:r>
              <a:rPr lang="en-US" b="1" i="1" dirty="0" smtClean="0">
                <a:solidFill>
                  <a:schemeClr val="tx1"/>
                </a:solidFill>
                <a:latin typeface="+mj-lt"/>
              </a:rPr>
              <a:t>Assume allowable capacity of a 0.8-m-diameter and     15-m-long pile</a:t>
            </a:r>
          </a:p>
          <a:p>
            <a:pPr algn="l"/>
            <a:r>
              <a:rPr lang="en-US" b="1" i="1" dirty="0" smtClean="0">
                <a:solidFill>
                  <a:schemeClr val="tx1"/>
                </a:solidFill>
                <a:latin typeface="+mj-lt"/>
              </a:rPr>
              <a:t>Total Allowable Capacity (Down)= 731.79-kN</a:t>
            </a:r>
          </a:p>
          <a:p>
            <a:pPr algn="l"/>
            <a:r>
              <a:rPr lang="en-US" b="1" i="1" dirty="0" smtClean="0">
                <a:solidFill>
                  <a:schemeClr val="tx1"/>
                </a:solidFill>
                <a:latin typeface="+mj-lt"/>
              </a:rPr>
              <a:t>F=( P/N) +( </a:t>
            </a:r>
            <a:r>
              <a:rPr lang="en-US" b="1" i="1" dirty="0" err="1" smtClean="0">
                <a:solidFill>
                  <a:schemeClr val="tx1"/>
                </a:solidFill>
                <a:latin typeface="+mj-lt"/>
              </a:rPr>
              <a:t>Mxy</a:t>
            </a:r>
            <a:r>
              <a:rPr lang="en-US" b="1" i="1" dirty="0" smtClean="0">
                <a:solidFill>
                  <a:schemeClr val="tx1"/>
                </a:solidFill>
                <a:latin typeface="+mj-lt"/>
              </a:rPr>
              <a:t>/</a:t>
            </a:r>
            <a:r>
              <a:rPr lang="el-GR" b="1" i="1" dirty="0" smtClean="0">
                <a:solidFill>
                  <a:schemeClr val="tx1"/>
                </a:solidFill>
                <a:latin typeface="+mj-lt"/>
              </a:rPr>
              <a:t>Σ</a:t>
            </a:r>
            <a:r>
              <a:rPr lang="en-US" b="1" i="1" dirty="0" smtClean="0">
                <a:solidFill>
                  <a:schemeClr val="tx1"/>
                </a:solidFill>
                <a:latin typeface="+mj-lt"/>
              </a:rPr>
              <a:t>yi2) + (</a:t>
            </a:r>
            <a:r>
              <a:rPr lang="en-US" b="1" i="1" dirty="0" err="1" smtClean="0">
                <a:solidFill>
                  <a:schemeClr val="tx1"/>
                </a:solidFill>
                <a:latin typeface="+mj-lt"/>
              </a:rPr>
              <a:t>Myx</a:t>
            </a:r>
            <a:r>
              <a:rPr lang="en-US" b="1" i="1" dirty="0" smtClean="0">
                <a:solidFill>
                  <a:schemeClr val="tx1"/>
                </a:solidFill>
                <a:latin typeface="+mj-lt"/>
              </a:rPr>
              <a:t>/</a:t>
            </a:r>
            <a:r>
              <a:rPr lang="el-GR" b="1" i="1" dirty="0" smtClean="0">
                <a:solidFill>
                  <a:schemeClr val="tx1"/>
                </a:solidFill>
                <a:latin typeface="+mj-lt"/>
              </a:rPr>
              <a:t>Σ</a:t>
            </a:r>
            <a:r>
              <a:rPr lang="en-US" b="1" i="1" dirty="0" smtClean="0">
                <a:solidFill>
                  <a:schemeClr val="tx1"/>
                </a:solidFill>
                <a:latin typeface="+mj-lt"/>
              </a:rPr>
              <a:t>xi2) ≤ </a:t>
            </a:r>
            <a:r>
              <a:rPr lang="en-US" b="1" i="1" dirty="0" err="1" smtClean="0">
                <a:solidFill>
                  <a:schemeClr val="tx1"/>
                </a:solidFill>
                <a:latin typeface="+mj-lt"/>
              </a:rPr>
              <a:t>qall</a:t>
            </a:r>
            <a:endParaRPr lang="en-US" b="1" i="1" dirty="0" smtClean="0">
              <a:solidFill>
                <a:schemeClr val="tx1"/>
              </a:solidFill>
              <a:latin typeface="+mj-lt"/>
            </a:endParaRPr>
          </a:p>
          <a:p>
            <a:pPr algn="l"/>
            <a:r>
              <a:rPr lang="pt-BR" b="1" i="1" dirty="0" smtClean="0">
                <a:solidFill>
                  <a:schemeClr val="tx1"/>
                </a:solidFill>
                <a:latin typeface="+mj-lt"/>
              </a:rPr>
              <a:t>F= (5788)/N ≤ 731.79 → N=8→ Use 8 Piles</a:t>
            </a:r>
            <a:endParaRPr lang="en-US" i="1" dirty="0" smtClean="0">
              <a:solidFill>
                <a:schemeClr val="tx1"/>
              </a:solidFill>
              <a:latin typeface="+mj-lt"/>
            </a:endParaRPr>
          </a:p>
          <a:p>
            <a:pPr algn="l"/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90600" y="838200"/>
            <a:ext cx="7117180" cy="1828799"/>
          </a:xfrm>
        </p:spPr>
        <p:txBody>
          <a:bodyPr>
            <a:normAutofit fontScale="90000"/>
          </a:bodyPr>
          <a:lstStyle/>
          <a:p>
            <a:pPr rtl="1"/>
            <a:r>
              <a:rPr lang="en-US" b="1" i="1" dirty="0" smtClean="0"/>
              <a:t> 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sz="3200" b="1" i="1" u="sng" dirty="0" smtClean="0">
                <a:solidFill>
                  <a:schemeClr val="tx1"/>
                </a:solidFill>
              </a:rPr>
              <a:t>The PLAN show the pile distribution  and the spacing</a:t>
            </a:r>
            <a:r>
              <a:rPr lang="en-US" i="1" dirty="0" smtClean="0"/>
              <a:t/>
            </a:r>
            <a:br>
              <a:rPr lang="en-US" i="1" dirty="0" smtClean="0"/>
            </a:b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09442" y="1600200"/>
            <a:ext cx="7117180" cy="5105400"/>
          </a:xfrm>
        </p:spPr>
        <p:txBody>
          <a:bodyPr/>
          <a:lstStyle/>
          <a:p>
            <a:pPr rtl="1"/>
            <a:r>
              <a:rPr lang="en-US" b="1" i="1" dirty="0" smtClean="0"/>
              <a:t> </a:t>
            </a:r>
            <a:endParaRPr lang="en-US" i="1" dirty="0" smtClean="0"/>
          </a:p>
          <a:p>
            <a:endParaRPr lang="en-US" dirty="0"/>
          </a:p>
        </p:txBody>
      </p:sp>
      <p:pic>
        <p:nvPicPr>
          <p:cNvPr id="4" name="صورة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2133600"/>
            <a:ext cx="4681537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09442" y="304801"/>
            <a:ext cx="7117180" cy="1752599"/>
          </a:xfrm>
        </p:spPr>
        <p:txBody>
          <a:bodyPr/>
          <a:lstStyle/>
          <a:p>
            <a:pPr algn="l"/>
            <a:r>
              <a:rPr lang="en-US" sz="2800" b="1" i="1" u="sng" dirty="0" smtClean="0">
                <a:solidFill>
                  <a:schemeClr val="tx1"/>
                </a:solidFill>
              </a:rPr>
              <a:t>Thickness of cap:</a:t>
            </a:r>
            <a:r>
              <a:rPr lang="en-US" sz="2800" b="1" i="1" dirty="0" smtClean="0">
                <a:solidFill>
                  <a:schemeClr val="tx1"/>
                </a:solidFill>
              </a:rPr>
              <a:t/>
            </a:r>
            <a:br>
              <a:rPr lang="en-US" sz="2800" b="1" i="1" dirty="0" smtClean="0">
                <a:solidFill>
                  <a:schemeClr val="tx1"/>
                </a:solidFill>
              </a:rPr>
            </a:br>
            <a:r>
              <a:rPr lang="fr-FR" sz="2800" b="1" i="1" dirty="0" smtClean="0">
                <a:solidFill>
                  <a:schemeClr val="tx1"/>
                </a:solidFill>
              </a:rPr>
              <a:t>Pu = 1.2 DL + 1.6LL = 7813.8 KN</a:t>
            </a:r>
            <a:br>
              <a:rPr lang="fr-FR" sz="2800" b="1" i="1" dirty="0" smtClean="0">
                <a:solidFill>
                  <a:schemeClr val="tx1"/>
                </a:solidFill>
              </a:rPr>
            </a:br>
            <a:r>
              <a:rPr lang="en-US" sz="2800" b="1" i="1" dirty="0" err="1" smtClean="0">
                <a:solidFill>
                  <a:schemeClr val="tx1"/>
                </a:solidFill>
              </a:rPr>
              <a:t>Ru</a:t>
            </a:r>
            <a:r>
              <a:rPr lang="en-US" sz="2800" b="1" i="1" dirty="0" smtClean="0">
                <a:solidFill>
                  <a:schemeClr val="tx1"/>
                </a:solidFill>
              </a:rPr>
              <a:t> =</a:t>
            </a:r>
            <a:r>
              <a:rPr lang="en-US" sz="2800" b="1" i="1" dirty="0" err="1" smtClean="0">
                <a:solidFill>
                  <a:schemeClr val="tx1"/>
                </a:solidFill>
              </a:rPr>
              <a:t>Pu</a:t>
            </a:r>
            <a:r>
              <a:rPr lang="en-US" sz="2800" b="1" i="1" dirty="0" smtClean="0">
                <a:solidFill>
                  <a:schemeClr val="tx1"/>
                </a:solidFill>
              </a:rPr>
              <a:t>/N = 7813.8/8 = 976.72 KN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09442" y="2057400"/>
            <a:ext cx="7117180" cy="4495800"/>
          </a:xfrm>
        </p:spPr>
        <p:txBody>
          <a:bodyPr/>
          <a:lstStyle/>
          <a:p>
            <a:pPr algn="l"/>
            <a:r>
              <a:rPr lang="fr-FR" sz="3200" b="1" i="1" u="sng" dirty="0" err="1" smtClean="0">
                <a:solidFill>
                  <a:schemeClr val="tx1"/>
                </a:solidFill>
              </a:rPr>
              <a:t>Wide</a:t>
            </a:r>
            <a:r>
              <a:rPr lang="fr-FR" sz="3200" b="1" i="1" u="sng" dirty="0" smtClean="0">
                <a:solidFill>
                  <a:schemeClr val="tx1"/>
                </a:solidFill>
              </a:rPr>
              <a:t> </a:t>
            </a:r>
            <a:r>
              <a:rPr lang="fr-FR" sz="3200" b="1" i="1" u="sng" dirty="0" err="1" smtClean="0">
                <a:solidFill>
                  <a:schemeClr val="tx1"/>
                </a:solidFill>
              </a:rPr>
              <a:t>beam</a:t>
            </a:r>
            <a:r>
              <a:rPr lang="fr-FR" sz="3200" b="1" i="1" u="sng" dirty="0" smtClean="0">
                <a:solidFill>
                  <a:schemeClr val="tx1"/>
                </a:solidFill>
              </a:rPr>
              <a:t> </a:t>
            </a:r>
            <a:r>
              <a:rPr lang="fr-FR" sz="3200" b="1" i="1" u="sng" dirty="0" err="1" smtClean="0">
                <a:solidFill>
                  <a:schemeClr val="tx1"/>
                </a:solidFill>
              </a:rPr>
              <a:t>shear</a:t>
            </a:r>
            <a:r>
              <a:rPr lang="fr-FR" sz="3200" b="1" i="1" dirty="0" smtClean="0">
                <a:solidFill>
                  <a:schemeClr val="tx1"/>
                </a:solidFill>
              </a:rPr>
              <a:t> :</a:t>
            </a:r>
            <a:endParaRPr lang="en-US" sz="3200" i="1" dirty="0" smtClean="0">
              <a:solidFill>
                <a:schemeClr val="tx1"/>
              </a:solidFill>
            </a:endParaRPr>
          </a:p>
          <a:p>
            <a:pPr algn="l" rtl="1"/>
            <a:r>
              <a:rPr lang="en-US" i="1" dirty="0" smtClean="0">
                <a:solidFill>
                  <a:schemeClr val="tx1"/>
                </a:solidFill>
              </a:rPr>
              <a:t> </a:t>
            </a:r>
          </a:p>
          <a:p>
            <a:pPr algn="l" rtl="1"/>
            <a:r>
              <a:rPr lang="fr-FR" sz="2800" b="1" dirty="0" smtClean="0">
                <a:solidFill>
                  <a:schemeClr val="tx1"/>
                </a:solidFill>
              </a:rPr>
              <a:t>Vu =976.72*2 = 1953.44 KN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b="1" i="1" dirty="0" smtClean="0">
                <a:solidFill>
                  <a:schemeClr val="tx1"/>
                </a:solidFill>
              </a:rPr>
              <a:t>ϕ</a:t>
            </a:r>
            <a:r>
              <a:rPr lang="fr-FR" sz="2800" b="1" i="1" dirty="0" err="1" smtClean="0">
                <a:solidFill>
                  <a:schemeClr val="tx1"/>
                </a:solidFill>
              </a:rPr>
              <a:t>Vc</a:t>
            </a:r>
            <a:r>
              <a:rPr lang="fr-FR" sz="2800" b="1" i="1" dirty="0" smtClean="0">
                <a:solidFill>
                  <a:schemeClr val="tx1"/>
                </a:solidFill>
              </a:rPr>
              <a:t> =           0.75(1/6) (√</a:t>
            </a:r>
            <a:r>
              <a:rPr lang="fr-FR" sz="2800" b="1" i="1" dirty="0" err="1" smtClean="0">
                <a:solidFill>
                  <a:schemeClr val="tx1"/>
                </a:solidFill>
              </a:rPr>
              <a:t>fc</a:t>
            </a:r>
            <a:r>
              <a:rPr lang="fr-FR" sz="2800" b="1" i="1" dirty="0" smtClean="0">
                <a:solidFill>
                  <a:schemeClr val="tx1"/>
                </a:solidFill>
              </a:rPr>
              <a:t>) bd /1000 = 0.75(1/6)(√28)(3500)d/1000= </a:t>
            </a:r>
            <a:endParaRPr lang="en-US" sz="2800" i="1" dirty="0" smtClean="0">
              <a:solidFill>
                <a:schemeClr val="tx1"/>
              </a:solidFill>
            </a:endParaRPr>
          </a:p>
          <a:p>
            <a:pPr algn="l" rtl="1"/>
            <a:r>
              <a:rPr lang="fr-FR" sz="2800" b="1" i="1" dirty="0" smtClean="0">
                <a:solidFill>
                  <a:schemeClr val="tx1"/>
                </a:solidFill>
              </a:rPr>
              <a:t>    → d = 850 mm </a:t>
            </a:r>
            <a:endParaRPr lang="en-US" sz="2800" i="1" dirty="0" smtClean="0">
              <a:solidFill>
                <a:schemeClr val="tx1"/>
              </a:solidFill>
            </a:endParaRPr>
          </a:p>
          <a:p>
            <a:pPr algn="l" rtl="1"/>
            <a:r>
              <a:rPr lang="fr-FR" sz="2800" b="1" i="1" dirty="0" smtClean="0">
                <a:solidFill>
                  <a:schemeClr val="tx1"/>
                </a:solidFill>
              </a:rPr>
              <a:t>    → h =1050 mm</a:t>
            </a:r>
            <a:endParaRPr lang="en-US" sz="2800" i="1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90600" y="762000"/>
            <a:ext cx="7117180" cy="1142999"/>
          </a:xfrm>
        </p:spPr>
        <p:txBody>
          <a:bodyPr>
            <a:normAutofit/>
          </a:bodyPr>
          <a:lstStyle/>
          <a:p>
            <a:pPr algn="ctr"/>
            <a:r>
              <a:rPr lang="en-US" sz="3200" b="1" i="1" u="sng" dirty="0" smtClean="0">
                <a:solidFill>
                  <a:schemeClr val="tx1"/>
                </a:solidFill>
              </a:rPr>
              <a:t>Punching shear </a:t>
            </a:r>
            <a:r>
              <a:rPr lang="en-US" sz="3200" b="1" i="1" u="sng" dirty="0" smtClean="0"/>
              <a:t>:</a:t>
            </a:r>
            <a:r>
              <a:rPr lang="en-US" sz="3200" b="1" i="1" dirty="0" smtClean="0"/>
              <a:t/>
            </a:r>
            <a:br>
              <a:rPr lang="en-US" sz="3200" b="1" i="1" dirty="0" smtClean="0"/>
            </a:br>
            <a:endParaRPr lang="en-US" sz="32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09442" y="1524000"/>
            <a:ext cx="7117180" cy="5105400"/>
          </a:xfrm>
        </p:spPr>
        <p:txBody>
          <a:bodyPr>
            <a:normAutofit/>
          </a:bodyPr>
          <a:lstStyle/>
          <a:p>
            <a:pPr algn="l"/>
            <a:r>
              <a:rPr lang="en-US" sz="2800" b="1" i="1" dirty="0" smtClean="0">
                <a:solidFill>
                  <a:schemeClr val="tx1"/>
                </a:solidFill>
              </a:rPr>
              <a:t>For column:</a:t>
            </a:r>
            <a:br>
              <a:rPr lang="en-US" sz="2800" b="1" i="1" dirty="0" smtClean="0">
                <a:solidFill>
                  <a:schemeClr val="tx1"/>
                </a:solidFill>
              </a:rPr>
            </a:br>
            <a:r>
              <a:rPr lang="en-US" sz="2800" b="1" i="1" dirty="0" smtClean="0">
                <a:solidFill>
                  <a:schemeClr val="tx1"/>
                </a:solidFill>
              </a:rPr>
              <a:t> Vu= 7813.8 KN</a:t>
            </a:r>
            <a:br>
              <a:rPr lang="en-US" sz="2800" b="1" i="1" dirty="0" smtClean="0">
                <a:solidFill>
                  <a:schemeClr val="tx1"/>
                </a:solidFill>
              </a:rPr>
            </a:br>
            <a:r>
              <a:rPr lang="en-US" sz="2800" b="1" i="1" dirty="0" smtClean="0">
                <a:solidFill>
                  <a:schemeClr val="tx1"/>
                </a:solidFill>
              </a:rPr>
              <a:t>   </a:t>
            </a:r>
            <a:r>
              <a:rPr lang="el-GR" sz="2800" b="1" i="1" dirty="0" smtClean="0">
                <a:solidFill>
                  <a:schemeClr val="tx1"/>
                </a:solidFill>
              </a:rPr>
              <a:t>ϕ</a:t>
            </a:r>
            <a:r>
              <a:rPr lang="en-US" sz="2800" b="1" i="1" dirty="0" err="1" smtClean="0">
                <a:solidFill>
                  <a:schemeClr val="tx1"/>
                </a:solidFill>
              </a:rPr>
              <a:t>Vc</a:t>
            </a:r>
            <a:r>
              <a:rPr lang="en-US" sz="2800" b="1" i="1" dirty="0" smtClean="0">
                <a:solidFill>
                  <a:schemeClr val="tx1"/>
                </a:solidFill>
              </a:rPr>
              <a:t>= 0.75(1/3)(√28)*800*(1350*2+1350*2)/1000= 6071KN &gt;7813.8 KN → NOT OK</a:t>
            </a:r>
            <a:br>
              <a:rPr lang="en-US" sz="2800" b="1" i="1" dirty="0" smtClean="0">
                <a:solidFill>
                  <a:schemeClr val="tx1"/>
                </a:solidFill>
              </a:rPr>
            </a:br>
            <a:r>
              <a:rPr lang="en-US" sz="2800" b="1" i="1" dirty="0" smtClean="0">
                <a:solidFill>
                  <a:schemeClr val="tx1"/>
                </a:solidFill>
              </a:rPr>
              <a:t>     SO we increase d= 1000 mm , h=1200 mm</a:t>
            </a:r>
            <a:br>
              <a:rPr lang="en-US" sz="2800" b="1" i="1" dirty="0" smtClean="0">
                <a:solidFill>
                  <a:schemeClr val="tx1"/>
                </a:solidFill>
              </a:rPr>
            </a:br>
            <a:r>
              <a:rPr lang="pl-PL" sz="2800" b="1" i="1" dirty="0" smtClean="0">
                <a:solidFill>
                  <a:schemeClr val="tx1"/>
                </a:solidFill>
              </a:rPr>
              <a:t>ϕVc = 7937 &gt; 7813.8 KN → OK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2D420A"/>
                </a:solidFill>
                <a:latin typeface="Aharoni" pitchFamily="2" charset="-79"/>
                <a:cs typeface="Aharoni" pitchFamily="2" charset="-79"/>
              </a:rPr>
              <a:t>Outline</a:t>
            </a:r>
            <a:endParaRPr lang="en-US" dirty="0">
              <a:solidFill>
                <a:srgbClr val="2D420A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66800" y="1828800"/>
            <a:ext cx="7162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1- Introduction and site description.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2- Load description and type  of foundation.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3- Design of foundation.</a:t>
            </a:r>
          </a:p>
          <a:p>
            <a:r>
              <a:rPr lang="en-US" sz="2400" b="1" dirty="0" smtClean="0"/>
              <a:t>     a. single footing</a:t>
            </a:r>
          </a:p>
          <a:p>
            <a:r>
              <a:rPr lang="en-US" sz="2400" b="1" dirty="0" smtClean="0"/>
              <a:t>     b. mat foundation</a:t>
            </a:r>
          </a:p>
          <a:p>
            <a:r>
              <a:rPr lang="en-US" sz="2400" b="1" dirty="0" smtClean="0"/>
              <a:t>     c. pile foundation</a:t>
            </a:r>
          </a:p>
          <a:p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xmlns="" val="731134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09442" y="304801"/>
            <a:ext cx="7117180" cy="914399"/>
          </a:xfrm>
        </p:spPr>
        <p:txBody>
          <a:bodyPr/>
          <a:lstStyle/>
          <a:p>
            <a:pPr algn="l"/>
            <a:r>
              <a:rPr lang="en-US" b="1" i="1" dirty="0" smtClean="0"/>
              <a:t> </a:t>
            </a:r>
            <a:r>
              <a:rPr lang="en-US" sz="3200" b="1" i="1" u="sng" dirty="0" smtClean="0">
                <a:solidFill>
                  <a:schemeClr val="tx1"/>
                </a:solidFill>
              </a:rPr>
              <a:t>Reinforcement</a:t>
            </a:r>
            <a:r>
              <a:rPr lang="en-US" b="1" i="1" dirty="0" smtClean="0"/>
              <a:t> 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09442" y="1295400"/>
            <a:ext cx="7117180" cy="541020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US" b="1" i="1" dirty="0" smtClean="0">
                <a:solidFill>
                  <a:schemeClr val="tx1"/>
                </a:solidFill>
              </a:rPr>
              <a:t>Long direction</a:t>
            </a:r>
          </a:p>
          <a:p>
            <a:pPr algn="l"/>
            <a:r>
              <a:rPr lang="en-US" b="1" i="1" dirty="0" smtClean="0">
                <a:solidFill>
                  <a:schemeClr val="tx1"/>
                </a:solidFill>
              </a:rPr>
              <a:t>    </a:t>
            </a:r>
            <a:r>
              <a:rPr lang="pl-PL" b="1" i="1" dirty="0" smtClean="0">
                <a:solidFill>
                  <a:schemeClr val="tx1"/>
                </a:solidFill>
              </a:rPr>
              <a:t>Mu = Pu L / 4 = 1172 KN.m , d= 1000 mm,</a:t>
            </a:r>
            <a:r>
              <a:rPr lang="en-US" b="1" i="1" dirty="0" smtClean="0">
                <a:solidFill>
                  <a:schemeClr val="tx1"/>
                </a:solidFill>
              </a:rPr>
              <a:t>                   </a:t>
            </a:r>
            <a:r>
              <a:rPr lang="pl-PL" b="1" i="1" dirty="0" smtClean="0">
                <a:solidFill>
                  <a:schemeClr val="tx1"/>
                </a:solidFill>
              </a:rPr>
              <a:t> </a:t>
            </a:r>
            <a:r>
              <a:rPr lang="en-US" b="1" i="1" dirty="0" smtClean="0">
                <a:solidFill>
                  <a:schemeClr val="tx1"/>
                </a:solidFill>
              </a:rPr>
              <a:t> </a:t>
            </a:r>
            <a:r>
              <a:rPr lang="pl-PL" b="1" i="1" dirty="0" smtClean="0">
                <a:solidFill>
                  <a:schemeClr val="tx1"/>
                </a:solidFill>
              </a:rPr>
              <a:t>ρ= 0.617 * 10-3</a:t>
            </a:r>
          </a:p>
          <a:p>
            <a:pPr algn="l"/>
            <a:r>
              <a:rPr lang="pt-BR" b="1" i="1" dirty="0" smtClean="0">
                <a:solidFill>
                  <a:schemeClr val="tx1"/>
                </a:solidFill>
              </a:rPr>
              <a:t>    As = 0.892 *10-3* 3500 * 1000 = 3122 mm2</a:t>
            </a:r>
          </a:p>
          <a:p>
            <a:pPr algn="l"/>
            <a:r>
              <a:rPr lang="en-US" b="1" i="1" dirty="0" smtClean="0">
                <a:solidFill>
                  <a:schemeClr val="tx1"/>
                </a:solidFill>
              </a:rPr>
              <a:t>    As min = 0.0018bh </a:t>
            </a:r>
          </a:p>
          <a:p>
            <a:pPr algn="l"/>
            <a:r>
              <a:rPr lang="en-US" b="1" i="1" dirty="0" smtClean="0">
                <a:solidFill>
                  <a:schemeClr val="tx1"/>
                </a:solidFill>
              </a:rPr>
              <a:t>                   = 0.0018 * 3500 * 1200 = 7560 mm2                   For bottom steel &gt; As</a:t>
            </a:r>
          </a:p>
          <a:p>
            <a:pPr algn="l"/>
            <a:r>
              <a:rPr lang="en-US" b="1" i="1" dirty="0" smtClean="0">
                <a:solidFill>
                  <a:schemeClr val="tx1"/>
                </a:solidFill>
              </a:rPr>
              <a:t>→ Use As min</a:t>
            </a:r>
          </a:p>
          <a:p>
            <a:pPr algn="l"/>
            <a:r>
              <a:rPr lang="en-US" b="1" i="1" dirty="0" smtClean="0">
                <a:solidFill>
                  <a:schemeClr val="tx1"/>
                </a:solidFill>
              </a:rPr>
              <a:t>→ use 15 </a:t>
            </a:r>
            <a:r>
              <a:rPr lang="el-GR" b="1" i="1" dirty="0" smtClean="0">
                <a:solidFill>
                  <a:schemeClr val="tx1"/>
                </a:solidFill>
              </a:rPr>
              <a:t>ϕ 25</a:t>
            </a:r>
          </a:p>
          <a:p>
            <a:pPr algn="l"/>
            <a:r>
              <a:rPr lang="en-US" b="1" i="1" dirty="0" smtClean="0">
                <a:solidFill>
                  <a:schemeClr val="tx1"/>
                </a:solidFill>
              </a:rPr>
              <a:t>   For Top Steel -&gt;&gt; 7560/2 = 3780 mm2</a:t>
            </a:r>
          </a:p>
          <a:p>
            <a:pPr algn="l"/>
            <a:r>
              <a:rPr lang="en-US" b="1" i="1" dirty="0" smtClean="0">
                <a:solidFill>
                  <a:schemeClr val="tx1"/>
                </a:solidFill>
              </a:rPr>
              <a:t>   use 12 </a:t>
            </a:r>
            <a:r>
              <a:rPr lang="el-GR" b="1" i="1" dirty="0" smtClean="0">
                <a:solidFill>
                  <a:schemeClr val="tx1"/>
                </a:solidFill>
              </a:rPr>
              <a:t>ϕ 20</a:t>
            </a:r>
            <a:endParaRPr lang="en-US" i="1" dirty="0" smtClean="0">
              <a:solidFill>
                <a:schemeClr val="tx1"/>
              </a:solidFill>
            </a:endParaRPr>
          </a:p>
          <a:p>
            <a:pPr algn="l"/>
            <a:r>
              <a:rPr lang="en-US" b="1" i="1" dirty="0" smtClean="0">
                <a:solidFill>
                  <a:schemeClr val="tx1"/>
                </a:solidFill>
              </a:rPr>
              <a:t>Short direction</a:t>
            </a:r>
          </a:p>
          <a:p>
            <a:pPr algn="l"/>
            <a:r>
              <a:rPr lang="en-US" b="1" i="1" dirty="0" smtClean="0">
                <a:solidFill>
                  <a:schemeClr val="tx1"/>
                </a:solidFill>
              </a:rPr>
              <a:t>     As min = 0.0018bh </a:t>
            </a:r>
          </a:p>
          <a:p>
            <a:pPr algn="l"/>
            <a:r>
              <a:rPr lang="en-US" b="1" i="1" dirty="0" smtClean="0"/>
              <a:t>                   </a:t>
            </a:r>
            <a:r>
              <a:rPr lang="en-US" b="1" i="1" dirty="0" smtClean="0">
                <a:solidFill>
                  <a:schemeClr val="tx1"/>
                </a:solidFill>
              </a:rPr>
              <a:t>= 0.0018*3500*1200 = 7560 mm2 &gt;As</a:t>
            </a:r>
          </a:p>
          <a:p>
            <a:pPr algn="l"/>
            <a:r>
              <a:rPr lang="en-US" b="1" i="1" dirty="0" smtClean="0">
                <a:solidFill>
                  <a:schemeClr val="tx1"/>
                </a:solidFill>
              </a:rPr>
              <a:t>     Use As min → use 15 ϕ 25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1219200"/>
            <a:ext cx="2133600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09442" y="228601"/>
            <a:ext cx="7117180" cy="1676399"/>
          </a:xfrm>
        </p:spPr>
        <p:txBody>
          <a:bodyPr>
            <a:normAutofit/>
          </a:bodyPr>
          <a:lstStyle/>
          <a:p>
            <a:pPr algn="l"/>
            <a:r>
              <a:rPr lang="en-US" sz="2800" b="1" i="1" dirty="0" smtClean="0">
                <a:solidFill>
                  <a:schemeClr val="tx1"/>
                </a:solidFill>
              </a:rPr>
              <a:t>From Table at Dia. 800 mm </a:t>
            </a:r>
            <a:br>
              <a:rPr lang="en-US" sz="2800" b="1" i="1" dirty="0" smtClean="0">
                <a:solidFill>
                  <a:schemeClr val="tx1"/>
                </a:solidFill>
              </a:rPr>
            </a:br>
            <a:r>
              <a:rPr lang="en-US" sz="2800" b="1" i="1" dirty="0" smtClean="0">
                <a:solidFill>
                  <a:schemeClr val="tx1"/>
                </a:solidFill>
              </a:rPr>
              <a:t>             </a:t>
            </a:r>
            <a:r>
              <a:rPr lang="en-US" sz="2800" b="1" i="1" dirty="0" err="1" smtClean="0">
                <a:solidFill>
                  <a:schemeClr val="tx1"/>
                </a:solidFill>
              </a:rPr>
              <a:t>Mcapacity</a:t>
            </a:r>
            <a:r>
              <a:rPr lang="en-US" sz="2800" b="1" i="1" dirty="0" smtClean="0">
                <a:solidFill>
                  <a:schemeClr val="tx1"/>
                </a:solidFill>
              </a:rPr>
              <a:t> = 901.5 </a:t>
            </a:r>
            <a:r>
              <a:rPr lang="en-US" sz="2800" b="1" i="1" dirty="0" err="1" smtClean="0">
                <a:solidFill>
                  <a:schemeClr val="tx1"/>
                </a:solidFill>
              </a:rPr>
              <a:t>KN.m</a:t>
            </a:r>
            <a:r>
              <a:rPr lang="en-US" sz="2800" b="1" i="1" dirty="0" smtClean="0">
                <a:solidFill>
                  <a:schemeClr val="tx1"/>
                </a:solidFill>
              </a:rPr>
              <a:t/>
            </a:r>
            <a:br>
              <a:rPr lang="en-US" sz="2800" b="1" i="1" dirty="0" smtClean="0">
                <a:solidFill>
                  <a:schemeClr val="tx1"/>
                </a:solidFill>
              </a:rPr>
            </a:br>
            <a:r>
              <a:rPr lang="en-US" sz="2800" b="1" i="1" dirty="0" smtClean="0">
                <a:solidFill>
                  <a:schemeClr val="tx1"/>
                </a:solidFill>
              </a:rPr>
              <a:t>             </a:t>
            </a:r>
            <a:r>
              <a:rPr lang="pt-BR" sz="2800" b="1" i="1" dirty="0" smtClean="0">
                <a:solidFill>
                  <a:schemeClr val="tx1"/>
                </a:solidFill>
              </a:rPr>
              <a:t>As = 25.1 (10 φ 18)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09442" y="2133600"/>
            <a:ext cx="7117180" cy="4495800"/>
          </a:xfrm>
        </p:spPr>
        <p:txBody>
          <a:bodyPr>
            <a:normAutofit fontScale="92500" lnSpcReduction="20000"/>
          </a:bodyPr>
          <a:lstStyle/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>
              <a:solidFill>
                <a:schemeClr val="tx1"/>
              </a:solidFill>
            </a:endParaRPr>
          </a:p>
          <a:p>
            <a:pPr algn="l"/>
            <a:r>
              <a:rPr lang="en-US" b="1" i="1" dirty="0" smtClean="0">
                <a:solidFill>
                  <a:schemeClr val="tx1"/>
                </a:solidFill>
              </a:rPr>
              <a:t>The figure show the distribution of the steel       (a) Show the distribution steel for cap from analysis and (b) Show the distribution of the steel for Pile from classification</a:t>
            </a:r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981200"/>
            <a:ext cx="3200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1981200"/>
            <a:ext cx="3429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مستطيل 6"/>
          <p:cNvSpPr/>
          <p:nvPr/>
        </p:nvSpPr>
        <p:spPr>
          <a:xfrm>
            <a:off x="6629400" y="2286000"/>
            <a:ext cx="1524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b="1" i="1" dirty="0" smtClean="0">
                <a:solidFill>
                  <a:schemeClr val="tx1"/>
                </a:solidFill>
              </a:rPr>
              <a:t>φ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Nibal_Civil\imagesUJ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762000"/>
            <a:ext cx="7086600" cy="58803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143000"/>
            <a:ext cx="7125113" cy="61967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2D420A"/>
                </a:solidFill>
              </a:rPr>
              <a:t/>
            </a:r>
            <a:br>
              <a:rPr lang="en-US" dirty="0" smtClean="0">
                <a:solidFill>
                  <a:srgbClr val="2D420A"/>
                </a:solidFill>
              </a:rPr>
            </a:br>
            <a:r>
              <a:rPr lang="en-US" dirty="0" smtClean="0">
                <a:solidFill>
                  <a:srgbClr val="2D420A"/>
                </a:solidFill>
              </a:rPr>
              <a:t/>
            </a:r>
            <a:br>
              <a:rPr lang="en-US" dirty="0" smtClean="0">
                <a:solidFill>
                  <a:srgbClr val="2D420A"/>
                </a:solidFill>
              </a:rPr>
            </a:br>
            <a:r>
              <a:rPr lang="en-US" dirty="0" smtClean="0">
                <a:solidFill>
                  <a:srgbClr val="2D420A"/>
                </a:solidFill>
              </a:rPr>
              <a:t/>
            </a:r>
            <a:br>
              <a:rPr lang="en-US" dirty="0" smtClean="0">
                <a:solidFill>
                  <a:srgbClr val="2D420A"/>
                </a:solidFill>
              </a:rPr>
            </a:br>
            <a:r>
              <a:rPr lang="en-US" dirty="0" smtClean="0">
                <a:solidFill>
                  <a:srgbClr val="2D420A"/>
                </a:solidFill>
              </a:rPr>
              <a:t/>
            </a:r>
            <a:br>
              <a:rPr lang="en-US" dirty="0" smtClean="0">
                <a:solidFill>
                  <a:srgbClr val="2D420A"/>
                </a:solidFill>
              </a:rPr>
            </a:br>
            <a:r>
              <a:rPr lang="en-US" sz="3100" b="1" dirty="0" smtClean="0">
                <a:solidFill>
                  <a:srgbClr val="2D420A"/>
                </a:solidFill>
              </a:rPr>
              <a:t>Introduction and site description</a:t>
            </a:r>
            <a:r>
              <a:rPr lang="en-US" sz="3100" b="1" dirty="0"/>
              <a:t/>
            </a:r>
            <a:br>
              <a:rPr lang="en-US" sz="3100" b="1" dirty="0"/>
            </a:br>
            <a:endParaRPr lang="en-US" sz="31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1295400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lvl="3" indent="-273050">
              <a:buClr>
                <a:schemeClr val="accent1"/>
              </a:buClr>
            </a:pPr>
            <a:r>
              <a:rPr lang="en-US" b="1" dirty="0" smtClean="0">
                <a:solidFill>
                  <a:schemeClr val="accent2">
                    <a:lumMod val="20000"/>
                    <a:lumOff val="80000"/>
                  </a:schemeClr>
                </a:solidFill>
                <a:cs typeface="Times New Roman" pitchFamily="18" charset="0"/>
              </a:rPr>
              <a:t> </a:t>
            </a:r>
          </a:p>
          <a:p>
            <a:pPr marL="273050" lvl="3" indent="-273050">
              <a:buClr>
                <a:schemeClr val="accent1"/>
              </a:buClr>
            </a:pPr>
            <a:endParaRPr lang="en-US" b="1" dirty="0">
              <a:solidFill>
                <a:schemeClr val="accent2">
                  <a:lumMod val="20000"/>
                  <a:lumOff val="8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2667000"/>
            <a:ext cx="74676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lvl="3" indent="-273050">
              <a:buClr>
                <a:schemeClr val="accent1"/>
              </a:buClr>
            </a:pPr>
            <a:endParaRPr lang="en-US" sz="2000" dirty="0"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59971" y="4205883"/>
            <a:ext cx="68580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>
              <a:buClr>
                <a:schemeClr val="accent1"/>
              </a:buClr>
              <a:defRPr/>
            </a:pPr>
            <a:endParaRPr lang="en-US" sz="2000" dirty="0"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33400" y="1752600"/>
            <a:ext cx="8305800" cy="7509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 smtClean="0"/>
              <a:t>The  building  foundation  or  sub structure  is  that  part of a structure  which is  placed  below  the  surface of  the  ground  and  which  transmits the superstructure  load  to  the  underlying </a:t>
            </a:r>
            <a:r>
              <a:rPr lang="ar-SA" sz="2000" b="1" i="1" dirty="0" smtClean="0"/>
              <a:t> </a:t>
            </a:r>
            <a:r>
              <a:rPr lang="en-US" sz="2000" b="1" i="1" dirty="0" smtClean="0"/>
              <a:t>soil ultimately .</a:t>
            </a:r>
          </a:p>
          <a:p>
            <a:endParaRPr lang="en-US" sz="2000" b="1" i="1" dirty="0" smtClean="0"/>
          </a:p>
          <a:p>
            <a:r>
              <a:rPr lang="en-US" sz="2000" b="1" i="1" dirty="0" smtClean="0"/>
              <a:t>It  is  the  part  of  a structural  system   that  supports and anchors  the  superstructure of  a building  .</a:t>
            </a:r>
          </a:p>
          <a:p>
            <a:endParaRPr lang="en-US" sz="2000" b="1" i="1" dirty="0" smtClean="0"/>
          </a:p>
          <a:p>
            <a:r>
              <a:rPr lang="en-US" sz="2000" b="1" i="1" dirty="0" smtClean="0"/>
              <a:t>Building located </a:t>
            </a:r>
            <a:r>
              <a:rPr lang="en-US" sz="2000" b="1" i="1" dirty="0" err="1" smtClean="0"/>
              <a:t>Fattouh</a:t>
            </a:r>
            <a:r>
              <a:rPr lang="en-US" sz="2000" b="1" i="1" dirty="0" smtClean="0"/>
              <a:t> for </a:t>
            </a:r>
            <a:r>
              <a:rPr lang="en-US" sz="2000" b="1" i="1" dirty="0" err="1" smtClean="0"/>
              <a:t>Aljnied</a:t>
            </a:r>
            <a:r>
              <a:rPr lang="en-US" sz="2000" b="1" i="1" dirty="0" smtClean="0"/>
              <a:t> prison and consists of 7 floors. Soil type built by architecture is clay soil  . And the allowable bearing capacity is 182 KN/m</a:t>
            </a:r>
            <a:r>
              <a:rPr lang="en-US" sz="2000" b="1" i="1" baseline="30000" dirty="0" smtClean="0"/>
              <a:t>2</a:t>
            </a:r>
            <a:r>
              <a:rPr lang="en-US" sz="2000" b="1" i="1" dirty="0" smtClean="0"/>
              <a:t>. </a:t>
            </a:r>
          </a:p>
          <a:p>
            <a:r>
              <a:rPr lang="en-US" sz="2000" b="1" i="1" dirty="0" smtClean="0"/>
              <a:t> Based on soil testing, the origin was designed to foundations mat foundation and under it pile .</a:t>
            </a:r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sz="2400" b="1" i="1" dirty="0" smtClean="0"/>
          </a:p>
          <a:p>
            <a:endParaRPr lang="en-US" i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90573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81000"/>
            <a:ext cx="6000955" cy="838199"/>
          </a:xfrm>
        </p:spPr>
        <p:txBody>
          <a:bodyPr/>
          <a:lstStyle/>
          <a:p>
            <a:r>
              <a:rPr lang="en-US" dirty="0" smtClean="0"/>
              <a:t>Load description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04800" y="1219200"/>
            <a:ext cx="6629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/>
              <a:t>The  proposed  building  has  23 type </a:t>
            </a:r>
            <a:endParaRPr lang="ar-SA" b="1" i="1" dirty="0" smtClean="0"/>
          </a:p>
          <a:p>
            <a:r>
              <a:rPr lang="en-US" b="1" i="1" dirty="0" smtClean="0"/>
              <a:t>of  columns  based  on  their  dimension .</a:t>
            </a:r>
          </a:p>
          <a:p>
            <a:endParaRPr lang="en-US" b="1" i="1" dirty="0" smtClean="0"/>
          </a:p>
          <a:p>
            <a:r>
              <a:rPr lang="en-US" b="1" i="1" dirty="0" smtClean="0"/>
              <a:t> The  distribution  of  these  columns  and  there  corresponding  load  are  shown  in  table.</a:t>
            </a:r>
          </a:p>
          <a:p>
            <a:endParaRPr lang="en-US" b="1" i="1" dirty="0" smtClean="0"/>
          </a:p>
          <a:p>
            <a:pPr>
              <a:buNone/>
            </a:pPr>
            <a:r>
              <a:rPr lang="en-US" b="1" i="1" dirty="0" smtClean="0"/>
              <a:t>As  shown  from  the  table below,  the  columns  service  loads  range  from 100.6- 578.8  Tons 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600" y="3886200"/>
          <a:ext cx="7772400" cy="25907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2590800"/>
                <a:gridCol w="2590800"/>
              </a:tblGrid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Col. 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Dimension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Load (KN)</a:t>
                      </a:r>
                      <a:endParaRPr lang="en-US" dirty="0"/>
                    </a:p>
                  </a:txBody>
                  <a:tcPr/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20x60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2110</a:t>
                      </a:r>
                      <a:endParaRPr lang="en-US" dirty="0"/>
                    </a:p>
                  </a:txBody>
                  <a:tcPr/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50x50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2235</a:t>
                      </a:r>
                      <a:endParaRPr lang="en-US" dirty="0"/>
                    </a:p>
                  </a:txBody>
                  <a:tcPr/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30x160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2170</a:t>
                      </a:r>
                      <a:endParaRPr lang="en-US" dirty="0"/>
                    </a:p>
                  </a:txBody>
                  <a:tcPr/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20X100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1540</a:t>
                      </a:r>
                      <a:endParaRPr lang="en-US" dirty="0"/>
                    </a:p>
                  </a:txBody>
                  <a:tcPr/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20x175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2940</a:t>
                      </a:r>
                      <a:endParaRPr lang="en-US" dirty="0"/>
                    </a:p>
                  </a:txBody>
                  <a:tcPr/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20x120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1314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5"/>
            <a:ext cx="6686758" cy="54347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Type of foundation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1285875" y="1295400"/>
            <a:ext cx="6059488" cy="5186363"/>
            <a:chOff x="1050" y="909"/>
            <a:chExt cx="3817" cy="3267"/>
          </a:xfrm>
        </p:grpSpPr>
        <p:sp>
          <p:nvSpPr>
            <p:cNvPr id="4" name="Oval 4"/>
            <p:cNvSpPr>
              <a:spLocks noChangeArrowheads="1"/>
            </p:cNvSpPr>
            <p:nvPr/>
          </p:nvSpPr>
          <p:spPr bwMode="auto">
            <a:xfrm>
              <a:off x="3512" y="1452"/>
              <a:ext cx="472" cy="132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ar-SA" sz="1800">
                <a:effectLst/>
                <a:latin typeface="Arial" pitchFamily="34" charset="0"/>
              </a:endParaRPr>
            </a:p>
          </p:txBody>
        </p:sp>
        <p:sp>
          <p:nvSpPr>
            <p:cNvPr id="5" name="Oval 5"/>
            <p:cNvSpPr>
              <a:spLocks noChangeArrowheads="1"/>
            </p:cNvSpPr>
            <p:nvPr/>
          </p:nvSpPr>
          <p:spPr bwMode="auto">
            <a:xfrm>
              <a:off x="2688" y="2477"/>
              <a:ext cx="933" cy="259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ar-SA" sz="1800">
                <a:effectLst/>
                <a:latin typeface="Arial" pitchFamily="34" charset="0"/>
              </a:endParaRPr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3360" y="3758"/>
              <a:ext cx="1507" cy="418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ar-SA" sz="1800">
                <a:effectLst/>
                <a:latin typeface="Arial" pitchFamily="34" charset="0"/>
              </a:endParaRPr>
            </a:p>
          </p:txBody>
        </p: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200" y="2880"/>
              <a:ext cx="933" cy="259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ar-SA" sz="1800">
                <a:effectLst/>
                <a:latin typeface="Arial" pitchFamily="34" charset="0"/>
              </a:endParaRPr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gray">
            <a:xfrm rot="13770025">
              <a:off x="3239" y="2447"/>
              <a:ext cx="605" cy="121"/>
            </a:xfrm>
            <a:prstGeom prst="rect">
              <a:avLst/>
            </a:prstGeom>
            <a:gradFill rotWithShape="1">
              <a:gsLst>
                <a:gs pos="0">
                  <a:srgbClr val="969696">
                    <a:gamma/>
                    <a:shade val="46275"/>
                    <a:invGamma/>
                  </a:srgbClr>
                </a:gs>
                <a:gs pos="5000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gray">
            <a:xfrm rot="-743917">
              <a:off x="1986" y="2162"/>
              <a:ext cx="636" cy="109"/>
            </a:xfrm>
            <a:prstGeom prst="rect">
              <a:avLst/>
            </a:prstGeom>
            <a:gradFill rotWithShape="1">
              <a:gsLst>
                <a:gs pos="0">
                  <a:srgbClr val="969696">
                    <a:gamma/>
                    <a:shade val="46275"/>
                    <a:invGamma/>
                  </a:srgbClr>
                </a:gs>
                <a:gs pos="5000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grpSp>
          <p:nvGrpSpPr>
            <p:cNvPr id="10" name="Group 10"/>
            <p:cNvGrpSpPr>
              <a:grpSpLocks/>
            </p:cNvGrpSpPr>
            <p:nvPr/>
          </p:nvGrpSpPr>
          <p:grpSpPr bwMode="auto">
            <a:xfrm>
              <a:off x="2577" y="1327"/>
              <a:ext cx="1014" cy="1169"/>
              <a:chOff x="2433" y="1234"/>
              <a:chExt cx="1014" cy="1169"/>
            </a:xfrm>
          </p:grpSpPr>
          <p:sp>
            <p:nvSpPr>
              <p:cNvPr id="26" name="Rectangle 11"/>
              <p:cNvSpPr>
                <a:spLocks noChangeArrowheads="1"/>
              </p:cNvSpPr>
              <p:nvPr/>
            </p:nvSpPr>
            <p:spPr bwMode="gray">
              <a:xfrm rot="-3205350">
                <a:off x="3175" y="1380"/>
                <a:ext cx="376" cy="83"/>
              </a:xfrm>
              <a:prstGeom prst="rect">
                <a:avLst/>
              </a:prstGeom>
              <a:gradFill rotWithShape="1">
                <a:gsLst>
                  <a:gs pos="0">
                    <a:srgbClr val="969696">
                      <a:gamma/>
                      <a:shade val="46275"/>
                      <a:invGamma/>
                    </a:srgbClr>
                  </a:gs>
                  <a:gs pos="5000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grpSp>
            <p:nvGrpSpPr>
              <p:cNvPr id="27" name="Group 12"/>
              <p:cNvGrpSpPr>
                <a:grpSpLocks/>
              </p:cNvGrpSpPr>
              <p:nvPr/>
            </p:nvGrpSpPr>
            <p:grpSpPr bwMode="auto">
              <a:xfrm>
                <a:off x="2433" y="1401"/>
                <a:ext cx="1014" cy="1002"/>
                <a:chOff x="2016" y="1920"/>
                <a:chExt cx="1680" cy="1680"/>
              </a:xfrm>
            </p:grpSpPr>
            <p:sp>
              <p:nvSpPr>
                <p:cNvPr id="29" name="Oval 13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2431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30" name="Freeform 14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</p:grpSp>
          <p:sp>
            <p:nvSpPr>
              <p:cNvPr id="28" name="Text Box 15"/>
              <p:cNvSpPr txBox="1">
                <a:spLocks noChangeArrowheads="1"/>
              </p:cNvSpPr>
              <p:nvPr/>
            </p:nvSpPr>
            <p:spPr bwMode="gray">
              <a:xfrm>
                <a:off x="2486" y="1710"/>
                <a:ext cx="895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 eaLnBrk="0" hangingPunct="0"/>
                <a:r>
                  <a:rPr lang="en-US" sz="2400" b="1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pitchFamily="34" charset="0"/>
                  </a:rPr>
                  <a:t>Type </a:t>
                </a:r>
                <a:endParaRPr lang="en-US" sz="24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</a:endParaRPr>
              </a:p>
            </p:txBody>
          </p:sp>
        </p:grpSp>
        <p:grpSp>
          <p:nvGrpSpPr>
            <p:cNvPr id="11" name="Group 16"/>
            <p:cNvGrpSpPr>
              <a:grpSpLocks/>
            </p:cNvGrpSpPr>
            <p:nvPr/>
          </p:nvGrpSpPr>
          <p:grpSpPr bwMode="auto">
            <a:xfrm>
              <a:off x="3465" y="909"/>
              <a:ext cx="549" cy="543"/>
              <a:chOff x="3321" y="816"/>
              <a:chExt cx="549" cy="543"/>
            </a:xfrm>
          </p:grpSpPr>
          <p:grpSp>
            <p:nvGrpSpPr>
              <p:cNvPr id="22" name="Group 17"/>
              <p:cNvGrpSpPr>
                <a:grpSpLocks/>
              </p:cNvGrpSpPr>
              <p:nvPr/>
            </p:nvGrpSpPr>
            <p:grpSpPr bwMode="auto">
              <a:xfrm>
                <a:off x="3321" y="816"/>
                <a:ext cx="549" cy="543"/>
                <a:chOff x="2016" y="1920"/>
                <a:chExt cx="1680" cy="1680"/>
              </a:xfrm>
            </p:grpSpPr>
            <p:sp>
              <p:nvSpPr>
                <p:cNvPr id="24" name="Oval 18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5490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25" name="Freeform 19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</p:grpSp>
          <p:sp>
            <p:nvSpPr>
              <p:cNvPr id="23" name="Text Box 20"/>
              <p:cNvSpPr txBox="1">
                <a:spLocks noChangeArrowheads="1"/>
              </p:cNvSpPr>
              <p:nvPr/>
            </p:nvSpPr>
            <p:spPr bwMode="gray">
              <a:xfrm>
                <a:off x="3431" y="1025"/>
                <a:ext cx="372" cy="23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sz="1800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Pile</a:t>
                </a:r>
                <a:endParaRPr lang="en-US" sz="18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</p:grpSp>
        <p:grpSp>
          <p:nvGrpSpPr>
            <p:cNvPr id="12" name="Group 21"/>
            <p:cNvGrpSpPr>
              <a:grpSpLocks/>
            </p:cNvGrpSpPr>
            <p:nvPr/>
          </p:nvGrpSpPr>
          <p:grpSpPr bwMode="auto">
            <a:xfrm>
              <a:off x="1050" y="1744"/>
              <a:ext cx="1123" cy="1128"/>
              <a:chOff x="906" y="1651"/>
              <a:chExt cx="1123" cy="1128"/>
            </a:xfrm>
          </p:grpSpPr>
          <p:grpSp>
            <p:nvGrpSpPr>
              <p:cNvPr id="18" name="Group 22"/>
              <p:cNvGrpSpPr>
                <a:grpSpLocks/>
              </p:cNvGrpSpPr>
              <p:nvPr/>
            </p:nvGrpSpPr>
            <p:grpSpPr bwMode="auto">
              <a:xfrm>
                <a:off x="912" y="1651"/>
                <a:ext cx="1099" cy="1128"/>
                <a:chOff x="2016" y="1920"/>
                <a:chExt cx="1680" cy="1680"/>
              </a:xfrm>
            </p:grpSpPr>
            <p:sp>
              <p:nvSpPr>
                <p:cNvPr id="20" name="Oval 23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72549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21" name="Freeform 24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</p:grpSp>
          <p:sp>
            <p:nvSpPr>
              <p:cNvPr id="19" name="Text Box 25"/>
              <p:cNvSpPr txBox="1">
                <a:spLocks noChangeArrowheads="1"/>
              </p:cNvSpPr>
              <p:nvPr/>
            </p:nvSpPr>
            <p:spPr bwMode="gray">
              <a:xfrm>
                <a:off x="906" y="2115"/>
                <a:ext cx="1123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 eaLnBrk="0" hangingPunct="0"/>
                <a:r>
                  <a:rPr lang="en-US" sz="2800" b="1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pitchFamily="34" charset="0"/>
                  </a:rPr>
                  <a:t>Mate</a:t>
                </a:r>
                <a:endParaRPr lang="en-US" sz="28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</a:endParaRPr>
              </a:p>
            </p:txBody>
          </p:sp>
        </p:grpSp>
        <p:grpSp>
          <p:nvGrpSpPr>
            <p:cNvPr id="13" name="Group 26"/>
            <p:cNvGrpSpPr>
              <a:grpSpLocks/>
            </p:cNvGrpSpPr>
            <p:nvPr/>
          </p:nvGrpSpPr>
          <p:grpSpPr bwMode="auto">
            <a:xfrm>
              <a:off x="3422" y="2538"/>
              <a:ext cx="1268" cy="1253"/>
              <a:chOff x="3278" y="2445"/>
              <a:chExt cx="1268" cy="1253"/>
            </a:xfrm>
          </p:grpSpPr>
          <p:grpSp>
            <p:nvGrpSpPr>
              <p:cNvPr id="14" name="Group 27"/>
              <p:cNvGrpSpPr>
                <a:grpSpLocks/>
              </p:cNvGrpSpPr>
              <p:nvPr/>
            </p:nvGrpSpPr>
            <p:grpSpPr bwMode="auto">
              <a:xfrm>
                <a:off x="3278" y="2445"/>
                <a:ext cx="1268" cy="1253"/>
                <a:chOff x="2016" y="1920"/>
                <a:chExt cx="1680" cy="1680"/>
              </a:xfrm>
            </p:grpSpPr>
            <p:sp>
              <p:nvSpPr>
                <p:cNvPr id="16" name="Oval 28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54510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7" name="Freeform 29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hlink">
                        <a:gamma/>
                        <a:tint val="0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ar-SA"/>
                </a:p>
              </p:txBody>
            </p:sp>
          </p:grpSp>
          <p:sp>
            <p:nvSpPr>
              <p:cNvPr id="15" name="Text Box 30"/>
              <p:cNvSpPr txBox="1">
                <a:spLocks noChangeArrowheads="1"/>
              </p:cNvSpPr>
              <p:nvPr/>
            </p:nvSpPr>
            <p:spPr bwMode="gray">
              <a:xfrm>
                <a:off x="3557" y="2988"/>
                <a:ext cx="795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sz="2800" b="1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pitchFamily="34" charset="0"/>
                  </a:rPr>
                  <a:t>Single</a:t>
                </a:r>
                <a:endParaRPr lang="en-US" sz="28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"/>
            <a:ext cx="6915355" cy="838200"/>
          </a:xfrm>
        </p:spPr>
        <p:txBody>
          <a:bodyPr/>
          <a:lstStyle/>
          <a:p>
            <a:r>
              <a:rPr lang="en-US" dirty="0" smtClean="0"/>
              <a:t>Design single footing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1000" y="914400"/>
            <a:ext cx="75438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/>
              <a:t>The </a:t>
            </a:r>
            <a:r>
              <a:rPr lang="en-US" b="1" i="1" dirty="0" smtClean="0"/>
              <a:t>dimension of single footing according to applied service load and bearing capacity of soil  as follow </a:t>
            </a:r>
            <a:r>
              <a:rPr lang="en-US" b="1" i="1" dirty="0" smtClean="0"/>
              <a:t>:</a:t>
            </a:r>
          </a:p>
          <a:p>
            <a:pPr rtl="1"/>
            <a:endParaRPr lang="en-US" b="1" i="1" u="sng" dirty="0" smtClean="0"/>
          </a:p>
          <a:p>
            <a:pPr rtl="1"/>
            <a:r>
              <a:rPr lang="en-US" sz="2000" b="1" i="1" u="sng" dirty="0" smtClean="0"/>
              <a:t>For </a:t>
            </a:r>
            <a:r>
              <a:rPr lang="en-US" sz="2000" b="1" i="1" u="sng" dirty="0" smtClean="0"/>
              <a:t>column 1 (as an example ) :</a:t>
            </a:r>
            <a:r>
              <a:rPr lang="en-US" sz="2000" b="1" i="1" dirty="0" smtClean="0"/>
              <a:t> </a:t>
            </a:r>
          </a:p>
          <a:p>
            <a:pPr rtl="1"/>
            <a:r>
              <a:rPr lang="en-US" sz="2000" b="1" i="1" dirty="0" smtClean="0"/>
              <a:t>Area of footing = P</a:t>
            </a:r>
            <a:r>
              <a:rPr lang="en-US" sz="2000" b="1" i="1" baseline="-25000" dirty="0" smtClean="0"/>
              <a:t>all</a:t>
            </a:r>
            <a:r>
              <a:rPr lang="en-US" sz="2000" b="1" i="1" dirty="0" smtClean="0"/>
              <a:t> / Q </a:t>
            </a:r>
            <a:r>
              <a:rPr lang="en-US" sz="2000" b="1" i="1" baseline="-25000" dirty="0" smtClean="0"/>
              <a:t>all</a:t>
            </a:r>
            <a:endParaRPr lang="en-US" sz="2000" i="1" dirty="0" smtClean="0"/>
          </a:p>
          <a:p>
            <a:r>
              <a:rPr lang="en-US" sz="2000" b="1" i="1" dirty="0" smtClean="0"/>
              <a:t>                            </a:t>
            </a: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381000" y="2209801"/>
            <a:ext cx="6477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b="1" i="1" dirty="0" smtClean="0"/>
          </a:p>
          <a:p>
            <a:r>
              <a:rPr lang="en-US" sz="2000" b="1" i="1" dirty="0" smtClean="0"/>
              <a:t>= </a:t>
            </a:r>
            <a:r>
              <a:rPr lang="en-US" sz="2000" b="1" i="1" dirty="0" smtClean="0"/>
              <a:t>2110 / 182 =11.6 m</a:t>
            </a:r>
            <a:r>
              <a:rPr lang="en-US" sz="2000" b="1" i="1" baseline="30000" dirty="0" smtClean="0"/>
              <a:t>2 </a:t>
            </a:r>
            <a:r>
              <a:rPr lang="en-US" sz="2000" b="1" i="1" dirty="0" smtClean="0"/>
              <a:t>(4.5m  * 3m</a:t>
            </a:r>
            <a:r>
              <a:rPr lang="en-US" sz="2000" b="1" i="1" dirty="0" smtClean="0"/>
              <a:t>)</a:t>
            </a:r>
            <a:endParaRPr lang="en-US" sz="2000" b="1" i="1" dirty="0" smtClean="0"/>
          </a:p>
          <a:p>
            <a:r>
              <a:rPr lang="en-US" sz="2000" b="1" i="1" dirty="0" smtClean="0"/>
              <a:t> and repeat it for all column .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228600" y="3200400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/>
              <a:t>From the Fig. we see the overlap between the adjacent footing, so the single footing doesn't fit for this project. 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962400"/>
            <a:ext cx="7848600" cy="2618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352800" y="685800"/>
            <a:ext cx="28745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u="sng" dirty="0" smtClean="0"/>
              <a:t>Mat Foundation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1828800" y="5181600"/>
            <a:ext cx="420980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/>
              <a:t>Area of mat footing = 579.4 m</a:t>
            </a:r>
            <a:r>
              <a:rPr lang="en-US" b="1" i="1" baseline="30000" dirty="0" smtClean="0"/>
              <a:t>2</a:t>
            </a:r>
          </a:p>
          <a:p>
            <a:endParaRPr lang="en-US" b="1" i="1" baseline="30000" dirty="0" smtClean="0"/>
          </a:p>
          <a:p>
            <a:r>
              <a:rPr lang="en-US" b="1" i="1" baseline="30000" dirty="0" smtClean="0"/>
              <a:t> </a:t>
            </a:r>
          </a:p>
          <a:p>
            <a:endParaRPr lang="ar-JO" dirty="0"/>
          </a:p>
        </p:txBody>
      </p:sp>
      <p:pic>
        <p:nvPicPr>
          <p:cNvPr id="11" name="Picture 1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0"/>
            <a:ext cx="6934200" cy="2942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143000"/>
            <a:ext cx="7125113" cy="924475"/>
          </a:xfrm>
        </p:spPr>
        <p:txBody>
          <a:bodyPr>
            <a:normAutofit fontScale="90000"/>
          </a:bodyPr>
          <a:lstStyle/>
          <a:p>
            <a:r>
              <a:rPr lang="en-US" sz="2000" b="1" i="1" dirty="0" smtClean="0"/>
              <a:t/>
            </a:r>
            <a:br>
              <a:rPr lang="en-US" sz="2000" b="1" i="1" dirty="0" smtClean="0"/>
            </a:br>
            <a:r>
              <a:rPr lang="en-US" sz="2000" b="1" i="1" dirty="0" smtClean="0"/>
              <a:t/>
            </a:r>
            <a:br>
              <a:rPr lang="en-US" sz="2000" b="1" i="1" dirty="0" smtClean="0"/>
            </a:br>
            <a:r>
              <a:rPr lang="en-US" sz="2000" b="1" i="1" dirty="0" smtClean="0"/>
              <a:t/>
            </a:r>
            <a:br>
              <a:rPr lang="en-US" sz="2000" b="1" i="1" dirty="0" smtClean="0"/>
            </a:br>
            <a:r>
              <a:rPr lang="en-US" sz="2000" b="1" i="1" dirty="0" smtClean="0"/>
              <a:t/>
            </a:r>
            <a:br>
              <a:rPr lang="en-US" sz="2000" b="1" i="1" dirty="0" smtClean="0"/>
            </a:br>
            <a:r>
              <a:rPr lang="en-US" sz="2000" b="1" i="1" dirty="0" smtClean="0"/>
              <a:t/>
            </a:r>
            <a:br>
              <a:rPr lang="en-US" sz="2000" b="1" i="1" dirty="0" smtClean="0"/>
            </a:br>
            <a:r>
              <a:rPr lang="en-US" sz="2000" b="1" i="1" dirty="0" smtClean="0"/>
              <a:t/>
            </a:r>
            <a:br>
              <a:rPr lang="en-US" sz="2000" b="1" i="1" dirty="0" smtClean="0"/>
            </a:br>
            <a:r>
              <a:rPr lang="en-US" sz="2000" b="1" i="1" dirty="0" smtClean="0"/>
              <a:t/>
            </a:r>
            <a:br>
              <a:rPr lang="en-US" sz="2000" b="1" i="1" dirty="0" smtClean="0"/>
            </a:br>
            <a:r>
              <a:rPr lang="en-US" sz="2000" b="1" i="1" dirty="0" smtClean="0"/>
              <a:t/>
            </a:r>
            <a:br>
              <a:rPr lang="en-US" sz="2000" b="1" i="1" dirty="0" smtClean="0"/>
            </a:br>
            <a:r>
              <a:rPr lang="en-US" sz="2000" b="1" i="1" dirty="0" smtClean="0"/>
              <a:t/>
            </a:r>
            <a:br>
              <a:rPr lang="en-US" sz="2000" b="1" i="1" dirty="0" smtClean="0"/>
            </a:br>
            <a:r>
              <a:rPr lang="en-US" sz="2000" b="1" i="1" dirty="0" smtClean="0"/>
              <a:t/>
            </a:r>
            <a:br>
              <a:rPr lang="en-US" sz="2000" b="1" i="1" dirty="0" smtClean="0"/>
            </a:br>
            <a:r>
              <a:rPr lang="en-US" sz="2000" b="1" i="1" dirty="0" smtClean="0"/>
              <a:t/>
            </a:r>
            <a:br>
              <a:rPr lang="en-US" sz="2000" b="1" i="1" dirty="0" smtClean="0"/>
            </a:br>
            <a:r>
              <a:rPr lang="en-US" sz="2000" b="1" i="1" dirty="0" smtClean="0"/>
              <a:t/>
            </a:r>
            <a:br>
              <a:rPr lang="en-US" sz="2000" b="1" i="1" dirty="0" smtClean="0"/>
            </a:br>
            <a:r>
              <a:rPr lang="en-US" sz="2000" b="1" i="1" dirty="0" smtClean="0"/>
              <a:t/>
            </a:r>
            <a:br>
              <a:rPr lang="en-US" sz="2000" b="1" i="1" dirty="0" smtClean="0"/>
            </a:br>
            <a:r>
              <a:rPr lang="en-US" sz="2000" b="1" i="1" dirty="0" smtClean="0"/>
              <a:t/>
            </a:r>
            <a:br>
              <a:rPr lang="en-US" sz="2000" b="1" i="1" dirty="0" smtClean="0"/>
            </a:br>
            <a:r>
              <a:rPr lang="en-US" sz="2000" b="1" i="1" dirty="0" smtClean="0"/>
              <a:t/>
            </a:r>
            <a:br>
              <a:rPr lang="en-US" sz="2000" b="1" i="1" dirty="0" smtClean="0"/>
            </a:br>
            <a:r>
              <a:rPr lang="en-US" sz="2000" i="1" dirty="0" smtClean="0"/>
              <a:t/>
            </a:r>
            <a:br>
              <a:rPr lang="en-US" sz="2000" i="1" dirty="0" smtClean="0"/>
            </a:br>
            <a:r>
              <a:rPr lang="en-US" sz="2000" b="1" i="1" dirty="0" smtClean="0"/>
              <a:t/>
            </a:r>
            <a:br>
              <a:rPr lang="en-US" sz="2000" b="1" i="1" dirty="0" smtClean="0"/>
            </a:br>
            <a:r>
              <a:rPr lang="en-US" sz="2000" b="1" i="1" dirty="0" smtClean="0"/>
              <a:t/>
            </a:r>
            <a:br>
              <a:rPr lang="en-US" sz="2000" b="1" i="1" dirty="0" smtClean="0"/>
            </a:br>
            <a:endParaRPr lang="ar-JO" sz="2000" dirty="0"/>
          </a:p>
        </p:txBody>
      </p:sp>
      <p:sp>
        <p:nvSpPr>
          <p:cNvPr id="3" name="Rectangle 2"/>
          <p:cNvSpPr/>
          <p:nvPr/>
        </p:nvSpPr>
        <p:spPr>
          <a:xfrm>
            <a:off x="762000" y="4953000"/>
            <a:ext cx="5791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latin typeface="+mj-lt"/>
              </a:rPr>
              <a:t>2) Calculate the eccentricity in X and Y directions</a:t>
            </a:r>
            <a:br>
              <a:rPr lang="en-US" sz="2000" b="1" i="1" dirty="0" smtClean="0">
                <a:latin typeface="+mj-lt"/>
              </a:rPr>
            </a:br>
            <a:r>
              <a:rPr lang="en-US" sz="2000" b="1" i="1" dirty="0" smtClean="0">
                <a:latin typeface="+mj-lt"/>
              </a:rPr>
              <a:t>e</a:t>
            </a:r>
            <a:r>
              <a:rPr lang="en-US" sz="2000" b="1" i="1" baseline="-25000" dirty="0" smtClean="0">
                <a:latin typeface="+mj-lt"/>
              </a:rPr>
              <a:t>x </a:t>
            </a:r>
            <a:r>
              <a:rPr lang="en-US" sz="2000" b="1" i="1" dirty="0" smtClean="0">
                <a:latin typeface="+mj-lt"/>
              </a:rPr>
              <a:t>= Y</a:t>
            </a:r>
            <a:r>
              <a:rPr lang="en-US" sz="2000" b="1" i="1" baseline="-25000" dirty="0" smtClean="0">
                <a:latin typeface="+mj-lt"/>
              </a:rPr>
              <a:t>P</a:t>
            </a:r>
            <a:r>
              <a:rPr lang="en-US" sz="2000" b="1" i="1" dirty="0" smtClean="0">
                <a:latin typeface="+mj-lt"/>
              </a:rPr>
              <a:t> – Y</a:t>
            </a:r>
            <a:r>
              <a:rPr lang="en-US" sz="2000" b="1" i="1" baseline="-25000" dirty="0" smtClean="0">
                <a:latin typeface="+mj-lt"/>
              </a:rPr>
              <a:t>G</a:t>
            </a:r>
            <a:r>
              <a:rPr lang="en-US" sz="2000" b="1" i="1" dirty="0" smtClean="0">
                <a:latin typeface="+mj-lt"/>
              </a:rPr>
              <a:t> = 6.684  – 6.8   = -0.114 m</a:t>
            </a:r>
            <a:br>
              <a:rPr lang="en-US" sz="2000" b="1" i="1" dirty="0" smtClean="0">
                <a:latin typeface="+mj-lt"/>
              </a:rPr>
            </a:br>
            <a:r>
              <a:rPr lang="en-US" sz="2000" b="1" i="1" dirty="0" err="1" smtClean="0">
                <a:latin typeface="+mj-lt"/>
              </a:rPr>
              <a:t>e</a:t>
            </a:r>
            <a:r>
              <a:rPr lang="en-US" sz="2000" b="1" i="1" baseline="-25000" dirty="0" err="1" smtClean="0">
                <a:latin typeface="+mj-lt"/>
              </a:rPr>
              <a:t>y</a:t>
            </a:r>
            <a:r>
              <a:rPr lang="en-US" sz="2000" b="1" i="1" dirty="0" smtClean="0">
                <a:latin typeface="+mj-lt"/>
              </a:rPr>
              <a:t> = X</a:t>
            </a:r>
            <a:r>
              <a:rPr lang="en-US" sz="2000" b="1" i="1" baseline="-25000" dirty="0" smtClean="0">
                <a:latin typeface="+mj-lt"/>
              </a:rPr>
              <a:t>P</a:t>
            </a:r>
            <a:r>
              <a:rPr lang="en-US" sz="2000" b="1" i="1" dirty="0" smtClean="0">
                <a:latin typeface="+mj-lt"/>
              </a:rPr>
              <a:t> – X</a:t>
            </a:r>
            <a:r>
              <a:rPr lang="en-US" sz="2000" b="1" i="1" baseline="-25000" dirty="0" smtClean="0">
                <a:latin typeface="+mj-lt"/>
              </a:rPr>
              <a:t>G</a:t>
            </a:r>
            <a:r>
              <a:rPr lang="en-US" sz="2000" b="1" i="1" dirty="0" smtClean="0">
                <a:latin typeface="+mj-lt"/>
              </a:rPr>
              <a:t> = 20.64 – 21.3 = -0.66  m</a:t>
            </a:r>
            <a:endParaRPr lang="ar-JO" sz="2000" b="1" dirty="0">
              <a:latin typeface="+mj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905000" y="1676400"/>
          <a:ext cx="5002528" cy="1603248"/>
        </p:xfrm>
        <a:graphic>
          <a:graphicData uri="http://schemas.openxmlformats.org/drawingml/2006/table">
            <a:tbl>
              <a:tblPr/>
              <a:tblGrid>
                <a:gridCol w="771190"/>
                <a:gridCol w="809388"/>
                <a:gridCol w="771190"/>
                <a:gridCol w="771190"/>
                <a:gridCol w="939785"/>
                <a:gridCol w="939785"/>
              </a:tblGrid>
              <a:tr h="1078524">
                <a:tc>
                  <a:txBody>
                    <a:bodyPr/>
                    <a:lstStyle/>
                    <a:p>
                      <a:pPr algn="ct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column Name</a:t>
                      </a:r>
                      <a:endParaRPr lang="en-US" sz="1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Service </a:t>
                      </a:r>
                      <a:r>
                        <a:rPr lang="en-US" sz="1400" b="1" i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KN)</a:t>
                      </a:r>
                      <a:r>
                        <a:rPr lang="ar-JO" sz="1400" b="1" i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)</a:t>
                      </a:r>
                      <a:r>
                        <a:rPr lang="en-US" sz="1400" b="1" i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load</a:t>
                      </a:r>
                      <a:endParaRPr lang="en-US" sz="1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Yi</a:t>
                      </a:r>
                      <a:endParaRPr lang="en-US" sz="1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Xi</a:t>
                      </a:r>
                      <a:endParaRPr lang="en-US" sz="1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P*Xi</a:t>
                      </a:r>
                      <a:endParaRPr lang="en-US" sz="1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P*Yi</a:t>
                      </a:r>
                      <a:endParaRPr lang="en-US" sz="1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4724">
                <a:tc>
                  <a:txBody>
                    <a:bodyPr/>
                    <a:lstStyle/>
                    <a:p>
                      <a:pPr algn="ct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C1</a:t>
                      </a:r>
                      <a:endParaRPr lang="en-US" sz="1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2110</a:t>
                      </a:r>
                      <a:endParaRPr lang="en-US" sz="1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11.65</a:t>
                      </a:r>
                      <a:endParaRPr lang="en-US" sz="1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39.9</a:t>
                      </a:r>
                      <a:endParaRPr lang="en-US" sz="1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84189</a:t>
                      </a:r>
                      <a:endParaRPr lang="en-US" sz="1000" i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i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24581.5</a:t>
                      </a:r>
                      <a:endParaRPr lang="en-US" sz="1000" i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600200" y="762000"/>
            <a:ext cx="595868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/>
              <a:t>Calculate the center of loading that applied at columns</a:t>
            </a:r>
          </a:p>
          <a:p>
            <a:r>
              <a:rPr lang="en-US" b="1" i="1" dirty="0" smtClean="0"/>
              <a:t>(col. 1 as an example) : </a:t>
            </a:r>
          </a:p>
          <a:p>
            <a:endParaRPr lang="en-US" b="1" i="1" dirty="0" smtClean="0"/>
          </a:p>
          <a:p>
            <a:endParaRPr lang="ar-JO" dirty="0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838200" y="3505200"/>
            <a:ext cx="52578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After</a:t>
            </a:r>
            <a:r>
              <a:rPr kumimoji="0" lang="en-US" sz="20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that </a:t>
            </a:r>
            <a:endParaRPr kumimoji="0" lang="en-US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1) We calculate center of loads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X p= 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1353055.8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/ 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65563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= 20.64 m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Yp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=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438341.64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/ 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65563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= 6.685 m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3505200"/>
            <a:ext cx="73914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/>
              <a:t> </a:t>
            </a:r>
            <a:r>
              <a:rPr lang="en-US" sz="2000" b="1" i="1" dirty="0" smtClean="0">
                <a:latin typeface="+mj-lt"/>
              </a:rPr>
              <a:t>We take internal stripe in y- direction with width 4.53m as shown in fig. above</a:t>
            </a:r>
          </a:p>
          <a:p>
            <a:endParaRPr lang="en-US" b="1" i="1" dirty="0" smtClean="0"/>
          </a:p>
          <a:p>
            <a:endParaRPr lang="ar-JO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4207132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    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Total soil pressure = 4.53* 13.45 *113.13 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              =6892.8  KN 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   ∑ 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col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loads = 1540 + 2938 + 2340 </a:t>
            </a:r>
            <a:endParaRPr lang="en-US" sz="2000" b="1" dirty="0" smtClean="0">
              <a:latin typeface="+mj-lt"/>
              <a:cs typeface="Arial" pitchFamily="34" charset="0"/>
            </a:endParaRP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= 6818 KN 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81200" y="609600"/>
            <a:ext cx="4572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latin typeface="+mj-lt"/>
              </a:rPr>
              <a:t>q= -(Q/A) – (M</a:t>
            </a:r>
            <a:r>
              <a:rPr lang="en-US" sz="2000" b="1" i="1" baseline="-25000" dirty="0" smtClean="0">
                <a:latin typeface="+mj-lt"/>
              </a:rPr>
              <a:t>y </a:t>
            </a:r>
            <a:r>
              <a:rPr lang="en-US" sz="2000" b="1" i="1" dirty="0" smtClean="0">
                <a:latin typeface="+mj-lt"/>
              </a:rPr>
              <a:t>X/ </a:t>
            </a:r>
            <a:r>
              <a:rPr lang="en-US" sz="2000" b="1" i="1" dirty="0" err="1" smtClean="0">
                <a:latin typeface="+mj-lt"/>
              </a:rPr>
              <a:t>I</a:t>
            </a:r>
            <a:r>
              <a:rPr lang="en-US" sz="2000" b="1" i="1" baseline="-25000" dirty="0" err="1" smtClean="0">
                <a:latin typeface="+mj-lt"/>
              </a:rPr>
              <a:t>y</a:t>
            </a:r>
            <a:r>
              <a:rPr lang="en-US" sz="2000" b="1" i="1" baseline="-25000" dirty="0" smtClean="0">
                <a:latin typeface="+mj-lt"/>
              </a:rPr>
              <a:t> </a:t>
            </a:r>
            <a:r>
              <a:rPr lang="en-US" sz="2000" b="1" i="1" dirty="0" smtClean="0">
                <a:latin typeface="+mj-lt"/>
              </a:rPr>
              <a:t>) – (</a:t>
            </a:r>
            <a:r>
              <a:rPr lang="en-US" sz="2000" b="1" i="1" dirty="0" err="1" smtClean="0">
                <a:latin typeface="+mj-lt"/>
              </a:rPr>
              <a:t>M</a:t>
            </a:r>
            <a:r>
              <a:rPr lang="en-US" sz="2000" b="1" i="1" baseline="-25000" dirty="0" err="1" smtClean="0">
                <a:latin typeface="+mj-lt"/>
              </a:rPr>
              <a:t>x</a:t>
            </a:r>
            <a:r>
              <a:rPr lang="en-US" sz="2000" b="1" i="1" dirty="0" err="1" smtClean="0">
                <a:latin typeface="+mj-lt"/>
              </a:rPr>
              <a:t>y</a:t>
            </a:r>
            <a:r>
              <a:rPr lang="en-US" sz="2000" b="1" i="1" dirty="0" smtClean="0">
                <a:latin typeface="+mj-lt"/>
              </a:rPr>
              <a:t>/I</a:t>
            </a:r>
            <a:r>
              <a:rPr lang="en-US" sz="2000" b="1" i="1" baseline="-25000" dirty="0" smtClean="0">
                <a:latin typeface="+mj-lt"/>
              </a:rPr>
              <a:t>x</a:t>
            </a:r>
            <a:r>
              <a:rPr lang="en-US" sz="2000" b="1" i="1" dirty="0" smtClean="0">
                <a:latin typeface="+mj-lt"/>
              </a:rPr>
              <a:t>)</a:t>
            </a:r>
            <a:br>
              <a:rPr lang="en-US" sz="2000" b="1" i="1" dirty="0" smtClean="0">
                <a:latin typeface="+mj-lt"/>
              </a:rPr>
            </a:br>
            <a:r>
              <a:rPr lang="en-US" sz="2000" i="1" dirty="0" smtClean="0">
                <a:latin typeface="+mj-lt"/>
              </a:rPr>
              <a:t/>
            </a:r>
            <a:br>
              <a:rPr lang="en-US" sz="2000" i="1" dirty="0" smtClean="0">
                <a:latin typeface="+mj-lt"/>
              </a:rPr>
            </a:br>
            <a:r>
              <a:rPr lang="en-US" sz="2000" b="1" i="1" dirty="0" smtClean="0">
                <a:latin typeface="+mj-lt"/>
              </a:rPr>
              <a:t> I</a:t>
            </a:r>
            <a:r>
              <a:rPr lang="en-US" sz="2000" b="1" i="1" baseline="-25000" dirty="0" smtClean="0">
                <a:latin typeface="+mj-lt"/>
              </a:rPr>
              <a:t>x </a:t>
            </a:r>
            <a:r>
              <a:rPr lang="en-US" sz="2000" b="1" i="1" dirty="0" smtClean="0">
                <a:latin typeface="+mj-lt"/>
              </a:rPr>
              <a:t>= bh</a:t>
            </a:r>
            <a:r>
              <a:rPr lang="en-US" sz="2000" b="1" i="1" baseline="30000" dirty="0" smtClean="0">
                <a:latin typeface="+mj-lt"/>
              </a:rPr>
              <a:t>3</a:t>
            </a:r>
            <a:r>
              <a:rPr lang="en-US" sz="2000" b="1" i="1" dirty="0" smtClean="0">
                <a:latin typeface="+mj-lt"/>
              </a:rPr>
              <a:t> / 12</a:t>
            </a:r>
            <a:r>
              <a:rPr lang="en-US" sz="2000" i="1" dirty="0" smtClean="0">
                <a:latin typeface="+mj-lt"/>
              </a:rPr>
              <a:t/>
            </a:r>
            <a:br>
              <a:rPr lang="en-US" sz="2000" i="1" dirty="0" smtClean="0">
                <a:latin typeface="+mj-lt"/>
              </a:rPr>
            </a:br>
            <a:r>
              <a:rPr lang="en-US" sz="2000" b="1" i="1" dirty="0" smtClean="0">
                <a:latin typeface="+mj-lt"/>
              </a:rPr>
              <a:t>     = 8928.87 m</a:t>
            </a:r>
            <a:r>
              <a:rPr lang="en-US" sz="2000" b="1" i="1" baseline="30000" dirty="0" smtClean="0">
                <a:latin typeface="+mj-lt"/>
              </a:rPr>
              <a:t>4</a:t>
            </a:r>
            <a:r>
              <a:rPr lang="en-US" sz="2000" i="1" dirty="0" smtClean="0">
                <a:latin typeface="+mj-lt"/>
              </a:rPr>
              <a:t/>
            </a:r>
            <a:br>
              <a:rPr lang="en-US" sz="2000" i="1" dirty="0" smtClean="0">
                <a:latin typeface="+mj-lt"/>
              </a:rPr>
            </a:br>
            <a:r>
              <a:rPr lang="en-US" sz="2000" b="1" i="1" baseline="30000" dirty="0" smtClean="0">
                <a:latin typeface="+mj-lt"/>
              </a:rPr>
              <a:t> </a:t>
            </a:r>
            <a:r>
              <a:rPr lang="en-US" sz="2000" b="1" i="1" dirty="0" err="1" smtClean="0">
                <a:latin typeface="+mj-lt"/>
              </a:rPr>
              <a:t>I</a:t>
            </a:r>
            <a:r>
              <a:rPr lang="en-US" sz="2000" b="1" i="1" baseline="-25000" dirty="0" err="1" smtClean="0">
                <a:latin typeface="+mj-lt"/>
              </a:rPr>
              <a:t>y</a:t>
            </a:r>
            <a:r>
              <a:rPr lang="en-US" sz="2000" b="1" i="1" dirty="0" smtClean="0">
                <a:latin typeface="+mj-lt"/>
              </a:rPr>
              <a:t> = 87616.6  m </a:t>
            </a:r>
            <a:r>
              <a:rPr lang="en-US" sz="2000" b="1" i="1" baseline="30000" dirty="0" smtClean="0">
                <a:latin typeface="+mj-lt"/>
              </a:rPr>
              <a:t>4                                                                                                                         </a:t>
            </a:r>
            <a:r>
              <a:rPr lang="en-US" sz="2000" i="1" dirty="0" smtClean="0">
                <a:latin typeface="+mj-lt"/>
              </a:rPr>
              <a:t/>
            </a:r>
            <a:br>
              <a:rPr lang="en-US" sz="2000" i="1" dirty="0" smtClean="0">
                <a:latin typeface="+mj-lt"/>
              </a:rPr>
            </a:br>
            <a:r>
              <a:rPr lang="en-US" sz="2000" b="1" i="1" dirty="0" err="1" smtClean="0">
                <a:latin typeface="+mj-lt"/>
              </a:rPr>
              <a:t>M</a:t>
            </a:r>
            <a:r>
              <a:rPr lang="en-US" sz="2000" b="1" i="1" baseline="-25000" dirty="0" err="1" smtClean="0">
                <a:latin typeface="+mj-lt"/>
              </a:rPr>
              <a:t>x</a:t>
            </a:r>
            <a:r>
              <a:rPr lang="en-US" sz="2000" b="1" i="1" baseline="-25000" dirty="0" smtClean="0">
                <a:latin typeface="+mj-lt"/>
              </a:rPr>
              <a:t> </a:t>
            </a:r>
            <a:r>
              <a:rPr lang="en-US" sz="2000" b="1" i="1" dirty="0" smtClean="0">
                <a:latin typeface="+mj-lt"/>
              </a:rPr>
              <a:t>= Q e</a:t>
            </a:r>
            <a:r>
              <a:rPr lang="en-US" sz="2000" b="1" i="1" baseline="-25000" dirty="0" smtClean="0">
                <a:latin typeface="+mj-lt"/>
              </a:rPr>
              <a:t>x </a:t>
            </a:r>
            <a:r>
              <a:rPr lang="en-US" sz="2000" b="1" i="1" dirty="0" smtClean="0">
                <a:latin typeface="+mj-lt"/>
              </a:rPr>
              <a:t>= 7605.5 </a:t>
            </a:r>
            <a:r>
              <a:rPr lang="en-US" sz="2000" b="1" i="1" dirty="0" err="1" smtClean="0">
                <a:latin typeface="+mj-lt"/>
              </a:rPr>
              <a:t>KN.m</a:t>
            </a:r>
            <a:r>
              <a:rPr lang="en-US" sz="2000" i="1" dirty="0" smtClean="0">
                <a:latin typeface="+mj-lt"/>
              </a:rPr>
              <a:t/>
            </a:r>
            <a:br>
              <a:rPr lang="en-US" sz="2000" i="1" dirty="0" smtClean="0">
                <a:latin typeface="+mj-lt"/>
              </a:rPr>
            </a:br>
            <a:r>
              <a:rPr lang="en-US" sz="2000" b="1" i="1" dirty="0" smtClean="0">
                <a:latin typeface="+mj-lt"/>
              </a:rPr>
              <a:t>M</a:t>
            </a:r>
            <a:r>
              <a:rPr lang="en-US" sz="2000" b="1" i="1" baseline="-25000" dirty="0" smtClean="0">
                <a:latin typeface="+mj-lt"/>
              </a:rPr>
              <a:t>y</a:t>
            </a:r>
            <a:r>
              <a:rPr lang="en-US" sz="2000" b="1" i="1" dirty="0" smtClean="0">
                <a:latin typeface="+mj-lt"/>
              </a:rPr>
              <a:t> = 35854.5 </a:t>
            </a:r>
            <a:r>
              <a:rPr lang="en-US" sz="2000" b="1" i="1" dirty="0" err="1" smtClean="0">
                <a:latin typeface="+mj-lt"/>
              </a:rPr>
              <a:t>KN.m</a:t>
            </a:r>
            <a:r>
              <a:rPr lang="en-US" sz="2000" b="1" i="1" dirty="0" smtClean="0">
                <a:latin typeface="+mj-lt"/>
              </a:rPr>
              <a:t> </a:t>
            </a:r>
            <a:r>
              <a:rPr lang="en-US" sz="2000" i="1" dirty="0" smtClean="0">
                <a:latin typeface="+mj-lt"/>
              </a:rPr>
              <a:t/>
            </a:r>
            <a:br>
              <a:rPr lang="en-US" sz="2000" i="1" dirty="0" smtClean="0">
                <a:latin typeface="+mj-lt"/>
              </a:rPr>
            </a:br>
            <a:r>
              <a:rPr lang="en-US" sz="2000" i="1" dirty="0" smtClean="0">
                <a:latin typeface="+mj-lt"/>
              </a:rPr>
              <a:t/>
            </a:r>
            <a:br>
              <a:rPr lang="en-US" sz="2000" i="1" dirty="0" smtClean="0">
                <a:latin typeface="+mj-lt"/>
              </a:rPr>
            </a:br>
            <a:r>
              <a:rPr lang="en-US" sz="2000" b="1" i="1" dirty="0" smtClean="0">
                <a:latin typeface="+mj-lt"/>
              </a:rPr>
              <a:t>q = 125 &lt; 182  KN/m</a:t>
            </a:r>
            <a:r>
              <a:rPr lang="en-US" sz="2000" b="1" i="1" baseline="30000" dirty="0" smtClean="0">
                <a:latin typeface="+mj-lt"/>
              </a:rPr>
              <a:t>2</a:t>
            </a:r>
            <a:r>
              <a:rPr lang="en-US" sz="2000" b="1" i="1" dirty="0" smtClean="0">
                <a:latin typeface="+mj-lt"/>
              </a:rPr>
              <a:t> ……. Ok </a:t>
            </a:r>
            <a:endParaRPr lang="ar-JO" sz="2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1363</TotalTime>
  <Words>912</Words>
  <Application>Microsoft Office PowerPoint</Application>
  <PresentationFormat>On-screen Show (4:3)</PresentationFormat>
  <Paragraphs>208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Concourse</vt:lpstr>
      <vt:lpstr>Flow</vt:lpstr>
      <vt:lpstr>1_Flow</vt:lpstr>
      <vt:lpstr>Design of foundation for Fattouh building in Nablus</vt:lpstr>
      <vt:lpstr>Outline</vt:lpstr>
      <vt:lpstr>    Introduction and site description </vt:lpstr>
      <vt:lpstr>Load description</vt:lpstr>
      <vt:lpstr>Type of foundation</vt:lpstr>
      <vt:lpstr>Design single footing</vt:lpstr>
      <vt:lpstr>Slide 7</vt:lpstr>
      <vt:lpstr>                  </vt:lpstr>
      <vt:lpstr>Slide 9</vt:lpstr>
      <vt:lpstr>Slide 10</vt:lpstr>
      <vt:lpstr>B.M.D.</vt:lpstr>
      <vt:lpstr>Slide 12</vt:lpstr>
      <vt:lpstr>Slide 13</vt:lpstr>
      <vt:lpstr>  Pile  Footing </vt:lpstr>
      <vt:lpstr>Design Pile Foundation For  Column 11 </vt:lpstr>
      <vt:lpstr>Design Pile Foundation For  Column 11 </vt:lpstr>
      <vt:lpstr>  The PLAN show the pile distribution  and the spacing </vt:lpstr>
      <vt:lpstr>Thickness of cap: Pu = 1.2 DL + 1.6LL = 7813.8 KN Ru =Pu/N = 7813.8/8 = 976.72 KN</vt:lpstr>
      <vt:lpstr>Punching shear : </vt:lpstr>
      <vt:lpstr> Reinforcement </vt:lpstr>
      <vt:lpstr>From Table at Dia. 800 mm               Mcapacity = 901.5 KN.m              As = 25.1 (10 φ 18)</vt:lpstr>
      <vt:lpstr>Slide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ENAS</dc:creator>
  <cp:lastModifiedBy>Victory</cp:lastModifiedBy>
  <cp:revision>132</cp:revision>
  <dcterms:created xsi:type="dcterms:W3CDTF">2012-12-28T16:29:51Z</dcterms:created>
  <dcterms:modified xsi:type="dcterms:W3CDTF">2013-05-20T20:14:48Z</dcterms:modified>
</cp:coreProperties>
</file>