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68" r:id="rId10"/>
    <p:sldId id="267" r:id="rId11"/>
    <p:sldId id="266" r:id="rId12"/>
    <p:sldId id="265" r:id="rId13"/>
    <p:sldId id="263" r:id="rId14"/>
    <p:sldId id="274" r:id="rId15"/>
    <p:sldId id="276" r:id="rId16"/>
    <p:sldId id="275" r:id="rId17"/>
    <p:sldId id="277" r:id="rId18"/>
    <p:sldId id="270" r:id="rId19"/>
    <p:sldId id="278" r:id="rId20"/>
    <p:sldId id="279" r:id="rId21"/>
    <p:sldId id="280" r:id="rId22"/>
    <p:sldId id="281" r:id="rId23"/>
    <p:sldId id="271" r:id="rId24"/>
    <p:sldId id="272" r:id="rId25"/>
    <p:sldId id="273" r:id="rId26"/>
    <p:sldId id="282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85" autoAdjust="0"/>
    <p:restoredTop sz="94660"/>
  </p:normalViewPr>
  <p:slideViewPr>
    <p:cSldViewPr snapToGrid="0">
      <p:cViewPr varScale="1">
        <p:scale>
          <a:sx n="70" d="100"/>
          <a:sy n="70" d="100"/>
        </p:scale>
        <p:origin x="7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6FE7F6-42FB-4984-8CBD-81BA5CF6D202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74DDEF-9BAE-4282-B24A-749D5A158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846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Installing</a:t>
            </a:r>
            <a:r>
              <a:rPr lang="en-US" baseline="0" dirty="0" smtClean="0"/>
              <a:t> the system to the cart that already existed will save us money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74DDEF-9BAE-4282-B24A-749D5A15818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1236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torque of 29N.m and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high torque with a low current, long life, glass fiber gears and that gives a high-wearing-resistance and low noise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74DDEF-9BAE-4282-B24A-749D5A15818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464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Wheels</a:t>
            </a:r>
            <a:r>
              <a:rPr lang="en-US" baseline="0" dirty="0" smtClean="0"/>
              <a:t> have been adjusted to ensure the goal, built in bearing has been removed and replaced with an </a:t>
            </a:r>
            <a:r>
              <a:rPr lang="en-US" baseline="0" dirty="0" err="1" smtClean="0"/>
              <a:t>ocolon</a:t>
            </a:r>
            <a:r>
              <a:rPr lang="en-US" baseline="0" dirty="0" smtClean="0"/>
              <a:t> box to make the wheel rotates whenever the motor rotates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74DDEF-9BAE-4282-B24A-749D5A15818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7082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0.5-1</a:t>
            </a:r>
            <a:r>
              <a:rPr lang="en-US" baseline="0" dirty="0" smtClean="0"/>
              <a:t> m/s, 5 inch for the rear wheel, we assumed that the load is around 80 KG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74DDEF-9BAE-4282-B24A-749D5A15818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587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74DDEF-9BAE-4282-B24A-749D5A15818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222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/>
              <a:t>the figure below will describe these parts and how we connect them 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74DDEF-9BAE-4282-B24A-749D5A15818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2250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74DDEF-9BAE-4282-B24A-749D5A15818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4337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74DDEF-9BAE-4282-B24A-749D5A15818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0198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/>
              <a:t>figure below describe these parts and how we connect them: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74DDEF-9BAE-4282-B24A-749D5A15818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2169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ADB48-A85F-463C-B550-39C56EF50D5D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A3BAB814-99CC-432E-A0E5-3101E761F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994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ADB48-A85F-463C-B550-39C56EF50D5D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A3BAB814-99CC-432E-A0E5-3101E761F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332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ADB48-A85F-463C-B550-39C56EF50D5D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A3BAB814-99CC-432E-A0E5-3101E761F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7317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ADB48-A85F-463C-B550-39C56EF50D5D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A3BAB814-99CC-432E-A0E5-3101E761F39E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25378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ADB48-A85F-463C-B550-39C56EF50D5D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A3BAB814-99CC-432E-A0E5-3101E761F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5069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ADB48-A85F-463C-B550-39C56EF50D5D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AB814-99CC-432E-A0E5-3101E761F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4894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ADB48-A85F-463C-B550-39C56EF50D5D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AB814-99CC-432E-A0E5-3101E761F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5755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ADB48-A85F-463C-B550-39C56EF50D5D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AB814-99CC-432E-A0E5-3101E761F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5333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DD8ADB48-A85F-463C-B550-39C56EF50D5D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A3BAB814-99CC-432E-A0E5-3101E761F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673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ADB48-A85F-463C-B550-39C56EF50D5D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AB814-99CC-432E-A0E5-3101E761F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356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ADB48-A85F-463C-B550-39C56EF50D5D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A3BAB814-99CC-432E-A0E5-3101E761F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036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ADB48-A85F-463C-B550-39C56EF50D5D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AB814-99CC-432E-A0E5-3101E761F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787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ADB48-A85F-463C-B550-39C56EF50D5D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AB814-99CC-432E-A0E5-3101E761F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88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ADB48-A85F-463C-B550-39C56EF50D5D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AB814-99CC-432E-A0E5-3101E761F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585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ADB48-A85F-463C-B550-39C56EF50D5D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AB814-99CC-432E-A0E5-3101E761F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277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ADB48-A85F-463C-B550-39C56EF50D5D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AB814-99CC-432E-A0E5-3101E761F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599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ADB48-A85F-463C-B550-39C56EF50D5D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AB814-99CC-432E-A0E5-3101E761F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538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8ADB48-A85F-463C-B550-39C56EF50D5D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AB814-99CC-432E-A0E5-3101E761F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7788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microsoft.com/office/2007/relationships/hdphoto" Target="../media/hdphoto6.wdp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7.wdp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hdphoto" Target="../media/hdphoto10.wdp"/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microsoft.com/office/2007/relationships/hdphoto" Target="../media/hdphoto9.wdp"/><Relationship Id="rId5" Type="http://schemas.openxmlformats.org/officeDocument/2006/relationships/image" Target="../media/image17.png"/><Relationship Id="rId4" Type="http://schemas.microsoft.com/office/2007/relationships/hdphoto" Target="../media/hdphoto8.wdp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microsoft.com/office/2007/relationships/hdphoto" Target="../media/hdphoto5.wdp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microsoft.com/office/2007/relationships/hdphoto" Target="../media/hdphoto12.wdp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Human Following Robot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l"/>
            <a:r>
              <a:rPr lang="en-US" sz="2400" dirty="0" smtClean="0"/>
              <a:t>                                  By :</a:t>
            </a:r>
          </a:p>
          <a:p>
            <a:pPr marL="4000500" lvl="8" indent="-342900" algn="justLow">
              <a:buFont typeface="Wingdings" panose="05000000000000000000" pitchFamily="2" charset="2"/>
              <a:buChar char="q"/>
            </a:pPr>
            <a:r>
              <a:rPr lang="en-US" sz="1800" dirty="0" smtClean="0"/>
              <a:t>Sa’d Qamhiya</a:t>
            </a:r>
          </a:p>
          <a:p>
            <a:pPr marL="4000500" lvl="8" indent="-342900" algn="justLow">
              <a:buFont typeface="Wingdings" panose="05000000000000000000" pitchFamily="2" charset="2"/>
              <a:buChar char="q"/>
            </a:pPr>
            <a:r>
              <a:rPr lang="en-US" sz="1800" dirty="0" smtClean="0"/>
              <a:t>Murad Nassif</a:t>
            </a:r>
          </a:p>
          <a:p>
            <a:pPr marL="4000500" lvl="8" indent="-342900" algn="justLow">
              <a:buFont typeface="Wingdings" panose="05000000000000000000" pitchFamily="2" charset="2"/>
              <a:buChar char="q"/>
            </a:pPr>
            <a:r>
              <a:rPr lang="en-US" sz="1800" dirty="0" smtClean="0"/>
              <a:t>Shareef Tamimi</a:t>
            </a:r>
          </a:p>
          <a:p>
            <a:pPr marL="4000500" lvl="8" indent="-342900" algn="justLow">
              <a:buFont typeface="Wingdings" panose="05000000000000000000" pitchFamily="2" charset="2"/>
              <a:buChar char="q"/>
            </a:pPr>
            <a:r>
              <a:rPr lang="en-US" sz="1800" dirty="0" smtClean="0"/>
              <a:t>Omyr Wahb</a:t>
            </a:r>
            <a:r>
              <a:rPr lang="en-US" sz="1800" dirty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368340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025532"/>
            <a:ext cx="10515600" cy="4657256"/>
          </a:xfrm>
        </p:spPr>
        <p:txBody>
          <a:bodyPr/>
          <a:lstStyle/>
          <a:p>
            <a:r>
              <a:rPr lang="en-US" dirty="0" smtClean="0"/>
              <a:t>Connection between wheels and motors:</a:t>
            </a:r>
          </a:p>
          <a:p>
            <a:pPr marL="0" indent="0">
              <a:buNone/>
            </a:pPr>
            <a:r>
              <a:rPr lang="en-US" dirty="0" smtClean="0"/>
              <a:t>C</a:t>
            </a:r>
            <a:r>
              <a:rPr lang="en-US" dirty="0" smtClean="0"/>
              <a:t>oupling, to transmit the power between motors and wheels with the lowest losses and highest efficiency, and a holder to attach the motor with the body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1" r="9616"/>
          <a:stretch/>
        </p:blipFill>
        <p:spPr bwMode="auto">
          <a:xfrm>
            <a:off x="3402170" y="3657601"/>
            <a:ext cx="4363406" cy="288871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1101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Factors we depended on for choosing the motors: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Walking speed for the adult.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The diameter of the wheel</a:t>
            </a:r>
            <a:endParaRPr lang="en-US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The load that the cart will carry.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25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system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4553" y="2125875"/>
            <a:ext cx="10515600" cy="4351338"/>
          </a:xfrm>
        </p:spPr>
        <p:txBody>
          <a:bodyPr/>
          <a:lstStyle/>
          <a:p>
            <a:r>
              <a:rPr lang="en-US" dirty="0" smtClean="0"/>
              <a:t>Power supply (Battery)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Cart’s components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Hand chip </a:t>
            </a:r>
            <a:br>
              <a:rPr lang="en-US" dirty="0" smtClean="0"/>
            </a:b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18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system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Power Supply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74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system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558" y="2006221"/>
            <a:ext cx="9598146" cy="3670661"/>
          </a:xfrm>
        </p:spPr>
        <p:txBody>
          <a:bodyPr/>
          <a:lstStyle/>
          <a:p>
            <a:r>
              <a:rPr lang="en-US" sz="2800" dirty="0" smtClean="0"/>
              <a:t>Cart’s components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/>
              <a:t>Relays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50497" y="3179929"/>
            <a:ext cx="4673507" cy="249695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9747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438619"/>
            <a:ext cx="10480341" cy="5617405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800" dirty="0"/>
              <a:t>UNO-Arduino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-477672" y="14877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32" b="99379" l="644" r="9957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21" y="2971291"/>
            <a:ext cx="5686010" cy="3411607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</p:spPr>
        <p:txBody>
          <a:bodyPr/>
          <a:lstStyle/>
          <a:p>
            <a:r>
              <a:rPr lang="en-US" dirty="0"/>
              <a:t>Electrical system </a:t>
            </a:r>
          </a:p>
        </p:txBody>
      </p:sp>
    </p:spTree>
    <p:extLst>
      <p:ext uri="{BB962C8B-B14F-4D97-AF65-F5344CB8AC3E}">
        <p14:creationId xmlns:p14="http://schemas.microsoft.com/office/powerpoint/2010/main" val="134030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415653"/>
            <a:ext cx="10515600" cy="5740235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800" dirty="0" smtClean="0"/>
              <a:t>Ultra-sonic sensor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ultrasonic sensor.jpg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1778" b="89778" l="4000" r="9688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00309" y="3136248"/>
            <a:ext cx="4275624" cy="2743199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</p:spPr>
        <p:txBody>
          <a:bodyPr/>
          <a:lstStyle/>
          <a:p>
            <a:r>
              <a:rPr lang="en-US" dirty="0"/>
              <a:t>Electrical system </a:t>
            </a:r>
          </a:p>
        </p:txBody>
      </p:sp>
    </p:spTree>
    <p:extLst>
      <p:ext uri="{BB962C8B-B14F-4D97-AF65-F5344CB8AC3E}">
        <p14:creationId xmlns:p14="http://schemas.microsoft.com/office/powerpoint/2010/main" val="2485966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2791" y="2320121"/>
            <a:ext cx="10515600" cy="5603757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800" dirty="0"/>
              <a:t>Bluetooth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BLUETOOTH.jpg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107" b="89695" l="30916" r="6450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60710" y="3057099"/>
            <a:ext cx="2843283" cy="3313668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</p:spPr>
        <p:txBody>
          <a:bodyPr/>
          <a:lstStyle/>
          <a:p>
            <a:r>
              <a:rPr lang="en-US" dirty="0"/>
              <a:t>Electrical system </a:t>
            </a:r>
          </a:p>
        </p:txBody>
      </p:sp>
    </p:spTree>
    <p:extLst>
      <p:ext uri="{BB962C8B-B14F-4D97-AF65-F5344CB8AC3E}">
        <p14:creationId xmlns:p14="http://schemas.microsoft.com/office/powerpoint/2010/main" val="425434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system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109074"/>
            <a:ext cx="9613861" cy="3599316"/>
          </a:xfrm>
        </p:spPr>
        <p:txBody>
          <a:bodyPr/>
          <a:lstStyle/>
          <a:p>
            <a:r>
              <a:rPr lang="en-US" sz="2800" dirty="0"/>
              <a:t>Cart’s </a:t>
            </a:r>
            <a:r>
              <a:rPr lang="en-US" sz="2800" dirty="0" smtClean="0"/>
              <a:t>circuit</a:t>
            </a:r>
            <a:endParaRPr lang="en-US" sz="28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This circuit consists of three electronic parts which are Arduino-UNO, Bluetooth and 8-Channel Relay, </a:t>
            </a:r>
            <a:br>
              <a:rPr lang="en-US" sz="24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aaa.png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44" b="96027" l="0" r="9335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972774" y="3758607"/>
            <a:ext cx="3028953" cy="2949268"/>
          </a:xfrm>
          <a:prstGeom prst="rect">
            <a:avLst/>
          </a:prstGeom>
        </p:spPr>
      </p:pic>
      <p:pic>
        <p:nvPicPr>
          <p:cNvPr id="5" name="Picture 4" descr="aaa.png"/>
          <p:cNvPicPr/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973" b="90000" l="45013" r="93223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65051" y="3758607"/>
            <a:ext cx="3028953" cy="2949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78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241339"/>
            <a:ext cx="9613861" cy="3599316"/>
          </a:xfrm>
        </p:spPr>
        <p:txBody>
          <a:bodyPr/>
          <a:lstStyle/>
          <a:p>
            <a:r>
              <a:rPr lang="en-US" sz="2800" dirty="0"/>
              <a:t>Hand chip components</a:t>
            </a:r>
            <a:r>
              <a:rPr lang="en-US" dirty="0"/>
              <a:t> </a:t>
            </a:r>
            <a:endParaRPr lang="en-US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Nano-Arduino</a:t>
            </a:r>
            <a:br>
              <a:rPr lang="en-US" dirty="0" smtClean="0"/>
            </a:br>
            <a:endParaRPr lang="en-US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Gyroscope sensor </a:t>
            </a:r>
            <a:br>
              <a:rPr lang="en-US" dirty="0" smtClean="0"/>
            </a:br>
            <a:endParaRPr lang="en-US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Bluetooth</a:t>
            </a:r>
            <a:br>
              <a:rPr lang="en-US" dirty="0" smtClean="0"/>
            </a:br>
            <a:endParaRPr lang="en-US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9-Volt battery 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Electrical system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38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3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400" dirty="0" smtClean="0"/>
              <a:t>Introduction</a:t>
            </a:r>
          </a:p>
          <a:p>
            <a:pPr lvl="3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400" dirty="0" smtClean="0"/>
              <a:t>Why Shopping Cart</a:t>
            </a:r>
          </a:p>
          <a:p>
            <a:pPr lvl="3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400" dirty="0" smtClean="0"/>
              <a:t>Design Of System</a:t>
            </a:r>
          </a:p>
          <a:p>
            <a:pPr lvl="3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400" dirty="0" smtClean="0"/>
              <a:t>Work Principle</a:t>
            </a:r>
          </a:p>
          <a:p>
            <a:pPr lvl="3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400" dirty="0" smtClean="0"/>
              <a:t>Conclusion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3664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251882"/>
            <a:ext cx="10515600" cy="5644700"/>
          </a:xfrm>
        </p:spPr>
        <p:txBody>
          <a:bodyPr/>
          <a:lstStyle/>
          <a:p>
            <a:r>
              <a:rPr lang="en-US" sz="2800" dirty="0"/>
              <a:t>Hand </a:t>
            </a:r>
            <a:r>
              <a:rPr lang="en-US" sz="2800" dirty="0"/>
              <a:t>chip components</a:t>
            </a:r>
            <a:endParaRPr lang="en-US" sz="28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/>
              <a:t>Nano-Arduino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arduino-nano-1.jpg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2090" b="71940" l="3230" r="95506"/>
                    </a14:imgEffect>
                  </a14:imgLayer>
                </a14:imgProps>
              </a:ext>
            </a:extLst>
          </a:blip>
          <a:srcRect t="24453" r="1763" b="23505"/>
          <a:stretch>
            <a:fillRect/>
          </a:stretch>
        </p:blipFill>
        <p:spPr>
          <a:xfrm>
            <a:off x="3084394" y="2934270"/>
            <a:ext cx="5704764" cy="279779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</p:spPr>
        <p:txBody>
          <a:bodyPr/>
          <a:lstStyle/>
          <a:p>
            <a:r>
              <a:rPr lang="en-US" dirty="0" smtClean="0"/>
              <a:t>Electrical system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63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5189" y="2238670"/>
            <a:ext cx="10515600" cy="586306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800" dirty="0"/>
              <a:t>Gyroscope </a:t>
            </a:r>
            <a:r>
              <a:rPr lang="en-US" sz="2800" dirty="0" smtClean="0"/>
              <a:t>sensor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Gyroscope is a device that uses Earth's gravity to help determine orientation. 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</p:spPr>
        <p:txBody>
          <a:bodyPr/>
          <a:lstStyle/>
          <a:p>
            <a:r>
              <a:rPr lang="en-US" dirty="0" smtClean="0"/>
              <a:t>Electrical system </a:t>
            </a:r>
            <a:endParaRPr lang="en-US" dirty="0"/>
          </a:p>
        </p:txBody>
      </p:sp>
      <p:pic>
        <p:nvPicPr>
          <p:cNvPr id="7" name="Picture 6" descr="gyro.jpg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094" b="98123" l="6579" r="93158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50830" y="4260329"/>
            <a:ext cx="2991914" cy="1819747"/>
          </a:xfrm>
          <a:prstGeom prst="rect">
            <a:avLst/>
          </a:prstGeom>
        </p:spPr>
      </p:pic>
      <p:pic>
        <p:nvPicPr>
          <p:cNvPr id="8" name="Picture 7" descr="gyro2.jpg"/>
          <p:cNvPicPr/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9981" r="96221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45505" y="4043077"/>
            <a:ext cx="3255010" cy="22542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7751" y="4043077"/>
            <a:ext cx="615547" cy="217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66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9836" y="2374712"/>
            <a:ext cx="10515600" cy="5800298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800" dirty="0"/>
              <a:t>Bluetooth and 9-Volt </a:t>
            </a:r>
            <a:r>
              <a:rPr lang="en-US" sz="2800" dirty="0" smtClean="0"/>
              <a:t>Battery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18625" r="793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116" y="3084394"/>
            <a:ext cx="2382670" cy="3002508"/>
          </a:xfrm>
          <a:prstGeom prst="rect">
            <a:avLst/>
          </a:prstGeom>
        </p:spPr>
      </p:pic>
      <p:pic>
        <p:nvPicPr>
          <p:cNvPr id="6" name="Picture 5" descr="BLUETOOTH.jpg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489" b="89695" l="30534" r="64695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12345" y="2790968"/>
            <a:ext cx="3674906" cy="4067032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</p:spPr>
        <p:txBody>
          <a:bodyPr/>
          <a:lstStyle/>
          <a:p>
            <a:r>
              <a:rPr lang="en-US" dirty="0" smtClean="0"/>
              <a:t>Electrical system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6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Hand-chip circuit</a:t>
            </a:r>
            <a:endParaRPr lang="en-US" sz="28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Also this chip consists of three electronic parts which are, Nano-Arduino, Bluetooth and Gyroscope sensor,</a:t>
            </a:r>
            <a:r>
              <a:rPr lang="en-US" sz="2400" dirty="0" smtClean="0"/>
              <a:t> the</a:t>
            </a:r>
            <a:br>
              <a:rPr lang="en-US" sz="24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Capture1111.PNG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7423" l="6324" r="9644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707" y="3686154"/>
            <a:ext cx="2825087" cy="2887853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832721" y="9056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Electrical system </a:t>
            </a:r>
            <a:endParaRPr lang="en-US" dirty="0"/>
          </a:p>
        </p:txBody>
      </p:sp>
      <p:pic>
        <p:nvPicPr>
          <p:cNvPr id="6" name="Picture 5" descr="Capture1111.PNG"/>
          <p:cNvPicPr/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7165" b="94588" l="7510" r="4150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7107" y="3522382"/>
            <a:ext cx="2825087" cy="2887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51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Hand-chip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saw that the best way to put this chip with the user is to make this chip as a watch as follow: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58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Principle</a:t>
            </a:r>
            <a:endParaRPr lang="en-US" dirty="0"/>
          </a:p>
        </p:txBody>
      </p:sp>
      <p:pic>
        <p:nvPicPr>
          <p:cNvPr id="4" name="Content Placeholder 3" descr="flowchart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123" l="0" r="992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922" y="2019869"/>
            <a:ext cx="8188657" cy="46265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8103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Gave an overview about the project.</a:t>
            </a:r>
          </a:p>
          <a:p>
            <a:r>
              <a:rPr lang="en-US" dirty="0" smtClean="0"/>
              <a:t>Defined the major parameters.</a:t>
            </a:r>
          </a:p>
          <a:p>
            <a:r>
              <a:rPr lang="en-US" dirty="0" smtClean="0"/>
              <a:t>Techniques of the project</a:t>
            </a:r>
          </a:p>
          <a:p>
            <a:r>
              <a:rPr lang="en-US" dirty="0" smtClean="0"/>
              <a:t>Advantages.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04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Having a cart that follows you in shopping markets that can carry the goods and move it in the various sectors of the market is such an incredible thing !</a:t>
            </a:r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081" y="3614780"/>
            <a:ext cx="3739837" cy="2824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86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Shopping Cart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The wide range of using this application and </a:t>
            </a:r>
            <a:r>
              <a:rPr lang="en-US" dirty="0"/>
              <a:t>t</a:t>
            </a:r>
            <a:r>
              <a:rPr lang="en-US" dirty="0" smtClean="0"/>
              <a:t>he scarcity of these types of automated applications in our country, so from this point we decided to do such a project.</a:t>
            </a:r>
          </a:p>
        </p:txBody>
      </p:sp>
    </p:spTree>
    <p:extLst>
      <p:ext uri="{BB962C8B-B14F-4D97-AF65-F5344CB8AC3E}">
        <p14:creationId xmlns:p14="http://schemas.microsoft.com/office/powerpoint/2010/main" val="131951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Help people by carrying their own stuff. </a:t>
            </a:r>
          </a:p>
          <a:p>
            <a:pPr algn="l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Make the shopping process easier.</a:t>
            </a:r>
          </a:p>
          <a:p>
            <a:pPr algn="l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Save time during shopping process.</a:t>
            </a:r>
          </a:p>
          <a:p>
            <a:pPr algn="l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Make the shopping process more fun.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94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of the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Our </a:t>
            </a:r>
            <a:r>
              <a:rPr lang="en-US" dirty="0"/>
              <a:t>p</a:t>
            </a:r>
            <a:r>
              <a:rPr lang="en-US" dirty="0" smtClean="0"/>
              <a:t>roject consists of two main systems</a:t>
            </a:r>
          </a:p>
          <a:p>
            <a:pPr lvl="2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800" dirty="0" smtClean="0"/>
              <a:t>mechanical system</a:t>
            </a:r>
          </a:p>
          <a:p>
            <a:pPr lvl="2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2800" dirty="0" smtClean="0"/>
              <a:t>electrical system</a:t>
            </a:r>
          </a:p>
        </p:txBody>
      </p:sp>
    </p:spTree>
    <p:extLst>
      <p:ext uri="{BB962C8B-B14F-4D97-AF65-F5344CB8AC3E}">
        <p14:creationId xmlns:p14="http://schemas.microsoft.com/office/powerpoint/2010/main" val="71227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Body</a:t>
            </a:r>
          </a:p>
          <a:p>
            <a:pPr marL="0" indent="0">
              <a:buNone/>
            </a:pPr>
            <a:r>
              <a:rPr lang="en-US" dirty="0" smtClean="0"/>
              <a:t>We chose the standard cart and with a mechanical modifications in a way that fits our purpose.</a:t>
            </a:r>
          </a:p>
          <a:p>
            <a:pPr marL="0" indent="0">
              <a:buNone/>
            </a:pPr>
            <a:endParaRPr lang="en-US" sz="2400" dirty="0" smtClean="0"/>
          </a:p>
          <a:p>
            <a:pPr lvl="1"/>
            <a:r>
              <a:rPr lang="en-US" dirty="0" smtClean="0"/>
              <a:t>Advantages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400" dirty="0" smtClean="0"/>
              <a:t>Availability in the markets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400" dirty="0" smtClean="0"/>
              <a:t>The most stable Design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400" dirty="0" smtClean="0"/>
              <a:t>Economizing 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7526" y="3593205"/>
            <a:ext cx="3653307" cy="2739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78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Motor with a gearbox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6" name="Picture 5" descr="motor 1.jpg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167" b="92833" l="3333" r="99167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96022" y="2865077"/>
            <a:ext cx="3982457" cy="357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769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18234"/>
            <a:ext cx="10515600" cy="4486274"/>
          </a:xfrm>
        </p:spPr>
        <p:txBody>
          <a:bodyPr/>
          <a:lstStyle/>
          <a:p>
            <a:r>
              <a:rPr lang="en-US" dirty="0" smtClean="0"/>
              <a:t>Wheels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0859" y="2579098"/>
            <a:ext cx="4030282" cy="363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01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314</TotalTime>
  <Words>499</Words>
  <Application>Microsoft Office PowerPoint</Application>
  <PresentationFormat>Widescreen</PresentationFormat>
  <Paragraphs>104</Paragraphs>
  <Slides>26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Trebuchet MS</vt:lpstr>
      <vt:lpstr>Wingdings</vt:lpstr>
      <vt:lpstr>Berlin</vt:lpstr>
      <vt:lpstr>Picture (Metafile)</vt:lpstr>
      <vt:lpstr>Human Following Robot</vt:lpstr>
      <vt:lpstr>Contents</vt:lpstr>
      <vt:lpstr>Introduction</vt:lpstr>
      <vt:lpstr>Why Shopping Cart</vt:lpstr>
      <vt:lpstr>Advantages</vt:lpstr>
      <vt:lpstr>Design of the system</vt:lpstr>
      <vt:lpstr>Mechanical System</vt:lpstr>
      <vt:lpstr>Mechanical System</vt:lpstr>
      <vt:lpstr>Mechanical System</vt:lpstr>
      <vt:lpstr>Mechanical System</vt:lpstr>
      <vt:lpstr>Mechanical System</vt:lpstr>
      <vt:lpstr>Electrical system </vt:lpstr>
      <vt:lpstr>Electrical system </vt:lpstr>
      <vt:lpstr>Electrical system </vt:lpstr>
      <vt:lpstr>Electrical system </vt:lpstr>
      <vt:lpstr>Electrical system </vt:lpstr>
      <vt:lpstr>Electrical system </vt:lpstr>
      <vt:lpstr>Electrical system </vt:lpstr>
      <vt:lpstr>PowerPoint Presentation</vt:lpstr>
      <vt:lpstr>Electrical system </vt:lpstr>
      <vt:lpstr>Electrical system </vt:lpstr>
      <vt:lpstr>Electrical system </vt:lpstr>
      <vt:lpstr>PowerPoint Presentation</vt:lpstr>
      <vt:lpstr>Hand-chip </vt:lpstr>
      <vt:lpstr>Work Principle</vt:lpstr>
      <vt:lpstr>Conclusion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 Following Robot</dc:title>
  <dc:creator>Sa'd Qamhiya</dc:creator>
  <cp:lastModifiedBy>Sa'd Qamhiya</cp:lastModifiedBy>
  <cp:revision>31</cp:revision>
  <dcterms:created xsi:type="dcterms:W3CDTF">2018-05-03T10:56:15Z</dcterms:created>
  <dcterms:modified xsi:type="dcterms:W3CDTF">2018-05-03T16:10:53Z</dcterms:modified>
</cp:coreProperties>
</file>