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>
  <p:sldMasterIdLst>
    <p:sldMasterId id="2147483648" r:id="rId1"/>
  </p:sldMasterIdLst>
  <p:notesMasterIdLst>
    <p:notesMasterId r:id="rId28"/>
  </p:notesMasterIdLst>
  <p:sldIdLst>
    <p:sldId id="286" r:id="rId2"/>
    <p:sldId id="266" r:id="rId3"/>
    <p:sldId id="267" r:id="rId4"/>
    <p:sldId id="259" r:id="rId5"/>
    <p:sldId id="268" r:id="rId6"/>
    <p:sldId id="278" r:id="rId7"/>
    <p:sldId id="258" r:id="rId8"/>
    <p:sldId id="262" r:id="rId9"/>
    <p:sldId id="269" r:id="rId10"/>
    <p:sldId id="261" r:id="rId11"/>
    <p:sldId id="282" r:id="rId12"/>
    <p:sldId id="277" r:id="rId13"/>
    <p:sldId id="273" r:id="rId14"/>
    <p:sldId id="274" r:id="rId15"/>
    <p:sldId id="275" r:id="rId16"/>
    <p:sldId id="279" r:id="rId17"/>
    <p:sldId id="280" r:id="rId18"/>
    <p:sldId id="272" r:id="rId19"/>
    <p:sldId id="276" r:id="rId20"/>
    <p:sldId id="281" r:id="rId21"/>
    <p:sldId id="283" r:id="rId22"/>
    <p:sldId id="263" r:id="rId23"/>
    <p:sldId id="264" r:id="rId24"/>
    <p:sldId id="284" r:id="rId25"/>
    <p:sldId id="270" r:id="rId26"/>
    <p:sldId id="285" r:id="rId2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176" autoAdjust="0"/>
    <p:restoredTop sz="90214" autoAdjust="0"/>
  </p:normalViewPr>
  <p:slideViewPr>
    <p:cSldViewPr>
      <p:cViewPr>
        <p:scale>
          <a:sx n="100" d="100"/>
          <a:sy n="100" d="100"/>
        </p:scale>
        <p:origin x="-384" y="7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924CCA2-E16D-48A8-9025-F295123CAA2D}" type="datetimeFigureOut">
              <a:rPr lang="ar-SA" smtClean="0"/>
              <a:t>27/07/1445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42C90E2-1802-4067-AF5B-040BA1112BA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95048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C90E2-1802-4067-AF5B-040BA1112BA1}" type="slidenum">
              <a:rPr lang="ar-SA" smtClean="0"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C90E2-1802-4067-AF5B-040BA1112BA1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7712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 hasCustomPrompt="1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 hasCustomPrompt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135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763C372-34D2-4749-A961-711FAAAF9CF1}" type="datetimeFigureOut">
              <a:rPr lang="ar-SA" smtClean="0"/>
              <a:t>27/07/1445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9583C3E-F3B8-4EF4-8912-CDE6719A098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3C372-34D2-4749-A961-711FAAAF9CF1}" type="datetimeFigureOut">
              <a:rPr lang="ar-SA" smtClean="0"/>
              <a:t>27/07/1445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83C3E-F3B8-4EF4-8912-CDE6719A098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 hasCustomPrompt="1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3C372-34D2-4749-A961-711FAAAF9CF1}" type="datetimeFigureOut">
              <a:rPr lang="ar-SA" smtClean="0"/>
              <a:t>27/07/1445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83C3E-F3B8-4EF4-8912-CDE6719A098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3C372-34D2-4749-A961-711FAAAF9CF1}" type="datetimeFigureOut">
              <a:rPr lang="ar-SA" smtClean="0"/>
              <a:t>27/07/1445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83C3E-F3B8-4EF4-8912-CDE6719A098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 hasCustomPrompt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3C372-34D2-4749-A961-711FAAAF9CF1}" type="datetimeFigureOut">
              <a:rPr lang="ar-SA" smtClean="0"/>
              <a:t>27/07/1445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83C3E-F3B8-4EF4-8912-CDE6719A098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 hasCustomPrompt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 hasCustomPrompt="1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3C372-34D2-4749-A961-711FAAAF9CF1}" type="datetimeFigureOut">
              <a:rPr lang="ar-SA" smtClean="0"/>
              <a:t>27/07/1445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83C3E-F3B8-4EF4-8912-CDE6719A098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 hasCustomPrompt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 hasCustomPrompt="1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 hasCustomPrompt="1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 hasCustomPrompt="1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763C372-34D2-4749-A961-711FAAAF9CF1}" type="datetimeFigureOut">
              <a:rPr lang="ar-SA" smtClean="0"/>
              <a:t>27/07/1445</a:t>
            </a:fld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9583C3E-F3B8-4EF4-8912-CDE6719A0987}" type="slidenum">
              <a:rPr lang="ar-SA" smtClean="0"/>
              <a:t>‹#›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763C372-34D2-4749-A961-711FAAAF9CF1}" type="datetimeFigureOut">
              <a:rPr lang="ar-SA" smtClean="0"/>
              <a:t>27/07/1445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9583C3E-F3B8-4EF4-8912-CDE6719A098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3C372-34D2-4749-A961-711FAAAF9CF1}" type="datetimeFigureOut">
              <a:rPr lang="ar-SA" smtClean="0"/>
              <a:t>27/07/1445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83C3E-F3B8-4EF4-8912-CDE6719A098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 hasCustomPrompt="1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889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 hasCustomPrompt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3C372-34D2-4749-A961-711FAAAF9CF1}" type="datetimeFigureOut">
              <a:rPr lang="ar-SA" smtClean="0"/>
              <a:t>27/07/1445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83C3E-F3B8-4EF4-8912-CDE6719A098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 hasCustomPrompt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 hasCustomPrompt="1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3C372-34D2-4749-A961-711FAAAF9CF1}" type="datetimeFigureOut">
              <a:rPr lang="ar-SA" smtClean="0"/>
              <a:t>27/07/1445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83C3E-F3B8-4EF4-8912-CDE6719A098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763C372-34D2-4749-A961-711FAAAF9CF1}" type="datetimeFigureOut">
              <a:rPr lang="ar-SA" smtClean="0"/>
              <a:t>27/07/1445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9583C3E-F3B8-4EF4-8912-CDE6719A0987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5905" algn="r" rtl="1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495" indent="-247015" algn="r" rtl="1" eaLnBrk="1" latinLnBrk="0" hangingPunct="1">
        <a:spcBef>
          <a:spcPts val="300"/>
        </a:spcBef>
        <a:buClr>
          <a:schemeClr val="accent2"/>
        </a:buClr>
        <a:buFont typeface="Georgia" panose="02040502050405020303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290" indent="-219710" algn="r" rtl="1" eaLnBrk="1" latinLnBrk="0" hangingPunct="1">
        <a:spcBef>
          <a:spcPts val="300"/>
        </a:spcBef>
        <a:buClr>
          <a:schemeClr val="accent1"/>
        </a:buClr>
        <a:buFont typeface="Wingdings 2" panose="05020102010507070707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830" indent="-201295" algn="r" rtl="1" eaLnBrk="1" latinLnBrk="0" hangingPunct="1">
        <a:spcBef>
          <a:spcPts val="300"/>
        </a:spcBef>
        <a:buClr>
          <a:schemeClr val="accent1"/>
        </a:buClr>
        <a:buFont typeface="Wingdings 2" panose="05020102010507070707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90015" indent="-182880" algn="r" rtl="1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090" indent="-182880" algn="r" rtl="1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30095" indent="-182880" algn="r" rtl="1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75655" y="2996952"/>
            <a:ext cx="6048672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i="1" dirty="0" smtClean="0">
                <a:solidFill>
                  <a:schemeClr val="accent6">
                    <a:lumMod val="50000"/>
                  </a:schemeClr>
                </a:solidFill>
                <a:cs typeface="+mj-cs"/>
              </a:rPr>
              <a:t>Networks Educational System:</a:t>
            </a:r>
          </a:p>
          <a:p>
            <a:pPr algn="ctr" rtl="0"/>
            <a:r>
              <a:rPr lang="en-US" sz="2800" b="1" i="1" dirty="0" smtClean="0">
                <a:solidFill>
                  <a:schemeClr val="accent6">
                    <a:lumMod val="50000"/>
                  </a:schemeClr>
                </a:solidFill>
                <a:cs typeface="+mj-cs"/>
              </a:rPr>
              <a:t>Annotation – Based Learning</a:t>
            </a:r>
            <a:endParaRPr lang="ar-SA" sz="2800" b="1" i="1" dirty="0">
              <a:solidFill>
                <a:schemeClr val="accent6">
                  <a:lumMod val="50000"/>
                </a:schemeClr>
              </a:solidFill>
              <a:cs typeface="+mj-cs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67544" y="5120317"/>
            <a:ext cx="568863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Sanabel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Sultan &amp;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Duaa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Dabeek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( CS Department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pPr algn="l" rtl="0"/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Shahd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Awwad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( NIS Department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) </a:t>
            </a:r>
            <a:endParaRPr lang="ar-SA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الرئيسية | Faculty of Graduate Stud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692696"/>
            <a:ext cx="2160239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467544" y="4454624"/>
            <a:ext cx="4968551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Observe by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d. </a:t>
            </a:r>
            <a:r>
              <a:rPr lang="en-US" sz="2000" b="1" dirty="0" err="1" smtClean="0">
                <a:solidFill>
                  <a:schemeClr val="accent2">
                    <a:lumMod val="50000"/>
                  </a:schemeClr>
                </a:solidFill>
              </a:rPr>
              <a:t>Amjad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 Hawash</a:t>
            </a:r>
            <a:endParaRPr lang="ar-SA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682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131840" y="3501008"/>
            <a:ext cx="6012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l" rtl="0">
              <a:spcAft>
                <a:spcPts val="0"/>
              </a:spcAft>
            </a:pPr>
            <a:r>
              <a:rPr lang="en-US" dirty="0" smtClean="0">
                <a:effectLst/>
                <a:latin typeface="Times New Roman" panose="02020603050405020304"/>
                <a:ea typeface="Times New Roman" panose="02020603050405020304"/>
              </a:rPr>
              <a:t> 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395536" y="620688"/>
            <a:ext cx="828092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Keyword Extraction </a:t>
            </a:r>
          </a:p>
          <a:p>
            <a:pPr algn="l" rtl="0"/>
            <a:endParaRPr lang="ar-SA" sz="32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79512" y="1360507"/>
            <a:ext cx="8496944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When active annotation feature, user can select any text from any website and interaction with text.</a:t>
            </a:r>
          </a:p>
          <a:p>
            <a:pPr algn="l" rtl="0"/>
            <a:endParaRPr lang="en-US" sz="2000" dirty="0">
              <a:solidFill>
                <a:schemeClr val="accent6">
                  <a:lumMod val="50000"/>
                </a:schemeClr>
              </a:solidFill>
              <a:latin typeface="Times New Roman" panose="02020603050405020304"/>
              <a:ea typeface="Times New Roman" panose="02020603050405020304"/>
            </a:endParaRPr>
          </a:p>
          <a:p>
            <a:pPr algn="l" rtl="0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After select text, the system show PopUpWindow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contain selected text with two service: </a:t>
            </a:r>
          </a:p>
          <a:p>
            <a:pPr algn="l" rtl="0"/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Extract keywords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and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store in DB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.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Times New Roman" panose="02020603050405020304"/>
              <a:ea typeface="Times New Roman" panose="02020603050405020304"/>
            </a:endParaRPr>
          </a:p>
          <a:p>
            <a:pPr marL="457200" algn="l" rtl="0">
              <a:spcAft>
                <a:spcPts val="0"/>
              </a:spcAft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/>
                <a:ea typeface="Times New Roman" panose="02020603050405020304"/>
              </a:rPr>
              <a:t> </a:t>
            </a:r>
          </a:p>
          <a:p>
            <a:pPr algn="l" rtl="0"/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AutoShape 2" descr="blob:https://web.whatsapp.com/f046447e-2c16-40b5-af25-125490c03a1f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ar-SA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76" y="3485232"/>
            <a:ext cx="8061840" cy="2522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395536" y="620688"/>
            <a:ext cx="8280920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Keyword Extraction:</a:t>
            </a:r>
          </a:p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Store in DB</a:t>
            </a:r>
          </a:p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algn="l" rtl="0"/>
            <a:endParaRPr lang="ar-SA" sz="3200" dirty="0"/>
          </a:p>
        </p:txBody>
      </p:sp>
      <p:sp>
        <p:nvSpPr>
          <p:cNvPr id="4" name="مستطيل 3"/>
          <p:cNvSpPr/>
          <p:nvPr/>
        </p:nvSpPr>
        <p:spPr>
          <a:xfrm>
            <a:off x="395536" y="1974905"/>
            <a:ext cx="806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>
              <a:spcAft>
                <a:spcPts val="0"/>
              </a:spcAft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When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some text is selected </a:t>
            </a:r>
          </a:p>
          <a:p>
            <a:pPr lvl="0" algn="l" rtl="0">
              <a:spcAft>
                <a:spcPts val="0"/>
              </a:spcAft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you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can add comment </a:t>
            </a:r>
            <a:endParaRPr lang="en-US" sz="20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/>
              <a:ea typeface="Times New Roman" panose="02020603050405020304"/>
            </a:endParaRPr>
          </a:p>
          <a:p>
            <a:pPr lvl="0" algn="l" rtl="0">
              <a:spcAft>
                <a:spcPts val="0"/>
              </a:spcAft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at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this selected text and save </a:t>
            </a:r>
            <a:endParaRPr lang="en-US" sz="20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/>
              <a:ea typeface="Times New Roman" panose="02020603050405020304"/>
            </a:endParaRPr>
          </a:p>
          <a:p>
            <a:pPr lvl="0" algn="l" rtl="0">
              <a:spcAft>
                <a:spcPts val="0"/>
              </a:spcAft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it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as interaction for user.</a:t>
            </a: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25" y="4293096"/>
            <a:ext cx="8964488" cy="240601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499" y="858799"/>
            <a:ext cx="3438525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5536" y="620688"/>
            <a:ext cx="828092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Keyword Extraction </a:t>
            </a:r>
          </a:p>
          <a:p>
            <a:pPr algn="l" rtl="0"/>
            <a:endParaRPr lang="ar-SA" sz="32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99277"/>
            <a:ext cx="3897792" cy="3202921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198" y="3428999"/>
            <a:ext cx="4608512" cy="3270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4644008" y="1499277"/>
            <a:ext cx="4176464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When clicked on Extract Keywords </a:t>
            </a:r>
          </a:p>
          <a:p>
            <a:pPr algn="l"/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Show list of keywords from selected text.</a:t>
            </a:r>
          </a:p>
          <a:p>
            <a:pPr algn="l"/>
            <a:endParaRPr lang="ar-SA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95536" y="4869160"/>
            <a:ext cx="3168352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When click on any keywords from list, show three options.</a:t>
            </a:r>
          </a:p>
          <a:p>
            <a:pPr algn="l"/>
            <a:endParaRPr lang="ar-SA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5536" y="620688"/>
            <a:ext cx="828092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Keyword Extraction </a:t>
            </a:r>
          </a:p>
          <a:p>
            <a:pPr algn="l" rtl="0"/>
            <a:endParaRPr lang="ar-SA" sz="32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75656" y="1412776"/>
            <a:ext cx="7508711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When a user clicks on one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of these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terms once the terms have been extracted, the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system can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provide three distinct services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depending on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the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clicked term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algn="l" rtl="0"/>
            <a:endParaRPr lang="en-US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 rtl="0"/>
            <a:endParaRPr lang="en-US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 algn="l" rtl="0">
              <a:buAutoNum type="arabicParenBoth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Watching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YouTube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videos.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 algn="l" rtl="0">
              <a:buAutoNum type="arabicParenBoth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Involve in a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quiz.</a:t>
            </a:r>
          </a:p>
          <a:p>
            <a:pPr marL="342900" indent="-342900" algn="l" rtl="0">
              <a:buAutoNum type="arabicParenBoth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 Suggest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the term to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the</a:t>
            </a:r>
          </a:p>
          <a:p>
            <a:pPr algn="l" rtl="0"/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user’s friends. </a:t>
            </a:r>
            <a:endParaRPr lang="en-US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 rtl="0"/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40879"/>
            <a:ext cx="5067413" cy="3263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5536" y="620688"/>
            <a:ext cx="828092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Keyword Extraction : </a:t>
            </a:r>
          </a:p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Watch video </a:t>
            </a:r>
          </a:p>
          <a:p>
            <a:pPr algn="l" rtl="0"/>
            <a:endParaRPr lang="ar-SA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916832"/>
            <a:ext cx="5400600" cy="414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251520" y="3448720"/>
            <a:ext cx="2736304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Within the same annotation window is a list of linked videos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</a:p>
          <a:p>
            <a:pPr algn="l"/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user can select any video that explain the term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clicked on.</a:t>
            </a:r>
            <a:endParaRPr lang="ar-SA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51520" y="246937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Watching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YouTube videos </a:t>
            </a:r>
          </a:p>
          <a:p>
            <a:pPr algn="l" rtl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about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the term a user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clicked</a:t>
            </a:r>
          </a:p>
          <a:p>
            <a:pPr algn="l" rtl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on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is the first service.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5536" y="620688"/>
            <a:ext cx="828092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Keyword Extraction : </a:t>
            </a:r>
          </a:p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Take quiz</a:t>
            </a:r>
          </a:p>
          <a:p>
            <a:pPr algn="l" rtl="0"/>
            <a:endParaRPr lang="ar-SA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844825"/>
            <a:ext cx="4463596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625" y="3861048"/>
            <a:ext cx="4559077" cy="2796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4709483" y="2744053"/>
            <a:ext cx="385259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quiz contain 5 random questions that related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term clicked on.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251521" y="5794066"/>
            <a:ext cx="352839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system show result of quiz and can review quiz to show correct answer.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680355" y="1876031"/>
            <a:ext cx="43219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system is capable of creating a 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 rtl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series of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quizzes that the user can respond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to. </a:t>
            </a:r>
          </a:p>
          <a:p>
            <a:pPr algn="l" rtl="0"/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37483" y="479779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After which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the system makes the necessary corrections and produces a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report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with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user’s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responses.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5536" y="620688"/>
            <a:ext cx="828092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Tell My Friends ( network flood                         ..                                     Algorithm )</a:t>
            </a:r>
          </a:p>
          <a:p>
            <a:pPr algn="l" rtl="0"/>
            <a:endParaRPr lang="ar-SA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9" t="19735" r="22222" b="6331"/>
          <a:stretch>
            <a:fillRect/>
          </a:stretch>
        </p:blipFill>
        <p:spPr>
          <a:xfrm>
            <a:off x="395536" y="1405518"/>
            <a:ext cx="3842880" cy="2845767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48" t="20017" r="27143" b="10000"/>
          <a:stretch>
            <a:fillRect/>
          </a:stretch>
        </p:blipFill>
        <p:spPr>
          <a:xfrm>
            <a:off x="5148064" y="3265118"/>
            <a:ext cx="3707500" cy="3331377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5174456" y="2574129"/>
            <a:ext cx="4319568" cy="7067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ar-SA" sz="2000" b="1" dirty="0">
                <a:solidFill>
                  <a:schemeClr val="accent2">
                    <a:lumMod val="75000"/>
                  </a:schemeClr>
                </a:solidFill>
                <a:latin typeface="Georgia" panose="02040502050405020303" charset="0"/>
                <a:cs typeface="Georgia" panose="02040502050405020303" charset="0"/>
              </a:rPr>
              <a:t>Sent friend Requests </a:t>
            </a:r>
            <a:r>
              <a:rPr lang="ar-SA" sz="2000" dirty="0">
                <a:solidFill>
                  <a:schemeClr val="accent2">
                    <a:lumMod val="75000"/>
                  </a:schemeClr>
                </a:solidFill>
                <a:latin typeface="Georgia" panose="02040502050405020303" charset="0"/>
                <a:cs typeface="Georgia" panose="02040502050405020303" charset="0"/>
              </a:rPr>
              <a:t>contain sent requests to users.</a:t>
            </a:r>
          </a:p>
        </p:txBody>
      </p:sp>
      <p:sp>
        <p:nvSpPr>
          <p:cNvPr id="9" name="Text Box 8"/>
          <p:cNvSpPr txBox="1"/>
          <p:nvPr/>
        </p:nvSpPr>
        <p:spPr>
          <a:xfrm>
            <a:off x="-27663" y="4285646"/>
            <a:ext cx="39465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n/>
                <a:solidFill>
                  <a:schemeClr val="accent2">
                    <a:lumMod val="75000"/>
                  </a:schemeClr>
                </a:solidFill>
              </a:rPr>
              <a:t>The </a:t>
            </a:r>
            <a:r>
              <a:rPr lang="en-US" b="1" dirty="0">
                <a:ln/>
                <a:solidFill>
                  <a:schemeClr val="accent2">
                    <a:lumMod val="75000"/>
                  </a:schemeClr>
                </a:solidFill>
              </a:rPr>
              <a:t>user list</a:t>
            </a:r>
            <a:r>
              <a:rPr lang="en-US" dirty="0">
                <a:ln/>
                <a:solidFill>
                  <a:schemeClr val="accent2">
                    <a:lumMod val="75000"/>
                  </a:schemeClr>
                </a:solidFill>
              </a:rPr>
              <a:t> contains suggested friends, and the user can add them.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930806"/>
            <a:ext cx="2862756" cy="18665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5536" y="620688"/>
            <a:ext cx="828092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Tell My Friends</a:t>
            </a:r>
          </a:p>
          <a:p>
            <a:pPr algn="l" rtl="0"/>
            <a:endParaRPr lang="en-US" sz="32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5" t="3236" r="21587" b="15087"/>
          <a:stretch>
            <a:fillRect/>
          </a:stretch>
        </p:blipFill>
        <p:spPr>
          <a:xfrm>
            <a:off x="1" y="1546600"/>
            <a:ext cx="4067944" cy="3754607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6" r="8730" b="7649"/>
          <a:stretch>
            <a:fillRect/>
          </a:stretch>
        </p:blipFill>
        <p:spPr>
          <a:xfrm>
            <a:off x="4400865" y="2852936"/>
            <a:ext cx="4308992" cy="3613373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-21568" y="5304700"/>
            <a:ext cx="4089513" cy="119888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Friend requests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are requests received by the user, and the user has the option to accept or delete the request.</a:t>
            </a:r>
          </a:p>
        </p:txBody>
      </p:sp>
      <p:sp>
        <p:nvSpPr>
          <p:cNvPr id="8" name="Text Box 7"/>
          <p:cNvSpPr txBox="1"/>
          <p:nvPr/>
        </p:nvSpPr>
        <p:spPr>
          <a:xfrm>
            <a:off x="4643755" y="2060575"/>
            <a:ext cx="33693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The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friends list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includes the user's friends.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5536" y="620688"/>
            <a:ext cx="828092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Keyword Extraction:</a:t>
            </a:r>
          </a:p>
          <a:p>
            <a:pPr algn="l" rtl="0"/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Tell My Friends</a:t>
            </a:r>
          </a:p>
          <a:p>
            <a:pPr algn="l" rtl="0"/>
            <a:endParaRPr lang="en-US" sz="32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79512" y="2002165"/>
            <a:ext cx="8640960" cy="7067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Enables users to easily share keywords with friends and ensures that the shared content is accurately delivered to the intended recipients.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1959"/>
            <a:ext cx="3540439" cy="2280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-4176464" y="24928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endParaRPr lang="en-US" dirty="0">
              <a:solidFill>
                <a:schemeClr val="accent6">
                  <a:lumMod val="50000"/>
                </a:schemeClr>
              </a:solidFill>
              <a:latin typeface="Times New Roman" panose="02020603050405020304"/>
              <a:ea typeface="Times New Roman" panose="02020603050405020304"/>
            </a:endParaRPr>
          </a:p>
          <a:p>
            <a:pPr algn="l" rtl="0"/>
            <a:endParaRPr lang="en-US" dirty="0">
              <a:solidFill>
                <a:schemeClr val="accent6">
                  <a:lumMod val="50000"/>
                </a:schemeClr>
              </a:solidFill>
              <a:latin typeface="Times New Roman" panose="02020603050405020304"/>
              <a:ea typeface="Times New Roman" panose="02020603050405020304"/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83" t="9537" r="27865" b="19138"/>
          <a:stretch>
            <a:fillRect/>
          </a:stretch>
        </p:blipFill>
        <p:spPr>
          <a:xfrm>
            <a:off x="4283968" y="2992058"/>
            <a:ext cx="3552670" cy="36685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95536" y="620688"/>
            <a:ext cx="8280920" cy="169277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Tell My Friends</a:t>
            </a:r>
          </a:p>
          <a:p>
            <a:pPr algn="l" rtl="0"/>
            <a:endParaRPr lang="en-US" sz="3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 rtl="0"/>
            <a:r>
              <a:rPr lang="ar-SA" sz="2000" dirty="0">
                <a:solidFill>
                  <a:schemeClr val="accent2">
                    <a:lumMod val="75000"/>
                  </a:schemeClr>
                </a:solidFill>
              </a:rPr>
              <a:t>The “My Outgoing Terms” feature in the interface helps me keep track of the terms I have shared with my friends.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395536" y="1412776"/>
            <a:ext cx="7182544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endParaRPr lang="en-US" sz="2000" dirty="0">
              <a:solidFill>
                <a:srgbClr val="5C92B5">
                  <a:lumMod val="50000"/>
                </a:srgbClr>
              </a:solidFill>
              <a:latin typeface="Times New Roman" panose="02020603050405020304"/>
              <a:ea typeface="Times New Roman" panose="02020603050405020304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97" r="26463"/>
          <a:stretch>
            <a:fillRect/>
          </a:stretch>
        </p:blipFill>
        <p:spPr>
          <a:xfrm>
            <a:off x="179512" y="2564903"/>
            <a:ext cx="3339641" cy="3326135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063"/>
          <a:stretch>
            <a:fillRect/>
          </a:stretch>
        </p:blipFill>
        <p:spPr>
          <a:xfrm>
            <a:off x="3707904" y="2564904"/>
            <a:ext cx="5265712" cy="3182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395536" y="620688"/>
            <a:ext cx="828092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Problem </a:t>
            </a:r>
          </a:p>
          <a:p>
            <a:pPr algn="l" rtl="0"/>
            <a:endParaRPr lang="ar-SA" sz="32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215516" y="1672641"/>
            <a:ext cx="8640960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1. Difficulty in Clarifying Concepts</a:t>
            </a:r>
          </a:p>
          <a:p>
            <a:pPr algn="l" rtl="0"/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 algn="l" rtl="0">
              <a:buAutoNum type="arabicPeriod"/>
            </a:pP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2. Inefficient Content Navigation</a:t>
            </a:r>
          </a:p>
          <a:p>
            <a:pPr algn="l" rtl="0"/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3.Absence of Immediate Clarification</a:t>
            </a:r>
          </a:p>
          <a:p>
            <a:pPr algn="l" rtl="0"/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4. Missed Opportunities for Continuous Improvement</a:t>
            </a:r>
          </a:p>
          <a:p>
            <a:pPr marL="457200" indent="-457200" algn="l" rtl="0">
              <a:buAutoNum type="arabicPeriod"/>
            </a:pP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 algn="l" rtl="0">
              <a:buAutoNum type="arabicPeriod"/>
            </a:pP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5536" y="620688"/>
            <a:ext cx="8280920" cy="141577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Tell My Friends</a:t>
            </a:r>
          </a:p>
          <a:p>
            <a:pPr algn="l" rtl="0"/>
            <a:r>
              <a:rPr lang="ar-SA" dirty="0">
                <a:solidFill>
                  <a:schemeClr val="accent2">
                    <a:lumMod val="75000"/>
                  </a:schemeClr>
                </a:solidFill>
              </a:rPr>
              <a:t>Users can interact with any term they receive from their friends. When they click on a term, they can take various actions such as watching a video, taking a quiz, or sharing with their friends.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51"/>
          <a:stretch>
            <a:fillRect/>
          </a:stretch>
        </p:blipFill>
        <p:spPr>
          <a:xfrm>
            <a:off x="539348" y="2132689"/>
            <a:ext cx="7679986" cy="2477986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41" b="15439"/>
          <a:stretch>
            <a:fillRect/>
          </a:stretch>
        </p:blipFill>
        <p:spPr>
          <a:xfrm>
            <a:off x="405280" y="4725144"/>
            <a:ext cx="8271176" cy="1654629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7386162" y="1953159"/>
            <a:ext cx="7565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</a:t>
            </a:r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7919864" y="4725144"/>
            <a:ext cx="7565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5536" y="620688"/>
            <a:ext cx="828092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Tell My Friends</a:t>
            </a:r>
          </a:p>
          <a:p>
            <a:pPr algn="l" rtl="0"/>
            <a:endParaRPr lang="en-US" sz="32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9" t="18889" r="28611" b="11729"/>
          <a:stretch/>
        </p:blipFill>
        <p:spPr>
          <a:xfrm>
            <a:off x="212552" y="1516104"/>
            <a:ext cx="4968552" cy="2820532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" t="44915" r="50394" b="9998"/>
          <a:stretch/>
        </p:blipFill>
        <p:spPr>
          <a:xfrm>
            <a:off x="2635424" y="2636912"/>
            <a:ext cx="4356484" cy="2319040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56" r="11024"/>
          <a:stretch/>
        </p:blipFill>
        <p:spPr>
          <a:xfrm>
            <a:off x="3381028" y="3861048"/>
            <a:ext cx="5762972" cy="2637755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ربع نص 5"/>
          <p:cNvSpPr txBox="1"/>
          <p:nvPr/>
        </p:nvSpPr>
        <p:spPr>
          <a:xfrm>
            <a:off x="128204" y="5146885"/>
            <a:ext cx="259228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All selected text are highlight with user, term shared and selected text.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5181104" y="1485039"/>
            <a:ext cx="3962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When open any website that users visit it and  shared terms with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others.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4450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ربع نص 10"/>
          <p:cNvSpPr txBox="1"/>
          <p:nvPr/>
        </p:nvSpPr>
        <p:spPr>
          <a:xfrm>
            <a:off x="395536" y="620688"/>
            <a:ext cx="828092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Learning Resources </a:t>
            </a:r>
          </a:p>
          <a:p>
            <a:pPr algn="l" rtl="0"/>
            <a:endParaRPr lang="ar-SA" sz="3200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179512" y="1988840"/>
            <a:ext cx="8640960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 Houses interactive learning materials, quizzes and questions.</a:t>
            </a:r>
          </a:p>
          <a:p>
            <a:pPr algn="l" rtl="0"/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 algn="l" rtl="0"/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The 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User Interface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 facilitates navigation between the annotated text, extracted keywords, and the associated 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Learning Resources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.</a:t>
            </a:r>
          </a:p>
          <a:p>
            <a:pPr marL="457200" lvl="0" algn="l" rtl="0"/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 </a:t>
            </a:r>
          </a:p>
          <a:p>
            <a:pPr marL="457200" lvl="0" algn="l" rtl="0"/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 </a:t>
            </a:r>
          </a:p>
          <a:p>
            <a:pPr lvl="0" algn="l" rtl="0"/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The 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Learning Resources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 component, based on user interactions and preferences stored in the 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User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Account.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6444208" y="6165304"/>
            <a:ext cx="26997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ER- Diagram for data</a:t>
            </a:r>
            <a:endParaRPr lang="ar-SA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95536" y="620688"/>
            <a:ext cx="828092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ER-Diagram </a:t>
            </a:r>
          </a:p>
          <a:p>
            <a:pPr algn="l" rtl="0"/>
            <a:endParaRPr lang="ar-SA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79512" y="1159297"/>
            <a:ext cx="8640960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“learning Resources”  include quizzes and questions store in database </a:t>
            </a:r>
          </a:p>
          <a:p>
            <a:pPr algn="l" rtl="0"/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56574"/>
            <a:ext cx="6390456" cy="4608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5536" y="620688"/>
            <a:ext cx="828092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Sequence Diagram  </a:t>
            </a:r>
          </a:p>
          <a:p>
            <a:pPr algn="l" rtl="0"/>
            <a:endParaRPr lang="ar-SA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7536988" cy="5215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505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95536" y="620688"/>
            <a:ext cx="828092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Conclusion </a:t>
            </a:r>
          </a:p>
          <a:p>
            <a:pPr algn="l" rtl="0"/>
            <a:endParaRPr lang="ar-SA" sz="32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79512" y="1988840"/>
            <a:ext cx="8640960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Through interactive features, collaboration, and adaptability, the system empowers users to actively participate in their learning journey. </a:t>
            </a:r>
          </a:p>
          <a:p>
            <a:pPr algn="l" rtl="0"/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The emphasis on personalization and continuous improvement reflects a commitment to providing a dynamic and effective tool that evolves with the ever-changing landscape of education. </a:t>
            </a:r>
          </a:p>
          <a:p>
            <a:pPr algn="l" rtl="0"/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With this system, we aim to create an engaging and inclusive learning environment that caters to the diverse needs of educators and learners alike.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5536" y="620688"/>
            <a:ext cx="828092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Future work </a:t>
            </a:r>
          </a:p>
          <a:p>
            <a:pPr algn="l" rtl="0"/>
            <a:endParaRPr lang="ar-SA" sz="32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95536" y="2564904"/>
            <a:ext cx="820891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1.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hat box.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 rtl="0"/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algn="l" rtl="0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2. Automating Quizzes creation.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55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5536" y="620688"/>
            <a:ext cx="828092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Solution </a:t>
            </a:r>
          </a:p>
          <a:p>
            <a:pPr algn="l" rtl="0"/>
            <a:endParaRPr lang="ar-SA" sz="32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79512" y="1159297"/>
            <a:ext cx="8640960" cy="44012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1.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The system provides short quizzes or  videos directly from terms, promoting self-paced learning.</a:t>
            </a:r>
          </a:p>
          <a:p>
            <a:pPr algn="l" rtl="0"/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2.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Allowing users to comment on keywords, making it easier to revisit and review.</a:t>
            </a:r>
          </a:p>
          <a:p>
            <a:pPr algn="l" rtl="0"/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3.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Q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uick access to quizzes or videos, receive immediate clarification and support.</a:t>
            </a:r>
          </a:p>
          <a:p>
            <a:pPr algn="l" rtl="0"/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4.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The system actively incorporates user feedback, allowing for iterative updates and improvements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457200" indent="-457200" algn="l" rtl="0">
              <a:buAutoNum type="arabicPeriod"/>
            </a:pP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95536" y="620688"/>
            <a:ext cx="828092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What is Annotation-Based Learning ?</a:t>
            </a:r>
          </a:p>
          <a:p>
            <a:pPr algn="l" rtl="0"/>
            <a:endParaRPr lang="ar-SA" sz="3200" dirty="0"/>
          </a:p>
        </p:txBody>
      </p:sp>
      <p:sp>
        <p:nvSpPr>
          <p:cNvPr id="5" name="مستطيل 4"/>
          <p:cNvSpPr/>
          <p:nvPr/>
        </p:nvSpPr>
        <p:spPr>
          <a:xfrm>
            <a:off x="2771800" y="486916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79512" y="2068393"/>
            <a:ext cx="8640960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An Annotation-Based System is a software or technological framework that revolves around the ability to add comments.  This system allows users to mark, highlight, or annotate specific sections of text, adding a layer of personalized and interactive engagement.</a:t>
            </a:r>
          </a:p>
          <a:p>
            <a:pPr algn="l"/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endParaRPr lang="ar-SA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12" b="10549"/>
          <a:stretch>
            <a:fillRect/>
          </a:stretch>
        </p:blipFill>
        <p:spPr>
          <a:xfrm>
            <a:off x="1634844" y="3627755"/>
            <a:ext cx="4910336" cy="32214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5536" y="620688"/>
            <a:ext cx="828092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Component </a:t>
            </a:r>
          </a:p>
          <a:p>
            <a:pPr algn="l" rtl="0"/>
            <a:endParaRPr lang="ar-SA" sz="3200" dirty="0"/>
          </a:p>
        </p:txBody>
      </p:sp>
      <p:grpSp>
        <p:nvGrpSpPr>
          <p:cNvPr id="3" name="مجموعة 2"/>
          <p:cNvGrpSpPr/>
          <p:nvPr/>
        </p:nvGrpSpPr>
        <p:grpSpPr>
          <a:xfrm>
            <a:off x="5724128" y="620689"/>
            <a:ext cx="2800985" cy="6120680"/>
            <a:chOff x="0" y="0"/>
            <a:chExt cx="2800985" cy="5009745"/>
          </a:xfrm>
          <a:solidFill>
            <a:schemeClr val="bg1"/>
          </a:solidFill>
        </p:grpSpPr>
        <p:sp>
          <p:nvSpPr>
            <p:cNvPr id="4" name="مستطيل 3"/>
            <p:cNvSpPr/>
            <p:nvPr/>
          </p:nvSpPr>
          <p:spPr>
            <a:xfrm>
              <a:off x="0" y="0"/>
              <a:ext cx="2800985" cy="5009745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1" fromWordArt="0" anchor="ctr" anchorCtr="0" forceAA="0" compatLnSpc="1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Arial" panose="020B0604020202020204"/>
              </a:endParaRPr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564197" y="1971713"/>
              <a:ext cx="1672590" cy="885190"/>
            </a:xfrm>
            <a:prstGeom prst="rect">
              <a:avLst/>
            </a:prstGeom>
            <a:grpFill/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1" fromWordArt="0" anchor="ctr" anchorCtr="0" forceAA="0" compatLnSpc="1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Arial" panose="020B0604020202020204"/>
                </a:rPr>
                <a:t>Keyword Extraction 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/>
                <a:cs typeface="Arial" panose="020B0604020202020204"/>
              </a:endParaRPr>
            </a:p>
          </p:txBody>
        </p:sp>
        <p:sp>
          <p:nvSpPr>
            <p:cNvPr id="6" name="مستطيل 5"/>
            <p:cNvSpPr/>
            <p:nvPr/>
          </p:nvSpPr>
          <p:spPr>
            <a:xfrm>
              <a:off x="559398" y="0"/>
              <a:ext cx="1672590" cy="885190"/>
            </a:xfrm>
            <a:prstGeom prst="rect">
              <a:avLst/>
            </a:prstGeom>
            <a:grpFill/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1" fromWordArt="0" anchor="ctr" anchorCtr="0" forceAA="0" compatLnSpc="1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Arial" panose="020B0604020202020204"/>
                </a:rPr>
                <a:t>Annotation Feature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Arial" panose="020B0604020202020204"/>
              </a:endParaRPr>
            </a:p>
          </p:txBody>
        </p:sp>
        <p:sp>
          <p:nvSpPr>
            <p:cNvPr id="7" name="مستطيل 6"/>
            <p:cNvSpPr/>
            <p:nvPr/>
          </p:nvSpPr>
          <p:spPr>
            <a:xfrm>
              <a:off x="551196" y="975089"/>
              <a:ext cx="1672590" cy="885190"/>
            </a:xfrm>
            <a:prstGeom prst="rect">
              <a:avLst/>
            </a:prstGeom>
            <a:grpFill/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1" fromWordArt="0" anchor="ctr" anchorCtr="0" forceAA="0" compatLnSpc="1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Arial" panose="020B0604020202020204"/>
                </a:rPr>
                <a:t>User Account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Arial" panose="020B0604020202020204"/>
              </a:endParaRPr>
            </a:p>
          </p:txBody>
        </p:sp>
        <p:sp>
          <p:nvSpPr>
            <p:cNvPr id="8" name="مستطيل 7"/>
            <p:cNvSpPr/>
            <p:nvPr/>
          </p:nvSpPr>
          <p:spPr>
            <a:xfrm>
              <a:off x="564197" y="3858106"/>
              <a:ext cx="1672590" cy="885190"/>
            </a:xfrm>
            <a:prstGeom prst="rect">
              <a:avLst/>
            </a:prstGeom>
            <a:grpFill/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1" fromWordArt="0" anchor="ctr" anchorCtr="0" forceAA="0" compatLnSpc="1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Arial" panose="020B0604020202020204"/>
                </a:rPr>
                <a:t>Learning Resources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Arial" panose="020B0604020202020204"/>
              </a:endParaRPr>
            </a:p>
          </p:txBody>
        </p:sp>
      </p:grpSp>
      <p:sp>
        <p:nvSpPr>
          <p:cNvPr id="9" name="مربع نص 8"/>
          <p:cNvSpPr txBox="1"/>
          <p:nvPr/>
        </p:nvSpPr>
        <p:spPr>
          <a:xfrm>
            <a:off x="360579" y="2154830"/>
            <a:ext cx="4608512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AutoNum type="arabicPeriod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User Interface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Annotation Feature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3. User Account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4. Keyword Extraction</a:t>
            </a:r>
          </a:p>
          <a:p>
            <a:pPr algn="l" rtl="0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5. Tell My Friends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6. Learning Resources</a:t>
            </a:r>
            <a:endParaRPr lang="ar-SA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6099404" y="6353606"/>
            <a:ext cx="216024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User Interface 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6288325" y="4243779"/>
            <a:ext cx="1672590" cy="1013560"/>
          </a:xfrm>
          <a:prstGeom prst="rect">
            <a:avLst/>
          </a:prstGeom>
          <a:solidFill>
            <a:schemeClr val="bg1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1" fromWordArt="0" anchor="ctr" anchorCtr="0" forceAA="0" compatLnSpc="1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/>
                <a:cs typeface="Arial" panose="020B0604020202020204"/>
              </a:rPr>
              <a:t>Tell My Friends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Calibri" panose="020F0502020204030204"/>
              <a:cs typeface="Arial" panose="020B060402020202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95536" y="620688"/>
            <a:ext cx="828092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User Interface </a:t>
            </a:r>
          </a:p>
          <a:p>
            <a:pPr algn="l" rtl="0"/>
            <a:endParaRPr lang="ar-SA" sz="3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6" t="9761" r="6877" b="8519"/>
          <a:stretch>
            <a:fillRect/>
          </a:stretch>
        </p:blipFill>
        <p:spPr bwMode="auto">
          <a:xfrm>
            <a:off x="382847" y="1725492"/>
            <a:ext cx="2950920" cy="3922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69" b="7704"/>
          <a:stretch>
            <a:fillRect/>
          </a:stretch>
        </p:blipFill>
        <p:spPr bwMode="auto">
          <a:xfrm>
            <a:off x="4154214" y="836712"/>
            <a:ext cx="3571875" cy="2280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4" b="4749"/>
          <a:stretch>
            <a:fillRect/>
          </a:stretch>
        </p:blipFill>
        <p:spPr bwMode="auto">
          <a:xfrm>
            <a:off x="3635896" y="3212976"/>
            <a:ext cx="4608513" cy="3084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7186029" y="3212976"/>
            <a:ext cx="108012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3</a:t>
            </a:r>
            <a:endParaRPr lang="ar-SA" dirty="0"/>
          </a:p>
        </p:txBody>
      </p:sp>
      <p:sp>
        <p:nvSpPr>
          <p:cNvPr id="9" name="مربع نص 8"/>
          <p:cNvSpPr txBox="1"/>
          <p:nvPr/>
        </p:nvSpPr>
        <p:spPr>
          <a:xfrm>
            <a:off x="3333767" y="2747970"/>
            <a:ext cx="108012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</a:t>
            </a:r>
            <a:endParaRPr lang="ar-SA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-432997" y="5284679"/>
            <a:ext cx="108012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5208969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395536" y="620688"/>
            <a:ext cx="828092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User Interface </a:t>
            </a:r>
          </a:p>
          <a:p>
            <a:pPr algn="l" rtl="0"/>
            <a:endParaRPr lang="ar-SA" sz="3200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176663" y="1360507"/>
            <a:ext cx="864096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Graphical interface for interaction with the system.</a:t>
            </a:r>
          </a:p>
          <a:p>
            <a:pPr algn="l" rtl="0"/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71" y="2101340"/>
            <a:ext cx="8358461" cy="40016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95536" y="620688"/>
            <a:ext cx="828092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User Account </a:t>
            </a:r>
          </a:p>
          <a:p>
            <a:pPr algn="l" rtl="0"/>
            <a:endParaRPr lang="ar-SA" sz="32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179512" y="1360507"/>
            <a:ext cx="8640960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Manages user , personalized learning experience.</a:t>
            </a:r>
          </a:p>
          <a:p>
            <a:pPr lvl="0" algn="l" rtl="0"/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Upon activation, the 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Annotation Feature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 interacts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with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the 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User Account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 to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handle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user authentication and track user-specific data.</a:t>
            </a:r>
            <a:endParaRPr lang="ar-SA" sz="2000" dirty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83891"/>
            <a:ext cx="3095610" cy="4241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550194"/>
            <a:ext cx="3084531" cy="4241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5536" y="620688"/>
            <a:ext cx="828092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Annotation Feature </a:t>
            </a:r>
          </a:p>
          <a:p>
            <a:pPr algn="l" rtl="0"/>
            <a:endParaRPr lang="ar-SA" sz="32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79512" y="1360507"/>
            <a:ext cx="8640960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The core component activated by the user, Active or De active.</a:t>
            </a:r>
          </a:p>
          <a:p>
            <a:pPr algn="l" rtl="0"/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 algn="l" rtl="0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/>
                <a:ea typeface="Times New Roman" panose="02020603050405020304"/>
              </a:rPr>
              <a:t>The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/>
                <a:ea typeface="Times New Roman" panose="02020603050405020304"/>
              </a:rPr>
              <a:t>Annotation Feature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/>
                <a:ea typeface="Times New Roman" panose="02020603050405020304"/>
              </a:rPr>
              <a:t> is triggered by user activation through the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/>
                <a:ea typeface="Times New Roman" panose="02020603050405020304"/>
              </a:rPr>
              <a:t>User Interface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/>
                <a:ea typeface="Times New Roman" panose="02020603050405020304"/>
              </a:rPr>
              <a:t>.</a:t>
            </a:r>
          </a:p>
          <a:p>
            <a:pPr algn="l" rtl="0"/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 rtl="0"/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83566"/>
            <a:ext cx="3524250" cy="269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77188"/>
            <a:ext cx="3571875" cy="273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383</TotalTime>
  <Words>869</Words>
  <Application>Microsoft Office PowerPoint</Application>
  <PresentationFormat>عرض على الشاشة (3:4)‏</PresentationFormat>
  <Paragraphs>147</Paragraphs>
  <Slides>26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26</vt:i4>
      </vt:variant>
    </vt:vector>
  </HeadingPairs>
  <TitlesOfParts>
    <vt:vector size="27" baseType="lpstr">
      <vt:lpstr>حضري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alameer</dc:creator>
  <cp:lastModifiedBy>alameer</cp:lastModifiedBy>
  <cp:revision>60</cp:revision>
  <dcterms:created xsi:type="dcterms:W3CDTF">2023-12-27T11:48:00Z</dcterms:created>
  <dcterms:modified xsi:type="dcterms:W3CDTF">2024-02-06T20:03:39Z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4D30803E639A45709E9237BCC606DD2D_13</vt:lpwstr>
  </property>
  <property fmtid="{D5CDD505-2E9C-101B-9397-08002B2CF9AE}" pid="3" name="KSOProductBuildVer">
    <vt:lpwstr>1033-12.2.0.13431</vt:lpwstr>
  </property>
</Properties>
</file>