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94" r:id="rId5"/>
    <p:sldId id="295" r:id="rId6"/>
    <p:sldId id="283" r:id="rId7"/>
    <p:sldId id="268" r:id="rId8"/>
    <p:sldId id="281" r:id="rId9"/>
    <p:sldId id="277" r:id="rId10"/>
    <p:sldId id="280" r:id="rId11"/>
    <p:sldId id="261" r:id="rId12"/>
    <p:sldId id="266" r:id="rId13"/>
    <p:sldId id="290" r:id="rId14"/>
    <p:sldId id="285" r:id="rId15"/>
    <p:sldId id="286" r:id="rId16"/>
    <p:sldId id="287" r:id="rId17"/>
    <p:sldId id="289" r:id="rId18"/>
    <p:sldId id="291" r:id="rId19"/>
    <p:sldId id="292" r:id="rId20"/>
    <p:sldId id="293" r:id="rId21"/>
    <p:sldId id="273" r:id="rId22"/>
    <p:sldId id="284" r:id="rId23"/>
    <p:sldId id="267" r:id="rId24"/>
    <p:sldId id="269" r:id="rId25"/>
    <p:sldId id="270" r:id="rId26"/>
    <p:sldId id="274" r:id="rId27"/>
    <p:sldId id="272" r:id="rId28"/>
    <p:sldId id="28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71" autoAdjust="0"/>
  </p:normalViewPr>
  <p:slideViewPr>
    <p:cSldViewPr snapToGrid="0">
      <p:cViewPr>
        <p:scale>
          <a:sx n="70" d="100"/>
          <a:sy n="70" d="100"/>
        </p:scale>
        <p:origin x="-70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608A20-1D81-4549-9A4D-AED45FC39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083" y="774241"/>
            <a:ext cx="10318418" cy="1968959"/>
          </a:xfrm>
        </p:spPr>
        <p:txBody>
          <a:bodyPr/>
          <a:lstStyle/>
          <a:p>
            <a:pPr algn="ctr"/>
            <a:r>
              <a:rPr lang="en-US" sz="6000" dirty="0"/>
              <a:t>Vertical/rotary car parking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9630FA-1ECE-4780-AA35-D7C33070B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8818" y="3325304"/>
            <a:ext cx="8045373" cy="24408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altLang="ko-KR" sz="2800" dirty="0"/>
              <a:t>Supervisor: Dr. </a:t>
            </a:r>
            <a:r>
              <a:rPr lang="en-US" altLang="ko-KR" sz="2800" dirty="0" err="1"/>
              <a:t>Samer</a:t>
            </a:r>
            <a:r>
              <a:rPr lang="en-US" altLang="ko-KR" sz="2800" dirty="0"/>
              <a:t> </a:t>
            </a:r>
            <a:r>
              <a:rPr lang="en-US" altLang="ko-KR" sz="2800" dirty="0" err="1"/>
              <a:t>Mayaleh</a:t>
            </a:r>
            <a:endParaRPr lang="ko-KR" altLang="en-US" sz="2800" dirty="0"/>
          </a:p>
          <a:p>
            <a:endParaRPr lang="en-US" sz="2800" dirty="0">
              <a:latin typeface="Bell MT" panose="02020503060305020303" pitchFamily="18" charset="0"/>
            </a:endParaRPr>
          </a:p>
          <a:p>
            <a:pPr algn="ctr"/>
            <a:r>
              <a:rPr lang="en-US" sz="2800" u="sng" dirty="0">
                <a:latin typeface="Bell MT" panose="02020503060305020303" pitchFamily="18" charset="0"/>
              </a:rPr>
              <a:t>Introduced by:</a:t>
            </a:r>
          </a:p>
          <a:p>
            <a:pPr algn="ctr"/>
            <a:r>
              <a:rPr lang="en-US" sz="2800" dirty="0">
                <a:latin typeface="Bell MT" panose="02020503060305020303" pitchFamily="18" charset="0"/>
              </a:rPr>
              <a:t>Ammar </a:t>
            </a:r>
            <a:r>
              <a:rPr lang="en-US" sz="2800" dirty="0" err="1">
                <a:latin typeface="Bell MT" panose="02020503060305020303" pitchFamily="18" charset="0"/>
              </a:rPr>
              <a:t>Bannan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</a:p>
          <a:p>
            <a:pPr algn="ctr"/>
            <a:r>
              <a:rPr lang="en-US" sz="2800" dirty="0" err="1">
                <a:latin typeface="Bell MT" panose="02020503060305020303" pitchFamily="18" charset="0"/>
              </a:rPr>
              <a:t>Majde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  <a:r>
              <a:rPr lang="en-US" sz="2800" dirty="0" err="1">
                <a:latin typeface="Bell MT" panose="02020503060305020303" pitchFamily="18" charset="0"/>
              </a:rPr>
              <a:t>Z</a:t>
            </a:r>
            <a:r>
              <a:rPr lang="en-US" sz="2800" dirty="0" err="1" smtClean="0">
                <a:latin typeface="Bell MT" panose="02020503060305020303" pitchFamily="18" charset="0"/>
              </a:rPr>
              <a:t>agha</a:t>
            </a:r>
            <a:endParaRPr lang="en-US" sz="2800" dirty="0">
              <a:latin typeface="Bell MT" panose="02020503060305020303" pitchFamily="18" charset="0"/>
            </a:endParaRPr>
          </a:p>
          <a:p>
            <a:pPr algn="ctr"/>
            <a:r>
              <a:rPr lang="en-US" sz="2800" dirty="0" err="1">
                <a:latin typeface="Bell MT" panose="02020503060305020303" pitchFamily="18" charset="0"/>
              </a:rPr>
              <a:t>Yasir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  <a:r>
              <a:rPr lang="en-US" sz="2800" dirty="0" err="1">
                <a:latin typeface="Bell MT" panose="02020503060305020303" pitchFamily="18" charset="0"/>
              </a:rPr>
              <a:t>T</a:t>
            </a:r>
            <a:r>
              <a:rPr lang="en-US" sz="2800" dirty="0" err="1" smtClean="0">
                <a:latin typeface="Bell MT" panose="02020503060305020303" pitchFamily="18" charset="0"/>
              </a:rPr>
              <a:t>obbileh</a:t>
            </a:r>
            <a:endParaRPr lang="en-US" sz="2800" dirty="0">
              <a:latin typeface="Bell MT" panose="02020503060305020303" pitchFamily="18" charset="0"/>
            </a:endParaRPr>
          </a:p>
          <a:p>
            <a:endParaRPr lang="en-US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2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18DDD7-2827-4556-A297-336DEC219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50262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77339F-FCEA-4DC7-8C28-691BBB1D7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594" y="477672"/>
            <a:ext cx="4373310" cy="617250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Mechanical components</a:t>
            </a:r>
          </a:p>
          <a:p>
            <a:r>
              <a:rPr lang="en-US" sz="2800" dirty="0"/>
              <a:t>outer </a:t>
            </a:r>
            <a:r>
              <a:rPr lang="en-US" sz="2800" dirty="0" smtClean="0"/>
              <a:t>frame</a:t>
            </a:r>
            <a:endParaRPr lang="en-US" sz="2800" dirty="0"/>
          </a:p>
          <a:p>
            <a:endParaRPr lang="en-US" dirty="0"/>
          </a:p>
        </p:txBody>
      </p:sp>
      <p:pic>
        <p:nvPicPr>
          <p:cNvPr id="5" name="عنصر نائب للمحتوى 3" descr="outer read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940" y="902525"/>
            <a:ext cx="4773881" cy="57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4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F5B99C-A6F3-474E-8A4A-FFE82445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overview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69" t="4836" r="31083" b="12057"/>
          <a:stretch/>
        </p:blipFill>
        <p:spPr>
          <a:xfrm>
            <a:off x="6664003" y="279292"/>
            <a:ext cx="4772820" cy="6578708"/>
          </a:xfrm>
        </p:spPr>
      </p:pic>
    </p:spTree>
    <p:extLst>
      <p:ext uri="{BB962C8B-B14F-4D97-AF65-F5344CB8AC3E}">
        <p14:creationId xmlns:p14="http://schemas.microsoft.com/office/powerpoint/2010/main" val="33777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18DDD7-2827-4556-A297-336DEC219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1980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components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77339F-FCEA-4DC7-8C28-691BBB1D7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80565"/>
            <a:ext cx="10178322" cy="5199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Electrical  components</a:t>
            </a:r>
          </a:p>
          <a:p>
            <a:r>
              <a:rPr lang="en-US" sz="2800" dirty="0"/>
              <a:t>Electric motor</a:t>
            </a:r>
          </a:p>
          <a:p>
            <a:r>
              <a:rPr lang="en-US" sz="2800" dirty="0"/>
              <a:t>Variable frequency drive (VFD)</a:t>
            </a:r>
          </a:p>
          <a:p>
            <a:r>
              <a:rPr lang="en-US" sz="2800" dirty="0"/>
              <a:t>Soft starter</a:t>
            </a:r>
          </a:p>
          <a:p>
            <a:r>
              <a:rPr lang="en-US" sz="2800" dirty="0"/>
              <a:t>Relays and contactors circuit</a:t>
            </a:r>
          </a:p>
          <a:p>
            <a:r>
              <a:rPr lang="en-US" sz="2800" dirty="0"/>
              <a:t>Safely circuit breaker for motor</a:t>
            </a:r>
          </a:p>
          <a:p>
            <a:r>
              <a:rPr lang="en-US" sz="2800" dirty="0"/>
              <a:t>Sensors</a:t>
            </a:r>
          </a:p>
          <a:p>
            <a:r>
              <a:rPr lang="en-US" sz="2800" dirty="0"/>
              <a:t>LCD interface</a:t>
            </a:r>
          </a:p>
          <a:p>
            <a:r>
              <a:rPr lang="en-US" sz="2800" dirty="0"/>
              <a:t>PLC</a:t>
            </a:r>
          </a:p>
        </p:txBody>
      </p:sp>
    </p:spTree>
    <p:extLst>
      <p:ext uri="{BB962C8B-B14F-4D97-AF65-F5344CB8AC3E}">
        <p14:creationId xmlns:p14="http://schemas.microsoft.com/office/powerpoint/2010/main" val="164414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50379"/>
          </a:xfrm>
        </p:spPr>
        <p:txBody>
          <a:bodyPr>
            <a:normAutofit fontScale="90000"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</a:pPr>
            <a: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  <a:t>Electrical  components</a:t>
            </a:r>
            <a:b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394" y="1405719"/>
            <a:ext cx="10178322" cy="4555759"/>
          </a:xfrm>
        </p:spPr>
        <p:txBody>
          <a:bodyPr>
            <a:normAutofit/>
          </a:bodyPr>
          <a:lstStyle/>
          <a:p>
            <a:pPr lvl="0">
              <a:buClr>
                <a:srgbClr val="0B082E"/>
              </a:buClr>
            </a:pPr>
            <a:r>
              <a:rPr lang="en-US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Electric motor</a:t>
            </a:r>
          </a:p>
          <a:p>
            <a:pPr marL="0" indent="0">
              <a:buNone/>
            </a:pPr>
            <a:r>
              <a:rPr lang="en-US" sz="2800" dirty="0" smtClean="0"/>
              <a:t>3 phase induction motor</a:t>
            </a:r>
          </a:p>
          <a:p>
            <a:pPr marL="0" indent="0">
              <a:buNone/>
            </a:pPr>
            <a:r>
              <a:rPr lang="en-US" sz="2800" dirty="0" smtClean="0"/>
              <a:t>Why we choose induction motor over synchronous motor?</a:t>
            </a: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Times New Roman"/>
                <a:cs typeface="Arial"/>
              </a:rPr>
              <a:t>-No DC excitation required</a:t>
            </a: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Times New Roman"/>
                <a:cs typeface="Arial"/>
              </a:rPr>
              <a:t>-No </a:t>
            </a:r>
            <a:r>
              <a:rPr lang="en-US" sz="2800" dirty="0">
                <a:latin typeface="Calibri"/>
                <a:ea typeface="Times New Roman"/>
                <a:cs typeface="Arial"/>
              </a:rPr>
              <a:t>Starting </a:t>
            </a:r>
            <a:r>
              <a:rPr lang="en-US" sz="2800" dirty="0" smtClean="0">
                <a:latin typeface="Calibri"/>
                <a:ea typeface="Times New Roman"/>
                <a:cs typeface="Arial"/>
              </a:rPr>
              <a:t>mechanism</a:t>
            </a:r>
          </a:p>
          <a:p>
            <a:pPr marL="0" indent="0">
              <a:buNone/>
            </a:pPr>
            <a:r>
              <a:rPr lang="en-US" sz="2800" dirty="0" smtClean="0"/>
              <a:t>-less maintenance, economical and reliable</a:t>
            </a: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Times New Roman"/>
                <a:cs typeface="Arial"/>
              </a:rPr>
              <a:t>-Cheaper </a:t>
            </a: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Times New Roman"/>
                <a:cs typeface="Arial"/>
              </a:rPr>
              <a:t>-Size from 1 to thousands of </a:t>
            </a:r>
            <a:r>
              <a:rPr lang="en-US" sz="2800" dirty="0" err="1" smtClean="0">
                <a:latin typeface="Calibri"/>
                <a:ea typeface="Times New Roman"/>
                <a:cs typeface="Arial"/>
              </a:rPr>
              <a:t>hp</a:t>
            </a:r>
            <a:endParaRPr lang="en-US" sz="2800" dirty="0" smtClean="0">
              <a:latin typeface="Calibri"/>
              <a:ea typeface="Times New Roman"/>
              <a:cs typeface="Arial"/>
            </a:endParaRP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Times New Roman"/>
                <a:cs typeface="Arial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32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36731"/>
          </a:xfrm>
        </p:spPr>
        <p:txBody>
          <a:bodyPr>
            <a:normAutofit fontScale="90000"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</a:pPr>
            <a: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  <a:t>Electrical  components</a:t>
            </a:r>
            <a:b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968991"/>
            <a:ext cx="10178322" cy="4910602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Variable </a:t>
            </a: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frequency drive (VFD)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259" y="1733266"/>
            <a:ext cx="7527167" cy="47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72958"/>
          </a:xfrm>
        </p:spPr>
        <p:txBody>
          <a:bodyPr>
            <a:normAutofit fontScale="90000"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</a:pPr>
            <a: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  <a:t>Electrical  components</a:t>
            </a:r>
            <a:br>
              <a:rPr lang="en-US" sz="32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23583"/>
            <a:ext cx="10178322" cy="4869658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Soft starter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599" y="1119116"/>
            <a:ext cx="7684827" cy="559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5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91072"/>
          </a:xfrm>
        </p:spPr>
        <p:txBody>
          <a:bodyPr>
            <a:normAutofit fontScale="90000"/>
          </a:bodyPr>
          <a:lstStyle/>
          <a:p>
            <a:r>
              <a:rPr lang="en-US" sz="29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Electrical 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09935"/>
            <a:ext cx="10178322" cy="4869658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Relays and </a:t>
            </a: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contactors</a:t>
            </a:r>
          </a:p>
          <a:p>
            <a:pPr marL="0" lvl="0" indent="0">
              <a:buClr>
                <a:srgbClr val="0B082E"/>
              </a:buClr>
              <a:buNone/>
            </a:pP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circuit.</a:t>
            </a:r>
            <a:endParaRPr lang="en-US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785" y="1050878"/>
            <a:ext cx="6905767" cy="556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2266"/>
          </a:xfrm>
        </p:spPr>
        <p:txBody>
          <a:bodyPr>
            <a:normAutofit fontScale="90000"/>
          </a:bodyPr>
          <a:lstStyle/>
          <a:p>
            <a:r>
              <a:rPr lang="en-US" sz="54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Electrical 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031" y="1166885"/>
            <a:ext cx="10178322" cy="5691115"/>
          </a:xfrm>
        </p:spPr>
        <p:txBody>
          <a:bodyPr/>
          <a:lstStyle/>
          <a:p>
            <a:r>
              <a:rPr lang="en-US" sz="2800" dirty="0"/>
              <a:t>Safely circuit breaker for </a:t>
            </a:r>
            <a:r>
              <a:rPr lang="en-US" sz="2800" dirty="0" smtClean="0"/>
              <a:t>motor</a:t>
            </a:r>
          </a:p>
          <a:p>
            <a:pPr>
              <a:buNone/>
            </a:pPr>
            <a:r>
              <a:rPr lang="en-US" sz="2800" u="sng" dirty="0"/>
              <a:t>KVA motor code: G (5.6-6.29) KVA/HP at </a:t>
            </a:r>
            <a:r>
              <a:rPr lang="ar-SA" sz="2800" u="sng" dirty="0"/>
              <a:t>* </a:t>
            </a:r>
            <a:r>
              <a:rPr lang="en-US" sz="2800" u="sng" dirty="0"/>
              <a:t>starting</a:t>
            </a:r>
            <a:endParaRPr lang="en-US" sz="2800" dirty="0"/>
          </a:p>
          <a:p>
            <a:pPr>
              <a:buNone/>
            </a:pPr>
            <a:r>
              <a:rPr lang="en-US" sz="2800" dirty="0" err="1"/>
              <a:t>Irated</a:t>
            </a:r>
            <a:r>
              <a:rPr lang="en-US" sz="2800" dirty="0"/>
              <a:t> =Pin/ ((3</a:t>
            </a:r>
            <a:r>
              <a:rPr lang="en-US" sz="2800" baseline="30000" dirty="0"/>
              <a:t>1/2</a:t>
            </a:r>
            <a:r>
              <a:rPr lang="en-US" sz="2800" dirty="0"/>
              <a:t>)* VL *</a:t>
            </a:r>
            <a:r>
              <a:rPr lang="en-US" sz="2800" dirty="0" err="1"/>
              <a:t>pf</a:t>
            </a:r>
            <a:r>
              <a:rPr lang="en-US" sz="2800" dirty="0"/>
              <a:t>) </a:t>
            </a:r>
            <a:br>
              <a:rPr lang="en-US" sz="2800" dirty="0"/>
            </a:br>
            <a:r>
              <a:rPr lang="en-US" sz="2800" dirty="0"/>
              <a:t>=18500/ 1.73*400*0.85=33.32A</a:t>
            </a:r>
          </a:p>
          <a:p>
            <a:pPr>
              <a:buNone/>
            </a:pPr>
            <a:r>
              <a:rPr lang="en-US" sz="2800" dirty="0"/>
              <a:t>S= KVA motor code* HP </a:t>
            </a:r>
            <a:br>
              <a:rPr lang="en-US" sz="2800" dirty="0"/>
            </a:br>
            <a:r>
              <a:rPr lang="en-US" sz="2800" dirty="0"/>
              <a:t>=5.9*25= 148.625 KVA</a:t>
            </a:r>
          </a:p>
          <a:p>
            <a:pPr>
              <a:buNone/>
            </a:pPr>
            <a:r>
              <a:rPr lang="en-US" sz="2800" dirty="0" err="1"/>
              <a:t>Istart</a:t>
            </a:r>
            <a:r>
              <a:rPr lang="en-US" sz="2800" dirty="0"/>
              <a:t>= 148625/ ((3</a:t>
            </a:r>
            <a:r>
              <a:rPr lang="en-US" sz="2800" baseline="30000" dirty="0"/>
              <a:t>1/2</a:t>
            </a:r>
            <a:r>
              <a:rPr lang="en-US" sz="2800" dirty="0"/>
              <a:t>)*400) = 214.5A</a:t>
            </a:r>
          </a:p>
          <a:p>
            <a:pPr>
              <a:buNone/>
            </a:pPr>
            <a:r>
              <a:rPr lang="en-US" sz="2800" dirty="0"/>
              <a:t>ICB&gt;</a:t>
            </a:r>
            <a:r>
              <a:rPr lang="en-US" sz="2800" dirty="0" err="1"/>
              <a:t>Istarting</a:t>
            </a:r>
            <a:r>
              <a:rPr lang="en-US" sz="2800"/>
              <a:t>        ICB&gt;214.5A            ICB=225A    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6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2266"/>
          </a:xfrm>
        </p:spPr>
        <p:txBody>
          <a:bodyPr>
            <a:normAutofit fontScale="90000"/>
          </a:bodyPr>
          <a:lstStyle/>
          <a:p>
            <a:r>
              <a:rPr lang="en-US" sz="54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Electrical 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031" y="1166885"/>
            <a:ext cx="10178322" cy="5691115"/>
          </a:xfrm>
        </p:spPr>
        <p:txBody>
          <a:bodyPr/>
          <a:lstStyle/>
          <a:p>
            <a:r>
              <a:rPr lang="en-US" sz="2800" dirty="0"/>
              <a:t>Sensors</a:t>
            </a:r>
          </a:p>
          <a:p>
            <a:r>
              <a:rPr lang="en-US" dirty="0" smtClean="0"/>
              <a:t>IR</a:t>
            </a:r>
          </a:p>
          <a:p>
            <a:r>
              <a:rPr lang="en-US" dirty="0" smtClean="0"/>
              <a:t>Limit switch </a:t>
            </a:r>
          </a:p>
          <a:p>
            <a:r>
              <a:rPr lang="en-US" dirty="0" smtClean="0"/>
              <a:t>Proximity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84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2266"/>
          </a:xfrm>
        </p:spPr>
        <p:txBody>
          <a:bodyPr>
            <a:normAutofit fontScale="90000"/>
          </a:bodyPr>
          <a:lstStyle/>
          <a:p>
            <a:r>
              <a:rPr lang="en-US" sz="54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Electrical 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031" y="1166885"/>
            <a:ext cx="10178322" cy="5691115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LCD interface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6" t="6902" r="6295" b="8583"/>
          <a:stretch/>
        </p:blipFill>
        <p:spPr bwMode="auto">
          <a:xfrm>
            <a:off x="4148919" y="1221472"/>
            <a:ext cx="7660944" cy="539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6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C71AE5-33A3-4E53-A17F-D12DB755E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31307"/>
          </a:xfrm>
        </p:spPr>
        <p:txBody>
          <a:bodyPr>
            <a:normAutofit fontScale="90000"/>
          </a:bodyPr>
          <a:lstStyle/>
          <a:p>
            <a:r>
              <a:rPr lang="en-US" sz="4600" dirty="0" smtClean="0"/>
              <a:t>Outline</a:t>
            </a:r>
            <a:endParaRPr lang="en-US" sz="4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925A42-1BD6-4080-84E0-7CB2652F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6996" y="1151907"/>
            <a:ext cx="10335204" cy="54507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-Basic </a:t>
            </a:r>
            <a:r>
              <a:rPr lang="en-US" sz="2800" dirty="0" smtClean="0"/>
              <a:t>Component :-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  * Mechanical </a:t>
            </a:r>
            <a:r>
              <a:rPr lang="en-US" sz="2800" dirty="0" smtClean="0"/>
              <a:t>Component.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  * Electrical </a:t>
            </a:r>
            <a:r>
              <a:rPr lang="en-US" sz="2800" dirty="0" smtClean="0"/>
              <a:t>Component.</a:t>
            </a:r>
          </a:p>
          <a:p>
            <a:r>
              <a:rPr lang="en-US" sz="2800" dirty="0" smtClean="0"/>
              <a:t>Flow chart.</a:t>
            </a:r>
          </a:p>
          <a:p>
            <a:r>
              <a:rPr lang="en-US" sz="2800" dirty="0" smtClean="0"/>
              <a:t>Work done. 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Problem </a:t>
            </a:r>
            <a:r>
              <a:rPr lang="en-US" sz="2800" dirty="0" smtClean="0"/>
              <a:t>Statement</a:t>
            </a:r>
            <a:endParaRPr lang="en-US" sz="2800" dirty="0"/>
          </a:p>
          <a:p>
            <a:r>
              <a:rPr lang="en-US" sz="2800" dirty="0" smtClean="0"/>
              <a:t>Advantages </a:t>
            </a:r>
            <a:r>
              <a:rPr lang="en-US" sz="2800" dirty="0"/>
              <a:t>&amp; disadvantages</a:t>
            </a:r>
          </a:p>
          <a:p>
            <a:r>
              <a:rPr lang="en-US" sz="2800" dirty="0"/>
              <a:t>Cost</a:t>
            </a:r>
          </a:p>
          <a:p>
            <a:r>
              <a:rPr lang="en-US" sz="2800" dirty="0"/>
              <a:t>Future work &amp; conclusion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32266"/>
          </a:xfrm>
        </p:spPr>
        <p:txBody>
          <a:bodyPr>
            <a:normAutofit fontScale="90000"/>
          </a:bodyPr>
          <a:lstStyle/>
          <a:p>
            <a:r>
              <a:rPr lang="en-US" sz="54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Electrical 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4509" y="1166885"/>
            <a:ext cx="10178322" cy="5691115"/>
          </a:xfrm>
        </p:spPr>
        <p:txBody>
          <a:bodyPr/>
          <a:lstStyle/>
          <a:p>
            <a:r>
              <a:rPr lang="en-US" sz="3500" dirty="0"/>
              <a:t>PLC</a:t>
            </a:r>
          </a:p>
          <a:p>
            <a:pPr marL="0" indent="0">
              <a:buNone/>
            </a:pPr>
            <a:r>
              <a:rPr lang="en-US" dirty="0" smtClean="0"/>
              <a:t>Why we choose </a:t>
            </a:r>
          </a:p>
          <a:p>
            <a:pPr marL="0" indent="0">
              <a:buNone/>
            </a:pPr>
            <a:r>
              <a:rPr lang="en-US" dirty="0" smtClean="0"/>
              <a:t>PLC?</a:t>
            </a:r>
            <a:endParaRPr lang="en-US" dirty="0"/>
          </a:p>
        </p:txBody>
      </p:sp>
      <p:pic>
        <p:nvPicPr>
          <p:cNvPr id="4" name="صورة 3" descr="gf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467" y="1310185"/>
            <a:ext cx="7451678" cy="522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4023707" cy="860261"/>
          </a:xfrm>
        </p:spPr>
        <p:txBody>
          <a:bodyPr/>
          <a:lstStyle/>
          <a:p>
            <a:r>
              <a:rPr lang="en-US" dirty="0" smtClean="0"/>
              <a:t>Flow chart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79" y="121037"/>
            <a:ext cx="6640208" cy="6214449"/>
          </a:xfrm>
        </p:spPr>
      </p:pic>
      <p:sp>
        <p:nvSpPr>
          <p:cNvPr id="3" name="TextBox 2"/>
          <p:cNvSpPr txBox="1"/>
          <p:nvPr/>
        </p:nvSpPr>
        <p:spPr>
          <a:xfrm>
            <a:off x="6747773" y="6335486"/>
            <a:ext cx="394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System operation sequences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0396" y="6352059"/>
            <a:ext cx="394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System components and PLC I/O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96" y="1098328"/>
            <a:ext cx="3777648" cy="508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302" y="179104"/>
            <a:ext cx="9997440" cy="95366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Work done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64526"/>
            <a:ext cx="10178322" cy="48560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 design </a:t>
            </a:r>
          </a:p>
          <a:p>
            <a:r>
              <a:rPr lang="en-US" sz="2800" dirty="0" smtClean="0"/>
              <a:t>Modulation for system and transfer function </a:t>
            </a:r>
          </a:p>
          <a:p>
            <a:r>
              <a:rPr lang="en-US" sz="2800" dirty="0"/>
              <a:t>Torque </a:t>
            </a:r>
            <a:r>
              <a:rPr lang="en-US" sz="2800" dirty="0" smtClean="0"/>
              <a:t>calculations</a:t>
            </a:r>
            <a:endParaRPr lang="en-US" sz="2800" dirty="0"/>
          </a:p>
          <a:p>
            <a:r>
              <a:rPr lang="en-US" sz="2800" dirty="0" smtClean="0"/>
              <a:t>Calculation for circuit breaker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153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991A6C-B07A-48F6-9DA7-7E49DD2D0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50262"/>
          </a:xfrm>
        </p:spPr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3E5492B-3D66-4D14-BE19-4B081AD94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72989"/>
            <a:ext cx="10178322" cy="4606604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*The </a:t>
            </a:r>
            <a:r>
              <a:rPr lang="en-US" sz="2800" dirty="0"/>
              <a:t>first problem is the stability of the new </a:t>
            </a:r>
            <a:r>
              <a:rPr lang="en-US" sz="2800" dirty="0" smtClean="0"/>
              <a:t>design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* </a:t>
            </a:r>
            <a:r>
              <a:rPr lang="en-US" sz="2800" dirty="0"/>
              <a:t>The second problem is how to move the system at a constant speed with different weight and torque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65" y="3643740"/>
            <a:ext cx="7050179" cy="146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3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252C20-D220-4BB8-ACEA-555B6FBC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33721"/>
          </a:xfrm>
        </p:spPr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dvantages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F5D226-9B87-4311-BFA2-C261724BA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70575"/>
            <a:ext cx="10178322" cy="5306072"/>
          </a:xfrm>
        </p:spPr>
        <p:txBody>
          <a:bodyPr>
            <a:normAutofit/>
          </a:bodyPr>
          <a:lstStyle/>
          <a:p>
            <a:r>
              <a:rPr lang="en-US" sz="2800" dirty="0"/>
              <a:t>Easy installation</a:t>
            </a:r>
          </a:p>
          <a:p>
            <a:r>
              <a:rPr lang="en-US" sz="2800" dirty="0"/>
              <a:t>Powerful software</a:t>
            </a:r>
          </a:p>
          <a:p>
            <a:r>
              <a:rPr lang="en-US" sz="2800" dirty="0"/>
              <a:t>Independent operation</a:t>
            </a:r>
          </a:p>
          <a:p>
            <a:r>
              <a:rPr lang="en-US" sz="2800" dirty="0"/>
              <a:t>Easy to relocate</a:t>
            </a:r>
          </a:p>
          <a:p>
            <a:r>
              <a:rPr lang="en-US" sz="2800" dirty="0"/>
              <a:t>Multiple entry points</a:t>
            </a:r>
          </a:p>
          <a:p>
            <a:r>
              <a:rPr lang="en-US" sz="2800" dirty="0"/>
              <a:t>Save and earn money</a:t>
            </a:r>
          </a:p>
          <a:p>
            <a:r>
              <a:rPr lang="en-US" sz="2800" dirty="0"/>
              <a:t>Easy to scale</a:t>
            </a:r>
          </a:p>
          <a:p>
            <a:r>
              <a:rPr lang="en-US" sz="2800" dirty="0"/>
              <a:t>Little space required</a:t>
            </a:r>
          </a:p>
          <a:p>
            <a:r>
              <a:rPr lang="en-US" sz="2800" dirty="0"/>
              <a:t>Long lasting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1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C1A1E5-73C6-4A86-8E53-444E77041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89923"/>
          </a:xfrm>
        </p:spPr>
        <p:txBody>
          <a:bodyPr>
            <a:normAutofit fontScale="90000"/>
          </a:bodyPr>
          <a:lstStyle/>
          <a:p>
            <a:r>
              <a:rPr lang="en-US" dirty="0"/>
              <a:t>Disadvantages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E201F2-31A3-4C38-8288-13B85D985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37139"/>
            <a:ext cx="10178322" cy="4742454"/>
          </a:xfrm>
        </p:spPr>
        <p:txBody>
          <a:bodyPr/>
          <a:lstStyle/>
          <a:p>
            <a:r>
              <a:rPr lang="en-US" sz="2800" dirty="0" smtClean="0"/>
              <a:t>There </a:t>
            </a:r>
            <a:r>
              <a:rPr lang="en-US" sz="2800" dirty="0"/>
              <a:t>is no safety code in our country</a:t>
            </a:r>
          </a:p>
          <a:p>
            <a:r>
              <a:rPr lang="en-US" sz="2800" dirty="0" smtClean="0"/>
              <a:t>It </a:t>
            </a:r>
            <a:r>
              <a:rPr lang="en-US" sz="2800" dirty="0"/>
              <a:t>has refused to give a statement to the implementation of this project in the recoil distance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possibility of providing the type of suitable pieces in our </a:t>
            </a:r>
            <a:r>
              <a:rPr lang="en-US" sz="2800" dirty="0" smtClean="0"/>
              <a:t>country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747" y="409680"/>
            <a:ext cx="1729028" cy="832266"/>
          </a:xfrm>
        </p:spPr>
        <p:txBody>
          <a:bodyPr>
            <a:noAutofit/>
          </a:bodyPr>
          <a:lstStyle/>
          <a:p>
            <a:r>
              <a:rPr lang="en-US" sz="5000" dirty="0" smtClean="0"/>
              <a:t>cost</a:t>
            </a:r>
            <a:endParaRPr lang="en-US" sz="5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3445985"/>
              </p:ext>
            </p:extLst>
          </p:nvPr>
        </p:nvGraphicFramePr>
        <p:xfrm>
          <a:off x="3752602" y="403763"/>
          <a:ext cx="7600207" cy="615154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797667"/>
                <a:gridCol w="1588140"/>
                <a:gridCol w="1884176"/>
                <a:gridCol w="1173842"/>
                <a:gridCol w="1156382"/>
              </a:tblGrid>
              <a:tr h="5008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Total Cost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Cost per piece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Quantity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Equipment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0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3 phase Induction Motor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4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320$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320$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Programmable Logic Controller (PLC)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7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Circuit Breaker (C.B) 200A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7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Relay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4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200$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Drive Multi-Function (VFD)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4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8$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8$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Proximity sensor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Sensors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</a:tr>
              <a:tr h="48557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8$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8$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Limit switch sensor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57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384$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24$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IR sensor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430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Sensors </a:t>
                      </a:r>
                      <a:r>
                        <a:rPr lang="en-US" sz="1400" dirty="0" smtClean="0">
                          <a:effectLst/>
                        </a:rPr>
                        <a:t> total cost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9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Cast Iron ( Outer Frame )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62.5$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Cast Iron (Pallets)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1100$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550$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Chain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92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700$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4+16+16+16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Sprocket , "L" Shaped connector and Bush Bearing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3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6400$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 cost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704" marR="4570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0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DEABFD-CDBE-4BD4-AC10-2987B2090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56133"/>
          </a:xfrm>
        </p:spPr>
        <p:txBody>
          <a:bodyPr>
            <a:normAutofit/>
          </a:bodyPr>
          <a:lstStyle/>
          <a:p>
            <a:r>
              <a:rPr lang="en-US" dirty="0"/>
              <a:t>Future work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B7CF10-AEA5-49B1-875E-C928D1132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49189"/>
            <a:ext cx="10178322" cy="453040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B</a:t>
            </a:r>
            <a:r>
              <a:rPr lang="en-US" sz="2800" dirty="0" smtClean="0"/>
              <a:t>uild </a:t>
            </a:r>
            <a:r>
              <a:rPr lang="en-US" sz="2800" dirty="0"/>
              <a:t>a small </a:t>
            </a:r>
            <a:r>
              <a:rPr lang="en-US" sz="2800" dirty="0" smtClean="0"/>
              <a:t>model.</a:t>
            </a:r>
          </a:p>
          <a:p>
            <a:r>
              <a:rPr lang="en-US" sz="2800" dirty="0" smtClean="0"/>
              <a:t> Programming the PLC </a:t>
            </a:r>
            <a:r>
              <a:rPr lang="en-US" sz="2800" dirty="0"/>
              <a:t>using ladder </a:t>
            </a:r>
            <a:r>
              <a:rPr lang="en-US" sz="2800" dirty="0" smtClean="0"/>
              <a:t>diagram. </a:t>
            </a:r>
          </a:p>
          <a:p>
            <a:r>
              <a:rPr lang="en-US" sz="2800" dirty="0" smtClean="0"/>
              <a:t> Use a SCADA program </a:t>
            </a:r>
            <a:r>
              <a:rPr lang="en-US" sz="2800" dirty="0"/>
              <a:t>to monitor and control the </a:t>
            </a:r>
            <a:r>
              <a:rPr lang="en-US" sz="2800" dirty="0" smtClean="0"/>
              <a:t>system.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Make simulation using MATLAB.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521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2381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0D45D3-983F-4774-A7D0-897B34236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96138"/>
          </a:xfrm>
        </p:spPr>
        <p:txBody>
          <a:bodyPr>
            <a:noAutofit/>
          </a:bodyPr>
          <a:lstStyle/>
          <a:p>
            <a:r>
              <a:rPr lang="en-US" sz="4600" dirty="0"/>
              <a:t>I</a:t>
            </a:r>
            <a:r>
              <a:rPr lang="en-US" sz="4600" dirty="0" smtClean="0"/>
              <a:t>ntroduction</a:t>
            </a:r>
            <a:endParaRPr lang="en-US" sz="4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F532D9-2F84-4973-B4CC-F640D60F2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099" y="1316833"/>
            <a:ext cx="10178322" cy="459005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What is the main objective of the </a:t>
            </a:r>
            <a:r>
              <a:rPr lang="en-US" sz="2800" dirty="0" smtClean="0"/>
              <a:t>project?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Types of parking System :-</a:t>
            </a:r>
          </a:p>
          <a:p>
            <a:r>
              <a:rPr lang="en-US" sz="2800" b="1" dirty="0"/>
              <a:t>Puzzle Automated Parking System</a:t>
            </a:r>
          </a:p>
          <a:p>
            <a:r>
              <a:rPr lang="en-US" sz="2800" b="1" dirty="0"/>
              <a:t>Shuttle Automated Parking System</a:t>
            </a:r>
          </a:p>
          <a:p>
            <a:r>
              <a:rPr lang="en-US" sz="2800" b="1" dirty="0"/>
              <a:t>Optima Parking system</a:t>
            </a:r>
          </a:p>
          <a:p>
            <a:r>
              <a:rPr lang="en-US" sz="2800" b="1" dirty="0"/>
              <a:t>Crane Automated Parking System</a:t>
            </a:r>
          </a:p>
          <a:p>
            <a:r>
              <a:rPr lang="en-US" sz="2800" b="1" dirty="0"/>
              <a:t>Vertical car parking system</a:t>
            </a:r>
          </a:p>
          <a:p>
            <a:r>
              <a:rPr lang="en-US" sz="2800" b="1" dirty="0"/>
              <a:t>Circular/multi level/tower car parking system</a:t>
            </a:r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813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32015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Circular/multi level/tower car parking system</a:t>
            </a:r>
            <a:r>
              <a:rPr lang="en-US" sz="5400" b="1" dirty="0"/>
              <a:t/>
            </a:r>
            <a:br>
              <a:rPr lang="en-US" sz="5400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54" y="1211283"/>
            <a:ext cx="7391085" cy="5296395"/>
          </a:xfrm>
        </p:spPr>
      </p:pic>
    </p:spTree>
    <p:extLst>
      <p:ext uri="{BB962C8B-B14F-4D97-AF65-F5344CB8AC3E}">
        <p14:creationId xmlns:p14="http://schemas.microsoft.com/office/powerpoint/2010/main" val="35932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6"/>
            <a:ext cx="10178322" cy="491072"/>
          </a:xfrm>
        </p:spPr>
        <p:txBody>
          <a:bodyPr>
            <a:normAutofit fontScale="90000"/>
          </a:bodyPr>
          <a:lstStyle/>
          <a:p>
            <a:pPr marL="228600" lvl="0" indent="-228600">
              <a:lnSpc>
                <a:spcPct val="110000"/>
              </a:lnSpc>
              <a:spcBef>
                <a:spcPts val="700"/>
              </a:spcBef>
            </a:pPr>
            <a:r>
              <a:rPr lang="en-US" sz="2800" b="1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  <a:t>Shuttle Automated Parking System</a:t>
            </a:r>
            <a:br>
              <a:rPr lang="en-US" sz="2800" b="1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851" y="1378424"/>
            <a:ext cx="7169813" cy="5295331"/>
          </a:xfrm>
        </p:spPr>
      </p:pic>
    </p:spTree>
    <p:extLst>
      <p:ext uri="{BB962C8B-B14F-4D97-AF65-F5344CB8AC3E}">
        <p14:creationId xmlns:p14="http://schemas.microsoft.com/office/powerpoint/2010/main" val="5539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I</a:t>
            </a:r>
            <a:r>
              <a:rPr lang="en-US" sz="5400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825" y="1365914"/>
            <a:ext cx="9997440" cy="4800600"/>
          </a:xfrm>
        </p:spPr>
        <p:txBody>
          <a:bodyPr>
            <a:normAutofit/>
          </a:bodyPr>
          <a:lstStyle/>
          <a:p>
            <a:r>
              <a:rPr lang="en-US" sz="3200" dirty="0"/>
              <a:t>Why we choose vertical/rotary parking ?</a:t>
            </a:r>
          </a:p>
          <a:p>
            <a:r>
              <a:rPr lang="en-US" sz="3200" dirty="0"/>
              <a:t> Why we made a new Design ?</a:t>
            </a:r>
          </a:p>
        </p:txBody>
      </p:sp>
    </p:spTree>
    <p:extLst>
      <p:ext uri="{BB962C8B-B14F-4D97-AF65-F5344CB8AC3E}">
        <p14:creationId xmlns:p14="http://schemas.microsoft.com/office/powerpoint/2010/main" val="25951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DFCE98-0BDB-42AF-A56C-FC1DB2E4E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163" y="265864"/>
            <a:ext cx="10392770" cy="716775"/>
          </a:xfrm>
        </p:spPr>
        <p:txBody>
          <a:bodyPr>
            <a:normAutofit fontScale="90000"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</a:pPr>
            <a:r>
              <a:rPr lang="en-US" dirty="0">
                <a:solidFill>
                  <a:srgbClr val="0B082E"/>
                </a:solidFill>
              </a:rPr>
              <a:t>Basic components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8D0527-6EE7-4480-9150-11BEB0FB6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38151"/>
            <a:ext cx="10178322" cy="4941442"/>
          </a:xfrm>
        </p:spPr>
        <p:txBody>
          <a:bodyPr/>
          <a:lstStyle/>
          <a:p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+mj-ea"/>
                <a:cs typeface="+mj-cs"/>
              </a:rPr>
              <a:t>Mechanical components</a:t>
            </a:r>
          </a:p>
          <a:p>
            <a:pPr lvl="0"/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Gear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عنصر نائب للمحتوى 3" descr="hg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391" y="982639"/>
            <a:ext cx="6742542" cy="554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74519"/>
          </a:xfrm>
        </p:spPr>
        <p:txBody>
          <a:bodyPr>
            <a:normAutofit/>
          </a:bodyPr>
          <a:lstStyle/>
          <a:p>
            <a:r>
              <a:rPr lang="en-US" sz="28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Mechanical components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938151"/>
            <a:ext cx="10178322" cy="4941441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Roller chain</a:t>
            </a:r>
          </a:p>
          <a:p>
            <a:endParaRPr lang="en-US" dirty="0"/>
          </a:p>
        </p:txBody>
      </p:sp>
      <p:pic>
        <p:nvPicPr>
          <p:cNvPr id="4" name="عنصر نائب للمحتوى 3" descr="chain. read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8590" y="926275"/>
            <a:ext cx="6887537" cy="555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08264"/>
          </a:xfrm>
        </p:spPr>
        <p:txBody>
          <a:bodyPr>
            <a:normAutofit fontScale="90000"/>
          </a:bodyPr>
          <a:lstStyle/>
          <a:p>
            <a:r>
              <a:rPr lang="en-US" sz="28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Mechanical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902525"/>
            <a:ext cx="10178322" cy="4977067"/>
          </a:xfrm>
        </p:spPr>
        <p:txBody>
          <a:bodyPr/>
          <a:lstStyle/>
          <a:p>
            <a:pPr lvl="0">
              <a:buClr>
                <a:srgbClr val="0B082E"/>
              </a:buCl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Pallet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عنصر نائب للمحتوى 3" descr="pallet asy read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265" y="391886"/>
            <a:ext cx="6541661" cy="6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8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1262</TotalTime>
  <Words>501</Words>
  <Application>Microsoft Office PowerPoint</Application>
  <PresentationFormat>Custom</PresentationFormat>
  <Paragraphs>180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Solstice</vt:lpstr>
      <vt:lpstr>Vertical/rotary car parking system</vt:lpstr>
      <vt:lpstr>Outline</vt:lpstr>
      <vt:lpstr>Introduction</vt:lpstr>
      <vt:lpstr>Circular/multi level/tower car parking system </vt:lpstr>
      <vt:lpstr>Shuttle Automated Parking System </vt:lpstr>
      <vt:lpstr>Introduction</vt:lpstr>
      <vt:lpstr>Basic components</vt:lpstr>
      <vt:lpstr>Mechanical components</vt:lpstr>
      <vt:lpstr>Mechanical components</vt:lpstr>
      <vt:lpstr> </vt:lpstr>
      <vt:lpstr>System overview</vt:lpstr>
      <vt:lpstr>Basic components </vt:lpstr>
      <vt:lpstr>Electrical  components </vt:lpstr>
      <vt:lpstr>Electrical  components </vt:lpstr>
      <vt:lpstr>Electrical  components </vt:lpstr>
      <vt:lpstr>Electrical  components</vt:lpstr>
      <vt:lpstr>Electrical  components</vt:lpstr>
      <vt:lpstr>Electrical  components</vt:lpstr>
      <vt:lpstr>Electrical  components</vt:lpstr>
      <vt:lpstr>Electrical  components</vt:lpstr>
      <vt:lpstr>Flow chart</vt:lpstr>
      <vt:lpstr>Work done </vt:lpstr>
      <vt:lpstr>Problem statement</vt:lpstr>
      <vt:lpstr>Advantages</vt:lpstr>
      <vt:lpstr>Disadvantages </vt:lpstr>
      <vt:lpstr>cost</vt:lpstr>
      <vt:lpstr>Future work and 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Vertical/rotary car parking system</dc:title>
  <dc:creator>XIHeat</dc:creator>
  <cp:lastModifiedBy>ammar</cp:lastModifiedBy>
  <cp:revision>97</cp:revision>
  <dcterms:created xsi:type="dcterms:W3CDTF">2017-12-19T11:12:05Z</dcterms:created>
  <dcterms:modified xsi:type="dcterms:W3CDTF">2018-05-30T22:22:41Z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