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0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2" r:id="rId6"/>
    <p:sldId id="273" r:id="rId7"/>
    <p:sldId id="270" r:id="rId8"/>
    <p:sldId id="260" r:id="rId9"/>
    <p:sldId id="271" r:id="rId10"/>
    <p:sldId id="268" r:id="rId11"/>
    <p:sldId id="269" r:id="rId12"/>
    <p:sldId id="275" r:id="rId13"/>
    <p:sldId id="262" r:id="rId14"/>
    <p:sldId id="263" r:id="rId15"/>
    <p:sldId id="264" r:id="rId16"/>
    <p:sldId id="274" r:id="rId17"/>
  </p:sldIdLst>
  <p:sldSz cx="18288000" cy="10287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League Spartan" panose="020B0604020202020204" charset="0"/>
      <p:regular r:id="rId23"/>
    </p:embeddedFont>
    <p:embeddedFont>
      <p:font typeface="Mokoto" panose="020B0604020202020204" charset="0"/>
      <p:regular r:id="rId24"/>
    </p:embeddedFont>
    <p:embeddedFont>
      <p:font typeface="Montserrat" panose="020B0604020202020204" charset="0"/>
      <p:regular r:id="rId25"/>
      <p:bold r:id="rId26"/>
    </p:embeddedFont>
    <p:embeddedFont>
      <p:font typeface="Open Sauce Light" panose="020B0604020202020204" charset="0"/>
      <p:regular r:id="rId27"/>
    </p:embeddedFont>
    <p:embeddedFont>
      <p:font typeface="Trebuchet MS" panose="020B0603020202020204" pitchFamily="34" charset="0"/>
      <p:regular r:id="rId28"/>
      <p:bold r:id="rId29"/>
      <p:italic r:id="rId30"/>
      <p:boldItalic r:id="rId31"/>
    </p:embeddedFont>
    <p:embeddedFont>
      <p:font typeface="Tw Cen MT" panose="020B0602020104020603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1EBE5"/>
    <a:srgbClr val="F0EAE2"/>
    <a:srgbClr val="EFE9DF"/>
    <a:srgbClr val="E3DED7"/>
    <a:srgbClr val="EAEAEA"/>
    <a:srgbClr val="11111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1" autoAdjust="0"/>
    <p:restoredTop sz="93123" autoAdjust="0"/>
  </p:normalViewPr>
  <p:slideViewPr>
    <p:cSldViewPr>
      <p:cViewPr varScale="1">
        <p:scale>
          <a:sx n="101" d="100"/>
          <a:sy n="101" d="100"/>
        </p:scale>
        <p:origin x="107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ableStyles" Target="tableStyles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90F5F-8B50-455F-B626-1F8861BAB8EA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56C9D-7F00-48EB-B93F-EDD1CF06E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28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856C9D-7F00-48EB-B93F-EDD1CF06EF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13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856C9D-7F00-48EB-B93F-EDD1CF06EF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88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8288005" cy="1028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" y="1"/>
            <a:ext cx="3457577" cy="10287002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4637" y="1683545"/>
            <a:ext cx="13187363" cy="3581400"/>
          </a:xfrm>
        </p:spPr>
        <p:txBody>
          <a:bodyPr anchor="b">
            <a:normAutofit/>
          </a:bodyPr>
          <a:lstStyle>
            <a:lvl1pPr algn="l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4637" y="5403057"/>
            <a:ext cx="13187363" cy="2483643"/>
          </a:xfrm>
        </p:spPr>
        <p:txBody>
          <a:bodyPr>
            <a:normAutofit/>
          </a:bodyPr>
          <a:lstStyle>
            <a:lvl1pPr marL="0" indent="0" algn="l">
              <a:buNone/>
              <a:defRPr sz="3000" cap="all" baseline="0">
                <a:solidFill>
                  <a:schemeClr val="tx2"/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16267" y="8115302"/>
            <a:ext cx="4114800" cy="54768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4636" y="8115302"/>
            <a:ext cx="7687329" cy="547688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845367" y="8115299"/>
            <a:ext cx="1156634" cy="5476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32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116" y="6456997"/>
            <a:ext cx="14868533" cy="1229033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2117" y="909639"/>
            <a:ext cx="14868531" cy="4949667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48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2047" y="7686030"/>
            <a:ext cx="14866289" cy="102370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82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185" y="914400"/>
            <a:ext cx="14858933" cy="5143500"/>
          </a:xfrm>
        </p:spPr>
        <p:txBody>
          <a:bodyPr anchor="ctr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2116" y="6629399"/>
            <a:ext cx="14856689" cy="2057399"/>
          </a:xfrm>
        </p:spPr>
        <p:txBody>
          <a:bodyPr anchor="ctr">
            <a:normAutofit/>
          </a:bodyPr>
          <a:lstStyle>
            <a:lvl1pPr marL="0" indent="0">
              <a:buNone/>
              <a:defRPr sz="27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76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18" y="914399"/>
            <a:ext cx="13954128" cy="4122644"/>
          </a:xfrm>
        </p:spPr>
        <p:txBody>
          <a:bodyPr anchor="ctr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580967" y="5048336"/>
            <a:ext cx="13128449" cy="823452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2117" y="6464879"/>
            <a:ext cx="14859003" cy="2234244"/>
          </a:xfrm>
        </p:spPr>
        <p:txBody>
          <a:bodyPr anchor="ctr">
            <a:normAutofit/>
          </a:bodyPr>
          <a:lstStyle>
            <a:lvl1pPr marL="0" indent="0">
              <a:buNone/>
              <a:defRPr sz="27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1355268" y="1098591"/>
            <a:ext cx="914400" cy="877164"/>
          </a:xfrm>
          <a:prstGeom prst="rect">
            <a:avLst/>
          </a:prstGeom>
        </p:spPr>
        <p:txBody>
          <a:bodyPr vert="horz" lIns="137160" tIns="68580" rIns="137160" bIns="6858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2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5806055" y="4147458"/>
            <a:ext cx="914400" cy="877164"/>
          </a:xfrm>
          <a:prstGeom prst="rect">
            <a:avLst/>
          </a:prstGeom>
        </p:spPr>
        <p:txBody>
          <a:bodyPr vert="horz" lIns="137160" tIns="68580" rIns="137160" bIns="6858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2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8612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116" y="3201062"/>
            <a:ext cx="14859002" cy="3767753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2047" y="6986483"/>
            <a:ext cx="14856758" cy="1710966"/>
          </a:xfrm>
        </p:spPr>
        <p:txBody>
          <a:bodyPr anchor="t">
            <a:normAutofit/>
          </a:bodyPr>
          <a:lstStyle>
            <a:lvl1pPr marL="0" indent="0">
              <a:buNone/>
              <a:defRPr sz="27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26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712120" y="914400"/>
            <a:ext cx="14858997" cy="2857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712116" y="4011695"/>
            <a:ext cx="4795349" cy="10287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36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691878" y="5040395"/>
            <a:ext cx="4813103" cy="3646404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72150" y="4016453"/>
            <a:ext cx="4776578" cy="10287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36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6756320" y="5045153"/>
            <a:ext cx="4793745" cy="3646404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778663" y="4011695"/>
            <a:ext cx="4792452" cy="10287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36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1778663" y="5040395"/>
            <a:ext cx="4792452" cy="3646404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38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712117" y="914400"/>
            <a:ext cx="14858999" cy="2857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712120" y="6606894"/>
            <a:ext cx="4792860" cy="864393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30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712120" y="4000497"/>
            <a:ext cx="4792860" cy="2286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712120" y="7471288"/>
            <a:ext cx="4792860" cy="1226765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33580" y="6606894"/>
            <a:ext cx="4800600" cy="864393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30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6733580" y="4000497"/>
            <a:ext cx="4798410" cy="2286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31390" y="7471286"/>
            <a:ext cx="4800600" cy="1215513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778851" y="6606893"/>
            <a:ext cx="4786112" cy="864393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30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1778664" y="4000497"/>
            <a:ext cx="4792454" cy="2286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1778663" y="7471281"/>
            <a:ext cx="4792452" cy="1215518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74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75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563601" y="914399"/>
            <a:ext cx="3007517" cy="77724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2115" y="914399"/>
            <a:ext cx="11622885" cy="77724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9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117" y="2128840"/>
            <a:ext cx="14859000" cy="4279106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2117" y="6636543"/>
            <a:ext cx="14859000" cy="2062164"/>
          </a:xfrm>
        </p:spPr>
        <p:txBody>
          <a:bodyPr>
            <a:normAutofit/>
          </a:bodyPr>
          <a:lstStyle>
            <a:lvl1pPr marL="0" indent="0">
              <a:buNone/>
              <a:defRPr sz="27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0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2116" y="3374229"/>
            <a:ext cx="7317584" cy="53125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1" y="3374229"/>
            <a:ext cx="7312817" cy="53125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9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117" y="928690"/>
            <a:ext cx="14859000" cy="22169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5029" y="3374229"/>
            <a:ext cx="6974675" cy="1235868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36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2116" y="4610096"/>
            <a:ext cx="7317587" cy="40767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01212" y="3374228"/>
            <a:ext cx="6969903" cy="1235868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3600" b="0" cap="all" baseline="0">
                <a:solidFill>
                  <a:schemeClr val="tx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4610096"/>
            <a:ext cx="7312815" cy="40767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5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6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0058" y="914402"/>
            <a:ext cx="5784056" cy="2459826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4301" y="888999"/>
            <a:ext cx="8836814" cy="7797801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20058" y="3374229"/>
            <a:ext cx="5784056" cy="5312571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3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120" y="914400"/>
            <a:ext cx="8901762" cy="2459829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071082" y="914402"/>
            <a:ext cx="5500035" cy="77723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2116" y="3374229"/>
            <a:ext cx="8901767" cy="5312571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4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8288005" cy="1028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21432" y="1"/>
            <a:ext cx="18080832" cy="10287002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2120" y="927777"/>
            <a:ext cx="14858997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2119" y="3374230"/>
            <a:ext cx="14858999" cy="5312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85382" y="882491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2117" y="8824913"/>
            <a:ext cx="9358964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75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14482" y="8824912"/>
            <a:ext cx="1156634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23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120000"/>
        </a:lnSpc>
        <a:spcBef>
          <a:spcPts val="1500"/>
        </a:spcBef>
        <a:buSzPct val="125000"/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1.svg"/><Relationship Id="rId4" Type="http://schemas.openxmlformats.org/officeDocument/2006/relationships/image" Target="../media/image17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83822-A498-34AC-0FD3-08F0E13DDB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72400" y="1683545"/>
            <a:ext cx="8229600" cy="24693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>
                <a:solidFill>
                  <a:schemeClr val="accent4"/>
                </a:solidFill>
                <a:latin typeface="Mokoto"/>
              </a:rPr>
              <a:t>GRADUATION PROJECT 2:</a:t>
            </a:r>
            <a:br>
              <a:rPr lang="en-US" sz="7200" dirty="0">
                <a:solidFill>
                  <a:srgbClr val="92DCEF"/>
                </a:solidFill>
                <a:latin typeface="Mokoto"/>
              </a:rPr>
            </a:br>
            <a:endParaRPr lang="en-US" dirty="0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9F69413-95E3-6A14-68B1-87C8FD33E90F}"/>
              </a:ext>
            </a:extLst>
          </p:cNvPr>
          <p:cNvSpPr/>
          <p:nvPr/>
        </p:nvSpPr>
        <p:spPr>
          <a:xfrm>
            <a:off x="8686800" y="4614230"/>
            <a:ext cx="5888119" cy="3039741"/>
          </a:xfrm>
          <a:custGeom>
            <a:avLst/>
            <a:gdLst/>
            <a:ahLst/>
            <a:cxnLst/>
            <a:rect l="l" t="t" r="r" b="b"/>
            <a:pathLst>
              <a:path w="5888119" h="3039741">
                <a:moveTo>
                  <a:pt x="0" y="0"/>
                </a:moveTo>
                <a:lnTo>
                  <a:pt x="5888119" y="0"/>
                </a:lnTo>
                <a:lnTo>
                  <a:pt x="5888119" y="3039741"/>
                </a:lnTo>
                <a:lnTo>
                  <a:pt x="0" y="30397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47CC31-58D4-B2FB-EE29-03E622926D15}"/>
              </a:ext>
            </a:extLst>
          </p:cNvPr>
          <p:cNvSpPr txBox="1"/>
          <p:nvPr/>
        </p:nvSpPr>
        <p:spPr>
          <a:xfrm>
            <a:off x="10564906" y="5421566"/>
            <a:ext cx="3695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Sparko: Unleashing the Potential of Smart Robotics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CD97746D-8333-589A-CD8D-261B160F684E}"/>
              </a:ext>
            </a:extLst>
          </p:cNvPr>
          <p:cNvSpPr/>
          <p:nvPr/>
        </p:nvSpPr>
        <p:spPr>
          <a:xfrm>
            <a:off x="9590543" y="5385920"/>
            <a:ext cx="885704" cy="1581615"/>
          </a:xfrm>
          <a:custGeom>
            <a:avLst/>
            <a:gdLst/>
            <a:ahLst/>
            <a:cxnLst/>
            <a:rect l="l" t="t" r="r" b="b"/>
            <a:pathLst>
              <a:path w="885704" h="1581615">
                <a:moveTo>
                  <a:pt x="0" y="0"/>
                </a:moveTo>
                <a:lnTo>
                  <a:pt x="885704" y="0"/>
                </a:lnTo>
                <a:lnTo>
                  <a:pt x="885704" y="1581615"/>
                </a:lnTo>
                <a:lnTo>
                  <a:pt x="0" y="158161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A8C413-E3A5-1C9A-AED9-6F82A23D83A1}"/>
              </a:ext>
            </a:extLst>
          </p:cNvPr>
          <p:cNvSpPr txBox="1"/>
          <p:nvPr/>
        </p:nvSpPr>
        <p:spPr>
          <a:xfrm>
            <a:off x="9447547" y="8316233"/>
            <a:ext cx="2057400" cy="425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20"/>
              </a:lnSpc>
            </a:pPr>
            <a:r>
              <a:rPr lang="en-US" sz="2400" dirty="0">
                <a:solidFill>
                  <a:schemeClr val="accent4"/>
                </a:solidFill>
                <a:latin typeface="League Spartan"/>
              </a:rPr>
              <a:t>Supervisor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7D81FD-D7D9-03AD-6BE4-CDFE39BEB177}"/>
              </a:ext>
            </a:extLst>
          </p:cNvPr>
          <p:cNvSpPr txBox="1"/>
          <p:nvPr/>
        </p:nvSpPr>
        <p:spPr>
          <a:xfrm>
            <a:off x="9164171" y="8922637"/>
            <a:ext cx="3104029" cy="41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80"/>
              </a:lnSpc>
            </a:pPr>
            <a:r>
              <a:rPr lang="en-US" sz="3000" dirty="0">
                <a:solidFill>
                  <a:schemeClr val="accent4"/>
                </a:solidFill>
                <a:latin typeface="Open Sauce Light"/>
              </a:rPr>
              <a:t>Dr. Luai Malhis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232E1-A442-0F08-7148-60D15EB93FDF}"/>
              </a:ext>
            </a:extLst>
          </p:cNvPr>
          <p:cNvSpPr txBox="1"/>
          <p:nvPr/>
        </p:nvSpPr>
        <p:spPr>
          <a:xfrm>
            <a:off x="14363700" y="8317740"/>
            <a:ext cx="2286000" cy="425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20"/>
              </a:lnSpc>
            </a:pPr>
            <a:r>
              <a:rPr lang="en-US" sz="2400" dirty="0">
                <a:solidFill>
                  <a:schemeClr val="accent4"/>
                </a:solidFill>
                <a:latin typeface="League Spartan"/>
              </a:rPr>
              <a:t>Presented By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A9BEDD-7FA3-6E0F-DF1C-375F659BDDF4}"/>
              </a:ext>
            </a:extLst>
          </p:cNvPr>
          <p:cNvSpPr txBox="1"/>
          <p:nvPr/>
        </p:nvSpPr>
        <p:spPr>
          <a:xfrm>
            <a:off x="13954685" y="8922637"/>
            <a:ext cx="3104029" cy="41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80"/>
              </a:lnSpc>
            </a:pPr>
            <a:r>
              <a:rPr lang="en-US" sz="3000" dirty="0">
                <a:solidFill>
                  <a:schemeClr val="accent4"/>
                </a:solidFill>
                <a:latin typeface="Open Sauce Light"/>
              </a:rPr>
              <a:t>Abdallah Khayat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06AF9B-B1F4-96F3-6017-507CC461176D}"/>
              </a:ext>
            </a:extLst>
          </p:cNvPr>
          <p:cNvSpPr txBox="1"/>
          <p:nvPr/>
        </p:nvSpPr>
        <p:spPr>
          <a:xfrm>
            <a:off x="13792200" y="9507690"/>
            <a:ext cx="3886200" cy="41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80"/>
              </a:lnSpc>
            </a:pPr>
            <a:r>
              <a:rPr lang="en-US" sz="3000" dirty="0">
                <a:solidFill>
                  <a:schemeClr val="accent4"/>
                </a:solidFill>
                <a:latin typeface="Open Sauce Light"/>
              </a:rPr>
              <a:t>Salahaldin Shehada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85E362F-CBE7-2B82-456C-0E430893C5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1" b="27935"/>
          <a:stretch/>
        </p:blipFill>
        <p:spPr bwMode="auto">
          <a:xfrm>
            <a:off x="5100343" y="3763495"/>
            <a:ext cx="2220186" cy="32448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252611A-FC89-0D57-AD85-D01ADD9C0667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333" y="3300596"/>
            <a:ext cx="5160595" cy="566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4A85F4F-67C7-35E1-1E32-496FF40C871A}"/>
              </a:ext>
            </a:extLst>
          </p:cNvPr>
          <p:cNvSpPr txBox="1">
            <a:spLocks/>
          </p:cNvSpPr>
          <p:nvPr/>
        </p:nvSpPr>
        <p:spPr>
          <a:xfrm>
            <a:off x="1712119" y="800100"/>
            <a:ext cx="14845552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2"/>
                </a:solidFill>
                <a:latin typeface="Mokoto"/>
              </a:rPr>
              <a:t> </a:t>
            </a: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Interactive Voice Communication</a:t>
            </a:r>
            <a:endParaRPr lang="en-US" sz="4800" b="1" dirty="0">
              <a:latin typeface="Montserrat" panose="00000500000000000000" pitchFamily="2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39DF90-2574-80AE-79E2-388506FF49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798" y="2628900"/>
            <a:ext cx="12634403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0A482D-9430-4AF5-9FB6-D4C4D17817EF}"/>
              </a:ext>
            </a:extLst>
          </p:cNvPr>
          <p:cNvSpPr/>
          <p:nvPr/>
        </p:nvSpPr>
        <p:spPr>
          <a:xfrm>
            <a:off x="7086600" y="2781300"/>
            <a:ext cx="1447800" cy="2590800"/>
          </a:xfrm>
          <a:prstGeom prst="rect">
            <a:avLst/>
          </a:prstGeom>
          <a:solidFill>
            <a:srgbClr val="E3D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93C053-F36E-4651-B07E-1486F8190C73}"/>
              </a:ext>
            </a:extLst>
          </p:cNvPr>
          <p:cNvSpPr/>
          <p:nvPr/>
        </p:nvSpPr>
        <p:spPr>
          <a:xfrm>
            <a:off x="9372600" y="2781300"/>
            <a:ext cx="1447800" cy="2590800"/>
          </a:xfrm>
          <a:prstGeom prst="rect">
            <a:avLst/>
          </a:prstGeom>
          <a:solidFill>
            <a:srgbClr val="E3D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F0B184-4D02-4A7A-BF8B-A9899522A208}"/>
              </a:ext>
            </a:extLst>
          </p:cNvPr>
          <p:cNvSpPr/>
          <p:nvPr/>
        </p:nvSpPr>
        <p:spPr>
          <a:xfrm>
            <a:off x="7086600" y="3314700"/>
            <a:ext cx="1447800" cy="762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17B3F5-C03E-4AFF-965A-C1EBE6F3F625}"/>
              </a:ext>
            </a:extLst>
          </p:cNvPr>
          <p:cNvSpPr/>
          <p:nvPr/>
        </p:nvSpPr>
        <p:spPr>
          <a:xfrm>
            <a:off x="9372600" y="3314700"/>
            <a:ext cx="1447800" cy="762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0539-14E1-4C8D-B68C-5DE67F4A537D}"/>
              </a:ext>
            </a:extLst>
          </p:cNvPr>
          <p:cNvSpPr txBox="1"/>
          <p:nvPr/>
        </p:nvSpPr>
        <p:spPr>
          <a:xfrm>
            <a:off x="7123453" y="3473625"/>
            <a:ext cx="1409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Google API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EA9DE8-D525-4F78-BE4D-B8398E15E6BF}"/>
              </a:ext>
            </a:extLst>
          </p:cNvPr>
          <p:cNvSpPr txBox="1"/>
          <p:nvPr/>
        </p:nvSpPr>
        <p:spPr>
          <a:xfrm>
            <a:off x="9315517" y="3473625"/>
            <a:ext cx="1561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ChatGPT API</a:t>
            </a:r>
          </a:p>
        </p:txBody>
      </p:sp>
    </p:spTree>
    <p:extLst>
      <p:ext uri="{BB962C8B-B14F-4D97-AF65-F5344CB8AC3E}">
        <p14:creationId xmlns:p14="http://schemas.microsoft.com/office/powerpoint/2010/main" val="411246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4BDE3E0-46DA-422A-E8BC-C670AAAE3EF9}"/>
              </a:ext>
            </a:extLst>
          </p:cNvPr>
          <p:cNvSpPr txBox="1">
            <a:spLocks/>
          </p:cNvSpPr>
          <p:nvPr/>
        </p:nvSpPr>
        <p:spPr>
          <a:xfrm>
            <a:off x="762000" y="723900"/>
            <a:ext cx="16764000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2"/>
                </a:solidFill>
                <a:latin typeface="Mokoto"/>
              </a:rPr>
              <a:t> </a:t>
            </a:r>
            <a:r>
              <a:rPr lang="en-US" sz="4800" b="1" dirty="0">
                <a:solidFill>
                  <a:schemeClr val="bg2"/>
                </a:solidFill>
                <a:latin typeface="Montserrat" panose="00000500000000000000" pitchFamily="2" charset="0"/>
              </a:rPr>
              <a:t>Movement-control &amp; Facial expressions</a:t>
            </a:r>
            <a:endParaRPr lang="en-US" sz="4800" b="1" dirty="0">
              <a:latin typeface="Montserrat" panose="00000500000000000000" pitchFamily="2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08F1E1-AD7D-9AE7-6CB8-5913F21600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6" t="11022" r="8381" b="-1"/>
          <a:stretch/>
        </p:blipFill>
        <p:spPr bwMode="auto">
          <a:xfrm>
            <a:off x="3151212" y="2577850"/>
            <a:ext cx="11479188" cy="6832850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03618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78E94-9723-4000-B36E-1F6E7EF02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90500"/>
            <a:ext cx="14858997" cy="2217855"/>
          </a:xfrm>
        </p:spPr>
        <p:txBody>
          <a:bodyPr>
            <a:normAutofit/>
          </a:bodyPr>
          <a:lstStyle/>
          <a:p>
            <a:r>
              <a:rPr lang="en-US" sz="6000" dirty="0"/>
              <a:t>Sparko Start up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68E24C3-0BD8-4445-9F6C-CFD3EEDC3AC9}"/>
              </a:ext>
            </a:extLst>
          </p:cNvPr>
          <p:cNvSpPr/>
          <p:nvPr/>
        </p:nvSpPr>
        <p:spPr>
          <a:xfrm>
            <a:off x="1905000" y="4622917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4AB0DAC-01DA-4BA6-B833-946975414AFD}"/>
              </a:ext>
            </a:extLst>
          </p:cNvPr>
          <p:cNvSpPr/>
          <p:nvPr/>
        </p:nvSpPr>
        <p:spPr>
          <a:xfrm>
            <a:off x="4724400" y="3941145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C6AC03E-C1F7-43BE-ACDA-C33F2FFE2C8D}"/>
              </a:ext>
            </a:extLst>
          </p:cNvPr>
          <p:cNvSpPr/>
          <p:nvPr/>
        </p:nvSpPr>
        <p:spPr>
          <a:xfrm>
            <a:off x="4800600" y="5829300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E5F51F-B818-475A-ACF8-C26D1AEEECFD}"/>
              </a:ext>
            </a:extLst>
          </p:cNvPr>
          <p:cNvSpPr/>
          <p:nvPr/>
        </p:nvSpPr>
        <p:spPr>
          <a:xfrm>
            <a:off x="7936705" y="3510520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C525A17-2457-4883-9CE5-E67636AE0246}"/>
              </a:ext>
            </a:extLst>
          </p:cNvPr>
          <p:cNvSpPr/>
          <p:nvPr/>
        </p:nvSpPr>
        <p:spPr>
          <a:xfrm>
            <a:off x="7755728" y="6174433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9617B7C-5169-4A77-8255-C4D0468A752D}"/>
              </a:ext>
            </a:extLst>
          </p:cNvPr>
          <p:cNvSpPr/>
          <p:nvPr/>
        </p:nvSpPr>
        <p:spPr>
          <a:xfrm>
            <a:off x="11120435" y="3248935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CB03437-CC26-4B41-BFE9-D9BCABAA4EB5}"/>
              </a:ext>
            </a:extLst>
          </p:cNvPr>
          <p:cNvSpPr/>
          <p:nvPr/>
        </p:nvSpPr>
        <p:spPr>
          <a:xfrm>
            <a:off x="10710856" y="6591300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8E4FFB3-49FE-46A3-B7B8-A262A1E578C4}"/>
              </a:ext>
            </a:extLst>
          </p:cNvPr>
          <p:cNvSpPr/>
          <p:nvPr/>
        </p:nvSpPr>
        <p:spPr>
          <a:xfrm>
            <a:off x="14173200" y="3014103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90B230A-1149-4B1D-BCCD-D58FA6C3A51E}"/>
              </a:ext>
            </a:extLst>
          </p:cNvPr>
          <p:cNvSpPr/>
          <p:nvPr/>
        </p:nvSpPr>
        <p:spPr>
          <a:xfrm>
            <a:off x="14003103" y="6882684"/>
            <a:ext cx="1971675" cy="104116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541381-559F-498E-8312-F496BA60F95D}"/>
              </a:ext>
            </a:extLst>
          </p:cNvPr>
          <p:cNvSpPr txBox="1"/>
          <p:nvPr/>
        </p:nvSpPr>
        <p:spPr>
          <a:xfrm>
            <a:off x="2209800" y="4728000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ON-OFF</a:t>
            </a:r>
          </a:p>
          <a:p>
            <a:r>
              <a:rPr lang="en-US" sz="2400" b="1" dirty="0"/>
              <a:t>Switch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54D1AB-CBDB-4EFE-A89B-585FF7115E45}"/>
              </a:ext>
            </a:extLst>
          </p:cNvPr>
          <p:cNvSpPr txBox="1"/>
          <p:nvPr/>
        </p:nvSpPr>
        <p:spPr>
          <a:xfrm>
            <a:off x="5065142" y="4031102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Movement</a:t>
            </a:r>
          </a:p>
          <a:p>
            <a:r>
              <a:rPr lang="en-US" sz="2400" b="1" dirty="0"/>
              <a:t>Control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80E39E4-6BC3-4FA6-A67B-D90F9AFAA84A}"/>
              </a:ext>
            </a:extLst>
          </p:cNvPr>
          <p:cNvSpPr txBox="1"/>
          <p:nvPr/>
        </p:nvSpPr>
        <p:spPr>
          <a:xfrm>
            <a:off x="8477251" y="3578952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Web </a:t>
            </a:r>
          </a:p>
          <a:p>
            <a:r>
              <a:rPr lang="en-US" sz="2400" b="1" dirty="0"/>
              <a:t>page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71B415-12D3-45AE-8DB1-512ABA44BFC7}"/>
              </a:ext>
            </a:extLst>
          </p:cNvPr>
          <p:cNvSpPr txBox="1"/>
          <p:nvPr/>
        </p:nvSpPr>
        <p:spPr>
          <a:xfrm>
            <a:off x="11528577" y="3354018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Button</a:t>
            </a:r>
          </a:p>
          <a:p>
            <a:r>
              <a:rPr lang="en-US" sz="2400" b="1" dirty="0"/>
              <a:t>Pressed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C0D0D6F-AECC-46E8-AB6C-3CEF95466599}"/>
              </a:ext>
            </a:extLst>
          </p:cNvPr>
          <p:cNvSpPr txBox="1"/>
          <p:nvPr/>
        </p:nvSpPr>
        <p:spPr>
          <a:xfrm>
            <a:off x="14651822" y="3091284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Generate</a:t>
            </a:r>
          </a:p>
          <a:p>
            <a:r>
              <a:rPr lang="en-US" sz="2400" b="1" dirty="0"/>
              <a:t>Action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0885AC2-B2E6-4A6C-9E8A-5765099157A2}"/>
              </a:ext>
            </a:extLst>
          </p:cNvPr>
          <p:cNvCxnSpPr>
            <a:cxnSpLocks/>
            <a:endCxn id="15" idx="2"/>
          </p:cNvCxnSpPr>
          <p:nvPr/>
        </p:nvCxnSpPr>
        <p:spPr>
          <a:xfrm flipV="1">
            <a:off x="3581400" y="4461728"/>
            <a:ext cx="1143000" cy="26627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5405DF4-0A12-403A-AEA6-230AA362DB79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6599920" y="4031103"/>
            <a:ext cx="1336785" cy="17631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ED3A99D-1169-475C-A7E6-E4A8161F4982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9908380" y="3769518"/>
            <a:ext cx="1212055" cy="15276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3532FA2-C97A-42BA-AC1B-092797310585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3092110" y="3534686"/>
            <a:ext cx="1081090" cy="17959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069649B-EECB-4423-8435-73BE9AEFAA1C}"/>
              </a:ext>
            </a:extLst>
          </p:cNvPr>
          <p:cNvCxnSpPr>
            <a:cxnSpLocks/>
            <a:endCxn id="16" idx="2"/>
          </p:cNvCxnSpPr>
          <p:nvPr/>
        </p:nvCxnSpPr>
        <p:spPr>
          <a:xfrm>
            <a:off x="3419475" y="5574990"/>
            <a:ext cx="1381125" cy="77489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DC571D5-0ABE-4476-BB4A-4F3AF732F744}"/>
              </a:ext>
            </a:extLst>
          </p:cNvPr>
          <p:cNvSpPr txBox="1"/>
          <p:nvPr/>
        </p:nvSpPr>
        <p:spPr>
          <a:xfrm>
            <a:off x="5195888" y="5934383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Voice</a:t>
            </a:r>
          </a:p>
          <a:p>
            <a:r>
              <a:rPr lang="en-US" sz="2400" b="1" dirty="0"/>
              <a:t>Control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8486A27-8617-43A2-890E-CF38A9CCAB9F}"/>
              </a:ext>
            </a:extLst>
          </p:cNvPr>
          <p:cNvCxnSpPr>
            <a:cxnSpLocks/>
            <a:endCxn id="18" idx="2"/>
          </p:cNvCxnSpPr>
          <p:nvPr/>
        </p:nvCxnSpPr>
        <p:spPr>
          <a:xfrm>
            <a:off x="6651173" y="6578479"/>
            <a:ext cx="1104555" cy="11653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DC2881B-99A6-475C-ADE0-464332A447D6}"/>
              </a:ext>
            </a:extLst>
          </p:cNvPr>
          <p:cNvSpPr txBox="1"/>
          <p:nvPr/>
        </p:nvSpPr>
        <p:spPr>
          <a:xfrm>
            <a:off x="8125615" y="6279516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Triggering</a:t>
            </a:r>
          </a:p>
          <a:p>
            <a:r>
              <a:rPr lang="en-US" sz="2400" b="1" dirty="0"/>
              <a:t>IR Sensor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2F9D967-F6C6-4E24-BE22-84112BF81C6D}"/>
              </a:ext>
            </a:extLst>
          </p:cNvPr>
          <p:cNvCxnSpPr>
            <a:cxnSpLocks/>
            <a:endCxn id="20" idx="2"/>
          </p:cNvCxnSpPr>
          <p:nvPr/>
        </p:nvCxnSpPr>
        <p:spPr>
          <a:xfrm>
            <a:off x="9606301" y="6961025"/>
            <a:ext cx="1104555" cy="15085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CB5B417-A2E8-4AEB-8035-9E29E9414A0C}"/>
              </a:ext>
            </a:extLst>
          </p:cNvPr>
          <p:cNvSpPr txBox="1"/>
          <p:nvPr/>
        </p:nvSpPr>
        <p:spPr>
          <a:xfrm>
            <a:off x="10962025" y="6695014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Ask Your</a:t>
            </a:r>
          </a:p>
          <a:p>
            <a:r>
              <a:rPr lang="en-US" sz="2400" b="1" dirty="0"/>
              <a:t>Question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A76E28D-C855-4F63-BF16-269AE75E67A8}"/>
              </a:ext>
            </a:extLst>
          </p:cNvPr>
          <p:cNvCxnSpPr>
            <a:cxnSpLocks/>
            <a:endCxn id="22" idx="2"/>
          </p:cNvCxnSpPr>
          <p:nvPr/>
        </p:nvCxnSpPr>
        <p:spPr>
          <a:xfrm>
            <a:off x="12695231" y="7215598"/>
            <a:ext cx="1307872" cy="18766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19C9DAB5-AA2E-4E3A-AB88-F6F5475C5D10}"/>
              </a:ext>
            </a:extLst>
          </p:cNvPr>
          <p:cNvSpPr txBox="1"/>
          <p:nvPr/>
        </p:nvSpPr>
        <p:spPr>
          <a:xfrm>
            <a:off x="14228871" y="7110512"/>
            <a:ext cx="1971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Get Answer</a:t>
            </a:r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E620771-F4DF-4EEE-968A-C030DB54AD08}"/>
              </a:ext>
            </a:extLst>
          </p:cNvPr>
          <p:cNvCxnSpPr>
            <a:cxnSpLocks/>
            <a:stCxn id="21" idx="4"/>
            <a:endCxn id="72" idx="3"/>
          </p:cNvCxnSpPr>
          <p:nvPr/>
        </p:nvCxnSpPr>
        <p:spPr>
          <a:xfrm rot="5400000">
            <a:off x="14553642" y="4153448"/>
            <a:ext cx="703576" cy="50721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E43BE700-7C1F-469E-9161-9F152827CF4C}"/>
              </a:ext>
            </a:extLst>
          </p:cNvPr>
          <p:cNvSpPr/>
          <p:nvPr/>
        </p:nvSpPr>
        <p:spPr>
          <a:xfrm>
            <a:off x="12933699" y="4281925"/>
            <a:ext cx="1718123" cy="95383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DDC1822-FC4D-41D2-A562-C9B6255E408D}"/>
              </a:ext>
            </a:extLst>
          </p:cNvPr>
          <p:cNvSpPr txBox="1"/>
          <p:nvPr/>
        </p:nvSpPr>
        <p:spPr>
          <a:xfrm>
            <a:off x="12886129" y="4343345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Pressing Button Again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0711CC93-39EE-4B9F-9AD5-6DDA9EF92EFC}"/>
              </a:ext>
            </a:extLst>
          </p:cNvPr>
          <p:cNvCxnSpPr>
            <a:cxnSpLocks/>
            <a:stCxn id="72" idx="1"/>
            <a:endCxn id="19" idx="4"/>
          </p:cNvCxnSpPr>
          <p:nvPr/>
        </p:nvCxnSpPr>
        <p:spPr>
          <a:xfrm rot="10800000">
            <a:off x="12106273" y="4290100"/>
            <a:ext cx="827426" cy="468744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AB485F2F-259D-4ADD-A475-B58D67827D39}"/>
              </a:ext>
            </a:extLst>
          </p:cNvPr>
          <p:cNvSpPr/>
          <p:nvPr/>
        </p:nvSpPr>
        <p:spPr>
          <a:xfrm>
            <a:off x="11088800" y="8194273"/>
            <a:ext cx="1718123" cy="79098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BBA73AA3-7483-4646-BB37-06576359236B}"/>
              </a:ext>
            </a:extLst>
          </p:cNvPr>
          <p:cNvCxnSpPr>
            <a:cxnSpLocks/>
            <a:stCxn id="22" idx="4"/>
            <a:endCxn id="86" idx="3"/>
          </p:cNvCxnSpPr>
          <p:nvPr/>
        </p:nvCxnSpPr>
        <p:spPr>
          <a:xfrm rot="5400000">
            <a:off x="13564973" y="7165799"/>
            <a:ext cx="665919" cy="2182018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DBB545E0-1E2A-43B6-BC59-6AE94A44E8A1}"/>
              </a:ext>
            </a:extLst>
          </p:cNvPr>
          <p:cNvSpPr txBox="1"/>
          <p:nvPr/>
        </p:nvSpPr>
        <p:spPr>
          <a:xfrm>
            <a:off x="11088800" y="8153046"/>
            <a:ext cx="197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Retriggering </a:t>
            </a:r>
          </a:p>
          <a:p>
            <a:r>
              <a:rPr lang="en-US" sz="2400" b="1" dirty="0"/>
              <a:t>IR Sensor</a:t>
            </a:r>
          </a:p>
        </p:txBody>
      </p: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08D0C926-FC1A-4885-9BBE-2E23F1CE5F43}"/>
              </a:ext>
            </a:extLst>
          </p:cNvPr>
          <p:cNvCxnSpPr>
            <a:cxnSpLocks/>
            <a:stCxn id="93" idx="1"/>
            <a:endCxn id="18" idx="4"/>
          </p:cNvCxnSpPr>
          <p:nvPr/>
        </p:nvCxnSpPr>
        <p:spPr>
          <a:xfrm rot="10800000">
            <a:off x="8741566" y="7215599"/>
            <a:ext cx="2347234" cy="135294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49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542A5F9-CD60-5E74-1B15-4B26D503A93F}"/>
              </a:ext>
            </a:extLst>
          </p:cNvPr>
          <p:cNvSpPr txBox="1">
            <a:spLocks/>
          </p:cNvSpPr>
          <p:nvPr/>
        </p:nvSpPr>
        <p:spPr>
          <a:xfrm>
            <a:off x="3567929" y="927776"/>
            <a:ext cx="13003188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/>
                </a:solidFill>
                <a:latin typeface="Mokoto"/>
              </a:rPr>
              <a:t> limitations</a:t>
            </a:r>
            <a:endParaRPr lang="en-US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DC33A944-FDA7-2276-19CA-109E6203296D}"/>
              </a:ext>
            </a:extLst>
          </p:cNvPr>
          <p:cNvSpPr/>
          <p:nvPr/>
        </p:nvSpPr>
        <p:spPr>
          <a:xfrm>
            <a:off x="1712119" y="1126197"/>
            <a:ext cx="1855810" cy="1821014"/>
          </a:xfrm>
          <a:custGeom>
            <a:avLst/>
            <a:gdLst/>
            <a:ahLst/>
            <a:cxnLst/>
            <a:rect l="l" t="t" r="r" b="b"/>
            <a:pathLst>
              <a:path w="1855810" h="1821014">
                <a:moveTo>
                  <a:pt x="0" y="0"/>
                </a:moveTo>
                <a:lnTo>
                  <a:pt x="1855810" y="0"/>
                </a:lnTo>
                <a:lnTo>
                  <a:pt x="1855810" y="1821013"/>
                </a:lnTo>
                <a:lnTo>
                  <a:pt x="0" y="182101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7DC147-F20A-6405-63F2-C50B9F6F4017}"/>
              </a:ext>
            </a:extLst>
          </p:cNvPr>
          <p:cNvSpPr txBox="1"/>
          <p:nvPr/>
        </p:nvSpPr>
        <p:spPr>
          <a:xfrm>
            <a:off x="2133600" y="130938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koto" panose="020B0604020202020204" charset="0"/>
              </a:rPr>
              <a:t>5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598313B4-88A1-C4CB-932C-3E2AC3ABA8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524000" y="2947211"/>
            <a:ext cx="15697200" cy="714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Technical Limitations (Hardware)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Response limit of 30 words due to ESP32 memory.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4000" dirty="0">
                <a:latin typeface="Montserrat" panose="00000500000000000000" pitchFamily="2" charset="0"/>
              </a:rPr>
              <a:t>Response takes some time around 20 seconds.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Complexity of the 3D design: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 Difficult to assemb</a:t>
            </a:r>
            <a:r>
              <a:rPr lang="en-US" altLang="en-US" sz="4000" dirty="0">
                <a:latin typeface="Montserrat" panose="00000500000000000000" pitchFamily="2" charset="0"/>
              </a:rPr>
              <a:t>le.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altLang="en-US" sz="4000" dirty="0">
                <a:latin typeface="Montserrat" panose="00000500000000000000" pitchFamily="2" charset="0"/>
              </a:rPr>
              <a:t> Time consuming.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Operational Challenges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r>
              <a:rPr lang="en-US" altLang="en-US" sz="4000" dirty="0">
                <a:latin typeface="Montserrat" panose="00000500000000000000" pitchFamily="2" charset="0"/>
              </a:rPr>
              <a:t>Occupation daily restrictions.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Buying from multiple providers (expensive).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4000" dirty="0">
                <a:latin typeface="Montserrat" panose="00000500000000000000" pitchFamily="2" charset="0"/>
              </a:rPr>
              <a:t>Difficulty of importing.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00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6CC40F0-539A-735F-44F6-0DBFAC56723A}"/>
              </a:ext>
            </a:extLst>
          </p:cNvPr>
          <p:cNvSpPr txBox="1">
            <a:spLocks/>
          </p:cNvSpPr>
          <p:nvPr/>
        </p:nvSpPr>
        <p:spPr>
          <a:xfrm>
            <a:off x="3572693" y="927776"/>
            <a:ext cx="13003188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/>
                </a:solidFill>
                <a:latin typeface="Mokoto"/>
              </a:rPr>
              <a:t> Future work</a:t>
            </a:r>
            <a:endParaRPr lang="en-US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73B6009E-9277-BF83-86C9-F611BE25A3E1}"/>
              </a:ext>
            </a:extLst>
          </p:cNvPr>
          <p:cNvSpPr/>
          <p:nvPr/>
        </p:nvSpPr>
        <p:spPr>
          <a:xfrm>
            <a:off x="1712119" y="1126197"/>
            <a:ext cx="1855810" cy="1821014"/>
          </a:xfrm>
          <a:custGeom>
            <a:avLst/>
            <a:gdLst/>
            <a:ahLst/>
            <a:cxnLst/>
            <a:rect l="l" t="t" r="r" b="b"/>
            <a:pathLst>
              <a:path w="1855810" h="1821014">
                <a:moveTo>
                  <a:pt x="0" y="0"/>
                </a:moveTo>
                <a:lnTo>
                  <a:pt x="1855810" y="0"/>
                </a:lnTo>
                <a:lnTo>
                  <a:pt x="1855810" y="1821013"/>
                </a:lnTo>
                <a:lnTo>
                  <a:pt x="0" y="18210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6CAEF-7B92-93BF-52D6-8C98982B15E5}"/>
              </a:ext>
            </a:extLst>
          </p:cNvPr>
          <p:cNvSpPr txBox="1"/>
          <p:nvPr/>
        </p:nvSpPr>
        <p:spPr>
          <a:xfrm>
            <a:off x="2133600" y="130938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koto" panose="020B0604020202020204" charset="0"/>
              </a:rPr>
              <a:t>6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BB5A18B8-E015-CD87-72C5-DC9B8846ED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712119" y="3221552"/>
            <a:ext cx="16423481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Improvements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4000" dirty="0">
                <a:latin typeface="Montserrat" panose="00000500000000000000" pitchFamily="2" charset="0"/>
              </a:rPr>
              <a:t>Upgrading ESP32 for faster responses and Increased memory.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4000" dirty="0">
                <a:latin typeface="Montserrat" panose="00000500000000000000" pitchFamily="2" charset="0"/>
              </a:rPr>
              <a:t> Movement Control using voice commands.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4000" dirty="0">
                <a:latin typeface="Montserrat" panose="00000500000000000000" pitchFamily="2" charset="0"/>
              </a:rPr>
              <a:t>Replace the connections using a printed PCB.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Additional Features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 Additional Sensors.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Develop an advanced control interface.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altLang="en-US" sz="4000" dirty="0">
                <a:latin typeface="Montserrat" panose="00000500000000000000" pitchFamily="2" charset="0"/>
              </a:rPr>
              <a:t>Camera to recognize environment and answer when asked “what can you see”.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35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5FC00-AA3E-49E8-1D04-054B1D832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672" y="3463218"/>
            <a:ext cx="14858999" cy="541408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3200" b="1" dirty="0">
                <a:latin typeface="Montserrat" panose="00000500000000000000" pitchFamily="2" charset="0"/>
              </a:rPr>
              <a:t>Summary: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200" dirty="0">
                <a:latin typeface="Montserrat" panose="00000500000000000000" pitchFamily="2" charset="0"/>
              </a:rPr>
              <a:t>Sparko's Achievement: A major step forward in smart, interactive robots.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200" dirty="0">
                <a:latin typeface="Montserrat" panose="00000500000000000000" pitchFamily="2" charset="0"/>
              </a:rPr>
              <a:t>Applications: Useful for helping with tasks, teaching, and entertainment.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sz="32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en-US" sz="3200" dirty="0">
              <a:latin typeface="Montserrat" panose="00000500000000000000" pitchFamily="2" charset="0"/>
            </a:endParaRPr>
          </a:p>
          <a:p>
            <a:pPr algn="just"/>
            <a:r>
              <a:rPr lang="en-US" sz="3200" b="1" dirty="0">
                <a:latin typeface="Montserrat" panose="00000500000000000000" pitchFamily="2" charset="0"/>
              </a:rPr>
              <a:t>Final Thoughts: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200" dirty="0">
                <a:latin typeface="Montserrat" panose="00000500000000000000" pitchFamily="2" charset="0"/>
              </a:rPr>
              <a:t>Impact: Sparko has the potential to change how we use robots in everyday life especially with it’s ongoing updates.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67B434A-5EC2-56F0-AE65-2DED66C4A160}"/>
              </a:ext>
            </a:extLst>
          </p:cNvPr>
          <p:cNvSpPr txBox="1">
            <a:spLocks/>
          </p:cNvSpPr>
          <p:nvPr/>
        </p:nvSpPr>
        <p:spPr>
          <a:xfrm>
            <a:off x="3554483" y="927776"/>
            <a:ext cx="13003188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/>
                </a:solidFill>
                <a:latin typeface="Mokoto"/>
              </a:rPr>
              <a:t> Conclusion</a:t>
            </a:r>
            <a:endParaRPr lang="en-US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E069789-AB3E-6225-FA4C-27E9E6C89785}"/>
              </a:ext>
            </a:extLst>
          </p:cNvPr>
          <p:cNvSpPr/>
          <p:nvPr/>
        </p:nvSpPr>
        <p:spPr>
          <a:xfrm>
            <a:off x="1712119" y="1126197"/>
            <a:ext cx="1855810" cy="1821014"/>
          </a:xfrm>
          <a:custGeom>
            <a:avLst/>
            <a:gdLst/>
            <a:ahLst/>
            <a:cxnLst/>
            <a:rect l="l" t="t" r="r" b="b"/>
            <a:pathLst>
              <a:path w="1855810" h="1821014">
                <a:moveTo>
                  <a:pt x="0" y="0"/>
                </a:moveTo>
                <a:lnTo>
                  <a:pt x="1855810" y="0"/>
                </a:lnTo>
                <a:lnTo>
                  <a:pt x="1855810" y="1821013"/>
                </a:lnTo>
                <a:lnTo>
                  <a:pt x="0" y="18210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698962-A6F9-6E3F-3426-8E1301D1661A}"/>
              </a:ext>
            </a:extLst>
          </p:cNvPr>
          <p:cNvSpPr txBox="1"/>
          <p:nvPr/>
        </p:nvSpPr>
        <p:spPr>
          <a:xfrm>
            <a:off x="2133600" y="130938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koto" panose="020B060402020202020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5377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9F67D-A9AC-4426-A77A-192D7C71B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2FF034-3A0E-44C6-801B-005548F53A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6" y="0"/>
            <a:ext cx="18316576" cy="102870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F545E4-F079-40F2-960A-654AB2259C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76216"/>
            <a:ext cx="49530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1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E0983-6EEF-030F-B23C-2D73C6168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chemeClr val="accent4"/>
                </a:solidFill>
                <a:latin typeface="Mokoto"/>
              </a:rPr>
              <a:t>TABLE OF CONTENT</a:t>
            </a:r>
            <a:br>
              <a:rPr lang="en-US" sz="5400" dirty="0">
                <a:solidFill>
                  <a:srgbClr val="92DCEF"/>
                </a:solidFill>
                <a:latin typeface="Mokoto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49D33-B95F-61F4-7423-42C05E37F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119" y="3374230"/>
            <a:ext cx="14858999" cy="5731670"/>
          </a:xfrm>
          <a:ln w="3175">
            <a:solidFill>
              <a:schemeClr val="tx1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8374D90F-EEC8-3AEF-33C3-E1F644853B0E}"/>
              </a:ext>
            </a:extLst>
          </p:cNvPr>
          <p:cNvSpPr txBox="1"/>
          <p:nvPr/>
        </p:nvSpPr>
        <p:spPr>
          <a:xfrm>
            <a:off x="1730048" y="3229569"/>
            <a:ext cx="3086099" cy="3230759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endParaRPr>
              <a:solidFill>
                <a:schemeClr val="accent4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AD9382-F5A0-A33B-47DD-07D2BD3320D7}"/>
              </a:ext>
            </a:extLst>
          </p:cNvPr>
          <p:cNvSpPr/>
          <p:nvPr/>
        </p:nvSpPr>
        <p:spPr>
          <a:xfrm>
            <a:off x="1777147" y="3531040"/>
            <a:ext cx="4530748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Montserrat" panose="00000500000000000000" pitchFamily="2" charset="0"/>
              </a:rPr>
              <a:t>Introduction</a:t>
            </a:r>
            <a:endParaRPr lang="en-US" sz="32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3FFA5C9-53C6-CEC2-7C24-7FD80CDF2A5E}"/>
              </a:ext>
            </a:extLst>
          </p:cNvPr>
          <p:cNvSpPr/>
          <p:nvPr/>
        </p:nvSpPr>
        <p:spPr>
          <a:xfrm>
            <a:off x="6663018" y="3496125"/>
            <a:ext cx="4722156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84BBA0-7C94-51D7-8627-8B858097DF0F}"/>
              </a:ext>
            </a:extLst>
          </p:cNvPr>
          <p:cNvSpPr txBox="1"/>
          <p:nvPr/>
        </p:nvSpPr>
        <p:spPr>
          <a:xfrm>
            <a:off x="8082971" y="3637205"/>
            <a:ext cx="30860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Mokoto"/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Montserrat" panose="00000500000000000000" pitchFamily="2" charset="0"/>
              </a:rPr>
              <a:t>Design and Development</a:t>
            </a:r>
            <a:br>
              <a:rPr lang="en-US" sz="2800" dirty="0">
                <a:solidFill>
                  <a:schemeClr val="bg1"/>
                </a:solidFill>
                <a:latin typeface="Montserrat" panose="00000500000000000000" pitchFamily="2" charset="0"/>
              </a:rPr>
            </a:br>
            <a:endParaRPr lang="en-US" sz="28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C86393-026E-5DA9-C3A6-28493596FE4F}"/>
              </a:ext>
            </a:extLst>
          </p:cNvPr>
          <p:cNvSpPr txBox="1"/>
          <p:nvPr/>
        </p:nvSpPr>
        <p:spPr>
          <a:xfrm>
            <a:off x="7147025" y="3687843"/>
            <a:ext cx="10110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01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38D94A0-804D-9CC6-2CC1-BE0866704A15}"/>
              </a:ext>
            </a:extLst>
          </p:cNvPr>
          <p:cNvSpPr/>
          <p:nvPr/>
        </p:nvSpPr>
        <p:spPr>
          <a:xfrm>
            <a:off x="11837053" y="3478085"/>
            <a:ext cx="4557642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17D142-B39A-AD0E-2A6C-03C16F9D5C7C}"/>
              </a:ext>
            </a:extLst>
          </p:cNvPr>
          <p:cNvSpPr txBox="1"/>
          <p:nvPr/>
        </p:nvSpPr>
        <p:spPr>
          <a:xfrm>
            <a:off x="11936611" y="3687843"/>
            <a:ext cx="1474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11286C-9860-AE51-1C73-3B4598FAEE42}"/>
              </a:ext>
            </a:extLst>
          </p:cNvPr>
          <p:cNvSpPr txBox="1"/>
          <p:nvPr/>
        </p:nvSpPr>
        <p:spPr>
          <a:xfrm>
            <a:off x="13173018" y="3844383"/>
            <a:ext cx="3357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chemeClr val="bg1"/>
                </a:solidFill>
                <a:latin typeface="Montserrat" panose="00000500000000000000" pitchFamily="2" charset="0"/>
              </a:rPr>
              <a:t>Components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6D3E896-0920-DD93-B3D3-06F036468D3E}"/>
              </a:ext>
            </a:extLst>
          </p:cNvPr>
          <p:cNvSpPr/>
          <p:nvPr/>
        </p:nvSpPr>
        <p:spPr>
          <a:xfrm>
            <a:off x="1745356" y="5548000"/>
            <a:ext cx="4705591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91FD98-4698-3296-748B-A3C0A0F97AC0}"/>
              </a:ext>
            </a:extLst>
          </p:cNvPr>
          <p:cNvSpPr txBox="1"/>
          <p:nvPr/>
        </p:nvSpPr>
        <p:spPr>
          <a:xfrm>
            <a:off x="1932773" y="5701076"/>
            <a:ext cx="1474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849DBC-93C2-5C87-289D-983CA234C511}"/>
              </a:ext>
            </a:extLst>
          </p:cNvPr>
          <p:cNvSpPr txBox="1"/>
          <p:nvPr/>
        </p:nvSpPr>
        <p:spPr>
          <a:xfrm>
            <a:off x="3118234" y="5889011"/>
            <a:ext cx="3196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Montserrat" panose="00000500000000000000" pitchFamily="2" charset="0"/>
              </a:rPr>
              <a:t>Specifications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624793C-4FD5-6D83-1EEA-06A0191FA50F}"/>
              </a:ext>
            </a:extLst>
          </p:cNvPr>
          <p:cNvSpPr/>
          <p:nvPr/>
        </p:nvSpPr>
        <p:spPr>
          <a:xfrm>
            <a:off x="11667233" y="5591336"/>
            <a:ext cx="4669333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4C7E94-ABA2-06ED-88F7-14616ED8842A}"/>
              </a:ext>
            </a:extLst>
          </p:cNvPr>
          <p:cNvSpPr txBox="1"/>
          <p:nvPr/>
        </p:nvSpPr>
        <p:spPr>
          <a:xfrm>
            <a:off x="13279846" y="5857093"/>
            <a:ext cx="299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Limitations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9A0F13-725E-2DC5-670A-10E904F01BB9}"/>
              </a:ext>
            </a:extLst>
          </p:cNvPr>
          <p:cNvSpPr txBox="1"/>
          <p:nvPr/>
        </p:nvSpPr>
        <p:spPr>
          <a:xfrm>
            <a:off x="11936611" y="5733983"/>
            <a:ext cx="1474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05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5A1791E-E3D8-93CB-BDFB-70EBA063F496}"/>
              </a:ext>
            </a:extLst>
          </p:cNvPr>
          <p:cNvSpPr/>
          <p:nvPr/>
        </p:nvSpPr>
        <p:spPr>
          <a:xfrm>
            <a:off x="1791365" y="7496028"/>
            <a:ext cx="4557642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AC6BC2-CDD3-F40F-9156-725939C6CA76}"/>
              </a:ext>
            </a:extLst>
          </p:cNvPr>
          <p:cNvSpPr txBox="1"/>
          <p:nvPr/>
        </p:nvSpPr>
        <p:spPr>
          <a:xfrm>
            <a:off x="1856689" y="7664175"/>
            <a:ext cx="1290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436BA9-4A9C-187F-D760-6B15B4769587}"/>
              </a:ext>
            </a:extLst>
          </p:cNvPr>
          <p:cNvSpPr txBox="1"/>
          <p:nvPr/>
        </p:nvSpPr>
        <p:spPr>
          <a:xfrm>
            <a:off x="2975151" y="7816455"/>
            <a:ext cx="3420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Future Work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BF5746BB-97B1-16D6-E091-170CC8150981}"/>
              </a:ext>
            </a:extLst>
          </p:cNvPr>
          <p:cNvSpPr/>
          <p:nvPr/>
        </p:nvSpPr>
        <p:spPr>
          <a:xfrm>
            <a:off x="6456076" y="7527342"/>
            <a:ext cx="4738828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FAF2B4-B4D4-987B-86B1-D3A84E22A5CA}"/>
              </a:ext>
            </a:extLst>
          </p:cNvPr>
          <p:cNvSpPr txBox="1"/>
          <p:nvPr/>
        </p:nvSpPr>
        <p:spPr>
          <a:xfrm>
            <a:off x="6905147" y="7682837"/>
            <a:ext cx="1474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07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13F229-ED4A-3256-6E7D-1FFE1E5D498B}"/>
              </a:ext>
            </a:extLst>
          </p:cNvPr>
          <p:cNvSpPr txBox="1"/>
          <p:nvPr/>
        </p:nvSpPr>
        <p:spPr>
          <a:xfrm>
            <a:off x="8179852" y="7828898"/>
            <a:ext cx="3420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Conclusion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BE06B9E-235C-322D-0CFA-EF1695FA756E}"/>
              </a:ext>
            </a:extLst>
          </p:cNvPr>
          <p:cNvSpPr/>
          <p:nvPr/>
        </p:nvSpPr>
        <p:spPr>
          <a:xfrm>
            <a:off x="11368136" y="7570365"/>
            <a:ext cx="5056187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DA4EE4-B93D-8CEC-6D83-AB80C6CE1D8B}"/>
              </a:ext>
            </a:extLst>
          </p:cNvPr>
          <p:cNvSpPr txBox="1"/>
          <p:nvPr/>
        </p:nvSpPr>
        <p:spPr>
          <a:xfrm>
            <a:off x="11456180" y="7671007"/>
            <a:ext cx="1474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A14E3AD-B65D-40CA-47EF-55A467D74D31}"/>
              </a:ext>
            </a:extLst>
          </p:cNvPr>
          <p:cNvSpPr txBox="1"/>
          <p:nvPr/>
        </p:nvSpPr>
        <p:spPr>
          <a:xfrm>
            <a:off x="12650578" y="7890454"/>
            <a:ext cx="4738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panose="00000500000000000000" pitchFamily="2" charset="0"/>
              </a:rPr>
              <a:t>Acknowledgement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5DE867A-025E-45AD-A155-5801E95B0EF9}"/>
              </a:ext>
            </a:extLst>
          </p:cNvPr>
          <p:cNvSpPr/>
          <p:nvPr/>
        </p:nvSpPr>
        <p:spPr>
          <a:xfrm>
            <a:off x="6689676" y="5600433"/>
            <a:ext cx="4669333" cy="13120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773B84-725A-46CC-9DC8-53B9CE9E442A}"/>
              </a:ext>
            </a:extLst>
          </p:cNvPr>
          <p:cNvSpPr txBox="1"/>
          <p:nvPr/>
        </p:nvSpPr>
        <p:spPr>
          <a:xfrm>
            <a:off x="6915391" y="5733983"/>
            <a:ext cx="1474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koto" panose="020B0604020202020204" charset="0"/>
              </a:rPr>
              <a:t>04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95C8F13-4BC2-43AB-A8F4-BCE86106E732}"/>
              </a:ext>
            </a:extLst>
          </p:cNvPr>
          <p:cNvSpPr txBox="1"/>
          <p:nvPr/>
        </p:nvSpPr>
        <p:spPr>
          <a:xfrm>
            <a:off x="8330287" y="5925842"/>
            <a:ext cx="2864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Features</a:t>
            </a:r>
          </a:p>
        </p:txBody>
      </p:sp>
    </p:spTree>
    <p:extLst>
      <p:ext uri="{BB962C8B-B14F-4D97-AF65-F5344CB8AC3E}">
        <p14:creationId xmlns:p14="http://schemas.microsoft.com/office/powerpoint/2010/main" val="380425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B5AB1-4EAA-92C7-9B3B-4DF079F5C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chemeClr val="bg2"/>
                </a:solidFill>
                <a:latin typeface="Mokoto"/>
              </a:rPr>
              <a:t>INTRODUCTION</a:t>
            </a:r>
            <a:br>
              <a:rPr lang="en-US" sz="5400" dirty="0">
                <a:solidFill>
                  <a:srgbClr val="92DCEF"/>
                </a:solidFill>
                <a:latin typeface="Mokoto"/>
              </a:rPr>
            </a:br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57573EA-82B0-F072-1447-E6124CA579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702594" y="3012876"/>
            <a:ext cx="15594806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General Background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Evolution of AI and robotics in modern society.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Importance of smart robotics assistants for easier daily life.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Objectives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Develop Sparko to perform multiple tasks:</a:t>
            </a: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q"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 </a:t>
            </a:r>
            <a:r>
              <a:rPr lang="en-US" altLang="en-US" sz="4000" dirty="0">
                <a:latin typeface="Montserrat" panose="00000500000000000000" pitchFamily="2" charset="0"/>
              </a:rPr>
              <a:t>I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nteractive communication.</a:t>
            </a: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q"/>
            </a:pP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 Movement control.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8800" y="5694959"/>
            <a:ext cx="3733800" cy="351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22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CEFEE-54D9-CFBA-205D-1DDE1982B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7929" y="927777"/>
            <a:ext cx="13003188" cy="2217855"/>
          </a:xfrm>
        </p:spPr>
        <p:txBody>
          <a:bodyPr/>
          <a:lstStyle/>
          <a:p>
            <a:r>
              <a:rPr lang="en-US" sz="5400" dirty="0">
                <a:solidFill>
                  <a:schemeClr val="bg2"/>
                </a:solidFill>
                <a:latin typeface="Mokoto"/>
              </a:rPr>
              <a:t> </a:t>
            </a:r>
            <a:r>
              <a:rPr lang="en-US" b="1" dirty="0">
                <a:latin typeface="Montserrat" panose="00000500000000000000" pitchFamily="2" charset="0"/>
              </a:rPr>
              <a:t>Design and Development</a:t>
            </a:r>
            <a:br>
              <a:rPr lang="en-US" dirty="0">
                <a:latin typeface="Montserrat" panose="000005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287E9-906C-2B4F-A68C-FD4A55BC1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119" y="3374230"/>
            <a:ext cx="5450681" cy="531257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000" dirty="0">
                <a:latin typeface="Montserrat" panose="00000500000000000000" pitchFamily="2" charset="0"/>
              </a:rPr>
              <a:t>Built using 3D printed components.</a:t>
            </a:r>
          </a:p>
          <a:p>
            <a:pPr marL="0" indent="0">
              <a:buNone/>
            </a:pPr>
            <a:endParaRPr lang="en-US" sz="4000" dirty="0">
              <a:latin typeface="Montserrat" panose="00000500000000000000" pitchFamily="2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>
                <a:latin typeface="Montserrat" panose="00000500000000000000" pitchFamily="2" charset="0"/>
              </a:rPr>
              <a:t> designed using (Autodesk Fusion).</a:t>
            </a:r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99A48763-382B-9DF6-4DE4-0E62B76DD700}"/>
              </a:ext>
            </a:extLst>
          </p:cNvPr>
          <p:cNvSpPr/>
          <p:nvPr/>
        </p:nvSpPr>
        <p:spPr>
          <a:xfrm>
            <a:off x="1712119" y="1126197"/>
            <a:ext cx="1855810" cy="1821014"/>
          </a:xfrm>
          <a:custGeom>
            <a:avLst/>
            <a:gdLst/>
            <a:ahLst/>
            <a:cxnLst/>
            <a:rect l="l" t="t" r="r" b="b"/>
            <a:pathLst>
              <a:path w="1855810" h="1821014">
                <a:moveTo>
                  <a:pt x="0" y="0"/>
                </a:moveTo>
                <a:lnTo>
                  <a:pt x="1855810" y="0"/>
                </a:lnTo>
                <a:lnTo>
                  <a:pt x="1855810" y="1821013"/>
                </a:lnTo>
                <a:lnTo>
                  <a:pt x="0" y="18210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9AA634-DD46-D39C-0341-76E947EF2C1F}"/>
              </a:ext>
            </a:extLst>
          </p:cNvPr>
          <p:cNvSpPr txBox="1"/>
          <p:nvPr/>
        </p:nvSpPr>
        <p:spPr>
          <a:xfrm>
            <a:off x="2362200" y="1333500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koto" panose="020B0604020202020204" charset="0"/>
              </a:rPr>
              <a:t>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DBFB61-A204-4E63-8124-85BAB7AAF15A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640" y="2247900"/>
            <a:ext cx="3418840" cy="34982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C01B32-F20D-4C8C-B9B4-D0EE548851A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2829640" y="5746115"/>
            <a:ext cx="3418840" cy="35331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DB36BB-7E06-409A-B25D-FD3A0907693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400300"/>
            <a:ext cx="4419600" cy="6629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674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9B8AC-1250-437F-8189-94767040E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612" y="2428052"/>
            <a:ext cx="11395689" cy="1148294"/>
          </a:xfrm>
        </p:spPr>
        <p:txBody>
          <a:bodyPr>
            <a:normAutofit/>
          </a:bodyPr>
          <a:lstStyle/>
          <a:p>
            <a:r>
              <a:rPr lang="en-US" sz="4000" dirty="0"/>
              <a:t>Movement control components</a:t>
            </a:r>
          </a:p>
        </p:txBody>
      </p:sp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E350B420-2377-417D-9903-69038EC355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331987" y="6197111"/>
            <a:ext cx="1584203" cy="3147424"/>
          </a:xfr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56EAA4-46E7-4496-9AEF-30776D6A11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225" y="3682667"/>
            <a:ext cx="4711039" cy="23083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A25FC6-11BF-4CDA-BC6C-1A1A49477F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640" y="3666221"/>
            <a:ext cx="4796011" cy="22652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DA0421-E1E1-45F3-B02F-21A1E2C1E3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050" y="6829818"/>
            <a:ext cx="3005997" cy="20069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48E3DC-0758-46DD-AA64-00CD6FFDF9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77" y="6704493"/>
            <a:ext cx="2543318" cy="2543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5C401E-D585-4B7B-91AD-48A6E76299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289" y="3494351"/>
            <a:ext cx="3689099" cy="2636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B21A1B-21B2-47EA-8985-727E1E842374}"/>
              </a:ext>
            </a:extLst>
          </p:cNvPr>
          <p:cNvSpPr txBox="1"/>
          <p:nvPr/>
        </p:nvSpPr>
        <p:spPr>
          <a:xfrm>
            <a:off x="2133649" y="5828255"/>
            <a:ext cx="4344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Raspberry Pi Pico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04C16-E5BE-4ED1-B99A-5B8D318F2411}"/>
              </a:ext>
            </a:extLst>
          </p:cNvPr>
          <p:cNvSpPr txBox="1"/>
          <p:nvPr/>
        </p:nvSpPr>
        <p:spPr>
          <a:xfrm>
            <a:off x="9050542" y="5619591"/>
            <a:ext cx="2094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PCA9685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3236D5-007A-4045-82FE-5EB23985A47D}"/>
              </a:ext>
            </a:extLst>
          </p:cNvPr>
          <p:cNvSpPr txBox="1"/>
          <p:nvPr/>
        </p:nvSpPr>
        <p:spPr>
          <a:xfrm>
            <a:off x="2029177" y="9025684"/>
            <a:ext cx="2041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MG995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48B546-8EDF-4F4A-97B3-E7EC9987B2F3}"/>
              </a:ext>
            </a:extLst>
          </p:cNvPr>
          <p:cNvSpPr txBox="1"/>
          <p:nvPr/>
        </p:nvSpPr>
        <p:spPr>
          <a:xfrm>
            <a:off x="13510730" y="5551182"/>
            <a:ext cx="350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Ultrasonic sensor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25A43C-AC38-4EE9-84F5-6EC1B93F3D1A}"/>
              </a:ext>
            </a:extLst>
          </p:cNvPr>
          <p:cNvSpPr txBox="1"/>
          <p:nvPr/>
        </p:nvSpPr>
        <p:spPr>
          <a:xfrm>
            <a:off x="5120739" y="9025683"/>
            <a:ext cx="1816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SG90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8C273A-882A-4869-BB38-C09AD959D3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663" y="6478565"/>
            <a:ext cx="2794195" cy="27941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5DC4414-BDB3-4115-9ECF-2CE87F7769AF}"/>
              </a:ext>
            </a:extLst>
          </p:cNvPr>
          <p:cNvSpPr txBox="1"/>
          <p:nvPr/>
        </p:nvSpPr>
        <p:spPr>
          <a:xfrm>
            <a:off x="9144000" y="9163464"/>
            <a:ext cx="2450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OLED LCD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AA99E-6762-4D16-AF4A-511EE66F4C23}"/>
              </a:ext>
            </a:extLst>
          </p:cNvPr>
          <p:cNvSpPr txBox="1"/>
          <p:nvPr/>
        </p:nvSpPr>
        <p:spPr>
          <a:xfrm>
            <a:off x="13510730" y="9057604"/>
            <a:ext cx="3572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Battery Indicator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C36D120-1E8F-4247-BC12-095BD26917C8}"/>
              </a:ext>
            </a:extLst>
          </p:cNvPr>
          <p:cNvCxnSpPr/>
          <p:nvPr/>
        </p:nvCxnSpPr>
        <p:spPr>
          <a:xfrm>
            <a:off x="1295400" y="3543300"/>
            <a:ext cx="0" cy="66294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195DAAD-6D12-4A74-AF81-F2A0325D1620}"/>
              </a:ext>
            </a:extLst>
          </p:cNvPr>
          <p:cNvCxnSpPr/>
          <p:nvPr/>
        </p:nvCxnSpPr>
        <p:spPr>
          <a:xfrm flipV="1">
            <a:off x="1295400" y="10020300"/>
            <a:ext cx="16611600" cy="1524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845477A-D689-4868-B66F-DBE6C6250F4C}"/>
              </a:ext>
            </a:extLst>
          </p:cNvPr>
          <p:cNvCxnSpPr>
            <a:cxnSpLocks/>
          </p:cNvCxnSpPr>
          <p:nvPr/>
        </p:nvCxnSpPr>
        <p:spPr>
          <a:xfrm flipH="1" flipV="1">
            <a:off x="17791973" y="3543300"/>
            <a:ext cx="113037" cy="647700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137EC8-392F-4B47-AAF2-013E0711E640}"/>
              </a:ext>
            </a:extLst>
          </p:cNvPr>
          <p:cNvCxnSpPr/>
          <p:nvPr/>
        </p:nvCxnSpPr>
        <p:spPr>
          <a:xfrm>
            <a:off x="1276611" y="3543300"/>
            <a:ext cx="16515362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0B1BCFC-AFB6-4E20-8224-313FC24DF338}"/>
              </a:ext>
            </a:extLst>
          </p:cNvPr>
          <p:cNvCxnSpPr>
            <a:cxnSpLocks/>
          </p:cNvCxnSpPr>
          <p:nvPr/>
        </p:nvCxnSpPr>
        <p:spPr>
          <a:xfrm flipV="1">
            <a:off x="1295400" y="6528052"/>
            <a:ext cx="16553091" cy="3380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6D335DD-1425-40C9-A7C1-F9FAEDCB38A8}"/>
              </a:ext>
            </a:extLst>
          </p:cNvPr>
          <p:cNvCxnSpPr>
            <a:cxnSpLocks/>
          </p:cNvCxnSpPr>
          <p:nvPr/>
        </p:nvCxnSpPr>
        <p:spPr>
          <a:xfrm>
            <a:off x="7620000" y="3543300"/>
            <a:ext cx="0" cy="65532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048B4DC-4310-415A-B8CE-B57803E57191}"/>
              </a:ext>
            </a:extLst>
          </p:cNvPr>
          <p:cNvCxnSpPr>
            <a:cxnSpLocks/>
          </p:cNvCxnSpPr>
          <p:nvPr/>
        </p:nvCxnSpPr>
        <p:spPr>
          <a:xfrm>
            <a:off x="13010169" y="3543300"/>
            <a:ext cx="97640" cy="65532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" name="Title 1">
            <a:extLst>
              <a:ext uri="{FF2B5EF4-FFF2-40B4-BE49-F238E27FC236}">
                <a16:creationId xmlns:a16="http://schemas.microsoft.com/office/drawing/2014/main" id="{A5E74A19-F1BF-4505-8665-6950C8308FC5}"/>
              </a:ext>
            </a:extLst>
          </p:cNvPr>
          <p:cNvSpPr txBox="1">
            <a:spLocks/>
          </p:cNvSpPr>
          <p:nvPr/>
        </p:nvSpPr>
        <p:spPr>
          <a:xfrm>
            <a:off x="3628035" y="305023"/>
            <a:ext cx="13003188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/>
                </a:solidFill>
                <a:latin typeface="Mokoto"/>
              </a:rPr>
              <a:t> Components</a:t>
            </a:r>
            <a:endParaRPr lang="en-US" dirty="0"/>
          </a:p>
        </p:txBody>
      </p:sp>
      <p:sp>
        <p:nvSpPr>
          <p:cNvPr id="49" name="Freeform 4">
            <a:extLst>
              <a:ext uri="{FF2B5EF4-FFF2-40B4-BE49-F238E27FC236}">
                <a16:creationId xmlns:a16="http://schemas.microsoft.com/office/drawing/2014/main" id="{1C9F8066-268F-4751-9247-4212F0C35C7B}"/>
              </a:ext>
            </a:extLst>
          </p:cNvPr>
          <p:cNvSpPr/>
          <p:nvPr/>
        </p:nvSpPr>
        <p:spPr>
          <a:xfrm>
            <a:off x="1772225" y="488355"/>
            <a:ext cx="1855810" cy="1821014"/>
          </a:xfrm>
          <a:custGeom>
            <a:avLst/>
            <a:gdLst/>
            <a:ahLst/>
            <a:cxnLst/>
            <a:rect l="l" t="t" r="r" b="b"/>
            <a:pathLst>
              <a:path w="1855810" h="1821014">
                <a:moveTo>
                  <a:pt x="0" y="0"/>
                </a:moveTo>
                <a:lnTo>
                  <a:pt x="1855810" y="0"/>
                </a:lnTo>
                <a:lnTo>
                  <a:pt x="1855810" y="1821013"/>
                </a:lnTo>
                <a:lnTo>
                  <a:pt x="0" y="18210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719353F-4540-4500-B48B-A992303EC73F}"/>
              </a:ext>
            </a:extLst>
          </p:cNvPr>
          <p:cNvSpPr txBox="1"/>
          <p:nvPr/>
        </p:nvSpPr>
        <p:spPr>
          <a:xfrm>
            <a:off x="2199780" y="729315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koto" panose="020B060402020202020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6078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9B8AC-1250-437F-8189-94767040E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120" y="2196278"/>
            <a:ext cx="8776068" cy="949354"/>
          </a:xfrm>
        </p:spPr>
        <p:txBody>
          <a:bodyPr>
            <a:normAutofit/>
          </a:bodyPr>
          <a:lstStyle/>
          <a:p>
            <a:r>
              <a:rPr lang="en-US" sz="4000" dirty="0"/>
              <a:t>Voice chat components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B21A1B-21B2-47EA-8985-727E1E842374}"/>
              </a:ext>
            </a:extLst>
          </p:cNvPr>
          <p:cNvSpPr txBox="1"/>
          <p:nvPr/>
        </p:nvSpPr>
        <p:spPr>
          <a:xfrm>
            <a:off x="4936472" y="4280243"/>
            <a:ext cx="2759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ESP32 MODULE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04C16-E5BE-4ED1-B99A-5B8D318F2411}"/>
              </a:ext>
            </a:extLst>
          </p:cNvPr>
          <p:cNvSpPr txBox="1"/>
          <p:nvPr/>
        </p:nvSpPr>
        <p:spPr>
          <a:xfrm>
            <a:off x="10506998" y="4126698"/>
            <a:ext cx="2432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INMP441 microphone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3236D5-007A-4045-82FE-5EB23985A47D}"/>
              </a:ext>
            </a:extLst>
          </p:cNvPr>
          <p:cNvSpPr txBox="1"/>
          <p:nvPr/>
        </p:nvSpPr>
        <p:spPr>
          <a:xfrm>
            <a:off x="4409219" y="8033514"/>
            <a:ext cx="2803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MAX98357A</a:t>
            </a:r>
          </a:p>
          <a:p>
            <a:endParaRPr lang="en-US" sz="3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DC4414-BDB3-4115-9ECF-2CE87F7769AF}"/>
              </a:ext>
            </a:extLst>
          </p:cNvPr>
          <p:cNvSpPr txBox="1"/>
          <p:nvPr/>
        </p:nvSpPr>
        <p:spPr>
          <a:xfrm>
            <a:off x="10488188" y="7908883"/>
            <a:ext cx="2450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IR Sensor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AA99E-6762-4D16-AF4A-511EE66F4C23}"/>
              </a:ext>
            </a:extLst>
          </p:cNvPr>
          <p:cNvSpPr txBox="1"/>
          <p:nvPr/>
        </p:nvSpPr>
        <p:spPr>
          <a:xfrm>
            <a:off x="15767183" y="4389345"/>
            <a:ext cx="2450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Speaker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C36D120-1E8F-4247-BC12-095BD26917C8}"/>
              </a:ext>
            </a:extLst>
          </p:cNvPr>
          <p:cNvCxnSpPr/>
          <p:nvPr/>
        </p:nvCxnSpPr>
        <p:spPr>
          <a:xfrm>
            <a:off x="1295400" y="3543300"/>
            <a:ext cx="0" cy="66294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195DAAD-6D12-4A74-AF81-F2A0325D1620}"/>
              </a:ext>
            </a:extLst>
          </p:cNvPr>
          <p:cNvCxnSpPr/>
          <p:nvPr/>
        </p:nvCxnSpPr>
        <p:spPr>
          <a:xfrm flipV="1">
            <a:off x="1295400" y="10020300"/>
            <a:ext cx="16611600" cy="1524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845477A-D689-4868-B66F-DBE6C6250F4C}"/>
              </a:ext>
            </a:extLst>
          </p:cNvPr>
          <p:cNvCxnSpPr>
            <a:cxnSpLocks/>
          </p:cNvCxnSpPr>
          <p:nvPr/>
        </p:nvCxnSpPr>
        <p:spPr>
          <a:xfrm flipH="1" flipV="1">
            <a:off x="17791973" y="3543300"/>
            <a:ext cx="113037" cy="647700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137EC8-392F-4B47-AAF2-013E0711E640}"/>
              </a:ext>
            </a:extLst>
          </p:cNvPr>
          <p:cNvCxnSpPr/>
          <p:nvPr/>
        </p:nvCxnSpPr>
        <p:spPr>
          <a:xfrm>
            <a:off x="1276611" y="3543300"/>
            <a:ext cx="16515362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0B1BCFC-AFB6-4E20-8224-313FC24DF338}"/>
              </a:ext>
            </a:extLst>
          </p:cNvPr>
          <p:cNvCxnSpPr>
            <a:cxnSpLocks/>
          </p:cNvCxnSpPr>
          <p:nvPr/>
        </p:nvCxnSpPr>
        <p:spPr>
          <a:xfrm flipV="1">
            <a:off x="1295400" y="6528052"/>
            <a:ext cx="16553091" cy="3380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6D335DD-1425-40C9-A7C1-F9FAEDCB38A8}"/>
              </a:ext>
            </a:extLst>
          </p:cNvPr>
          <p:cNvCxnSpPr>
            <a:cxnSpLocks/>
          </p:cNvCxnSpPr>
          <p:nvPr/>
        </p:nvCxnSpPr>
        <p:spPr>
          <a:xfrm>
            <a:off x="7620000" y="3543300"/>
            <a:ext cx="0" cy="65532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048B4DC-4310-415A-B8CE-B57803E57191}"/>
              </a:ext>
            </a:extLst>
          </p:cNvPr>
          <p:cNvCxnSpPr>
            <a:cxnSpLocks/>
          </p:cNvCxnSpPr>
          <p:nvPr/>
        </p:nvCxnSpPr>
        <p:spPr>
          <a:xfrm>
            <a:off x="13010169" y="3543300"/>
            <a:ext cx="97640" cy="65532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8D79377D-D825-46EC-9E4F-9CAC8FC66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825" y="3762387"/>
            <a:ext cx="3379833" cy="254657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83283B7-B38F-4890-9495-BAA410EC9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906" y="4082742"/>
            <a:ext cx="2541187" cy="190586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32A33CB-87DA-458A-A4D7-9653BD9873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13" y="7120590"/>
            <a:ext cx="2329730" cy="243102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2BFF3F3-F69A-4EF7-A76A-D2C29CCE24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58154" y="7159721"/>
            <a:ext cx="3378128" cy="23527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7D2B65-ADAC-4E6A-848F-90A59A2526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6267" y="4021534"/>
            <a:ext cx="2307909" cy="202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7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6CC0E2-C22B-43EC-9F0E-5FE9EBC4E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3450890"/>
            <a:ext cx="6264295" cy="5893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1499B3E-594E-40FA-B4CE-3BB907EEFFEE}"/>
              </a:ext>
            </a:extLst>
          </p:cNvPr>
          <p:cNvSpPr txBox="1">
            <a:spLocks/>
          </p:cNvSpPr>
          <p:nvPr/>
        </p:nvSpPr>
        <p:spPr>
          <a:xfrm>
            <a:off x="3567929" y="942865"/>
            <a:ext cx="13003188" cy="2217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/>
                </a:solidFill>
                <a:latin typeface="Mokoto"/>
              </a:rPr>
              <a:t> Specifications</a:t>
            </a:r>
            <a:endParaRPr lang="en-US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40F74EAC-3E31-4281-81EC-02F958FA70C5}"/>
              </a:ext>
            </a:extLst>
          </p:cNvPr>
          <p:cNvSpPr/>
          <p:nvPr/>
        </p:nvSpPr>
        <p:spPr>
          <a:xfrm>
            <a:off x="1712119" y="1126197"/>
            <a:ext cx="1855810" cy="1821014"/>
          </a:xfrm>
          <a:custGeom>
            <a:avLst/>
            <a:gdLst/>
            <a:ahLst/>
            <a:cxnLst/>
            <a:rect l="l" t="t" r="r" b="b"/>
            <a:pathLst>
              <a:path w="1855810" h="1821014">
                <a:moveTo>
                  <a:pt x="0" y="0"/>
                </a:moveTo>
                <a:lnTo>
                  <a:pt x="1855810" y="0"/>
                </a:lnTo>
                <a:lnTo>
                  <a:pt x="1855810" y="1821013"/>
                </a:lnTo>
                <a:lnTo>
                  <a:pt x="0" y="182101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2D28F-C676-4C48-8FB1-C1DEADD6B96E}"/>
              </a:ext>
            </a:extLst>
          </p:cNvPr>
          <p:cNvSpPr txBox="1"/>
          <p:nvPr/>
        </p:nvSpPr>
        <p:spPr>
          <a:xfrm>
            <a:off x="2133600" y="130938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koto" panose="020B0604020202020204" charset="0"/>
              </a:rPr>
              <a:t>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72EB9A-E0B7-40EE-9088-076750250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9200" y="3458785"/>
            <a:ext cx="7371451" cy="588535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7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A52169-0E17-CE4F-A475-2A9D2CAA8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2693" y="927776"/>
            <a:ext cx="13003188" cy="2217855"/>
          </a:xfrm>
        </p:spPr>
        <p:txBody>
          <a:bodyPr/>
          <a:lstStyle/>
          <a:p>
            <a:r>
              <a:rPr lang="en-US" sz="5400" dirty="0">
                <a:solidFill>
                  <a:schemeClr val="bg2"/>
                </a:solidFill>
                <a:latin typeface="Mokoto"/>
              </a:rPr>
              <a:t> Features</a:t>
            </a:r>
            <a:endParaRPr lang="en-US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75B7A817-3529-1CDB-5165-ED765C53BFA1}"/>
              </a:ext>
            </a:extLst>
          </p:cNvPr>
          <p:cNvSpPr/>
          <p:nvPr/>
        </p:nvSpPr>
        <p:spPr>
          <a:xfrm>
            <a:off x="1712119" y="1126197"/>
            <a:ext cx="1855810" cy="1821014"/>
          </a:xfrm>
          <a:custGeom>
            <a:avLst/>
            <a:gdLst/>
            <a:ahLst/>
            <a:cxnLst/>
            <a:rect l="l" t="t" r="r" b="b"/>
            <a:pathLst>
              <a:path w="1855810" h="1821014">
                <a:moveTo>
                  <a:pt x="0" y="0"/>
                </a:moveTo>
                <a:lnTo>
                  <a:pt x="1855810" y="0"/>
                </a:lnTo>
                <a:lnTo>
                  <a:pt x="1855810" y="1821013"/>
                </a:lnTo>
                <a:lnTo>
                  <a:pt x="0" y="18210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9979E-1BE0-A459-AF53-C6F3BB9DAE95}"/>
              </a:ext>
            </a:extLst>
          </p:cNvPr>
          <p:cNvSpPr txBox="1"/>
          <p:nvPr/>
        </p:nvSpPr>
        <p:spPr>
          <a:xfrm>
            <a:off x="2133600" y="1309383"/>
            <a:ext cx="60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Mokoto" panose="020B0604020202020204" charset="0"/>
              </a:rPr>
              <a:t>4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5D03B95A-3C15-4B53-F370-BC2CAE1196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712119" y="3344052"/>
            <a:ext cx="14409650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Movement Control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9 servo motors for flexible movements.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Controlled via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WiFi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 on local network.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Facial Expressions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LCD screen on the head for displaying facial expressions.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Obstacle Avoidance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Ultrasonic sensor for detecting and avoiding obstacles.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Interactive Voice Communication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tserrat" panose="00000500000000000000" pitchFamily="2" charset="0"/>
              </a:rPr>
              <a:t>ESP32 modules for speech recognition and response using Google Cloud API and ChatGPT API.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2108" y="5003779"/>
            <a:ext cx="3043773" cy="3051519"/>
          </a:xfrm>
          <a:prstGeom prst="rect">
            <a:avLst/>
          </a:prstGeom>
        </p:spPr>
      </p:pic>
      <p:pic>
        <p:nvPicPr>
          <p:cNvPr id="1026" name="Picture 2" descr="Google Cloud Speech API Now Available to Developers - Voicebot.a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200" y="2271217"/>
            <a:ext cx="373068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8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E38E6-1255-4D49-BF89-FCAB69651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COnnections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6719013-3B36-4D26-AD75-065013F96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119" y="3374230"/>
            <a:ext cx="14858999" cy="63412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C0F67D-3EA3-415A-9368-DDF09FC2A30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69915"/>
            <a:ext cx="6477000" cy="464820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55B6D1-29EF-41E6-BC4E-C78DAA9CB70E}"/>
              </a:ext>
            </a:extLst>
          </p:cNvPr>
          <p:cNvSpPr txBox="1"/>
          <p:nvPr/>
        </p:nvSpPr>
        <p:spPr>
          <a:xfrm>
            <a:off x="2286000" y="3780142"/>
            <a:ext cx="6286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Facial &amp; Movement Control Circuit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9219E04-3582-400D-91BE-E367F80E2B6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4569915"/>
            <a:ext cx="7010400" cy="468838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9785C3-87CE-433A-A459-ED4B5A88D562}"/>
              </a:ext>
            </a:extLst>
          </p:cNvPr>
          <p:cNvSpPr txBox="1"/>
          <p:nvPr/>
        </p:nvSpPr>
        <p:spPr>
          <a:xfrm>
            <a:off x="11201400" y="3780141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Voice Circuit</a:t>
            </a:r>
          </a:p>
        </p:txBody>
      </p:sp>
    </p:spTree>
    <p:extLst>
      <p:ext uri="{BB962C8B-B14F-4D97-AF65-F5344CB8AC3E}">
        <p14:creationId xmlns:p14="http://schemas.microsoft.com/office/powerpoint/2010/main" val="69797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ustom 10">
      <a:dk1>
        <a:sysClr val="windowText" lastClr="000000"/>
      </a:dk1>
      <a:lt1>
        <a:srgbClr val="FFC000"/>
      </a:lt1>
      <a:dk2>
        <a:srgbClr val="FFC000"/>
      </a:dk2>
      <a:lt2>
        <a:srgbClr val="FFC000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1065</TotalTime>
  <Words>429</Words>
  <Application>Microsoft Office PowerPoint</Application>
  <PresentationFormat>Custom</PresentationFormat>
  <Paragraphs>134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League Spartan</vt:lpstr>
      <vt:lpstr>Times New Roman</vt:lpstr>
      <vt:lpstr>Tw Cen MT</vt:lpstr>
      <vt:lpstr>Wingdings</vt:lpstr>
      <vt:lpstr>Montserrat</vt:lpstr>
      <vt:lpstr>Arial</vt:lpstr>
      <vt:lpstr>Calibri</vt:lpstr>
      <vt:lpstr>Mokoto</vt:lpstr>
      <vt:lpstr>Trebuchet MS</vt:lpstr>
      <vt:lpstr>Open Sauce Light</vt:lpstr>
      <vt:lpstr>Circuit</vt:lpstr>
      <vt:lpstr>GRADUATION PROJECT 2: </vt:lpstr>
      <vt:lpstr>TABLE OF CONTENT </vt:lpstr>
      <vt:lpstr>INTRODUCTION </vt:lpstr>
      <vt:lpstr> Design and Development </vt:lpstr>
      <vt:lpstr>Movement control components</vt:lpstr>
      <vt:lpstr>Voice chat components</vt:lpstr>
      <vt:lpstr>PowerPoint Presentation</vt:lpstr>
      <vt:lpstr> Features</vt:lpstr>
      <vt:lpstr>COnnections</vt:lpstr>
      <vt:lpstr>PowerPoint Presentation</vt:lpstr>
      <vt:lpstr>PowerPoint Presentation</vt:lpstr>
      <vt:lpstr>Sparko Start up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Futuristic Technology Pitch Deck Presentation</dc:title>
  <cp:lastModifiedBy>Msys</cp:lastModifiedBy>
  <cp:revision>201</cp:revision>
  <dcterms:created xsi:type="dcterms:W3CDTF">2006-08-16T00:00:00Z</dcterms:created>
  <dcterms:modified xsi:type="dcterms:W3CDTF">2024-07-02T21:27:14Z</dcterms:modified>
  <dc:identifier>DAFlEitZ468</dc:identifier>
</cp:coreProperties>
</file>