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sldIdLst>
    <p:sldId id="256" r:id="rId2"/>
    <p:sldId id="257" r:id="rId3"/>
    <p:sldId id="267" r:id="rId4"/>
    <p:sldId id="260" r:id="rId5"/>
    <p:sldId id="262" r:id="rId6"/>
    <p:sldId id="269" r:id="rId7"/>
    <p:sldId id="270" r:id="rId8"/>
    <p:sldId id="271" r:id="rId9"/>
    <p:sldId id="272" r:id="rId10"/>
    <p:sldId id="273" r:id="rId11"/>
    <p:sldId id="274" r:id="rId12"/>
    <p:sldId id="275" r:id="rId13"/>
    <p:sldId id="27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AEDD2F-A75B-439A-A39B-9BF12EE81ACA}" v="49" dt="2023-01-08T05:31:17.8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C55C3B82-ADD6-4AE5-A761-34EE3724E57A}"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4293494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C55C3B82-ADD6-4AE5-A761-34EE3724E57A}"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2199061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C55C3B82-ADD6-4AE5-A761-34EE3724E57A}"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AB3E53C-7E8A-481B-A5F1-B61E7DFA572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86603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C55C3B82-ADD6-4AE5-A761-34EE3724E57A}"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1662102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C55C3B82-ADD6-4AE5-A761-34EE3724E57A}"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AB3E53C-7E8A-481B-A5F1-B61E7DFA572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680774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C55C3B82-ADD6-4AE5-A761-34EE3724E57A}"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3275850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55C3B82-ADD6-4AE5-A761-34EE3724E57A}"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249092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55C3B82-ADD6-4AE5-A761-34EE3724E57A}"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1811253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55C3B82-ADD6-4AE5-A761-34EE3724E57A}"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3208264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C55C3B82-ADD6-4AE5-A761-34EE3724E57A}"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2402302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C55C3B82-ADD6-4AE5-A761-34EE3724E57A}"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3574376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C55C3B82-ADD6-4AE5-A761-34EE3724E57A}" type="datetimeFigureOut">
              <a:rPr lang="en-US" smtClean="0"/>
              <a:t>6/6/2023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346339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C55C3B82-ADD6-4AE5-A761-34EE3724E57A}" type="datetimeFigureOut">
              <a:rPr lang="en-US" smtClean="0"/>
              <a:t>6/6/2023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4285297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5C3B82-ADD6-4AE5-A761-34EE3724E57A}" type="datetimeFigureOut">
              <a:rPr lang="en-US" smtClean="0"/>
              <a:t>6/6/2023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2011195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C55C3B82-ADD6-4AE5-A761-34EE3724E57A}"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2574290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C55C3B82-ADD6-4AE5-A761-34EE3724E57A}"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AB3E53C-7E8A-481B-A5F1-B61E7DFA5725}" type="slidenum">
              <a:rPr lang="en-US" smtClean="0"/>
              <a:t>‹#›</a:t>
            </a:fld>
            <a:endParaRPr lang="en-US"/>
          </a:p>
        </p:txBody>
      </p:sp>
    </p:spTree>
    <p:extLst>
      <p:ext uri="{BB962C8B-B14F-4D97-AF65-F5344CB8AC3E}">
        <p14:creationId xmlns:p14="http://schemas.microsoft.com/office/powerpoint/2010/main" val="2663246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55C3B82-ADD6-4AE5-A761-34EE3724E57A}" type="datetimeFigureOut">
              <a:rPr lang="en-US" smtClean="0"/>
              <a:t>6/6/2023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AB3E53C-7E8A-481B-A5F1-B61E7DFA5725}" type="slidenum">
              <a:rPr lang="en-US" smtClean="0"/>
              <a:t>‹#›</a:t>
            </a:fld>
            <a:endParaRPr lang="en-US"/>
          </a:p>
        </p:txBody>
      </p:sp>
    </p:spTree>
    <p:extLst>
      <p:ext uri="{BB962C8B-B14F-4D97-AF65-F5344CB8AC3E}">
        <p14:creationId xmlns:p14="http://schemas.microsoft.com/office/powerpoint/2010/main" val="4024624924"/>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07066" y="2226730"/>
            <a:ext cx="9537451" cy="4225827"/>
          </a:xfrm>
        </p:spPr>
        <p:txBody>
          <a:bodyPr/>
          <a:lstStyle/>
          <a:p>
            <a:pPr algn="ctr"/>
            <a:r>
              <a:rPr lang="en-US" dirty="0">
                <a:solidFill>
                  <a:schemeClr val="tx1"/>
                </a:solidFill>
              </a:rPr>
              <a:t>An-</a:t>
            </a:r>
            <a:r>
              <a:rPr lang="en-US" dirty="0" err="1">
                <a:solidFill>
                  <a:schemeClr val="tx1"/>
                </a:solidFill>
              </a:rPr>
              <a:t>Najah</a:t>
            </a:r>
            <a:r>
              <a:rPr lang="en-US" dirty="0">
                <a:solidFill>
                  <a:schemeClr val="tx1"/>
                </a:solidFill>
              </a:rPr>
              <a:t> National University</a:t>
            </a:r>
          </a:p>
          <a:p>
            <a:pPr algn="ctr"/>
            <a:r>
              <a:rPr lang="en-US" dirty="0">
                <a:solidFill>
                  <a:schemeClr val="tx1"/>
                </a:solidFill>
              </a:rPr>
              <a:t>Faculty of Engineering and Information Technology</a:t>
            </a:r>
          </a:p>
          <a:p>
            <a:pPr algn="ctr"/>
            <a:r>
              <a:rPr lang="en-US" dirty="0">
                <a:solidFill>
                  <a:schemeClr val="tx1"/>
                </a:solidFill>
              </a:rPr>
              <a:t>Soil Nailing</a:t>
            </a:r>
          </a:p>
          <a:p>
            <a:pPr algn="ctr"/>
            <a:r>
              <a:rPr lang="en-US" dirty="0">
                <a:solidFill>
                  <a:schemeClr val="tx1"/>
                </a:solidFill>
              </a:rPr>
              <a:t>Prepared by:</a:t>
            </a:r>
          </a:p>
          <a:p>
            <a:pPr algn="ctr"/>
            <a:r>
              <a:rPr lang="en-US" dirty="0">
                <a:solidFill>
                  <a:schemeClr val="tx1"/>
                </a:solidFill>
              </a:rPr>
              <a:t>Maya </a:t>
            </a:r>
            <a:r>
              <a:rPr lang="en-US" dirty="0" err="1">
                <a:solidFill>
                  <a:schemeClr val="tx1"/>
                </a:solidFill>
              </a:rPr>
              <a:t>Awad</a:t>
            </a:r>
            <a:r>
              <a:rPr lang="en-US" dirty="0">
                <a:solidFill>
                  <a:schemeClr val="tx1"/>
                </a:solidFill>
              </a:rPr>
              <a:t> </a:t>
            </a:r>
            <a:r>
              <a:rPr lang="en-US" dirty="0" err="1">
                <a:solidFill>
                  <a:schemeClr val="tx1"/>
                </a:solidFill>
              </a:rPr>
              <a:t>Jeries</a:t>
            </a:r>
            <a:r>
              <a:rPr lang="en-US" dirty="0">
                <a:solidFill>
                  <a:schemeClr val="tx1"/>
                </a:solidFill>
              </a:rPr>
              <a:t> Khalil 11819218</a:t>
            </a:r>
          </a:p>
          <a:p>
            <a:pPr algn="ctr"/>
            <a:r>
              <a:rPr lang="en-US" dirty="0">
                <a:solidFill>
                  <a:schemeClr val="tx1"/>
                </a:solidFill>
              </a:rPr>
              <a:t>Ahmad </a:t>
            </a:r>
            <a:r>
              <a:rPr lang="en-US" dirty="0" err="1">
                <a:solidFill>
                  <a:schemeClr val="tx1"/>
                </a:solidFill>
              </a:rPr>
              <a:t>Zakria</a:t>
            </a:r>
            <a:r>
              <a:rPr lang="en-US" dirty="0">
                <a:solidFill>
                  <a:schemeClr val="tx1"/>
                </a:solidFill>
              </a:rPr>
              <a:t> Ahmad </a:t>
            </a:r>
            <a:r>
              <a:rPr lang="en-US" dirty="0" err="1">
                <a:solidFill>
                  <a:schemeClr val="tx1"/>
                </a:solidFill>
              </a:rPr>
              <a:t>Eid</a:t>
            </a:r>
            <a:r>
              <a:rPr lang="en-US" dirty="0">
                <a:solidFill>
                  <a:schemeClr val="tx1"/>
                </a:solidFill>
              </a:rPr>
              <a:t> 11819470</a:t>
            </a:r>
          </a:p>
          <a:p>
            <a:pPr algn="ctr"/>
            <a:r>
              <a:rPr lang="en-US" dirty="0" err="1">
                <a:solidFill>
                  <a:schemeClr val="tx1"/>
                </a:solidFill>
              </a:rPr>
              <a:t>Ibraheem</a:t>
            </a:r>
            <a:r>
              <a:rPr lang="en-US" dirty="0">
                <a:solidFill>
                  <a:schemeClr val="tx1"/>
                </a:solidFill>
              </a:rPr>
              <a:t> Sami </a:t>
            </a:r>
            <a:r>
              <a:rPr lang="en-US" dirty="0" err="1">
                <a:solidFill>
                  <a:schemeClr val="tx1"/>
                </a:solidFill>
              </a:rPr>
              <a:t>Shafiq</a:t>
            </a:r>
            <a:r>
              <a:rPr lang="en-US" dirty="0">
                <a:solidFill>
                  <a:schemeClr val="tx1"/>
                </a:solidFill>
              </a:rPr>
              <a:t> </a:t>
            </a:r>
            <a:r>
              <a:rPr lang="en-US" dirty="0" err="1">
                <a:solidFill>
                  <a:schemeClr val="tx1"/>
                </a:solidFill>
              </a:rPr>
              <a:t>Shaar</a:t>
            </a:r>
            <a:r>
              <a:rPr lang="en-US" dirty="0">
                <a:solidFill>
                  <a:schemeClr val="tx1"/>
                </a:solidFill>
              </a:rPr>
              <a:t> 11820741</a:t>
            </a:r>
          </a:p>
          <a:p>
            <a:pPr algn="ctr"/>
            <a:r>
              <a:rPr lang="en-US" dirty="0">
                <a:solidFill>
                  <a:schemeClr val="tx1"/>
                </a:solidFill>
              </a:rPr>
              <a:t>Sundos Rasheed “Mohammad </a:t>
            </a:r>
            <a:r>
              <a:rPr lang="en-US" dirty="0" err="1">
                <a:solidFill>
                  <a:schemeClr val="tx1"/>
                </a:solidFill>
              </a:rPr>
              <a:t>Reda</a:t>
            </a:r>
            <a:r>
              <a:rPr lang="en-US" dirty="0">
                <a:solidFill>
                  <a:schemeClr val="tx1"/>
                </a:solidFill>
              </a:rPr>
              <a:t>” Fatoom 11819642</a:t>
            </a:r>
          </a:p>
          <a:p>
            <a:pPr algn="ctr"/>
            <a:endParaRPr lang="en-US" dirty="0">
              <a:solidFill>
                <a:schemeClr val="tx1"/>
              </a:solidFill>
            </a:endParaRPr>
          </a:p>
          <a:p>
            <a:pPr algn="ctr"/>
            <a:r>
              <a:rPr lang="en-US" dirty="0">
                <a:solidFill>
                  <a:schemeClr val="tx1"/>
                </a:solidFill>
              </a:rPr>
              <a:t>Supervisor: Dr. </a:t>
            </a:r>
            <a:r>
              <a:rPr lang="en-US" dirty="0" err="1">
                <a:solidFill>
                  <a:schemeClr val="tx1"/>
                </a:solidFill>
              </a:rPr>
              <a:t>Isam</a:t>
            </a:r>
            <a:r>
              <a:rPr lang="en-US" dirty="0">
                <a:solidFill>
                  <a:schemeClr val="tx1"/>
                </a:solidFill>
              </a:rPr>
              <a:t> </a:t>
            </a:r>
            <a:r>
              <a:rPr lang="en-US" dirty="0" err="1">
                <a:solidFill>
                  <a:schemeClr val="tx1"/>
                </a:solidFill>
              </a:rPr>
              <a:t>Jardaneh</a:t>
            </a:r>
            <a:endParaRPr lang="en-US" dirty="0">
              <a:solidFill>
                <a:schemeClr val="tx1"/>
              </a:solidFill>
            </a:endParaRPr>
          </a:p>
          <a:p>
            <a:pPr algn="ctr"/>
            <a:endParaRPr lang="en-US" dirty="0">
              <a:solidFill>
                <a:schemeClr val="tx1"/>
              </a:solidFill>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488766" y="681487"/>
            <a:ext cx="2172010" cy="1346835"/>
          </a:xfrm>
          <a:prstGeom prst="rect">
            <a:avLst/>
          </a:prstGeom>
          <a:noFill/>
        </p:spPr>
      </p:pic>
    </p:spTree>
    <p:extLst>
      <p:ext uri="{BB962C8B-B14F-4D97-AF65-F5344CB8AC3E}">
        <p14:creationId xmlns:p14="http://schemas.microsoft.com/office/powerpoint/2010/main" val="3594049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04F8577-EB7F-4A32-AA64-77F2D28BAB3D}"/>
              </a:ext>
            </a:extLst>
          </p:cNvPr>
          <p:cNvSpPr>
            <a:spLocks noGrp="1"/>
          </p:cNvSpPr>
          <p:nvPr>
            <p:ph type="title"/>
          </p:nvPr>
        </p:nvSpPr>
        <p:spPr>
          <a:xfrm>
            <a:off x="2115671" y="274486"/>
            <a:ext cx="7682753" cy="478549"/>
          </a:xfrm>
        </p:spPr>
        <p:txBody>
          <a:bodyPr>
            <a:normAutofit/>
          </a:bodyPr>
          <a:lstStyle/>
          <a:p>
            <a:r>
              <a:rPr lang="en-US" sz="2000" b="1" dirty="0"/>
              <a:t>Design program soil nail </a:t>
            </a:r>
            <a:r>
              <a:rPr lang="en-US" sz="2000" b="1" dirty="0" err="1"/>
              <a:t>plusb</a:t>
            </a:r>
            <a:r>
              <a:rPr lang="en-US" sz="2000" b="1" dirty="0"/>
              <a:t> 2013 .deep excavation  </a:t>
            </a:r>
            <a:endParaRPr lang="ar-PS" sz="2000" b="1" dirty="0"/>
          </a:p>
        </p:txBody>
      </p:sp>
      <p:pic>
        <p:nvPicPr>
          <p:cNvPr id="7" name="عنصر نائب للمحتوى 6">
            <a:extLst>
              <a:ext uri="{FF2B5EF4-FFF2-40B4-BE49-F238E27FC236}">
                <a16:creationId xmlns:a16="http://schemas.microsoft.com/office/drawing/2014/main" id="{FDF7CDE7-61F7-4B6F-94EB-8720FE97C54F}"/>
              </a:ext>
            </a:extLst>
          </p:cNvPr>
          <p:cNvPicPr>
            <a:picLocks noGrp="1" noChangeAspect="1"/>
          </p:cNvPicPr>
          <p:nvPr>
            <p:ph idx="1"/>
          </p:nvPr>
        </p:nvPicPr>
        <p:blipFill>
          <a:blip r:embed="rId2"/>
          <a:stretch>
            <a:fillRect/>
          </a:stretch>
        </p:blipFill>
        <p:spPr>
          <a:xfrm>
            <a:off x="639607" y="945776"/>
            <a:ext cx="5797052" cy="5481918"/>
          </a:xfrm>
          <a:prstGeom prst="rect">
            <a:avLst/>
          </a:prstGeom>
        </p:spPr>
      </p:pic>
      <p:pic>
        <p:nvPicPr>
          <p:cNvPr id="8" name="صورة 7">
            <a:extLst>
              <a:ext uri="{FF2B5EF4-FFF2-40B4-BE49-F238E27FC236}">
                <a16:creationId xmlns:a16="http://schemas.microsoft.com/office/drawing/2014/main" id="{971F3F98-07F1-49C7-B090-27E29EA294F7}"/>
              </a:ext>
            </a:extLst>
          </p:cNvPr>
          <p:cNvPicPr/>
          <p:nvPr/>
        </p:nvPicPr>
        <p:blipFill>
          <a:blip r:embed="rId3">
            <a:extLst>
              <a:ext uri="{28A0092B-C50C-407E-A947-70E740481C1C}">
                <a14:useLocalDpi xmlns:a14="http://schemas.microsoft.com/office/drawing/2010/main" val="0"/>
              </a:ext>
            </a:extLst>
          </a:blip>
          <a:stretch>
            <a:fillRect/>
          </a:stretch>
        </p:blipFill>
        <p:spPr>
          <a:xfrm>
            <a:off x="6436659" y="945777"/>
            <a:ext cx="5540188" cy="5383304"/>
          </a:xfrm>
          <a:prstGeom prst="rect">
            <a:avLst/>
          </a:prstGeom>
        </p:spPr>
      </p:pic>
    </p:spTree>
    <p:extLst>
      <p:ext uri="{BB962C8B-B14F-4D97-AF65-F5344CB8AC3E}">
        <p14:creationId xmlns:p14="http://schemas.microsoft.com/office/powerpoint/2010/main" val="3504214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717F232E-1F98-4403-B6DC-2889CC61AC5F}"/>
              </a:ext>
            </a:extLst>
          </p:cNvPr>
          <p:cNvSpPr txBox="1"/>
          <p:nvPr/>
        </p:nvSpPr>
        <p:spPr>
          <a:xfrm>
            <a:off x="869576" y="218746"/>
            <a:ext cx="6096000" cy="400110"/>
          </a:xfrm>
          <a:prstGeom prst="rect">
            <a:avLst/>
          </a:prstGeom>
          <a:noFill/>
        </p:spPr>
        <p:txBody>
          <a:bodyPr wrap="square">
            <a:spAutoFit/>
          </a:bodyPr>
          <a:lstStyle/>
          <a:p>
            <a:r>
              <a:rPr lang="en-US" sz="2000" b="1" dirty="0">
                <a:effectLst/>
                <a:latin typeface="Times New Roman" panose="02020603050405020304" pitchFamily="18" charset="0"/>
                <a:ea typeface="Calibri" panose="020F0502020204030204" pitchFamily="34" charset="0"/>
              </a:rPr>
              <a:t>Soil properties</a:t>
            </a:r>
            <a:endParaRPr lang="ar-PS" sz="2000" b="1" dirty="0"/>
          </a:p>
        </p:txBody>
      </p:sp>
      <p:pic>
        <p:nvPicPr>
          <p:cNvPr id="6" name="صورة 5">
            <a:extLst>
              <a:ext uri="{FF2B5EF4-FFF2-40B4-BE49-F238E27FC236}">
                <a16:creationId xmlns:a16="http://schemas.microsoft.com/office/drawing/2014/main" id="{3A02BE70-6B21-408B-9AFE-CFC827816219}"/>
              </a:ext>
            </a:extLst>
          </p:cNvPr>
          <p:cNvPicPr/>
          <p:nvPr/>
        </p:nvPicPr>
        <p:blipFill>
          <a:blip r:embed="rId2">
            <a:extLst>
              <a:ext uri="{28A0092B-C50C-407E-A947-70E740481C1C}">
                <a14:useLocalDpi xmlns:a14="http://schemas.microsoft.com/office/drawing/2010/main" val="0"/>
              </a:ext>
            </a:extLst>
          </a:blip>
          <a:stretch>
            <a:fillRect/>
          </a:stretch>
        </p:blipFill>
        <p:spPr>
          <a:xfrm>
            <a:off x="419977" y="707483"/>
            <a:ext cx="5676023" cy="5227152"/>
          </a:xfrm>
          <a:prstGeom prst="rect">
            <a:avLst/>
          </a:prstGeom>
        </p:spPr>
      </p:pic>
      <p:pic>
        <p:nvPicPr>
          <p:cNvPr id="7" name="صورة 6">
            <a:extLst>
              <a:ext uri="{FF2B5EF4-FFF2-40B4-BE49-F238E27FC236}">
                <a16:creationId xmlns:a16="http://schemas.microsoft.com/office/drawing/2014/main" id="{53F98258-3B59-421E-A5EB-E9F34CEAD606}"/>
              </a:ext>
            </a:extLst>
          </p:cNvPr>
          <p:cNvPicPr/>
          <p:nvPr/>
        </p:nvPicPr>
        <p:blipFill>
          <a:blip r:embed="rId3">
            <a:extLst>
              <a:ext uri="{28A0092B-C50C-407E-A947-70E740481C1C}">
                <a14:useLocalDpi xmlns:a14="http://schemas.microsoft.com/office/drawing/2010/main" val="0"/>
              </a:ext>
            </a:extLst>
          </a:blip>
          <a:stretch>
            <a:fillRect/>
          </a:stretch>
        </p:blipFill>
        <p:spPr>
          <a:xfrm>
            <a:off x="6096000" y="707482"/>
            <a:ext cx="5925671" cy="5227151"/>
          </a:xfrm>
          <a:prstGeom prst="rect">
            <a:avLst/>
          </a:prstGeom>
        </p:spPr>
      </p:pic>
    </p:spTree>
    <p:extLst>
      <p:ext uri="{BB962C8B-B14F-4D97-AF65-F5344CB8AC3E}">
        <p14:creationId xmlns:p14="http://schemas.microsoft.com/office/powerpoint/2010/main" val="2220825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BFB3F4F-5A9B-4C21-8F0B-DC463E37FBD0}"/>
              </a:ext>
            </a:extLst>
          </p:cNvPr>
          <p:cNvSpPr>
            <a:spLocks noGrp="1"/>
          </p:cNvSpPr>
          <p:nvPr>
            <p:ph type="title"/>
          </p:nvPr>
        </p:nvSpPr>
        <p:spPr>
          <a:xfrm>
            <a:off x="1015136" y="77264"/>
            <a:ext cx="3592723" cy="442690"/>
          </a:xfrm>
        </p:spPr>
        <p:txBody>
          <a:bodyPr>
            <a:normAutofit fontScale="90000"/>
          </a:bodyPr>
          <a:lstStyle/>
          <a:p>
            <a:pPr>
              <a:lnSpc>
                <a:spcPct val="107000"/>
              </a:lnSpc>
              <a:spcAft>
                <a:spcPts val="800"/>
              </a:spcAft>
              <a:tabLst>
                <a:tab pos="544195" algn="l"/>
              </a:tabLst>
            </a:pPr>
            <a:r>
              <a:rPr lang="en-US" sz="2000" b="1" dirty="0">
                <a:effectLst/>
                <a:latin typeface="Times New Roman" panose="02020603050405020304" pitchFamily="18" charset="0"/>
                <a:ea typeface="Calibri" panose="020F0502020204030204" pitchFamily="34" charset="0"/>
                <a:cs typeface="Arial" panose="020B0604020202020204" pitchFamily="34" charset="0"/>
              </a:rPr>
              <a:t>Results and details of the design</a:t>
            </a:r>
            <a:br>
              <a:rPr lang="en-US" sz="2800" dirty="0">
                <a:effectLst/>
                <a:latin typeface="Calibri" panose="020F0502020204030204" pitchFamily="34" charset="0"/>
                <a:ea typeface="Calibri" panose="020F0502020204030204" pitchFamily="34" charset="0"/>
                <a:cs typeface="Arial" panose="020B0604020202020204" pitchFamily="34" charset="0"/>
              </a:rPr>
            </a:br>
            <a:endParaRPr lang="ar-PS" dirty="0"/>
          </a:p>
        </p:txBody>
      </p:sp>
      <p:pic>
        <p:nvPicPr>
          <p:cNvPr id="4" name="صورة 3">
            <a:extLst>
              <a:ext uri="{FF2B5EF4-FFF2-40B4-BE49-F238E27FC236}">
                <a16:creationId xmlns:a16="http://schemas.microsoft.com/office/drawing/2014/main" id="{CFCDE1A0-99F6-4FC3-9D29-69B52E730154}"/>
              </a:ext>
            </a:extLst>
          </p:cNvPr>
          <p:cNvPicPr/>
          <p:nvPr/>
        </p:nvPicPr>
        <p:blipFill>
          <a:blip r:embed="rId2">
            <a:extLst>
              <a:ext uri="{28A0092B-C50C-407E-A947-70E740481C1C}">
                <a14:useLocalDpi xmlns:a14="http://schemas.microsoft.com/office/drawing/2010/main" val="0"/>
              </a:ext>
            </a:extLst>
          </a:blip>
          <a:stretch>
            <a:fillRect/>
          </a:stretch>
        </p:blipFill>
        <p:spPr>
          <a:xfrm>
            <a:off x="294303" y="645459"/>
            <a:ext cx="5954097" cy="3155576"/>
          </a:xfrm>
          <a:prstGeom prst="rect">
            <a:avLst/>
          </a:prstGeom>
        </p:spPr>
      </p:pic>
      <p:pic>
        <p:nvPicPr>
          <p:cNvPr id="5" name="صورة 4">
            <a:extLst>
              <a:ext uri="{FF2B5EF4-FFF2-40B4-BE49-F238E27FC236}">
                <a16:creationId xmlns:a16="http://schemas.microsoft.com/office/drawing/2014/main" id="{2BE1528C-87A2-40BE-84FA-3740E83A43B8}"/>
              </a:ext>
            </a:extLst>
          </p:cNvPr>
          <p:cNvPicPr/>
          <p:nvPr/>
        </p:nvPicPr>
        <p:blipFill>
          <a:blip r:embed="rId3">
            <a:extLst>
              <a:ext uri="{28A0092B-C50C-407E-A947-70E740481C1C}">
                <a14:useLocalDpi xmlns:a14="http://schemas.microsoft.com/office/drawing/2010/main" val="0"/>
              </a:ext>
            </a:extLst>
          </a:blip>
          <a:stretch>
            <a:fillRect/>
          </a:stretch>
        </p:blipFill>
        <p:spPr>
          <a:xfrm>
            <a:off x="6248400" y="645459"/>
            <a:ext cx="6320117" cy="5683624"/>
          </a:xfrm>
          <a:prstGeom prst="rect">
            <a:avLst/>
          </a:prstGeom>
        </p:spPr>
      </p:pic>
      <p:pic>
        <p:nvPicPr>
          <p:cNvPr id="8" name="صورة 7">
            <a:extLst>
              <a:ext uri="{FF2B5EF4-FFF2-40B4-BE49-F238E27FC236}">
                <a16:creationId xmlns:a16="http://schemas.microsoft.com/office/drawing/2014/main" id="{3888E82F-802F-4C1D-8C98-B0E39B204266}"/>
              </a:ext>
            </a:extLst>
          </p:cNvPr>
          <p:cNvPicPr/>
          <p:nvPr/>
        </p:nvPicPr>
        <p:blipFill>
          <a:blip r:embed="rId4">
            <a:extLst>
              <a:ext uri="{28A0092B-C50C-407E-A947-70E740481C1C}">
                <a14:useLocalDpi xmlns:a14="http://schemas.microsoft.com/office/drawing/2010/main" val="0"/>
              </a:ext>
            </a:extLst>
          </a:blip>
          <a:stretch>
            <a:fillRect/>
          </a:stretch>
        </p:blipFill>
        <p:spPr>
          <a:xfrm>
            <a:off x="294303" y="3801035"/>
            <a:ext cx="5954097" cy="2979701"/>
          </a:xfrm>
          <a:prstGeom prst="rect">
            <a:avLst/>
          </a:prstGeom>
        </p:spPr>
      </p:pic>
    </p:spTree>
    <p:extLst>
      <p:ext uri="{BB962C8B-B14F-4D97-AF65-F5344CB8AC3E}">
        <p14:creationId xmlns:p14="http://schemas.microsoft.com/office/powerpoint/2010/main" val="4267672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9592F78B-ABA1-489F-9CBB-66D5E26B6C36}"/>
              </a:ext>
            </a:extLst>
          </p:cNvPr>
          <p:cNvSpPr>
            <a:spLocks noGrp="1"/>
          </p:cNvSpPr>
          <p:nvPr>
            <p:ph idx="1"/>
          </p:nvPr>
        </p:nvSpPr>
        <p:spPr>
          <a:xfrm>
            <a:off x="968189" y="744071"/>
            <a:ext cx="10536424" cy="6113929"/>
          </a:xfrm>
        </p:spPr>
        <p:txBody>
          <a:bodyPr>
            <a:normAutofit/>
          </a:bodyPr>
          <a:lstStyle/>
          <a:p>
            <a:pPr algn="l"/>
            <a:r>
              <a:rPr lang="en-US" sz="2400" b="1" dirty="0"/>
              <a:t>In use piles we have 22 </a:t>
            </a:r>
            <a:r>
              <a:rPr lang="en-US" sz="2400" b="1" dirty="0" err="1"/>
              <a:t>pils</a:t>
            </a:r>
            <a:r>
              <a:rPr lang="en-US" sz="2400" b="1" dirty="0"/>
              <a:t> ,one pile is cost 15000 shekels</a:t>
            </a:r>
          </a:p>
          <a:p>
            <a:pPr marL="342900" marR="0" lvl="0" indent="-342900" algn="l" defTabSz="457200" rtl="1" eaLnBrk="1" fontAlgn="auto" latinLnBrk="0" hangingPunct="1">
              <a:lnSpc>
                <a:spcPct val="100000"/>
              </a:lnSpc>
              <a:spcBef>
                <a:spcPts val="1000"/>
              </a:spcBef>
              <a:spcAft>
                <a:spcPts val="0"/>
              </a:spcAft>
              <a:buClr>
                <a:srgbClr val="A53010"/>
              </a:buClr>
              <a:buSzTx/>
              <a:buFont typeface="Wingdings 3" charset="2"/>
              <a:buChar char=""/>
              <a:tabLst/>
              <a:defRPr/>
            </a:pPr>
            <a:r>
              <a:rPr lang="en-US" sz="2400" b="1" dirty="0"/>
              <a:t>: 22 *15000=330000 </a:t>
            </a:r>
            <a:r>
              <a:rPr kumimoji="0" lang="en-US" sz="2400" b="1"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rPr>
              <a:t>shekels</a:t>
            </a:r>
          </a:p>
          <a:p>
            <a:pPr algn="l"/>
            <a:r>
              <a:rPr lang="en-US" sz="2400" b="1" dirty="0"/>
              <a:t>= 66000 Dinar</a:t>
            </a:r>
          </a:p>
          <a:p>
            <a:pPr algn="l"/>
            <a:endParaRPr lang="en-US" sz="2400" b="1" dirty="0"/>
          </a:p>
          <a:p>
            <a:pPr algn="l"/>
            <a:r>
              <a:rPr lang="en-US" sz="2400" b="1" dirty="0"/>
              <a:t>In use nail  ,we have 96 nails one nail is cost  3000 shekels </a:t>
            </a:r>
          </a:p>
          <a:p>
            <a:pPr algn="l"/>
            <a:r>
              <a:rPr lang="en-US" sz="2400" b="1" dirty="0"/>
              <a:t>:96*3000=288000 </a:t>
            </a:r>
          </a:p>
          <a:p>
            <a:pPr algn="l"/>
            <a:r>
              <a:rPr lang="en-US" sz="2400" b="1" dirty="0"/>
              <a:t>57000 dinar </a:t>
            </a:r>
          </a:p>
          <a:p>
            <a:pPr algn="l"/>
            <a:r>
              <a:rPr lang="en-US" sz="2400" b="1" dirty="0"/>
              <a:t>If we use nailing  We can save about 10,000 Jordanian dinars, or about 50,000 shekels </a:t>
            </a:r>
            <a:endParaRPr lang="ar-PS" sz="2400" b="1" dirty="0"/>
          </a:p>
        </p:txBody>
      </p:sp>
      <p:sp>
        <p:nvSpPr>
          <p:cNvPr id="4" name="Rectangle 1">
            <a:extLst>
              <a:ext uri="{FF2B5EF4-FFF2-40B4-BE49-F238E27FC236}">
                <a16:creationId xmlns:a16="http://schemas.microsoft.com/office/drawing/2014/main" id="{F063EB8D-4714-4DED-A3F2-F5F4452F1A74}"/>
              </a:ext>
            </a:extLst>
          </p:cNvPr>
          <p:cNvSpPr>
            <a:spLocks noGrp="1" noChangeArrowheads="1"/>
          </p:cNvSpPr>
          <p:nvPr>
            <p:ph type="title"/>
          </p:nvPr>
        </p:nvSpPr>
        <p:spPr bwMode="auto">
          <a:xfrm>
            <a:off x="1855695" y="276921"/>
            <a:ext cx="7682752" cy="34369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PS" altLang="ar-PS" sz="2400" b="1" i="0" u="none" strike="noStrike" cap="none" normalizeH="0" baseline="0" dirty="0" err="1">
                <a:ln>
                  <a:noFill/>
                </a:ln>
                <a:solidFill>
                  <a:srgbClr val="202124"/>
                </a:solidFill>
                <a:effectLst/>
                <a:latin typeface="inherit"/>
              </a:rPr>
              <a:t>The</a:t>
            </a:r>
            <a:r>
              <a:rPr kumimoji="0" lang="ar-PS" altLang="ar-PS" sz="2400" b="1" i="0" u="none" strike="noStrike" cap="none" normalizeH="0" baseline="0" dirty="0">
                <a:ln>
                  <a:noFill/>
                </a:ln>
                <a:solidFill>
                  <a:srgbClr val="202124"/>
                </a:solidFill>
                <a:effectLst/>
                <a:latin typeface="inherit"/>
              </a:rPr>
              <a:t> </a:t>
            </a:r>
            <a:r>
              <a:rPr kumimoji="0" lang="ar-PS" altLang="ar-PS" sz="2400" b="1" i="0" u="none" strike="noStrike" cap="none" normalizeH="0" baseline="0" dirty="0" err="1">
                <a:ln>
                  <a:noFill/>
                </a:ln>
                <a:solidFill>
                  <a:srgbClr val="202124"/>
                </a:solidFill>
                <a:effectLst/>
                <a:latin typeface="inherit"/>
              </a:rPr>
              <a:t>cost</a:t>
            </a:r>
            <a:r>
              <a:rPr kumimoji="0" lang="ar-PS" altLang="ar-PS" sz="2400" b="1" i="0" u="none" strike="noStrike" cap="none" normalizeH="0" baseline="0" dirty="0">
                <a:ln>
                  <a:noFill/>
                </a:ln>
                <a:solidFill>
                  <a:srgbClr val="202124"/>
                </a:solidFill>
                <a:effectLst/>
                <a:latin typeface="inherit"/>
              </a:rPr>
              <a:t> </a:t>
            </a:r>
            <a:r>
              <a:rPr kumimoji="0" lang="ar-PS" altLang="ar-PS" sz="2400" b="1" i="0" u="none" strike="noStrike" cap="none" normalizeH="0" baseline="0" dirty="0" err="1">
                <a:ln>
                  <a:noFill/>
                </a:ln>
                <a:solidFill>
                  <a:srgbClr val="202124"/>
                </a:solidFill>
                <a:effectLst/>
                <a:latin typeface="inherit"/>
              </a:rPr>
              <a:t>difference</a:t>
            </a:r>
            <a:r>
              <a:rPr kumimoji="0" lang="ar-PS" altLang="ar-PS" sz="2400" b="1" i="0" u="none" strike="noStrike" cap="none" normalizeH="0" baseline="0" dirty="0">
                <a:ln>
                  <a:noFill/>
                </a:ln>
                <a:solidFill>
                  <a:srgbClr val="202124"/>
                </a:solidFill>
                <a:effectLst/>
                <a:latin typeface="inherit"/>
              </a:rPr>
              <a:t> </a:t>
            </a:r>
            <a:r>
              <a:rPr kumimoji="0" lang="ar-PS" altLang="ar-PS" sz="2400" b="1" i="0" u="none" strike="noStrike" cap="none" normalizeH="0" baseline="0" dirty="0" err="1">
                <a:ln>
                  <a:noFill/>
                </a:ln>
                <a:solidFill>
                  <a:srgbClr val="202124"/>
                </a:solidFill>
                <a:effectLst/>
                <a:latin typeface="inherit"/>
              </a:rPr>
              <a:t>in</a:t>
            </a:r>
            <a:r>
              <a:rPr kumimoji="0" lang="ar-PS" altLang="ar-PS" sz="2400" b="1" i="0" u="none" strike="noStrike" cap="none" normalizeH="0" baseline="0" dirty="0">
                <a:ln>
                  <a:noFill/>
                </a:ln>
                <a:solidFill>
                  <a:srgbClr val="202124"/>
                </a:solidFill>
                <a:effectLst/>
                <a:latin typeface="inherit"/>
              </a:rPr>
              <a:t> </a:t>
            </a:r>
            <a:r>
              <a:rPr kumimoji="0" lang="ar-PS" altLang="ar-PS" sz="2400" b="1" i="0" u="none" strike="noStrike" cap="none" normalizeH="0" baseline="0" dirty="0" err="1">
                <a:ln>
                  <a:noFill/>
                </a:ln>
                <a:solidFill>
                  <a:srgbClr val="202124"/>
                </a:solidFill>
                <a:effectLst/>
                <a:latin typeface="inherit"/>
              </a:rPr>
              <a:t>using</a:t>
            </a:r>
            <a:r>
              <a:rPr kumimoji="0" lang="ar-PS" altLang="ar-PS" sz="2400" b="1" i="0" u="none" strike="noStrike" cap="none" normalizeH="0" baseline="0" dirty="0">
                <a:ln>
                  <a:noFill/>
                </a:ln>
                <a:solidFill>
                  <a:srgbClr val="202124"/>
                </a:solidFill>
                <a:effectLst/>
                <a:latin typeface="inherit"/>
              </a:rPr>
              <a:t> </a:t>
            </a:r>
            <a:r>
              <a:rPr kumimoji="0" lang="ar-PS" altLang="ar-PS" sz="2400" b="1" i="0" u="none" strike="noStrike" cap="none" normalizeH="0" baseline="0" dirty="0" err="1">
                <a:ln>
                  <a:noFill/>
                </a:ln>
                <a:solidFill>
                  <a:srgbClr val="202124"/>
                </a:solidFill>
                <a:effectLst/>
                <a:latin typeface="inherit"/>
              </a:rPr>
              <a:t>nails</a:t>
            </a:r>
            <a:r>
              <a:rPr kumimoji="0" lang="ar-PS" altLang="ar-PS" sz="2400" b="1" i="0" u="none" strike="noStrike" cap="none" normalizeH="0" baseline="0" dirty="0">
                <a:ln>
                  <a:noFill/>
                </a:ln>
                <a:solidFill>
                  <a:srgbClr val="202124"/>
                </a:solidFill>
                <a:effectLst/>
                <a:latin typeface="inherit"/>
              </a:rPr>
              <a:t> </a:t>
            </a:r>
            <a:r>
              <a:rPr kumimoji="0" lang="ar-PS" altLang="ar-PS" sz="2400" b="1" i="0" u="none" strike="noStrike" cap="none" normalizeH="0" baseline="0" dirty="0" err="1">
                <a:ln>
                  <a:noFill/>
                </a:ln>
                <a:solidFill>
                  <a:srgbClr val="202124"/>
                </a:solidFill>
                <a:effectLst/>
                <a:latin typeface="inherit"/>
              </a:rPr>
              <a:t>and</a:t>
            </a:r>
            <a:r>
              <a:rPr kumimoji="0" lang="ar-PS" altLang="ar-PS" sz="2400" b="1" i="0" u="none" strike="noStrike" cap="none" normalizeH="0" baseline="0" dirty="0">
                <a:ln>
                  <a:noFill/>
                </a:ln>
                <a:solidFill>
                  <a:srgbClr val="202124"/>
                </a:solidFill>
                <a:effectLst/>
                <a:latin typeface="inherit"/>
              </a:rPr>
              <a:t> </a:t>
            </a:r>
            <a:r>
              <a:rPr kumimoji="0" lang="ar-PS" altLang="ar-PS" sz="2400" b="1" i="0" u="none" strike="noStrike" cap="none" normalizeH="0" baseline="0" dirty="0" err="1">
                <a:ln>
                  <a:noFill/>
                </a:ln>
                <a:solidFill>
                  <a:srgbClr val="202124"/>
                </a:solidFill>
                <a:effectLst/>
                <a:latin typeface="inherit"/>
              </a:rPr>
              <a:t>bales</a:t>
            </a:r>
            <a:r>
              <a:rPr kumimoji="0" lang="ar-PS" altLang="ar-PS" sz="2400" b="1" i="0" u="none" strike="noStrike" cap="none" normalizeH="0" baseline="0" dirty="0">
                <a:ln>
                  <a:noFill/>
                </a:ln>
                <a:solidFill>
                  <a:schemeClr val="tx1"/>
                </a:solidFill>
                <a:effectLst/>
              </a:rPr>
              <a:t> </a:t>
            </a:r>
            <a:endParaRPr kumimoji="0" lang="ar-PS" altLang="ar-PS" sz="24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98698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78479"/>
          </a:xfrm>
        </p:spPr>
        <p:txBody>
          <a:bodyPr>
            <a:normAutofit fontScale="90000"/>
          </a:bodyPr>
          <a:lstStyle/>
          <a:p>
            <a:pPr>
              <a:lnSpc>
                <a:spcPct val="150000"/>
              </a:lnSpc>
              <a:spcAft>
                <a:spcPts val="800"/>
              </a:spcAft>
            </a:pPr>
            <a:r>
              <a:rPr lang="en-US" sz="3600" b="1" dirty="0">
                <a:effectLst/>
                <a:latin typeface="Times New Roman" panose="02020603050405020304" pitchFamily="18" charset="0"/>
                <a:ea typeface="Calibri" panose="020F0502020204030204" pitchFamily="34" charset="0"/>
                <a:cs typeface="Arial" panose="020B0604020202020204" pitchFamily="34" charset="0"/>
              </a:rPr>
              <a:t>Soil Nailing</a:t>
            </a:r>
            <a:br>
              <a:rPr lang="en-US" sz="2400" dirty="0">
                <a:effectLst/>
                <a:latin typeface="Calibri" panose="020F0502020204030204" pitchFamily="34" charset="0"/>
                <a:ea typeface="Calibri" panose="020F0502020204030204" pitchFamily="34" charset="0"/>
                <a:cs typeface="Arial" panose="020B0604020202020204" pitchFamily="34" charset="0"/>
              </a:rPr>
            </a:br>
            <a:endParaRPr lang="en-US" b="1" dirty="0"/>
          </a:p>
        </p:txBody>
      </p:sp>
      <p:pic>
        <p:nvPicPr>
          <p:cNvPr id="5" name="عنصر نائب للمحتوى 4">
            <a:extLst>
              <a:ext uri="{FF2B5EF4-FFF2-40B4-BE49-F238E27FC236}">
                <a16:creationId xmlns:a16="http://schemas.microsoft.com/office/drawing/2014/main" id="{47E286BA-6E4C-4170-8E55-02ABC44EC86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83976" y="1452282"/>
            <a:ext cx="9314330" cy="4781608"/>
          </a:xfrm>
        </p:spPr>
      </p:pic>
    </p:spTree>
    <p:extLst>
      <p:ext uri="{BB962C8B-B14F-4D97-AF65-F5344CB8AC3E}">
        <p14:creationId xmlns:p14="http://schemas.microsoft.com/office/powerpoint/2010/main" val="3318029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9789" y="336430"/>
            <a:ext cx="9744823" cy="6392174"/>
          </a:xfrm>
        </p:spPr>
        <p:txBody>
          <a:bodyPr/>
          <a:lstStyle/>
          <a:p>
            <a:pPr>
              <a:lnSpc>
                <a:spcPct val="150000"/>
              </a:lnSpc>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Soil nailing is a method to safe stability in slopes, and vertical cuts, it has many advantages and limits, advantages like:</a:t>
            </a:r>
            <a:r>
              <a:rPr lang="en-US" sz="16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It can be used on a new structure that aids in trapping slopes; there are no elections at all; there are no restrictions on the height of the walls; the construction process is sped up; etc. However, there are some restrictions that make it unsuitable, such as high water table, soil types, low-strength soils, the use of nails, which are only used for permanent long-term applications in delicate and expanding soil, corrosion with metal nails, a higher liquid limit, reduced undrained.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Soil nailing techniques include driven, self-drilling, launched, jet-grouted, and its varieties (single fluid, double fluid, and triple fluid). And the tools employed include drilling rigs, grout pumps, jet grout, drilling and grout mixing equipment, as well as rotary machines with downhole hammers.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It is utilized to support high-rise buildings, widen roadways, bridge abutments, strengthen retaining walls and soil slopes, etc.</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Its installation for the soil's surface, the building's top-to-bottom progression, the drilling of nail holes, the excavation for the soil cut, the provision of the final facing, the soil nail, and the grout.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06156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8321" y="0"/>
            <a:ext cx="9231638" cy="6616459"/>
          </a:xfrm>
        </p:spPr>
        <p:txBody>
          <a:bodyPr/>
          <a:lstStyle/>
          <a:p>
            <a:pPr marL="0" indent="0">
              <a:buNone/>
            </a:pPr>
            <a:endParaRPr lang="en-US" dirty="0"/>
          </a:p>
          <a:p>
            <a:pPr marL="0" indent="0">
              <a:buNone/>
            </a:pP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1855816052"/>
              </p:ext>
            </p:extLst>
          </p:nvPr>
        </p:nvGraphicFramePr>
        <p:xfrm>
          <a:off x="896471" y="89084"/>
          <a:ext cx="10529293" cy="6616459"/>
        </p:xfrm>
        <a:graphic>
          <a:graphicData uri="http://schemas.openxmlformats.org/drawingml/2006/table">
            <a:tbl>
              <a:tblPr/>
              <a:tblGrid>
                <a:gridCol w="10529293">
                  <a:extLst>
                    <a:ext uri="{9D8B030D-6E8A-4147-A177-3AD203B41FA5}">
                      <a16:colId xmlns:a16="http://schemas.microsoft.com/office/drawing/2014/main" val="20000"/>
                    </a:ext>
                  </a:extLst>
                </a:gridCol>
              </a:tblGrid>
              <a:tr h="6616459">
                <a:tc>
                  <a:txBody>
                    <a:bodyPr/>
                    <a:lstStyle/>
                    <a:p>
                      <a:r>
                        <a:rPr lang="en-US" b="0" i="0" dirty="0">
                          <a:solidFill>
                            <a:srgbClr val="202124"/>
                          </a:solidFill>
                          <a:effectLst/>
                          <a:latin typeface="Helvetica Neue"/>
                        </a:rPr>
                        <a:t>This component</a:t>
                      </a:r>
                    </a:p>
                    <a:p>
                      <a:r>
                        <a:rPr lang="en-US" b="0" i="0" dirty="0">
                          <a:solidFill>
                            <a:srgbClr val="202124"/>
                          </a:solidFill>
                          <a:effectLst/>
                          <a:latin typeface="Helvetica Neue"/>
                        </a:rPr>
                        <a:t> includes </a:t>
                      </a:r>
                      <a:r>
                        <a:rPr lang="en-US" b="0" i="0" dirty="0">
                          <a:solidFill>
                            <a:srgbClr val="040C28"/>
                          </a:solidFill>
                          <a:effectLst/>
                          <a:latin typeface="Helvetica Neue"/>
                        </a:rPr>
                        <a:t>tendon, grout, and corrosion-proof soil nail</a:t>
                      </a:r>
                      <a:r>
                        <a:rPr lang="en-US" b="0" i="0" dirty="0">
                          <a:solidFill>
                            <a:srgbClr val="202124"/>
                          </a:solidFill>
                          <a:effectLst/>
                          <a:latin typeface="Helvetica Neue"/>
                        </a:rPr>
                        <a:t>.</a:t>
                      </a:r>
                    </a:p>
                    <a:p>
                      <a:endParaRPr lang="en-US" b="1"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pic>
        <p:nvPicPr>
          <p:cNvPr id="5" name="صورة 4">
            <a:extLst>
              <a:ext uri="{FF2B5EF4-FFF2-40B4-BE49-F238E27FC236}">
                <a16:creationId xmlns:a16="http://schemas.microsoft.com/office/drawing/2014/main" id="{6922A819-2A85-4E01-9784-EF33502866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433" y="826966"/>
            <a:ext cx="4967567" cy="5573834"/>
          </a:xfrm>
          <a:prstGeom prst="rect">
            <a:avLst/>
          </a:prstGeom>
        </p:spPr>
      </p:pic>
      <p:pic>
        <p:nvPicPr>
          <p:cNvPr id="14" name="صورة 13">
            <a:extLst>
              <a:ext uri="{FF2B5EF4-FFF2-40B4-BE49-F238E27FC236}">
                <a16:creationId xmlns:a16="http://schemas.microsoft.com/office/drawing/2014/main" id="{A7A0AA00-3AEF-4F8B-9F2E-3A09641BE0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3248" y="717176"/>
            <a:ext cx="5100918" cy="5573833"/>
          </a:xfrm>
          <a:prstGeom prst="rect">
            <a:avLst/>
          </a:prstGeom>
        </p:spPr>
      </p:pic>
    </p:spTree>
    <p:extLst>
      <p:ext uri="{BB962C8B-B14F-4D97-AF65-F5344CB8AC3E}">
        <p14:creationId xmlns:p14="http://schemas.microsoft.com/office/powerpoint/2010/main" val="1276074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0790" y="381932"/>
            <a:ext cx="9391140" cy="5643803"/>
          </a:xfrm>
        </p:spPr>
        <p:txBody>
          <a:bodyPr/>
          <a:lstStyle/>
          <a:p>
            <a:endParaRPr lang="en-US" dirty="0"/>
          </a:p>
          <a:p>
            <a:r>
              <a:rPr lang="en-US" dirty="0"/>
              <a:t>Steeps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4" name="صورة 3">
            <a:extLst>
              <a:ext uri="{FF2B5EF4-FFF2-40B4-BE49-F238E27FC236}">
                <a16:creationId xmlns:a16="http://schemas.microsoft.com/office/drawing/2014/main" id="{79491A04-71D4-45B5-9BF1-F410EE0A60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024" y="1214197"/>
            <a:ext cx="11385176" cy="4953522"/>
          </a:xfrm>
          <a:prstGeom prst="rect">
            <a:avLst/>
          </a:prstGeom>
        </p:spPr>
      </p:pic>
    </p:spTree>
    <p:extLst>
      <p:ext uri="{BB962C8B-B14F-4D97-AF65-F5344CB8AC3E}">
        <p14:creationId xmlns:p14="http://schemas.microsoft.com/office/powerpoint/2010/main" val="1947372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878" y="247592"/>
            <a:ext cx="1692203" cy="568196"/>
          </a:xfrm>
        </p:spPr>
        <p:txBody>
          <a:bodyPr>
            <a:normAutofit fontScale="90000"/>
          </a:bodyPr>
          <a:lstStyle/>
          <a:p>
            <a:r>
              <a:rPr lang="en-US" dirty="0"/>
              <a:t>design</a:t>
            </a:r>
          </a:p>
        </p:txBody>
      </p:sp>
      <p:pic>
        <p:nvPicPr>
          <p:cNvPr id="5" name="عنصر نائب للمحتوى 4">
            <a:extLst>
              <a:ext uri="{FF2B5EF4-FFF2-40B4-BE49-F238E27FC236}">
                <a16:creationId xmlns:a16="http://schemas.microsoft.com/office/drawing/2014/main" id="{A9E60C0F-8B19-4B5E-9019-364A3B1FC6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7897" y="815788"/>
            <a:ext cx="6020126" cy="5701553"/>
          </a:xfrm>
        </p:spPr>
      </p:pic>
      <p:pic>
        <p:nvPicPr>
          <p:cNvPr id="7" name="صورة 6">
            <a:extLst>
              <a:ext uri="{FF2B5EF4-FFF2-40B4-BE49-F238E27FC236}">
                <a16:creationId xmlns:a16="http://schemas.microsoft.com/office/drawing/2014/main" id="{C83993D9-0381-42C6-9B9D-6AE9D5B656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8023" y="815789"/>
            <a:ext cx="5593977" cy="5701552"/>
          </a:xfrm>
          <a:prstGeom prst="rect">
            <a:avLst/>
          </a:prstGeom>
        </p:spPr>
      </p:pic>
    </p:spTree>
    <p:extLst>
      <p:ext uri="{BB962C8B-B14F-4D97-AF65-F5344CB8AC3E}">
        <p14:creationId xmlns:p14="http://schemas.microsoft.com/office/powerpoint/2010/main" val="1560093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05F3AEB-A624-4E95-B319-243E88530EAF}"/>
              </a:ext>
            </a:extLst>
          </p:cNvPr>
          <p:cNvSpPr>
            <a:spLocks noGrp="1"/>
          </p:cNvSpPr>
          <p:nvPr>
            <p:ph type="title"/>
          </p:nvPr>
        </p:nvSpPr>
        <p:spPr>
          <a:xfrm>
            <a:off x="1454408" y="95192"/>
            <a:ext cx="8911687" cy="1280890"/>
          </a:xfrm>
        </p:spPr>
        <p:txBody>
          <a:bodyPr>
            <a:normAutofit fontScale="90000"/>
          </a:bodyPr>
          <a:lstStyle/>
          <a:p>
            <a:pPr>
              <a:lnSpc>
                <a:spcPct val="150000"/>
              </a:lnSpc>
              <a:spcAft>
                <a:spcPts val="800"/>
              </a:spcAft>
            </a:pPr>
            <a:r>
              <a:rPr lang="en" sz="1800" b="1" dirty="0">
                <a:effectLst/>
                <a:latin typeface="Times New Roman" panose="02020603050405020304" pitchFamily="18" charset="0"/>
                <a:ea typeface="Calibri" panose="020F0502020204030204" pitchFamily="34" charset="0"/>
                <a:cs typeface="Arial" panose="020B0604020202020204" pitchFamily="34" charset="0"/>
              </a:rPr>
              <a:t>It shows the building that was worked on to design the wall, where the height of the wall is 12 meters, the width of the building is 30 meters, and the soil is silt clay ,</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 sz="1800" b="1" dirty="0">
                <a:effectLst/>
                <a:latin typeface="Times New Roman" panose="02020603050405020304" pitchFamily="18" charset="0"/>
                <a:ea typeface="Calibri" panose="020F0502020204030204" pitchFamily="34" charset="0"/>
                <a:cs typeface="Arial" panose="020B0604020202020204" pitchFamily="34" charset="0"/>
              </a:rPr>
              <a:t>And the bearing capacity 250Kn</a:t>
            </a:r>
            <a:r>
              <a:rPr lang="ar-SA" sz="1800" b="1" dirty="0">
                <a:effectLst/>
                <a:latin typeface="Calibri" panose="020F0502020204030204" pitchFamily="34" charset="0"/>
                <a:ea typeface="Calibri" panose="020F0502020204030204" pitchFamily="34" charset="0"/>
                <a:cs typeface="Times New Roman" panose="02020603050405020304" pitchFamily="18" charset="0"/>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m^2,c=40,thita =25.</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ar-PS" dirty="0"/>
          </a:p>
        </p:txBody>
      </p:sp>
      <p:pic>
        <p:nvPicPr>
          <p:cNvPr id="4" name="عنصر نائب للمحتوى 3">
            <a:extLst>
              <a:ext uri="{FF2B5EF4-FFF2-40B4-BE49-F238E27FC236}">
                <a16:creationId xmlns:a16="http://schemas.microsoft.com/office/drawing/2014/main" id="{7C5B266A-3BB1-4195-BDA9-ED70467037D9}"/>
              </a:ext>
            </a:extLst>
          </p:cNvPr>
          <p:cNvPicPr>
            <a:picLocks noGrp="1" noChangeAspect="1"/>
          </p:cNvPicPr>
          <p:nvPr>
            <p:ph idx="1"/>
          </p:nvPr>
        </p:nvPicPr>
        <p:blipFill>
          <a:blip r:embed="rId2"/>
          <a:stretch>
            <a:fillRect/>
          </a:stretch>
        </p:blipFill>
        <p:spPr>
          <a:xfrm>
            <a:off x="1024102" y="1376082"/>
            <a:ext cx="4754190" cy="4764742"/>
          </a:xfrm>
          <a:prstGeom prst="rect">
            <a:avLst/>
          </a:prstGeom>
        </p:spPr>
      </p:pic>
      <p:sp>
        <p:nvSpPr>
          <p:cNvPr id="7" name="عنوان 1">
            <a:extLst>
              <a:ext uri="{FF2B5EF4-FFF2-40B4-BE49-F238E27FC236}">
                <a16:creationId xmlns:a16="http://schemas.microsoft.com/office/drawing/2014/main" id="{38534DDC-DC3B-4770-89B5-C9033749BA71}"/>
              </a:ext>
            </a:extLst>
          </p:cNvPr>
          <p:cNvSpPr txBox="1">
            <a:spLocks/>
          </p:cNvSpPr>
          <p:nvPr/>
        </p:nvSpPr>
        <p:spPr>
          <a:xfrm>
            <a:off x="6589059" y="1775012"/>
            <a:ext cx="4754190" cy="4365812"/>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07000"/>
              </a:lnSpc>
              <a:spcAft>
                <a:spcPts val="800"/>
              </a:spcAft>
            </a:pPr>
            <a:br>
              <a:rPr lang="en-US" sz="1800" dirty="0">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Dense Silly Sand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γ=18KN/m3 nearly 120 PCF</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ϕ=25 degrees</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C=40 KN/m2</a:t>
            </a:r>
          </a:p>
          <a:p>
            <a:pPr>
              <a:lnSpc>
                <a:spcPct val="107000"/>
              </a:lnSpc>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1. Wall Length &gt;&gt; H: Face batter α=0,  β=0.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Arial" panose="020B0604020202020204" pitchFamily="34" charset="0"/>
              </a:rPr>
              <a:t>2. Soil Nail spacing SH=SV=1.5m (5ft).</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Arial" panose="020B0604020202020204" pitchFamily="34" charset="0"/>
              </a:rPr>
              <a:t>3. Soil Nail pattern on wall face: uniform.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Arial" panose="020B0604020202020204" pitchFamily="34" charset="0"/>
              </a:rPr>
              <a:t>4. Soil Nail inclination=15 degrees.</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Arial" panose="020B0604020202020204" pitchFamily="34" charset="0"/>
              </a:rPr>
              <a:t>5. Soil Nail length distribution: uniform.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Arial" panose="020B0604020202020204" pitchFamily="34" charset="0"/>
              </a:rPr>
              <a:t>6. Soil Nail Material (Nail Bar): Grade 420, </a:t>
            </a:r>
            <a:r>
              <a:rPr lang="en-US" sz="1800" b="1" dirty="0" err="1">
                <a:effectLst/>
                <a:latin typeface="Times New Roman" panose="02020603050405020304" pitchFamily="18" charset="0"/>
                <a:ea typeface="Calibri" panose="020F0502020204030204" pitchFamily="34" charset="0"/>
                <a:cs typeface="Arial" panose="020B0604020202020204" pitchFamily="34" charset="0"/>
              </a:rPr>
              <a:t>Fy</a:t>
            </a:r>
            <a:r>
              <a:rPr lang="en-US" sz="1800" b="1" dirty="0">
                <a:effectLst/>
                <a:latin typeface="Times New Roman" panose="02020603050405020304" pitchFamily="18" charset="0"/>
                <a:ea typeface="Calibri" panose="020F0502020204030204" pitchFamily="34" charset="0"/>
                <a:cs typeface="Arial" panose="020B0604020202020204" pitchFamily="34" charset="0"/>
              </a:rPr>
              <a:t>=420 </a:t>
            </a:r>
            <a:r>
              <a:rPr lang="en-US" sz="1800" b="1" dirty="0" err="1">
                <a:effectLst/>
                <a:latin typeface="Times New Roman" panose="02020603050405020304" pitchFamily="18" charset="0"/>
                <a:ea typeface="Calibri" panose="020F0502020204030204" pitchFamily="34" charset="0"/>
                <a:cs typeface="Arial" panose="020B0604020202020204" pitchFamily="34" charset="0"/>
              </a:rPr>
              <a:t>Mpa</a:t>
            </a:r>
            <a:r>
              <a:rPr lang="en-US" sz="1800" b="1" dirty="0">
                <a:effectLst/>
                <a:latin typeface="Times New Roman" panose="02020603050405020304" pitchFamily="18" charset="0"/>
                <a:ea typeface="Calibri" panose="020F0502020204030204" pitchFamily="34" charset="0"/>
                <a:cs typeface="Arial" panose="020B0604020202020204" pitchFamily="34" charset="0"/>
              </a:rPr>
              <a:t> (60 </a:t>
            </a:r>
            <a:r>
              <a:rPr lang="en-US" sz="1800" b="1" dirty="0" err="1">
                <a:effectLst/>
                <a:latin typeface="Times New Roman" panose="02020603050405020304" pitchFamily="18" charset="0"/>
                <a:ea typeface="Calibri" panose="020F0502020204030204" pitchFamily="34" charset="0"/>
                <a:cs typeface="Arial" panose="020B0604020202020204" pitchFamily="34" charset="0"/>
              </a:rPr>
              <a:t>Ksi</a:t>
            </a:r>
            <a:r>
              <a:rPr lang="en-US" sz="1800" b="1" dirty="0">
                <a:effectLst/>
                <a:latin typeface="Times New Roman" panose="02020603050405020304" pitchFamily="18" charset="0"/>
                <a:ea typeface="Calibri" panose="020F0502020204030204" pitchFamily="34" charset="0"/>
                <a:cs typeface="Arial" panose="020B0604020202020204" pitchFamily="34" charset="0"/>
              </a:rPr>
              <a:t>).</a:t>
            </a:r>
          </a:p>
          <a:p>
            <a:pPr>
              <a:lnSpc>
                <a:spcPct val="107000"/>
              </a:lnSpc>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q= 125 KPa (18 psi), select DDH=150mm (6 in)</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Select, </a:t>
            </a:r>
            <a:r>
              <a:rPr lang="en-US" sz="1600" b="1" dirty="0" err="1">
                <a:effectLst/>
                <a:latin typeface="Times New Roman" panose="02020603050405020304" pitchFamily="18" charset="0"/>
                <a:ea typeface="Calibri" panose="020F0502020204030204" pitchFamily="34" charset="0"/>
                <a:cs typeface="Arial" panose="020B0604020202020204" pitchFamily="34" charset="0"/>
              </a:rPr>
              <a:t>Fsp</a:t>
            </a:r>
            <a:r>
              <a:rPr lang="en-US" sz="1600" b="1" dirty="0">
                <a:effectLst/>
                <a:latin typeface="Times New Roman" panose="02020603050405020304" pitchFamily="18" charset="0"/>
                <a:ea typeface="Calibri" panose="020F0502020204030204" pitchFamily="34" charset="0"/>
                <a:cs typeface="Arial" panose="020B0604020202020204" pitchFamily="34" charset="0"/>
              </a:rPr>
              <a:t>=2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endParaRPr lang="ar-PS" dirty="0"/>
          </a:p>
        </p:txBody>
      </p:sp>
    </p:spTree>
    <p:extLst>
      <p:ext uri="{BB962C8B-B14F-4D97-AF65-F5344CB8AC3E}">
        <p14:creationId xmlns:p14="http://schemas.microsoft.com/office/powerpoint/2010/main" val="4221490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88F80A3-6298-4169-BFAD-1D4C3289A038}"/>
              </a:ext>
            </a:extLst>
          </p:cNvPr>
          <p:cNvSpPr>
            <a:spLocks noGrp="1"/>
          </p:cNvSpPr>
          <p:nvPr>
            <p:ph type="title"/>
          </p:nvPr>
        </p:nvSpPr>
        <p:spPr>
          <a:xfrm>
            <a:off x="537882" y="116541"/>
            <a:ext cx="11564471" cy="6741459"/>
          </a:xfrm>
        </p:spPr>
        <p:txBody>
          <a:bodyPr>
            <a:normAutofit fontScale="90000"/>
          </a:bodyPr>
          <a:lstStyle/>
          <a:p>
            <a:pPr>
              <a:lnSpc>
                <a:spcPct val="107000"/>
              </a:lnSpc>
              <a:spcAft>
                <a:spcPts val="800"/>
              </a:spcAft>
            </a:pPr>
            <a:r>
              <a:rPr lang="en-US" sz="1800" b="1" dirty="0">
                <a:effectLst/>
                <a:latin typeface="Times New Roman" panose="02020603050405020304" pitchFamily="18" charset="0"/>
                <a:ea typeface="Calibri" panose="020F0502020204030204" pitchFamily="34" charset="0"/>
              </a:rPr>
              <a:t>Normalized bond strength=0.23</a:t>
            </a:r>
            <a:br>
              <a:rPr lang="en-US" sz="1800" b="1" dirty="0">
                <a:effectLst/>
                <a:latin typeface="Times New Roman" panose="02020603050405020304" pitchFamily="18" charset="0"/>
                <a:ea typeface="Calibri" panose="020F050202020403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Drill hole diameter: select minimum diameter compatible with condition</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rPr>
              <a:t>DDH= 150 mm(6in).</a:t>
            </a:r>
            <a:br>
              <a:rPr lang="en-US" sz="1800" b="1" dirty="0">
                <a:effectLst/>
                <a:latin typeface="Times New Roman" panose="02020603050405020304" pitchFamily="18" charset="0"/>
                <a:ea typeface="Calibri" panose="020F0502020204030204" pitchFamily="34" charset="0"/>
              </a:rPr>
            </a:br>
            <a:r>
              <a:rPr lang="en-US" sz="1800" b="1" dirty="0">
                <a:effectLst/>
                <a:latin typeface="Times New Roman" panose="02020603050405020304" pitchFamily="18" charset="0"/>
                <a:ea typeface="Calibri" panose="020F0502020204030204" pitchFamily="34" charset="0"/>
              </a:rPr>
              <a:t>T </a:t>
            </a:r>
            <a:r>
              <a:rPr lang="en-US" sz="1800" b="1" baseline="-25000" dirty="0">
                <a:effectLst/>
                <a:latin typeface="Times New Roman" panose="02020603050405020304" pitchFamily="18" charset="0"/>
                <a:ea typeface="Calibri" panose="020F0502020204030204" pitchFamily="34" charset="0"/>
              </a:rPr>
              <a:t>max-s=</a:t>
            </a:r>
            <a:r>
              <a:rPr lang="en-US" sz="1800" b="1" dirty="0">
                <a:effectLst/>
                <a:latin typeface="Times New Roman" panose="02020603050405020304" pitchFamily="18" charset="0"/>
                <a:ea typeface="Calibri" panose="020F0502020204030204" pitchFamily="34" charset="0"/>
              </a:rPr>
              <a:t>70.56 Kip</a:t>
            </a:r>
            <a:br>
              <a:rPr lang="en-US" sz="1800" b="1" dirty="0">
                <a:effectLst/>
                <a:latin typeface="Times New Roman" panose="02020603050405020304" pitchFamily="18" charset="0"/>
                <a:ea typeface="Calibri" panose="020F0502020204030204" pitchFamily="34" charset="0"/>
              </a:rPr>
            </a:br>
            <a:r>
              <a:rPr lang="en-US" sz="1800" b="1" dirty="0">
                <a:effectLst/>
                <a:latin typeface="Times New Roman" panose="02020603050405020304" pitchFamily="18" charset="0"/>
                <a:ea typeface="Calibri" panose="020F0502020204030204" pitchFamily="34" charset="0"/>
              </a:rPr>
              <a:t>cross-section area of steel</a:t>
            </a:r>
            <a:r>
              <a:rPr lang="ar-SA" sz="1800" b="1" dirty="0">
                <a:effectLst/>
                <a:latin typeface="Times New Roman" panose="02020603050405020304" pitchFamily="18" charset="0"/>
                <a:ea typeface="Calibri" panose="020F0502020204030204" pitchFamily="34" charset="0"/>
              </a:rPr>
              <a:t>:</a:t>
            </a:r>
            <a:r>
              <a:rPr lang="en-US" sz="1800" b="1" dirty="0">
                <a:effectLst/>
                <a:latin typeface="Times New Roman" panose="02020603050405020304" pitchFamily="18" charset="0"/>
                <a:ea typeface="Calibri" panose="020F0502020204030204" pitchFamily="34" charset="0"/>
              </a:rPr>
              <a:t>At=1.764 in</a:t>
            </a:r>
            <a:r>
              <a:rPr lang="en-US" sz="1800" b="1" baseline="30000" dirty="0">
                <a:effectLst/>
                <a:latin typeface="Times New Roman" panose="02020603050405020304" pitchFamily="18" charset="0"/>
                <a:ea typeface="Calibri" panose="020F0502020204030204" pitchFamily="34" charset="0"/>
              </a:rPr>
              <a:t>2</a:t>
            </a:r>
            <a:br>
              <a:rPr lang="en-US" sz="1800" b="1" dirty="0">
                <a:effectLst/>
                <a:latin typeface="Times New Roman" panose="02020603050405020304" pitchFamily="18" charset="0"/>
                <a:ea typeface="Calibri" panose="020F050202020403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Select a No 25 (No.8) threaded bar with cross-sectional area A=510 mm2 (0.79 in</a:t>
            </a:r>
            <a:r>
              <a:rPr lang="en-US" sz="1800" b="1" baseline="30000" dirty="0">
                <a:effectLst/>
                <a:latin typeface="Times New Roman" panose="02020603050405020304" pitchFamily="18" charset="0"/>
                <a:ea typeface="Calibri" panose="020F0502020204030204" pitchFamily="34" charset="0"/>
                <a:cs typeface="Arial" panose="020B0604020202020204" pitchFamily="34" charset="0"/>
              </a:rPr>
              <a:t>2</a:t>
            </a:r>
            <a:r>
              <a:rPr lang="en-US" sz="1800" b="1" dirty="0">
                <a:effectLst/>
                <a:latin typeface="Times New Roman" panose="02020603050405020304" pitchFamily="18" charset="0"/>
                <a:ea typeface="Calibri" panose="020F0502020204030204" pitchFamily="34" charset="0"/>
                <a:cs typeface="Arial" panose="020B0604020202020204" pitchFamily="34" charset="0"/>
              </a:rPr>
              <a:t>)</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Diameter =25 mm (1.12 in).</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Cover is at least (6-1.12)/2=2.44 in (62mm&gt;minimum cover(25mm))</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Maximum design tensile force at the face:</a:t>
            </a:r>
            <a:r>
              <a:rPr lang="en-US" sz="1800" b="1" dirty="0">
                <a:effectLst/>
                <a:latin typeface="Times New Roman" panose="02020603050405020304" pitchFamily="18" charset="0"/>
                <a:ea typeface="Calibri" panose="020F0502020204030204" pitchFamily="34" charset="0"/>
              </a:rPr>
              <a:t> To=</a:t>
            </a:r>
            <a:r>
              <a:rPr lang="en-US" sz="1800" b="1" dirty="0">
                <a:effectLst/>
                <a:latin typeface="Times New Roman" panose="02020603050405020304" pitchFamily="18" charset="0"/>
                <a:ea typeface="Calibri" panose="020F0502020204030204" pitchFamily="34" charset="0"/>
                <a:cs typeface="Arial" panose="020B0604020202020204" pitchFamily="34" charset="0"/>
              </a:rPr>
              <a:t> </a:t>
            </a:r>
            <a:r>
              <a:rPr lang="en-US" sz="1800" b="1" dirty="0">
                <a:effectLst/>
                <a:latin typeface="Times New Roman" panose="02020603050405020304" pitchFamily="18" charset="0"/>
                <a:ea typeface="Calibri" panose="020F0502020204030204" pitchFamily="34" charset="0"/>
              </a:rPr>
              <a:t>50.3 kip </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Facing geometry </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Temporary facing thickness (h) =100mm (4 in)</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Permanent facing thickness (h) =200mm (8 in)</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Steel reinforcement </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a:t>
            </a:r>
            <a:r>
              <a:rPr lang="en-US" sz="1800" b="1" dirty="0" err="1">
                <a:effectLst/>
                <a:latin typeface="Times New Roman" panose="02020603050405020304" pitchFamily="18" charset="0"/>
                <a:ea typeface="Calibri" panose="020F0502020204030204" pitchFamily="34" charset="0"/>
                <a:cs typeface="Arial" panose="020B0604020202020204" pitchFamily="34" charset="0"/>
              </a:rPr>
              <a:t>fy</a:t>
            </a:r>
            <a:r>
              <a:rPr lang="en-US" sz="1800" b="1" dirty="0">
                <a:effectLst/>
                <a:latin typeface="Times New Roman" panose="02020603050405020304" pitchFamily="18" charset="0"/>
                <a:ea typeface="Calibri" panose="020F0502020204030204" pitchFamily="34" charset="0"/>
                <a:cs typeface="Arial" panose="020B0604020202020204" pitchFamily="34" charset="0"/>
              </a:rPr>
              <a:t>)=420Mpa (60ksi)</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*temporary facing reinforcement select </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(WWM)=4*4- W2.9*W2.9</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*Select rebar: horizontal and vertical water bars = 2*No3. Grade 60</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As=2* 0.11=0.22 in</a:t>
            </a:r>
            <a:r>
              <a:rPr lang="en-US" sz="1800" b="1" baseline="30000" dirty="0">
                <a:effectLst/>
                <a:latin typeface="Times New Roman" panose="02020603050405020304" pitchFamily="18" charset="0"/>
                <a:ea typeface="Calibri" panose="020F0502020204030204" pitchFamily="34" charset="0"/>
                <a:cs typeface="Arial" panose="020B0604020202020204" pitchFamily="34" charset="0"/>
              </a:rPr>
              <a:t>2 </a:t>
            </a:r>
            <a:r>
              <a:rPr lang="en-US" sz="1800" b="1" dirty="0">
                <a:effectLst/>
                <a:latin typeface="Times New Roman" panose="02020603050405020304" pitchFamily="18" charset="0"/>
                <a:ea typeface="Calibri" panose="020F0502020204030204" pitchFamily="34" charset="0"/>
                <a:cs typeface="Arial" panose="020B0604020202020204" pitchFamily="34" charset="0"/>
              </a:rPr>
              <a:t>(in both directions) </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*permanent facing reinforcement: No.5 @12 in each way</a:t>
            </a:r>
            <a:br>
              <a:rPr lang="en-US" sz="1800" b="1"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Times New Roman" panose="02020603050405020304" pitchFamily="18" charset="0"/>
                <a:ea typeface="Calibri" panose="020F0502020204030204" pitchFamily="34" charset="0"/>
                <a:cs typeface="Arial" panose="020B0604020202020204" pitchFamily="34" charset="0"/>
              </a:rPr>
              <a:t>Concrete strength, fc’= 21 </a:t>
            </a:r>
            <a:r>
              <a:rPr lang="en-US" sz="1800" b="1" dirty="0" err="1">
                <a:effectLst/>
                <a:latin typeface="Times New Roman" panose="02020603050405020304" pitchFamily="18" charset="0"/>
                <a:ea typeface="Calibri" panose="020F0502020204030204" pitchFamily="34" charset="0"/>
                <a:cs typeface="Arial" panose="020B0604020202020204" pitchFamily="34" charset="0"/>
              </a:rPr>
              <a:t>Mpa</a:t>
            </a:r>
            <a:r>
              <a:rPr lang="en-US" sz="1800" b="1" dirty="0">
                <a:effectLst/>
                <a:latin typeface="Times New Roman" panose="02020603050405020304" pitchFamily="18" charset="0"/>
                <a:ea typeface="Calibri" panose="020F0502020204030204" pitchFamily="34" charset="0"/>
                <a:cs typeface="Arial" panose="020B0604020202020204" pitchFamily="34" charset="0"/>
              </a:rPr>
              <a:t> (3000psi) </a:t>
            </a:r>
            <a:br>
              <a:rPr lang="en-US" sz="1800" b="1" dirty="0">
                <a:effectLst/>
                <a:latin typeface="Calibri" panose="020F0502020204030204" pitchFamily="34" charset="0"/>
                <a:ea typeface="Calibri" panose="020F0502020204030204" pitchFamily="34" charset="0"/>
                <a:cs typeface="Arial" panose="020B0604020202020204" pitchFamily="34" charset="0"/>
              </a:rPr>
            </a:br>
            <a:br>
              <a:rPr lang="en-US" sz="1800" dirty="0">
                <a:effectLst/>
                <a:latin typeface="Times New Roman" panose="02020603050405020304" pitchFamily="18" charset="0"/>
                <a:ea typeface="Calibri" panose="020F0502020204030204" pitchFamily="34" charset="0"/>
              </a:rPr>
            </a:br>
            <a:br>
              <a:rPr lang="en-US" sz="1800" dirty="0">
                <a:effectLst/>
                <a:latin typeface="Calibri" panose="020F0502020204030204" pitchFamily="34" charset="0"/>
                <a:ea typeface="Calibri" panose="020F0502020204030204" pitchFamily="34" charset="0"/>
                <a:cs typeface="Arial" panose="020B0604020202020204" pitchFamily="34" charset="0"/>
              </a:rPr>
            </a:br>
            <a:br>
              <a:rPr lang="en-US" sz="1800" dirty="0">
                <a:effectLst/>
                <a:latin typeface="Times New Roman" panose="02020603050405020304" pitchFamily="18" charset="0"/>
                <a:ea typeface="Calibri" panose="020F0502020204030204" pitchFamily="34" charset="0"/>
              </a:rPr>
            </a:br>
            <a:endParaRPr lang="ar-PS" dirty="0"/>
          </a:p>
        </p:txBody>
      </p:sp>
      <p:pic>
        <p:nvPicPr>
          <p:cNvPr id="5" name="صورة 4">
            <a:extLst>
              <a:ext uri="{FF2B5EF4-FFF2-40B4-BE49-F238E27FC236}">
                <a16:creationId xmlns:a16="http://schemas.microsoft.com/office/drawing/2014/main" id="{F682A034-B023-4BCA-A878-0B82D7C1DA07}"/>
              </a:ext>
            </a:extLst>
          </p:cNvPr>
          <p:cNvPicPr/>
          <p:nvPr/>
        </p:nvPicPr>
        <p:blipFill>
          <a:blip r:embed="rId2">
            <a:extLst>
              <a:ext uri="{28A0092B-C50C-407E-A947-70E740481C1C}">
                <a14:useLocalDpi xmlns:a14="http://schemas.microsoft.com/office/drawing/2010/main" val="0"/>
              </a:ext>
            </a:extLst>
          </a:blip>
          <a:stretch>
            <a:fillRect/>
          </a:stretch>
        </p:blipFill>
        <p:spPr>
          <a:xfrm>
            <a:off x="7754472" y="1237129"/>
            <a:ext cx="4347882" cy="4500282"/>
          </a:xfrm>
          <a:prstGeom prst="rect">
            <a:avLst/>
          </a:prstGeom>
        </p:spPr>
      </p:pic>
    </p:spTree>
    <p:extLst>
      <p:ext uri="{BB962C8B-B14F-4D97-AF65-F5344CB8AC3E}">
        <p14:creationId xmlns:p14="http://schemas.microsoft.com/office/powerpoint/2010/main" val="1227690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3F09129-CE3C-4030-B9A5-E9F90F0ABC1A}"/>
              </a:ext>
            </a:extLst>
          </p:cNvPr>
          <p:cNvSpPr>
            <a:spLocks noGrp="1"/>
          </p:cNvSpPr>
          <p:nvPr>
            <p:ph type="title"/>
          </p:nvPr>
        </p:nvSpPr>
        <p:spPr>
          <a:xfrm>
            <a:off x="968188" y="259975"/>
            <a:ext cx="11089341" cy="6481483"/>
          </a:xfrm>
        </p:spPr>
        <p:txBody>
          <a:bodyPr>
            <a:normAutofit/>
          </a:bodyPr>
          <a:lstStyle/>
          <a:p>
            <a:r>
              <a:rPr lang="en-US" b="1" dirty="0"/>
              <a:t>*</a:t>
            </a:r>
            <a:r>
              <a:rPr lang="en-US" sz="1800" b="1" dirty="0"/>
              <a:t>Soil nail length </a:t>
            </a:r>
            <a:br>
              <a:rPr lang="en-US" sz="1800" b="1" dirty="0"/>
            </a:br>
            <a:r>
              <a:rPr lang="en-US" sz="1800" b="1" dirty="0"/>
              <a:t> L =0.7*H 	0.7*40=28 ft </a:t>
            </a:r>
            <a:br>
              <a:rPr lang="en-US" sz="1800" b="1" dirty="0"/>
            </a:br>
            <a:r>
              <a:rPr lang="en-US" sz="1800" b="1" dirty="0"/>
              <a:t>                	0.7*12=8.4 m   Use L= 9m</a:t>
            </a:r>
            <a:br>
              <a:rPr lang="en-US" sz="1800" b="1" dirty="0"/>
            </a:br>
            <a:r>
              <a:rPr lang="en-US" sz="1800" b="1" dirty="0"/>
              <a:t>9m length for one nail              Ok (between 0.6* H, 1.2* H)</a:t>
            </a:r>
            <a:br>
              <a:rPr lang="en-US" sz="1800" b="1" dirty="0"/>
            </a:br>
            <a:r>
              <a:rPr lang="en-US" sz="1800" b="1" dirty="0"/>
              <a:t>*Check for SV, SH</a:t>
            </a:r>
            <a:br>
              <a:rPr lang="en-US" sz="1800" b="1" dirty="0"/>
            </a:br>
            <a:r>
              <a:rPr lang="en-US" sz="1800" b="1" dirty="0"/>
              <a:t>Sv =3 ft &lt;5 ft    Ok</a:t>
            </a:r>
            <a:br>
              <a:rPr lang="en-US" sz="1800" b="1" dirty="0"/>
            </a:br>
            <a:r>
              <a:rPr lang="en-US" sz="1800" b="1" dirty="0"/>
              <a:t>*Check SH*SV=25 ft2 &lt; (35 -42) ft2</a:t>
            </a:r>
            <a:br>
              <a:rPr lang="en-US" sz="1800" b="1" dirty="0"/>
            </a:br>
            <a:r>
              <a:rPr lang="en-US" sz="1800" b="1" dirty="0"/>
              <a:t>*Svo: the spacing between the first row and top of wall (</a:t>
            </a:r>
            <a:r>
              <a:rPr lang="en-US" sz="1800" b="1" dirty="0" err="1"/>
              <a:t>SVo</a:t>
            </a:r>
            <a:r>
              <a:rPr lang="en-US" sz="1800" b="1" dirty="0"/>
              <a:t>)</a:t>
            </a:r>
            <a:br>
              <a:rPr lang="en-US" sz="1800" b="1" dirty="0"/>
            </a:br>
            <a:r>
              <a:rPr lang="en-US" sz="1800" b="1" dirty="0"/>
              <a:t>   Svo= 3ft  &lt; 3.5 ft     Ok.</a:t>
            </a:r>
            <a:br>
              <a:rPr lang="en-US" sz="1800" b="1" dirty="0"/>
            </a:br>
            <a:r>
              <a:rPr lang="en-US" sz="1800" b="1" dirty="0" err="1"/>
              <a:t>Result:we</a:t>
            </a:r>
            <a:r>
              <a:rPr lang="en-US" sz="1800" b="1" dirty="0"/>
              <a:t> use 96 nails :6 in vertical and 16 in horizontal that diameter 150 </a:t>
            </a:r>
            <a:r>
              <a:rPr lang="en-US" sz="1800" b="1" dirty="0" err="1"/>
              <a:t>mm,grade</a:t>
            </a:r>
            <a:r>
              <a:rPr lang="en-US" sz="1800" b="1" dirty="0"/>
              <a:t> 60</a:t>
            </a:r>
            <a:br>
              <a:rPr lang="en-US" sz="1800" b="1" dirty="0"/>
            </a:br>
            <a:r>
              <a:rPr lang="en-US" sz="1800" b="1" dirty="0"/>
              <a:t>facing short concrete :diameter 8 mm ,cover at last 2.44 in , </a:t>
            </a:r>
            <a:br>
              <a:rPr lang="en-US" b="1" dirty="0"/>
            </a:br>
            <a:br>
              <a:rPr kumimoji="0" lang="en-US" sz="1600" b="1"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br>
            <a:r>
              <a:rPr kumimoji="0" lang="en-US" sz="1600" b="1" u="none" strike="noStrike" kern="1200" cap="none" spc="0" normalizeH="0" baseline="0" noProof="0" dirty="0">
                <a:ln>
                  <a:noFill/>
                </a:ln>
                <a:solidFill>
                  <a:prstClr val="black">
                    <a:lumMod val="85000"/>
                    <a:lumOff val="15000"/>
                  </a:prstClr>
                </a:solidFill>
                <a:effectLst/>
                <a:uLnTx/>
                <a:uFillTx/>
                <a:latin typeface="Times New Roman" panose="02020603050405020304" pitchFamily="18" charset="0"/>
                <a:ea typeface="Calibri" panose="020F0502020204030204" pitchFamily="34" charset="0"/>
                <a:cs typeface="Arial" panose="020B0604020202020204" pitchFamily="34" charset="0"/>
              </a:rPr>
              <a:t>*temporary facing reinforcement select </a:t>
            </a:r>
            <a:br>
              <a:rPr kumimoji="0" lang="en-US" sz="1600" b="1"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br>
            <a:r>
              <a:rPr kumimoji="0" lang="en-US" sz="1600" b="1" u="none" strike="noStrike" kern="1200" cap="none" spc="0" normalizeH="0" baseline="0" noProof="0" dirty="0">
                <a:ln>
                  <a:noFill/>
                </a:ln>
                <a:solidFill>
                  <a:prstClr val="black">
                    <a:lumMod val="85000"/>
                    <a:lumOff val="15000"/>
                  </a:prstClr>
                </a:solidFill>
                <a:effectLst/>
                <a:uLnTx/>
                <a:uFillTx/>
                <a:latin typeface="Times New Roman" panose="02020603050405020304" pitchFamily="18" charset="0"/>
                <a:ea typeface="Calibri" panose="020F0502020204030204" pitchFamily="34" charset="0"/>
                <a:cs typeface="Arial" panose="020B0604020202020204" pitchFamily="34" charset="0"/>
              </a:rPr>
              <a:t>W2.9*W2.9</a:t>
            </a:r>
            <a:br>
              <a:rPr kumimoji="0" lang="en-US" sz="1600" b="1"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br>
            <a:r>
              <a:rPr lang="en-US" sz="1600" b="1" dirty="0">
                <a:solidFill>
                  <a:prstClr val="black">
                    <a:lumMod val="85000"/>
                    <a:lumOff val="15000"/>
                  </a:prstClr>
                </a:solidFill>
                <a:latin typeface="Calibri" panose="020F0502020204030204" pitchFamily="34" charset="0"/>
                <a:ea typeface="Calibri" panose="020F0502020204030204" pitchFamily="34" charset="0"/>
                <a:cs typeface="Arial" panose="020B0604020202020204" pitchFamily="34" charset="0"/>
              </a:rPr>
              <a:t>the distance between each nail in vertical and horizontal is 1.5 m .</a:t>
            </a:r>
            <a:br>
              <a:rPr lang="en-US" sz="1600" b="1" dirty="0">
                <a:solidFill>
                  <a:prstClr val="black">
                    <a:lumMod val="85000"/>
                    <a:lumOff val="15000"/>
                  </a:prstClr>
                </a:solidFill>
                <a:latin typeface="Calibri" panose="020F0502020204030204" pitchFamily="34" charset="0"/>
                <a:ea typeface="Calibri" panose="020F0502020204030204" pitchFamily="34" charset="0"/>
                <a:cs typeface="Arial" panose="020B0604020202020204" pitchFamily="34" charset="0"/>
              </a:rPr>
            </a:br>
            <a:endParaRPr lang="ar-PS" b="1" dirty="0"/>
          </a:p>
        </p:txBody>
      </p:sp>
    </p:spTree>
    <p:extLst>
      <p:ext uri="{BB962C8B-B14F-4D97-AF65-F5344CB8AC3E}">
        <p14:creationId xmlns:p14="http://schemas.microsoft.com/office/powerpoint/2010/main" val="4229043313"/>
      </p:ext>
    </p:extLst>
  </p:cSld>
  <p:clrMapOvr>
    <a:masterClrMapping/>
  </p:clrMapOvr>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3347</TotalTime>
  <Words>946</Words>
  <Application>Microsoft Office PowerPoint</Application>
  <PresentationFormat>شاشة عريضة</PresentationFormat>
  <Paragraphs>61</Paragraphs>
  <Slides>13</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13</vt:i4>
      </vt:variant>
    </vt:vector>
  </HeadingPairs>
  <TitlesOfParts>
    <vt:vector size="21" baseType="lpstr">
      <vt:lpstr>Arial</vt:lpstr>
      <vt:lpstr>Calibri</vt:lpstr>
      <vt:lpstr>Century Gothic</vt:lpstr>
      <vt:lpstr>Helvetica Neue</vt:lpstr>
      <vt:lpstr>inherit</vt:lpstr>
      <vt:lpstr>Times New Roman</vt:lpstr>
      <vt:lpstr>Wingdings 3</vt:lpstr>
      <vt:lpstr>ربطة</vt:lpstr>
      <vt:lpstr>عرض تقديمي في PowerPoint</vt:lpstr>
      <vt:lpstr>Soil Nailing </vt:lpstr>
      <vt:lpstr>عرض تقديمي في PowerPoint</vt:lpstr>
      <vt:lpstr>عرض تقديمي في PowerPoint</vt:lpstr>
      <vt:lpstr>عرض تقديمي في PowerPoint</vt:lpstr>
      <vt:lpstr>design</vt:lpstr>
      <vt:lpstr>It shows the building that was worked on to design the wall, where the height of the wall is 12 meters, the width of the building is 30 meters, and the soil is silt clay , And the bearing capacity 250Kn/m^2,c=40,thita =25. </vt:lpstr>
      <vt:lpstr>Normalized bond strength=0.23 Drill hole diameter: select minimum diameter compatible with condition DDH= 150 mm(6in). T max-s=70.56 Kip cross-section area of steel:At=1.764 in2 Select a No 25 (No.8) threaded bar with cross-sectional area A=510 mm2 (0.79 in2) Diameter =25 mm (1.12 in). Cover is at least (6-1.12)/2=2.44 in (62mm&gt;minimum cover(25mm)) Maximum design tensile force at the face: To= 50.3 kip  Facing geometry  Temporary facing thickness (h) =100mm (4 in) Permanent facing thickness (h) =200mm (8 in) Steel reinforcement  (fy)=420Mpa (60ksi) *temporary facing reinforcement select  (WWM)=4*4- W2.9*W2.9 *Select rebar: horizontal and vertical water bars = 2*No3. Grade 60 As=2* 0.11=0.22 in2 (in both directions)  *permanent facing reinforcement: No.5 @12 in each way Concrete strength, fc’= 21 Mpa (3000psi)     </vt:lpstr>
      <vt:lpstr>*Soil nail length   L =0.7*H  0.7*40=28 ft                   0.7*12=8.4 m   Use L= 9m 9m length for one nail              Ok (between 0.6* H, 1.2* H) *Check for SV, SH Sv =3 ft &lt;5 ft    Ok *Check SH*SV=25 ft2 &lt; (35 -42) ft2 *Svo: the spacing between the first row and top of wall (SVo)    Svo= 3ft  &lt; 3.5 ft     Ok. Result:we use 96 nails :6 in vertical and 16 in horizontal that diameter 150 mm,grade 60 facing short concrete :diameter 8 mm ,cover at last 2.44 in ,   *temporary facing reinforcement select  W2.9*W2.9 the distance between each nail in vertical and horizontal is 1.5 m . </vt:lpstr>
      <vt:lpstr>Design program soil nail plusb 2013 .deep excavation  </vt:lpstr>
      <vt:lpstr>عرض تقديمي في PowerPoint</vt:lpstr>
      <vt:lpstr>Results and details of the design </vt:lpstr>
      <vt:lpstr>The cost difference in using nails and bales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HPCO</dc:creator>
  <cp:lastModifiedBy>ahmad eid</cp:lastModifiedBy>
  <cp:revision>82</cp:revision>
  <dcterms:created xsi:type="dcterms:W3CDTF">2023-01-04T19:20:43Z</dcterms:created>
  <dcterms:modified xsi:type="dcterms:W3CDTF">2023-06-06T14:19:42Z</dcterms:modified>
</cp:coreProperties>
</file>