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816" r:id="rId1"/>
  </p:sldMasterIdLst>
  <p:sldIdLst>
    <p:sldId id="256" r:id="rId2"/>
    <p:sldId id="257" r:id="rId3"/>
    <p:sldId id="258" r:id="rId4"/>
    <p:sldId id="288" r:id="rId5"/>
    <p:sldId id="289" r:id="rId6"/>
    <p:sldId id="260" r:id="rId7"/>
    <p:sldId id="294" r:id="rId8"/>
    <p:sldId id="295" r:id="rId9"/>
    <p:sldId id="296" r:id="rId10"/>
    <p:sldId id="297" r:id="rId11"/>
    <p:sldId id="290" r:id="rId12"/>
    <p:sldId id="291" r:id="rId13"/>
    <p:sldId id="292" r:id="rId14"/>
    <p:sldId id="298" r:id="rId15"/>
    <p:sldId id="293" r:id="rId16"/>
    <p:sldId id="299" r:id="rId17"/>
    <p:sldId id="301" r:id="rId18"/>
    <p:sldId id="303" r:id="rId19"/>
    <p:sldId id="302" r:id="rId20"/>
    <p:sldId id="304" r:id="rId21"/>
    <p:sldId id="305" r:id="rId22"/>
    <p:sldId id="306" r:id="rId23"/>
    <p:sldId id="311" r:id="rId24"/>
    <p:sldId id="312" r:id="rId25"/>
    <p:sldId id="307" r:id="rId26"/>
    <p:sldId id="308" r:id="rId27"/>
    <p:sldId id="309" r:id="rId28"/>
    <p:sldId id="310" r:id="rId29"/>
    <p:sldId id="313" r:id="rId30"/>
    <p:sldId id="316" r:id="rId31"/>
    <p:sldId id="314" r:id="rId32"/>
    <p:sldId id="315" r:id="rId33"/>
    <p:sldId id="285"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6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A29869-015E-4142-87DE-04310CA6786F}"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US"/>
        </a:p>
      </dgm:t>
    </dgm:pt>
    <dgm:pt modelId="{30772012-3C0E-416F-94E2-7E17D22BAB46}">
      <dgm:prSet phldrT="[Text]" custT="1"/>
      <dgm:spPr/>
      <dgm:t>
        <a:bodyPr/>
        <a:lstStyle/>
        <a:p>
          <a:r>
            <a:rPr lang="en-US" sz="1400" b="1"/>
            <a:t>Network Dataset</a:t>
          </a:r>
        </a:p>
      </dgm:t>
    </dgm:pt>
    <dgm:pt modelId="{EFED2B56-DC6E-42C5-BFD0-48888F646D92}" type="parTrans" cxnId="{3FB09017-F2DD-44A8-BC44-BDEC6BCBF6FD}">
      <dgm:prSet/>
      <dgm:spPr/>
      <dgm:t>
        <a:bodyPr/>
        <a:lstStyle/>
        <a:p>
          <a:endParaRPr lang="en-US"/>
        </a:p>
      </dgm:t>
    </dgm:pt>
    <dgm:pt modelId="{A38AE7AC-ADA2-4BD7-A512-B31F47B9DA0B}" type="sibTrans" cxnId="{3FB09017-F2DD-44A8-BC44-BDEC6BCBF6FD}">
      <dgm:prSet/>
      <dgm:spPr/>
      <dgm:t>
        <a:bodyPr/>
        <a:lstStyle/>
        <a:p>
          <a:endParaRPr lang="en-US"/>
        </a:p>
      </dgm:t>
    </dgm:pt>
    <dgm:pt modelId="{F20AF725-6DE1-43E7-8CE7-6B4B3A68FC3D}">
      <dgm:prSet phldrT="[Text]" custT="1"/>
      <dgm:spPr/>
      <dgm:t>
        <a:bodyPr/>
        <a:lstStyle/>
        <a:p>
          <a:r>
            <a:rPr lang="en-US" sz="1400" b="1"/>
            <a:t>Car</a:t>
          </a:r>
        </a:p>
      </dgm:t>
    </dgm:pt>
    <dgm:pt modelId="{C3098CC4-3C97-4F6C-A4D6-05EA2B7DBE72}" type="parTrans" cxnId="{2986AE56-8CBA-4BE8-A1C3-B20B4DA89359}">
      <dgm:prSet/>
      <dgm:spPr/>
      <dgm:t>
        <a:bodyPr/>
        <a:lstStyle/>
        <a:p>
          <a:endParaRPr lang="en-US"/>
        </a:p>
      </dgm:t>
    </dgm:pt>
    <dgm:pt modelId="{F156C3C1-8443-4EC0-9F0E-668F0417216F}" type="sibTrans" cxnId="{2986AE56-8CBA-4BE8-A1C3-B20B4DA89359}">
      <dgm:prSet/>
      <dgm:spPr/>
      <dgm:t>
        <a:bodyPr/>
        <a:lstStyle/>
        <a:p>
          <a:endParaRPr lang="en-US"/>
        </a:p>
      </dgm:t>
    </dgm:pt>
    <dgm:pt modelId="{8AF193DF-8F30-422D-8852-B61FC59F940F}">
      <dgm:prSet phldrT="[Text]" custT="1"/>
      <dgm:spPr/>
      <dgm:t>
        <a:bodyPr/>
        <a:lstStyle/>
        <a:p>
          <a:r>
            <a:rPr lang="en-US" sz="1400" b="1"/>
            <a:t>Bus</a:t>
          </a:r>
        </a:p>
      </dgm:t>
    </dgm:pt>
    <dgm:pt modelId="{1ED6E6D6-4F79-4E7D-9316-06DDBB6C6C53}" type="parTrans" cxnId="{320D8565-8E10-47C6-9ADA-83CB2E7A09A4}">
      <dgm:prSet/>
      <dgm:spPr/>
      <dgm:t>
        <a:bodyPr/>
        <a:lstStyle/>
        <a:p>
          <a:endParaRPr lang="en-US"/>
        </a:p>
      </dgm:t>
    </dgm:pt>
    <dgm:pt modelId="{7548EAB6-E295-4807-AF87-719F72C7BF6C}" type="sibTrans" cxnId="{320D8565-8E10-47C6-9ADA-83CB2E7A09A4}">
      <dgm:prSet/>
      <dgm:spPr/>
      <dgm:t>
        <a:bodyPr/>
        <a:lstStyle/>
        <a:p>
          <a:endParaRPr lang="en-US"/>
        </a:p>
      </dgm:t>
    </dgm:pt>
    <dgm:pt modelId="{F7A6E771-3B23-408B-A70B-FE57B9933E4D}">
      <dgm:prSet/>
      <dgm:spPr/>
      <dgm:t>
        <a:bodyPr/>
        <a:lstStyle/>
        <a:p>
          <a:r>
            <a:rPr lang="en-US"/>
            <a:t>Normal Conitions</a:t>
          </a:r>
        </a:p>
      </dgm:t>
    </dgm:pt>
    <dgm:pt modelId="{2FD6D480-3CEB-4E22-9A8A-B88F7CC29598}" type="parTrans" cxnId="{31DC1EB6-D8C5-4CE9-8A37-CA3047A73999}">
      <dgm:prSet/>
      <dgm:spPr/>
      <dgm:t>
        <a:bodyPr/>
        <a:lstStyle/>
        <a:p>
          <a:endParaRPr lang="en-US"/>
        </a:p>
      </dgm:t>
    </dgm:pt>
    <dgm:pt modelId="{DFAF20BD-9907-40D6-88DD-5583A0FBC6F7}" type="sibTrans" cxnId="{31DC1EB6-D8C5-4CE9-8A37-CA3047A73999}">
      <dgm:prSet/>
      <dgm:spPr/>
      <dgm:t>
        <a:bodyPr/>
        <a:lstStyle/>
        <a:p>
          <a:endParaRPr lang="en-US"/>
        </a:p>
      </dgm:t>
    </dgm:pt>
    <dgm:pt modelId="{6FE66834-32A5-4542-8694-D11DCE51D5CC}">
      <dgm:prSet/>
      <dgm:spPr/>
      <dgm:t>
        <a:bodyPr/>
        <a:lstStyle/>
        <a:p>
          <a:r>
            <a:rPr lang="en-US"/>
            <a:t>Crossable with longest Delay</a:t>
          </a:r>
        </a:p>
      </dgm:t>
    </dgm:pt>
    <dgm:pt modelId="{D3A9EF02-1B14-46BB-9A0B-49F0F23DC9AA}" type="parTrans" cxnId="{1E929E39-7EE5-4650-8DBF-0DDB8A4336A9}">
      <dgm:prSet/>
      <dgm:spPr/>
      <dgm:t>
        <a:bodyPr/>
        <a:lstStyle/>
        <a:p>
          <a:endParaRPr lang="en-US"/>
        </a:p>
      </dgm:t>
    </dgm:pt>
    <dgm:pt modelId="{D32D6338-C5C4-41DE-B105-626E5DB17299}" type="sibTrans" cxnId="{1E929E39-7EE5-4650-8DBF-0DDB8A4336A9}">
      <dgm:prSet/>
      <dgm:spPr/>
      <dgm:t>
        <a:bodyPr/>
        <a:lstStyle/>
        <a:p>
          <a:endParaRPr lang="en-US"/>
        </a:p>
      </dgm:t>
    </dgm:pt>
    <dgm:pt modelId="{39949AFB-F5C7-4D30-A53E-AB0DD0FA30C9}">
      <dgm:prSet/>
      <dgm:spPr/>
      <dgm:t>
        <a:bodyPr/>
        <a:lstStyle/>
        <a:p>
          <a:r>
            <a:rPr lang="en-US"/>
            <a:t>Crossable with shortest Delay</a:t>
          </a:r>
        </a:p>
      </dgm:t>
    </dgm:pt>
    <dgm:pt modelId="{E33B8FFA-6E4C-4741-87F0-148B769A8A8B}" type="parTrans" cxnId="{9EC26B7C-69D8-469F-90B9-98A208FF9A5E}">
      <dgm:prSet/>
      <dgm:spPr/>
      <dgm:t>
        <a:bodyPr/>
        <a:lstStyle/>
        <a:p>
          <a:endParaRPr lang="en-US"/>
        </a:p>
      </dgm:t>
    </dgm:pt>
    <dgm:pt modelId="{5092D054-02F7-49E5-9E04-38F9F4F60AE7}" type="sibTrans" cxnId="{9EC26B7C-69D8-469F-90B9-98A208FF9A5E}">
      <dgm:prSet/>
      <dgm:spPr/>
      <dgm:t>
        <a:bodyPr/>
        <a:lstStyle/>
        <a:p>
          <a:endParaRPr lang="en-US"/>
        </a:p>
      </dgm:t>
    </dgm:pt>
    <dgm:pt modelId="{F544FF0C-DCE1-4793-BC3A-15B928274B3C}">
      <dgm:prSet/>
      <dgm:spPr/>
      <dgm:t>
        <a:bodyPr/>
        <a:lstStyle/>
        <a:p>
          <a:r>
            <a:rPr lang="en-US"/>
            <a:t>All checkpoint are closed </a:t>
          </a:r>
        </a:p>
      </dgm:t>
    </dgm:pt>
    <dgm:pt modelId="{7A93C929-3C0F-4519-92D0-80127865186D}" type="parTrans" cxnId="{74EBAE8C-B266-4DCC-A242-B84C02DAD706}">
      <dgm:prSet/>
      <dgm:spPr/>
      <dgm:t>
        <a:bodyPr/>
        <a:lstStyle/>
        <a:p>
          <a:endParaRPr lang="en-US"/>
        </a:p>
      </dgm:t>
    </dgm:pt>
    <dgm:pt modelId="{6D4906C9-B1AD-4F14-A2E7-3CF34970F4BE}" type="sibTrans" cxnId="{74EBAE8C-B266-4DCC-A242-B84C02DAD706}">
      <dgm:prSet/>
      <dgm:spPr/>
      <dgm:t>
        <a:bodyPr/>
        <a:lstStyle/>
        <a:p>
          <a:endParaRPr lang="en-US"/>
        </a:p>
      </dgm:t>
    </dgm:pt>
    <dgm:pt modelId="{805526DF-E50F-42F3-8226-06B029E7D1B7}">
      <dgm:prSet/>
      <dgm:spPr/>
      <dgm:t>
        <a:bodyPr/>
        <a:lstStyle/>
        <a:p>
          <a:r>
            <a:rPr lang="en-US"/>
            <a:t>Normal Conitions</a:t>
          </a:r>
        </a:p>
      </dgm:t>
    </dgm:pt>
    <dgm:pt modelId="{EC98B14D-0EF3-4C99-BB90-DE7918B49A87}" type="parTrans" cxnId="{53624B82-8901-4770-B971-51EF1C50BC1C}">
      <dgm:prSet/>
      <dgm:spPr/>
      <dgm:t>
        <a:bodyPr/>
        <a:lstStyle/>
        <a:p>
          <a:endParaRPr lang="en-US"/>
        </a:p>
      </dgm:t>
    </dgm:pt>
    <dgm:pt modelId="{4ECCAF9F-DCCF-4FCD-9823-FE10C704B570}" type="sibTrans" cxnId="{53624B82-8901-4770-B971-51EF1C50BC1C}">
      <dgm:prSet/>
      <dgm:spPr/>
      <dgm:t>
        <a:bodyPr/>
        <a:lstStyle/>
        <a:p>
          <a:endParaRPr lang="en-US"/>
        </a:p>
      </dgm:t>
    </dgm:pt>
    <dgm:pt modelId="{8E20A218-26E7-46C5-96DB-C9BDCB7C12BC}">
      <dgm:prSet/>
      <dgm:spPr/>
      <dgm:t>
        <a:bodyPr/>
        <a:lstStyle/>
        <a:p>
          <a:r>
            <a:rPr lang="en-US"/>
            <a:t>Crossable with longest Delay</a:t>
          </a:r>
        </a:p>
      </dgm:t>
    </dgm:pt>
    <dgm:pt modelId="{F5D92779-9C72-47A6-9436-39D708406D6C}" type="parTrans" cxnId="{B599BDB2-FA03-40A1-A815-61DB9CA80272}">
      <dgm:prSet/>
      <dgm:spPr/>
      <dgm:t>
        <a:bodyPr/>
        <a:lstStyle/>
        <a:p>
          <a:endParaRPr lang="en-US"/>
        </a:p>
      </dgm:t>
    </dgm:pt>
    <dgm:pt modelId="{513DFFE5-1263-4490-8799-00F069EB096D}" type="sibTrans" cxnId="{B599BDB2-FA03-40A1-A815-61DB9CA80272}">
      <dgm:prSet/>
      <dgm:spPr/>
      <dgm:t>
        <a:bodyPr/>
        <a:lstStyle/>
        <a:p>
          <a:endParaRPr lang="en-US"/>
        </a:p>
      </dgm:t>
    </dgm:pt>
    <dgm:pt modelId="{0A187163-2C3D-4C8F-A499-B65632043F05}">
      <dgm:prSet/>
      <dgm:spPr/>
      <dgm:t>
        <a:bodyPr/>
        <a:lstStyle/>
        <a:p>
          <a:r>
            <a:rPr lang="en-US"/>
            <a:t>All checkpoint are closed </a:t>
          </a:r>
        </a:p>
      </dgm:t>
    </dgm:pt>
    <dgm:pt modelId="{BF88115C-D489-46C9-B5DB-D32751494ADB}" type="parTrans" cxnId="{5800F47B-70FD-48E5-976C-FE02B8A9CD8A}">
      <dgm:prSet/>
      <dgm:spPr/>
      <dgm:t>
        <a:bodyPr/>
        <a:lstStyle/>
        <a:p>
          <a:endParaRPr lang="en-US"/>
        </a:p>
      </dgm:t>
    </dgm:pt>
    <dgm:pt modelId="{04C093D1-E97E-469B-AAAC-67E8BA51B41E}" type="sibTrans" cxnId="{5800F47B-70FD-48E5-976C-FE02B8A9CD8A}">
      <dgm:prSet/>
      <dgm:spPr/>
      <dgm:t>
        <a:bodyPr/>
        <a:lstStyle/>
        <a:p>
          <a:endParaRPr lang="en-US"/>
        </a:p>
      </dgm:t>
    </dgm:pt>
    <dgm:pt modelId="{DF3D9FDE-854E-45E4-AA18-387A3D13D4A9}">
      <dgm:prSet/>
      <dgm:spPr/>
      <dgm:t>
        <a:bodyPr/>
        <a:lstStyle/>
        <a:p>
          <a:r>
            <a:rPr lang="en-US"/>
            <a:t>Crossable with shortest Delay</a:t>
          </a:r>
        </a:p>
      </dgm:t>
    </dgm:pt>
    <dgm:pt modelId="{ADFAB78E-8571-4302-9FD7-9BC802820627}" type="parTrans" cxnId="{63082E51-5AFF-4E1C-8CEF-EFFD1F8074D5}">
      <dgm:prSet/>
      <dgm:spPr/>
      <dgm:t>
        <a:bodyPr/>
        <a:lstStyle/>
        <a:p>
          <a:endParaRPr lang="en-US"/>
        </a:p>
      </dgm:t>
    </dgm:pt>
    <dgm:pt modelId="{55F8C2BE-5B06-458D-8EEB-8AD609D40F10}" type="sibTrans" cxnId="{63082E51-5AFF-4E1C-8CEF-EFFD1F8074D5}">
      <dgm:prSet/>
      <dgm:spPr/>
      <dgm:t>
        <a:bodyPr/>
        <a:lstStyle/>
        <a:p>
          <a:endParaRPr lang="en-US"/>
        </a:p>
      </dgm:t>
    </dgm:pt>
    <dgm:pt modelId="{05752384-720B-42D6-8785-9C68C497943D}" type="pres">
      <dgm:prSet presAssocID="{89A29869-015E-4142-87DE-04310CA6786F}" presName="mainComposite" presStyleCnt="0">
        <dgm:presLayoutVars>
          <dgm:chPref val="1"/>
          <dgm:dir/>
          <dgm:animOne val="branch"/>
          <dgm:animLvl val="lvl"/>
          <dgm:resizeHandles val="exact"/>
        </dgm:presLayoutVars>
      </dgm:prSet>
      <dgm:spPr/>
      <dgm:t>
        <a:bodyPr/>
        <a:lstStyle/>
        <a:p>
          <a:endParaRPr lang="en-US"/>
        </a:p>
      </dgm:t>
    </dgm:pt>
    <dgm:pt modelId="{22D4F87D-32DC-48F3-B4E1-19CED246B9E5}" type="pres">
      <dgm:prSet presAssocID="{89A29869-015E-4142-87DE-04310CA6786F}" presName="hierFlow" presStyleCnt="0"/>
      <dgm:spPr/>
    </dgm:pt>
    <dgm:pt modelId="{D2644E3E-A638-4B13-BCF2-CCD550587C1C}" type="pres">
      <dgm:prSet presAssocID="{89A29869-015E-4142-87DE-04310CA6786F}" presName="hierChild1" presStyleCnt="0">
        <dgm:presLayoutVars>
          <dgm:chPref val="1"/>
          <dgm:animOne val="branch"/>
          <dgm:animLvl val="lvl"/>
        </dgm:presLayoutVars>
      </dgm:prSet>
      <dgm:spPr/>
    </dgm:pt>
    <dgm:pt modelId="{0F15CF2F-26C8-4B86-B835-1D536EBED8C3}" type="pres">
      <dgm:prSet presAssocID="{30772012-3C0E-416F-94E2-7E17D22BAB46}" presName="Name14" presStyleCnt="0"/>
      <dgm:spPr/>
    </dgm:pt>
    <dgm:pt modelId="{B70FB3E7-3D02-4090-BAAE-BD5C79DE3CBB}" type="pres">
      <dgm:prSet presAssocID="{30772012-3C0E-416F-94E2-7E17D22BAB46}" presName="level1Shape" presStyleLbl="node0" presStyleIdx="0" presStyleCnt="1" custScaleX="153712" custScaleY="136435">
        <dgm:presLayoutVars>
          <dgm:chPref val="3"/>
        </dgm:presLayoutVars>
      </dgm:prSet>
      <dgm:spPr/>
      <dgm:t>
        <a:bodyPr/>
        <a:lstStyle/>
        <a:p>
          <a:endParaRPr lang="en-US"/>
        </a:p>
      </dgm:t>
    </dgm:pt>
    <dgm:pt modelId="{F060E5A1-A808-4178-9062-60509B618D93}" type="pres">
      <dgm:prSet presAssocID="{30772012-3C0E-416F-94E2-7E17D22BAB46}" presName="hierChild2" presStyleCnt="0"/>
      <dgm:spPr/>
    </dgm:pt>
    <dgm:pt modelId="{862AFC4F-1635-4AD9-8B30-0D12F74A4906}" type="pres">
      <dgm:prSet presAssocID="{C3098CC4-3C97-4F6C-A4D6-05EA2B7DBE72}" presName="Name19" presStyleLbl="parChTrans1D2" presStyleIdx="0" presStyleCnt="2"/>
      <dgm:spPr/>
      <dgm:t>
        <a:bodyPr/>
        <a:lstStyle/>
        <a:p>
          <a:endParaRPr lang="en-US"/>
        </a:p>
      </dgm:t>
    </dgm:pt>
    <dgm:pt modelId="{E49D7051-FC13-44C5-B170-3BCF054C7672}" type="pres">
      <dgm:prSet presAssocID="{F20AF725-6DE1-43E7-8CE7-6B4B3A68FC3D}" presName="Name21" presStyleCnt="0"/>
      <dgm:spPr/>
    </dgm:pt>
    <dgm:pt modelId="{E7FA9227-75A3-457F-AE0E-A1307C3372EB}" type="pres">
      <dgm:prSet presAssocID="{F20AF725-6DE1-43E7-8CE7-6B4B3A68FC3D}" presName="level2Shape" presStyleLbl="node2" presStyleIdx="0" presStyleCnt="2" custScaleX="149836" custScaleY="118822"/>
      <dgm:spPr/>
      <dgm:t>
        <a:bodyPr/>
        <a:lstStyle/>
        <a:p>
          <a:endParaRPr lang="en-US"/>
        </a:p>
      </dgm:t>
    </dgm:pt>
    <dgm:pt modelId="{E1465BE3-6285-4417-B6A2-2D6E55112550}" type="pres">
      <dgm:prSet presAssocID="{F20AF725-6DE1-43E7-8CE7-6B4B3A68FC3D}" presName="hierChild3" presStyleCnt="0"/>
      <dgm:spPr/>
    </dgm:pt>
    <dgm:pt modelId="{95B5D2BF-2708-469A-9D31-82B4B9306DCE}" type="pres">
      <dgm:prSet presAssocID="{2FD6D480-3CEB-4E22-9A8A-B88F7CC29598}" presName="Name19" presStyleLbl="parChTrans1D3" presStyleIdx="0" presStyleCnt="8"/>
      <dgm:spPr/>
      <dgm:t>
        <a:bodyPr/>
        <a:lstStyle/>
        <a:p>
          <a:endParaRPr lang="en-US"/>
        </a:p>
      </dgm:t>
    </dgm:pt>
    <dgm:pt modelId="{CEDA1723-2BC9-45F8-860F-383E61B72D9E}" type="pres">
      <dgm:prSet presAssocID="{F7A6E771-3B23-408B-A70B-FE57B9933E4D}" presName="Name21" presStyleCnt="0"/>
      <dgm:spPr/>
    </dgm:pt>
    <dgm:pt modelId="{1E6E66B1-450A-4218-B10D-D0BB590BFA5F}" type="pres">
      <dgm:prSet presAssocID="{F7A6E771-3B23-408B-A70B-FE57B9933E4D}" presName="level2Shape" presStyleLbl="node3" presStyleIdx="0" presStyleCnt="8"/>
      <dgm:spPr/>
      <dgm:t>
        <a:bodyPr/>
        <a:lstStyle/>
        <a:p>
          <a:endParaRPr lang="en-US"/>
        </a:p>
      </dgm:t>
    </dgm:pt>
    <dgm:pt modelId="{B1383D78-FAC9-408C-B2A0-65511C67B205}" type="pres">
      <dgm:prSet presAssocID="{F7A6E771-3B23-408B-A70B-FE57B9933E4D}" presName="hierChild3" presStyleCnt="0"/>
      <dgm:spPr/>
    </dgm:pt>
    <dgm:pt modelId="{0EF93BB9-4934-41C2-A58F-188FB24F855D}" type="pres">
      <dgm:prSet presAssocID="{D3A9EF02-1B14-46BB-9A0B-49F0F23DC9AA}" presName="Name19" presStyleLbl="parChTrans1D3" presStyleIdx="1" presStyleCnt="8"/>
      <dgm:spPr/>
      <dgm:t>
        <a:bodyPr/>
        <a:lstStyle/>
        <a:p>
          <a:endParaRPr lang="en-US"/>
        </a:p>
      </dgm:t>
    </dgm:pt>
    <dgm:pt modelId="{34C10E56-70FD-41D0-AE70-389E5B9FCA61}" type="pres">
      <dgm:prSet presAssocID="{6FE66834-32A5-4542-8694-D11DCE51D5CC}" presName="Name21" presStyleCnt="0"/>
      <dgm:spPr/>
    </dgm:pt>
    <dgm:pt modelId="{B943C125-CCED-49D5-A331-A1EA7BE3246C}" type="pres">
      <dgm:prSet presAssocID="{6FE66834-32A5-4542-8694-D11DCE51D5CC}" presName="level2Shape" presStyleLbl="node3" presStyleIdx="1" presStyleCnt="8"/>
      <dgm:spPr/>
      <dgm:t>
        <a:bodyPr/>
        <a:lstStyle/>
        <a:p>
          <a:endParaRPr lang="en-US"/>
        </a:p>
      </dgm:t>
    </dgm:pt>
    <dgm:pt modelId="{15455F6E-22D9-4C54-BB36-3BA8B8F40678}" type="pres">
      <dgm:prSet presAssocID="{6FE66834-32A5-4542-8694-D11DCE51D5CC}" presName="hierChild3" presStyleCnt="0"/>
      <dgm:spPr/>
    </dgm:pt>
    <dgm:pt modelId="{DEAC4F2C-A783-432C-907C-D599768F3C4E}" type="pres">
      <dgm:prSet presAssocID="{E33B8FFA-6E4C-4741-87F0-148B769A8A8B}" presName="Name19" presStyleLbl="parChTrans1D3" presStyleIdx="2" presStyleCnt="8"/>
      <dgm:spPr/>
      <dgm:t>
        <a:bodyPr/>
        <a:lstStyle/>
        <a:p>
          <a:endParaRPr lang="en-US"/>
        </a:p>
      </dgm:t>
    </dgm:pt>
    <dgm:pt modelId="{6B398ED5-703A-4C47-A8FB-9D6EFCB9B457}" type="pres">
      <dgm:prSet presAssocID="{39949AFB-F5C7-4D30-A53E-AB0DD0FA30C9}" presName="Name21" presStyleCnt="0"/>
      <dgm:spPr/>
    </dgm:pt>
    <dgm:pt modelId="{067D4350-2B1A-4B7D-8CC3-D763D3E1BE42}" type="pres">
      <dgm:prSet presAssocID="{39949AFB-F5C7-4D30-A53E-AB0DD0FA30C9}" presName="level2Shape" presStyleLbl="node3" presStyleIdx="2" presStyleCnt="8"/>
      <dgm:spPr/>
      <dgm:t>
        <a:bodyPr/>
        <a:lstStyle/>
        <a:p>
          <a:endParaRPr lang="en-US"/>
        </a:p>
      </dgm:t>
    </dgm:pt>
    <dgm:pt modelId="{4ECDB601-D412-46AB-999D-4616C20746BE}" type="pres">
      <dgm:prSet presAssocID="{39949AFB-F5C7-4D30-A53E-AB0DD0FA30C9}" presName="hierChild3" presStyleCnt="0"/>
      <dgm:spPr/>
    </dgm:pt>
    <dgm:pt modelId="{3A714BB1-C350-4B99-8EFD-0E755990C622}" type="pres">
      <dgm:prSet presAssocID="{7A93C929-3C0F-4519-92D0-80127865186D}" presName="Name19" presStyleLbl="parChTrans1D3" presStyleIdx="3" presStyleCnt="8"/>
      <dgm:spPr/>
      <dgm:t>
        <a:bodyPr/>
        <a:lstStyle/>
        <a:p>
          <a:endParaRPr lang="en-US"/>
        </a:p>
      </dgm:t>
    </dgm:pt>
    <dgm:pt modelId="{3C96F9DB-075D-4C0B-BD5C-BD8B7BFDBB83}" type="pres">
      <dgm:prSet presAssocID="{F544FF0C-DCE1-4793-BC3A-15B928274B3C}" presName="Name21" presStyleCnt="0"/>
      <dgm:spPr/>
    </dgm:pt>
    <dgm:pt modelId="{24881DE2-D7E2-44EB-969C-15E9855FAA03}" type="pres">
      <dgm:prSet presAssocID="{F544FF0C-DCE1-4793-BC3A-15B928274B3C}" presName="level2Shape" presStyleLbl="node3" presStyleIdx="3" presStyleCnt="8"/>
      <dgm:spPr/>
      <dgm:t>
        <a:bodyPr/>
        <a:lstStyle/>
        <a:p>
          <a:endParaRPr lang="en-US"/>
        </a:p>
      </dgm:t>
    </dgm:pt>
    <dgm:pt modelId="{6ADF7B39-DE54-4EB2-AA08-D9F166DF682A}" type="pres">
      <dgm:prSet presAssocID="{F544FF0C-DCE1-4793-BC3A-15B928274B3C}" presName="hierChild3" presStyleCnt="0"/>
      <dgm:spPr/>
    </dgm:pt>
    <dgm:pt modelId="{E01A87AA-AB7B-42DB-AC4D-87C447BBA0B8}" type="pres">
      <dgm:prSet presAssocID="{1ED6E6D6-4F79-4E7D-9316-06DDBB6C6C53}" presName="Name19" presStyleLbl="parChTrans1D2" presStyleIdx="1" presStyleCnt="2"/>
      <dgm:spPr/>
      <dgm:t>
        <a:bodyPr/>
        <a:lstStyle/>
        <a:p>
          <a:endParaRPr lang="en-US"/>
        </a:p>
      </dgm:t>
    </dgm:pt>
    <dgm:pt modelId="{98F8B8F2-3057-4D4B-A1E6-EB636EB992C4}" type="pres">
      <dgm:prSet presAssocID="{8AF193DF-8F30-422D-8852-B61FC59F940F}" presName="Name21" presStyleCnt="0"/>
      <dgm:spPr/>
    </dgm:pt>
    <dgm:pt modelId="{9D0320BD-DC29-418D-8A38-035A92406BBF}" type="pres">
      <dgm:prSet presAssocID="{8AF193DF-8F30-422D-8852-B61FC59F940F}" presName="level2Shape" presStyleLbl="node2" presStyleIdx="1" presStyleCnt="2" custScaleX="135632" custScaleY="118781"/>
      <dgm:spPr/>
      <dgm:t>
        <a:bodyPr/>
        <a:lstStyle/>
        <a:p>
          <a:endParaRPr lang="en-US"/>
        </a:p>
      </dgm:t>
    </dgm:pt>
    <dgm:pt modelId="{5DE5821F-CF89-414B-91DF-DEC95909A4F3}" type="pres">
      <dgm:prSet presAssocID="{8AF193DF-8F30-422D-8852-B61FC59F940F}" presName="hierChild3" presStyleCnt="0"/>
      <dgm:spPr/>
    </dgm:pt>
    <dgm:pt modelId="{91351872-13B4-42B7-9CDA-EF59368DA9CC}" type="pres">
      <dgm:prSet presAssocID="{EC98B14D-0EF3-4C99-BB90-DE7918B49A87}" presName="Name19" presStyleLbl="parChTrans1D3" presStyleIdx="4" presStyleCnt="8"/>
      <dgm:spPr/>
      <dgm:t>
        <a:bodyPr/>
        <a:lstStyle/>
        <a:p>
          <a:endParaRPr lang="en-US"/>
        </a:p>
      </dgm:t>
    </dgm:pt>
    <dgm:pt modelId="{79338BA0-883C-4058-8E6E-2F1564BE7184}" type="pres">
      <dgm:prSet presAssocID="{805526DF-E50F-42F3-8226-06B029E7D1B7}" presName="Name21" presStyleCnt="0"/>
      <dgm:spPr/>
    </dgm:pt>
    <dgm:pt modelId="{4D863A3C-5B97-4FDA-954F-A2285303DA72}" type="pres">
      <dgm:prSet presAssocID="{805526DF-E50F-42F3-8226-06B029E7D1B7}" presName="level2Shape" presStyleLbl="node3" presStyleIdx="4" presStyleCnt="8"/>
      <dgm:spPr/>
      <dgm:t>
        <a:bodyPr/>
        <a:lstStyle/>
        <a:p>
          <a:endParaRPr lang="en-US"/>
        </a:p>
      </dgm:t>
    </dgm:pt>
    <dgm:pt modelId="{6EBF3389-6173-48BF-BF17-663ED6BD1C3D}" type="pres">
      <dgm:prSet presAssocID="{805526DF-E50F-42F3-8226-06B029E7D1B7}" presName="hierChild3" presStyleCnt="0"/>
      <dgm:spPr/>
    </dgm:pt>
    <dgm:pt modelId="{6C43CB0B-70C4-44A8-A52D-02BE5021089D}" type="pres">
      <dgm:prSet presAssocID="{F5D92779-9C72-47A6-9436-39D708406D6C}" presName="Name19" presStyleLbl="parChTrans1D3" presStyleIdx="5" presStyleCnt="8"/>
      <dgm:spPr/>
      <dgm:t>
        <a:bodyPr/>
        <a:lstStyle/>
        <a:p>
          <a:endParaRPr lang="en-US"/>
        </a:p>
      </dgm:t>
    </dgm:pt>
    <dgm:pt modelId="{A11D85AA-11DB-4F93-91E4-03A198BA4E77}" type="pres">
      <dgm:prSet presAssocID="{8E20A218-26E7-46C5-96DB-C9BDCB7C12BC}" presName="Name21" presStyleCnt="0"/>
      <dgm:spPr/>
    </dgm:pt>
    <dgm:pt modelId="{0316E252-14C8-4502-8B85-D40E294FFA2F}" type="pres">
      <dgm:prSet presAssocID="{8E20A218-26E7-46C5-96DB-C9BDCB7C12BC}" presName="level2Shape" presStyleLbl="node3" presStyleIdx="5" presStyleCnt="8"/>
      <dgm:spPr/>
      <dgm:t>
        <a:bodyPr/>
        <a:lstStyle/>
        <a:p>
          <a:endParaRPr lang="en-US"/>
        </a:p>
      </dgm:t>
    </dgm:pt>
    <dgm:pt modelId="{D55AB4EE-1ADF-49B2-940D-A9B564BCB643}" type="pres">
      <dgm:prSet presAssocID="{8E20A218-26E7-46C5-96DB-C9BDCB7C12BC}" presName="hierChild3" presStyleCnt="0"/>
      <dgm:spPr/>
    </dgm:pt>
    <dgm:pt modelId="{949F1FF1-6795-4D57-9227-24CA129A7E47}" type="pres">
      <dgm:prSet presAssocID="{ADFAB78E-8571-4302-9FD7-9BC802820627}" presName="Name19" presStyleLbl="parChTrans1D3" presStyleIdx="6" presStyleCnt="8"/>
      <dgm:spPr/>
      <dgm:t>
        <a:bodyPr/>
        <a:lstStyle/>
        <a:p>
          <a:endParaRPr lang="en-US"/>
        </a:p>
      </dgm:t>
    </dgm:pt>
    <dgm:pt modelId="{15F4CF29-21B1-4664-8B2C-1E5A247EA9D1}" type="pres">
      <dgm:prSet presAssocID="{DF3D9FDE-854E-45E4-AA18-387A3D13D4A9}" presName="Name21" presStyleCnt="0"/>
      <dgm:spPr/>
    </dgm:pt>
    <dgm:pt modelId="{7DAAAB32-6E5A-460B-93C7-984E8EAA8D99}" type="pres">
      <dgm:prSet presAssocID="{DF3D9FDE-854E-45E4-AA18-387A3D13D4A9}" presName="level2Shape" presStyleLbl="node3" presStyleIdx="6" presStyleCnt="8"/>
      <dgm:spPr/>
      <dgm:t>
        <a:bodyPr/>
        <a:lstStyle/>
        <a:p>
          <a:endParaRPr lang="en-US"/>
        </a:p>
      </dgm:t>
    </dgm:pt>
    <dgm:pt modelId="{4C2F46C9-CE7D-4275-A42F-ABF9A96907E2}" type="pres">
      <dgm:prSet presAssocID="{DF3D9FDE-854E-45E4-AA18-387A3D13D4A9}" presName="hierChild3" presStyleCnt="0"/>
      <dgm:spPr/>
    </dgm:pt>
    <dgm:pt modelId="{0FE06480-9D2D-4DDB-B4D2-4E8178A86FC2}" type="pres">
      <dgm:prSet presAssocID="{BF88115C-D489-46C9-B5DB-D32751494ADB}" presName="Name19" presStyleLbl="parChTrans1D3" presStyleIdx="7" presStyleCnt="8"/>
      <dgm:spPr/>
      <dgm:t>
        <a:bodyPr/>
        <a:lstStyle/>
        <a:p>
          <a:endParaRPr lang="en-US"/>
        </a:p>
      </dgm:t>
    </dgm:pt>
    <dgm:pt modelId="{E443BD38-E053-480B-8333-D7D3C70F54E5}" type="pres">
      <dgm:prSet presAssocID="{0A187163-2C3D-4C8F-A499-B65632043F05}" presName="Name21" presStyleCnt="0"/>
      <dgm:spPr/>
    </dgm:pt>
    <dgm:pt modelId="{B1C64A36-5C6B-4D81-AEFC-17F9CD4202D3}" type="pres">
      <dgm:prSet presAssocID="{0A187163-2C3D-4C8F-A499-B65632043F05}" presName="level2Shape" presStyleLbl="node3" presStyleIdx="7" presStyleCnt="8"/>
      <dgm:spPr/>
      <dgm:t>
        <a:bodyPr/>
        <a:lstStyle/>
        <a:p>
          <a:endParaRPr lang="en-US"/>
        </a:p>
      </dgm:t>
    </dgm:pt>
    <dgm:pt modelId="{07AEA7A9-D03C-4C60-853E-9682912113E8}" type="pres">
      <dgm:prSet presAssocID="{0A187163-2C3D-4C8F-A499-B65632043F05}" presName="hierChild3" presStyleCnt="0"/>
      <dgm:spPr/>
    </dgm:pt>
    <dgm:pt modelId="{36053738-0A4E-444A-8480-487B01B19F83}" type="pres">
      <dgm:prSet presAssocID="{89A29869-015E-4142-87DE-04310CA6786F}" presName="bgShapesFlow" presStyleCnt="0"/>
      <dgm:spPr/>
    </dgm:pt>
  </dgm:ptLst>
  <dgm:cxnLst>
    <dgm:cxn modelId="{320D8565-8E10-47C6-9ADA-83CB2E7A09A4}" srcId="{30772012-3C0E-416F-94E2-7E17D22BAB46}" destId="{8AF193DF-8F30-422D-8852-B61FC59F940F}" srcOrd="1" destOrd="0" parTransId="{1ED6E6D6-4F79-4E7D-9316-06DDBB6C6C53}" sibTransId="{7548EAB6-E295-4807-AF87-719F72C7BF6C}"/>
    <dgm:cxn modelId="{87EDAAAE-FFF7-495A-AE32-54945624EF34}" type="presOf" srcId="{805526DF-E50F-42F3-8226-06B029E7D1B7}" destId="{4D863A3C-5B97-4FDA-954F-A2285303DA72}" srcOrd="0" destOrd="0" presId="urn:microsoft.com/office/officeart/2005/8/layout/hierarchy6"/>
    <dgm:cxn modelId="{91975622-CFD4-450D-8D62-CC894F2ED1EA}" type="presOf" srcId="{ADFAB78E-8571-4302-9FD7-9BC802820627}" destId="{949F1FF1-6795-4D57-9227-24CA129A7E47}" srcOrd="0" destOrd="0" presId="urn:microsoft.com/office/officeart/2005/8/layout/hierarchy6"/>
    <dgm:cxn modelId="{2986AE56-8CBA-4BE8-A1C3-B20B4DA89359}" srcId="{30772012-3C0E-416F-94E2-7E17D22BAB46}" destId="{F20AF725-6DE1-43E7-8CE7-6B4B3A68FC3D}" srcOrd="0" destOrd="0" parTransId="{C3098CC4-3C97-4F6C-A4D6-05EA2B7DBE72}" sibTransId="{F156C3C1-8443-4EC0-9F0E-668F0417216F}"/>
    <dgm:cxn modelId="{5800F47B-70FD-48E5-976C-FE02B8A9CD8A}" srcId="{8AF193DF-8F30-422D-8852-B61FC59F940F}" destId="{0A187163-2C3D-4C8F-A499-B65632043F05}" srcOrd="3" destOrd="0" parTransId="{BF88115C-D489-46C9-B5DB-D32751494ADB}" sibTransId="{04C093D1-E97E-469B-AAAC-67E8BA51B41E}"/>
    <dgm:cxn modelId="{FD1F0FE5-16FD-43B7-82F5-9991D895EB75}" type="presOf" srcId="{39949AFB-F5C7-4D30-A53E-AB0DD0FA30C9}" destId="{067D4350-2B1A-4B7D-8CC3-D763D3E1BE42}" srcOrd="0" destOrd="0" presId="urn:microsoft.com/office/officeart/2005/8/layout/hierarchy6"/>
    <dgm:cxn modelId="{3FB09017-F2DD-44A8-BC44-BDEC6BCBF6FD}" srcId="{89A29869-015E-4142-87DE-04310CA6786F}" destId="{30772012-3C0E-416F-94E2-7E17D22BAB46}" srcOrd="0" destOrd="0" parTransId="{EFED2B56-DC6E-42C5-BFD0-48888F646D92}" sibTransId="{A38AE7AC-ADA2-4BD7-A512-B31F47B9DA0B}"/>
    <dgm:cxn modelId="{B0AC113F-3BA6-4F73-AAD2-CC4DF567C4A9}" type="presOf" srcId="{D3A9EF02-1B14-46BB-9A0B-49F0F23DC9AA}" destId="{0EF93BB9-4934-41C2-A58F-188FB24F855D}" srcOrd="0" destOrd="0" presId="urn:microsoft.com/office/officeart/2005/8/layout/hierarchy6"/>
    <dgm:cxn modelId="{210365A7-8BDF-492F-BFDB-92F050403211}" type="presOf" srcId="{8AF193DF-8F30-422D-8852-B61FC59F940F}" destId="{9D0320BD-DC29-418D-8A38-035A92406BBF}" srcOrd="0" destOrd="0" presId="urn:microsoft.com/office/officeart/2005/8/layout/hierarchy6"/>
    <dgm:cxn modelId="{95D80F0D-D029-4276-B472-28D941775A56}" type="presOf" srcId="{BF88115C-D489-46C9-B5DB-D32751494ADB}" destId="{0FE06480-9D2D-4DDB-B4D2-4E8178A86FC2}" srcOrd="0" destOrd="0" presId="urn:microsoft.com/office/officeart/2005/8/layout/hierarchy6"/>
    <dgm:cxn modelId="{0E941F39-9CA6-458C-961F-D31F511D7A1D}" type="presOf" srcId="{7A93C929-3C0F-4519-92D0-80127865186D}" destId="{3A714BB1-C350-4B99-8EFD-0E755990C622}" srcOrd="0" destOrd="0" presId="urn:microsoft.com/office/officeart/2005/8/layout/hierarchy6"/>
    <dgm:cxn modelId="{53624B82-8901-4770-B971-51EF1C50BC1C}" srcId="{8AF193DF-8F30-422D-8852-B61FC59F940F}" destId="{805526DF-E50F-42F3-8226-06B029E7D1B7}" srcOrd="0" destOrd="0" parTransId="{EC98B14D-0EF3-4C99-BB90-DE7918B49A87}" sibTransId="{4ECCAF9F-DCCF-4FCD-9823-FE10C704B570}"/>
    <dgm:cxn modelId="{9EC26B7C-69D8-469F-90B9-98A208FF9A5E}" srcId="{F20AF725-6DE1-43E7-8CE7-6B4B3A68FC3D}" destId="{39949AFB-F5C7-4D30-A53E-AB0DD0FA30C9}" srcOrd="2" destOrd="0" parTransId="{E33B8FFA-6E4C-4741-87F0-148B769A8A8B}" sibTransId="{5092D054-02F7-49E5-9E04-38F9F4F60AE7}"/>
    <dgm:cxn modelId="{63082E51-5AFF-4E1C-8CEF-EFFD1F8074D5}" srcId="{8AF193DF-8F30-422D-8852-B61FC59F940F}" destId="{DF3D9FDE-854E-45E4-AA18-387A3D13D4A9}" srcOrd="2" destOrd="0" parTransId="{ADFAB78E-8571-4302-9FD7-9BC802820627}" sibTransId="{55F8C2BE-5B06-458D-8EEB-8AD609D40F10}"/>
    <dgm:cxn modelId="{9DFE04C9-7854-4E3B-9E07-5C8EF9703557}" type="presOf" srcId="{F5D92779-9C72-47A6-9436-39D708406D6C}" destId="{6C43CB0B-70C4-44A8-A52D-02BE5021089D}" srcOrd="0" destOrd="0" presId="urn:microsoft.com/office/officeart/2005/8/layout/hierarchy6"/>
    <dgm:cxn modelId="{32F992A9-9DB2-4680-8E00-10F94B9347E6}" type="presOf" srcId="{E33B8FFA-6E4C-4741-87F0-148B769A8A8B}" destId="{DEAC4F2C-A783-432C-907C-D599768F3C4E}" srcOrd="0" destOrd="0" presId="urn:microsoft.com/office/officeart/2005/8/layout/hierarchy6"/>
    <dgm:cxn modelId="{F2B2D342-7F2F-418D-8AF5-803A8011D39E}" type="presOf" srcId="{C3098CC4-3C97-4F6C-A4D6-05EA2B7DBE72}" destId="{862AFC4F-1635-4AD9-8B30-0D12F74A4906}" srcOrd="0" destOrd="0" presId="urn:microsoft.com/office/officeart/2005/8/layout/hierarchy6"/>
    <dgm:cxn modelId="{72FD01F0-672B-44E7-8F1A-3FB01CDF8434}" type="presOf" srcId="{2FD6D480-3CEB-4E22-9A8A-B88F7CC29598}" destId="{95B5D2BF-2708-469A-9D31-82B4B9306DCE}" srcOrd="0" destOrd="0" presId="urn:microsoft.com/office/officeart/2005/8/layout/hierarchy6"/>
    <dgm:cxn modelId="{91B61F84-8AEA-486B-8B01-9820FF925937}" type="presOf" srcId="{89A29869-015E-4142-87DE-04310CA6786F}" destId="{05752384-720B-42D6-8785-9C68C497943D}" srcOrd="0" destOrd="0" presId="urn:microsoft.com/office/officeart/2005/8/layout/hierarchy6"/>
    <dgm:cxn modelId="{74EBAE8C-B266-4DCC-A242-B84C02DAD706}" srcId="{F20AF725-6DE1-43E7-8CE7-6B4B3A68FC3D}" destId="{F544FF0C-DCE1-4793-BC3A-15B928274B3C}" srcOrd="3" destOrd="0" parTransId="{7A93C929-3C0F-4519-92D0-80127865186D}" sibTransId="{6D4906C9-B1AD-4F14-A2E7-3CF34970F4BE}"/>
    <dgm:cxn modelId="{31DC1EB6-D8C5-4CE9-8A37-CA3047A73999}" srcId="{F20AF725-6DE1-43E7-8CE7-6B4B3A68FC3D}" destId="{F7A6E771-3B23-408B-A70B-FE57B9933E4D}" srcOrd="0" destOrd="0" parTransId="{2FD6D480-3CEB-4E22-9A8A-B88F7CC29598}" sibTransId="{DFAF20BD-9907-40D6-88DD-5583A0FBC6F7}"/>
    <dgm:cxn modelId="{6AC96972-7A7D-47E3-BBE6-F7320EDCE6CD}" type="presOf" srcId="{EC98B14D-0EF3-4C99-BB90-DE7918B49A87}" destId="{91351872-13B4-42B7-9CDA-EF59368DA9CC}" srcOrd="0" destOrd="0" presId="urn:microsoft.com/office/officeart/2005/8/layout/hierarchy6"/>
    <dgm:cxn modelId="{4F5C6D3D-390F-48FC-BC71-D2CA80D98DA1}" type="presOf" srcId="{30772012-3C0E-416F-94E2-7E17D22BAB46}" destId="{B70FB3E7-3D02-4090-BAAE-BD5C79DE3CBB}" srcOrd="0" destOrd="0" presId="urn:microsoft.com/office/officeart/2005/8/layout/hierarchy6"/>
    <dgm:cxn modelId="{DF3067E8-0F26-41C3-8481-F2DBA8DE0967}" type="presOf" srcId="{1ED6E6D6-4F79-4E7D-9316-06DDBB6C6C53}" destId="{E01A87AA-AB7B-42DB-AC4D-87C447BBA0B8}" srcOrd="0" destOrd="0" presId="urn:microsoft.com/office/officeart/2005/8/layout/hierarchy6"/>
    <dgm:cxn modelId="{B599BDB2-FA03-40A1-A815-61DB9CA80272}" srcId="{8AF193DF-8F30-422D-8852-B61FC59F940F}" destId="{8E20A218-26E7-46C5-96DB-C9BDCB7C12BC}" srcOrd="1" destOrd="0" parTransId="{F5D92779-9C72-47A6-9436-39D708406D6C}" sibTransId="{513DFFE5-1263-4490-8799-00F069EB096D}"/>
    <dgm:cxn modelId="{3BBD4678-CBB1-4DF2-8862-3B3BD0C8B1C9}" type="presOf" srcId="{F20AF725-6DE1-43E7-8CE7-6B4B3A68FC3D}" destId="{E7FA9227-75A3-457F-AE0E-A1307C3372EB}" srcOrd="0" destOrd="0" presId="urn:microsoft.com/office/officeart/2005/8/layout/hierarchy6"/>
    <dgm:cxn modelId="{D7E3AAF5-0DDC-4E2E-BE81-5E591A341E9E}" type="presOf" srcId="{F544FF0C-DCE1-4793-BC3A-15B928274B3C}" destId="{24881DE2-D7E2-44EB-969C-15E9855FAA03}" srcOrd="0" destOrd="0" presId="urn:microsoft.com/office/officeart/2005/8/layout/hierarchy6"/>
    <dgm:cxn modelId="{D1308D79-5437-482E-8FE2-9AFDF8D9AA90}" type="presOf" srcId="{DF3D9FDE-854E-45E4-AA18-387A3D13D4A9}" destId="{7DAAAB32-6E5A-460B-93C7-984E8EAA8D99}" srcOrd="0" destOrd="0" presId="urn:microsoft.com/office/officeart/2005/8/layout/hierarchy6"/>
    <dgm:cxn modelId="{1FE4A2AD-F64E-4CB8-B69F-20C2D8793978}" type="presOf" srcId="{0A187163-2C3D-4C8F-A499-B65632043F05}" destId="{B1C64A36-5C6B-4D81-AEFC-17F9CD4202D3}" srcOrd="0" destOrd="0" presId="urn:microsoft.com/office/officeart/2005/8/layout/hierarchy6"/>
    <dgm:cxn modelId="{1E929E39-7EE5-4650-8DBF-0DDB8A4336A9}" srcId="{F20AF725-6DE1-43E7-8CE7-6B4B3A68FC3D}" destId="{6FE66834-32A5-4542-8694-D11DCE51D5CC}" srcOrd="1" destOrd="0" parTransId="{D3A9EF02-1B14-46BB-9A0B-49F0F23DC9AA}" sibTransId="{D32D6338-C5C4-41DE-B105-626E5DB17299}"/>
    <dgm:cxn modelId="{DD661A83-5D4D-4C2E-B5F0-FA36125DE6FA}" type="presOf" srcId="{8E20A218-26E7-46C5-96DB-C9BDCB7C12BC}" destId="{0316E252-14C8-4502-8B85-D40E294FFA2F}" srcOrd="0" destOrd="0" presId="urn:microsoft.com/office/officeart/2005/8/layout/hierarchy6"/>
    <dgm:cxn modelId="{1F9E5ADC-4A21-466C-BAED-4A66B1B5686A}" type="presOf" srcId="{F7A6E771-3B23-408B-A70B-FE57B9933E4D}" destId="{1E6E66B1-450A-4218-B10D-D0BB590BFA5F}" srcOrd="0" destOrd="0" presId="urn:microsoft.com/office/officeart/2005/8/layout/hierarchy6"/>
    <dgm:cxn modelId="{45905296-BE18-4DC6-AD6B-07FDEDC44269}" type="presOf" srcId="{6FE66834-32A5-4542-8694-D11DCE51D5CC}" destId="{B943C125-CCED-49D5-A331-A1EA7BE3246C}" srcOrd="0" destOrd="0" presId="urn:microsoft.com/office/officeart/2005/8/layout/hierarchy6"/>
    <dgm:cxn modelId="{82C0CB52-9A38-4F77-A079-7B0FB5715EAB}" type="presParOf" srcId="{05752384-720B-42D6-8785-9C68C497943D}" destId="{22D4F87D-32DC-48F3-B4E1-19CED246B9E5}" srcOrd="0" destOrd="0" presId="urn:microsoft.com/office/officeart/2005/8/layout/hierarchy6"/>
    <dgm:cxn modelId="{E7ADBF52-B367-4206-B179-0AE042373158}" type="presParOf" srcId="{22D4F87D-32DC-48F3-B4E1-19CED246B9E5}" destId="{D2644E3E-A638-4B13-BCF2-CCD550587C1C}" srcOrd="0" destOrd="0" presId="urn:microsoft.com/office/officeart/2005/8/layout/hierarchy6"/>
    <dgm:cxn modelId="{EB8621A2-F4DF-4BCD-B4DE-ED39D2C27F66}" type="presParOf" srcId="{D2644E3E-A638-4B13-BCF2-CCD550587C1C}" destId="{0F15CF2F-26C8-4B86-B835-1D536EBED8C3}" srcOrd="0" destOrd="0" presId="urn:microsoft.com/office/officeart/2005/8/layout/hierarchy6"/>
    <dgm:cxn modelId="{EF803BAB-3BC3-4AA3-8C7A-19EDBACC5E91}" type="presParOf" srcId="{0F15CF2F-26C8-4B86-B835-1D536EBED8C3}" destId="{B70FB3E7-3D02-4090-BAAE-BD5C79DE3CBB}" srcOrd="0" destOrd="0" presId="urn:microsoft.com/office/officeart/2005/8/layout/hierarchy6"/>
    <dgm:cxn modelId="{3908BFE7-D66F-42FF-8393-403901F4096F}" type="presParOf" srcId="{0F15CF2F-26C8-4B86-B835-1D536EBED8C3}" destId="{F060E5A1-A808-4178-9062-60509B618D93}" srcOrd="1" destOrd="0" presId="urn:microsoft.com/office/officeart/2005/8/layout/hierarchy6"/>
    <dgm:cxn modelId="{4EBFC28D-9B9E-4CCB-8EF3-A300639ED2CA}" type="presParOf" srcId="{F060E5A1-A808-4178-9062-60509B618D93}" destId="{862AFC4F-1635-4AD9-8B30-0D12F74A4906}" srcOrd="0" destOrd="0" presId="urn:microsoft.com/office/officeart/2005/8/layout/hierarchy6"/>
    <dgm:cxn modelId="{1769CE1B-72FC-479A-B735-9008794A3574}" type="presParOf" srcId="{F060E5A1-A808-4178-9062-60509B618D93}" destId="{E49D7051-FC13-44C5-B170-3BCF054C7672}" srcOrd="1" destOrd="0" presId="urn:microsoft.com/office/officeart/2005/8/layout/hierarchy6"/>
    <dgm:cxn modelId="{7AAF3966-01B4-4BF6-A65A-0DE9AF855435}" type="presParOf" srcId="{E49D7051-FC13-44C5-B170-3BCF054C7672}" destId="{E7FA9227-75A3-457F-AE0E-A1307C3372EB}" srcOrd="0" destOrd="0" presId="urn:microsoft.com/office/officeart/2005/8/layout/hierarchy6"/>
    <dgm:cxn modelId="{59B9BDD9-778A-48F3-B5FD-E19DEC3BA18D}" type="presParOf" srcId="{E49D7051-FC13-44C5-B170-3BCF054C7672}" destId="{E1465BE3-6285-4417-B6A2-2D6E55112550}" srcOrd="1" destOrd="0" presId="urn:microsoft.com/office/officeart/2005/8/layout/hierarchy6"/>
    <dgm:cxn modelId="{FA6F58A5-C51E-4BB3-BF45-D1ED87B60B57}" type="presParOf" srcId="{E1465BE3-6285-4417-B6A2-2D6E55112550}" destId="{95B5D2BF-2708-469A-9D31-82B4B9306DCE}" srcOrd="0" destOrd="0" presId="urn:microsoft.com/office/officeart/2005/8/layout/hierarchy6"/>
    <dgm:cxn modelId="{AF2A358C-C60D-4130-96CD-DE0EAD41F42D}" type="presParOf" srcId="{E1465BE3-6285-4417-B6A2-2D6E55112550}" destId="{CEDA1723-2BC9-45F8-860F-383E61B72D9E}" srcOrd="1" destOrd="0" presId="urn:microsoft.com/office/officeart/2005/8/layout/hierarchy6"/>
    <dgm:cxn modelId="{981E93E4-F1A7-4237-992C-EDB4FE9E5FDC}" type="presParOf" srcId="{CEDA1723-2BC9-45F8-860F-383E61B72D9E}" destId="{1E6E66B1-450A-4218-B10D-D0BB590BFA5F}" srcOrd="0" destOrd="0" presId="urn:microsoft.com/office/officeart/2005/8/layout/hierarchy6"/>
    <dgm:cxn modelId="{5BDDF376-2759-4866-9F38-AB386DEB70B5}" type="presParOf" srcId="{CEDA1723-2BC9-45F8-860F-383E61B72D9E}" destId="{B1383D78-FAC9-408C-B2A0-65511C67B205}" srcOrd="1" destOrd="0" presId="urn:microsoft.com/office/officeart/2005/8/layout/hierarchy6"/>
    <dgm:cxn modelId="{346C382F-0739-456D-BE43-2CD5435D30ED}" type="presParOf" srcId="{E1465BE3-6285-4417-B6A2-2D6E55112550}" destId="{0EF93BB9-4934-41C2-A58F-188FB24F855D}" srcOrd="2" destOrd="0" presId="urn:microsoft.com/office/officeart/2005/8/layout/hierarchy6"/>
    <dgm:cxn modelId="{DCF7E335-D195-4B5E-8462-8E885A533B0A}" type="presParOf" srcId="{E1465BE3-6285-4417-B6A2-2D6E55112550}" destId="{34C10E56-70FD-41D0-AE70-389E5B9FCA61}" srcOrd="3" destOrd="0" presId="urn:microsoft.com/office/officeart/2005/8/layout/hierarchy6"/>
    <dgm:cxn modelId="{F794146C-7C79-4475-9751-D83A73C7074A}" type="presParOf" srcId="{34C10E56-70FD-41D0-AE70-389E5B9FCA61}" destId="{B943C125-CCED-49D5-A331-A1EA7BE3246C}" srcOrd="0" destOrd="0" presId="urn:microsoft.com/office/officeart/2005/8/layout/hierarchy6"/>
    <dgm:cxn modelId="{FAF105B3-11DB-422B-8B87-A148423BA70F}" type="presParOf" srcId="{34C10E56-70FD-41D0-AE70-389E5B9FCA61}" destId="{15455F6E-22D9-4C54-BB36-3BA8B8F40678}" srcOrd="1" destOrd="0" presId="urn:microsoft.com/office/officeart/2005/8/layout/hierarchy6"/>
    <dgm:cxn modelId="{76EB1043-715D-4D71-BEC7-D2276D964D7A}" type="presParOf" srcId="{E1465BE3-6285-4417-B6A2-2D6E55112550}" destId="{DEAC4F2C-A783-432C-907C-D599768F3C4E}" srcOrd="4" destOrd="0" presId="urn:microsoft.com/office/officeart/2005/8/layout/hierarchy6"/>
    <dgm:cxn modelId="{75330B8A-B636-41D7-A141-688B29EED014}" type="presParOf" srcId="{E1465BE3-6285-4417-B6A2-2D6E55112550}" destId="{6B398ED5-703A-4C47-A8FB-9D6EFCB9B457}" srcOrd="5" destOrd="0" presId="urn:microsoft.com/office/officeart/2005/8/layout/hierarchy6"/>
    <dgm:cxn modelId="{C10EAE6D-AC83-44D6-85AA-CF62E20E3E6F}" type="presParOf" srcId="{6B398ED5-703A-4C47-A8FB-9D6EFCB9B457}" destId="{067D4350-2B1A-4B7D-8CC3-D763D3E1BE42}" srcOrd="0" destOrd="0" presId="urn:microsoft.com/office/officeart/2005/8/layout/hierarchy6"/>
    <dgm:cxn modelId="{79CC63A5-BAD0-4B24-AF8E-C1F24181C32D}" type="presParOf" srcId="{6B398ED5-703A-4C47-A8FB-9D6EFCB9B457}" destId="{4ECDB601-D412-46AB-999D-4616C20746BE}" srcOrd="1" destOrd="0" presId="urn:microsoft.com/office/officeart/2005/8/layout/hierarchy6"/>
    <dgm:cxn modelId="{D3769893-214D-4A29-8798-C43FFB5658B3}" type="presParOf" srcId="{E1465BE3-6285-4417-B6A2-2D6E55112550}" destId="{3A714BB1-C350-4B99-8EFD-0E755990C622}" srcOrd="6" destOrd="0" presId="urn:microsoft.com/office/officeart/2005/8/layout/hierarchy6"/>
    <dgm:cxn modelId="{08F5D3FF-5393-4BD5-B508-25AE30E8832D}" type="presParOf" srcId="{E1465BE3-6285-4417-B6A2-2D6E55112550}" destId="{3C96F9DB-075D-4C0B-BD5C-BD8B7BFDBB83}" srcOrd="7" destOrd="0" presId="urn:microsoft.com/office/officeart/2005/8/layout/hierarchy6"/>
    <dgm:cxn modelId="{5B2208FF-A05B-4C68-AFCF-521E7B997D7C}" type="presParOf" srcId="{3C96F9DB-075D-4C0B-BD5C-BD8B7BFDBB83}" destId="{24881DE2-D7E2-44EB-969C-15E9855FAA03}" srcOrd="0" destOrd="0" presId="urn:microsoft.com/office/officeart/2005/8/layout/hierarchy6"/>
    <dgm:cxn modelId="{D4845EB0-D2C1-4573-B5FA-50AAFBE2750B}" type="presParOf" srcId="{3C96F9DB-075D-4C0B-BD5C-BD8B7BFDBB83}" destId="{6ADF7B39-DE54-4EB2-AA08-D9F166DF682A}" srcOrd="1" destOrd="0" presId="urn:microsoft.com/office/officeart/2005/8/layout/hierarchy6"/>
    <dgm:cxn modelId="{4645F335-B063-43AB-9936-43A81DBC6B69}" type="presParOf" srcId="{F060E5A1-A808-4178-9062-60509B618D93}" destId="{E01A87AA-AB7B-42DB-AC4D-87C447BBA0B8}" srcOrd="2" destOrd="0" presId="urn:microsoft.com/office/officeart/2005/8/layout/hierarchy6"/>
    <dgm:cxn modelId="{1C086A57-5873-4216-B52A-A0C2D4383F04}" type="presParOf" srcId="{F060E5A1-A808-4178-9062-60509B618D93}" destId="{98F8B8F2-3057-4D4B-A1E6-EB636EB992C4}" srcOrd="3" destOrd="0" presId="urn:microsoft.com/office/officeart/2005/8/layout/hierarchy6"/>
    <dgm:cxn modelId="{A660EB1A-8EE5-4A48-B492-61452C88E1FD}" type="presParOf" srcId="{98F8B8F2-3057-4D4B-A1E6-EB636EB992C4}" destId="{9D0320BD-DC29-418D-8A38-035A92406BBF}" srcOrd="0" destOrd="0" presId="urn:microsoft.com/office/officeart/2005/8/layout/hierarchy6"/>
    <dgm:cxn modelId="{057FEEEA-74BB-4A4B-B3BB-50304C3AAFD1}" type="presParOf" srcId="{98F8B8F2-3057-4D4B-A1E6-EB636EB992C4}" destId="{5DE5821F-CF89-414B-91DF-DEC95909A4F3}" srcOrd="1" destOrd="0" presId="urn:microsoft.com/office/officeart/2005/8/layout/hierarchy6"/>
    <dgm:cxn modelId="{7E8E1E18-6F71-4417-B56D-9577D3FA8EC7}" type="presParOf" srcId="{5DE5821F-CF89-414B-91DF-DEC95909A4F3}" destId="{91351872-13B4-42B7-9CDA-EF59368DA9CC}" srcOrd="0" destOrd="0" presId="urn:microsoft.com/office/officeart/2005/8/layout/hierarchy6"/>
    <dgm:cxn modelId="{54FF0CF3-B3D1-4969-A6A6-F6D72530E9E5}" type="presParOf" srcId="{5DE5821F-CF89-414B-91DF-DEC95909A4F3}" destId="{79338BA0-883C-4058-8E6E-2F1564BE7184}" srcOrd="1" destOrd="0" presId="urn:microsoft.com/office/officeart/2005/8/layout/hierarchy6"/>
    <dgm:cxn modelId="{D9965CEB-8273-4DF5-B9B4-98E78273F5F1}" type="presParOf" srcId="{79338BA0-883C-4058-8E6E-2F1564BE7184}" destId="{4D863A3C-5B97-4FDA-954F-A2285303DA72}" srcOrd="0" destOrd="0" presId="urn:microsoft.com/office/officeart/2005/8/layout/hierarchy6"/>
    <dgm:cxn modelId="{D10AF41B-4236-4529-8ABD-6DC7CB89CBA7}" type="presParOf" srcId="{79338BA0-883C-4058-8E6E-2F1564BE7184}" destId="{6EBF3389-6173-48BF-BF17-663ED6BD1C3D}" srcOrd="1" destOrd="0" presId="urn:microsoft.com/office/officeart/2005/8/layout/hierarchy6"/>
    <dgm:cxn modelId="{8DD45A1A-67C5-4EE3-B70C-D033A53A6D85}" type="presParOf" srcId="{5DE5821F-CF89-414B-91DF-DEC95909A4F3}" destId="{6C43CB0B-70C4-44A8-A52D-02BE5021089D}" srcOrd="2" destOrd="0" presId="urn:microsoft.com/office/officeart/2005/8/layout/hierarchy6"/>
    <dgm:cxn modelId="{150FA80B-62C2-47AD-9A13-E03114886B9B}" type="presParOf" srcId="{5DE5821F-CF89-414B-91DF-DEC95909A4F3}" destId="{A11D85AA-11DB-4F93-91E4-03A198BA4E77}" srcOrd="3" destOrd="0" presId="urn:microsoft.com/office/officeart/2005/8/layout/hierarchy6"/>
    <dgm:cxn modelId="{099B8B1C-304A-4FA0-BAB2-39C5CD1921B1}" type="presParOf" srcId="{A11D85AA-11DB-4F93-91E4-03A198BA4E77}" destId="{0316E252-14C8-4502-8B85-D40E294FFA2F}" srcOrd="0" destOrd="0" presId="urn:microsoft.com/office/officeart/2005/8/layout/hierarchy6"/>
    <dgm:cxn modelId="{3EB5E133-D5EA-4DDD-B5AC-53D90611FA1E}" type="presParOf" srcId="{A11D85AA-11DB-4F93-91E4-03A198BA4E77}" destId="{D55AB4EE-1ADF-49B2-940D-A9B564BCB643}" srcOrd="1" destOrd="0" presId="urn:microsoft.com/office/officeart/2005/8/layout/hierarchy6"/>
    <dgm:cxn modelId="{86F1766A-18A2-48A5-99B9-D5C7F9A34D82}" type="presParOf" srcId="{5DE5821F-CF89-414B-91DF-DEC95909A4F3}" destId="{949F1FF1-6795-4D57-9227-24CA129A7E47}" srcOrd="4" destOrd="0" presId="urn:microsoft.com/office/officeart/2005/8/layout/hierarchy6"/>
    <dgm:cxn modelId="{D6C1EC14-8B3F-4752-A165-E340D6A3E711}" type="presParOf" srcId="{5DE5821F-CF89-414B-91DF-DEC95909A4F3}" destId="{15F4CF29-21B1-4664-8B2C-1E5A247EA9D1}" srcOrd="5" destOrd="0" presId="urn:microsoft.com/office/officeart/2005/8/layout/hierarchy6"/>
    <dgm:cxn modelId="{00B7C86B-ECFA-42AE-9D1C-21625C51A3E6}" type="presParOf" srcId="{15F4CF29-21B1-4664-8B2C-1E5A247EA9D1}" destId="{7DAAAB32-6E5A-460B-93C7-984E8EAA8D99}" srcOrd="0" destOrd="0" presId="urn:microsoft.com/office/officeart/2005/8/layout/hierarchy6"/>
    <dgm:cxn modelId="{F70126A8-D0DE-4B01-B91B-68687E613648}" type="presParOf" srcId="{15F4CF29-21B1-4664-8B2C-1E5A247EA9D1}" destId="{4C2F46C9-CE7D-4275-A42F-ABF9A96907E2}" srcOrd="1" destOrd="0" presId="urn:microsoft.com/office/officeart/2005/8/layout/hierarchy6"/>
    <dgm:cxn modelId="{FE4CD407-650E-4FCA-A56D-ECE915B4E4AA}" type="presParOf" srcId="{5DE5821F-CF89-414B-91DF-DEC95909A4F3}" destId="{0FE06480-9D2D-4DDB-B4D2-4E8178A86FC2}" srcOrd="6" destOrd="0" presId="urn:microsoft.com/office/officeart/2005/8/layout/hierarchy6"/>
    <dgm:cxn modelId="{8845306E-3DA7-4B7C-A445-106D18F03F1E}" type="presParOf" srcId="{5DE5821F-CF89-414B-91DF-DEC95909A4F3}" destId="{E443BD38-E053-480B-8333-D7D3C70F54E5}" srcOrd="7" destOrd="0" presId="urn:microsoft.com/office/officeart/2005/8/layout/hierarchy6"/>
    <dgm:cxn modelId="{6D08E68A-D586-4967-9CC9-6A89D0D55CA8}" type="presParOf" srcId="{E443BD38-E053-480B-8333-D7D3C70F54E5}" destId="{B1C64A36-5C6B-4D81-AEFC-17F9CD4202D3}" srcOrd="0" destOrd="0" presId="urn:microsoft.com/office/officeart/2005/8/layout/hierarchy6"/>
    <dgm:cxn modelId="{1DBBA5FA-4A4E-48DD-BA6E-AA1BF8869771}" type="presParOf" srcId="{E443BD38-E053-480B-8333-D7D3C70F54E5}" destId="{07AEA7A9-D03C-4C60-853E-9682912113E8}" srcOrd="1" destOrd="0" presId="urn:microsoft.com/office/officeart/2005/8/layout/hierarchy6"/>
    <dgm:cxn modelId="{C3DF9441-F48B-46BD-8277-5D5BB48C1703}" type="presParOf" srcId="{05752384-720B-42D6-8785-9C68C497943D}" destId="{36053738-0A4E-444A-8480-487B01B19F83}"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0FB3E7-3D02-4090-BAAE-BD5C79DE3CBB}">
      <dsp:nvSpPr>
        <dsp:cNvPr id="0" name=""/>
        <dsp:cNvSpPr/>
      </dsp:nvSpPr>
      <dsp:spPr>
        <a:xfrm>
          <a:off x="3683946" y="951140"/>
          <a:ext cx="1333495" cy="78907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a:t>Network Dataset</a:t>
          </a:r>
        </a:p>
      </dsp:txBody>
      <dsp:txXfrm>
        <a:off x="3707057" y="974251"/>
        <a:ext cx="1287273" cy="742852"/>
      </dsp:txXfrm>
    </dsp:sp>
    <dsp:sp modelId="{862AFC4F-1635-4AD9-8B30-0D12F74A4906}">
      <dsp:nvSpPr>
        <dsp:cNvPr id="0" name=""/>
        <dsp:cNvSpPr/>
      </dsp:nvSpPr>
      <dsp:spPr>
        <a:xfrm>
          <a:off x="2125926" y="1740215"/>
          <a:ext cx="2224768" cy="231340"/>
        </a:xfrm>
        <a:custGeom>
          <a:avLst/>
          <a:gdLst/>
          <a:ahLst/>
          <a:cxnLst/>
          <a:rect l="0" t="0" r="0" b="0"/>
          <a:pathLst>
            <a:path>
              <a:moveTo>
                <a:pt x="2224768" y="0"/>
              </a:moveTo>
              <a:lnTo>
                <a:pt x="2224768" y="115670"/>
              </a:lnTo>
              <a:lnTo>
                <a:pt x="0" y="115670"/>
              </a:lnTo>
              <a:lnTo>
                <a:pt x="0" y="231340"/>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FA9227-75A3-457F-AE0E-A1307C3372EB}">
      <dsp:nvSpPr>
        <dsp:cNvPr id="0" name=""/>
        <dsp:cNvSpPr/>
      </dsp:nvSpPr>
      <dsp:spPr>
        <a:xfrm>
          <a:off x="1475991" y="1971556"/>
          <a:ext cx="1299869" cy="68720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a:t>Car</a:t>
          </a:r>
        </a:p>
      </dsp:txBody>
      <dsp:txXfrm>
        <a:off x="1496119" y="1991684"/>
        <a:ext cx="1259613" cy="646953"/>
      </dsp:txXfrm>
    </dsp:sp>
    <dsp:sp modelId="{95B5D2BF-2708-469A-9D31-82B4B9306DCE}">
      <dsp:nvSpPr>
        <dsp:cNvPr id="0" name=""/>
        <dsp:cNvSpPr/>
      </dsp:nvSpPr>
      <dsp:spPr>
        <a:xfrm>
          <a:off x="434245" y="2658766"/>
          <a:ext cx="1691680" cy="231340"/>
        </a:xfrm>
        <a:custGeom>
          <a:avLst/>
          <a:gdLst/>
          <a:ahLst/>
          <a:cxnLst/>
          <a:rect l="0" t="0" r="0" b="0"/>
          <a:pathLst>
            <a:path>
              <a:moveTo>
                <a:pt x="1691680" y="0"/>
              </a:moveTo>
              <a:lnTo>
                <a:pt x="1691680" y="115670"/>
              </a:lnTo>
              <a:lnTo>
                <a:pt x="0" y="115670"/>
              </a:lnTo>
              <a:lnTo>
                <a:pt x="0" y="231340"/>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6E66B1-450A-4218-B10D-D0BB590BFA5F}">
      <dsp:nvSpPr>
        <dsp:cNvPr id="0" name=""/>
        <dsp:cNvSpPr/>
      </dsp:nvSpPr>
      <dsp:spPr>
        <a:xfrm>
          <a:off x="481" y="2890107"/>
          <a:ext cx="867528" cy="57835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Normal Conitions</a:t>
          </a:r>
        </a:p>
      </dsp:txBody>
      <dsp:txXfrm>
        <a:off x="17420" y="2907046"/>
        <a:ext cx="833650" cy="544474"/>
      </dsp:txXfrm>
    </dsp:sp>
    <dsp:sp modelId="{0EF93BB9-4934-41C2-A58F-188FB24F855D}">
      <dsp:nvSpPr>
        <dsp:cNvPr id="0" name=""/>
        <dsp:cNvSpPr/>
      </dsp:nvSpPr>
      <dsp:spPr>
        <a:xfrm>
          <a:off x="1562032" y="2658766"/>
          <a:ext cx="563893" cy="231340"/>
        </a:xfrm>
        <a:custGeom>
          <a:avLst/>
          <a:gdLst/>
          <a:ahLst/>
          <a:cxnLst/>
          <a:rect l="0" t="0" r="0" b="0"/>
          <a:pathLst>
            <a:path>
              <a:moveTo>
                <a:pt x="563893" y="0"/>
              </a:moveTo>
              <a:lnTo>
                <a:pt x="563893" y="115670"/>
              </a:lnTo>
              <a:lnTo>
                <a:pt x="0" y="115670"/>
              </a:lnTo>
              <a:lnTo>
                <a:pt x="0" y="231340"/>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943C125-CCED-49D5-A331-A1EA7BE3246C}">
      <dsp:nvSpPr>
        <dsp:cNvPr id="0" name=""/>
        <dsp:cNvSpPr/>
      </dsp:nvSpPr>
      <dsp:spPr>
        <a:xfrm>
          <a:off x="1128268" y="2890107"/>
          <a:ext cx="867528" cy="57835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Crossable with longest Delay</a:t>
          </a:r>
        </a:p>
      </dsp:txBody>
      <dsp:txXfrm>
        <a:off x="1145207" y="2907046"/>
        <a:ext cx="833650" cy="544474"/>
      </dsp:txXfrm>
    </dsp:sp>
    <dsp:sp modelId="{DEAC4F2C-A783-432C-907C-D599768F3C4E}">
      <dsp:nvSpPr>
        <dsp:cNvPr id="0" name=""/>
        <dsp:cNvSpPr/>
      </dsp:nvSpPr>
      <dsp:spPr>
        <a:xfrm>
          <a:off x="2125926" y="2658766"/>
          <a:ext cx="563893" cy="231340"/>
        </a:xfrm>
        <a:custGeom>
          <a:avLst/>
          <a:gdLst/>
          <a:ahLst/>
          <a:cxnLst/>
          <a:rect l="0" t="0" r="0" b="0"/>
          <a:pathLst>
            <a:path>
              <a:moveTo>
                <a:pt x="0" y="0"/>
              </a:moveTo>
              <a:lnTo>
                <a:pt x="0" y="115670"/>
              </a:lnTo>
              <a:lnTo>
                <a:pt x="563893" y="115670"/>
              </a:lnTo>
              <a:lnTo>
                <a:pt x="563893" y="231340"/>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7D4350-2B1A-4B7D-8CC3-D763D3E1BE42}">
      <dsp:nvSpPr>
        <dsp:cNvPr id="0" name=""/>
        <dsp:cNvSpPr/>
      </dsp:nvSpPr>
      <dsp:spPr>
        <a:xfrm>
          <a:off x="2256055" y="2890107"/>
          <a:ext cx="867528" cy="57835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Crossable with shortest Delay</a:t>
          </a:r>
        </a:p>
      </dsp:txBody>
      <dsp:txXfrm>
        <a:off x="2272994" y="2907046"/>
        <a:ext cx="833650" cy="544474"/>
      </dsp:txXfrm>
    </dsp:sp>
    <dsp:sp modelId="{3A714BB1-C350-4B99-8EFD-0E755990C622}">
      <dsp:nvSpPr>
        <dsp:cNvPr id="0" name=""/>
        <dsp:cNvSpPr/>
      </dsp:nvSpPr>
      <dsp:spPr>
        <a:xfrm>
          <a:off x="2125926" y="2658766"/>
          <a:ext cx="1691680" cy="231340"/>
        </a:xfrm>
        <a:custGeom>
          <a:avLst/>
          <a:gdLst/>
          <a:ahLst/>
          <a:cxnLst/>
          <a:rect l="0" t="0" r="0" b="0"/>
          <a:pathLst>
            <a:path>
              <a:moveTo>
                <a:pt x="0" y="0"/>
              </a:moveTo>
              <a:lnTo>
                <a:pt x="0" y="115670"/>
              </a:lnTo>
              <a:lnTo>
                <a:pt x="1691680" y="115670"/>
              </a:lnTo>
              <a:lnTo>
                <a:pt x="1691680" y="231340"/>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4881DE2-D7E2-44EB-969C-15E9855FAA03}">
      <dsp:nvSpPr>
        <dsp:cNvPr id="0" name=""/>
        <dsp:cNvSpPr/>
      </dsp:nvSpPr>
      <dsp:spPr>
        <a:xfrm>
          <a:off x="3383842" y="2890107"/>
          <a:ext cx="867528" cy="57835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All checkpoint are closed </a:t>
          </a:r>
        </a:p>
      </dsp:txBody>
      <dsp:txXfrm>
        <a:off x="3400781" y="2907046"/>
        <a:ext cx="833650" cy="544474"/>
      </dsp:txXfrm>
    </dsp:sp>
    <dsp:sp modelId="{E01A87AA-AB7B-42DB-AC4D-87C447BBA0B8}">
      <dsp:nvSpPr>
        <dsp:cNvPr id="0" name=""/>
        <dsp:cNvSpPr/>
      </dsp:nvSpPr>
      <dsp:spPr>
        <a:xfrm>
          <a:off x="4350694" y="1740215"/>
          <a:ext cx="2286379" cy="231340"/>
        </a:xfrm>
        <a:custGeom>
          <a:avLst/>
          <a:gdLst/>
          <a:ahLst/>
          <a:cxnLst/>
          <a:rect l="0" t="0" r="0" b="0"/>
          <a:pathLst>
            <a:path>
              <a:moveTo>
                <a:pt x="0" y="0"/>
              </a:moveTo>
              <a:lnTo>
                <a:pt x="0" y="115670"/>
              </a:lnTo>
              <a:lnTo>
                <a:pt x="2286379" y="115670"/>
              </a:lnTo>
              <a:lnTo>
                <a:pt x="2286379" y="231340"/>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0320BD-DC29-418D-8A38-035A92406BBF}">
      <dsp:nvSpPr>
        <dsp:cNvPr id="0" name=""/>
        <dsp:cNvSpPr/>
      </dsp:nvSpPr>
      <dsp:spPr>
        <a:xfrm>
          <a:off x="6048750" y="1971556"/>
          <a:ext cx="1176646" cy="68697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a:t>Bus</a:t>
          </a:r>
        </a:p>
      </dsp:txBody>
      <dsp:txXfrm>
        <a:off x="6068871" y="1991677"/>
        <a:ext cx="1136404" cy="646730"/>
      </dsp:txXfrm>
    </dsp:sp>
    <dsp:sp modelId="{91351872-13B4-42B7-9CDA-EF59368DA9CC}">
      <dsp:nvSpPr>
        <dsp:cNvPr id="0" name=""/>
        <dsp:cNvSpPr/>
      </dsp:nvSpPr>
      <dsp:spPr>
        <a:xfrm>
          <a:off x="4945393" y="2658529"/>
          <a:ext cx="1691680" cy="231340"/>
        </a:xfrm>
        <a:custGeom>
          <a:avLst/>
          <a:gdLst/>
          <a:ahLst/>
          <a:cxnLst/>
          <a:rect l="0" t="0" r="0" b="0"/>
          <a:pathLst>
            <a:path>
              <a:moveTo>
                <a:pt x="1691680" y="0"/>
              </a:moveTo>
              <a:lnTo>
                <a:pt x="1691680" y="115670"/>
              </a:lnTo>
              <a:lnTo>
                <a:pt x="0" y="115670"/>
              </a:lnTo>
              <a:lnTo>
                <a:pt x="0" y="231340"/>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863A3C-5B97-4FDA-954F-A2285303DA72}">
      <dsp:nvSpPr>
        <dsp:cNvPr id="0" name=""/>
        <dsp:cNvSpPr/>
      </dsp:nvSpPr>
      <dsp:spPr>
        <a:xfrm>
          <a:off x="4511629" y="2889870"/>
          <a:ext cx="867528" cy="57835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Normal Conitions</a:t>
          </a:r>
        </a:p>
      </dsp:txBody>
      <dsp:txXfrm>
        <a:off x="4528568" y="2906809"/>
        <a:ext cx="833650" cy="544474"/>
      </dsp:txXfrm>
    </dsp:sp>
    <dsp:sp modelId="{6C43CB0B-70C4-44A8-A52D-02BE5021089D}">
      <dsp:nvSpPr>
        <dsp:cNvPr id="0" name=""/>
        <dsp:cNvSpPr/>
      </dsp:nvSpPr>
      <dsp:spPr>
        <a:xfrm>
          <a:off x="6073180" y="2658529"/>
          <a:ext cx="563893" cy="231340"/>
        </a:xfrm>
        <a:custGeom>
          <a:avLst/>
          <a:gdLst/>
          <a:ahLst/>
          <a:cxnLst/>
          <a:rect l="0" t="0" r="0" b="0"/>
          <a:pathLst>
            <a:path>
              <a:moveTo>
                <a:pt x="563893" y="0"/>
              </a:moveTo>
              <a:lnTo>
                <a:pt x="563893" y="115670"/>
              </a:lnTo>
              <a:lnTo>
                <a:pt x="0" y="115670"/>
              </a:lnTo>
              <a:lnTo>
                <a:pt x="0" y="231340"/>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16E252-14C8-4502-8B85-D40E294FFA2F}">
      <dsp:nvSpPr>
        <dsp:cNvPr id="0" name=""/>
        <dsp:cNvSpPr/>
      </dsp:nvSpPr>
      <dsp:spPr>
        <a:xfrm>
          <a:off x="5639416" y="2889870"/>
          <a:ext cx="867528" cy="57835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Crossable with longest Delay</a:t>
          </a:r>
        </a:p>
      </dsp:txBody>
      <dsp:txXfrm>
        <a:off x="5656355" y="2906809"/>
        <a:ext cx="833650" cy="544474"/>
      </dsp:txXfrm>
    </dsp:sp>
    <dsp:sp modelId="{949F1FF1-6795-4D57-9227-24CA129A7E47}">
      <dsp:nvSpPr>
        <dsp:cNvPr id="0" name=""/>
        <dsp:cNvSpPr/>
      </dsp:nvSpPr>
      <dsp:spPr>
        <a:xfrm>
          <a:off x="6637073" y="2658529"/>
          <a:ext cx="563893" cy="231340"/>
        </a:xfrm>
        <a:custGeom>
          <a:avLst/>
          <a:gdLst/>
          <a:ahLst/>
          <a:cxnLst/>
          <a:rect l="0" t="0" r="0" b="0"/>
          <a:pathLst>
            <a:path>
              <a:moveTo>
                <a:pt x="0" y="0"/>
              </a:moveTo>
              <a:lnTo>
                <a:pt x="0" y="115670"/>
              </a:lnTo>
              <a:lnTo>
                <a:pt x="563893" y="115670"/>
              </a:lnTo>
              <a:lnTo>
                <a:pt x="563893" y="231340"/>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DAAAB32-6E5A-460B-93C7-984E8EAA8D99}">
      <dsp:nvSpPr>
        <dsp:cNvPr id="0" name=""/>
        <dsp:cNvSpPr/>
      </dsp:nvSpPr>
      <dsp:spPr>
        <a:xfrm>
          <a:off x="6767203" y="2889870"/>
          <a:ext cx="867528" cy="57835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Crossable with shortest Delay</a:t>
          </a:r>
        </a:p>
      </dsp:txBody>
      <dsp:txXfrm>
        <a:off x="6784142" y="2906809"/>
        <a:ext cx="833650" cy="544474"/>
      </dsp:txXfrm>
    </dsp:sp>
    <dsp:sp modelId="{0FE06480-9D2D-4DDB-B4D2-4E8178A86FC2}">
      <dsp:nvSpPr>
        <dsp:cNvPr id="0" name=""/>
        <dsp:cNvSpPr/>
      </dsp:nvSpPr>
      <dsp:spPr>
        <a:xfrm>
          <a:off x="6637073" y="2658529"/>
          <a:ext cx="1691680" cy="231340"/>
        </a:xfrm>
        <a:custGeom>
          <a:avLst/>
          <a:gdLst/>
          <a:ahLst/>
          <a:cxnLst/>
          <a:rect l="0" t="0" r="0" b="0"/>
          <a:pathLst>
            <a:path>
              <a:moveTo>
                <a:pt x="0" y="0"/>
              </a:moveTo>
              <a:lnTo>
                <a:pt x="0" y="115670"/>
              </a:lnTo>
              <a:lnTo>
                <a:pt x="1691680" y="115670"/>
              </a:lnTo>
              <a:lnTo>
                <a:pt x="1691680" y="231340"/>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1C64A36-5C6B-4D81-AEFC-17F9CD4202D3}">
      <dsp:nvSpPr>
        <dsp:cNvPr id="0" name=""/>
        <dsp:cNvSpPr/>
      </dsp:nvSpPr>
      <dsp:spPr>
        <a:xfrm>
          <a:off x="7894990" y="2889870"/>
          <a:ext cx="867528" cy="57835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All checkpoint are closed </a:t>
          </a:r>
        </a:p>
      </dsp:txBody>
      <dsp:txXfrm>
        <a:off x="7911929" y="2906809"/>
        <a:ext cx="833650" cy="54447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0D154A97-80C0-4C7B-900E-51C1626258FC}" type="datetimeFigureOut">
              <a:rPr lang="en-US" smtClean="0"/>
              <a:t>5/9/2013</a:t>
            </a:fld>
            <a:endParaRPr lang="en-US"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50ED5195-CD17-4793-B79D-2B877EB1B771}"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D154A97-80C0-4C7B-900E-51C1626258FC}" type="datetimeFigureOut">
              <a:rPr lang="en-US" smtClean="0"/>
              <a:t>5/9/2013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0ED5195-CD17-4793-B79D-2B877EB1B771}"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0D154A97-80C0-4C7B-900E-51C1626258FC}" type="datetimeFigureOut">
              <a:rPr lang="en-US" smtClean="0"/>
              <a:t>5/9/2013</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Slide Number Placeholder 5"/>
          <p:cNvSpPr>
            <a:spLocks noGrp="1"/>
          </p:cNvSpPr>
          <p:nvPr>
            <p:ph type="sldNum" sz="quarter" idx="12"/>
          </p:nvPr>
        </p:nvSpPr>
        <p:spPr>
          <a:xfrm rot="5400000">
            <a:off x="5989638" y="144462"/>
            <a:ext cx="533400" cy="244476"/>
          </a:xfrm>
        </p:spPr>
        <p:txBody>
          <a:bodyPr/>
          <a:lstStyle/>
          <a:p>
            <a:fld id="{50ED5195-CD17-4793-B79D-2B877EB1B771}"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D154A97-80C0-4C7B-900E-51C1626258FC}" type="datetimeFigureOut">
              <a:rPr lang="en-US" smtClean="0"/>
              <a:t>5/9/2013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50ED5195-CD17-4793-B79D-2B877EB1B771}" type="slidenum">
              <a:rPr lang="en-US" smtClean="0"/>
              <a:t>‹#›</a:t>
            </a:fld>
            <a:endParaRPr lang="en-US" dirty="0"/>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D154A97-80C0-4C7B-900E-51C1626258FC}" type="datetimeFigureOut">
              <a:rPr lang="en-US" smtClean="0"/>
              <a:t>5/9/2013</a:t>
            </a:fld>
            <a:endParaRPr lang="en-US" dirty="0"/>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50ED5195-CD17-4793-B79D-2B877EB1B771}" type="slidenum">
              <a:rPr lang="en-US" smtClean="0"/>
              <a:t>‹#›</a:t>
            </a:fld>
            <a:endParaRPr lang="en-US" dirty="0"/>
          </a:p>
        </p:txBody>
      </p:sp>
      <p:sp>
        <p:nvSpPr>
          <p:cNvPr id="14" name="Footer Placeholder 13"/>
          <p:cNvSpPr>
            <a:spLocks noGrp="1"/>
          </p:cNvSpPr>
          <p:nvPr>
            <p:ph type="ftr" sz="quarter" idx="12"/>
          </p:nvPr>
        </p:nvSpPr>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0D154A97-80C0-4C7B-900E-51C1626258FC}" type="datetimeFigureOut">
              <a:rPr lang="en-US" smtClean="0"/>
              <a:t>5/9/2013</a:t>
            </a:fld>
            <a:endParaRPr lang="en-US" dirty="0"/>
          </a:p>
        </p:txBody>
      </p:sp>
      <p:sp>
        <p:nvSpPr>
          <p:cNvPr id="10" name="Slide Number Placeholder 9"/>
          <p:cNvSpPr>
            <a:spLocks noGrp="1"/>
          </p:cNvSpPr>
          <p:nvPr>
            <p:ph type="sldNum" sz="quarter" idx="16"/>
          </p:nvPr>
        </p:nvSpPr>
        <p:spPr/>
        <p:txBody>
          <a:bodyPr rtlCol="0"/>
          <a:lstStyle/>
          <a:p>
            <a:fld id="{50ED5195-CD17-4793-B79D-2B877EB1B771}" type="slidenum">
              <a:rPr lang="en-US" smtClean="0"/>
              <a:t>‹#›</a:t>
            </a:fld>
            <a:endParaRPr lang="en-US" dirty="0"/>
          </a:p>
        </p:txBody>
      </p:sp>
      <p:sp>
        <p:nvSpPr>
          <p:cNvPr id="12" name="Footer Placeholder 11"/>
          <p:cNvSpPr>
            <a:spLocks noGrp="1"/>
          </p:cNvSpPr>
          <p:nvPr>
            <p:ph type="ftr" sz="quarter" idx="17"/>
          </p:nvPr>
        </p:nvSpPr>
        <p:spPr/>
        <p:txBody>
          <a:bodyPr rtlCol="0"/>
          <a:lstStyle/>
          <a:p>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0D154A97-80C0-4C7B-900E-51C1626258FC}" type="datetimeFigureOut">
              <a:rPr lang="en-US" smtClean="0"/>
              <a:t>5/9/2013</a:t>
            </a:fld>
            <a:endParaRPr lang="en-US" dirty="0"/>
          </a:p>
        </p:txBody>
      </p:sp>
      <p:sp>
        <p:nvSpPr>
          <p:cNvPr id="12" name="Slide Number Placeholder 11"/>
          <p:cNvSpPr>
            <a:spLocks noGrp="1"/>
          </p:cNvSpPr>
          <p:nvPr>
            <p:ph type="sldNum" sz="quarter" idx="16"/>
          </p:nvPr>
        </p:nvSpPr>
        <p:spPr/>
        <p:txBody>
          <a:bodyPr rtlCol="0"/>
          <a:lstStyle/>
          <a:p>
            <a:fld id="{50ED5195-CD17-4793-B79D-2B877EB1B771}" type="slidenum">
              <a:rPr lang="en-US" smtClean="0"/>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D154A97-80C0-4C7B-900E-51C1626258FC}" type="datetimeFigureOut">
              <a:rPr lang="en-US" smtClean="0"/>
              <a:t>5/9/2013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50ED5195-CD17-4793-B79D-2B877EB1B771}"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154A97-80C0-4C7B-900E-51C1626258FC}" type="datetimeFigureOut">
              <a:rPr lang="en-US" smtClean="0"/>
              <a:t>5/9/2013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50ED5195-CD17-4793-B79D-2B877EB1B771}"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D154A97-80C0-4C7B-900E-51C1626258FC}" type="datetimeFigureOut">
              <a:rPr lang="en-US" smtClean="0"/>
              <a:t>5/9/2013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50ED5195-CD17-4793-B79D-2B877EB1B771}" type="slidenum">
              <a:rPr lang="en-US" smtClean="0"/>
              <a:t>‹#›</a:t>
            </a:fld>
            <a:endParaRPr lang="en-US"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Date Placeholder 11"/>
          <p:cNvSpPr>
            <a:spLocks noGrp="1"/>
          </p:cNvSpPr>
          <p:nvPr>
            <p:ph type="dt" sz="half" idx="10"/>
          </p:nvPr>
        </p:nvSpPr>
        <p:spPr>
          <a:xfrm>
            <a:off x="6248400" y="6248400"/>
            <a:ext cx="2667000" cy="365125"/>
          </a:xfrm>
        </p:spPr>
        <p:txBody>
          <a:bodyPr rtlCol="0"/>
          <a:lstStyle/>
          <a:p>
            <a:fld id="{0D154A97-80C0-4C7B-900E-51C1626258FC}" type="datetimeFigureOut">
              <a:rPr lang="en-US" smtClean="0"/>
              <a:t>5/9/2013</a:t>
            </a:fld>
            <a:endParaRPr lang="en-US" dirty="0"/>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50ED5195-CD17-4793-B79D-2B877EB1B771}" type="slidenum">
              <a:rPr lang="en-US" smtClean="0"/>
              <a:t>‹#›</a:t>
            </a:fld>
            <a:endParaRPr lang="en-US"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0D154A97-80C0-4C7B-900E-51C1626258FC}" type="datetimeFigureOut">
              <a:rPr lang="en-US" smtClean="0"/>
              <a:t>5/9/2013</a:t>
            </a:fld>
            <a:endParaRPr lang="en-US"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50ED5195-CD17-4793-B79D-2B877EB1B771}"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886200"/>
            <a:ext cx="8534400" cy="1676400"/>
          </a:xfrm>
        </p:spPr>
        <p:txBody>
          <a:bodyPr>
            <a:normAutofit/>
          </a:bodyPr>
          <a:lstStyle/>
          <a:p>
            <a:r>
              <a:rPr lang="en-US" sz="2800" b="1" dirty="0"/>
              <a:t>A GIS Model for the Assessment of Road </a:t>
            </a:r>
            <a:br>
              <a:rPr lang="en-US" sz="2800" b="1" dirty="0"/>
            </a:br>
            <a:r>
              <a:rPr lang="en-US" sz="2800" b="1" dirty="0"/>
              <a:t>Closures &amp; their Impacts on Travel Time ,Travel </a:t>
            </a:r>
            <a:br>
              <a:rPr lang="en-US" sz="2800" b="1" dirty="0"/>
            </a:br>
            <a:r>
              <a:rPr lang="en-US" sz="2800" b="1" dirty="0"/>
              <a:t>Distance &amp; Pollution in the West Bank</a:t>
            </a:r>
          </a:p>
        </p:txBody>
      </p:sp>
      <p:sp>
        <p:nvSpPr>
          <p:cNvPr id="3" name="Subtitle 2"/>
          <p:cNvSpPr>
            <a:spLocks noGrp="1"/>
          </p:cNvSpPr>
          <p:nvPr>
            <p:ph type="subTitle" idx="1"/>
          </p:nvPr>
        </p:nvSpPr>
        <p:spPr/>
        <p:txBody>
          <a:bodyPr>
            <a:normAutofit/>
          </a:bodyPr>
          <a:lstStyle/>
          <a:p>
            <a:r>
              <a:rPr lang="en-US" sz="2000" dirty="0"/>
              <a:t>ANAS </a:t>
            </a:r>
            <a:r>
              <a:rPr lang="en-US" sz="2000" dirty="0" smtClean="0"/>
              <a:t>TOMEH, HAYTHAM MASHAQI, AHMAD </a:t>
            </a:r>
            <a:r>
              <a:rPr lang="en-US" sz="2000" dirty="0"/>
              <a:t>ALLOOSH</a:t>
            </a:r>
          </a:p>
        </p:txBody>
      </p:sp>
      <p:sp>
        <p:nvSpPr>
          <p:cNvPr id="4" name="Rectangle 3"/>
          <p:cNvSpPr/>
          <p:nvPr/>
        </p:nvSpPr>
        <p:spPr>
          <a:xfrm>
            <a:off x="10886" y="6248400"/>
            <a:ext cx="2288896" cy="400110"/>
          </a:xfrm>
          <a:prstGeom prst="rect">
            <a:avLst/>
          </a:prstGeom>
        </p:spPr>
        <p:txBody>
          <a:bodyPr wrap="none">
            <a:spAutoFit/>
          </a:bodyPr>
          <a:lstStyle/>
          <a:p>
            <a:r>
              <a:rPr lang="en-US" sz="2000" dirty="0" smtClean="0"/>
              <a:t>Dr. EMAD DAWWAS</a:t>
            </a:r>
            <a:endParaRPr lang="en-US" sz="2000" dirty="0"/>
          </a:p>
        </p:txBody>
      </p:sp>
    </p:spTree>
    <p:extLst>
      <p:ext uri="{BB962C8B-B14F-4D97-AF65-F5344CB8AC3E}">
        <p14:creationId xmlns:p14="http://schemas.microsoft.com/office/powerpoint/2010/main" val="37438839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153400" cy="990600"/>
          </a:xfrm>
        </p:spPr>
        <p:txBody>
          <a:bodyPr>
            <a:normAutofit fontScale="90000"/>
          </a:bodyPr>
          <a:lstStyle/>
          <a:p>
            <a:r>
              <a:rPr lang="en-US" dirty="0"/>
              <a:t>Modes of Transportation in West Bank</a:t>
            </a:r>
          </a:p>
        </p:txBody>
      </p:sp>
      <p:sp>
        <p:nvSpPr>
          <p:cNvPr id="5" name="Rectangle 1"/>
          <p:cNvSpPr>
            <a:spLocks noChangeArrowheads="1"/>
          </p:cNvSpPr>
          <p:nvPr/>
        </p:nvSpPr>
        <p:spPr bwMode="auto">
          <a:xfrm>
            <a:off x="1751013" y="29638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860833743"/>
              </p:ext>
            </p:extLst>
          </p:nvPr>
        </p:nvGraphicFramePr>
        <p:xfrm>
          <a:off x="609600" y="1981200"/>
          <a:ext cx="7467600" cy="4652586"/>
        </p:xfrm>
        <a:graphic>
          <a:graphicData uri="http://schemas.openxmlformats.org/drawingml/2006/table">
            <a:tbl>
              <a:tblPr firstRow="1" firstCol="1" bandRow="1">
                <a:tableStyleId>{5C22544A-7EE6-4342-B048-85BDC9FD1C3A}</a:tableStyleId>
              </a:tblPr>
              <a:tblGrid>
                <a:gridCol w="4613064"/>
                <a:gridCol w="2854536"/>
              </a:tblGrid>
              <a:tr h="694906">
                <a:tc>
                  <a:txBody>
                    <a:bodyPr/>
                    <a:lstStyle/>
                    <a:p>
                      <a:pPr marL="0" marR="0" algn="ctr">
                        <a:lnSpc>
                          <a:spcPct val="200000"/>
                        </a:lnSpc>
                        <a:spcBef>
                          <a:spcPts val="0"/>
                        </a:spcBef>
                        <a:spcAft>
                          <a:spcPts val="0"/>
                        </a:spcAft>
                      </a:pPr>
                      <a:r>
                        <a:rPr lang="en-US" sz="1800" dirty="0">
                          <a:effectLst/>
                        </a:rPr>
                        <a:t>Type of public transport</a:t>
                      </a:r>
                      <a:endParaRPr lang="en-US" sz="1800" dirty="0">
                        <a:effectLst/>
                        <a:latin typeface="Times New Roman"/>
                        <a:ea typeface="Calibri"/>
                        <a:cs typeface="Arial"/>
                      </a:endParaRPr>
                    </a:p>
                  </a:txBody>
                  <a:tcPr marL="68580" marR="68580" marT="0" marB="0"/>
                </a:tc>
                <a:tc>
                  <a:txBody>
                    <a:bodyPr/>
                    <a:lstStyle/>
                    <a:p>
                      <a:pPr marL="0" marR="0" algn="ctr">
                        <a:lnSpc>
                          <a:spcPct val="200000"/>
                        </a:lnSpc>
                        <a:spcBef>
                          <a:spcPts val="0"/>
                        </a:spcBef>
                        <a:spcAft>
                          <a:spcPts val="0"/>
                        </a:spcAft>
                      </a:pPr>
                      <a:r>
                        <a:rPr lang="en-US" sz="1800">
                          <a:effectLst/>
                        </a:rPr>
                        <a:t>Number of Vehicles</a:t>
                      </a:r>
                      <a:endParaRPr lang="en-US" sz="1800">
                        <a:effectLst/>
                        <a:latin typeface="Times New Roman"/>
                        <a:ea typeface="Calibri"/>
                        <a:cs typeface="Arial"/>
                      </a:endParaRPr>
                    </a:p>
                  </a:txBody>
                  <a:tcPr marL="68580" marR="68580" marT="0" marB="0"/>
                </a:tc>
              </a:tr>
              <a:tr h="784135">
                <a:tc>
                  <a:txBody>
                    <a:bodyPr/>
                    <a:lstStyle/>
                    <a:p>
                      <a:pPr marL="0" marR="0" algn="ctr">
                        <a:lnSpc>
                          <a:spcPct val="200000"/>
                        </a:lnSpc>
                        <a:spcBef>
                          <a:spcPts val="0"/>
                        </a:spcBef>
                        <a:spcAft>
                          <a:spcPts val="0"/>
                        </a:spcAft>
                      </a:pPr>
                      <a:r>
                        <a:rPr lang="en-US" sz="1800" dirty="0">
                          <a:effectLst/>
                        </a:rPr>
                        <a:t>Number of external Service Taxis West Bank in 2010</a:t>
                      </a:r>
                      <a:endParaRPr lang="en-US" sz="1800" dirty="0">
                        <a:effectLst/>
                        <a:latin typeface="Times New Roman"/>
                        <a:ea typeface="Calibri"/>
                        <a:cs typeface="Arial"/>
                      </a:endParaRPr>
                    </a:p>
                  </a:txBody>
                  <a:tcPr marL="68580" marR="68580" marT="0" marB="0"/>
                </a:tc>
                <a:tc>
                  <a:txBody>
                    <a:bodyPr/>
                    <a:lstStyle/>
                    <a:p>
                      <a:pPr marL="0" marR="0" algn="ctr">
                        <a:lnSpc>
                          <a:spcPct val="200000"/>
                        </a:lnSpc>
                        <a:spcBef>
                          <a:spcPts val="0"/>
                        </a:spcBef>
                        <a:spcAft>
                          <a:spcPts val="0"/>
                        </a:spcAft>
                      </a:pPr>
                      <a:r>
                        <a:rPr lang="en-US" sz="1800">
                          <a:effectLst/>
                        </a:rPr>
                        <a:t>4910</a:t>
                      </a:r>
                      <a:endParaRPr lang="en-US" sz="1800">
                        <a:effectLst/>
                        <a:latin typeface="Times New Roman"/>
                        <a:ea typeface="Calibri"/>
                        <a:cs typeface="Arial"/>
                      </a:endParaRPr>
                    </a:p>
                  </a:txBody>
                  <a:tcPr marL="68580" marR="68580" marT="0" marB="0"/>
                </a:tc>
              </a:tr>
              <a:tr h="720593">
                <a:tc>
                  <a:txBody>
                    <a:bodyPr/>
                    <a:lstStyle/>
                    <a:p>
                      <a:pPr marL="0" marR="0" algn="ctr">
                        <a:lnSpc>
                          <a:spcPct val="200000"/>
                        </a:lnSpc>
                        <a:spcBef>
                          <a:spcPts val="0"/>
                        </a:spcBef>
                        <a:spcAft>
                          <a:spcPts val="0"/>
                        </a:spcAft>
                      </a:pPr>
                      <a:r>
                        <a:rPr lang="en-US" sz="1800">
                          <a:effectLst/>
                        </a:rPr>
                        <a:t>Number of internal  Service Taxis West Bank in 2010</a:t>
                      </a:r>
                      <a:endParaRPr lang="en-US" sz="1800">
                        <a:effectLst/>
                        <a:latin typeface="Times New Roman"/>
                        <a:ea typeface="Calibri"/>
                        <a:cs typeface="Arial"/>
                      </a:endParaRPr>
                    </a:p>
                  </a:txBody>
                  <a:tcPr marL="68580" marR="68580" marT="0" marB="0"/>
                </a:tc>
                <a:tc>
                  <a:txBody>
                    <a:bodyPr/>
                    <a:lstStyle/>
                    <a:p>
                      <a:pPr marL="0" marR="0" algn="ctr">
                        <a:lnSpc>
                          <a:spcPct val="200000"/>
                        </a:lnSpc>
                        <a:spcBef>
                          <a:spcPts val="0"/>
                        </a:spcBef>
                        <a:spcAft>
                          <a:spcPts val="0"/>
                        </a:spcAft>
                      </a:pPr>
                      <a:r>
                        <a:rPr lang="en-US" sz="1800">
                          <a:effectLst/>
                        </a:rPr>
                        <a:t>4910</a:t>
                      </a:r>
                      <a:endParaRPr lang="en-US" sz="1800">
                        <a:effectLst/>
                        <a:latin typeface="Times New Roman"/>
                        <a:ea typeface="Calibri"/>
                        <a:cs typeface="Arial"/>
                      </a:endParaRPr>
                    </a:p>
                  </a:txBody>
                  <a:tcPr marL="68580" marR="68580" marT="0" marB="0"/>
                </a:tc>
              </a:tr>
              <a:tr h="730056">
                <a:tc>
                  <a:txBody>
                    <a:bodyPr/>
                    <a:lstStyle/>
                    <a:p>
                      <a:pPr marL="0" marR="0" algn="ctr">
                        <a:lnSpc>
                          <a:spcPct val="200000"/>
                        </a:lnSpc>
                        <a:spcBef>
                          <a:spcPts val="0"/>
                        </a:spcBef>
                        <a:spcAft>
                          <a:spcPts val="0"/>
                        </a:spcAft>
                      </a:pPr>
                      <a:r>
                        <a:rPr lang="en-US" sz="1800">
                          <a:effectLst/>
                        </a:rPr>
                        <a:t>Number of private taxis in the West Bank in 2010 </a:t>
                      </a:r>
                      <a:endParaRPr lang="en-US" sz="1800">
                        <a:effectLst/>
                        <a:latin typeface="Times New Roman"/>
                        <a:ea typeface="Calibri"/>
                        <a:cs typeface="Arial"/>
                      </a:endParaRPr>
                    </a:p>
                  </a:txBody>
                  <a:tcPr marL="68580" marR="68580" marT="0" marB="0"/>
                </a:tc>
                <a:tc>
                  <a:txBody>
                    <a:bodyPr/>
                    <a:lstStyle/>
                    <a:p>
                      <a:pPr marL="0" marR="0" algn="ctr">
                        <a:lnSpc>
                          <a:spcPct val="200000"/>
                        </a:lnSpc>
                        <a:spcBef>
                          <a:spcPts val="0"/>
                        </a:spcBef>
                        <a:spcAft>
                          <a:spcPts val="0"/>
                        </a:spcAft>
                      </a:pPr>
                      <a:r>
                        <a:rPr lang="en-US" sz="1800">
                          <a:effectLst/>
                        </a:rPr>
                        <a:t>4509</a:t>
                      </a:r>
                      <a:endParaRPr lang="en-US" sz="1800">
                        <a:effectLst/>
                        <a:latin typeface="Times New Roman"/>
                        <a:ea typeface="Calibri"/>
                        <a:cs typeface="Arial"/>
                      </a:endParaRPr>
                    </a:p>
                  </a:txBody>
                  <a:tcPr marL="68580" marR="68580" marT="0" marB="0"/>
                </a:tc>
              </a:tr>
              <a:tr h="665840">
                <a:tc>
                  <a:txBody>
                    <a:bodyPr/>
                    <a:lstStyle/>
                    <a:p>
                      <a:pPr marL="0" marR="0" algn="ctr">
                        <a:lnSpc>
                          <a:spcPct val="200000"/>
                        </a:lnSpc>
                        <a:spcBef>
                          <a:spcPts val="0"/>
                        </a:spcBef>
                        <a:spcAft>
                          <a:spcPts val="0"/>
                        </a:spcAft>
                      </a:pPr>
                      <a:r>
                        <a:rPr lang="en-US" sz="1800">
                          <a:effectLst/>
                        </a:rPr>
                        <a:t>The number of buses in the West Bank in 2009 </a:t>
                      </a:r>
                      <a:endParaRPr lang="en-US" sz="1800">
                        <a:effectLst/>
                        <a:latin typeface="Times New Roman"/>
                        <a:ea typeface="Calibri"/>
                        <a:cs typeface="Arial"/>
                      </a:endParaRPr>
                    </a:p>
                  </a:txBody>
                  <a:tcPr marL="68580" marR="68580" marT="0" marB="0"/>
                </a:tc>
                <a:tc>
                  <a:txBody>
                    <a:bodyPr/>
                    <a:lstStyle/>
                    <a:p>
                      <a:pPr marL="0" marR="0" algn="ctr">
                        <a:lnSpc>
                          <a:spcPct val="200000"/>
                        </a:lnSpc>
                        <a:spcBef>
                          <a:spcPts val="0"/>
                        </a:spcBef>
                        <a:spcAft>
                          <a:spcPts val="0"/>
                        </a:spcAft>
                      </a:pPr>
                      <a:r>
                        <a:rPr lang="en-US" sz="1800" dirty="0">
                          <a:effectLst/>
                        </a:rPr>
                        <a:t>595</a:t>
                      </a:r>
                      <a:endParaRPr lang="en-US" sz="1800" dirty="0">
                        <a:effectLst/>
                        <a:latin typeface="Times New Roman"/>
                        <a:ea typeface="Calibri"/>
                        <a:cs typeface="Arial"/>
                      </a:endParaRPr>
                    </a:p>
                  </a:txBody>
                  <a:tcPr marL="68580" marR="68580" marT="0" marB="0"/>
                </a:tc>
              </a:tr>
            </a:tbl>
          </a:graphicData>
        </a:graphic>
      </p:graphicFrame>
    </p:spTree>
    <p:extLst>
      <p:ext uri="{BB962C8B-B14F-4D97-AF65-F5344CB8AC3E}">
        <p14:creationId xmlns:p14="http://schemas.microsoft.com/office/powerpoint/2010/main" val="109906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done in the first part:</a:t>
            </a:r>
            <a:endParaRPr lang="en-US" dirty="0"/>
          </a:p>
        </p:txBody>
      </p:sp>
      <p:sp>
        <p:nvSpPr>
          <p:cNvPr id="3" name="Content Placeholder 2"/>
          <p:cNvSpPr>
            <a:spLocks noGrp="1"/>
          </p:cNvSpPr>
          <p:nvPr>
            <p:ph sz="quarter" idx="1"/>
          </p:nvPr>
        </p:nvSpPr>
        <p:spPr>
          <a:xfrm>
            <a:off x="403860" y="1600200"/>
            <a:ext cx="8663940" cy="1066800"/>
          </a:xfrm>
        </p:spPr>
        <p:txBody>
          <a:bodyPr>
            <a:normAutofit/>
          </a:bodyPr>
          <a:lstStyle/>
          <a:p>
            <a:r>
              <a:rPr lang="en-US" dirty="0" smtClean="0"/>
              <a:t>A service area model </a:t>
            </a:r>
            <a:r>
              <a:rPr lang="en-US" dirty="0"/>
              <a:t>was developed to </a:t>
            </a:r>
            <a:r>
              <a:rPr lang="en-US" dirty="0" smtClean="0"/>
              <a:t>determine areas that can reach facility in specific time.     </a:t>
            </a:r>
            <a:endParaRPr lang="en-US" dirty="0"/>
          </a:p>
        </p:txBody>
      </p:sp>
      <p:sp>
        <p:nvSpPr>
          <p:cNvPr id="5" name="Rectangle 4"/>
          <p:cNvSpPr/>
          <p:nvPr/>
        </p:nvSpPr>
        <p:spPr>
          <a:xfrm>
            <a:off x="640080" y="1216632"/>
            <a:ext cx="2057400" cy="369332"/>
          </a:xfrm>
          <a:prstGeom prst="rect">
            <a:avLst/>
          </a:prstGeom>
        </p:spPr>
        <p:txBody>
          <a:bodyPr wrap="square">
            <a:spAutoFit/>
          </a:bodyPr>
          <a:lstStyle/>
          <a:p>
            <a:r>
              <a:rPr lang="en-US" dirty="0" smtClean="0">
                <a:solidFill>
                  <a:schemeClr val="bg1"/>
                </a:solidFill>
              </a:rPr>
              <a:t>Introduction</a:t>
            </a:r>
            <a:endParaRPr lang="en-US" dirty="0">
              <a:solidFill>
                <a:schemeClr val="bg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3200400"/>
            <a:ext cx="8610600" cy="2590800"/>
          </a:xfrm>
          <a:prstGeom prst="rect">
            <a:avLst/>
          </a:prstGeom>
        </p:spPr>
      </p:pic>
    </p:spTree>
    <p:extLst>
      <p:ext uri="{BB962C8B-B14F-4D97-AF65-F5344CB8AC3E}">
        <p14:creationId xmlns:p14="http://schemas.microsoft.com/office/powerpoint/2010/main" val="2420402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done in the first part:</a:t>
            </a:r>
            <a:endParaRPr lang="en-US" dirty="0"/>
          </a:p>
        </p:txBody>
      </p:sp>
      <p:sp>
        <p:nvSpPr>
          <p:cNvPr id="3" name="Content Placeholder 2"/>
          <p:cNvSpPr>
            <a:spLocks noGrp="1"/>
          </p:cNvSpPr>
          <p:nvPr>
            <p:ph sz="quarter" idx="1"/>
          </p:nvPr>
        </p:nvSpPr>
        <p:spPr>
          <a:xfrm>
            <a:off x="403860" y="1600200"/>
            <a:ext cx="8663940" cy="1066800"/>
          </a:xfrm>
        </p:spPr>
        <p:txBody>
          <a:bodyPr>
            <a:normAutofit/>
          </a:bodyPr>
          <a:lstStyle/>
          <a:p>
            <a:r>
              <a:rPr lang="en-US" dirty="0" smtClean="0"/>
              <a:t>A service area model </a:t>
            </a:r>
            <a:r>
              <a:rPr lang="en-US" dirty="0"/>
              <a:t>was developed to </a:t>
            </a:r>
            <a:r>
              <a:rPr lang="en-US" dirty="0" smtClean="0"/>
              <a:t>determine areas that can reach facility in specific time.     </a:t>
            </a:r>
            <a:endParaRPr lang="en-US" dirty="0"/>
          </a:p>
        </p:txBody>
      </p:sp>
      <p:sp>
        <p:nvSpPr>
          <p:cNvPr id="5" name="Rectangle 4"/>
          <p:cNvSpPr/>
          <p:nvPr/>
        </p:nvSpPr>
        <p:spPr>
          <a:xfrm>
            <a:off x="640080" y="1216632"/>
            <a:ext cx="2057400" cy="369332"/>
          </a:xfrm>
          <a:prstGeom prst="rect">
            <a:avLst/>
          </a:prstGeom>
        </p:spPr>
        <p:txBody>
          <a:bodyPr wrap="square">
            <a:spAutoFit/>
          </a:bodyPr>
          <a:lstStyle/>
          <a:p>
            <a:r>
              <a:rPr lang="en-US" dirty="0" smtClean="0">
                <a:solidFill>
                  <a:schemeClr val="bg1"/>
                </a:solidFill>
              </a:rPr>
              <a:t>Introduction</a:t>
            </a:r>
            <a:endParaRPr lang="en-US" dirty="0">
              <a:solidFill>
                <a:schemeClr val="bg1"/>
              </a:solidFill>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2497" y="2527518"/>
            <a:ext cx="2848779" cy="4029455"/>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6600" y="2536227"/>
            <a:ext cx="2848779" cy="4029455"/>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25379" y="2547113"/>
            <a:ext cx="2785665" cy="4042373"/>
          </a:xfrm>
          <a:prstGeom prst="rect">
            <a:avLst/>
          </a:prstGeom>
        </p:spPr>
      </p:pic>
    </p:spTree>
    <p:extLst>
      <p:ext uri="{BB962C8B-B14F-4D97-AF65-F5344CB8AC3E}">
        <p14:creationId xmlns:p14="http://schemas.microsoft.com/office/powerpoint/2010/main" val="11252288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Model Design and Implementation</a:t>
            </a:r>
          </a:p>
        </p:txBody>
      </p:sp>
      <p:sp>
        <p:nvSpPr>
          <p:cNvPr id="3" name="Content Placeholder 2"/>
          <p:cNvSpPr>
            <a:spLocks noGrp="1"/>
          </p:cNvSpPr>
          <p:nvPr>
            <p:ph sz="quarter" idx="1"/>
          </p:nvPr>
        </p:nvSpPr>
        <p:spPr>
          <a:xfrm>
            <a:off x="304800" y="1600200"/>
            <a:ext cx="8461248" cy="4724400"/>
          </a:xfrm>
        </p:spPr>
        <p:txBody>
          <a:bodyPr>
            <a:normAutofit/>
          </a:bodyPr>
          <a:lstStyle/>
          <a:p>
            <a:r>
              <a:rPr lang="en-US" dirty="0"/>
              <a:t>Travel Cost Simulator </a:t>
            </a:r>
            <a:r>
              <a:rPr lang="en-US" dirty="0" smtClean="0"/>
              <a:t>Model was developed to:</a:t>
            </a:r>
          </a:p>
          <a:p>
            <a:pPr marL="0" indent="0">
              <a:buNone/>
            </a:pPr>
            <a:endParaRPr lang="en-US" dirty="0" smtClean="0"/>
          </a:p>
          <a:p>
            <a:pPr marL="0" indent="0">
              <a:buNone/>
            </a:pPr>
            <a:r>
              <a:rPr lang="en-US" sz="2400" dirty="0" smtClean="0"/>
              <a:t> </a:t>
            </a:r>
            <a:r>
              <a:rPr lang="en-US" sz="2400" dirty="0" smtClean="0"/>
              <a:t>Choose </a:t>
            </a:r>
            <a:r>
              <a:rPr lang="en-US" sz="2400" dirty="0"/>
              <a:t>and draw the best route between any chosen origins and </a:t>
            </a:r>
            <a:r>
              <a:rPr lang="en-US" sz="2400" dirty="0" smtClean="0"/>
              <a:t>destinations.</a:t>
            </a:r>
          </a:p>
          <a:p>
            <a:pPr marL="0" indent="0">
              <a:buNone/>
            </a:pPr>
            <a:endParaRPr lang="en-US" sz="2400" dirty="0" smtClean="0"/>
          </a:p>
          <a:p>
            <a:pPr marL="0" indent="0">
              <a:buNone/>
            </a:pPr>
            <a:r>
              <a:rPr lang="en-US" sz="2400" dirty="0" smtClean="0"/>
              <a:t>Calculate travel cost based on: Travel Time, Travel Distance, and Pollution. </a:t>
            </a:r>
          </a:p>
          <a:p>
            <a:pPr marL="0" indent="0">
              <a:buNone/>
            </a:pPr>
            <a:r>
              <a:rPr lang="en-US" dirty="0"/>
              <a:t> </a:t>
            </a:r>
            <a:r>
              <a:rPr lang="en-US" dirty="0" smtClean="0"/>
              <a:t>   </a:t>
            </a:r>
          </a:p>
        </p:txBody>
      </p:sp>
    </p:spTree>
    <p:extLst>
      <p:ext uri="{BB962C8B-B14F-4D97-AF65-F5344CB8AC3E}">
        <p14:creationId xmlns:p14="http://schemas.microsoft.com/office/powerpoint/2010/main" val="10599431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Model Design and Implementation</a:t>
            </a:r>
          </a:p>
        </p:txBody>
      </p:sp>
      <p:sp>
        <p:nvSpPr>
          <p:cNvPr id="4" name="Rectangle 3"/>
          <p:cNvSpPr/>
          <p:nvPr/>
        </p:nvSpPr>
        <p:spPr>
          <a:xfrm>
            <a:off x="640080" y="1216632"/>
            <a:ext cx="4922520" cy="369332"/>
          </a:xfrm>
          <a:prstGeom prst="rect">
            <a:avLst/>
          </a:prstGeom>
        </p:spPr>
        <p:txBody>
          <a:bodyPr wrap="square">
            <a:spAutoFit/>
          </a:bodyPr>
          <a:lstStyle/>
          <a:p>
            <a:r>
              <a:rPr lang="en-US" dirty="0">
                <a:solidFill>
                  <a:schemeClr val="bg1"/>
                </a:solidFill>
              </a:rPr>
              <a:t>Travel Cost Simulator Model</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9990" y="1601204"/>
            <a:ext cx="2545599" cy="5112368"/>
          </a:xfrm>
          <a:prstGeom prst="rect">
            <a:avLst/>
          </a:prstGeom>
        </p:spPr>
      </p:pic>
    </p:spTree>
    <p:extLst>
      <p:ext uri="{BB962C8B-B14F-4D97-AF65-F5344CB8AC3E}">
        <p14:creationId xmlns:p14="http://schemas.microsoft.com/office/powerpoint/2010/main" val="16141911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Model Design and Implementation</a:t>
            </a:r>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228600" y="1828800"/>
            <a:ext cx="8763000" cy="4419600"/>
          </a:xfrm>
        </p:spPr>
      </p:pic>
      <p:sp>
        <p:nvSpPr>
          <p:cNvPr id="4" name="Rectangle 3"/>
          <p:cNvSpPr/>
          <p:nvPr/>
        </p:nvSpPr>
        <p:spPr>
          <a:xfrm>
            <a:off x="640080" y="1216632"/>
            <a:ext cx="4922520" cy="369332"/>
          </a:xfrm>
          <a:prstGeom prst="rect">
            <a:avLst/>
          </a:prstGeom>
        </p:spPr>
        <p:txBody>
          <a:bodyPr wrap="square">
            <a:spAutoFit/>
          </a:bodyPr>
          <a:lstStyle/>
          <a:p>
            <a:r>
              <a:rPr lang="en-US" dirty="0">
                <a:solidFill>
                  <a:schemeClr val="bg1"/>
                </a:solidFill>
              </a:rPr>
              <a:t>Travel Cost Simulator Model</a:t>
            </a:r>
          </a:p>
        </p:txBody>
      </p:sp>
    </p:spTree>
    <p:extLst>
      <p:ext uri="{BB962C8B-B14F-4D97-AF65-F5344CB8AC3E}">
        <p14:creationId xmlns:p14="http://schemas.microsoft.com/office/powerpoint/2010/main" val="23262681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Model Design and Implementation</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09600" y="1676400"/>
            <a:ext cx="7848600" cy="4876800"/>
          </a:xfrm>
          <a:prstGeom prst="rect">
            <a:avLst/>
          </a:prstGeom>
        </p:spPr>
      </p:pic>
    </p:spTree>
    <p:extLst>
      <p:ext uri="{BB962C8B-B14F-4D97-AF65-F5344CB8AC3E}">
        <p14:creationId xmlns:p14="http://schemas.microsoft.com/office/powerpoint/2010/main" val="28129081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Multimodal Network Dataset</a:t>
            </a:r>
          </a:p>
        </p:txBody>
      </p:sp>
      <p:sp>
        <p:nvSpPr>
          <p:cNvPr id="3" name="Content Placeholder 2"/>
          <p:cNvSpPr>
            <a:spLocks noGrp="1"/>
          </p:cNvSpPr>
          <p:nvPr>
            <p:ph sz="quarter" idx="1"/>
          </p:nvPr>
        </p:nvSpPr>
        <p:spPr>
          <a:xfrm>
            <a:off x="304800" y="1752600"/>
            <a:ext cx="8461248" cy="2286000"/>
          </a:xfrm>
        </p:spPr>
        <p:txBody>
          <a:bodyPr>
            <a:normAutofit/>
          </a:bodyPr>
          <a:lstStyle/>
          <a:p>
            <a:r>
              <a:rPr lang="en-US" sz="2000" dirty="0"/>
              <a:t>Multimodal Network Dataset is a group of network elements linked to the geographical nature (edges, intersections) which is derived from a network of </a:t>
            </a:r>
            <a:r>
              <a:rPr lang="en-US" sz="2000" dirty="0" smtClean="0"/>
              <a:t>sources.</a:t>
            </a: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2286000" y="2498757"/>
            <a:ext cx="3456305" cy="4133786"/>
          </a:xfrm>
          <a:prstGeom prst="rect">
            <a:avLst/>
          </a:prstGeom>
          <a:ln w="3175"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8829502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Multimodal Network Dataset</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133600" y="1114697"/>
            <a:ext cx="3962400" cy="5562600"/>
          </a:xfrm>
          <a:prstGeom prst="rect">
            <a:avLst/>
          </a:prstGeom>
          <a:solidFill>
            <a:srgbClr val="FFFFFF">
              <a:shade val="85000"/>
            </a:srgbClr>
          </a:solidFill>
          <a:ln w="3175" cap="sq">
            <a:solidFill>
              <a:schemeClr val="tx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2425998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Model Design and Implementation</a:t>
            </a:r>
            <a:endParaRPr lang="en-US" dirty="0"/>
          </a:p>
        </p:txBody>
      </p:sp>
      <p:graphicFrame>
        <p:nvGraphicFramePr>
          <p:cNvPr id="5" name="Diagram 4"/>
          <p:cNvGraphicFramePr/>
          <p:nvPr>
            <p:extLst>
              <p:ext uri="{D42A27DB-BD31-4B8C-83A1-F6EECF244321}">
                <p14:modId xmlns:p14="http://schemas.microsoft.com/office/powerpoint/2010/main" val="3677249815"/>
              </p:ext>
            </p:extLst>
          </p:nvPr>
        </p:nvGraphicFramePr>
        <p:xfrm>
          <a:off x="152400" y="1752601"/>
          <a:ext cx="8763000"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346924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sz="quarter" idx="1"/>
          </p:nvPr>
        </p:nvSpPr>
        <p:spPr>
          <a:xfrm>
            <a:off x="381000" y="2133600"/>
            <a:ext cx="8382000" cy="3352800"/>
          </a:xfrm>
        </p:spPr>
        <p:txBody>
          <a:bodyPr>
            <a:normAutofit fontScale="92500" lnSpcReduction="10000"/>
          </a:bodyPr>
          <a:lstStyle/>
          <a:p>
            <a:r>
              <a:rPr lang="en-US" dirty="0" smtClean="0"/>
              <a:t>Background</a:t>
            </a:r>
          </a:p>
          <a:p>
            <a:r>
              <a:rPr lang="en-US" dirty="0" smtClean="0"/>
              <a:t>Objectives </a:t>
            </a:r>
          </a:p>
          <a:p>
            <a:r>
              <a:rPr lang="en-US" dirty="0"/>
              <a:t>Impotence of Project </a:t>
            </a:r>
            <a:endParaRPr lang="en-US" dirty="0" smtClean="0"/>
          </a:p>
          <a:p>
            <a:r>
              <a:rPr lang="en-US" dirty="0" smtClean="0"/>
              <a:t>Accessibility</a:t>
            </a:r>
          </a:p>
          <a:p>
            <a:r>
              <a:rPr lang="en-US" dirty="0"/>
              <a:t>Pollution in West </a:t>
            </a:r>
            <a:r>
              <a:rPr lang="en-US" dirty="0" smtClean="0"/>
              <a:t>Bank</a:t>
            </a:r>
          </a:p>
          <a:p>
            <a:r>
              <a:rPr lang="en-US" dirty="0"/>
              <a:t>Modes of Transportation in West Bank</a:t>
            </a:r>
            <a:endParaRPr lang="en-US" dirty="0" smtClean="0"/>
          </a:p>
          <a:p>
            <a:r>
              <a:rPr lang="en-US" dirty="0"/>
              <a:t>What done in the first </a:t>
            </a:r>
            <a:r>
              <a:rPr lang="en-US" dirty="0" smtClean="0"/>
              <a:t>part</a:t>
            </a:r>
          </a:p>
        </p:txBody>
      </p:sp>
    </p:spTree>
    <p:extLst>
      <p:ext uri="{BB962C8B-B14F-4D97-AF65-F5344CB8AC3E}">
        <p14:creationId xmlns:p14="http://schemas.microsoft.com/office/powerpoint/2010/main" val="16850846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Model Design and Implementation</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135626071"/>
              </p:ext>
            </p:extLst>
          </p:nvPr>
        </p:nvGraphicFramePr>
        <p:xfrm>
          <a:off x="609600" y="1828800"/>
          <a:ext cx="7848600" cy="4724401"/>
        </p:xfrm>
        <a:graphic>
          <a:graphicData uri="http://schemas.openxmlformats.org/drawingml/2006/table">
            <a:tbl>
              <a:tblPr firstRow="1" firstCol="1" bandRow="1">
                <a:tableStyleId>{5C22544A-7EE6-4342-B048-85BDC9FD1C3A}</a:tableStyleId>
              </a:tblPr>
              <a:tblGrid>
                <a:gridCol w="2841168"/>
                <a:gridCol w="2007860"/>
                <a:gridCol w="2999572"/>
              </a:tblGrid>
              <a:tr h="491793">
                <a:tc>
                  <a:txBody>
                    <a:bodyPr/>
                    <a:lstStyle/>
                    <a:p>
                      <a:pPr marL="0" marR="0" algn="ctr">
                        <a:lnSpc>
                          <a:spcPct val="200000"/>
                        </a:lnSpc>
                        <a:spcBef>
                          <a:spcPts val="0"/>
                        </a:spcBef>
                        <a:spcAft>
                          <a:spcPts val="0"/>
                        </a:spcAft>
                      </a:pPr>
                      <a:r>
                        <a:rPr lang="en-US" sz="1600">
                          <a:effectLst/>
                        </a:rPr>
                        <a:t>Road Network Name</a:t>
                      </a:r>
                      <a:endParaRPr lang="en-US" sz="1600">
                        <a:effectLst/>
                        <a:latin typeface="Times New Roman"/>
                        <a:ea typeface="Calibri"/>
                        <a:cs typeface="Arial"/>
                      </a:endParaRPr>
                    </a:p>
                  </a:txBody>
                  <a:tcPr marL="68580" marR="68580" marT="0" marB="0"/>
                </a:tc>
                <a:tc>
                  <a:txBody>
                    <a:bodyPr/>
                    <a:lstStyle/>
                    <a:p>
                      <a:pPr marL="0" marR="0" algn="ctr">
                        <a:lnSpc>
                          <a:spcPct val="200000"/>
                        </a:lnSpc>
                        <a:spcBef>
                          <a:spcPts val="0"/>
                        </a:spcBef>
                        <a:spcAft>
                          <a:spcPts val="0"/>
                        </a:spcAft>
                      </a:pPr>
                      <a:r>
                        <a:rPr lang="en-US" sz="1600">
                          <a:effectLst/>
                        </a:rPr>
                        <a:t>Speed km/h</a:t>
                      </a:r>
                      <a:endParaRPr lang="en-US" sz="1600">
                        <a:effectLst/>
                        <a:latin typeface="Times New Roman"/>
                        <a:ea typeface="Calibri"/>
                        <a:cs typeface="Arial"/>
                      </a:endParaRPr>
                    </a:p>
                  </a:txBody>
                  <a:tcPr marL="68580" marR="68580" marT="0" marB="0"/>
                </a:tc>
                <a:tc>
                  <a:txBody>
                    <a:bodyPr/>
                    <a:lstStyle/>
                    <a:p>
                      <a:pPr marL="0" marR="0" algn="ctr">
                        <a:lnSpc>
                          <a:spcPct val="200000"/>
                        </a:lnSpc>
                        <a:spcBef>
                          <a:spcPts val="0"/>
                        </a:spcBef>
                        <a:spcAft>
                          <a:spcPts val="0"/>
                        </a:spcAft>
                      </a:pPr>
                      <a:r>
                        <a:rPr lang="en-US" sz="1600">
                          <a:effectLst/>
                        </a:rPr>
                        <a:t>Source</a:t>
                      </a:r>
                      <a:endParaRPr lang="en-US" sz="1600">
                        <a:effectLst/>
                        <a:latin typeface="Times New Roman"/>
                        <a:ea typeface="Calibri"/>
                        <a:cs typeface="Arial"/>
                      </a:endParaRPr>
                    </a:p>
                  </a:txBody>
                  <a:tcPr marL="68580" marR="68580" marT="0" marB="0"/>
                </a:tc>
              </a:tr>
              <a:tr h="969904">
                <a:tc>
                  <a:txBody>
                    <a:bodyPr/>
                    <a:lstStyle/>
                    <a:p>
                      <a:pPr marL="0" marR="0" algn="ctr">
                        <a:lnSpc>
                          <a:spcPct val="115000"/>
                        </a:lnSpc>
                        <a:spcBef>
                          <a:spcPts val="0"/>
                        </a:spcBef>
                        <a:spcAft>
                          <a:spcPts val="0"/>
                        </a:spcAft>
                      </a:pPr>
                      <a:r>
                        <a:rPr lang="en-US" sz="1600">
                          <a:effectLst/>
                        </a:rPr>
                        <a:t>West Bank using bus</a:t>
                      </a:r>
                      <a:endParaRPr lang="en-US" sz="1600">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600">
                          <a:effectLst/>
                        </a:rPr>
                        <a:t>60</a:t>
                      </a:r>
                      <a:endParaRPr lang="en-US" sz="1600">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600">
                          <a:effectLst/>
                        </a:rPr>
                        <a:t>Measured between Nablus and Tulkarem and used for all road in West Bank.</a:t>
                      </a:r>
                      <a:endParaRPr lang="en-US" sz="1600">
                        <a:effectLst/>
                        <a:latin typeface="Times New Roman"/>
                        <a:ea typeface="Calibri"/>
                        <a:cs typeface="Arial"/>
                      </a:endParaRPr>
                    </a:p>
                  </a:txBody>
                  <a:tcPr marL="68580" marR="68580" marT="0" marB="0"/>
                </a:tc>
              </a:tr>
              <a:tr h="1631352">
                <a:tc>
                  <a:txBody>
                    <a:bodyPr/>
                    <a:lstStyle/>
                    <a:p>
                      <a:pPr marL="0" marR="0" algn="ctr">
                        <a:lnSpc>
                          <a:spcPct val="115000"/>
                        </a:lnSpc>
                        <a:spcBef>
                          <a:spcPts val="0"/>
                        </a:spcBef>
                        <a:spcAft>
                          <a:spcPts val="0"/>
                        </a:spcAft>
                      </a:pPr>
                      <a:r>
                        <a:rPr lang="en-US" sz="1600">
                          <a:effectLst/>
                        </a:rPr>
                        <a:t>West Bank using Car</a:t>
                      </a:r>
                      <a:endParaRPr lang="en-US" sz="1600">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600">
                          <a:effectLst/>
                        </a:rPr>
                        <a:t>Main Roads = 85</a:t>
                      </a:r>
                    </a:p>
                    <a:p>
                      <a:pPr marL="0" marR="0" algn="ctr">
                        <a:lnSpc>
                          <a:spcPct val="115000"/>
                        </a:lnSpc>
                        <a:spcBef>
                          <a:spcPts val="0"/>
                        </a:spcBef>
                        <a:spcAft>
                          <a:spcPts val="0"/>
                        </a:spcAft>
                      </a:pPr>
                      <a:r>
                        <a:rPr lang="en-US" sz="1600">
                          <a:effectLst/>
                        </a:rPr>
                        <a:t>Regional Roads = 80</a:t>
                      </a:r>
                      <a:endParaRPr lang="en-US" sz="1600">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600">
                          <a:effectLst/>
                        </a:rPr>
                        <a:t>Eklund, L.2010 Accessibility to Health Services in the West Bank, Occupied Palestinian Territory.</a:t>
                      </a:r>
                    </a:p>
                    <a:p>
                      <a:pPr marL="0" marR="0" algn="ctr">
                        <a:lnSpc>
                          <a:spcPct val="115000"/>
                        </a:lnSpc>
                        <a:spcBef>
                          <a:spcPts val="0"/>
                        </a:spcBef>
                        <a:spcAft>
                          <a:spcPts val="0"/>
                        </a:spcAft>
                      </a:pPr>
                      <a:r>
                        <a:rPr lang="en-US" sz="1600">
                          <a:effectLst/>
                        </a:rPr>
                        <a:t>Measured by the researcher using GPS system.</a:t>
                      </a:r>
                      <a:endParaRPr lang="en-US" sz="1600">
                        <a:effectLst/>
                        <a:latin typeface="Times New Roman"/>
                        <a:ea typeface="Calibri"/>
                        <a:cs typeface="Arial"/>
                      </a:endParaRPr>
                    </a:p>
                  </a:txBody>
                  <a:tcPr marL="68580" marR="68580" marT="0" marB="0"/>
                </a:tc>
              </a:tr>
              <a:tr h="1631352">
                <a:tc>
                  <a:txBody>
                    <a:bodyPr/>
                    <a:lstStyle/>
                    <a:p>
                      <a:pPr marL="0" marR="0" algn="ctr">
                        <a:lnSpc>
                          <a:spcPct val="115000"/>
                        </a:lnSpc>
                        <a:spcBef>
                          <a:spcPts val="0"/>
                        </a:spcBef>
                        <a:spcAft>
                          <a:spcPts val="0"/>
                        </a:spcAft>
                      </a:pPr>
                      <a:r>
                        <a:rPr lang="en-US" sz="1600" dirty="0">
                          <a:effectLst/>
                        </a:rPr>
                        <a:t>Each one of the governorates road networks using Bus or Car</a:t>
                      </a:r>
                      <a:endParaRPr lang="en-US" sz="1600" dirty="0">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600">
                          <a:effectLst/>
                        </a:rPr>
                        <a:t>Main = 59</a:t>
                      </a:r>
                    </a:p>
                    <a:p>
                      <a:pPr marL="0" marR="0" algn="ctr">
                        <a:lnSpc>
                          <a:spcPct val="115000"/>
                        </a:lnSpc>
                        <a:spcBef>
                          <a:spcPts val="0"/>
                        </a:spcBef>
                        <a:spcAft>
                          <a:spcPts val="0"/>
                        </a:spcAft>
                      </a:pPr>
                      <a:r>
                        <a:rPr lang="en-US" sz="1600">
                          <a:effectLst/>
                        </a:rPr>
                        <a:t>Local = 46</a:t>
                      </a:r>
                      <a:endParaRPr lang="en-US" sz="1600">
                        <a:effectLst/>
                        <a:latin typeface="Times New Roman"/>
                        <a:ea typeface="Calibri"/>
                        <a:cs typeface="Arial"/>
                      </a:endParaRPr>
                    </a:p>
                  </a:txBody>
                  <a:tcPr marL="68580" marR="68580" marT="0" marB="0"/>
                </a:tc>
                <a:tc>
                  <a:txBody>
                    <a:bodyPr/>
                    <a:lstStyle/>
                    <a:p>
                      <a:pPr marL="0" marR="0" algn="ctr">
                        <a:lnSpc>
                          <a:spcPct val="115000"/>
                        </a:lnSpc>
                        <a:spcBef>
                          <a:spcPts val="0"/>
                        </a:spcBef>
                        <a:spcAft>
                          <a:spcPts val="0"/>
                        </a:spcAft>
                      </a:pPr>
                      <a:r>
                        <a:rPr lang="en-US" sz="1600" dirty="0" err="1">
                          <a:effectLst/>
                        </a:rPr>
                        <a:t>Eklund</a:t>
                      </a:r>
                      <a:r>
                        <a:rPr lang="en-US" sz="1600" dirty="0">
                          <a:effectLst/>
                        </a:rPr>
                        <a:t>, L.2010 Accessibility to Health Services in the West Bank, Occupied Palestinian Territory.</a:t>
                      </a:r>
                    </a:p>
                    <a:p>
                      <a:pPr marL="0" marR="0" algn="ctr">
                        <a:lnSpc>
                          <a:spcPct val="115000"/>
                        </a:lnSpc>
                        <a:spcBef>
                          <a:spcPts val="0"/>
                        </a:spcBef>
                        <a:spcAft>
                          <a:spcPts val="0"/>
                        </a:spcAft>
                      </a:pPr>
                      <a:r>
                        <a:rPr lang="en-US" sz="1600" dirty="0">
                          <a:effectLst/>
                        </a:rPr>
                        <a:t>Measured by the researcher using GPS system.</a:t>
                      </a:r>
                      <a:endParaRPr lang="en-US" sz="1600" dirty="0">
                        <a:effectLst/>
                        <a:latin typeface="Times New Roman"/>
                        <a:ea typeface="Calibri"/>
                        <a:cs typeface="Arial"/>
                      </a:endParaRPr>
                    </a:p>
                  </a:txBody>
                  <a:tcPr marL="68580" marR="68580" marT="0" marB="0"/>
                </a:tc>
              </a:tr>
            </a:tbl>
          </a:graphicData>
        </a:graphic>
      </p:graphicFrame>
    </p:spTree>
    <p:extLst>
      <p:ext uri="{BB962C8B-B14F-4D97-AF65-F5344CB8AC3E}">
        <p14:creationId xmlns:p14="http://schemas.microsoft.com/office/powerpoint/2010/main" val="14454539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Model Design and Implementation</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85800" y="1676400"/>
            <a:ext cx="7848600" cy="5029200"/>
          </a:xfrm>
          <a:prstGeom prst="rect">
            <a:avLst/>
          </a:prstGeom>
          <a:ln w="3175"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2453320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a:t>
            </a:r>
          </a:p>
        </p:txBody>
      </p:sp>
      <p:pic>
        <p:nvPicPr>
          <p:cNvPr id="4" name="Content Placeholder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1905000" y="1447800"/>
            <a:ext cx="4822934" cy="5410200"/>
          </a:xfrm>
        </p:spPr>
      </p:pic>
    </p:spTree>
    <p:extLst>
      <p:ext uri="{BB962C8B-B14F-4D97-AF65-F5344CB8AC3E}">
        <p14:creationId xmlns:p14="http://schemas.microsoft.com/office/powerpoint/2010/main" val="21233290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a:t>
            </a: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2286000" y="1295400"/>
            <a:ext cx="4114800" cy="5486400"/>
          </a:xfrm>
          <a:prstGeom prst="rect">
            <a:avLst/>
          </a:prstGeom>
          <a:ln w="6350" cap="sq" cmpd="thickThin">
            <a:solidFill>
              <a:srgbClr val="000000"/>
            </a:solidFill>
            <a:prstDash val="solid"/>
            <a:miter lim="800000"/>
          </a:ln>
          <a:effectLst>
            <a:innerShdw blurRad="76200">
              <a:srgbClr val="000000"/>
            </a:innerShdw>
          </a:effectLst>
        </p:spPr>
      </p:pic>
      <p:sp>
        <p:nvSpPr>
          <p:cNvPr id="6" name="Rectangle 5"/>
          <p:cNvSpPr/>
          <p:nvPr/>
        </p:nvSpPr>
        <p:spPr>
          <a:xfrm>
            <a:off x="6400800" y="2971800"/>
            <a:ext cx="2667000" cy="646331"/>
          </a:xfrm>
          <a:prstGeom prst="rect">
            <a:avLst/>
          </a:prstGeom>
        </p:spPr>
        <p:txBody>
          <a:bodyPr wrap="square">
            <a:spAutoFit/>
          </a:bodyPr>
          <a:lstStyle/>
          <a:p>
            <a:r>
              <a:rPr lang="en-US" b="1" dirty="0"/>
              <a:t>Normal Route between Nablus &amp; Tulkarm.</a:t>
            </a:r>
          </a:p>
        </p:txBody>
      </p:sp>
    </p:spTree>
    <p:extLst>
      <p:ext uri="{BB962C8B-B14F-4D97-AF65-F5344CB8AC3E}">
        <p14:creationId xmlns:p14="http://schemas.microsoft.com/office/powerpoint/2010/main" val="38688380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a:t>
            </a:r>
          </a:p>
        </p:txBody>
      </p:sp>
      <p:sp>
        <p:nvSpPr>
          <p:cNvPr id="6" name="Rectangle 5"/>
          <p:cNvSpPr/>
          <p:nvPr/>
        </p:nvSpPr>
        <p:spPr>
          <a:xfrm>
            <a:off x="6400800" y="2971800"/>
            <a:ext cx="2667000" cy="646331"/>
          </a:xfrm>
          <a:prstGeom prst="rect">
            <a:avLst/>
          </a:prstGeom>
        </p:spPr>
        <p:txBody>
          <a:bodyPr wrap="square">
            <a:spAutoFit/>
          </a:bodyPr>
          <a:lstStyle/>
          <a:p>
            <a:r>
              <a:rPr lang="en-US" b="1" dirty="0" smtClean="0"/>
              <a:t>Developed </a:t>
            </a:r>
            <a:r>
              <a:rPr lang="en-US" b="1" dirty="0"/>
              <a:t>Route in closed conditions</a:t>
            </a:r>
          </a:p>
        </p:txBody>
      </p:sp>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2133600" y="1295400"/>
            <a:ext cx="4114800" cy="5486400"/>
          </a:xfrm>
          <a:prstGeom prst="rect">
            <a:avLst/>
          </a:prstGeom>
          <a:ln w="635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4065075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a:t>
            </a:r>
          </a:p>
        </p:txBody>
      </p:sp>
      <p:sp>
        <p:nvSpPr>
          <p:cNvPr id="5" name="TextBox 4"/>
          <p:cNvSpPr txBox="1"/>
          <p:nvPr/>
        </p:nvSpPr>
        <p:spPr>
          <a:xfrm>
            <a:off x="533400" y="1230868"/>
            <a:ext cx="1143000" cy="369332"/>
          </a:xfrm>
          <a:prstGeom prst="rect">
            <a:avLst/>
          </a:prstGeom>
          <a:noFill/>
          <a:ln>
            <a:solidFill>
              <a:schemeClr val="bg1"/>
            </a:solidFill>
          </a:ln>
        </p:spPr>
        <p:txBody>
          <a:bodyPr wrap="square" rtlCol="0">
            <a:spAutoFit/>
          </a:bodyPr>
          <a:lstStyle/>
          <a:p>
            <a:r>
              <a:rPr lang="en-US" dirty="0" smtClean="0">
                <a:solidFill>
                  <a:schemeClr val="bg1"/>
                </a:solidFill>
              </a:rPr>
              <a:t>Results</a:t>
            </a:r>
            <a:endParaRPr lang="en-US" dirty="0">
              <a:solidFill>
                <a:schemeClr val="bg1"/>
              </a:solidFill>
            </a:endParaRP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228600" y="2133600"/>
            <a:ext cx="6453051" cy="4588510"/>
          </a:xfrm>
          <a:prstGeom prst="rect">
            <a:avLst/>
          </a:prstGeom>
        </p:spPr>
      </p:pic>
      <p:sp>
        <p:nvSpPr>
          <p:cNvPr id="7" name="Rectangle 6"/>
          <p:cNvSpPr/>
          <p:nvPr/>
        </p:nvSpPr>
        <p:spPr>
          <a:xfrm>
            <a:off x="228600" y="1629619"/>
            <a:ext cx="8839200" cy="369332"/>
          </a:xfrm>
          <a:prstGeom prst="rect">
            <a:avLst/>
          </a:prstGeom>
        </p:spPr>
        <p:txBody>
          <a:bodyPr wrap="square">
            <a:spAutoFit/>
          </a:bodyPr>
          <a:lstStyle/>
          <a:p>
            <a:r>
              <a:rPr lang="en-US" b="1" dirty="0" smtClean="0"/>
              <a:t>Normal </a:t>
            </a:r>
            <a:r>
              <a:rPr lang="en-US" b="1" dirty="0"/>
              <a:t>travel conditions </a:t>
            </a:r>
            <a:r>
              <a:rPr lang="en-US" b="1" dirty="0" smtClean="0"/>
              <a:t>Vs. Checkpoints </a:t>
            </a:r>
            <a:r>
              <a:rPr lang="en-US" b="1" dirty="0"/>
              <a:t>are closed when traveling using privet </a:t>
            </a:r>
            <a:r>
              <a:rPr lang="en-US" b="1" dirty="0" smtClean="0"/>
              <a:t>car:</a:t>
            </a:r>
            <a:endParaRPr lang="en-US" dirty="0"/>
          </a:p>
        </p:txBody>
      </p:sp>
      <p:sp>
        <p:nvSpPr>
          <p:cNvPr id="8" name="Rectangle 7"/>
          <p:cNvSpPr/>
          <p:nvPr/>
        </p:nvSpPr>
        <p:spPr>
          <a:xfrm>
            <a:off x="7162800" y="2514600"/>
            <a:ext cx="1981200" cy="3323987"/>
          </a:xfrm>
          <a:prstGeom prst="rect">
            <a:avLst/>
          </a:prstGeom>
        </p:spPr>
        <p:txBody>
          <a:bodyPr wrap="square">
            <a:spAutoFit/>
          </a:bodyPr>
          <a:lstStyle/>
          <a:p>
            <a:r>
              <a:rPr lang="en-US" sz="1400" b="1" dirty="0" smtClean="0"/>
              <a:t>-Travel Distance increased </a:t>
            </a:r>
            <a:r>
              <a:rPr lang="en-US" sz="1400" b="1" dirty="0"/>
              <a:t>by about 120 </a:t>
            </a:r>
            <a:r>
              <a:rPr lang="en-US" sz="1400" b="1" dirty="0" smtClean="0"/>
              <a:t>%. </a:t>
            </a:r>
          </a:p>
          <a:p>
            <a:r>
              <a:rPr lang="en-US" sz="1400" b="1" dirty="0" smtClean="0"/>
              <a:t>-Travel Time increased </a:t>
            </a:r>
            <a:r>
              <a:rPr lang="en-US" sz="1400" b="1" dirty="0"/>
              <a:t>by about </a:t>
            </a:r>
            <a:r>
              <a:rPr lang="en-US" sz="1400" b="1" dirty="0" smtClean="0"/>
              <a:t>130 %.</a:t>
            </a:r>
          </a:p>
          <a:p>
            <a:r>
              <a:rPr lang="en-US" sz="1400" b="1" dirty="0" smtClean="0"/>
              <a:t>-SO2 increased </a:t>
            </a:r>
            <a:r>
              <a:rPr lang="en-US" sz="1400" b="1" dirty="0"/>
              <a:t>by about </a:t>
            </a:r>
            <a:r>
              <a:rPr lang="en-US" sz="1400" b="1" dirty="0" smtClean="0"/>
              <a:t>115 %.</a:t>
            </a:r>
          </a:p>
          <a:p>
            <a:r>
              <a:rPr lang="en-US" sz="1400" b="1" dirty="0" smtClean="0"/>
              <a:t>-</a:t>
            </a:r>
            <a:r>
              <a:rPr lang="en-US" sz="1400" b="1" dirty="0" err="1" smtClean="0"/>
              <a:t>NOx</a:t>
            </a:r>
            <a:r>
              <a:rPr lang="en-US" sz="1400" b="1" dirty="0" smtClean="0"/>
              <a:t> increased </a:t>
            </a:r>
            <a:r>
              <a:rPr lang="en-US" sz="1400" b="1" dirty="0"/>
              <a:t>by about </a:t>
            </a:r>
            <a:r>
              <a:rPr lang="en-US" sz="1400" b="1" dirty="0" smtClean="0"/>
              <a:t>113 %.</a:t>
            </a:r>
          </a:p>
          <a:p>
            <a:r>
              <a:rPr lang="en-US" sz="1400" b="1" dirty="0" smtClean="0"/>
              <a:t>-SPM increased </a:t>
            </a:r>
            <a:r>
              <a:rPr lang="en-US" sz="1400" b="1" dirty="0"/>
              <a:t>by about </a:t>
            </a:r>
            <a:r>
              <a:rPr lang="en-US" sz="1400" b="1" dirty="0" smtClean="0"/>
              <a:t>113 </a:t>
            </a:r>
            <a:r>
              <a:rPr lang="en-US" sz="1400" b="1" dirty="0"/>
              <a:t>%.</a:t>
            </a:r>
          </a:p>
          <a:p>
            <a:endParaRPr lang="en-US" sz="1400" b="1" dirty="0"/>
          </a:p>
          <a:p>
            <a:endParaRPr lang="en-US" sz="1400" b="1" dirty="0"/>
          </a:p>
          <a:p>
            <a:endParaRPr lang="en-US" sz="1400" b="1" dirty="0"/>
          </a:p>
          <a:p>
            <a:endParaRPr lang="en-US" sz="1400" b="1" dirty="0"/>
          </a:p>
        </p:txBody>
      </p:sp>
    </p:spTree>
    <p:extLst>
      <p:ext uri="{BB962C8B-B14F-4D97-AF65-F5344CB8AC3E}">
        <p14:creationId xmlns:p14="http://schemas.microsoft.com/office/powerpoint/2010/main" val="11221725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a:t>
            </a:r>
          </a:p>
        </p:txBody>
      </p:sp>
      <p:sp>
        <p:nvSpPr>
          <p:cNvPr id="5" name="TextBox 4"/>
          <p:cNvSpPr txBox="1"/>
          <p:nvPr/>
        </p:nvSpPr>
        <p:spPr>
          <a:xfrm>
            <a:off x="533400" y="1230868"/>
            <a:ext cx="1143000" cy="369332"/>
          </a:xfrm>
          <a:prstGeom prst="rect">
            <a:avLst/>
          </a:prstGeom>
          <a:noFill/>
          <a:ln>
            <a:solidFill>
              <a:schemeClr val="bg1"/>
            </a:solidFill>
          </a:ln>
        </p:spPr>
        <p:txBody>
          <a:bodyPr wrap="square" rtlCol="0">
            <a:spAutoFit/>
          </a:bodyPr>
          <a:lstStyle/>
          <a:p>
            <a:r>
              <a:rPr lang="en-US" dirty="0" smtClean="0">
                <a:solidFill>
                  <a:schemeClr val="bg1"/>
                </a:solidFill>
              </a:rPr>
              <a:t>Results</a:t>
            </a:r>
            <a:endParaRPr lang="en-US" dirty="0">
              <a:solidFill>
                <a:schemeClr val="bg1"/>
              </a:solidFill>
            </a:endParaRPr>
          </a:p>
        </p:txBody>
      </p:sp>
      <p:sp>
        <p:nvSpPr>
          <p:cNvPr id="7" name="Rectangle 6"/>
          <p:cNvSpPr/>
          <p:nvPr/>
        </p:nvSpPr>
        <p:spPr>
          <a:xfrm>
            <a:off x="533400" y="1629452"/>
            <a:ext cx="7772400" cy="369332"/>
          </a:xfrm>
          <a:prstGeom prst="rect">
            <a:avLst/>
          </a:prstGeom>
        </p:spPr>
        <p:txBody>
          <a:bodyPr wrap="square">
            <a:spAutoFit/>
          </a:bodyPr>
          <a:lstStyle/>
          <a:p>
            <a:r>
              <a:rPr lang="en-US" b="1" dirty="0" smtClean="0"/>
              <a:t>Maximum </a:t>
            </a:r>
            <a:r>
              <a:rPr lang="en-US" b="1" dirty="0"/>
              <a:t>delay </a:t>
            </a:r>
            <a:r>
              <a:rPr lang="en-US" b="1" dirty="0" smtClean="0"/>
              <a:t>Vs. Minimum </a:t>
            </a:r>
            <a:r>
              <a:rPr lang="en-US" b="1" dirty="0"/>
              <a:t>delay at checkpoints when traveling using car </a:t>
            </a:r>
            <a:r>
              <a:rPr lang="en-US" b="1" dirty="0" smtClean="0"/>
              <a:t>:</a:t>
            </a:r>
            <a:endParaRPr lang="en-US" dirty="0"/>
          </a:p>
        </p:txBody>
      </p:sp>
      <p:sp>
        <p:nvSpPr>
          <p:cNvPr id="8" name="Rectangle 7"/>
          <p:cNvSpPr/>
          <p:nvPr/>
        </p:nvSpPr>
        <p:spPr>
          <a:xfrm>
            <a:off x="6858000" y="2808744"/>
            <a:ext cx="1981200" cy="2677656"/>
          </a:xfrm>
          <a:prstGeom prst="rect">
            <a:avLst/>
          </a:prstGeom>
        </p:spPr>
        <p:txBody>
          <a:bodyPr wrap="square">
            <a:spAutoFit/>
          </a:bodyPr>
          <a:lstStyle/>
          <a:p>
            <a:r>
              <a:rPr lang="en-US" sz="1400" b="1" dirty="0" smtClean="0"/>
              <a:t>-Travel Time increased by about 400 % from minimum delay and 900 % from normal conditions.</a:t>
            </a:r>
          </a:p>
          <a:p>
            <a:r>
              <a:rPr lang="en-US" sz="1400" b="1" dirty="0" smtClean="0"/>
              <a:t>-</a:t>
            </a:r>
            <a:r>
              <a:rPr lang="en-US" sz="1400" b="1" dirty="0"/>
              <a:t>Travel </a:t>
            </a:r>
            <a:r>
              <a:rPr lang="en-US" sz="1400" b="1" dirty="0" smtClean="0"/>
              <a:t>Distance, Pollutions does not significantly affected. </a:t>
            </a:r>
            <a:endParaRPr lang="en-US" sz="1400" b="1" dirty="0"/>
          </a:p>
          <a:p>
            <a:endParaRPr lang="en-US" sz="1400" b="1" dirty="0"/>
          </a:p>
          <a:p>
            <a:endParaRPr lang="en-US" sz="1400" b="1" dirty="0"/>
          </a:p>
          <a:p>
            <a:endParaRPr lang="en-US" sz="1400" b="1" dirty="0"/>
          </a:p>
          <a:p>
            <a:endParaRPr lang="en-US" sz="1400" b="1" dirty="0"/>
          </a:p>
        </p:txBody>
      </p:sp>
      <p:pic>
        <p:nvPicPr>
          <p:cNvPr id="9" name="Picture 8"/>
          <p:cNvPicPr/>
          <p:nvPr/>
        </p:nvPicPr>
        <p:blipFill>
          <a:blip r:embed="rId2">
            <a:extLst>
              <a:ext uri="{28A0092B-C50C-407E-A947-70E740481C1C}">
                <a14:useLocalDpi xmlns:a14="http://schemas.microsoft.com/office/drawing/2010/main" val="0"/>
              </a:ext>
            </a:extLst>
          </a:blip>
          <a:srcRect/>
          <a:stretch>
            <a:fillRect/>
          </a:stretch>
        </p:blipFill>
        <p:spPr bwMode="auto">
          <a:xfrm>
            <a:off x="76200" y="2172789"/>
            <a:ext cx="6400800" cy="4572000"/>
          </a:xfrm>
          <a:prstGeom prst="rect">
            <a:avLst/>
          </a:prstGeom>
          <a:noFill/>
        </p:spPr>
      </p:pic>
    </p:spTree>
    <p:extLst>
      <p:ext uri="{BB962C8B-B14F-4D97-AF65-F5344CB8AC3E}">
        <p14:creationId xmlns:p14="http://schemas.microsoft.com/office/powerpoint/2010/main" val="30748977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a:t>
            </a:r>
          </a:p>
        </p:txBody>
      </p:sp>
      <p:sp>
        <p:nvSpPr>
          <p:cNvPr id="5" name="TextBox 4"/>
          <p:cNvSpPr txBox="1"/>
          <p:nvPr/>
        </p:nvSpPr>
        <p:spPr>
          <a:xfrm>
            <a:off x="533400" y="1230868"/>
            <a:ext cx="1143000" cy="369332"/>
          </a:xfrm>
          <a:prstGeom prst="rect">
            <a:avLst/>
          </a:prstGeom>
          <a:noFill/>
          <a:ln>
            <a:solidFill>
              <a:schemeClr val="bg1"/>
            </a:solidFill>
          </a:ln>
        </p:spPr>
        <p:txBody>
          <a:bodyPr wrap="square" rtlCol="0">
            <a:spAutoFit/>
          </a:bodyPr>
          <a:lstStyle/>
          <a:p>
            <a:r>
              <a:rPr lang="en-US" dirty="0" smtClean="0">
                <a:solidFill>
                  <a:schemeClr val="bg1"/>
                </a:solidFill>
              </a:rPr>
              <a:t>Results</a:t>
            </a:r>
            <a:endParaRPr lang="en-US" dirty="0">
              <a:solidFill>
                <a:schemeClr val="bg1"/>
              </a:solidFill>
            </a:endParaRPr>
          </a:p>
        </p:txBody>
      </p:sp>
      <p:sp>
        <p:nvSpPr>
          <p:cNvPr id="7" name="Rectangle 6"/>
          <p:cNvSpPr/>
          <p:nvPr/>
        </p:nvSpPr>
        <p:spPr>
          <a:xfrm>
            <a:off x="533400" y="1629452"/>
            <a:ext cx="7772400" cy="369332"/>
          </a:xfrm>
          <a:prstGeom prst="rect">
            <a:avLst/>
          </a:prstGeom>
        </p:spPr>
        <p:txBody>
          <a:bodyPr wrap="square">
            <a:spAutoFit/>
          </a:bodyPr>
          <a:lstStyle/>
          <a:p>
            <a:r>
              <a:rPr lang="en-US" b="1" dirty="0" smtClean="0"/>
              <a:t>Normal </a:t>
            </a:r>
            <a:r>
              <a:rPr lang="en-US" b="1" dirty="0"/>
              <a:t>travel conditions  </a:t>
            </a:r>
            <a:r>
              <a:rPr lang="en-US" b="1" dirty="0" smtClean="0"/>
              <a:t>Vs. Checkpoints </a:t>
            </a:r>
            <a:r>
              <a:rPr lang="en-US" b="1" dirty="0"/>
              <a:t>are closed when traveling using Bus</a:t>
            </a:r>
            <a:r>
              <a:rPr lang="en-US" b="1" dirty="0" smtClean="0"/>
              <a:t>:</a:t>
            </a:r>
            <a:endParaRPr lang="en-US" dirty="0"/>
          </a:p>
        </p:txBody>
      </p:sp>
      <p:sp>
        <p:nvSpPr>
          <p:cNvPr id="8" name="Rectangle 7"/>
          <p:cNvSpPr/>
          <p:nvPr/>
        </p:nvSpPr>
        <p:spPr>
          <a:xfrm>
            <a:off x="7162800" y="2514600"/>
            <a:ext cx="1981200" cy="3385542"/>
          </a:xfrm>
          <a:prstGeom prst="rect">
            <a:avLst/>
          </a:prstGeom>
        </p:spPr>
        <p:txBody>
          <a:bodyPr wrap="square">
            <a:spAutoFit/>
          </a:bodyPr>
          <a:lstStyle/>
          <a:p>
            <a:r>
              <a:rPr lang="en-US" sz="1400" b="1" dirty="0" smtClean="0"/>
              <a:t>-Travel Distance increased </a:t>
            </a:r>
            <a:r>
              <a:rPr lang="en-US" sz="1400" b="1" dirty="0"/>
              <a:t>by about 115 </a:t>
            </a:r>
            <a:r>
              <a:rPr lang="en-US" sz="1400" b="1" dirty="0" smtClean="0"/>
              <a:t>%. </a:t>
            </a:r>
          </a:p>
          <a:p>
            <a:r>
              <a:rPr lang="en-US" sz="1400" b="1" dirty="0" smtClean="0"/>
              <a:t>-Travel Time increased </a:t>
            </a:r>
            <a:r>
              <a:rPr lang="en-US" sz="1400" b="1" dirty="0"/>
              <a:t>by about 115</a:t>
            </a:r>
            <a:r>
              <a:rPr lang="en-US" sz="1400" b="1" dirty="0" smtClean="0"/>
              <a:t>%.</a:t>
            </a:r>
          </a:p>
          <a:p>
            <a:r>
              <a:rPr lang="en-US" sz="1400" b="1" dirty="0" smtClean="0"/>
              <a:t>-SO2 increased </a:t>
            </a:r>
            <a:r>
              <a:rPr lang="en-US" sz="1400" b="1" dirty="0"/>
              <a:t>by about 113</a:t>
            </a:r>
            <a:r>
              <a:rPr lang="en-US" sz="1400" b="1" dirty="0" smtClean="0"/>
              <a:t>%%.</a:t>
            </a:r>
          </a:p>
          <a:p>
            <a:r>
              <a:rPr lang="en-US" sz="1400" b="1" dirty="0" smtClean="0"/>
              <a:t>-</a:t>
            </a:r>
            <a:r>
              <a:rPr lang="en-US" sz="1400" b="1" dirty="0" err="1" smtClean="0"/>
              <a:t>NOx</a:t>
            </a:r>
            <a:r>
              <a:rPr lang="en-US" sz="1400" b="1" dirty="0" smtClean="0"/>
              <a:t> increased </a:t>
            </a:r>
            <a:r>
              <a:rPr lang="en-US" sz="1400" b="1" dirty="0"/>
              <a:t>by about 113</a:t>
            </a:r>
            <a:r>
              <a:rPr lang="en-US" sz="1400" b="1" dirty="0" smtClean="0"/>
              <a:t> %.</a:t>
            </a:r>
          </a:p>
          <a:p>
            <a:r>
              <a:rPr lang="en-US" sz="1400" b="1" dirty="0" smtClean="0"/>
              <a:t>-SPM increased </a:t>
            </a:r>
            <a:r>
              <a:rPr lang="en-US" sz="1400" b="1" dirty="0"/>
              <a:t>by about </a:t>
            </a:r>
            <a:r>
              <a:rPr lang="en-US" sz="1400" b="1" dirty="0" smtClean="0"/>
              <a:t>114 </a:t>
            </a:r>
            <a:r>
              <a:rPr lang="en-US" sz="1400" b="1" dirty="0"/>
              <a:t>%.</a:t>
            </a:r>
          </a:p>
          <a:p>
            <a:endParaRPr lang="en-US" sz="1400" b="1" dirty="0"/>
          </a:p>
          <a:p>
            <a:endParaRPr lang="en-US" sz="1400" b="1" dirty="0"/>
          </a:p>
          <a:p>
            <a:endParaRPr lang="en-US" sz="1400" b="1" dirty="0"/>
          </a:p>
          <a:p>
            <a:endParaRPr lang="en-US" sz="1400" b="1" dirty="0"/>
          </a:p>
        </p:txBody>
      </p:sp>
      <p:pic>
        <p:nvPicPr>
          <p:cNvPr id="9" name="Picture 8"/>
          <p:cNvPicPr/>
          <p:nvPr/>
        </p:nvPicPr>
        <p:blipFill>
          <a:blip r:embed="rId2">
            <a:extLst>
              <a:ext uri="{28A0092B-C50C-407E-A947-70E740481C1C}">
                <a14:useLocalDpi xmlns:a14="http://schemas.microsoft.com/office/drawing/2010/main" val="0"/>
              </a:ext>
            </a:extLst>
          </a:blip>
          <a:srcRect/>
          <a:stretch>
            <a:fillRect/>
          </a:stretch>
        </p:blipFill>
        <p:spPr bwMode="auto">
          <a:xfrm>
            <a:off x="152400" y="2133600"/>
            <a:ext cx="6400800" cy="4572000"/>
          </a:xfrm>
          <a:prstGeom prst="rect">
            <a:avLst/>
          </a:prstGeom>
          <a:noFill/>
        </p:spPr>
      </p:pic>
    </p:spTree>
    <p:extLst>
      <p:ext uri="{BB962C8B-B14F-4D97-AF65-F5344CB8AC3E}">
        <p14:creationId xmlns:p14="http://schemas.microsoft.com/office/powerpoint/2010/main" val="6367334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a:t>
            </a:r>
          </a:p>
        </p:txBody>
      </p:sp>
      <p:sp>
        <p:nvSpPr>
          <p:cNvPr id="5" name="TextBox 4"/>
          <p:cNvSpPr txBox="1"/>
          <p:nvPr/>
        </p:nvSpPr>
        <p:spPr>
          <a:xfrm>
            <a:off x="533400" y="1230868"/>
            <a:ext cx="1143000" cy="369332"/>
          </a:xfrm>
          <a:prstGeom prst="rect">
            <a:avLst/>
          </a:prstGeom>
          <a:noFill/>
          <a:ln>
            <a:solidFill>
              <a:schemeClr val="bg1"/>
            </a:solidFill>
          </a:ln>
        </p:spPr>
        <p:txBody>
          <a:bodyPr wrap="square" rtlCol="0">
            <a:spAutoFit/>
          </a:bodyPr>
          <a:lstStyle/>
          <a:p>
            <a:r>
              <a:rPr lang="en-US" dirty="0" smtClean="0">
                <a:solidFill>
                  <a:schemeClr val="bg1"/>
                </a:solidFill>
              </a:rPr>
              <a:t>Results</a:t>
            </a:r>
            <a:endParaRPr lang="en-US" dirty="0">
              <a:solidFill>
                <a:schemeClr val="bg1"/>
              </a:solidFill>
            </a:endParaRPr>
          </a:p>
        </p:txBody>
      </p:sp>
      <p:sp>
        <p:nvSpPr>
          <p:cNvPr id="7" name="Rectangle 6"/>
          <p:cNvSpPr/>
          <p:nvPr/>
        </p:nvSpPr>
        <p:spPr>
          <a:xfrm>
            <a:off x="533400" y="1629452"/>
            <a:ext cx="7772400" cy="369332"/>
          </a:xfrm>
          <a:prstGeom prst="rect">
            <a:avLst/>
          </a:prstGeom>
        </p:spPr>
        <p:txBody>
          <a:bodyPr wrap="square">
            <a:spAutoFit/>
          </a:bodyPr>
          <a:lstStyle/>
          <a:p>
            <a:r>
              <a:rPr lang="en-US" b="1" dirty="0" smtClean="0"/>
              <a:t>Maximum </a:t>
            </a:r>
            <a:r>
              <a:rPr lang="en-US" b="1" dirty="0"/>
              <a:t>delay </a:t>
            </a:r>
            <a:r>
              <a:rPr lang="en-US" b="1" dirty="0" smtClean="0"/>
              <a:t>Vs. Minimum </a:t>
            </a:r>
            <a:r>
              <a:rPr lang="en-US" b="1" dirty="0"/>
              <a:t>delay at checkpoints when traveling using </a:t>
            </a:r>
            <a:r>
              <a:rPr lang="en-US" b="1" dirty="0" smtClean="0"/>
              <a:t>Bus :</a:t>
            </a:r>
            <a:endParaRPr lang="en-US" dirty="0"/>
          </a:p>
        </p:txBody>
      </p:sp>
      <p:sp>
        <p:nvSpPr>
          <p:cNvPr id="8" name="Rectangle 7"/>
          <p:cNvSpPr/>
          <p:nvPr/>
        </p:nvSpPr>
        <p:spPr>
          <a:xfrm>
            <a:off x="6934200" y="2514600"/>
            <a:ext cx="1981200" cy="2677656"/>
          </a:xfrm>
          <a:prstGeom prst="rect">
            <a:avLst/>
          </a:prstGeom>
        </p:spPr>
        <p:txBody>
          <a:bodyPr wrap="square">
            <a:spAutoFit/>
          </a:bodyPr>
          <a:lstStyle/>
          <a:p>
            <a:r>
              <a:rPr lang="en-US" sz="1400" b="1" dirty="0" smtClean="0"/>
              <a:t>-Travel Time increased by about 500 % from minimum delay and 850 % from normal conditions.</a:t>
            </a:r>
          </a:p>
          <a:p>
            <a:r>
              <a:rPr lang="en-US" sz="1400" b="1" dirty="0" smtClean="0"/>
              <a:t>-</a:t>
            </a:r>
            <a:r>
              <a:rPr lang="en-US" sz="1400" b="1" dirty="0"/>
              <a:t>Travel </a:t>
            </a:r>
            <a:r>
              <a:rPr lang="en-US" sz="1400" b="1" dirty="0" smtClean="0"/>
              <a:t>Distance, Pollutions does not significantly affected. </a:t>
            </a:r>
            <a:endParaRPr lang="en-US" sz="1400" b="1" dirty="0"/>
          </a:p>
          <a:p>
            <a:endParaRPr lang="en-US" sz="1400" b="1" dirty="0"/>
          </a:p>
          <a:p>
            <a:endParaRPr lang="en-US" sz="1400" b="1" dirty="0"/>
          </a:p>
          <a:p>
            <a:endParaRPr lang="en-US" sz="1400" b="1" dirty="0"/>
          </a:p>
          <a:p>
            <a:endParaRPr lang="en-US" sz="1400" b="1" dirty="0"/>
          </a:p>
        </p:txBody>
      </p:sp>
      <p:pic>
        <p:nvPicPr>
          <p:cNvPr id="10" name="Picture 9"/>
          <p:cNvPicPr/>
          <p:nvPr/>
        </p:nvPicPr>
        <p:blipFill>
          <a:blip r:embed="rId2">
            <a:extLst>
              <a:ext uri="{28A0092B-C50C-407E-A947-70E740481C1C}">
                <a14:useLocalDpi xmlns:a14="http://schemas.microsoft.com/office/drawing/2010/main" val="0"/>
              </a:ext>
            </a:extLst>
          </a:blip>
          <a:srcRect/>
          <a:stretch>
            <a:fillRect/>
          </a:stretch>
        </p:blipFill>
        <p:spPr bwMode="auto">
          <a:xfrm>
            <a:off x="304800" y="2133600"/>
            <a:ext cx="6400800" cy="4572000"/>
          </a:xfrm>
          <a:prstGeom prst="rect">
            <a:avLst/>
          </a:prstGeom>
          <a:noFill/>
        </p:spPr>
      </p:pic>
    </p:spTree>
    <p:extLst>
      <p:ext uri="{BB962C8B-B14F-4D97-AF65-F5344CB8AC3E}">
        <p14:creationId xmlns:p14="http://schemas.microsoft.com/office/powerpoint/2010/main" val="7768196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153400" cy="990600"/>
          </a:xfrm>
        </p:spPr>
        <p:txBody>
          <a:bodyPr>
            <a:normAutofit/>
          </a:bodyPr>
          <a:lstStyle/>
          <a:p>
            <a:r>
              <a:rPr lang="en-US" dirty="0"/>
              <a:t>Conclusion</a:t>
            </a:r>
          </a:p>
        </p:txBody>
      </p:sp>
      <p:sp>
        <p:nvSpPr>
          <p:cNvPr id="5" name="Rectangle 1"/>
          <p:cNvSpPr>
            <a:spLocks noChangeArrowheads="1"/>
          </p:cNvSpPr>
          <p:nvPr/>
        </p:nvSpPr>
        <p:spPr bwMode="auto">
          <a:xfrm>
            <a:off x="1751013" y="29638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Content Placeholder 2"/>
          <p:cNvSpPr>
            <a:spLocks noGrp="1"/>
          </p:cNvSpPr>
          <p:nvPr>
            <p:ph sz="quarter" idx="1"/>
          </p:nvPr>
        </p:nvSpPr>
        <p:spPr>
          <a:xfrm>
            <a:off x="304800" y="1981200"/>
            <a:ext cx="8663940" cy="4038600"/>
          </a:xfrm>
        </p:spPr>
        <p:txBody>
          <a:bodyPr>
            <a:normAutofit fontScale="85000" lnSpcReduction="10000"/>
          </a:bodyPr>
          <a:lstStyle/>
          <a:p>
            <a:pPr lvl="0"/>
            <a:r>
              <a:rPr lang="en-US" dirty="0" smtClean="0"/>
              <a:t>The </a:t>
            </a:r>
            <a:r>
              <a:rPr lang="en-US" dirty="0"/>
              <a:t>ability of the service area model creates reasonable service areas that can be used to assess accessibility in desired area.  </a:t>
            </a:r>
          </a:p>
          <a:p>
            <a:pPr lvl="0"/>
            <a:r>
              <a:rPr lang="en-US" dirty="0"/>
              <a:t>The ability of Travel Cost Simulator Model to create graph that provide a simple display of comparison between any to desired and assumed scenarios</a:t>
            </a:r>
          </a:p>
          <a:p>
            <a:pPr lvl="0"/>
            <a:r>
              <a:rPr lang="en-US" dirty="0"/>
              <a:t>  The models are applicable for any group of data set under any closure.</a:t>
            </a:r>
          </a:p>
          <a:p>
            <a:pPr lvl="0"/>
            <a:r>
              <a:rPr lang="en-US" dirty="0"/>
              <a:t> The final output of two models is reasonable.</a:t>
            </a:r>
          </a:p>
          <a:p>
            <a:pPr lvl="0"/>
            <a:r>
              <a:rPr lang="en-US" dirty="0"/>
              <a:t>If accurate data were available the models can provide accurate results about any situation under considering. </a:t>
            </a:r>
          </a:p>
          <a:p>
            <a:endParaRPr lang="en-US" dirty="0"/>
          </a:p>
        </p:txBody>
      </p:sp>
    </p:spTree>
    <p:extLst>
      <p:ext uri="{BB962C8B-B14F-4D97-AF65-F5344CB8AC3E}">
        <p14:creationId xmlns:p14="http://schemas.microsoft.com/office/powerpoint/2010/main" val="31736953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860" y="3962400"/>
            <a:ext cx="4014839" cy="2667000"/>
          </a:xfrm>
          <a:prstGeom prst="rect">
            <a:avLst/>
          </a:prstGeom>
        </p:spPr>
      </p:pic>
      <p:sp>
        <p:nvSpPr>
          <p:cNvPr id="2" name="Title 1"/>
          <p:cNvSpPr>
            <a:spLocks noGrp="1"/>
          </p:cNvSpPr>
          <p:nvPr>
            <p:ph type="title"/>
          </p:nvPr>
        </p:nvSpPr>
        <p:spPr/>
        <p:txBody>
          <a:bodyPr>
            <a:normAutofit/>
          </a:bodyPr>
          <a:lstStyle/>
          <a:p>
            <a:r>
              <a:rPr lang="en-US" dirty="0" smtClean="0"/>
              <a:t>Background</a:t>
            </a:r>
            <a:endParaRPr lang="en-US" dirty="0"/>
          </a:p>
        </p:txBody>
      </p:sp>
      <p:sp>
        <p:nvSpPr>
          <p:cNvPr id="3" name="Content Placeholder 2"/>
          <p:cNvSpPr>
            <a:spLocks noGrp="1"/>
          </p:cNvSpPr>
          <p:nvPr>
            <p:ph sz="quarter" idx="1"/>
          </p:nvPr>
        </p:nvSpPr>
        <p:spPr>
          <a:xfrm>
            <a:off x="612648" y="1600200"/>
            <a:ext cx="8455152" cy="2971800"/>
          </a:xfrm>
        </p:spPr>
        <p:txBody>
          <a:bodyPr>
            <a:normAutofit fontScale="85000" lnSpcReduction="20000"/>
          </a:bodyPr>
          <a:lstStyle/>
          <a:p>
            <a:r>
              <a:rPr lang="en-US" b="1" dirty="0" smtClean="0"/>
              <a:t>The second intifada (September 2000)</a:t>
            </a:r>
          </a:p>
          <a:p>
            <a:r>
              <a:rPr lang="en-US" b="1" dirty="0" smtClean="0"/>
              <a:t>IOF procedures in West Bank:</a:t>
            </a:r>
          </a:p>
          <a:p>
            <a:endParaRPr lang="en-US" dirty="0" smtClean="0"/>
          </a:p>
          <a:p>
            <a:endParaRPr lang="en-US" dirty="0"/>
          </a:p>
          <a:p>
            <a:endParaRPr lang="en-US" dirty="0" smtClean="0"/>
          </a:p>
          <a:p>
            <a:endParaRPr lang="en-US" dirty="0"/>
          </a:p>
          <a:p>
            <a:pPr marL="0" indent="0">
              <a:buNone/>
            </a:pPr>
            <a:r>
              <a:rPr lang="en-US" dirty="0" smtClean="0"/>
              <a:t>  </a:t>
            </a:r>
          </a:p>
        </p:txBody>
      </p:sp>
      <p:sp>
        <p:nvSpPr>
          <p:cNvPr id="5" name="Rectangle 4"/>
          <p:cNvSpPr/>
          <p:nvPr/>
        </p:nvSpPr>
        <p:spPr>
          <a:xfrm>
            <a:off x="627017" y="1205355"/>
            <a:ext cx="2057400" cy="369332"/>
          </a:xfrm>
          <a:prstGeom prst="rect">
            <a:avLst/>
          </a:prstGeom>
        </p:spPr>
        <p:txBody>
          <a:bodyPr wrap="square">
            <a:spAutoFit/>
          </a:bodyPr>
          <a:lstStyle/>
          <a:p>
            <a:r>
              <a:rPr lang="en-US" dirty="0" smtClean="0">
                <a:solidFill>
                  <a:schemeClr val="bg1"/>
                </a:solidFill>
              </a:rPr>
              <a:t>Introduction</a:t>
            </a:r>
            <a:endParaRPr lang="en-US" dirty="0">
              <a:solidFill>
                <a:schemeClr val="bg1"/>
              </a:solidFill>
            </a:endParaRPr>
          </a:p>
        </p:txBody>
      </p:sp>
      <p:sp>
        <p:nvSpPr>
          <p:cNvPr id="6" name="Content Placeholder 2"/>
          <p:cNvSpPr txBox="1">
            <a:spLocks/>
          </p:cNvSpPr>
          <p:nvPr/>
        </p:nvSpPr>
        <p:spPr>
          <a:xfrm>
            <a:off x="990600" y="2438400"/>
            <a:ext cx="6324600" cy="15240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a:buFont typeface="Wingdings" pitchFamily="2" charset="2"/>
              <a:buChar char="§"/>
            </a:pPr>
            <a:r>
              <a:rPr lang="en-US" sz="2400" dirty="0" smtClean="0"/>
              <a:t>Establish a network of checkpoints and closures.</a:t>
            </a:r>
          </a:p>
          <a:p>
            <a:pPr>
              <a:buFont typeface="Wingdings" pitchFamily="2" charset="2"/>
              <a:buChar char="§"/>
            </a:pPr>
            <a:r>
              <a:rPr lang="en-US" sz="2400" dirty="0" smtClean="0"/>
              <a:t>Constructing the Separation </a:t>
            </a:r>
            <a:r>
              <a:rPr lang="en-US" sz="2400" dirty="0"/>
              <a:t>W</a:t>
            </a:r>
            <a:r>
              <a:rPr lang="en-US" sz="2400" dirty="0" smtClean="0"/>
              <a:t>all.</a:t>
            </a:r>
          </a:p>
          <a:p>
            <a:pPr>
              <a:buFont typeface="Wingdings" pitchFamily="2" charset="2"/>
              <a:buChar char="§"/>
            </a:pPr>
            <a:r>
              <a:rPr lang="en-US" sz="2400" dirty="0" smtClean="0"/>
              <a:t>Forbidden Roads.</a:t>
            </a:r>
          </a:p>
          <a:p>
            <a:pPr marL="0" indent="0">
              <a:buNone/>
            </a:pPr>
            <a:endParaRPr lang="en-US" dirty="0"/>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24400" y="3962401"/>
            <a:ext cx="4019193" cy="2667000"/>
          </a:xfrm>
          <a:prstGeom prst="rect">
            <a:avLst/>
          </a:prstGeom>
        </p:spPr>
      </p:pic>
    </p:spTree>
    <p:extLst>
      <p:ext uri="{BB962C8B-B14F-4D97-AF65-F5344CB8AC3E}">
        <p14:creationId xmlns:p14="http://schemas.microsoft.com/office/powerpoint/2010/main" val="26322155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153400" cy="990600"/>
          </a:xfrm>
        </p:spPr>
        <p:txBody>
          <a:bodyPr>
            <a:normAutofit/>
          </a:bodyPr>
          <a:lstStyle/>
          <a:p>
            <a:r>
              <a:rPr lang="en-US" dirty="0" smtClean="0"/>
              <a:t>Further Works</a:t>
            </a:r>
            <a:endParaRPr lang="en-US" dirty="0"/>
          </a:p>
        </p:txBody>
      </p:sp>
      <p:sp>
        <p:nvSpPr>
          <p:cNvPr id="5" name="Rectangle 1"/>
          <p:cNvSpPr>
            <a:spLocks noChangeArrowheads="1"/>
          </p:cNvSpPr>
          <p:nvPr/>
        </p:nvSpPr>
        <p:spPr bwMode="auto">
          <a:xfrm>
            <a:off x="1751013" y="29638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Content Placeholder 2"/>
          <p:cNvSpPr>
            <a:spLocks noGrp="1"/>
          </p:cNvSpPr>
          <p:nvPr>
            <p:ph sz="quarter" idx="1"/>
          </p:nvPr>
        </p:nvSpPr>
        <p:spPr>
          <a:xfrm>
            <a:off x="152400" y="1752600"/>
            <a:ext cx="8816340" cy="4648200"/>
          </a:xfrm>
        </p:spPr>
        <p:txBody>
          <a:bodyPr>
            <a:normAutofit fontScale="77500" lnSpcReduction="20000"/>
          </a:bodyPr>
          <a:lstStyle/>
          <a:p>
            <a:pPr lvl="0"/>
            <a:r>
              <a:rPr lang="en-US" dirty="0"/>
              <a:t>The model can be further processed to suit other projects, some of them are done, and others still need more works. For example, it can be applied on a transit car line used to transfer Al-</a:t>
            </a:r>
            <a:r>
              <a:rPr lang="en-US" dirty="0" err="1"/>
              <a:t>Najah</a:t>
            </a:r>
            <a:r>
              <a:rPr lang="en-US" dirty="0"/>
              <a:t> National University students between the old and the new campus in Nablus, so it can evaluate the potential environmental impact on the atmosphere along the line of travel, and so precaution procedures can be made in the case of possible hazard that might happen.</a:t>
            </a:r>
          </a:p>
          <a:p>
            <a:pPr lvl="0"/>
            <a:r>
              <a:rPr lang="en-US" dirty="0"/>
              <a:t>These two models can measure the previous factors for any environment they applied in, so for example the Travel Cost Calculator can be applied inside main cities to predict trip time mainly and the other factors and provide alternative routes when the main routes are closed for any reasons.</a:t>
            </a:r>
          </a:p>
          <a:p>
            <a:pPr lvl="0"/>
            <a:r>
              <a:rPr lang="en-US" dirty="0"/>
              <a:t>Traffic Zone is an important study for Transportation engineering and urban planning engineering; Travel Cost Simulator model can be developed to help in commuting travel time, travel distance, and any needed factors between origins and destinations.  </a:t>
            </a:r>
          </a:p>
          <a:p>
            <a:pPr marL="0" indent="0">
              <a:buNone/>
            </a:pPr>
            <a:endParaRPr lang="en-US" dirty="0"/>
          </a:p>
        </p:txBody>
      </p:sp>
    </p:spTree>
    <p:extLst>
      <p:ext uri="{BB962C8B-B14F-4D97-AF65-F5344CB8AC3E}">
        <p14:creationId xmlns:p14="http://schemas.microsoft.com/office/powerpoint/2010/main" val="31918028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153400" cy="990600"/>
          </a:xfrm>
        </p:spPr>
        <p:txBody>
          <a:bodyPr>
            <a:normAutofit/>
          </a:bodyPr>
          <a:lstStyle/>
          <a:p>
            <a:r>
              <a:rPr lang="en-US" dirty="0"/>
              <a:t>Recommendations</a:t>
            </a:r>
          </a:p>
        </p:txBody>
      </p:sp>
      <p:sp>
        <p:nvSpPr>
          <p:cNvPr id="5" name="Rectangle 1"/>
          <p:cNvSpPr>
            <a:spLocks noChangeArrowheads="1"/>
          </p:cNvSpPr>
          <p:nvPr/>
        </p:nvSpPr>
        <p:spPr bwMode="auto">
          <a:xfrm>
            <a:off x="1751013" y="29638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Content Placeholder 2"/>
          <p:cNvSpPr>
            <a:spLocks noGrp="1"/>
          </p:cNvSpPr>
          <p:nvPr>
            <p:ph sz="quarter" idx="1"/>
          </p:nvPr>
        </p:nvSpPr>
        <p:spPr>
          <a:xfrm>
            <a:off x="152400" y="1981200"/>
            <a:ext cx="8816340" cy="4648200"/>
          </a:xfrm>
        </p:spPr>
        <p:txBody>
          <a:bodyPr>
            <a:normAutofit fontScale="70000" lnSpcReduction="20000"/>
          </a:bodyPr>
          <a:lstStyle/>
          <a:p>
            <a:pPr lvl="0"/>
            <a:r>
              <a:rPr lang="en-US" dirty="0"/>
              <a:t>It’s recommended to developing the networks used in building the networks datasets to make the model produce accurate data as follow:</a:t>
            </a:r>
          </a:p>
          <a:p>
            <a:pPr marL="514350" lvl="0" indent="-514350">
              <a:buFont typeface="+mj-lt"/>
              <a:buAutoNum type="alphaUcPeriod"/>
            </a:pPr>
            <a:r>
              <a:rPr lang="en-US" dirty="0"/>
              <a:t>Providing accurate data layers for each road network contains all road network and its types. </a:t>
            </a:r>
          </a:p>
          <a:p>
            <a:pPr marL="514350" lvl="0" indent="-514350">
              <a:buFont typeface="+mj-lt"/>
              <a:buAutoNum type="alphaUcPeriod"/>
            </a:pPr>
            <a:r>
              <a:rPr lang="en-US" dirty="0"/>
              <a:t> Providing accurate values for travelling speeds for any mode of transportation in any road network.</a:t>
            </a:r>
          </a:p>
          <a:p>
            <a:pPr marL="514350" lvl="0" indent="-514350">
              <a:buFont typeface="+mj-lt"/>
              <a:buAutoNum type="alphaUcPeriod"/>
            </a:pPr>
            <a:r>
              <a:rPr lang="en-US" dirty="0"/>
              <a:t>Provide accurate data layers for modes of transportation travel lines, since some modes uses specific roads to travel from source to target such as Bus line, Street cars.</a:t>
            </a:r>
          </a:p>
          <a:p>
            <a:pPr marL="514350" lvl="0" indent="-514350">
              <a:buFont typeface="+mj-lt"/>
              <a:buAutoNum type="alphaUcPeriod"/>
            </a:pPr>
            <a:r>
              <a:rPr lang="en-US" dirty="0"/>
              <a:t>   Provide accurate data layers for all parking in main cities, since these parking represent the transition points between roads network in the network datasets, these data layers should contain accurate information about what road network the parking connect.</a:t>
            </a:r>
          </a:p>
          <a:p>
            <a:pPr marL="514350" lvl="0" indent="-514350">
              <a:buFont typeface="+mj-lt"/>
              <a:buAutoNum type="alphaUcPeriod"/>
            </a:pPr>
            <a:r>
              <a:rPr lang="en-US" dirty="0"/>
              <a:t>Developing checkpoints walking routs data layers, the data layer represent the cases when Palestinians were had to walk around some checkpoints which is significantly impacts the travel time.   </a:t>
            </a:r>
          </a:p>
          <a:p>
            <a:endParaRPr lang="en-US" dirty="0"/>
          </a:p>
        </p:txBody>
      </p:sp>
    </p:spTree>
    <p:extLst>
      <p:ext uri="{BB962C8B-B14F-4D97-AF65-F5344CB8AC3E}">
        <p14:creationId xmlns:p14="http://schemas.microsoft.com/office/powerpoint/2010/main" val="169241155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153400" cy="990600"/>
          </a:xfrm>
        </p:spPr>
        <p:txBody>
          <a:bodyPr>
            <a:normAutofit/>
          </a:bodyPr>
          <a:lstStyle/>
          <a:p>
            <a:r>
              <a:rPr lang="en-US" dirty="0"/>
              <a:t>Recommendations</a:t>
            </a:r>
          </a:p>
        </p:txBody>
      </p:sp>
      <p:sp>
        <p:nvSpPr>
          <p:cNvPr id="5" name="Rectangle 1"/>
          <p:cNvSpPr>
            <a:spLocks noChangeArrowheads="1"/>
          </p:cNvSpPr>
          <p:nvPr/>
        </p:nvSpPr>
        <p:spPr bwMode="auto">
          <a:xfrm>
            <a:off x="1751013" y="29638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Content Placeholder 2"/>
          <p:cNvSpPr>
            <a:spLocks noGrp="1"/>
          </p:cNvSpPr>
          <p:nvPr>
            <p:ph sz="quarter" idx="1"/>
          </p:nvPr>
        </p:nvSpPr>
        <p:spPr>
          <a:xfrm>
            <a:off x="152400" y="1981200"/>
            <a:ext cx="8816340" cy="4648200"/>
          </a:xfrm>
        </p:spPr>
        <p:txBody>
          <a:bodyPr>
            <a:normAutofit fontScale="77500" lnSpcReduction="20000"/>
          </a:bodyPr>
          <a:lstStyle/>
          <a:p>
            <a:pPr lvl="0"/>
            <a:r>
              <a:rPr lang="en-US" dirty="0"/>
              <a:t>It’s recommended to develop the service area model to be able to extract information from its generated polygons, since the model in its current stage needs from users to extract the desired information from generated polygons manually. </a:t>
            </a:r>
          </a:p>
          <a:p>
            <a:pPr lvl="0"/>
            <a:r>
              <a:rPr lang="en-US" dirty="0"/>
              <a:t>It’s recommended to develop the Travel Cost Simulator Model to provide flexibility to user to choose any the five factors to be calculated and displayed separately without the need to calculate the other factors. This development makes the model executing process ending faster.</a:t>
            </a:r>
          </a:p>
          <a:p>
            <a:pPr lvl="0"/>
            <a:r>
              <a:rPr lang="en-US" dirty="0"/>
              <a:t>Its recommended to provide accurate input data layers, these data layer includes checkpoints, separation wall and others. Creating these data layer consumes time and effort to obtain their sources and treats it to be in form of data layers, usually these sources are relatively old and hard to reach. So providing continually sources update or providing new aerial photo will help in reducing time and effort.     </a:t>
            </a:r>
          </a:p>
          <a:p>
            <a:pPr marL="0" indent="0">
              <a:buNone/>
            </a:pPr>
            <a:endParaRPr lang="en-US" dirty="0"/>
          </a:p>
        </p:txBody>
      </p:sp>
    </p:spTree>
    <p:extLst>
      <p:ext uri="{BB962C8B-B14F-4D97-AF65-F5344CB8AC3E}">
        <p14:creationId xmlns:p14="http://schemas.microsoft.com/office/powerpoint/2010/main" val="187207879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838200"/>
            <a:ext cx="7620000" cy="3477875"/>
          </a:xfrm>
          <a:prstGeom prst="rect">
            <a:avLst/>
          </a:prstGeom>
        </p:spPr>
        <p:txBody>
          <a:bodyPr wrap="square">
            <a:spAutoFit/>
          </a:bodyPr>
          <a:lstStyle/>
          <a:p>
            <a:pPr algn="ctr"/>
            <a:r>
              <a:rPr lang="en-US" sz="4400" dirty="0" smtClean="0"/>
              <a:t>Thank You For Attention.</a:t>
            </a:r>
          </a:p>
          <a:p>
            <a:pPr algn="ctr"/>
            <a:endParaRPr lang="en-US" sz="4400" dirty="0"/>
          </a:p>
          <a:p>
            <a:pPr algn="ctr"/>
            <a:endParaRPr lang="en-US" sz="4400" dirty="0" smtClean="0"/>
          </a:p>
          <a:p>
            <a:pPr algn="ctr"/>
            <a:r>
              <a:rPr lang="en-US" sz="4400" dirty="0" smtClean="0"/>
              <a:t>Ready To Learn From You comments.</a:t>
            </a:r>
          </a:p>
        </p:txBody>
      </p:sp>
    </p:spTree>
    <p:extLst>
      <p:ext uri="{BB962C8B-B14F-4D97-AF65-F5344CB8AC3E}">
        <p14:creationId xmlns:p14="http://schemas.microsoft.com/office/powerpoint/2010/main" val="4347451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Objectives</a:t>
            </a:r>
            <a:endParaRPr lang="en-US" dirty="0"/>
          </a:p>
        </p:txBody>
      </p:sp>
      <p:sp>
        <p:nvSpPr>
          <p:cNvPr id="3" name="Content Placeholder 2"/>
          <p:cNvSpPr>
            <a:spLocks noGrp="1"/>
          </p:cNvSpPr>
          <p:nvPr>
            <p:ph sz="quarter" idx="1"/>
          </p:nvPr>
        </p:nvSpPr>
        <p:spPr>
          <a:xfrm>
            <a:off x="403860" y="1600200"/>
            <a:ext cx="8663940" cy="4876800"/>
          </a:xfrm>
        </p:spPr>
        <p:txBody>
          <a:bodyPr>
            <a:normAutofit/>
          </a:bodyPr>
          <a:lstStyle/>
          <a:p>
            <a:r>
              <a:rPr lang="en-US" dirty="0"/>
              <a:t>The main objectives of this study are: </a:t>
            </a:r>
          </a:p>
          <a:p>
            <a:pPr marL="0" indent="0">
              <a:buNone/>
            </a:pPr>
            <a:r>
              <a:rPr lang="en-US" dirty="0" smtClean="0"/>
              <a:t>  • </a:t>
            </a:r>
            <a:r>
              <a:rPr lang="en-US" dirty="0"/>
              <a:t>To develop tow GIS models of accessibility; one is a service area model and the other is a Travel Cost Simulator </a:t>
            </a:r>
            <a:r>
              <a:rPr lang="en-US" dirty="0" smtClean="0"/>
              <a:t>Model.</a:t>
            </a:r>
            <a:endParaRPr lang="en-US" dirty="0"/>
          </a:p>
          <a:p>
            <a:pPr marL="0" indent="0">
              <a:buNone/>
            </a:pPr>
            <a:r>
              <a:rPr lang="en-US" dirty="0" smtClean="0"/>
              <a:t>  • </a:t>
            </a:r>
            <a:r>
              <a:rPr lang="en-US" dirty="0"/>
              <a:t>To document and analyze the impact of the Israeli obstacles on the current transportation system in the West Bank and its effects on the accessibility to West Bank facility’s, changes in travel distance, travel time, and generating pollution because of these impacts.</a:t>
            </a:r>
          </a:p>
        </p:txBody>
      </p:sp>
      <p:sp>
        <p:nvSpPr>
          <p:cNvPr id="5" name="Rectangle 4"/>
          <p:cNvSpPr/>
          <p:nvPr/>
        </p:nvSpPr>
        <p:spPr>
          <a:xfrm>
            <a:off x="640080" y="1216632"/>
            <a:ext cx="2057400" cy="369332"/>
          </a:xfrm>
          <a:prstGeom prst="rect">
            <a:avLst/>
          </a:prstGeom>
        </p:spPr>
        <p:txBody>
          <a:bodyPr wrap="square">
            <a:spAutoFit/>
          </a:bodyPr>
          <a:lstStyle/>
          <a:p>
            <a:r>
              <a:rPr lang="en-US" dirty="0" smtClean="0">
                <a:solidFill>
                  <a:schemeClr val="bg1"/>
                </a:solidFill>
              </a:rPr>
              <a:t>Introduction</a:t>
            </a:r>
            <a:endParaRPr lang="en-US" dirty="0">
              <a:solidFill>
                <a:schemeClr val="bg1"/>
              </a:solidFill>
            </a:endParaRPr>
          </a:p>
        </p:txBody>
      </p:sp>
    </p:spTree>
    <p:extLst>
      <p:ext uri="{BB962C8B-B14F-4D97-AF65-F5344CB8AC3E}">
        <p14:creationId xmlns:p14="http://schemas.microsoft.com/office/powerpoint/2010/main" val="7078995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Impotence of Project </a:t>
            </a:r>
            <a:endParaRPr lang="en-US" dirty="0"/>
          </a:p>
        </p:txBody>
      </p:sp>
      <p:sp>
        <p:nvSpPr>
          <p:cNvPr id="3" name="Content Placeholder 2"/>
          <p:cNvSpPr>
            <a:spLocks noGrp="1"/>
          </p:cNvSpPr>
          <p:nvPr>
            <p:ph sz="quarter" idx="1"/>
          </p:nvPr>
        </p:nvSpPr>
        <p:spPr>
          <a:xfrm>
            <a:off x="403860" y="1600200"/>
            <a:ext cx="8663940" cy="4876800"/>
          </a:xfrm>
        </p:spPr>
        <p:txBody>
          <a:bodyPr>
            <a:normAutofit/>
          </a:bodyPr>
          <a:lstStyle/>
          <a:p>
            <a:r>
              <a:rPr lang="en-US" dirty="0" smtClean="0"/>
              <a:t>Design </a:t>
            </a:r>
            <a:r>
              <a:rPr lang="en-US" dirty="0"/>
              <a:t>and use of a developed GIS models </a:t>
            </a:r>
            <a:r>
              <a:rPr lang="en-US" dirty="0" smtClean="0"/>
              <a:t>that is:</a:t>
            </a:r>
          </a:p>
          <a:p>
            <a:endParaRPr lang="en-US" dirty="0" smtClean="0"/>
          </a:p>
          <a:p>
            <a:pPr marL="0" indent="0">
              <a:buNone/>
            </a:pPr>
            <a:r>
              <a:rPr lang="en-US" dirty="0" smtClean="0"/>
              <a:t>   1.</a:t>
            </a:r>
            <a:r>
              <a:rPr lang="en-US" dirty="0"/>
              <a:t> No need to be expert in Arcmap to use the models</a:t>
            </a:r>
            <a:r>
              <a:rPr lang="en-US" dirty="0" smtClean="0"/>
              <a:t>.</a:t>
            </a:r>
          </a:p>
          <a:p>
            <a:pPr marL="0" indent="0">
              <a:buNone/>
            </a:pPr>
            <a:endParaRPr lang="en-US" dirty="0" smtClean="0"/>
          </a:p>
          <a:p>
            <a:pPr marL="0" indent="0">
              <a:buNone/>
            </a:pPr>
            <a:r>
              <a:rPr lang="en-US" dirty="0" smtClean="0"/>
              <a:t>  2. Provide </a:t>
            </a:r>
            <a:r>
              <a:rPr lang="en-US" dirty="0"/>
              <a:t>flexibility to users to simulate any case for </a:t>
            </a:r>
            <a:r>
              <a:rPr lang="en-US" dirty="0" smtClean="0"/>
              <a:t>     any </a:t>
            </a:r>
            <a:r>
              <a:rPr lang="en-US" dirty="0"/>
              <a:t>study area that exposed to movement </a:t>
            </a:r>
            <a:r>
              <a:rPr lang="en-US" dirty="0" smtClean="0"/>
              <a:t>obstructing. </a:t>
            </a:r>
          </a:p>
          <a:p>
            <a:pPr marL="0" indent="0">
              <a:buNone/>
            </a:pPr>
            <a:endParaRPr lang="en-US" dirty="0" smtClean="0"/>
          </a:p>
          <a:p>
            <a:pPr marL="0" indent="0">
              <a:buNone/>
            </a:pPr>
            <a:r>
              <a:rPr lang="en-US" dirty="0" smtClean="0"/>
              <a:t> 3. </a:t>
            </a:r>
            <a:r>
              <a:rPr lang="en-US" dirty="0"/>
              <a:t>Obtaining reasonable results in a quick way and in </a:t>
            </a:r>
            <a:r>
              <a:rPr lang="en-US" dirty="0" smtClean="0"/>
              <a:t>a  simple </a:t>
            </a:r>
            <a:r>
              <a:rPr lang="en-US" dirty="0"/>
              <a:t>display form such as maps and graphs. </a:t>
            </a:r>
          </a:p>
        </p:txBody>
      </p:sp>
      <p:sp>
        <p:nvSpPr>
          <p:cNvPr id="5" name="Rectangle 4"/>
          <p:cNvSpPr/>
          <p:nvPr/>
        </p:nvSpPr>
        <p:spPr>
          <a:xfrm>
            <a:off x="640080" y="1216632"/>
            <a:ext cx="2057400" cy="369332"/>
          </a:xfrm>
          <a:prstGeom prst="rect">
            <a:avLst/>
          </a:prstGeom>
        </p:spPr>
        <p:txBody>
          <a:bodyPr wrap="square">
            <a:spAutoFit/>
          </a:bodyPr>
          <a:lstStyle/>
          <a:p>
            <a:r>
              <a:rPr lang="en-US" dirty="0" smtClean="0">
                <a:solidFill>
                  <a:schemeClr val="bg1"/>
                </a:solidFill>
              </a:rPr>
              <a:t>Introduction</a:t>
            </a:r>
            <a:endParaRPr lang="en-US" dirty="0">
              <a:solidFill>
                <a:schemeClr val="bg1"/>
              </a:solidFill>
            </a:endParaRPr>
          </a:p>
        </p:txBody>
      </p:sp>
    </p:spTree>
    <p:extLst>
      <p:ext uri="{BB962C8B-B14F-4D97-AF65-F5344CB8AC3E}">
        <p14:creationId xmlns:p14="http://schemas.microsoft.com/office/powerpoint/2010/main" val="29455824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Accessibility</a:t>
            </a:r>
            <a:endParaRPr lang="en-US" dirty="0"/>
          </a:p>
        </p:txBody>
      </p:sp>
      <p:sp>
        <p:nvSpPr>
          <p:cNvPr id="5" name="Content Placeholder 4"/>
          <p:cNvSpPr>
            <a:spLocks noGrp="1"/>
          </p:cNvSpPr>
          <p:nvPr>
            <p:ph sz="quarter" idx="1"/>
          </p:nvPr>
        </p:nvSpPr>
        <p:spPr>
          <a:xfrm>
            <a:off x="612648" y="1600200"/>
            <a:ext cx="8531352" cy="2286000"/>
          </a:xfrm>
        </p:spPr>
        <p:txBody>
          <a:bodyPr>
            <a:normAutofit lnSpcReduction="10000"/>
          </a:bodyPr>
          <a:lstStyle/>
          <a:p>
            <a:r>
              <a:rPr lang="en-US" dirty="0" smtClean="0"/>
              <a:t>The </a:t>
            </a:r>
            <a:r>
              <a:rPr lang="en-US" dirty="0"/>
              <a:t>ability to reach desired goods, </a:t>
            </a:r>
            <a:r>
              <a:rPr lang="en-US" dirty="0" smtClean="0"/>
              <a:t>services , activities </a:t>
            </a:r>
            <a:r>
              <a:rPr lang="en-US" dirty="0"/>
              <a:t>and destinations (collectively called opportunities</a:t>
            </a:r>
            <a:r>
              <a:rPr lang="en-US" dirty="0" smtClean="0"/>
              <a:t>)</a:t>
            </a:r>
          </a:p>
          <a:p>
            <a:endParaRPr lang="en-US" dirty="0" smtClean="0"/>
          </a:p>
          <a:p>
            <a:r>
              <a:rPr lang="en-US" dirty="0"/>
              <a:t>Accessibility in West Bank </a:t>
            </a:r>
            <a:r>
              <a:rPr lang="en-US" dirty="0" smtClean="0"/>
              <a:t>is divided </a:t>
            </a:r>
            <a:r>
              <a:rPr lang="en-US" dirty="0"/>
              <a:t>into three </a:t>
            </a:r>
            <a:r>
              <a:rPr lang="en-US" dirty="0" smtClean="0"/>
              <a:t>categories:</a:t>
            </a:r>
            <a:endParaRPr lang="en-US" dirty="0"/>
          </a:p>
        </p:txBody>
      </p:sp>
      <p:sp>
        <p:nvSpPr>
          <p:cNvPr id="9" name="Content Placeholder 2"/>
          <p:cNvSpPr txBox="1">
            <a:spLocks/>
          </p:cNvSpPr>
          <p:nvPr/>
        </p:nvSpPr>
        <p:spPr>
          <a:xfrm>
            <a:off x="990600" y="3733800"/>
            <a:ext cx="7467600" cy="15240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a:buFont typeface="Wingdings" pitchFamily="2" charset="2"/>
              <a:buChar char="§"/>
            </a:pPr>
            <a:r>
              <a:rPr lang="en-US" sz="2400" dirty="0"/>
              <a:t>Internal accessibility within the West </a:t>
            </a:r>
            <a:r>
              <a:rPr lang="en-US" sz="2400" dirty="0" smtClean="0"/>
              <a:t>Bank</a:t>
            </a:r>
          </a:p>
          <a:p>
            <a:pPr>
              <a:buFont typeface="Wingdings" pitchFamily="2" charset="2"/>
              <a:buChar char="§"/>
            </a:pPr>
            <a:r>
              <a:rPr lang="en-US" sz="2400" dirty="0"/>
              <a:t>International </a:t>
            </a:r>
            <a:r>
              <a:rPr lang="en-US" sz="2400" dirty="0" smtClean="0"/>
              <a:t>accessibility</a:t>
            </a:r>
          </a:p>
          <a:p>
            <a:pPr>
              <a:buFont typeface="Wingdings" pitchFamily="2" charset="2"/>
              <a:buChar char="§"/>
            </a:pPr>
            <a:r>
              <a:rPr lang="en-US" sz="2400" dirty="0" smtClean="0"/>
              <a:t>Accessibility </a:t>
            </a:r>
            <a:r>
              <a:rPr lang="en-US" sz="2400" dirty="0"/>
              <a:t>between West Bank and Gaza</a:t>
            </a:r>
            <a:r>
              <a:rPr lang="en-US" sz="2400" dirty="0" smtClean="0"/>
              <a:t> </a:t>
            </a:r>
          </a:p>
          <a:p>
            <a:pPr marL="0" indent="0">
              <a:buNone/>
            </a:pPr>
            <a:endParaRPr lang="en-US" sz="2400" dirty="0" smtClean="0"/>
          </a:p>
        </p:txBody>
      </p:sp>
      <p:sp>
        <p:nvSpPr>
          <p:cNvPr id="11" name="Rectangle 10"/>
          <p:cNvSpPr/>
          <p:nvPr/>
        </p:nvSpPr>
        <p:spPr>
          <a:xfrm>
            <a:off x="2514600" y="6035567"/>
            <a:ext cx="6172200" cy="461665"/>
          </a:xfrm>
          <a:prstGeom prst="rect">
            <a:avLst/>
          </a:prstGeom>
        </p:spPr>
        <p:txBody>
          <a:bodyPr wrap="square">
            <a:spAutoFit/>
          </a:bodyPr>
          <a:lstStyle/>
          <a:p>
            <a:r>
              <a:rPr lang="en-US" sz="2400" b="1" dirty="0" smtClean="0"/>
              <a:t>The model will measure the Accessibility.</a:t>
            </a:r>
            <a:endParaRPr lang="en-US" sz="2400" b="1" dirty="0"/>
          </a:p>
        </p:txBody>
      </p:sp>
      <p:sp>
        <p:nvSpPr>
          <p:cNvPr id="12" name="Right Arrow 11"/>
          <p:cNvSpPr/>
          <p:nvPr/>
        </p:nvSpPr>
        <p:spPr>
          <a:xfrm>
            <a:off x="822960" y="6110763"/>
            <a:ext cx="1463040" cy="386469"/>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77390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Pollution in West Bank</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843653549"/>
              </p:ext>
            </p:extLst>
          </p:nvPr>
        </p:nvGraphicFramePr>
        <p:xfrm>
          <a:off x="914400" y="1143000"/>
          <a:ext cx="7239000" cy="5530862"/>
        </p:xfrm>
        <a:graphic>
          <a:graphicData uri="http://schemas.openxmlformats.org/drawingml/2006/table">
            <a:tbl>
              <a:tblPr firstRow="1" firstCol="1" bandRow="1">
                <a:tableStyleId>{5C22544A-7EE6-4342-B048-85BDC9FD1C3A}</a:tableStyleId>
              </a:tblPr>
              <a:tblGrid>
                <a:gridCol w="3721017"/>
                <a:gridCol w="3517983"/>
              </a:tblGrid>
              <a:tr h="267264">
                <a:tc>
                  <a:txBody>
                    <a:bodyPr/>
                    <a:lstStyle/>
                    <a:p>
                      <a:pPr marL="0" marR="0" algn="ctr">
                        <a:lnSpc>
                          <a:spcPct val="200000"/>
                        </a:lnSpc>
                        <a:spcBef>
                          <a:spcPts val="0"/>
                        </a:spcBef>
                        <a:spcAft>
                          <a:spcPts val="0"/>
                        </a:spcAft>
                      </a:pPr>
                      <a:r>
                        <a:rPr lang="en-US" sz="900" b="1" dirty="0">
                          <a:effectLst/>
                        </a:rPr>
                        <a:t>Pollutants</a:t>
                      </a:r>
                      <a:endParaRPr lang="en-US" sz="900" b="1" dirty="0">
                        <a:effectLst/>
                        <a:latin typeface="Times New Roman"/>
                        <a:ea typeface="Calibri"/>
                        <a:cs typeface="Arial"/>
                      </a:endParaRPr>
                    </a:p>
                  </a:txBody>
                  <a:tcPr marL="40410" marR="40410" marT="0" marB="0"/>
                </a:tc>
                <a:tc>
                  <a:txBody>
                    <a:bodyPr/>
                    <a:lstStyle/>
                    <a:p>
                      <a:pPr marL="0" marR="0" algn="ctr">
                        <a:lnSpc>
                          <a:spcPct val="200000"/>
                        </a:lnSpc>
                        <a:spcBef>
                          <a:spcPts val="0"/>
                        </a:spcBef>
                        <a:spcAft>
                          <a:spcPts val="0"/>
                        </a:spcAft>
                      </a:pPr>
                      <a:r>
                        <a:rPr lang="en-US" sz="900" b="1">
                          <a:effectLst/>
                        </a:rPr>
                        <a:t>Sources</a:t>
                      </a:r>
                      <a:endParaRPr lang="en-US" sz="900" b="1">
                        <a:effectLst/>
                        <a:latin typeface="Times New Roman"/>
                        <a:ea typeface="Calibri"/>
                        <a:cs typeface="Arial"/>
                      </a:endParaRPr>
                    </a:p>
                  </a:txBody>
                  <a:tcPr marL="40410" marR="40410" marT="0" marB="0"/>
                </a:tc>
              </a:tr>
              <a:tr h="593102">
                <a:tc>
                  <a:txBody>
                    <a:bodyPr/>
                    <a:lstStyle/>
                    <a:p>
                      <a:pPr marL="0" marR="0" algn="ctr">
                        <a:lnSpc>
                          <a:spcPct val="200000"/>
                        </a:lnSpc>
                        <a:spcBef>
                          <a:spcPts val="0"/>
                        </a:spcBef>
                        <a:spcAft>
                          <a:spcPts val="0"/>
                        </a:spcAft>
                      </a:pPr>
                      <a:r>
                        <a:rPr lang="en-US" sz="900" b="1" dirty="0">
                          <a:effectLst/>
                        </a:rPr>
                        <a:t>Suspended particulate Matter, SPM</a:t>
                      </a:r>
                      <a:endParaRPr lang="en-US" sz="900" b="1" dirty="0">
                        <a:effectLst/>
                        <a:latin typeface="Times New Roman"/>
                        <a:ea typeface="Calibri"/>
                        <a:cs typeface="Arial"/>
                      </a:endParaRPr>
                    </a:p>
                  </a:txBody>
                  <a:tcPr marL="40410" marR="40410" marT="0" marB="0"/>
                </a:tc>
                <a:tc>
                  <a:txBody>
                    <a:bodyPr/>
                    <a:lstStyle/>
                    <a:p>
                      <a:pPr marL="0" marR="0" algn="ctr">
                        <a:lnSpc>
                          <a:spcPct val="200000"/>
                        </a:lnSpc>
                        <a:spcBef>
                          <a:spcPts val="0"/>
                        </a:spcBef>
                        <a:spcAft>
                          <a:spcPts val="0"/>
                        </a:spcAft>
                      </a:pPr>
                      <a:r>
                        <a:rPr lang="en-US" sz="900" b="1">
                          <a:effectLst/>
                        </a:rPr>
                        <a:t>Automobile, power plants, boilers,</a:t>
                      </a:r>
                    </a:p>
                    <a:p>
                      <a:pPr marL="0" marR="0" algn="ctr">
                        <a:lnSpc>
                          <a:spcPct val="200000"/>
                        </a:lnSpc>
                        <a:spcBef>
                          <a:spcPts val="0"/>
                        </a:spcBef>
                        <a:spcAft>
                          <a:spcPts val="0"/>
                        </a:spcAft>
                      </a:pPr>
                      <a:r>
                        <a:rPr lang="en-US" sz="900" b="1">
                          <a:effectLst/>
                        </a:rPr>
                        <a:t>Industries requiring crushing and grinding such as quarry, cement.</a:t>
                      </a:r>
                      <a:endParaRPr lang="en-US" sz="900" b="1">
                        <a:effectLst/>
                        <a:latin typeface="Times New Roman"/>
                        <a:ea typeface="Calibri"/>
                        <a:cs typeface="Arial"/>
                      </a:endParaRPr>
                    </a:p>
                  </a:txBody>
                  <a:tcPr marL="40410" marR="40410" marT="0" marB="0"/>
                </a:tc>
              </a:tr>
              <a:tr h="267264">
                <a:tc>
                  <a:txBody>
                    <a:bodyPr/>
                    <a:lstStyle/>
                    <a:p>
                      <a:pPr marL="0" marR="0" algn="ctr">
                        <a:lnSpc>
                          <a:spcPct val="200000"/>
                        </a:lnSpc>
                        <a:spcBef>
                          <a:spcPts val="0"/>
                        </a:spcBef>
                        <a:spcAft>
                          <a:spcPts val="0"/>
                        </a:spcAft>
                      </a:pPr>
                      <a:r>
                        <a:rPr lang="en-US" sz="900" b="1" dirty="0">
                          <a:effectLst/>
                        </a:rPr>
                        <a:t>Chlorine</a:t>
                      </a:r>
                      <a:endParaRPr lang="en-US" sz="900" b="1" dirty="0">
                        <a:effectLst/>
                        <a:latin typeface="Times New Roman"/>
                        <a:ea typeface="Calibri"/>
                        <a:cs typeface="Arial"/>
                      </a:endParaRPr>
                    </a:p>
                  </a:txBody>
                  <a:tcPr marL="40410" marR="40410" marT="0" marB="0"/>
                </a:tc>
                <a:tc>
                  <a:txBody>
                    <a:bodyPr/>
                    <a:lstStyle/>
                    <a:p>
                      <a:pPr marL="0" marR="0" algn="ctr">
                        <a:lnSpc>
                          <a:spcPct val="200000"/>
                        </a:lnSpc>
                        <a:spcBef>
                          <a:spcPts val="0"/>
                        </a:spcBef>
                        <a:spcAft>
                          <a:spcPts val="0"/>
                        </a:spcAft>
                      </a:pPr>
                      <a:r>
                        <a:rPr lang="en-US" sz="900" b="1">
                          <a:effectLst/>
                        </a:rPr>
                        <a:t>Chlor-alkali plants.</a:t>
                      </a:r>
                      <a:endParaRPr lang="en-US" sz="900" b="1">
                        <a:effectLst/>
                        <a:latin typeface="Times New Roman"/>
                        <a:ea typeface="Calibri"/>
                        <a:cs typeface="Arial"/>
                      </a:endParaRPr>
                    </a:p>
                  </a:txBody>
                  <a:tcPr marL="40410" marR="40410" marT="0" marB="0"/>
                </a:tc>
              </a:tr>
              <a:tr h="267264">
                <a:tc>
                  <a:txBody>
                    <a:bodyPr/>
                    <a:lstStyle/>
                    <a:p>
                      <a:pPr marL="0" marR="0" algn="ctr">
                        <a:lnSpc>
                          <a:spcPct val="200000"/>
                        </a:lnSpc>
                        <a:spcBef>
                          <a:spcPts val="0"/>
                        </a:spcBef>
                        <a:spcAft>
                          <a:spcPts val="0"/>
                        </a:spcAft>
                      </a:pPr>
                      <a:r>
                        <a:rPr lang="en-US" sz="900" b="1" dirty="0">
                          <a:effectLst/>
                        </a:rPr>
                        <a:t>Fluoride</a:t>
                      </a:r>
                      <a:endParaRPr lang="en-US" sz="900" b="1" dirty="0">
                        <a:effectLst/>
                        <a:latin typeface="Times New Roman"/>
                        <a:ea typeface="Calibri"/>
                        <a:cs typeface="Arial"/>
                      </a:endParaRPr>
                    </a:p>
                  </a:txBody>
                  <a:tcPr marL="40410" marR="40410" marT="0" marB="0"/>
                </a:tc>
                <a:tc>
                  <a:txBody>
                    <a:bodyPr/>
                    <a:lstStyle/>
                    <a:p>
                      <a:pPr marL="0" marR="0" algn="ctr">
                        <a:lnSpc>
                          <a:spcPct val="200000"/>
                        </a:lnSpc>
                        <a:spcBef>
                          <a:spcPts val="0"/>
                        </a:spcBef>
                        <a:spcAft>
                          <a:spcPts val="0"/>
                        </a:spcAft>
                      </a:pPr>
                      <a:r>
                        <a:rPr lang="en-US" sz="900" b="1">
                          <a:effectLst/>
                        </a:rPr>
                        <a:t>Fertilizer, aluminum refining</a:t>
                      </a:r>
                      <a:endParaRPr lang="en-US" sz="900" b="1">
                        <a:effectLst/>
                        <a:latin typeface="Times New Roman"/>
                        <a:ea typeface="Calibri"/>
                        <a:cs typeface="Arial"/>
                      </a:endParaRPr>
                    </a:p>
                  </a:txBody>
                  <a:tcPr marL="40410" marR="40410" marT="0" marB="0"/>
                </a:tc>
              </a:tr>
              <a:tr h="804966">
                <a:tc>
                  <a:txBody>
                    <a:bodyPr/>
                    <a:lstStyle/>
                    <a:p>
                      <a:pPr marL="0" marR="0" algn="ctr">
                        <a:lnSpc>
                          <a:spcPct val="200000"/>
                        </a:lnSpc>
                        <a:spcBef>
                          <a:spcPts val="0"/>
                        </a:spcBef>
                        <a:spcAft>
                          <a:spcPts val="0"/>
                        </a:spcAft>
                      </a:pPr>
                      <a:r>
                        <a:rPr lang="en-US" sz="900" b="1" dirty="0" err="1">
                          <a:effectLst/>
                        </a:rPr>
                        <a:t>Sulphur</a:t>
                      </a:r>
                      <a:r>
                        <a:rPr lang="en-US" sz="900" b="1" dirty="0">
                          <a:effectLst/>
                        </a:rPr>
                        <a:t> dioxide</a:t>
                      </a:r>
                      <a:endParaRPr lang="en-US" sz="900" b="1" dirty="0">
                        <a:effectLst/>
                        <a:latin typeface="Times New Roman"/>
                        <a:ea typeface="Calibri"/>
                        <a:cs typeface="Arial"/>
                      </a:endParaRPr>
                    </a:p>
                  </a:txBody>
                  <a:tcPr marL="40410" marR="40410" marT="0" marB="0"/>
                </a:tc>
                <a:tc>
                  <a:txBody>
                    <a:bodyPr/>
                    <a:lstStyle/>
                    <a:p>
                      <a:pPr marL="0" marR="0" algn="ctr">
                        <a:lnSpc>
                          <a:spcPct val="200000"/>
                        </a:lnSpc>
                        <a:spcBef>
                          <a:spcPts val="0"/>
                        </a:spcBef>
                        <a:spcAft>
                          <a:spcPts val="0"/>
                        </a:spcAft>
                      </a:pPr>
                      <a:r>
                        <a:rPr lang="en-US" sz="900" b="1" dirty="0">
                          <a:effectLst/>
                        </a:rPr>
                        <a:t>Power plants, boilers, </a:t>
                      </a:r>
                      <a:r>
                        <a:rPr lang="en-US" sz="900" b="1" dirty="0" err="1">
                          <a:effectLst/>
                        </a:rPr>
                        <a:t>sulphuric</a:t>
                      </a:r>
                      <a:endParaRPr lang="en-US" sz="900" b="1" dirty="0">
                        <a:effectLst/>
                      </a:endParaRPr>
                    </a:p>
                    <a:p>
                      <a:pPr marL="0" marR="0" algn="ctr">
                        <a:lnSpc>
                          <a:spcPct val="200000"/>
                        </a:lnSpc>
                        <a:spcBef>
                          <a:spcPts val="0"/>
                        </a:spcBef>
                        <a:spcAft>
                          <a:spcPts val="0"/>
                        </a:spcAft>
                      </a:pPr>
                      <a:r>
                        <a:rPr lang="en-US" sz="900" b="1" dirty="0">
                          <a:effectLst/>
                        </a:rPr>
                        <a:t>acid manufacture, ore refining,</a:t>
                      </a:r>
                    </a:p>
                    <a:p>
                      <a:pPr marL="0" marR="0" algn="ctr">
                        <a:lnSpc>
                          <a:spcPct val="200000"/>
                        </a:lnSpc>
                        <a:spcBef>
                          <a:spcPts val="0"/>
                        </a:spcBef>
                        <a:spcAft>
                          <a:spcPts val="0"/>
                        </a:spcAft>
                      </a:pPr>
                      <a:r>
                        <a:rPr lang="en-US" sz="900" b="1" dirty="0">
                          <a:effectLst/>
                        </a:rPr>
                        <a:t>Petroleum refining.</a:t>
                      </a:r>
                      <a:endParaRPr lang="en-US" sz="900" b="1" dirty="0">
                        <a:effectLst/>
                        <a:latin typeface="Times New Roman"/>
                        <a:ea typeface="Calibri"/>
                        <a:cs typeface="Arial"/>
                      </a:endParaRPr>
                    </a:p>
                  </a:txBody>
                  <a:tcPr marL="40410" marR="40410" marT="0" marB="0"/>
                </a:tc>
              </a:tr>
              <a:tr h="534529">
                <a:tc>
                  <a:txBody>
                    <a:bodyPr/>
                    <a:lstStyle/>
                    <a:p>
                      <a:pPr marL="0" marR="0" algn="ctr">
                        <a:lnSpc>
                          <a:spcPct val="200000"/>
                        </a:lnSpc>
                        <a:spcBef>
                          <a:spcPts val="0"/>
                        </a:spcBef>
                        <a:spcAft>
                          <a:spcPts val="0"/>
                        </a:spcAft>
                      </a:pPr>
                      <a:r>
                        <a:rPr lang="en-US" sz="900" b="1">
                          <a:effectLst/>
                        </a:rPr>
                        <a:t>Lead</a:t>
                      </a:r>
                      <a:endParaRPr lang="en-US" sz="900" b="1">
                        <a:effectLst/>
                        <a:latin typeface="Times New Roman"/>
                        <a:ea typeface="Calibri"/>
                        <a:cs typeface="Arial"/>
                      </a:endParaRPr>
                    </a:p>
                  </a:txBody>
                  <a:tcPr marL="40410" marR="40410" marT="0" marB="0"/>
                </a:tc>
                <a:tc>
                  <a:txBody>
                    <a:bodyPr/>
                    <a:lstStyle/>
                    <a:p>
                      <a:pPr marL="0" marR="0" algn="ctr">
                        <a:lnSpc>
                          <a:spcPct val="200000"/>
                        </a:lnSpc>
                        <a:spcBef>
                          <a:spcPts val="0"/>
                        </a:spcBef>
                        <a:spcAft>
                          <a:spcPts val="0"/>
                        </a:spcAft>
                      </a:pPr>
                      <a:r>
                        <a:rPr lang="en-US" sz="900" b="1" dirty="0">
                          <a:effectLst/>
                        </a:rPr>
                        <a:t>Ore refining, battery</a:t>
                      </a:r>
                    </a:p>
                    <a:p>
                      <a:pPr marL="0" marR="0" algn="ctr">
                        <a:lnSpc>
                          <a:spcPct val="200000"/>
                        </a:lnSpc>
                        <a:spcBef>
                          <a:spcPts val="0"/>
                        </a:spcBef>
                        <a:spcAft>
                          <a:spcPts val="0"/>
                        </a:spcAft>
                      </a:pPr>
                      <a:r>
                        <a:rPr lang="en-US" sz="900" b="1" dirty="0">
                          <a:effectLst/>
                        </a:rPr>
                        <a:t>Manufacturing, automobiles.</a:t>
                      </a:r>
                      <a:endParaRPr lang="en-US" sz="900" b="1" dirty="0">
                        <a:effectLst/>
                        <a:latin typeface="Times New Roman"/>
                        <a:ea typeface="Calibri"/>
                        <a:cs typeface="Arial"/>
                      </a:endParaRPr>
                    </a:p>
                  </a:txBody>
                  <a:tcPr marL="40410" marR="40410" marT="0" marB="0"/>
                </a:tc>
              </a:tr>
              <a:tr h="804966">
                <a:tc>
                  <a:txBody>
                    <a:bodyPr/>
                    <a:lstStyle/>
                    <a:p>
                      <a:pPr marL="0" marR="0" algn="ctr">
                        <a:lnSpc>
                          <a:spcPct val="200000"/>
                        </a:lnSpc>
                        <a:spcBef>
                          <a:spcPts val="0"/>
                        </a:spcBef>
                        <a:spcAft>
                          <a:spcPts val="0"/>
                        </a:spcAft>
                      </a:pPr>
                      <a:r>
                        <a:rPr lang="en-US" sz="900" b="1">
                          <a:effectLst/>
                        </a:rPr>
                        <a:t>Oxides of nitrogen,</a:t>
                      </a:r>
                    </a:p>
                    <a:p>
                      <a:pPr marL="0" marR="0" algn="ctr">
                        <a:lnSpc>
                          <a:spcPct val="200000"/>
                        </a:lnSpc>
                        <a:spcBef>
                          <a:spcPts val="0"/>
                        </a:spcBef>
                        <a:spcAft>
                          <a:spcPts val="0"/>
                        </a:spcAft>
                      </a:pPr>
                      <a:r>
                        <a:rPr lang="en-US" sz="900" b="1">
                          <a:effectLst/>
                        </a:rPr>
                        <a:t>NO, NO2 (NOX)</a:t>
                      </a:r>
                      <a:endParaRPr lang="en-US" sz="900" b="1">
                        <a:effectLst/>
                        <a:latin typeface="Times New Roman"/>
                        <a:ea typeface="Calibri"/>
                        <a:cs typeface="Arial"/>
                      </a:endParaRPr>
                    </a:p>
                  </a:txBody>
                  <a:tcPr marL="40410" marR="40410" marT="0" marB="0"/>
                </a:tc>
                <a:tc>
                  <a:txBody>
                    <a:bodyPr/>
                    <a:lstStyle/>
                    <a:p>
                      <a:pPr marL="0" marR="0" algn="ctr">
                        <a:lnSpc>
                          <a:spcPct val="200000"/>
                        </a:lnSpc>
                        <a:spcBef>
                          <a:spcPts val="0"/>
                        </a:spcBef>
                        <a:spcAft>
                          <a:spcPts val="0"/>
                        </a:spcAft>
                      </a:pPr>
                      <a:r>
                        <a:rPr lang="en-US" sz="900" b="1" dirty="0">
                          <a:effectLst/>
                        </a:rPr>
                        <a:t>Automobiles, power plants, nitric</a:t>
                      </a:r>
                    </a:p>
                    <a:p>
                      <a:pPr marL="0" marR="0" algn="ctr">
                        <a:lnSpc>
                          <a:spcPct val="200000"/>
                        </a:lnSpc>
                        <a:spcBef>
                          <a:spcPts val="0"/>
                        </a:spcBef>
                        <a:spcAft>
                          <a:spcPts val="0"/>
                        </a:spcAft>
                      </a:pPr>
                      <a:r>
                        <a:rPr lang="en-US" sz="900" b="1" dirty="0">
                          <a:effectLst/>
                        </a:rPr>
                        <a:t>acid manufacture, also a</a:t>
                      </a:r>
                    </a:p>
                    <a:p>
                      <a:pPr marL="0" marR="0" algn="ctr">
                        <a:lnSpc>
                          <a:spcPct val="200000"/>
                        </a:lnSpc>
                        <a:spcBef>
                          <a:spcPts val="0"/>
                        </a:spcBef>
                        <a:spcAft>
                          <a:spcPts val="0"/>
                        </a:spcAft>
                      </a:pPr>
                      <a:r>
                        <a:rPr lang="en-US" sz="900" b="1" dirty="0">
                          <a:effectLst/>
                        </a:rPr>
                        <a:t>secondary pollutant</a:t>
                      </a:r>
                      <a:endParaRPr lang="en-US" sz="900" b="1" dirty="0">
                        <a:effectLst/>
                        <a:latin typeface="Times New Roman"/>
                        <a:ea typeface="Calibri"/>
                        <a:cs typeface="Arial"/>
                      </a:endParaRPr>
                    </a:p>
                  </a:txBody>
                  <a:tcPr marL="40410" marR="40410" marT="0" marB="0"/>
                </a:tc>
              </a:tr>
              <a:tr h="267264">
                <a:tc>
                  <a:txBody>
                    <a:bodyPr/>
                    <a:lstStyle/>
                    <a:p>
                      <a:pPr marL="0" marR="0" algn="ctr">
                        <a:lnSpc>
                          <a:spcPct val="200000"/>
                        </a:lnSpc>
                        <a:spcBef>
                          <a:spcPts val="0"/>
                        </a:spcBef>
                        <a:spcAft>
                          <a:spcPts val="0"/>
                        </a:spcAft>
                      </a:pPr>
                      <a:r>
                        <a:rPr lang="en-US" sz="900" b="1">
                          <a:effectLst/>
                        </a:rPr>
                        <a:t>Peroxyacetyl nitrate, PAN</a:t>
                      </a:r>
                      <a:endParaRPr lang="en-US" sz="900" b="1">
                        <a:effectLst/>
                        <a:latin typeface="Times New Roman"/>
                        <a:ea typeface="Calibri"/>
                        <a:cs typeface="Arial"/>
                      </a:endParaRPr>
                    </a:p>
                  </a:txBody>
                  <a:tcPr marL="40410" marR="40410" marT="0" marB="0"/>
                </a:tc>
                <a:tc>
                  <a:txBody>
                    <a:bodyPr/>
                    <a:lstStyle/>
                    <a:p>
                      <a:pPr marL="0" marR="0" algn="ctr">
                        <a:lnSpc>
                          <a:spcPct val="200000"/>
                        </a:lnSpc>
                        <a:spcBef>
                          <a:spcPts val="0"/>
                        </a:spcBef>
                        <a:spcAft>
                          <a:spcPts val="0"/>
                        </a:spcAft>
                      </a:pPr>
                      <a:r>
                        <a:rPr lang="en-US" sz="900" b="1" dirty="0">
                          <a:effectLst/>
                        </a:rPr>
                        <a:t>Secondary pollutant</a:t>
                      </a:r>
                      <a:endParaRPr lang="en-US" sz="900" b="1" dirty="0">
                        <a:effectLst/>
                        <a:latin typeface="Times New Roman"/>
                        <a:ea typeface="Calibri"/>
                        <a:cs typeface="Arial"/>
                      </a:endParaRPr>
                    </a:p>
                  </a:txBody>
                  <a:tcPr marL="40410" marR="40410" marT="0" marB="0"/>
                </a:tc>
              </a:tr>
              <a:tr h="267264">
                <a:tc>
                  <a:txBody>
                    <a:bodyPr/>
                    <a:lstStyle/>
                    <a:p>
                      <a:pPr marL="0" marR="0" algn="ctr">
                        <a:lnSpc>
                          <a:spcPct val="200000"/>
                        </a:lnSpc>
                        <a:spcBef>
                          <a:spcPts val="0"/>
                        </a:spcBef>
                        <a:spcAft>
                          <a:spcPts val="0"/>
                        </a:spcAft>
                      </a:pPr>
                      <a:r>
                        <a:rPr lang="en-US" sz="900" b="1">
                          <a:effectLst/>
                        </a:rPr>
                        <a:t>Formaldehyde </a:t>
                      </a:r>
                      <a:endParaRPr lang="en-US" sz="900" b="1">
                        <a:effectLst/>
                        <a:latin typeface="Times New Roman"/>
                        <a:ea typeface="Calibri"/>
                        <a:cs typeface="Arial"/>
                      </a:endParaRPr>
                    </a:p>
                  </a:txBody>
                  <a:tcPr marL="40410" marR="40410" marT="0" marB="0"/>
                </a:tc>
                <a:tc>
                  <a:txBody>
                    <a:bodyPr/>
                    <a:lstStyle/>
                    <a:p>
                      <a:pPr marL="0" marR="0" algn="ctr">
                        <a:lnSpc>
                          <a:spcPct val="200000"/>
                        </a:lnSpc>
                        <a:spcBef>
                          <a:spcPts val="0"/>
                        </a:spcBef>
                        <a:spcAft>
                          <a:spcPts val="0"/>
                        </a:spcAft>
                      </a:pPr>
                      <a:r>
                        <a:rPr lang="en-US" sz="900" b="1" dirty="0">
                          <a:effectLst/>
                        </a:rPr>
                        <a:t>Secondary pollutant</a:t>
                      </a:r>
                      <a:endParaRPr lang="en-US" sz="900" b="1" dirty="0">
                        <a:effectLst/>
                        <a:latin typeface="Times New Roman"/>
                        <a:ea typeface="Calibri"/>
                        <a:cs typeface="Arial"/>
                      </a:endParaRPr>
                    </a:p>
                  </a:txBody>
                  <a:tcPr marL="40410" marR="40410" marT="0" marB="0"/>
                </a:tc>
              </a:tr>
              <a:tr h="267264">
                <a:tc>
                  <a:txBody>
                    <a:bodyPr/>
                    <a:lstStyle/>
                    <a:p>
                      <a:pPr marL="0" marR="0" algn="ctr">
                        <a:lnSpc>
                          <a:spcPct val="200000"/>
                        </a:lnSpc>
                        <a:spcBef>
                          <a:spcPts val="0"/>
                        </a:spcBef>
                        <a:spcAft>
                          <a:spcPts val="0"/>
                        </a:spcAft>
                      </a:pPr>
                      <a:r>
                        <a:rPr lang="en-US" sz="900" b="1">
                          <a:effectLst/>
                        </a:rPr>
                        <a:t>Ozone</a:t>
                      </a:r>
                      <a:endParaRPr lang="en-US" sz="900" b="1">
                        <a:effectLst/>
                        <a:latin typeface="Times New Roman"/>
                        <a:ea typeface="Calibri"/>
                        <a:cs typeface="Arial"/>
                      </a:endParaRPr>
                    </a:p>
                  </a:txBody>
                  <a:tcPr marL="40410" marR="40410" marT="0" marB="0"/>
                </a:tc>
                <a:tc>
                  <a:txBody>
                    <a:bodyPr/>
                    <a:lstStyle/>
                    <a:p>
                      <a:pPr marL="0" marR="0" algn="ctr">
                        <a:lnSpc>
                          <a:spcPct val="200000"/>
                        </a:lnSpc>
                        <a:spcBef>
                          <a:spcPts val="0"/>
                        </a:spcBef>
                        <a:spcAft>
                          <a:spcPts val="0"/>
                        </a:spcAft>
                      </a:pPr>
                      <a:r>
                        <a:rPr lang="en-US" sz="900" b="1" dirty="0">
                          <a:effectLst/>
                        </a:rPr>
                        <a:t>Secondary pollutant</a:t>
                      </a:r>
                      <a:endParaRPr lang="en-US" sz="900" b="1" dirty="0">
                        <a:effectLst/>
                        <a:latin typeface="Times New Roman"/>
                        <a:ea typeface="Calibri"/>
                        <a:cs typeface="Arial"/>
                      </a:endParaRPr>
                    </a:p>
                  </a:txBody>
                  <a:tcPr marL="40410" marR="40410" marT="0" marB="0"/>
                </a:tc>
              </a:tr>
              <a:tr h="267264">
                <a:tc>
                  <a:txBody>
                    <a:bodyPr/>
                    <a:lstStyle/>
                    <a:p>
                      <a:pPr marL="0" marR="0" algn="ctr">
                        <a:lnSpc>
                          <a:spcPct val="200000"/>
                        </a:lnSpc>
                        <a:spcBef>
                          <a:spcPts val="0"/>
                        </a:spcBef>
                        <a:spcAft>
                          <a:spcPts val="0"/>
                        </a:spcAft>
                      </a:pPr>
                      <a:r>
                        <a:rPr lang="en-US" sz="900" b="1">
                          <a:effectLst/>
                        </a:rPr>
                        <a:t>Carbon monoxide</a:t>
                      </a:r>
                      <a:endParaRPr lang="en-US" sz="900" b="1">
                        <a:effectLst/>
                        <a:latin typeface="Times New Roman"/>
                        <a:ea typeface="Calibri"/>
                        <a:cs typeface="Arial"/>
                      </a:endParaRPr>
                    </a:p>
                  </a:txBody>
                  <a:tcPr marL="40410" marR="40410" marT="0" marB="0"/>
                </a:tc>
                <a:tc>
                  <a:txBody>
                    <a:bodyPr/>
                    <a:lstStyle/>
                    <a:p>
                      <a:pPr marL="0" marR="0" algn="ctr">
                        <a:lnSpc>
                          <a:spcPct val="200000"/>
                        </a:lnSpc>
                        <a:spcBef>
                          <a:spcPts val="0"/>
                        </a:spcBef>
                        <a:spcAft>
                          <a:spcPts val="0"/>
                        </a:spcAft>
                      </a:pPr>
                      <a:r>
                        <a:rPr lang="en-US" sz="900" b="1" dirty="0">
                          <a:effectLst/>
                        </a:rPr>
                        <a:t>Automobiles</a:t>
                      </a:r>
                      <a:endParaRPr lang="en-US" sz="900" b="1" dirty="0">
                        <a:effectLst/>
                        <a:latin typeface="Times New Roman"/>
                        <a:ea typeface="Calibri"/>
                        <a:cs typeface="Arial"/>
                      </a:endParaRPr>
                    </a:p>
                  </a:txBody>
                  <a:tcPr marL="40410" marR="40410" marT="0" marB="0"/>
                </a:tc>
              </a:tr>
              <a:tr h="267264">
                <a:tc>
                  <a:txBody>
                    <a:bodyPr/>
                    <a:lstStyle/>
                    <a:p>
                      <a:pPr marL="0" marR="0" algn="ctr">
                        <a:lnSpc>
                          <a:spcPct val="200000"/>
                        </a:lnSpc>
                        <a:spcBef>
                          <a:spcPts val="0"/>
                        </a:spcBef>
                        <a:spcAft>
                          <a:spcPts val="0"/>
                        </a:spcAft>
                      </a:pPr>
                      <a:r>
                        <a:rPr lang="en-US" sz="900" b="1">
                          <a:effectLst/>
                        </a:rPr>
                        <a:t>Hydrogen sulphide</a:t>
                      </a:r>
                      <a:endParaRPr lang="en-US" sz="900" b="1">
                        <a:effectLst/>
                        <a:latin typeface="Times New Roman"/>
                        <a:ea typeface="Calibri"/>
                        <a:cs typeface="Arial"/>
                      </a:endParaRPr>
                    </a:p>
                  </a:txBody>
                  <a:tcPr marL="40410" marR="40410" marT="0" marB="0"/>
                </a:tc>
                <a:tc>
                  <a:txBody>
                    <a:bodyPr/>
                    <a:lstStyle/>
                    <a:p>
                      <a:pPr marL="0" marR="0" algn="ctr">
                        <a:lnSpc>
                          <a:spcPct val="200000"/>
                        </a:lnSpc>
                        <a:spcBef>
                          <a:spcPts val="0"/>
                        </a:spcBef>
                        <a:spcAft>
                          <a:spcPts val="0"/>
                        </a:spcAft>
                      </a:pPr>
                      <a:r>
                        <a:rPr lang="en-US" sz="900" b="1" dirty="0">
                          <a:effectLst/>
                        </a:rPr>
                        <a:t>Pulp and paper, petroleum Refining.</a:t>
                      </a:r>
                      <a:endParaRPr lang="en-US" sz="900" b="1" dirty="0">
                        <a:effectLst/>
                        <a:latin typeface="Times New Roman"/>
                        <a:ea typeface="Calibri"/>
                        <a:cs typeface="Arial"/>
                      </a:endParaRPr>
                    </a:p>
                  </a:txBody>
                  <a:tcPr marL="40410" marR="40410" marT="0" marB="0"/>
                </a:tc>
              </a:tr>
              <a:tr h="267264">
                <a:tc>
                  <a:txBody>
                    <a:bodyPr/>
                    <a:lstStyle/>
                    <a:p>
                      <a:pPr marL="0" marR="0" algn="ctr">
                        <a:lnSpc>
                          <a:spcPct val="200000"/>
                        </a:lnSpc>
                        <a:spcBef>
                          <a:spcPts val="0"/>
                        </a:spcBef>
                        <a:spcAft>
                          <a:spcPts val="0"/>
                        </a:spcAft>
                      </a:pPr>
                      <a:r>
                        <a:rPr lang="en-US" sz="900" b="1">
                          <a:effectLst/>
                        </a:rPr>
                        <a:t>Hydrocarbons</a:t>
                      </a:r>
                      <a:endParaRPr lang="en-US" sz="900" b="1">
                        <a:effectLst/>
                        <a:latin typeface="Times New Roman"/>
                        <a:ea typeface="Calibri"/>
                        <a:cs typeface="Arial"/>
                      </a:endParaRPr>
                    </a:p>
                  </a:txBody>
                  <a:tcPr marL="40410" marR="40410" marT="0" marB="0"/>
                </a:tc>
                <a:tc>
                  <a:txBody>
                    <a:bodyPr/>
                    <a:lstStyle/>
                    <a:p>
                      <a:pPr marL="0" marR="0" algn="ctr">
                        <a:lnSpc>
                          <a:spcPct val="200000"/>
                        </a:lnSpc>
                        <a:spcBef>
                          <a:spcPts val="0"/>
                        </a:spcBef>
                        <a:spcAft>
                          <a:spcPts val="0"/>
                        </a:spcAft>
                      </a:pPr>
                      <a:r>
                        <a:rPr lang="en-US" sz="900" b="1" dirty="0">
                          <a:effectLst/>
                        </a:rPr>
                        <a:t>Automobiles, petroleum refining</a:t>
                      </a:r>
                      <a:endParaRPr lang="en-US" sz="900" b="1" dirty="0">
                        <a:effectLst/>
                        <a:latin typeface="Times New Roman"/>
                        <a:ea typeface="Calibri"/>
                        <a:cs typeface="Arial"/>
                      </a:endParaRPr>
                    </a:p>
                  </a:txBody>
                  <a:tcPr marL="40410" marR="40410" marT="0" marB="0"/>
                </a:tc>
              </a:tr>
              <a:tr h="267264">
                <a:tc>
                  <a:txBody>
                    <a:bodyPr/>
                    <a:lstStyle/>
                    <a:p>
                      <a:pPr marL="0" marR="0" algn="ctr">
                        <a:lnSpc>
                          <a:spcPct val="200000"/>
                        </a:lnSpc>
                        <a:spcBef>
                          <a:spcPts val="0"/>
                        </a:spcBef>
                        <a:spcAft>
                          <a:spcPts val="0"/>
                        </a:spcAft>
                      </a:pPr>
                      <a:r>
                        <a:rPr lang="en-US" sz="900" b="1">
                          <a:effectLst/>
                        </a:rPr>
                        <a:t>Ammonia</a:t>
                      </a:r>
                      <a:endParaRPr lang="en-US" sz="900" b="1">
                        <a:effectLst/>
                        <a:latin typeface="Times New Roman"/>
                        <a:ea typeface="Calibri"/>
                        <a:cs typeface="Arial"/>
                      </a:endParaRPr>
                    </a:p>
                  </a:txBody>
                  <a:tcPr marL="40410" marR="40410" marT="0" marB="0"/>
                </a:tc>
                <a:tc>
                  <a:txBody>
                    <a:bodyPr/>
                    <a:lstStyle/>
                    <a:p>
                      <a:pPr marL="0" marR="0" algn="ctr">
                        <a:lnSpc>
                          <a:spcPct val="200000"/>
                        </a:lnSpc>
                        <a:spcBef>
                          <a:spcPts val="0"/>
                        </a:spcBef>
                        <a:spcAft>
                          <a:spcPts val="0"/>
                        </a:spcAft>
                      </a:pPr>
                      <a:r>
                        <a:rPr lang="en-US" sz="900" b="1" dirty="0">
                          <a:effectLst/>
                        </a:rPr>
                        <a:t>Fertilizer plant</a:t>
                      </a:r>
                      <a:endParaRPr lang="en-US" sz="900" b="1" dirty="0">
                        <a:effectLst/>
                        <a:latin typeface="Times New Roman"/>
                        <a:ea typeface="Calibri"/>
                        <a:cs typeface="Arial"/>
                      </a:endParaRPr>
                    </a:p>
                  </a:txBody>
                  <a:tcPr marL="40410" marR="40410" marT="0" marB="0"/>
                </a:tc>
              </a:tr>
            </a:tbl>
          </a:graphicData>
        </a:graphic>
      </p:graphicFrame>
    </p:spTree>
    <p:extLst>
      <p:ext uri="{BB962C8B-B14F-4D97-AF65-F5344CB8AC3E}">
        <p14:creationId xmlns:p14="http://schemas.microsoft.com/office/powerpoint/2010/main" val="25227346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Pollution in West Bank</a:t>
            </a:r>
          </a:p>
        </p:txBody>
      </p:sp>
      <p:graphicFrame>
        <p:nvGraphicFramePr>
          <p:cNvPr id="3" name="Table 2"/>
          <p:cNvGraphicFramePr>
            <a:graphicFrameLocks noGrp="1"/>
          </p:cNvGraphicFramePr>
          <p:nvPr>
            <p:extLst>
              <p:ext uri="{D42A27DB-BD31-4B8C-83A1-F6EECF244321}">
                <p14:modId xmlns:p14="http://schemas.microsoft.com/office/powerpoint/2010/main" val="2828146323"/>
              </p:ext>
            </p:extLst>
          </p:nvPr>
        </p:nvGraphicFramePr>
        <p:xfrm>
          <a:off x="762000" y="2057400"/>
          <a:ext cx="7543799" cy="4200489"/>
        </p:xfrm>
        <a:graphic>
          <a:graphicData uri="http://schemas.openxmlformats.org/drawingml/2006/table">
            <a:tbl>
              <a:tblPr firstRow="1" firstCol="1" bandRow="1">
                <a:tableStyleId>{5C22544A-7EE6-4342-B048-85BDC9FD1C3A}</a:tableStyleId>
              </a:tblPr>
              <a:tblGrid>
                <a:gridCol w="2269823"/>
                <a:gridCol w="1757992"/>
                <a:gridCol w="1757992"/>
                <a:gridCol w="1757992"/>
              </a:tblGrid>
              <a:tr h="624331">
                <a:tc rowSpan="2">
                  <a:txBody>
                    <a:bodyPr/>
                    <a:lstStyle/>
                    <a:p>
                      <a:pPr marL="0" marR="0" algn="ctr">
                        <a:lnSpc>
                          <a:spcPct val="200000"/>
                        </a:lnSpc>
                        <a:spcBef>
                          <a:spcPts val="0"/>
                        </a:spcBef>
                        <a:spcAft>
                          <a:spcPts val="0"/>
                        </a:spcAft>
                      </a:pPr>
                      <a:r>
                        <a:rPr lang="en-US" sz="1800" dirty="0">
                          <a:effectLst/>
                        </a:rPr>
                        <a:t> </a:t>
                      </a:r>
                    </a:p>
                    <a:p>
                      <a:pPr marL="0" marR="0" algn="ctr">
                        <a:lnSpc>
                          <a:spcPct val="200000"/>
                        </a:lnSpc>
                        <a:spcBef>
                          <a:spcPts val="0"/>
                        </a:spcBef>
                        <a:spcAft>
                          <a:spcPts val="0"/>
                        </a:spcAft>
                      </a:pPr>
                      <a:r>
                        <a:rPr lang="en-US" sz="1800" dirty="0">
                          <a:effectLst/>
                        </a:rPr>
                        <a:t>Type of vehicle</a:t>
                      </a:r>
                      <a:endParaRPr lang="en-US" sz="1800" dirty="0">
                        <a:effectLst/>
                        <a:latin typeface="Times New Roman"/>
                        <a:ea typeface="Calibri"/>
                        <a:cs typeface="Arial"/>
                      </a:endParaRPr>
                    </a:p>
                  </a:txBody>
                  <a:tcPr marL="68580" marR="68580" marT="0" marB="0"/>
                </a:tc>
                <a:tc gridSpan="3">
                  <a:txBody>
                    <a:bodyPr/>
                    <a:lstStyle/>
                    <a:p>
                      <a:pPr marL="0" marR="0" algn="ctr">
                        <a:lnSpc>
                          <a:spcPct val="200000"/>
                        </a:lnSpc>
                        <a:spcBef>
                          <a:spcPts val="0"/>
                        </a:spcBef>
                        <a:spcAft>
                          <a:spcPts val="0"/>
                        </a:spcAft>
                        <a:tabLst>
                          <a:tab pos="790575" algn="l"/>
                        </a:tabLst>
                      </a:pPr>
                      <a:r>
                        <a:rPr lang="en-US" sz="1800">
                          <a:effectLst/>
                        </a:rPr>
                        <a:t>Emission factors (g per vehicle km)</a:t>
                      </a:r>
                      <a:endParaRPr lang="en-US" sz="1800">
                        <a:effectLst/>
                        <a:latin typeface="Times New Roman"/>
                        <a:ea typeface="Calibri"/>
                        <a:cs typeface="Arial"/>
                      </a:endParaRPr>
                    </a:p>
                  </a:txBody>
                  <a:tcPr marL="68580" marR="68580" marT="0" marB="0"/>
                </a:tc>
                <a:tc hMerge="1">
                  <a:txBody>
                    <a:bodyPr/>
                    <a:lstStyle/>
                    <a:p>
                      <a:endParaRPr lang="en-US"/>
                    </a:p>
                  </a:txBody>
                  <a:tcPr/>
                </a:tc>
                <a:tc hMerge="1">
                  <a:txBody>
                    <a:bodyPr/>
                    <a:lstStyle/>
                    <a:p>
                      <a:endParaRPr lang="en-US"/>
                    </a:p>
                  </a:txBody>
                  <a:tcPr/>
                </a:tc>
              </a:tr>
              <a:tr h="730150">
                <a:tc vMerge="1">
                  <a:txBody>
                    <a:bodyPr/>
                    <a:lstStyle/>
                    <a:p>
                      <a:endParaRPr lang="en-US"/>
                    </a:p>
                  </a:txBody>
                  <a:tcPr/>
                </a:tc>
                <a:tc>
                  <a:txBody>
                    <a:bodyPr/>
                    <a:lstStyle/>
                    <a:p>
                      <a:pPr marL="0" marR="0" algn="ctr">
                        <a:lnSpc>
                          <a:spcPct val="200000"/>
                        </a:lnSpc>
                        <a:spcBef>
                          <a:spcPts val="0"/>
                        </a:spcBef>
                        <a:spcAft>
                          <a:spcPts val="0"/>
                        </a:spcAft>
                      </a:pPr>
                      <a:r>
                        <a:rPr lang="en-US" sz="1800">
                          <a:effectLst/>
                        </a:rPr>
                        <a:t>SO2</a:t>
                      </a:r>
                      <a:endParaRPr lang="en-US" sz="1800">
                        <a:effectLst/>
                        <a:latin typeface="Times New Roman"/>
                        <a:ea typeface="Calibri"/>
                        <a:cs typeface="Arial"/>
                      </a:endParaRPr>
                    </a:p>
                  </a:txBody>
                  <a:tcPr marL="68580" marR="68580" marT="0" marB="0"/>
                </a:tc>
                <a:tc>
                  <a:txBody>
                    <a:bodyPr/>
                    <a:lstStyle/>
                    <a:p>
                      <a:pPr marL="0" marR="0" algn="ctr">
                        <a:lnSpc>
                          <a:spcPct val="200000"/>
                        </a:lnSpc>
                        <a:spcBef>
                          <a:spcPts val="0"/>
                        </a:spcBef>
                        <a:spcAft>
                          <a:spcPts val="0"/>
                        </a:spcAft>
                      </a:pPr>
                      <a:r>
                        <a:rPr lang="en-US" sz="1800">
                          <a:effectLst/>
                        </a:rPr>
                        <a:t>SPM</a:t>
                      </a:r>
                      <a:endParaRPr lang="en-US" sz="1800">
                        <a:effectLst/>
                        <a:latin typeface="Times New Roman"/>
                        <a:ea typeface="Calibri"/>
                        <a:cs typeface="Arial"/>
                      </a:endParaRPr>
                    </a:p>
                  </a:txBody>
                  <a:tcPr marL="68580" marR="68580" marT="0" marB="0"/>
                </a:tc>
                <a:tc>
                  <a:txBody>
                    <a:bodyPr/>
                    <a:lstStyle/>
                    <a:p>
                      <a:pPr marL="0" marR="0" algn="ctr">
                        <a:lnSpc>
                          <a:spcPct val="200000"/>
                        </a:lnSpc>
                        <a:spcBef>
                          <a:spcPts val="0"/>
                        </a:spcBef>
                        <a:spcAft>
                          <a:spcPts val="0"/>
                        </a:spcAft>
                      </a:pPr>
                      <a:r>
                        <a:rPr lang="en-US" sz="1800">
                          <a:effectLst/>
                        </a:rPr>
                        <a:t>NOx</a:t>
                      </a:r>
                      <a:endParaRPr lang="en-US" sz="1800">
                        <a:effectLst/>
                        <a:latin typeface="Times New Roman"/>
                        <a:ea typeface="Calibri"/>
                        <a:cs typeface="Arial"/>
                      </a:endParaRPr>
                    </a:p>
                  </a:txBody>
                  <a:tcPr marL="68580" marR="68580" marT="0" marB="0"/>
                </a:tc>
              </a:tr>
              <a:tr h="651448">
                <a:tc>
                  <a:txBody>
                    <a:bodyPr/>
                    <a:lstStyle/>
                    <a:p>
                      <a:pPr marL="0" marR="0" algn="ctr">
                        <a:lnSpc>
                          <a:spcPct val="200000"/>
                        </a:lnSpc>
                        <a:spcBef>
                          <a:spcPts val="0"/>
                        </a:spcBef>
                        <a:spcAft>
                          <a:spcPts val="0"/>
                        </a:spcAft>
                      </a:pPr>
                      <a:r>
                        <a:rPr lang="en-US" sz="1800">
                          <a:effectLst/>
                        </a:rPr>
                        <a:t>Petrol-driven cars (61%)</a:t>
                      </a:r>
                      <a:endParaRPr lang="en-US" sz="1800">
                        <a:effectLst/>
                        <a:latin typeface="Times New Roman"/>
                        <a:ea typeface="Calibri"/>
                        <a:cs typeface="Arial"/>
                      </a:endParaRPr>
                    </a:p>
                  </a:txBody>
                  <a:tcPr marL="68580" marR="68580" marT="0" marB="0"/>
                </a:tc>
                <a:tc>
                  <a:txBody>
                    <a:bodyPr/>
                    <a:lstStyle/>
                    <a:p>
                      <a:pPr marL="0" marR="0" algn="ctr">
                        <a:lnSpc>
                          <a:spcPct val="200000"/>
                        </a:lnSpc>
                        <a:spcBef>
                          <a:spcPts val="0"/>
                        </a:spcBef>
                        <a:spcAft>
                          <a:spcPts val="0"/>
                        </a:spcAft>
                      </a:pPr>
                      <a:r>
                        <a:rPr lang="en-US" sz="1800">
                          <a:effectLst/>
                        </a:rPr>
                        <a:t>0.08</a:t>
                      </a:r>
                      <a:endParaRPr lang="en-US" sz="1800">
                        <a:effectLst/>
                        <a:latin typeface="Times New Roman"/>
                        <a:ea typeface="Calibri"/>
                        <a:cs typeface="Arial"/>
                      </a:endParaRPr>
                    </a:p>
                  </a:txBody>
                  <a:tcPr marL="68580" marR="68580" marT="0" marB="0"/>
                </a:tc>
                <a:tc>
                  <a:txBody>
                    <a:bodyPr/>
                    <a:lstStyle/>
                    <a:p>
                      <a:pPr marL="0" marR="0" algn="ctr">
                        <a:lnSpc>
                          <a:spcPct val="200000"/>
                        </a:lnSpc>
                        <a:spcBef>
                          <a:spcPts val="0"/>
                        </a:spcBef>
                        <a:spcAft>
                          <a:spcPts val="0"/>
                        </a:spcAft>
                      </a:pPr>
                      <a:r>
                        <a:rPr lang="en-US" sz="1800">
                          <a:effectLst/>
                        </a:rPr>
                        <a:t>0.33</a:t>
                      </a:r>
                      <a:endParaRPr lang="en-US" sz="1800">
                        <a:effectLst/>
                        <a:latin typeface="Times New Roman"/>
                        <a:ea typeface="Calibri"/>
                        <a:cs typeface="Arial"/>
                      </a:endParaRPr>
                    </a:p>
                  </a:txBody>
                  <a:tcPr marL="68580" marR="68580" marT="0" marB="0"/>
                </a:tc>
                <a:tc>
                  <a:txBody>
                    <a:bodyPr/>
                    <a:lstStyle/>
                    <a:p>
                      <a:pPr marL="0" marR="0" algn="ctr">
                        <a:lnSpc>
                          <a:spcPct val="200000"/>
                        </a:lnSpc>
                        <a:spcBef>
                          <a:spcPts val="0"/>
                        </a:spcBef>
                        <a:spcAft>
                          <a:spcPts val="0"/>
                        </a:spcAft>
                      </a:pPr>
                      <a:r>
                        <a:rPr lang="en-US" sz="1800">
                          <a:effectLst/>
                        </a:rPr>
                        <a:t>3.20</a:t>
                      </a:r>
                      <a:endParaRPr lang="en-US" sz="1800">
                        <a:effectLst/>
                        <a:latin typeface="Times New Roman"/>
                        <a:ea typeface="Calibri"/>
                        <a:cs typeface="Arial"/>
                      </a:endParaRPr>
                    </a:p>
                  </a:txBody>
                  <a:tcPr marL="68580" marR="68580" marT="0" marB="0"/>
                </a:tc>
              </a:tr>
              <a:tr h="651448">
                <a:tc>
                  <a:txBody>
                    <a:bodyPr/>
                    <a:lstStyle/>
                    <a:p>
                      <a:pPr marL="0" marR="0" algn="ctr">
                        <a:lnSpc>
                          <a:spcPct val="200000"/>
                        </a:lnSpc>
                        <a:spcBef>
                          <a:spcPts val="0"/>
                        </a:spcBef>
                        <a:spcAft>
                          <a:spcPts val="0"/>
                        </a:spcAft>
                      </a:pPr>
                      <a:r>
                        <a:rPr lang="en-US" sz="1800">
                          <a:effectLst/>
                        </a:rPr>
                        <a:t>Diesel-driven cars (39%)</a:t>
                      </a:r>
                      <a:endParaRPr lang="en-US" sz="1800">
                        <a:effectLst/>
                        <a:latin typeface="Times New Roman"/>
                        <a:ea typeface="Calibri"/>
                        <a:cs typeface="Arial"/>
                      </a:endParaRPr>
                    </a:p>
                  </a:txBody>
                  <a:tcPr marL="68580" marR="68580" marT="0" marB="0"/>
                </a:tc>
                <a:tc>
                  <a:txBody>
                    <a:bodyPr/>
                    <a:lstStyle/>
                    <a:p>
                      <a:pPr marL="0" marR="0" algn="ctr">
                        <a:lnSpc>
                          <a:spcPct val="200000"/>
                        </a:lnSpc>
                        <a:spcBef>
                          <a:spcPts val="0"/>
                        </a:spcBef>
                        <a:spcAft>
                          <a:spcPts val="0"/>
                        </a:spcAft>
                      </a:pPr>
                      <a:r>
                        <a:rPr lang="en-US" sz="1800">
                          <a:effectLst/>
                        </a:rPr>
                        <a:t>0.39</a:t>
                      </a:r>
                      <a:endParaRPr lang="en-US" sz="1800">
                        <a:effectLst/>
                        <a:latin typeface="Times New Roman"/>
                        <a:ea typeface="Calibri"/>
                        <a:cs typeface="Arial"/>
                      </a:endParaRPr>
                    </a:p>
                  </a:txBody>
                  <a:tcPr marL="68580" marR="68580" marT="0" marB="0"/>
                </a:tc>
                <a:tc>
                  <a:txBody>
                    <a:bodyPr/>
                    <a:lstStyle/>
                    <a:p>
                      <a:pPr marL="0" marR="0" algn="ctr">
                        <a:lnSpc>
                          <a:spcPct val="200000"/>
                        </a:lnSpc>
                        <a:spcBef>
                          <a:spcPts val="0"/>
                        </a:spcBef>
                        <a:spcAft>
                          <a:spcPts val="0"/>
                        </a:spcAft>
                      </a:pPr>
                      <a:r>
                        <a:rPr lang="en-US" sz="1800">
                          <a:effectLst/>
                        </a:rPr>
                        <a:t>2.00</a:t>
                      </a:r>
                      <a:endParaRPr lang="en-US" sz="1800">
                        <a:effectLst/>
                        <a:latin typeface="Times New Roman"/>
                        <a:ea typeface="Calibri"/>
                        <a:cs typeface="Arial"/>
                      </a:endParaRPr>
                    </a:p>
                  </a:txBody>
                  <a:tcPr marL="68580" marR="68580" marT="0" marB="0"/>
                </a:tc>
                <a:tc>
                  <a:txBody>
                    <a:bodyPr/>
                    <a:lstStyle/>
                    <a:p>
                      <a:pPr marL="0" marR="0" algn="ctr">
                        <a:lnSpc>
                          <a:spcPct val="200000"/>
                        </a:lnSpc>
                        <a:spcBef>
                          <a:spcPts val="0"/>
                        </a:spcBef>
                        <a:spcAft>
                          <a:spcPts val="0"/>
                        </a:spcAft>
                      </a:pPr>
                      <a:r>
                        <a:rPr lang="en-US" sz="1800">
                          <a:effectLst/>
                        </a:rPr>
                        <a:t>0.99</a:t>
                      </a:r>
                      <a:endParaRPr lang="en-US" sz="1800">
                        <a:effectLst/>
                        <a:latin typeface="Times New Roman"/>
                        <a:ea typeface="Calibri"/>
                        <a:cs typeface="Arial"/>
                      </a:endParaRPr>
                    </a:p>
                  </a:txBody>
                  <a:tcPr marL="68580" marR="68580" marT="0" marB="0"/>
                </a:tc>
              </a:tr>
              <a:tr h="651448">
                <a:tc>
                  <a:txBody>
                    <a:bodyPr/>
                    <a:lstStyle/>
                    <a:p>
                      <a:pPr marL="0" marR="0" algn="ctr">
                        <a:lnSpc>
                          <a:spcPct val="200000"/>
                        </a:lnSpc>
                        <a:spcBef>
                          <a:spcPts val="0"/>
                        </a:spcBef>
                        <a:spcAft>
                          <a:spcPts val="0"/>
                        </a:spcAft>
                      </a:pPr>
                      <a:r>
                        <a:rPr lang="en-US" sz="1800" dirty="0">
                          <a:effectLst/>
                        </a:rPr>
                        <a:t>Weighted mean</a:t>
                      </a:r>
                      <a:endParaRPr lang="en-US" sz="1800" dirty="0">
                        <a:effectLst/>
                        <a:latin typeface="Times New Roman"/>
                        <a:ea typeface="Calibri"/>
                        <a:cs typeface="Arial"/>
                      </a:endParaRPr>
                    </a:p>
                  </a:txBody>
                  <a:tcPr marL="68580" marR="68580" marT="0" marB="0"/>
                </a:tc>
                <a:tc>
                  <a:txBody>
                    <a:bodyPr/>
                    <a:lstStyle/>
                    <a:p>
                      <a:pPr marL="0" marR="0" algn="ctr">
                        <a:lnSpc>
                          <a:spcPct val="200000"/>
                        </a:lnSpc>
                        <a:spcBef>
                          <a:spcPts val="0"/>
                        </a:spcBef>
                        <a:spcAft>
                          <a:spcPts val="0"/>
                        </a:spcAft>
                      </a:pPr>
                      <a:r>
                        <a:rPr lang="en-US" sz="1800">
                          <a:effectLst/>
                        </a:rPr>
                        <a:t>0.20</a:t>
                      </a:r>
                      <a:endParaRPr lang="en-US" sz="1800">
                        <a:effectLst/>
                        <a:latin typeface="Times New Roman"/>
                        <a:ea typeface="Calibri"/>
                        <a:cs typeface="Arial"/>
                      </a:endParaRPr>
                    </a:p>
                  </a:txBody>
                  <a:tcPr marL="68580" marR="68580" marT="0" marB="0"/>
                </a:tc>
                <a:tc>
                  <a:txBody>
                    <a:bodyPr/>
                    <a:lstStyle/>
                    <a:p>
                      <a:pPr marL="0" marR="0" algn="ctr">
                        <a:lnSpc>
                          <a:spcPct val="200000"/>
                        </a:lnSpc>
                        <a:spcBef>
                          <a:spcPts val="0"/>
                        </a:spcBef>
                        <a:spcAft>
                          <a:spcPts val="0"/>
                        </a:spcAft>
                      </a:pPr>
                      <a:r>
                        <a:rPr lang="en-US" sz="1800">
                          <a:effectLst/>
                        </a:rPr>
                        <a:t>0.98</a:t>
                      </a:r>
                      <a:endParaRPr lang="en-US" sz="1800">
                        <a:effectLst/>
                        <a:latin typeface="Times New Roman"/>
                        <a:ea typeface="Calibri"/>
                        <a:cs typeface="Arial"/>
                      </a:endParaRPr>
                    </a:p>
                  </a:txBody>
                  <a:tcPr marL="68580" marR="68580" marT="0" marB="0"/>
                </a:tc>
                <a:tc>
                  <a:txBody>
                    <a:bodyPr/>
                    <a:lstStyle/>
                    <a:p>
                      <a:pPr marL="0" marR="0" algn="ctr">
                        <a:lnSpc>
                          <a:spcPct val="200000"/>
                        </a:lnSpc>
                        <a:spcBef>
                          <a:spcPts val="0"/>
                        </a:spcBef>
                        <a:spcAft>
                          <a:spcPts val="0"/>
                        </a:spcAft>
                      </a:pPr>
                      <a:r>
                        <a:rPr lang="en-US" sz="1800" dirty="0">
                          <a:effectLst/>
                        </a:rPr>
                        <a:t>2.33</a:t>
                      </a:r>
                      <a:endParaRPr lang="en-US" sz="1800" dirty="0">
                        <a:effectLst/>
                        <a:latin typeface="Times New Roman"/>
                        <a:ea typeface="Calibri"/>
                        <a:cs typeface="Arial"/>
                      </a:endParaRPr>
                    </a:p>
                  </a:txBody>
                  <a:tcPr marL="68580" marR="68580" marT="0" marB="0"/>
                </a:tc>
              </a:tr>
            </a:tbl>
          </a:graphicData>
        </a:graphic>
      </p:graphicFrame>
      <p:sp>
        <p:nvSpPr>
          <p:cNvPr id="5" name="Rectangle 1"/>
          <p:cNvSpPr>
            <a:spLocks noChangeArrowheads="1"/>
          </p:cNvSpPr>
          <p:nvPr/>
        </p:nvSpPr>
        <p:spPr bwMode="auto">
          <a:xfrm>
            <a:off x="1751013" y="29638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9861862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153400" cy="990600"/>
          </a:xfrm>
        </p:spPr>
        <p:txBody>
          <a:bodyPr>
            <a:normAutofit fontScale="90000"/>
          </a:bodyPr>
          <a:lstStyle/>
          <a:p>
            <a:r>
              <a:rPr lang="en-US" dirty="0"/>
              <a:t>Modes of Transportation in West Bank</a:t>
            </a:r>
          </a:p>
        </p:txBody>
      </p:sp>
      <p:sp>
        <p:nvSpPr>
          <p:cNvPr id="5" name="Rectangle 1"/>
          <p:cNvSpPr>
            <a:spLocks noChangeArrowheads="1"/>
          </p:cNvSpPr>
          <p:nvPr/>
        </p:nvSpPr>
        <p:spPr bwMode="auto">
          <a:xfrm>
            <a:off x="1751013" y="29638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Content Placeholder 2"/>
          <p:cNvSpPr>
            <a:spLocks noGrp="1"/>
          </p:cNvSpPr>
          <p:nvPr>
            <p:ph sz="quarter" idx="1"/>
          </p:nvPr>
        </p:nvSpPr>
        <p:spPr>
          <a:xfrm>
            <a:off x="304800" y="1981200"/>
            <a:ext cx="8663940" cy="4038600"/>
          </a:xfrm>
        </p:spPr>
        <p:txBody>
          <a:bodyPr>
            <a:normAutofit/>
          </a:bodyPr>
          <a:lstStyle/>
          <a:p>
            <a:r>
              <a:rPr lang="en-US" dirty="0"/>
              <a:t>The number of vehicles registered and operating in the West </a:t>
            </a:r>
            <a:r>
              <a:rPr lang="en-US" dirty="0" smtClean="0"/>
              <a:t>Bank, 2011 </a:t>
            </a:r>
            <a:r>
              <a:rPr lang="en-US" dirty="0"/>
              <a:t>is 211268 vehicles</a:t>
            </a:r>
          </a:p>
          <a:p>
            <a:r>
              <a:rPr lang="en-US" dirty="0"/>
              <a:t>72.4% of licensed vehicles in the West Bank are private cars.</a:t>
            </a:r>
          </a:p>
          <a:p>
            <a:r>
              <a:rPr lang="en-US" dirty="0" smtClean="0"/>
              <a:t>15</a:t>
            </a:r>
            <a:r>
              <a:rPr lang="en-US" dirty="0"/>
              <a:t>% of all households in the West Bank have access to a </a:t>
            </a:r>
            <a:r>
              <a:rPr lang="en-US" dirty="0" smtClean="0"/>
              <a:t>car.</a:t>
            </a:r>
          </a:p>
          <a:p>
            <a:r>
              <a:rPr lang="en-US" dirty="0"/>
              <a:t>The bus is the cheapest mode of transport, while taxis are the most expensive </a:t>
            </a:r>
            <a:r>
              <a:rPr lang="en-US" dirty="0" smtClean="0"/>
              <a:t>types.</a:t>
            </a:r>
            <a:endParaRPr lang="en-US" dirty="0"/>
          </a:p>
          <a:p>
            <a:endParaRPr lang="en-US" dirty="0"/>
          </a:p>
        </p:txBody>
      </p:sp>
    </p:spTree>
    <p:extLst>
      <p:ext uri="{BB962C8B-B14F-4D97-AF65-F5344CB8AC3E}">
        <p14:creationId xmlns:p14="http://schemas.microsoft.com/office/powerpoint/2010/main" val="148020404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713</TotalTime>
  <Words>1653</Words>
  <Application>Microsoft Office PowerPoint</Application>
  <PresentationFormat>On-screen Show (4:3)</PresentationFormat>
  <Paragraphs>238</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Median</vt:lpstr>
      <vt:lpstr>A GIS Model for the Assessment of Road  Closures &amp; their Impacts on Travel Time ,Travel  Distance &amp; Pollution in the West Bank</vt:lpstr>
      <vt:lpstr>Introduction</vt:lpstr>
      <vt:lpstr>Background</vt:lpstr>
      <vt:lpstr>Objectives</vt:lpstr>
      <vt:lpstr>Impotence of Project </vt:lpstr>
      <vt:lpstr>Accessibility</vt:lpstr>
      <vt:lpstr>Pollution in West Bank</vt:lpstr>
      <vt:lpstr>Pollution in West Bank</vt:lpstr>
      <vt:lpstr>Modes of Transportation in West Bank</vt:lpstr>
      <vt:lpstr>Modes of Transportation in West Bank</vt:lpstr>
      <vt:lpstr>What done in the first part:</vt:lpstr>
      <vt:lpstr>What done in the first part:</vt:lpstr>
      <vt:lpstr>Model Design and Implementation</vt:lpstr>
      <vt:lpstr>Model Design and Implementation</vt:lpstr>
      <vt:lpstr>Model Design and Implementation</vt:lpstr>
      <vt:lpstr>Model Design and Implementation</vt:lpstr>
      <vt:lpstr>Multimodal Network Dataset</vt:lpstr>
      <vt:lpstr>Multimodal Network Dataset</vt:lpstr>
      <vt:lpstr>Model Design and Implementation</vt:lpstr>
      <vt:lpstr>Model Design and Implementation</vt:lpstr>
      <vt:lpstr>Model Design and Implementation</vt:lpstr>
      <vt:lpstr>Application</vt:lpstr>
      <vt:lpstr>Application</vt:lpstr>
      <vt:lpstr>Application</vt:lpstr>
      <vt:lpstr>Application</vt:lpstr>
      <vt:lpstr>Application</vt:lpstr>
      <vt:lpstr>Application</vt:lpstr>
      <vt:lpstr>Application</vt:lpstr>
      <vt:lpstr>Conclusion</vt:lpstr>
      <vt:lpstr>Further Works</vt:lpstr>
      <vt:lpstr>Recommendations</vt:lpstr>
      <vt:lpstr>Recommendations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IK</dc:creator>
  <cp:lastModifiedBy>ANAS</cp:lastModifiedBy>
  <cp:revision>80</cp:revision>
  <dcterms:created xsi:type="dcterms:W3CDTF">2013-01-04T15:00:39Z</dcterms:created>
  <dcterms:modified xsi:type="dcterms:W3CDTF">2013-05-09T11:25:29Z</dcterms:modified>
</cp:coreProperties>
</file>