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5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334" r:id="rId9"/>
    <p:sldId id="321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8" r:id="rId18"/>
    <p:sldId id="279" r:id="rId19"/>
    <p:sldId id="280" r:id="rId20"/>
    <p:sldId id="282" r:id="rId21"/>
    <p:sldId id="283" r:id="rId22"/>
    <p:sldId id="335" r:id="rId23"/>
    <p:sldId id="285" r:id="rId24"/>
    <p:sldId id="365" r:id="rId25"/>
    <p:sldId id="286" r:id="rId26"/>
    <p:sldId id="288" r:id="rId27"/>
    <p:sldId id="289" r:id="rId28"/>
    <p:sldId id="366" r:id="rId29"/>
    <p:sldId id="290" r:id="rId30"/>
    <p:sldId id="291" r:id="rId31"/>
    <p:sldId id="292" r:id="rId32"/>
    <p:sldId id="293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  <p:sldId id="355" r:id="rId53"/>
    <p:sldId id="356" r:id="rId54"/>
    <p:sldId id="357" r:id="rId55"/>
    <p:sldId id="358" r:id="rId56"/>
    <p:sldId id="359" r:id="rId57"/>
    <p:sldId id="360" r:id="rId58"/>
    <p:sldId id="361" r:id="rId59"/>
    <p:sldId id="362" r:id="rId60"/>
    <p:sldId id="363" r:id="rId61"/>
    <p:sldId id="364" r:id="rId62"/>
    <p:sldId id="309" r:id="rId63"/>
    <p:sldId id="310" r:id="rId64"/>
    <p:sldId id="313" r:id="rId65"/>
    <p:sldId id="311" r:id="rId66"/>
    <p:sldId id="312" r:id="rId67"/>
    <p:sldId id="315" r:id="rId68"/>
    <p:sldId id="316" r:id="rId69"/>
    <p:sldId id="317" r:id="rId70"/>
    <p:sldId id="318" r:id="rId71"/>
    <p:sldId id="319" r:id="rId72"/>
    <p:sldId id="320" r:id="rId73"/>
    <p:sldId id="257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228C1-875D-43D9-AD77-712A3285AFB7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FCB63-662D-48FE-A2B9-9C9AD3CF2E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7540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FCB63-662D-48FE-A2B9-9C9AD3CF2EF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9FCB63-662D-48FE-A2B9-9C9AD3CF2EF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CC37-D71A-431A-B444-CB279A6CAD5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5DCC37-D71A-431A-B444-CB279A6CAD52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893FED-756A-4F1F-A87F-76D48EE69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931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905000"/>
            <a:ext cx="8229600" cy="4953000"/>
          </a:xfrm>
          <a:prstGeom prst="rect">
            <a:avLst/>
          </a:prstGeom>
        </p:spPr>
        <p:txBody>
          <a:bodyPr tIns="0">
            <a:normAutofit fontScale="92500" lnSpcReduction="20000"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-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Towards Zero Energy School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In Nablus City ”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Supervisor :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Muhannad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Haj Hussein                                                          </a:t>
            </a:r>
          </a:p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</a:t>
            </a:r>
          </a:p>
          <a:p>
            <a:pPr algn="just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</a:t>
            </a:r>
          </a:p>
          <a:p>
            <a:pPr algn="just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Azza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Natour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Mais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Dalab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Sama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Abu </a:t>
            </a:r>
            <a:r>
              <a:rPr lang="en-US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Shanab</a:t>
            </a:r>
            <a:endParaRPr lang="en-US" sz="2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6600" y="304800"/>
            <a:ext cx="2286000" cy="17795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6"/>
            <a:ext cx="365760" cy="365125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5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982200" cy="1219200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Site Description and Analysis:</a:t>
            </a:r>
            <a:endParaRPr lang="en-US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Content Placeholder 5" descr="google eartth new s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600200"/>
            <a:ext cx="7499350" cy="4459775"/>
          </a:xfrm>
          <a:prstGeom prst="rect">
            <a:avLst/>
          </a:prstGeom>
        </p:spPr>
      </p:pic>
      <p:sp>
        <p:nvSpPr>
          <p:cNvPr id="9" name="Down Arrow 6"/>
          <p:cNvSpPr/>
          <p:nvPr/>
        </p:nvSpPr>
        <p:spPr>
          <a:xfrm>
            <a:off x="4876800" y="1676400"/>
            <a:ext cx="304800" cy="5334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314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Content Placeholder 8" descr="google eartth new sit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609600"/>
            <a:ext cx="7010400" cy="5392435"/>
          </a:xfrm>
          <a:prstGeom prst="rect">
            <a:avLst/>
          </a:prstGeom>
        </p:spPr>
      </p:pic>
      <p:cxnSp>
        <p:nvCxnSpPr>
          <p:cNvPr id="6" name="Straight Arrow Connector 6"/>
          <p:cNvCxnSpPr/>
          <p:nvPr/>
        </p:nvCxnSpPr>
        <p:spPr>
          <a:xfrm rot="5400000">
            <a:off x="3543300" y="2705100"/>
            <a:ext cx="609600" cy="762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3086100" y="3619500"/>
            <a:ext cx="609600" cy="762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9"/>
          <p:cNvCxnSpPr/>
          <p:nvPr/>
        </p:nvCxnSpPr>
        <p:spPr>
          <a:xfrm rot="5400000">
            <a:off x="4305300" y="2781300"/>
            <a:ext cx="609600" cy="762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0"/>
          <p:cNvCxnSpPr/>
          <p:nvPr/>
        </p:nvCxnSpPr>
        <p:spPr>
          <a:xfrm rot="5400000">
            <a:off x="4991100" y="3314700"/>
            <a:ext cx="609600" cy="76200"/>
          </a:xfrm>
          <a:prstGeom prst="straightConnector1">
            <a:avLst/>
          </a:prstGeom>
          <a:ln w="38100">
            <a:solidFill>
              <a:srgbClr val="F52B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2033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0"/>
            <a:ext cx="2667000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362200"/>
            <a:ext cx="2438400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52400"/>
            <a:ext cx="4648200" cy="1762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152400"/>
            <a:ext cx="34385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0" descr="10863753_659492957501866_1537243184_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400" y="4745591"/>
            <a:ext cx="2895600" cy="211240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orthographicFront">
              <a:rot lat="2100000" lon="600000" rev="0"/>
            </a:camera>
            <a:lightRig rig="threePt" dir="t"/>
          </a:scene3d>
        </p:spPr>
      </p:pic>
      <p:pic>
        <p:nvPicPr>
          <p:cNvPr id="19" name="Picture 15" descr="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2800" y="2667000"/>
            <a:ext cx="1743318" cy="1638529"/>
          </a:xfrm>
          <a:prstGeom prst="rect">
            <a:avLst/>
          </a:prstGeom>
        </p:spPr>
      </p:pic>
      <p:pic>
        <p:nvPicPr>
          <p:cNvPr id="20" name="Picture 16" descr="12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57800" y="2667000"/>
            <a:ext cx="1810003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008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04552" y="762000"/>
            <a:ext cx="7353648" cy="52451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855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School Concept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Untitled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447800"/>
            <a:ext cx="7424696" cy="4614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16200000" flipV="1">
            <a:off x="7620000" y="4495800"/>
            <a:ext cx="685800" cy="2286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V="1">
            <a:off x="5448300" y="5524500"/>
            <a:ext cx="533400" cy="304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6907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eneral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533400"/>
            <a:ext cx="6553200" cy="52142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53400" y="6702552"/>
            <a:ext cx="758952" cy="246888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5715000" y="3733800"/>
            <a:ext cx="381000" cy="6858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4800600" y="1600200"/>
            <a:ext cx="609600" cy="3048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>
            <a:off x="6477000" y="3657600"/>
            <a:ext cx="381000" cy="609600"/>
          </a:xfrm>
          <a:prstGeom prst="ben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59525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1G.F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609600"/>
            <a:ext cx="8229600" cy="5105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1060716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" name="Picture 7" descr="2G.F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685799"/>
            <a:ext cx="6936942" cy="49883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8472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 descr="2F.F.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685800"/>
            <a:ext cx="6753679" cy="50801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23124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3G.F.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9570" y="888021"/>
            <a:ext cx="7578630" cy="48406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73588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191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Content Placeholder 3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16" t="6359" r="5780" b="6936"/>
          <a:stretch/>
        </p:blipFill>
        <p:spPr bwMode="auto">
          <a:xfrm>
            <a:off x="4267200" y="0"/>
            <a:ext cx="4876800" cy="3429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500438"/>
            <a:ext cx="4876800" cy="3357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716077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 el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276600"/>
            <a:ext cx="9144000" cy="3581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 descr="S e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276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177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W el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505201"/>
            <a:ext cx="9144000" cy="3352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 descr="E e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505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0352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850409_661186417332520_1280697074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533400"/>
            <a:ext cx="7696200" cy="58362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Environmental analysis </a:t>
            </a:r>
            <a:endParaRPr lang="ar-SA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1" y="1600200"/>
            <a:ext cx="3810000" cy="41238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صورة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600200"/>
            <a:ext cx="3962400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58631114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52600" y="1524000"/>
          <a:ext cx="5623560" cy="3886201"/>
        </p:xfrm>
        <a:graphic>
          <a:graphicData uri="http://schemas.openxmlformats.org/drawingml/2006/table">
            <a:tbl>
              <a:tblPr/>
              <a:tblGrid>
                <a:gridCol w="2811780"/>
                <a:gridCol w="2811780"/>
              </a:tblGrid>
              <a:tr h="5978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 value (W/m².K)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External wall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0.56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Ground floor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0.4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Ceiling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0.51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roof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0.38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Partition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2.65</a:t>
                      </a: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480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Window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2.41</a:t>
                      </a:r>
                      <a:endParaRPr lang="en-US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990600" y="609600"/>
            <a:ext cx="37585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 value for 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each element : 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457200" y="457200"/>
            <a:ext cx="4754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Natural Day light analysis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/>
        </p:nvGraphicFramePr>
        <p:xfrm>
          <a:off x="533400" y="1219200"/>
          <a:ext cx="8280166" cy="472440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903758"/>
                <a:gridCol w="1310277"/>
                <a:gridCol w="1310277"/>
                <a:gridCol w="1310277"/>
                <a:gridCol w="908037"/>
                <a:gridCol w="1537540"/>
              </a:tblGrid>
              <a:tr h="35080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Activity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Floor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Orientation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/>
                        <a:t>Value</a:t>
                      </a:r>
                      <a:endParaRPr lang="en-US" sz="18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Picture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080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D.F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 err="1"/>
                        <a:t>Lux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93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Classroom 1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Ground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North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3.94%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354.8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47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/>
                        <a:t>Calssroom1</a:t>
                      </a:r>
                      <a:endParaRPr lang="en-US" sz="18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/>
                        <a:t>Ground</a:t>
                      </a:r>
                      <a:endParaRPr lang="en-US" sz="18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South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4.53%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407.5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3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Classroom 5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/>
                        <a:t>first</a:t>
                      </a:r>
                      <a:endParaRPr lang="en-US" sz="18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/>
                        <a:t>North</a:t>
                      </a:r>
                      <a:endParaRPr lang="en-US" sz="1800" b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4.17%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800" b="1" dirty="0"/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/>
                        <a:t>374.9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7015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/>
                        <a:t>Classroom 5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/>
                        <a:t>first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 smtClean="0"/>
                        <a:t>South 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/>
                        <a:t>4.17%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kumimoji="0" lang="en-US" sz="1800" b="1" kern="1200" dirty="0"/>
                    </a:p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kumimoji="0" lang="en-US" sz="1800" b="1" kern="1200" dirty="0"/>
                        <a:t>374.9</a:t>
                      </a:r>
                      <a:endParaRPr kumimoji="0" lang="en-US" sz="1800" b="1" kern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3" name="صورة 1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2057400"/>
            <a:ext cx="1047750" cy="76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2971800"/>
            <a:ext cx="1057275" cy="76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صورة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3962400"/>
            <a:ext cx="1057275" cy="76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5029200"/>
            <a:ext cx="1076325" cy="809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02476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381000" y="533400"/>
            <a:ext cx="60676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009775" algn="l"/>
              </a:tabLst>
            </a:pP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Thermal analysis and ventilation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914400" y="1752600"/>
          <a:ext cx="7391400" cy="3673551"/>
        </p:xfrm>
        <a:graphic>
          <a:graphicData uri="http://schemas.openxmlformats.org/drawingml/2006/table">
            <a:tbl>
              <a:tblPr/>
              <a:tblGrid>
                <a:gridCol w="1905000"/>
                <a:gridCol w="2743200"/>
                <a:gridCol w="990600"/>
                <a:gridCol w="762001"/>
                <a:gridCol w="990599"/>
              </a:tblGrid>
              <a:tr h="7620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External wall material 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Partition material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Too hot (deghrs)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Too cool (deghrs)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Total 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(deghrs)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381000">
                <a:tc rowSpan="3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External wall with 3cm insulation in the middle  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Partition 15 cm block 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Verdana"/>
                          <a:ea typeface="Times New Roman"/>
                          <a:cs typeface="Times New Roman"/>
                        </a:rPr>
                        <a:t>35422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Verdana"/>
                          <a:ea typeface="Times New Roman"/>
                          <a:cs typeface="Times New Roman"/>
                        </a:rPr>
                        <a:t>414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Verdana"/>
                          <a:ea typeface="Times New Roman"/>
                          <a:cs typeface="Times New Roman"/>
                        </a:rPr>
                        <a:t>35836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54226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cm block , 3cm insulation , 10 cm block 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Verdana"/>
                          <a:ea typeface="Times New Roman"/>
                          <a:cs typeface="Times New Roman"/>
                        </a:rPr>
                        <a:t>35422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Verdana"/>
                          <a:ea typeface="Times New Roman"/>
                          <a:cs typeface="Times New Roman"/>
                        </a:rPr>
                        <a:t>414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Verdana"/>
                          <a:ea typeface="Times New Roman"/>
                          <a:cs typeface="Times New Roman"/>
                        </a:rPr>
                        <a:t>35836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54226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1.4  cm Gypsum board , 3cm insulation, 1.4  cm Gypsum board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35634.5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391.4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36026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61507">
                <a:tc rowSpan="3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External wall with 4cm insulation in the middle  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Partition 15 cm block 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35596.5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375.9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35972.4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54226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cm block , 3cm insulation , 10 cm block 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35500.5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385.1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35885.6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54226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1.4  cm Gypsum board , 3cm insulation, 1.4  cm Gypsum board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35715.3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365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36080.3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4803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219200"/>
            <a:ext cx="58864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762000" y="457200"/>
            <a:ext cx="21291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ventilation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ar-SA" dirty="0"/>
          </a:p>
        </p:txBody>
      </p:sp>
      <p:sp>
        <p:nvSpPr>
          <p:cNvPr id="9" name="سهم لأعلى 8"/>
          <p:cNvSpPr/>
          <p:nvPr/>
        </p:nvSpPr>
        <p:spPr>
          <a:xfrm>
            <a:off x="4267200" y="4419600"/>
            <a:ext cx="762000" cy="1143000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658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28600" y="304800"/>
            <a:ext cx="51994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009775" algn="l"/>
              </a:tabLs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Heating and cooling results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2590800" y="990600"/>
          <a:ext cx="4343400" cy="5668432"/>
        </p:xfrm>
        <a:graphic>
          <a:graphicData uri="http://schemas.openxmlformats.org/drawingml/2006/table">
            <a:tbl>
              <a:tblPr/>
              <a:tblGrid>
                <a:gridCol w="1047750"/>
                <a:gridCol w="1047750"/>
                <a:gridCol w="1047750"/>
                <a:gridCol w="1200150"/>
              </a:tblGrid>
              <a:tr h="530742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HEATING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  <a:cs typeface="Times New Roman"/>
                        </a:rPr>
                        <a:t>COOLING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3248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  <a:cs typeface="Times New Roman"/>
                        </a:rPr>
                        <a:t>MONTH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  <a:cs typeface="Times New Roman"/>
                        </a:rPr>
                        <a:t>(Wh)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  <a:cs typeface="Times New Roman"/>
                        </a:rPr>
                        <a:t>(Wh)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  <a:cs typeface="Times New Roman"/>
                        </a:rPr>
                        <a:t>(Wh)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3248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Verdana"/>
                          <a:ea typeface="Times New Roman"/>
                          <a:cs typeface="Times New Roman"/>
                        </a:rPr>
                        <a:t>Jan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1627698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1730338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3358036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Verdana"/>
                          <a:ea typeface="Times New Roman"/>
                          <a:cs typeface="Times New Roman"/>
                        </a:rPr>
                        <a:t>Feb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1465938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441613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1907552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Verdana"/>
                          <a:ea typeface="Times New Roman"/>
                          <a:cs typeface="Times New Roman"/>
                        </a:rPr>
                        <a:t>Mar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958045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2073898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3031943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Verdana"/>
                          <a:ea typeface="Times New Roman"/>
                          <a:cs typeface="Times New Roman"/>
                        </a:rPr>
                        <a:t>Apr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253416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3083734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3337150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Verdana"/>
                          <a:ea typeface="Times New Roman"/>
                          <a:cs typeface="Times New Roman"/>
                        </a:rPr>
                        <a:t>May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33986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5147326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5181312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14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Verdana"/>
                          <a:ea typeface="Times New Roman"/>
                          <a:cs typeface="Times New Roman"/>
                        </a:rPr>
                        <a:t>Jun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14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Verdana"/>
                          <a:ea typeface="Times New Roman"/>
                          <a:cs typeface="Times New Roman"/>
                        </a:rPr>
                        <a:t>Jul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14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Verdana"/>
                          <a:ea typeface="Times New Roman"/>
                          <a:cs typeface="Times New Roman"/>
                        </a:rPr>
                        <a:t>Aug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646524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646524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Verdana"/>
                          <a:ea typeface="Times New Roman"/>
                          <a:cs typeface="Times New Roman"/>
                        </a:rPr>
                        <a:t>Sep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4646448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4646448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Verdana"/>
                          <a:ea typeface="Times New Roman"/>
                          <a:cs typeface="Times New Roman"/>
                        </a:rPr>
                        <a:t>Oct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5010512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5010512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Verdana"/>
                          <a:ea typeface="Times New Roman"/>
                          <a:cs typeface="Times New Roman"/>
                        </a:rPr>
                        <a:t>Nov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386126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3042232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3428358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Verdana"/>
                          <a:ea typeface="Times New Roman"/>
                          <a:cs typeface="Times New Roman"/>
                        </a:rPr>
                        <a:t>Dec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331637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3038692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3370328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5307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5056847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28861316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33918164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29414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Verdana"/>
                          <a:ea typeface="Times New Roman"/>
                          <a:cs typeface="Times New Roman"/>
                        </a:rPr>
                        <a:t>PER M²</a:t>
                      </a:r>
                      <a:endParaRPr lang="en-US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1631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9308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Arial"/>
                        </a:rPr>
                        <a:t>10939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0960" marR="60960" marT="3048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</a:tbl>
          </a:graphicData>
        </a:graphic>
      </p:graphicFrame>
      <p:sp>
        <p:nvSpPr>
          <p:cNvPr id="4" name="شكل بيضاوي 3"/>
          <p:cNvSpPr/>
          <p:nvPr/>
        </p:nvSpPr>
        <p:spPr>
          <a:xfrm>
            <a:off x="5638800" y="6172200"/>
            <a:ext cx="14478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381000" y="304800"/>
            <a:ext cx="43717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1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Acoustical analysis</a:t>
            </a:r>
            <a:r>
              <a:rPr lang="en-US" sz="105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3" y="1066800"/>
            <a:ext cx="76866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8681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5" descr="1qw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6477000" y="2057400"/>
            <a:ext cx="762000" cy="60960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9623696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>
          <a:xfrm>
            <a:off x="533400" y="533400"/>
            <a:ext cx="27847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RT60 for classroom.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صورة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3505201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صورة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371600"/>
            <a:ext cx="3819525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مستطيل 8"/>
          <p:cNvSpPr/>
          <p:nvPr/>
        </p:nvSpPr>
        <p:spPr>
          <a:xfrm>
            <a:off x="6248400" y="5029200"/>
            <a:ext cx="914400" cy="45720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0" name="رابط كسهم مستقيم 9"/>
          <p:cNvCxnSpPr/>
          <p:nvPr/>
        </p:nvCxnSpPr>
        <p:spPr>
          <a:xfrm rot="5400000" flipH="1" flipV="1">
            <a:off x="5410200" y="5638800"/>
            <a:ext cx="914400" cy="7620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28600" y="4191000"/>
            <a:ext cx="4343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0977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From previous figures and tables for RT60 we conclude that classroom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are  within range(0.6-0.8)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718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33400" y="685800"/>
            <a:ext cx="24525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IIC &amp; STC for rooms .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42" descr="Picccc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1905000" y="2590800"/>
            <a:ext cx="5248275" cy="32343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رابط كسهم مستقيم 6"/>
          <p:cNvCxnSpPr/>
          <p:nvPr/>
        </p:nvCxnSpPr>
        <p:spPr>
          <a:xfrm rot="5400000" flipH="1" flipV="1">
            <a:off x="6477000" y="2286000"/>
            <a:ext cx="838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7391400" y="2362200"/>
            <a:ext cx="1524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 smtClean="0"/>
              <a:t>IIc</a:t>
            </a:r>
            <a:r>
              <a:rPr lang="en-US" dirty="0" smtClean="0"/>
              <a:t> = 49dB.</a:t>
            </a:r>
            <a:endParaRPr lang="ar-SA" dirty="0"/>
          </a:p>
        </p:txBody>
      </p:sp>
      <p:cxnSp>
        <p:nvCxnSpPr>
          <p:cNvPr id="9" name="رابط كسهم مستقيم 8"/>
          <p:cNvCxnSpPr/>
          <p:nvPr/>
        </p:nvCxnSpPr>
        <p:spPr>
          <a:xfrm rot="10800000" flipV="1">
            <a:off x="1600200" y="4191000"/>
            <a:ext cx="1066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ربع نص 9"/>
          <p:cNvSpPr txBox="1"/>
          <p:nvPr/>
        </p:nvSpPr>
        <p:spPr>
          <a:xfrm>
            <a:off x="152400" y="4419600"/>
            <a:ext cx="2286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STC=45db</a:t>
            </a:r>
            <a:endParaRPr lang="ar-SA" dirty="0"/>
          </a:p>
        </p:txBody>
      </p:sp>
      <p:cxnSp>
        <p:nvCxnSpPr>
          <p:cNvPr id="11" name="رابط كسهم مستقيم 10"/>
          <p:cNvCxnSpPr/>
          <p:nvPr/>
        </p:nvCxnSpPr>
        <p:spPr>
          <a:xfrm rot="5400000" flipH="1" flipV="1">
            <a:off x="4305300" y="2400300"/>
            <a:ext cx="914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ستطيل 11"/>
          <p:cNvSpPr/>
          <p:nvPr/>
        </p:nvSpPr>
        <p:spPr>
          <a:xfrm>
            <a:off x="4419600" y="1828800"/>
            <a:ext cx="1382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STC=59db</a:t>
            </a:r>
            <a:endParaRPr lang="ar-SA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1447800"/>
            <a:ext cx="1571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3505200" y="1371600"/>
          <a:ext cx="990600" cy="1170709"/>
        </p:xfrm>
        <a:graphic>
          <a:graphicData uri="http://schemas.openxmlformats.org/presentationml/2006/ole">
            <p:oleObj spid="_x0000_s1043" name="صورة نقطية" r:id="rId6" imgW="2523810" imgH="1600000" progId="PBrush">
              <p:embed/>
            </p:oleObj>
          </a:graphicData>
        </a:graphic>
      </p:graphicFrame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44" name="Object 20"/>
          <p:cNvGraphicFramePr>
            <a:graphicFrameLocks noChangeAspect="1"/>
          </p:cNvGraphicFramePr>
          <p:nvPr/>
        </p:nvGraphicFramePr>
        <p:xfrm>
          <a:off x="228600" y="2971800"/>
          <a:ext cx="1143000" cy="1428750"/>
        </p:xfrm>
        <a:graphic>
          <a:graphicData uri="http://schemas.openxmlformats.org/presentationml/2006/ole">
            <p:oleObj spid="_x0000_s1044" name="صورة نقطية" r:id="rId7" imgW="2514286" imgH="1486107" progId="PBrush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83345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subSp spid="_x0000_s104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subSp spid="_x0000_s1043"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subSp spid="_x0000_s1043"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8" grpId="0" autoUpdateAnimBg="0"/>
      <p:bldP spid="10" grpId="0" autoUpdateAnimBg="0"/>
      <p:bldP spid="12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1000" y="685800"/>
            <a:ext cx="35655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Background noise calculation.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228600" y="1524000"/>
          <a:ext cx="4038600" cy="1820172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019300"/>
                <a:gridCol w="2019300"/>
              </a:tblGrid>
              <a:tr h="3081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/>
                        <a:t>Layers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/>
                        <a:t>STC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7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/>
                        <a:t>Masonry wall 40 cm with </a:t>
                      </a:r>
                      <a:r>
                        <a:rPr lang="en-US" sz="1400" dirty="0" smtClean="0"/>
                        <a:t>(23.13m^2</a:t>
                      </a:r>
                      <a:r>
                        <a:rPr lang="en-US" sz="1400" dirty="0"/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ar-SA" sz="1400" dirty="0"/>
                        <a:t>59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797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/>
                        <a:t>Window double glass </a:t>
                      </a:r>
                      <a:r>
                        <a:rPr lang="en-US" sz="1400" dirty="0" smtClean="0"/>
                        <a:t>with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smtClean="0"/>
                        <a:t>( 8.1m^2</a:t>
                      </a:r>
                      <a:r>
                        <a:rPr lang="en-US" sz="1400" dirty="0"/>
                        <a:t>)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/>
                        <a:t>32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52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/>
                        <a:t>TLc</a:t>
                      </a: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400" dirty="0" smtClean="0"/>
                        <a:t>38</a:t>
                      </a: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4419600" y="5410200"/>
            <a:ext cx="4724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Noise =59db</a:t>
            </a:r>
            <a:endParaRPr lang="ar-SA" dirty="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52400" y="4114800"/>
            <a:ext cx="4267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Noted that the noise level in classroom shall be less than 25 , Thus the value calculated it is very good.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143000"/>
            <a:ext cx="387667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ound"/>
          <p:cNvSpPr>
            <a:spLocks noEditPoints="1" noChangeArrowheads="1"/>
          </p:cNvSpPr>
          <p:nvPr/>
        </p:nvSpPr>
        <p:spPr bwMode="auto">
          <a:xfrm>
            <a:off x="4876800" y="4419600"/>
            <a:ext cx="685800" cy="60960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3333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457200"/>
            <a:ext cx="9144000" cy="73565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46218" y="477982"/>
            <a:ext cx="38862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7900" y="1974147"/>
            <a:ext cx="4648200" cy="40456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5121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381000"/>
            <a:ext cx="7772400" cy="936625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Structural Design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46563" y="2189018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Subtitle 2"/>
              <p:cNvSpPr txBox="1">
                <a:spLocks/>
              </p:cNvSpPr>
              <p:nvPr/>
            </p:nvSpPr>
            <p:spPr>
              <a:xfrm>
                <a:off x="914400" y="1244600"/>
                <a:ext cx="7924800" cy="4622800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365760" indent="-256032" algn="l" rtl="0" eaLnBrk="1" latinLnBrk="0" hangingPunct="1">
                  <a:spcBef>
                    <a:spcPts val="400"/>
                  </a:spcBef>
                  <a:spcAft>
                    <a:spcPts val="0"/>
                  </a:spcAft>
                  <a:buClr>
                    <a:schemeClr val="accent1"/>
                  </a:buClr>
                  <a:buSzPct val="68000"/>
                  <a:buFont typeface="Wingdings 3"/>
                  <a:buChar char=""/>
                  <a:defRPr kumimoji="0"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1792" indent="-228600" algn="l" rtl="0" eaLnBrk="1" latinLnBrk="0" hangingPunct="1">
                  <a:spcBef>
                    <a:spcPts val="324"/>
                  </a:spcBef>
                  <a:buClr>
                    <a:schemeClr val="accent1"/>
                  </a:buClr>
                  <a:buFont typeface="Verdana"/>
                  <a:buChar char="◦"/>
                  <a:defRPr kumimoji="0"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9536" indent="-228600" algn="l" rtl="0" eaLnBrk="1" latinLnBrk="0" hangingPunct="1">
                  <a:spcBef>
                    <a:spcPts val="350"/>
                  </a:spcBef>
                  <a:buClr>
                    <a:schemeClr val="accent2"/>
                  </a:buClr>
                  <a:buSzPct val="100000"/>
                  <a:buFont typeface="Wingdings 2"/>
                  <a:buChar char=""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43000" indent="-228600" algn="l" rtl="0" eaLnBrk="1" latinLnBrk="0" hangingPunct="1">
                  <a:spcBef>
                    <a:spcPts val="350"/>
                  </a:spcBef>
                  <a:buClr>
                    <a:schemeClr val="accent2"/>
                  </a:buClr>
                  <a:buFont typeface="Wingdings 2"/>
                  <a:buChar char=""/>
                  <a:defRPr kumimoji="0"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50"/>
                  </a:spcBef>
                  <a:buClr>
                    <a:schemeClr val="accent2"/>
                  </a:buClr>
                  <a:buFont typeface="Wingdings 2"/>
                  <a:buChar char="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002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574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endParaRPr lang="en-US" sz="2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indent="0">
                  <a:buNone/>
                </a:pPr>
                <a:r>
                  <a:rPr lang="en-US" sz="2200" dirty="0">
                    <a:latin typeface="Times New Roman" pitchFamily="18" charset="0"/>
                    <a:cs typeface="Times New Roman" pitchFamily="18" charset="0"/>
                  </a:rPr>
                  <a:t>Design Data : </a:t>
                </a:r>
              </a:p>
              <a:p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Concrete </a:t>
                </a:r>
                <a:r>
                  <a:rPr lang="en-US" sz="2200" dirty="0" err="1" smtClean="0">
                    <a:latin typeface="Times New Roman" pitchFamily="18" charset="0"/>
                    <a:cs typeface="Times New Roman" pitchFamily="18" charset="0"/>
                  </a:rPr>
                  <a:t>F’c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= 28 </a:t>
                </a:r>
                <a:r>
                  <a:rPr lang="en-US" sz="2200" dirty="0" err="1" smtClean="0">
                    <a:latin typeface="Times New Roman" pitchFamily="18" charset="0"/>
                    <a:cs typeface="Times New Roman" pitchFamily="18" charset="0"/>
                  </a:rPr>
                  <a:t>Mpa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for beams , slabs and footings .</a:t>
                </a:r>
              </a:p>
              <a:p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Concrete </a:t>
                </a:r>
                <a:r>
                  <a:rPr lang="en-US" sz="2200" dirty="0" err="1" smtClean="0">
                    <a:latin typeface="Times New Roman" pitchFamily="18" charset="0"/>
                    <a:cs typeface="Times New Roman" pitchFamily="18" charset="0"/>
                  </a:rPr>
                  <a:t>F’c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r>
                  <a:rPr lang="en-US" sz="2200" dirty="0">
                    <a:latin typeface="Times New Roman" pitchFamily="18" charset="0"/>
                    <a:cs typeface="Times New Roman" pitchFamily="18" charset="0"/>
                  </a:rPr>
                  <a:t>= 40 </a:t>
                </a:r>
                <a:r>
                  <a:rPr lang="en-US" sz="2200" dirty="0" err="1" smtClean="0">
                    <a:latin typeface="Times New Roman" pitchFamily="18" charset="0"/>
                    <a:cs typeface="Times New Roman" pitchFamily="18" charset="0"/>
                  </a:rPr>
                  <a:t>Mpa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for Columns . </a:t>
                </a:r>
              </a:p>
              <a:p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Bearing Capacity of Soil = 250 </a:t>
                </a:r>
                <a:r>
                  <a:rPr lang="en-US" sz="2200" dirty="0">
                    <a:latin typeface="Times New Roman" pitchFamily="18" charset="0"/>
                    <a:cs typeface="Times New Roman" pitchFamily="18" charset="0"/>
                  </a:rPr>
                  <a:t>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20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  <m:r>
                      <a:rPr lang="en-US" sz="2200" i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endParaRPr lang="en-US" sz="2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Slabs system used  :- one way solid slab.</a:t>
                </a:r>
              </a:p>
              <a:p>
                <a:endParaRPr lang="en-US" sz="2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indent="0">
                  <a:buNone/>
                </a:pP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Load : </a:t>
                </a:r>
              </a:p>
              <a:p>
                <a:pPr lvl="0"/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Super imposed dead load = </a:t>
                </a:r>
                <a:r>
                  <a:rPr lang="en-US" sz="2200" dirty="0">
                    <a:latin typeface="Times New Roman" pitchFamily="18" charset="0"/>
                    <a:cs typeface="Times New Roman" pitchFamily="18" charset="0"/>
                  </a:rPr>
                  <a:t>4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20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Live Load =5 </a:t>
                </a:r>
                <a:r>
                  <a:rPr lang="en-US" sz="2200" dirty="0">
                    <a:latin typeface="Times New Roman" pitchFamily="18" charset="0"/>
                    <a:cs typeface="Times New Roman" pitchFamily="18" charset="0"/>
                  </a:rPr>
                  <a:t>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20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ar-SA" sz="2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lvl="0" indent="0">
                  <a:buNone/>
                </a:pPr>
                <a:endParaRPr lang="en-US" sz="22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indent="0">
                  <a:buNone/>
                </a:pPr>
                <a:endParaRPr lang="en-US" sz="2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indent="0">
                  <a:buNone/>
                </a:pPr>
                <a:endParaRPr lang="en-US" sz="2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2200" dirty="0" smtClean="0"/>
              </a:p>
              <a:p>
                <a:endParaRPr lang="en-US" sz="2200" dirty="0" smtClean="0"/>
              </a:p>
              <a:p>
                <a:endParaRPr lang="en-US" sz="2200" dirty="0" smtClean="0"/>
              </a:p>
            </p:txBody>
          </p:sp>
        </mc:Choice>
        <mc:Fallback>
          <p:sp>
            <p:nvSpPr>
              <p:cNvPr id="10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1244600"/>
                <a:ext cx="7924800" cy="4622800"/>
              </a:xfrm>
              <a:prstGeom prst="rect">
                <a:avLst/>
              </a:prstGeom>
              <a:blipFill rotWithShape="1">
                <a:blip r:embed="rId2"/>
                <a:stretch>
                  <a:fillRect t="-791" b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7126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9301" y="457200"/>
            <a:ext cx="2605088" cy="5410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066800" y="762000"/>
            <a:ext cx="3505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Seismic Design Data :</a:t>
            </a:r>
          </a:p>
          <a:p>
            <a:pPr lvl="0" algn="ctr">
              <a:spcBef>
                <a:spcPct val="0"/>
              </a:spcBef>
              <a:defRPr/>
            </a:pPr>
            <a:endParaRPr lang="en-US" b="1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soil </a:t>
            </a:r>
            <a:r>
              <a:rPr lang="en-US" dirty="0"/>
              <a:t>type </a:t>
            </a:r>
            <a:r>
              <a:rPr lang="en-US" dirty="0" smtClean="0"/>
              <a:t>S</a:t>
            </a:r>
            <a:r>
              <a:rPr lang="en-US" baseline="-25000" dirty="0" smtClean="0"/>
              <a:t>B</a:t>
            </a:r>
          </a:p>
          <a:p>
            <a:pPr lvl="0"/>
            <a:endParaRPr lang="en-US" dirty="0"/>
          </a:p>
          <a:p>
            <a:r>
              <a:rPr lang="en-US" i="1" dirty="0"/>
              <a:t>Location  </a:t>
            </a:r>
            <a:r>
              <a:rPr lang="en-US" i="1" dirty="0" smtClean="0"/>
              <a:t>      </a:t>
            </a:r>
            <a:r>
              <a:rPr lang="en-US" i="1" dirty="0"/>
              <a:t>→       </a:t>
            </a:r>
            <a:r>
              <a:rPr lang="en-US" i="1" dirty="0" smtClean="0"/>
              <a:t>Nablus</a:t>
            </a:r>
          </a:p>
          <a:p>
            <a:r>
              <a:rPr lang="en-US" i="1" dirty="0" smtClean="0"/>
              <a:t> </a:t>
            </a:r>
          </a:p>
          <a:p>
            <a:endParaRPr lang="en-US" i="1" dirty="0" smtClean="0"/>
          </a:p>
          <a:p>
            <a:r>
              <a:rPr lang="en-US" i="1" dirty="0" smtClean="0"/>
              <a:t>zone </a:t>
            </a:r>
            <a:r>
              <a:rPr lang="en-US" i="1" dirty="0"/>
              <a:t>=2B      →   </a:t>
            </a:r>
            <a:r>
              <a:rPr lang="en-US" i="1" dirty="0" smtClean="0"/>
              <a:t>    Z=0.3</a:t>
            </a:r>
          </a:p>
          <a:p>
            <a:endParaRPr lang="en-US" i="1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C</a:t>
            </a:r>
            <a:r>
              <a:rPr lang="en-US" baseline="-25000" dirty="0"/>
              <a:t>V</a:t>
            </a:r>
            <a:r>
              <a:rPr lang="en-US" dirty="0"/>
              <a:t> = 0.45 </a:t>
            </a:r>
            <a:r>
              <a:rPr lang="en-US" dirty="0" smtClean="0"/>
              <a:t>      ,        </a:t>
            </a:r>
            <a:r>
              <a:rPr lang="en-US" dirty="0" err="1"/>
              <a:t>C</a:t>
            </a:r>
            <a:r>
              <a:rPr lang="en-US" baseline="-25000" dirty="0" err="1"/>
              <a:t>a</a:t>
            </a:r>
            <a:r>
              <a:rPr lang="en-US" dirty="0"/>
              <a:t> = </a:t>
            </a:r>
            <a:r>
              <a:rPr lang="en-US" dirty="0" smtClean="0"/>
              <a:t>0.36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</a:t>
            </a:r>
            <a:r>
              <a:rPr lang="en-US" dirty="0"/>
              <a:t>= 1.5 ( essential building ) </a:t>
            </a:r>
            <a:endParaRPr lang="en-US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573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Column Center Lines Grid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447800"/>
            <a:ext cx="7924800" cy="4495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0" y="6083442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 Room Building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546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457200"/>
            <a:ext cx="7848600" cy="5105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71800" y="5837183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Administration Building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400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609599"/>
            <a:ext cx="8153400" cy="51530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00400" y="598182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Laboratories Building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088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1069740"/>
            <a:ext cx="8610600" cy="5105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8" name="Rectangle 17"/>
          <p:cNvSpPr/>
          <p:nvPr/>
        </p:nvSpPr>
        <p:spPr>
          <a:xfrm>
            <a:off x="5334000" y="2330682"/>
            <a:ext cx="947695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Block 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91737" y="4143649"/>
            <a:ext cx="94776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Block 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14600" y="2330682"/>
            <a:ext cx="947695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Block C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318976" y="1665479"/>
            <a:ext cx="45719" cy="1034535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 rot="19293660">
            <a:off x="6485886" y="3601770"/>
            <a:ext cx="970186" cy="47221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828800" y="395931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Class Room Building Structural Joints: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20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Qurtub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838200"/>
            <a:ext cx="7924800" cy="4800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41904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47373" y="332514"/>
            <a:ext cx="3942451" cy="3221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76400" y="3810000"/>
            <a:ext cx="5943600" cy="28674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980" y="304800"/>
            <a:ext cx="4107820" cy="32770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06710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91658596"/>
              </p:ext>
            </p:extLst>
          </p:nvPr>
        </p:nvGraphicFramePr>
        <p:xfrm>
          <a:off x="914400" y="838200"/>
          <a:ext cx="3801110" cy="2734056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882015"/>
                <a:gridCol w="1042035"/>
                <a:gridCol w="1024255"/>
                <a:gridCol w="852805"/>
              </a:tblGrid>
              <a:tr h="61391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Beam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Manual Result (</a:t>
                      </a:r>
                      <a:r>
                        <a:rPr lang="en-US" sz="1200" dirty="0" err="1">
                          <a:effectLst/>
                        </a:rPr>
                        <a:t>KN.m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SAP Result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(KN.m)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Error %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177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Beam 1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267.06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5.9 %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638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Beam 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294.4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278.5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5.4 %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638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Beam 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294.4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279.9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4.9 %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31775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Beam 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283.9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274.5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3.3 %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638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Beam 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273.4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262.51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3.9 %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8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62131532"/>
                  </p:ext>
                </p:extLst>
              </p:nvPr>
            </p:nvGraphicFramePr>
            <p:xfrm>
              <a:off x="4495800" y="3733800"/>
              <a:ext cx="3810001" cy="2362199"/>
            </p:xfrm>
            <a:graphic>
              <a:graphicData uri="http://schemas.openxmlformats.org/drawingml/2006/table">
                <a:tbl>
                  <a:tblPr firstRow="1" firstCol="1" bandRow="1">
                    <a:tableStyleId>{16D9F66E-5EB9-4882-86FB-DCBF35E3C3E4}</a:tableStyleId>
                  </a:tblPr>
                  <a:tblGrid>
                    <a:gridCol w="884078"/>
                    <a:gridCol w="1044472"/>
                    <a:gridCol w="1026651"/>
                    <a:gridCol w="854800"/>
                  </a:tblGrid>
                  <a:tr h="706803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Case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Manual Result 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SAP Result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Error %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84164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Dead Load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200" kern="1200" smtClean="0">
                                    <a:effectLst/>
                                    <a:latin typeface="Cambria Math"/>
                                  </a:rPr>
                                  <m:t>17492</m:t>
                                </m:r>
                                <m:r>
                                  <a:rPr kumimoji="0" lang="en-US" sz="1200" kern="1200" smtClean="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kumimoji="0" lang="en-US" sz="1200" kern="1200" smtClean="0">
                                    <a:effectLst/>
                                    <a:latin typeface="Cambria Math"/>
                                  </a:rPr>
                                  <m:t>29</m:t>
                                </m:r>
                              </m:oMath>
                            </m:oMathPara>
                          </a14:m>
                          <a:endParaRPr kumimoji="0" lang="en-US" sz="12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200" kern="1200" smtClean="0">
                                    <a:effectLst/>
                                    <a:latin typeface="Cambria Math"/>
                                  </a:rPr>
                                  <m:t>17763</m:t>
                                </m:r>
                                <m:r>
                                  <a:rPr kumimoji="0" lang="en-US" sz="1200" kern="1200" smtClean="0">
                                    <a:effectLst/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kumimoji="0" lang="en-US" sz="1200" kern="1200" smtClean="0">
                                    <a:effectLst/>
                                    <a:latin typeface="Cambria Math"/>
                                  </a:rPr>
                                  <m:t>915</m:t>
                                </m:r>
                              </m:oMath>
                            </m:oMathPara>
                          </a14:m>
                          <a:endParaRPr kumimoji="0" lang="en-US" sz="12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200" kern="1200" dirty="0" smtClean="0">
                              <a:effectLst/>
                            </a:rPr>
                            <a:t>1.55 %</a:t>
                          </a:r>
                          <a:endParaRPr kumimoji="0" lang="en-US" sz="12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</a:tr>
                  <a:tr h="464575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Live Load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200" kern="1200" dirty="0" smtClean="0">
                              <a:effectLst/>
                            </a:rPr>
                            <a:t>5129.25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200" kern="1200" dirty="0" smtClean="0">
                              <a:effectLst/>
                            </a:rPr>
                            <a:t>4979.572</a:t>
                          </a:r>
                          <a:endParaRPr kumimoji="0" lang="en-US" sz="12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200" kern="1200" dirty="0" smtClean="0">
                              <a:effectLst/>
                            </a:rPr>
                            <a:t>2.9 %</a:t>
                          </a:r>
                          <a:endParaRPr kumimoji="0" lang="en-US" sz="12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</a:tr>
                  <a:tr h="706657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Super Imposed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4103.4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3983.65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2.9  %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val="662131532"/>
                  </p:ext>
                </p:extLst>
              </p:nvPr>
            </p:nvGraphicFramePr>
            <p:xfrm>
              <a:off x="4495800" y="3733800"/>
              <a:ext cx="3810001" cy="2362199"/>
            </p:xfrm>
            <a:graphic>
              <a:graphicData uri="http://schemas.openxmlformats.org/drawingml/2006/table">
                <a:tbl>
                  <a:tblPr firstRow="1" firstCol="1" bandRow="1">
                    <a:tableStyleId>{16D9F66E-5EB9-4882-86FB-DCBF35E3C3E4}</a:tableStyleId>
                  </a:tblPr>
                  <a:tblGrid>
                    <a:gridCol w="884078"/>
                    <a:gridCol w="1044472"/>
                    <a:gridCol w="1026651"/>
                    <a:gridCol w="854800"/>
                  </a:tblGrid>
                  <a:tr h="706803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Case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Manual Result 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SAP Result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</a:rPr>
                            <a:t>Error %</a:t>
                          </a:r>
                          <a:endParaRPr lang="en-US" sz="120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484164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Dead Load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5380" t="-155696" r="-180702" b="-2443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87574" t="-155696" r="-82840" b="-2443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200" kern="1200" dirty="0" smtClean="0">
                              <a:effectLst/>
                            </a:rPr>
                            <a:t>1.55 %</a:t>
                          </a:r>
                          <a:endParaRPr kumimoji="0" lang="en-US" sz="12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</a:tr>
                  <a:tr h="464575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Live Load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200" kern="1200" dirty="0" smtClean="0">
                              <a:effectLst/>
                            </a:rPr>
                            <a:t>5129.25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200" kern="1200" dirty="0" smtClean="0">
                              <a:effectLst/>
                            </a:rPr>
                            <a:t>4979.572</a:t>
                          </a:r>
                          <a:endParaRPr kumimoji="0" lang="en-US" sz="12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 eaLnBrk="1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kumimoji="0" lang="en-US" sz="1200" kern="1200" dirty="0" smtClean="0">
                              <a:effectLst/>
                            </a:rPr>
                            <a:t>2.9 %</a:t>
                          </a:r>
                          <a:endParaRPr kumimoji="0" lang="en-US" sz="12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/>
                    </a:tc>
                  </a:tr>
                  <a:tr h="706657"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Super Imposed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4103.4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3983.65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l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2.9  %</a:t>
                          </a:r>
                          <a:endParaRPr lang="en-US" sz="1200" dirty="0">
                            <a:solidFill>
                              <a:srgbClr val="000000"/>
                            </a:solidFill>
                            <a:effectLst/>
                            <a:latin typeface="Times New Roman"/>
                            <a:ea typeface="Times New Roman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xmlns="" val="164228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86137780"/>
              </p:ext>
            </p:extLst>
          </p:nvPr>
        </p:nvGraphicFramePr>
        <p:xfrm>
          <a:off x="685800" y="5257800"/>
          <a:ext cx="4724400" cy="74168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574800"/>
                <a:gridCol w="1574800"/>
                <a:gridCol w="157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 SAP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 manual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%error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effectLst/>
                        </a:rPr>
                        <a:t>0.329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effectLst/>
                        </a:rPr>
                        <a:t>0.300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0.088 %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https://fbcdn-sphotos-h-a.akamaihd.net/hphotos-ak-xpa1/v/t34.0-12/10841552_10152894250868545_1671546519_n.jpg?oh=66203d6c849f4ebba412f9cae8a0a8c9&amp;oe=54874C3E&amp;__gda__=1418165715_07ad2ebed2da67356c3fc115edd2c5ec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838200"/>
            <a:ext cx="5924550" cy="3686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0640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Footing Plan :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1600200"/>
            <a:ext cx="8705229" cy="4800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2038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235" y="747883"/>
            <a:ext cx="8610600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86946" y="552510"/>
            <a:ext cx="151707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Single Footing </a:t>
            </a:r>
            <a:endParaRPr lang="en-US" sz="1600" dirty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152400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Three Types of footing :</a:t>
            </a:r>
            <a:endParaRPr lang="en-US" sz="20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2">
                  <a:lumMod val="2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4267200"/>
            <a:ext cx="8527473" cy="2362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6744951" y="4082534"/>
            <a:ext cx="200106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Combined </a:t>
            </a:r>
            <a:r>
              <a:rPr lang="en-US" dirty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Footing </a:t>
            </a:r>
          </a:p>
        </p:txBody>
      </p:sp>
    </p:spTree>
    <p:extLst>
      <p:ext uri="{BB962C8B-B14F-4D97-AF65-F5344CB8AC3E}">
        <p14:creationId xmlns:p14="http://schemas.microsoft.com/office/powerpoint/2010/main" xmlns="" val="166597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3048000"/>
            <a:ext cx="420624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4400" y="457200"/>
            <a:ext cx="4048690" cy="29150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524000" y="1371600"/>
            <a:ext cx="211372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Shear Wall </a:t>
            </a:r>
            <a:r>
              <a:rPr lang="en-US" dirty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Footing </a:t>
            </a:r>
          </a:p>
        </p:txBody>
      </p:sp>
    </p:spTree>
    <p:extLst>
      <p:ext uri="{BB962C8B-B14F-4D97-AF65-F5344CB8AC3E}">
        <p14:creationId xmlns:p14="http://schemas.microsoft.com/office/powerpoint/2010/main" xmlns="" val="43814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24200" y="228600"/>
            <a:ext cx="3200400" cy="792162"/>
          </a:xfrm>
        </p:spPr>
        <p:txBody>
          <a:bodyPr>
            <a:noAutofit/>
          </a:bodyPr>
          <a:lstStyle/>
          <a:p>
            <a:r>
              <a:rPr lang="en-US" sz="2400" dirty="0" smtClean="0"/>
              <a:t>Tie Beam Plan</a:t>
            </a:r>
            <a:endParaRPr lang="en-US" sz="2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8152" y="1219200"/>
            <a:ext cx="7487696" cy="45635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43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52400"/>
            <a:ext cx="2971800" cy="563562"/>
          </a:xfrm>
        </p:spPr>
        <p:txBody>
          <a:bodyPr>
            <a:noAutofit/>
          </a:bodyPr>
          <a:lstStyle/>
          <a:p>
            <a:r>
              <a:rPr lang="en-US" sz="2400" dirty="0" smtClean="0"/>
              <a:t>Column Design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685800"/>
            <a:ext cx="8534400" cy="601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5951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28832"/>
            <a:ext cx="5334000" cy="792162"/>
          </a:xfrm>
        </p:spPr>
        <p:txBody>
          <a:bodyPr>
            <a:noAutofit/>
          </a:bodyPr>
          <a:lstStyle/>
          <a:p>
            <a:r>
              <a:rPr lang="en-US" sz="2400" dirty="0" smtClean="0"/>
              <a:t>Longitudinal Column Sections :</a:t>
            </a: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762000"/>
            <a:ext cx="8686800" cy="579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02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0" y="152400"/>
            <a:ext cx="3886200" cy="8683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Slabs Reinforcement: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1143000"/>
            <a:ext cx="8153399" cy="48005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2"/>
          <p:cNvSpPr txBox="1">
            <a:spLocks/>
          </p:cNvSpPr>
          <p:nvPr/>
        </p:nvSpPr>
        <p:spPr>
          <a:xfrm>
            <a:off x="8647272" y="6407946"/>
            <a:ext cx="365760" cy="365125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17FCA48-D4E9-4834-8513-0527CCA57B22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8938" y="3330941"/>
            <a:ext cx="3429000" cy="30770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0" name="Straight Arrow Connector 9"/>
          <p:cNvCxnSpPr/>
          <p:nvPr/>
        </p:nvCxnSpPr>
        <p:spPr>
          <a:xfrm>
            <a:off x="2514600" y="2514600"/>
            <a:ext cx="838200" cy="121920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 rot="19328178">
            <a:off x="3950777" y="4042579"/>
            <a:ext cx="545687" cy="2192674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664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alata-al yarmook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990600"/>
            <a:ext cx="7229953" cy="50952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566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438400" y="0"/>
            <a:ext cx="4800600" cy="792162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Beam Reinforcement :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366" y="650951"/>
            <a:ext cx="8735290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47272" y="6407946"/>
            <a:ext cx="365760" cy="365125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366" y="3241751"/>
            <a:ext cx="8739252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366" y="5105400"/>
            <a:ext cx="8739252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6450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19400" y="228600"/>
            <a:ext cx="4495800" cy="8683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Shear Wall Reinforcement</a:t>
            </a: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1143000"/>
            <a:ext cx="8382000" cy="518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055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3200" y="304800"/>
            <a:ext cx="4114800" cy="487362"/>
          </a:xfrm>
        </p:spPr>
        <p:txBody>
          <a:bodyPr>
            <a:noAutofit/>
          </a:bodyPr>
          <a:lstStyle/>
          <a:p>
            <a:r>
              <a:rPr lang="en-US" sz="2400" dirty="0" smtClean="0"/>
              <a:t>Stair Case Reinforcement</a:t>
            </a: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990600"/>
            <a:ext cx="8001000" cy="556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01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5334000" cy="838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Reinforcement around windows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1447800"/>
            <a:ext cx="4419599" cy="464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4347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457200"/>
            <a:ext cx="9144000" cy="73565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46218" y="477982"/>
            <a:ext cx="38862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2200" y="1828800"/>
            <a:ext cx="4170218" cy="3962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9611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105400" cy="838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Mechanical design consists of :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4800600" cy="2408238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Water Supplying System.</a:t>
            </a:r>
          </a:p>
          <a:p>
            <a:pPr algn="l" rtl="0"/>
            <a:r>
              <a:rPr lang="en-US" sz="2800" dirty="0" smtClean="0"/>
              <a:t>Drainage System.</a:t>
            </a:r>
          </a:p>
          <a:p>
            <a:pPr algn="l" rtl="0"/>
            <a:r>
              <a:rPr lang="en-US" sz="2800" dirty="0" smtClean="0"/>
              <a:t>Rain Water Drain System.</a:t>
            </a:r>
          </a:p>
          <a:p>
            <a:pPr algn="l" rtl="0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414556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4800600" cy="838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Water supplying for school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1447800"/>
            <a:ext cx="7924800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7705417"/>
              </p:ext>
            </p:extLst>
          </p:nvPr>
        </p:nvGraphicFramePr>
        <p:xfrm>
          <a:off x="3505200" y="4343400"/>
          <a:ext cx="5477006" cy="2121616"/>
        </p:xfrm>
        <a:graphic>
          <a:graphicData uri="http://schemas.openxmlformats.org/drawingml/2006/table">
            <a:tbl>
              <a:tblPr rtl="1" firstRow="1" firstCol="1" bandRow="1">
                <a:tableStyleId>{FABFCF23-3B69-468F-B69F-88F6DE6A72F2}</a:tableStyleId>
              </a:tblPr>
              <a:tblGrid>
                <a:gridCol w="740855"/>
                <a:gridCol w="716139"/>
                <a:gridCol w="726642"/>
                <a:gridCol w="629632"/>
                <a:gridCol w="1528050"/>
                <a:gridCol w="1135688"/>
              </a:tblGrid>
              <a:tr h="457554"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 dirty="0">
                          <a:effectLst/>
                        </a:rPr>
                        <a:t>Water Demand (</a:t>
                      </a:r>
                      <a:r>
                        <a:rPr lang="en-US" sz="1200" dirty="0" err="1">
                          <a:effectLst/>
                        </a:rPr>
                        <a:t>gpm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 dirty="0">
                          <a:effectLst/>
                        </a:rPr>
                        <a:t>Number of Fixture Units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 dirty="0">
                          <a:effectLst/>
                        </a:rPr>
                        <a:t>Type of Supply Control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Zone A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52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kumimoji="0" lang="en-US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Recycled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 dirty="0">
                          <a:effectLst/>
                        </a:rPr>
                        <a:t>Clean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Recycled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Clean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2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 b="0">
                          <a:effectLst/>
                        </a:rPr>
                        <a:t>20</a:t>
                      </a:r>
                      <a:endParaRPr lang="en-US" sz="12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Flush tank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 dirty="0">
                          <a:effectLst/>
                        </a:rPr>
                        <a:t>Ground Floor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5755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 b="0">
                          <a:effectLst/>
                        </a:rPr>
                        <a:t>20</a:t>
                      </a:r>
                      <a:endParaRPr lang="en-US" sz="1200" b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30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Flush tank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First Floor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652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 b="0" dirty="0">
                          <a:effectLst/>
                        </a:rPr>
                        <a:t>20</a:t>
                      </a:r>
                      <a:endParaRPr lang="en-US" sz="1200" b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 dirty="0">
                          <a:effectLst/>
                        </a:rPr>
                        <a:t>30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>
                          <a:effectLst/>
                        </a:rPr>
                        <a:t>Flush tank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ar-SA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63395" algn="l"/>
                        </a:tabLst>
                      </a:pPr>
                      <a:r>
                        <a:rPr lang="en-US" sz="1200" dirty="0">
                          <a:effectLst/>
                        </a:rPr>
                        <a:t>Second Floor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1928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457200"/>
            <a:ext cx="7848599" cy="586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8400" y="3886200"/>
            <a:ext cx="2667000" cy="27840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16701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8686800" cy="838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BLACK Water DRAINAGE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1295400"/>
            <a:ext cx="8001000" cy="495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857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8686800" cy="838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Rain Water harvesting 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1371600"/>
            <a:ext cx="815340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7808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4PN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3434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 descr="C:\Users\Sama\Desktop\New folder\Canon\106___05\IMG_06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0"/>
            <a:ext cx="47244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4465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8686800" cy="838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Gray water drain</a:t>
            </a:r>
            <a:endParaRPr lang="en-US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1219200"/>
            <a:ext cx="8229600" cy="5105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1481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2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990600"/>
            <a:ext cx="8001000" cy="5410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68678" y="362883"/>
            <a:ext cx="4212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FIRE Fighting system</a:t>
            </a:r>
            <a:endParaRPr lang="en-US" sz="2400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11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 </a:t>
            </a:r>
            <a:endParaRPr lang="en-US" dirty="0"/>
          </a:p>
        </p:txBody>
      </p:sp>
      <p:pic>
        <p:nvPicPr>
          <p:cNvPr id="5" name="Content Placeholder 4" descr="electricaal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1659394"/>
            <a:ext cx="6248399" cy="4169449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0572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ocke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1219200"/>
            <a:ext cx="6467117" cy="5173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609600" y="304800"/>
            <a:ext cx="39002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Socket Arrangement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751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Artificial Lighting </a:t>
            </a:r>
            <a:endParaRPr lang="en-US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64</a:t>
            </a:fld>
            <a:endParaRPr lang="en-US"/>
          </a:p>
        </p:txBody>
      </p:sp>
      <p:pic>
        <p:nvPicPr>
          <p:cNvPr id="5" name="Picture 4" descr="Capture 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143000"/>
            <a:ext cx="4800600" cy="24140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19200"/>
            <a:ext cx="3124200" cy="28197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Picture 9" descr="Untitled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4191000"/>
            <a:ext cx="6306431" cy="24292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2390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8" name="Picture 7" descr="neeew classroo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6687484" cy="4439270"/>
          </a:xfrm>
          <a:prstGeom prst="rect">
            <a:avLst/>
          </a:prstGeom>
        </p:spPr>
      </p:pic>
      <p:pic>
        <p:nvPicPr>
          <p:cNvPr id="9" name="Picture 8" descr="neew clasroom lam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04800"/>
            <a:ext cx="2667000" cy="1552575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324600" y="4953000"/>
          <a:ext cx="2514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300"/>
                <a:gridCol w="1257300"/>
              </a:tblGrid>
              <a:tr h="370840">
                <a:tc>
                  <a:txBody>
                    <a:bodyPr/>
                    <a:lstStyle/>
                    <a:p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Eavg</a:t>
                      </a:r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423</a:t>
                      </a:r>
                      <a:r>
                        <a:rPr lang="en-US" sz="16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Uo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0.606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UGR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10-15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9774765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new laab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143000"/>
            <a:ext cx="5619036" cy="452596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638800" y="4876800"/>
          <a:ext cx="320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00200"/>
              </a:tblGrid>
              <a:tr h="370840">
                <a:tc>
                  <a:txBody>
                    <a:bodyPr/>
                    <a:lstStyle/>
                    <a:p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Eavg</a:t>
                      </a:r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537 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Uo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0.689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UGR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10-17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Captur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00" y="228599"/>
            <a:ext cx="1371600" cy="1447801"/>
          </a:xfrm>
          <a:prstGeom prst="rect">
            <a:avLst/>
          </a:prstGeom>
        </p:spPr>
      </p:pic>
      <p:pic>
        <p:nvPicPr>
          <p:cNvPr id="7" name="Picture 6" descr="Capture.PNG1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228600"/>
            <a:ext cx="1600200" cy="144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943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Photovoltaic System 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photovoltai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447800"/>
            <a:ext cx="6337300" cy="455234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670623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68</a:t>
            </a:fld>
            <a:endParaRPr lang="en-US"/>
          </a:p>
        </p:txBody>
      </p:sp>
      <p:pic>
        <p:nvPicPr>
          <p:cNvPr id="4" name="Picture 3" descr="neww photovoltai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533400"/>
            <a:ext cx="8305800" cy="53143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828676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3400" y="838200"/>
          <a:ext cx="5410200" cy="1295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05100"/>
                <a:gridCol w="2705100"/>
              </a:tblGrid>
              <a:tr h="820203">
                <a:tc>
                  <a:txBody>
                    <a:bodyPr/>
                    <a:lstStyle/>
                    <a:p>
                      <a:r>
                        <a:rPr lang="en-US" dirty="0" smtClean="0"/>
                        <a:t>Annual School Usage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-10126.8 KW.hr</a:t>
                      </a:r>
                      <a:endParaRPr lang="en-US" dirty="0"/>
                    </a:p>
                  </a:txBody>
                  <a:tcPr/>
                </a:tc>
              </a:tr>
              <a:tr h="475197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Annual Price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-7595.1</a:t>
                      </a:r>
                      <a:r>
                        <a:rPr lang="en-US" baseline="0" dirty="0" smtClean="0"/>
                        <a:t> NIS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69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2819400"/>
          <a:ext cx="5562600" cy="14020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81300"/>
                <a:gridCol w="2781300"/>
              </a:tblGrid>
              <a:tr h="718139">
                <a:tc>
                  <a:txBody>
                    <a:bodyPr/>
                    <a:lstStyle/>
                    <a:p>
                      <a:r>
                        <a:rPr lang="en-US" dirty="0" smtClean="0"/>
                        <a:t>Photovoltaic</a:t>
                      </a:r>
                      <a:r>
                        <a:rPr lang="en-US" baseline="0" dirty="0" smtClean="0"/>
                        <a:t> Annual Production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+14200 KW.hr </a:t>
                      </a:r>
                      <a:endParaRPr lang="en-US" dirty="0"/>
                    </a:p>
                  </a:txBody>
                  <a:tcPr/>
                </a:tc>
              </a:tr>
              <a:tr h="683941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Annual Price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+10650</a:t>
                      </a:r>
                      <a:r>
                        <a:rPr lang="en-US" baseline="0" dirty="0" smtClean="0"/>
                        <a:t> NIS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ight Arrow 8"/>
          <p:cNvSpPr/>
          <p:nvPr/>
        </p:nvSpPr>
        <p:spPr>
          <a:xfrm>
            <a:off x="3048000" y="5029200"/>
            <a:ext cx="1524000" cy="990600"/>
          </a:xfrm>
          <a:prstGeom prst="rightArrow">
            <a:avLst/>
          </a:prstGeom>
          <a:solidFill>
            <a:srgbClr val="C0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5410200"/>
            <a:ext cx="2590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+3054.9 NIS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941524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seudo_color_EC_s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762000"/>
            <a:ext cx="8104446" cy="50652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61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4" descr="10866962_10152643032034751_1712983832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457200"/>
            <a:ext cx="7539985" cy="5105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518451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Quantity surveying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عنصر نائب للمحتوى 4" descr="quantit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524000"/>
            <a:ext cx="6324599" cy="43434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594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CA48-D4E9-4834-8513-0527CCA57B22}" type="slidenum">
              <a:rPr lang="en-US" smtClean="0"/>
              <a:pPr/>
              <a:t>72</a:t>
            </a:fld>
            <a:endParaRPr lang="en-US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219200" y="2133600"/>
          <a:ext cx="6096000" cy="4038601"/>
        </p:xfrm>
        <a:graphic>
          <a:graphicData uri="http://schemas.openxmlformats.org/drawingml/2006/table">
            <a:tbl>
              <a:tblPr rtl="1">
                <a:tableStyleId>{8799B23B-EC83-4686-B30A-512413B5E67A}</a:tableStyleId>
              </a:tblPr>
              <a:tblGrid>
                <a:gridCol w="2052151"/>
                <a:gridCol w="1990537"/>
                <a:gridCol w="2053312"/>
              </a:tblGrid>
              <a:tr h="460513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Quantity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Unit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Work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623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792.88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M3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Earth work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92540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2181.63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M3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Concrete work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4829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103.122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Ton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Steel work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4829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12598.86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M2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Form work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4829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14756.37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Finishing work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4829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490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Unit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1" kern="1200" baseline="0" dirty="0" smtClean="0"/>
                        <a:t>Electrical work </a:t>
                      </a:r>
                      <a:endParaRPr kumimoji="0" lang="en-US" sz="1800" b="1" kern="1200" baseline="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914400" y="914400"/>
            <a:ext cx="36840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Quantity surveying calculation  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1200" y="228600"/>
            <a:ext cx="3124200" cy="17905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4362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0800" y="-38101"/>
            <a:ext cx="9194800" cy="689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524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41272_1634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990600"/>
            <a:ext cx="7450143" cy="49915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9313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6"/>
            <a:ext cx="365760" cy="365125"/>
          </a:xfrm>
        </p:spPr>
        <p:txBody>
          <a:bodyPr/>
          <a:lstStyle/>
          <a:p>
            <a:fld id="{017FCA48-D4E9-4834-8513-0527CCA57B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637172" y="484909"/>
            <a:ext cx="5867400" cy="83820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Architectural Design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229600" y="6473952"/>
            <a:ext cx="758686" cy="246888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17FCA48-D4E9-4834-8513-0527CCA57B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" name="Picture 2" descr="C:\Users\Sama\Desktop\New folder\Drase\مواصفات\4(4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7518" y="1905000"/>
            <a:ext cx="5867401" cy="4279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09538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مخصص 3">
      <a:dk1>
        <a:sysClr val="windowText" lastClr="000000"/>
      </a:dk1>
      <a:lt1>
        <a:sysClr val="window" lastClr="FFFFFF"/>
      </a:lt1>
      <a:dk2>
        <a:srgbClr val="775F55"/>
      </a:dk2>
      <a:lt2>
        <a:srgbClr val="FDF0D0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1210</TotalTime>
  <Words>673</Words>
  <Application>Microsoft Office PowerPoint</Application>
  <PresentationFormat>عرض على الشاشة (3:4)‏</PresentationFormat>
  <Paragraphs>461</Paragraphs>
  <Slides>73</Slides>
  <Notes>2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73</vt:i4>
      </vt:variant>
    </vt:vector>
  </HeadingPairs>
  <TitlesOfParts>
    <vt:vector size="75" baseType="lpstr">
      <vt:lpstr>رحلة</vt:lpstr>
      <vt:lpstr>صورة نقطية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Site Description and Analysis:</vt:lpstr>
      <vt:lpstr>الشريحة 11</vt:lpstr>
      <vt:lpstr>الشريحة 12</vt:lpstr>
      <vt:lpstr>الشريحة 13</vt:lpstr>
      <vt:lpstr>Design School Concept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Environmental analysis 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Column Center Lines Grid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Footing Plan : </vt:lpstr>
      <vt:lpstr>الشريحة 44</vt:lpstr>
      <vt:lpstr>الشريحة 45</vt:lpstr>
      <vt:lpstr>Tie Beam Plan</vt:lpstr>
      <vt:lpstr>Column Design</vt:lpstr>
      <vt:lpstr>Longitudinal Column Sections :</vt:lpstr>
      <vt:lpstr>Slabs Reinforcement:</vt:lpstr>
      <vt:lpstr>Beam Reinforcement : </vt:lpstr>
      <vt:lpstr>Shear Wall Reinforcement</vt:lpstr>
      <vt:lpstr>Stair Case Reinforcement</vt:lpstr>
      <vt:lpstr>Reinforcement around windows</vt:lpstr>
      <vt:lpstr>الشريحة 54</vt:lpstr>
      <vt:lpstr>Mechanical design consists of : </vt:lpstr>
      <vt:lpstr>Water supplying for school</vt:lpstr>
      <vt:lpstr>الشريحة 57</vt:lpstr>
      <vt:lpstr>BLACK Water DRAINAGE</vt:lpstr>
      <vt:lpstr>Rain Water harvesting </vt:lpstr>
      <vt:lpstr>Gray water drain</vt:lpstr>
      <vt:lpstr>الشريحة 61</vt:lpstr>
      <vt:lpstr>Electrical Design </vt:lpstr>
      <vt:lpstr>الشريحة 63</vt:lpstr>
      <vt:lpstr>Artificial Lighting </vt:lpstr>
      <vt:lpstr>الشريحة 65</vt:lpstr>
      <vt:lpstr>الشريحة 66</vt:lpstr>
      <vt:lpstr>Photovoltaic System </vt:lpstr>
      <vt:lpstr>الشريحة 68</vt:lpstr>
      <vt:lpstr>الشريحة 69</vt:lpstr>
      <vt:lpstr>الشريحة 70</vt:lpstr>
      <vt:lpstr>Quantity surveying   </vt:lpstr>
      <vt:lpstr>الشريحة 72</vt:lpstr>
      <vt:lpstr>الشريحة 73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50</cp:revision>
  <dcterms:created xsi:type="dcterms:W3CDTF">2014-12-20T06:32:12Z</dcterms:created>
  <dcterms:modified xsi:type="dcterms:W3CDTF">2014-12-23T08:35:37Z</dcterms:modified>
</cp:coreProperties>
</file>