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4630400" cy="8229600"/>
  <p:notesSz cx="8229600" cy="14630400"/>
  <p:embeddedFontLst>
    <p:embeddedFont>
      <p:font typeface="Barlow Medium" panose="020B0604020202020204" charset="0"/>
      <p:regular r:id="rId12"/>
    </p:embeddedFont>
    <p:embeddedFont>
      <p:font typeface="Barlow" panose="020B0604020202020204" charset="0"/>
      <p:regular r:id="rId13"/>
    </p:embeddedFont>
    <p:embeddedFont>
      <p:font typeface="Calibri" panose="020F0502020204030204" pitchFamily="34" charset="0"/>
      <p:regular r:id="rId14"/>
      <p:bold r:id="rId15"/>
      <p:italic r:id="rId16"/>
      <p:boldItalic r:id="rId1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1919"/>
    <a:srgbClr val="1A1A1A"/>
    <a:srgbClr val="5C49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 varScale="1">
        <p:scale>
          <a:sx n="83" d="100"/>
          <a:sy n="83" d="100"/>
        </p:scale>
        <p:origin x="102" y="4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4348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9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91718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91718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2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91718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3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91718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4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91718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5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91718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6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91718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7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91718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8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91718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7610713" y="1555432"/>
            <a:ext cx="4895374" cy="61198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4800"/>
              </a:lnSpc>
              <a:buNone/>
            </a:pPr>
            <a:r>
              <a:rPr lang="en-US" sz="3850" dirty="0">
                <a:solidFill>
                  <a:srgbClr val="F44444"/>
                </a:solidFill>
                <a:latin typeface="Barlow Medium" pitchFamily="34" charset="0"/>
                <a:ea typeface="Barlow Medium" pitchFamily="34" charset="-122"/>
                <a:cs typeface="Barlow Medium" pitchFamily="34" charset="-120"/>
              </a:rPr>
              <a:t>FIRE-X</a:t>
            </a:r>
            <a:endParaRPr lang="en-US" sz="3850" dirty="0"/>
          </a:p>
        </p:txBody>
      </p:sp>
      <p:sp>
        <p:nvSpPr>
          <p:cNvPr id="4" name="Text 1"/>
          <p:cNvSpPr/>
          <p:nvPr/>
        </p:nvSpPr>
        <p:spPr>
          <a:xfrm>
            <a:off x="6367462" y="2497812"/>
            <a:ext cx="7381875" cy="183594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4800"/>
              </a:lnSpc>
              <a:buNone/>
            </a:pPr>
            <a:r>
              <a:rPr lang="en-US" sz="3850" dirty="0">
                <a:solidFill>
                  <a:srgbClr val="FFFFFF"/>
                </a:solidFill>
                <a:latin typeface="Barlow Medium" pitchFamily="34" charset="0"/>
                <a:ea typeface="Barlow Medium" pitchFamily="34" charset="-122"/>
                <a:cs typeface="Barlow Medium" pitchFamily="34" charset="-120"/>
              </a:rPr>
              <a:t>Fire-Fighter Car Robot: Autonomous Flame Detection &amp; Suppression</a:t>
            </a:r>
            <a:endParaRPr lang="en-US" sz="3850" dirty="0"/>
          </a:p>
        </p:txBody>
      </p:sp>
      <p:sp>
        <p:nvSpPr>
          <p:cNvPr id="5" name="Text 2"/>
          <p:cNvSpPr/>
          <p:nvPr/>
        </p:nvSpPr>
        <p:spPr>
          <a:xfrm>
            <a:off x="6367462" y="4664154"/>
            <a:ext cx="7381875" cy="1409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1700" dirty="0">
                <a:solidFill>
                  <a:srgbClr val="E5E0D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An autonomous fire-fighting robot designed to detect and extinguish flames using a hybrid architecture. The system combines an ESP32 microcontroller for real-time control with a Raspberry Pi 3 for computer vision-based flame detection using OpenCV.</a:t>
            </a:r>
            <a:endParaRPr lang="en-US" sz="1700" dirty="0"/>
          </a:p>
        </p:txBody>
      </p:sp>
      <p:sp>
        <p:nvSpPr>
          <p:cNvPr id="6" name="Text 3"/>
          <p:cNvSpPr/>
          <p:nvPr/>
        </p:nvSpPr>
        <p:spPr>
          <a:xfrm>
            <a:off x="6367462" y="6321623"/>
            <a:ext cx="7381875" cy="3524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1700" dirty="0">
                <a:solidFill>
                  <a:srgbClr val="E5E0D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By : Abd-Alhammed Mizher &amp; Ezz-Aldeen Masre</a:t>
            </a:r>
            <a:endParaRPr lang="en-US" sz="1700" dirty="0"/>
          </a:p>
        </p:txBody>
      </p:sp>
      <p:sp>
        <p:nvSpPr>
          <p:cNvPr id="7" name="Rectangle 6"/>
          <p:cNvSpPr/>
          <p:nvPr/>
        </p:nvSpPr>
        <p:spPr>
          <a:xfrm>
            <a:off x="12627978" y="7755038"/>
            <a:ext cx="1909823" cy="381965"/>
          </a:xfrm>
          <a:prstGeom prst="rect">
            <a:avLst/>
          </a:prstGeom>
          <a:solidFill>
            <a:srgbClr val="1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881063" y="1674138"/>
            <a:ext cx="5429250" cy="61198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4800"/>
              </a:lnSpc>
              <a:buNone/>
            </a:pPr>
            <a:r>
              <a:rPr lang="en-US" sz="3850" dirty="0">
                <a:solidFill>
                  <a:srgbClr val="FFFFFF"/>
                </a:solidFill>
                <a:latin typeface="Barlow Medium" pitchFamily="34" charset="0"/>
                <a:ea typeface="Barlow Medium" pitchFamily="34" charset="-122"/>
                <a:cs typeface="Barlow Medium" pitchFamily="34" charset="-120"/>
              </a:rPr>
              <a:t>Introduction &amp; Motivation</a:t>
            </a:r>
            <a:endParaRPr lang="en-US" sz="3850" dirty="0"/>
          </a:p>
        </p:txBody>
      </p:sp>
      <p:sp>
        <p:nvSpPr>
          <p:cNvPr id="3" name="Text 1"/>
          <p:cNvSpPr/>
          <p:nvPr/>
        </p:nvSpPr>
        <p:spPr>
          <a:xfrm>
            <a:off x="881063" y="2726650"/>
            <a:ext cx="12868275" cy="10572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1700" dirty="0">
                <a:solidFill>
                  <a:srgbClr val="E5E0D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Flame incidents pose significant risks to human lives and property, especially in indoor environments. Traditional firefighting methods often expose responders to dangerous conditions, highlighting a critical need for safer, more efficient alternatives. To address this, we developed a robot that can autonomously navigate, detect, and extinguish flames without human intervention. </a:t>
            </a:r>
            <a:endParaRPr lang="en-US" sz="1700" dirty="0"/>
          </a:p>
        </p:txBody>
      </p:sp>
      <p:sp>
        <p:nvSpPr>
          <p:cNvPr id="4" name="Text 2"/>
          <p:cNvSpPr/>
          <p:nvPr/>
        </p:nvSpPr>
        <p:spPr>
          <a:xfrm>
            <a:off x="881063" y="4031694"/>
            <a:ext cx="12868275" cy="7048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1700" dirty="0">
                <a:solidFill>
                  <a:srgbClr val="E5E0D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We leveraged recent advancements in embedded systems and computer vision. The system uses an ESP32 microcontroller for hardware control and a Raspberry Pi 3 for advanced vision-based flame detection using OpenCV. This provides three key benefits:</a:t>
            </a:r>
            <a:endParaRPr lang="en-US" sz="1700" dirty="0"/>
          </a:p>
        </p:txBody>
      </p:sp>
      <p:sp>
        <p:nvSpPr>
          <p:cNvPr id="5" name="Shape 3"/>
          <p:cNvSpPr/>
          <p:nvPr/>
        </p:nvSpPr>
        <p:spPr>
          <a:xfrm>
            <a:off x="881063" y="4984313"/>
            <a:ext cx="495657" cy="495657"/>
          </a:xfrm>
          <a:prstGeom prst="roundRect">
            <a:avLst>
              <a:gd name="adj" fmla="val 18667"/>
            </a:avLst>
          </a:prstGeom>
          <a:solidFill>
            <a:srgbClr val="790709"/>
          </a:solidFill>
          <a:ln w="7620">
            <a:solidFill>
              <a:srgbClr val="922022"/>
            </a:solidFill>
            <a:prstDash val="solid"/>
          </a:ln>
        </p:spPr>
      </p:sp>
      <p:sp>
        <p:nvSpPr>
          <p:cNvPr id="6" name="Text 4"/>
          <p:cNvSpPr/>
          <p:nvPr/>
        </p:nvSpPr>
        <p:spPr>
          <a:xfrm>
            <a:off x="1596985" y="5060037"/>
            <a:ext cx="2447687" cy="30599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00" dirty="0">
                <a:solidFill>
                  <a:srgbClr val="E5E0DF"/>
                </a:solidFill>
                <a:latin typeface="Barlow Medium" pitchFamily="34" charset="0"/>
                <a:ea typeface="Barlow Medium" pitchFamily="34" charset="-122"/>
                <a:cs typeface="Barlow Medium" pitchFamily="34" charset="-120"/>
              </a:rPr>
              <a:t>Enhanced Safety</a:t>
            </a:r>
            <a:endParaRPr lang="en-US" sz="1900" dirty="0"/>
          </a:p>
        </p:txBody>
      </p:sp>
      <p:sp>
        <p:nvSpPr>
          <p:cNvPr id="7" name="Text 5"/>
          <p:cNvSpPr/>
          <p:nvPr/>
        </p:nvSpPr>
        <p:spPr>
          <a:xfrm>
            <a:off x="1596985" y="5498187"/>
            <a:ext cx="3389948" cy="7048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1700" dirty="0">
                <a:solidFill>
                  <a:srgbClr val="E5E0D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Reduces human exposure to dangerous fire conditions</a:t>
            </a:r>
            <a:endParaRPr lang="en-US" sz="1700" dirty="0"/>
          </a:p>
        </p:txBody>
      </p:sp>
      <p:sp>
        <p:nvSpPr>
          <p:cNvPr id="8" name="Shape 6"/>
          <p:cNvSpPr/>
          <p:nvPr/>
        </p:nvSpPr>
        <p:spPr>
          <a:xfrm>
            <a:off x="5262205" y="4984313"/>
            <a:ext cx="495657" cy="495657"/>
          </a:xfrm>
          <a:prstGeom prst="roundRect">
            <a:avLst>
              <a:gd name="adj" fmla="val 18667"/>
            </a:avLst>
          </a:prstGeom>
          <a:solidFill>
            <a:srgbClr val="790709"/>
          </a:solidFill>
          <a:ln w="7620">
            <a:solidFill>
              <a:srgbClr val="922022"/>
            </a:solidFill>
            <a:prstDash val="solid"/>
          </a:ln>
        </p:spPr>
      </p:sp>
      <p:sp>
        <p:nvSpPr>
          <p:cNvPr id="9" name="Text 7"/>
          <p:cNvSpPr/>
          <p:nvPr/>
        </p:nvSpPr>
        <p:spPr>
          <a:xfrm>
            <a:off x="5978128" y="5060037"/>
            <a:ext cx="2447687" cy="30599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00" dirty="0">
                <a:solidFill>
                  <a:srgbClr val="E5E0DF"/>
                </a:solidFill>
                <a:latin typeface="Barlow Medium" pitchFamily="34" charset="0"/>
                <a:ea typeface="Barlow Medium" pitchFamily="34" charset="-122"/>
                <a:cs typeface="Barlow Medium" pitchFamily="34" charset="-120"/>
              </a:rPr>
              <a:t>Rapid Response</a:t>
            </a:r>
            <a:endParaRPr lang="en-US" sz="1900" dirty="0"/>
          </a:p>
        </p:txBody>
      </p:sp>
      <p:sp>
        <p:nvSpPr>
          <p:cNvPr id="10" name="Text 8"/>
          <p:cNvSpPr/>
          <p:nvPr/>
        </p:nvSpPr>
        <p:spPr>
          <a:xfrm>
            <a:off x="5978128" y="5498187"/>
            <a:ext cx="3389948" cy="7048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1700" dirty="0">
                <a:solidFill>
                  <a:srgbClr val="E5E0D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Autonomous operation enables immediate action</a:t>
            </a:r>
            <a:endParaRPr lang="en-US" sz="1700" dirty="0"/>
          </a:p>
        </p:txBody>
      </p:sp>
      <p:sp>
        <p:nvSpPr>
          <p:cNvPr id="11" name="Shape 9"/>
          <p:cNvSpPr/>
          <p:nvPr/>
        </p:nvSpPr>
        <p:spPr>
          <a:xfrm>
            <a:off x="9643348" y="4984313"/>
            <a:ext cx="495657" cy="495657"/>
          </a:xfrm>
          <a:prstGeom prst="roundRect">
            <a:avLst>
              <a:gd name="adj" fmla="val 18667"/>
            </a:avLst>
          </a:prstGeom>
          <a:solidFill>
            <a:srgbClr val="790709"/>
          </a:solidFill>
          <a:ln w="7620">
            <a:solidFill>
              <a:srgbClr val="922022"/>
            </a:solidFill>
            <a:prstDash val="solid"/>
          </a:ln>
        </p:spPr>
      </p:sp>
      <p:sp>
        <p:nvSpPr>
          <p:cNvPr id="12" name="Text 10"/>
          <p:cNvSpPr/>
          <p:nvPr/>
        </p:nvSpPr>
        <p:spPr>
          <a:xfrm>
            <a:off x="10359271" y="5060037"/>
            <a:ext cx="2447687" cy="30599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00" dirty="0">
                <a:solidFill>
                  <a:srgbClr val="E5E0DF"/>
                </a:solidFill>
                <a:latin typeface="Barlow Medium" pitchFamily="34" charset="0"/>
                <a:ea typeface="Barlow Medium" pitchFamily="34" charset="-122"/>
                <a:cs typeface="Barlow Medium" pitchFamily="34" charset="-120"/>
              </a:rPr>
              <a:t>Intelligent Detection</a:t>
            </a:r>
            <a:endParaRPr lang="en-US" sz="1900" dirty="0"/>
          </a:p>
        </p:txBody>
      </p:sp>
      <p:sp>
        <p:nvSpPr>
          <p:cNvPr id="13" name="Text 11"/>
          <p:cNvSpPr/>
          <p:nvPr/>
        </p:nvSpPr>
        <p:spPr>
          <a:xfrm>
            <a:off x="10359271" y="5498187"/>
            <a:ext cx="3390067" cy="10572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1700" dirty="0">
                <a:solidFill>
                  <a:srgbClr val="E5E0D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Combines computer vision and infrared sensing for reliable flame detection</a:t>
            </a:r>
            <a:endParaRPr lang="en-US" sz="1700" dirty="0"/>
          </a:p>
        </p:txBody>
      </p:sp>
      <p:sp>
        <p:nvSpPr>
          <p:cNvPr id="14" name="Rectangle 13"/>
          <p:cNvSpPr/>
          <p:nvPr/>
        </p:nvSpPr>
        <p:spPr>
          <a:xfrm>
            <a:off x="12627978" y="7755038"/>
            <a:ext cx="1909823" cy="381965"/>
          </a:xfrm>
          <a:prstGeom prst="rect">
            <a:avLst/>
          </a:prstGeom>
          <a:solidFill>
            <a:srgbClr val="1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90932" y="543758"/>
            <a:ext cx="6359485" cy="5492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4300"/>
              </a:lnSpc>
              <a:buNone/>
            </a:pPr>
            <a:r>
              <a:rPr lang="en-US" sz="3450" dirty="0">
                <a:solidFill>
                  <a:srgbClr val="FFFFFF"/>
                </a:solidFill>
                <a:latin typeface="Barlow Medium" pitchFamily="34" charset="0"/>
                <a:ea typeface="Barlow Medium" pitchFamily="34" charset="-122"/>
                <a:cs typeface="Barlow Medium" pitchFamily="34" charset="-120"/>
              </a:rPr>
              <a:t>Evolution of Fire-Fighting Robots</a:t>
            </a:r>
            <a:endParaRPr lang="en-US" sz="3450" dirty="0"/>
          </a:p>
        </p:txBody>
      </p:sp>
      <p:sp>
        <p:nvSpPr>
          <p:cNvPr id="3" name="Text 1"/>
          <p:cNvSpPr/>
          <p:nvPr/>
        </p:nvSpPr>
        <p:spPr>
          <a:xfrm>
            <a:off x="790932" y="1488400"/>
            <a:ext cx="13048536" cy="63269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50"/>
              </a:lnSpc>
              <a:buNone/>
            </a:pPr>
            <a:r>
              <a:rPr lang="en-US" sz="1550" dirty="0">
                <a:solidFill>
                  <a:srgbClr val="E5E0D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The development of autonomous fire-fighting robots has evolved significantly over time, from simple microcontroller-based designs to sophisticated hybrid systems combining multiple technologies.</a:t>
            </a:r>
            <a:endParaRPr lang="en-US" sz="1550" dirty="0"/>
          </a:p>
        </p:txBody>
      </p:sp>
      <p:sp>
        <p:nvSpPr>
          <p:cNvPr id="4" name="Text 2"/>
          <p:cNvSpPr/>
          <p:nvPr/>
        </p:nvSpPr>
        <p:spPr>
          <a:xfrm>
            <a:off x="790932" y="2343507"/>
            <a:ext cx="13048536" cy="63269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50"/>
              </a:lnSpc>
              <a:buNone/>
            </a:pPr>
            <a:r>
              <a:rPr lang="en-US" sz="1550" dirty="0">
                <a:solidFill>
                  <a:srgbClr val="E5E0D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Early designs primarily used Arduino platforms for basic motor control and sensor integration but lacked computational power for advanced tasks. The introduction of single-board computers like Raspberry Pi enabled sophisticated algorithms such as OpenCV for visual flame detection.</a:t>
            </a:r>
            <a:endParaRPr lang="en-US" sz="1550" dirty="0"/>
          </a:p>
        </p:txBody>
      </p:sp>
      <p:sp>
        <p:nvSpPr>
          <p:cNvPr id="5" name="Shape 3"/>
          <p:cNvSpPr/>
          <p:nvPr/>
        </p:nvSpPr>
        <p:spPr>
          <a:xfrm>
            <a:off x="790932" y="5015508"/>
            <a:ext cx="13048536" cy="22860"/>
          </a:xfrm>
          <a:prstGeom prst="roundRect">
            <a:avLst>
              <a:gd name="adj" fmla="val 363335"/>
            </a:avLst>
          </a:prstGeom>
          <a:solidFill>
            <a:srgbClr val="922022"/>
          </a:solidFill>
          <a:ln/>
        </p:spPr>
      </p:sp>
      <p:sp>
        <p:nvSpPr>
          <p:cNvPr id="6" name="Shape 4"/>
          <p:cNvSpPr/>
          <p:nvPr/>
        </p:nvSpPr>
        <p:spPr>
          <a:xfrm>
            <a:off x="3314938" y="4422398"/>
            <a:ext cx="22860" cy="593169"/>
          </a:xfrm>
          <a:prstGeom prst="roundRect">
            <a:avLst>
              <a:gd name="adj" fmla="val 363335"/>
            </a:avLst>
          </a:prstGeom>
          <a:solidFill>
            <a:srgbClr val="922022"/>
          </a:solidFill>
          <a:ln/>
        </p:spPr>
      </p:sp>
      <p:sp>
        <p:nvSpPr>
          <p:cNvPr id="7" name="Shape 5"/>
          <p:cNvSpPr/>
          <p:nvPr/>
        </p:nvSpPr>
        <p:spPr>
          <a:xfrm>
            <a:off x="3103959" y="4793040"/>
            <a:ext cx="444937" cy="444937"/>
          </a:xfrm>
          <a:prstGeom prst="roundRect">
            <a:avLst>
              <a:gd name="adj" fmla="val 18667"/>
            </a:avLst>
          </a:prstGeom>
          <a:solidFill>
            <a:srgbClr val="790709"/>
          </a:solidFill>
          <a:ln w="7620">
            <a:solidFill>
              <a:srgbClr val="922022"/>
            </a:solidFill>
            <a:prstDash val="solid"/>
          </a:ln>
        </p:spPr>
      </p:sp>
      <p:sp>
        <p:nvSpPr>
          <p:cNvPr id="8" name="Text 6"/>
          <p:cNvSpPr/>
          <p:nvPr/>
        </p:nvSpPr>
        <p:spPr>
          <a:xfrm>
            <a:off x="3194566" y="4850666"/>
            <a:ext cx="263604" cy="329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050"/>
              </a:lnSpc>
              <a:buNone/>
            </a:pPr>
            <a:r>
              <a:rPr lang="en-US" sz="2050" dirty="0">
                <a:solidFill>
                  <a:srgbClr val="E5E0DF"/>
                </a:solidFill>
                <a:latin typeface="Barlow Medium" pitchFamily="34" charset="0"/>
                <a:ea typeface="Barlow Medium" pitchFamily="34" charset="-122"/>
                <a:cs typeface="Barlow Medium" pitchFamily="34" charset="-120"/>
              </a:rPr>
              <a:t>1</a:t>
            </a:r>
            <a:endParaRPr lang="en-US" sz="2050" dirty="0"/>
          </a:p>
        </p:txBody>
      </p:sp>
      <p:sp>
        <p:nvSpPr>
          <p:cNvPr id="9" name="Text 7"/>
          <p:cNvSpPr/>
          <p:nvPr/>
        </p:nvSpPr>
        <p:spPr>
          <a:xfrm>
            <a:off x="2227778" y="3198614"/>
            <a:ext cx="2197298" cy="27467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150"/>
              </a:lnSpc>
              <a:buNone/>
            </a:pPr>
            <a:r>
              <a:rPr lang="en-US" sz="1700" dirty="0">
                <a:solidFill>
                  <a:srgbClr val="E5E0DF"/>
                </a:solidFill>
                <a:latin typeface="Barlow Medium" pitchFamily="34" charset="0"/>
                <a:ea typeface="Barlow Medium" pitchFamily="34" charset="-122"/>
                <a:cs typeface="Barlow Medium" pitchFamily="34" charset="-120"/>
              </a:rPr>
              <a:t>Early Designs</a:t>
            </a:r>
            <a:endParaRPr lang="en-US" sz="1700" dirty="0"/>
          </a:p>
        </p:txBody>
      </p:sp>
      <p:sp>
        <p:nvSpPr>
          <p:cNvPr id="10" name="Text 8"/>
          <p:cNvSpPr/>
          <p:nvPr/>
        </p:nvSpPr>
        <p:spPr>
          <a:xfrm>
            <a:off x="988576" y="3591878"/>
            <a:ext cx="4675823" cy="63269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450"/>
              </a:lnSpc>
              <a:buNone/>
            </a:pPr>
            <a:r>
              <a:rPr lang="en-US" sz="1550" dirty="0">
                <a:solidFill>
                  <a:srgbClr val="E5E0D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Arduino-based robots with IR sensors and basic water nozzles (Adilshah et al., 2022)</a:t>
            </a:r>
            <a:endParaRPr lang="en-US" sz="1550" dirty="0"/>
          </a:p>
        </p:txBody>
      </p:sp>
      <p:sp>
        <p:nvSpPr>
          <p:cNvPr id="11" name="Shape 9"/>
          <p:cNvSpPr/>
          <p:nvPr/>
        </p:nvSpPr>
        <p:spPr>
          <a:xfrm>
            <a:off x="5974080" y="5015448"/>
            <a:ext cx="22860" cy="593169"/>
          </a:xfrm>
          <a:prstGeom prst="roundRect">
            <a:avLst>
              <a:gd name="adj" fmla="val 363335"/>
            </a:avLst>
          </a:prstGeom>
          <a:solidFill>
            <a:srgbClr val="922022"/>
          </a:solidFill>
          <a:ln/>
        </p:spPr>
      </p:sp>
      <p:sp>
        <p:nvSpPr>
          <p:cNvPr id="12" name="Shape 10"/>
          <p:cNvSpPr/>
          <p:nvPr/>
        </p:nvSpPr>
        <p:spPr>
          <a:xfrm>
            <a:off x="5763101" y="4793040"/>
            <a:ext cx="444937" cy="444937"/>
          </a:xfrm>
          <a:prstGeom prst="roundRect">
            <a:avLst>
              <a:gd name="adj" fmla="val 18667"/>
            </a:avLst>
          </a:prstGeom>
          <a:solidFill>
            <a:srgbClr val="790709"/>
          </a:solidFill>
          <a:ln w="7620">
            <a:solidFill>
              <a:srgbClr val="922022"/>
            </a:solidFill>
            <a:prstDash val="solid"/>
          </a:ln>
        </p:spPr>
      </p:sp>
      <p:sp>
        <p:nvSpPr>
          <p:cNvPr id="13" name="Text 11"/>
          <p:cNvSpPr/>
          <p:nvPr/>
        </p:nvSpPr>
        <p:spPr>
          <a:xfrm>
            <a:off x="5853708" y="4850666"/>
            <a:ext cx="263604" cy="329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050"/>
              </a:lnSpc>
              <a:buNone/>
            </a:pPr>
            <a:r>
              <a:rPr lang="en-US" sz="2050" dirty="0">
                <a:solidFill>
                  <a:srgbClr val="E5E0DF"/>
                </a:solidFill>
                <a:latin typeface="Barlow Medium" pitchFamily="34" charset="0"/>
                <a:ea typeface="Barlow Medium" pitchFamily="34" charset="-122"/>
                <a:cs typeface="Barlow Medium" pitchFamily="34" charset="-120"/>
              </a:rPr>
              <a:t>2</a:t>
            </a:r>
            <a:endParaRPr lang="en-US" sz="2050" dirty="0"/>
          </a:p>
        </p:txBody>
      </p:sp>
      <p:sp>
        <p:nvSpPr>
          <p:cNvPr id="14" name="Text 12"/>
          <p:cNvSpPr/>
          <p:nvPr/>
        </p:nvSpPr>
        <p:spPr>
          <a:xfrm>
            <a:off x="4886920" y="5806440"/>
            <a:ext cx="2197298" cy="27467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150"/>
              </a:lnSpc>
              <a:buNone/>
            </a:pPr>
            <a:r>
              <a:rPr lang="en-US" sz="1700" dirty="0">
                <a:solidFill>
                  <a:srgbClr val="E5E0DF"/>
                </a:solidFill>
                <a:latin typeface="Barlow Medium" pitchFamily="34" charset="0"/>
                <a:ea typeface="Barlow Medium" pitchFamily="34" charset="-122"/>
                <a:cs typeface="Barlow Medium" pitchFamily="34" charset="-120"/>
              </a:rPr>
              <a:t>Advanced Processing</a:t>
            </a:r>
            <a:endParaRPr lang="en-US" sz="1700" dirty="0"/>
          </a:p>
        </p:txBody>
      </p:sp>
      <p:sp>
        <p:nvSpPr>
          <p:cNvPr id="15" name="Text 13"/>
          <p:cNvSpPr/>
          <p:nvPr/>
        </p:nvSpPr>
        <p:spPr>
          <a:xfrm>
            <a:off x="3647718" y="6199703"/>
            <a:ext cx="4675823" cy="63269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450"/>
              </a:lnSpc>
              <a:buNone/>
            </a:pPr>
            <a:r>
              <a:rPr lang="en-US" sz="1550" dirty="0">
                <a:solidFill>
                  <a:srgbClr val="E5E0D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Raspberry Pi-based systems combining thermal sensors with OpenCV (Sadiq et al., 2023)</a:t>
            </a:r>
            <a:endParaRPr lang="en-US" sz="1550" dirty="0"/>
          </a:p>
        </p:txBody>
      </p:sp>
      <p:sp>
        <p:nvSpPr>
          <p:cNvPr id="16" name="Shape 14"/>
          <p:cNvSpPr/>
          <p:nvPr/>
        </p:nvSpPr>
        <p:spPr>
          <a:xfrm>
            <a:off x="8633222" y="4422398"/>
            <a:ext cx="22860" cy="593169"/>
          </a:xfrm>
          <a:prstGeom prst="roundRect">
            <a:avLst>
              <a:gd name="adj" fmla="val 363335"/>
            </a:avLst>
          </a:prstGeom>
          <a:solidFill>
            <a:srgbClr val="922022"/>
          </a:solidFill>
          <a:ln/>
        </p:spPr>
      </p:sp>
      <p:sp>
        <p:nvSpPr>
          <p:cNvPr id="17" name="Shape 15"/>
          <p:cNvSpPr/>
          <p:nvPr/>
        </p:nvSpPr>
        <p:spPr>
          <a:xfrm>
            <a:off x="8422243" y="4793040"/>
            <a:ext cx="444937" cy="444937"/>
          </a:xfrm>
          <a:prstGeom prst="roundRect">
            <a:avLst>
              <a:gd name="adj" fmla="val 18667"/>
            </a:avLst>
          </a:prstGeom>
          <a:solidFill>
            <a:srgbClr val="790709"/>
          </a:solidFill>
          <a:ln w="7620">
            <a:solidFill>
              <a:srgbClr val="922022"/>
            </a:solidFill>
            <a:prstDash val="solid"/>
          </a:ln>
        </p:spPr>
      </p:sp>
      <p:sp>
        <p:nvSpPr>
          <p:cNvPr id="18" name="Text 16"/>
          <p:cNvSpPr/>
          <p:nvPr/>
        </p:nvSpPr>
        <p:spPr>
          <a:xfrm>
            <a:off x="8512850" y="4850666"/>
            <a:ext cx="263604" cy="329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050"/>
              </a:lnSpc>
              <a:buNone/>
            </a:pPr>
            <a:r>
              <a:rPr lang="en-US" sz="2050" dirty="0">
                <a:solidFill>
                  <a:srgbClr val="E5E0DF"/>
                </a:solidFill>
                <a:latin typeface="Barlow Medium" pitchFamily="34" charset="0"/>
                <a:ea typeface="Barlow Medium" pitchFamily="34" charset="-122"/>
                <a:cs typeface="Barlow Medium" pitchFamily="34" charset="-120"/>
              </a:rPr>
              <a:t>3</a:t>
            </a:r>
            <a:endParaRPr lang="en-US" sz="2050" dirty="0"/>
          </a:p>
        </p:txBody>
      </p:sp>
      <p:sp>
        <p:nvSpPr>
          <p:cNvPr id="19" name="Text 17"/>
          <p:cNvSpPr/>
          <p:nvPr/>
        </p:nvSpPr>
        <p:spPr>
          <a:xfrm>
            <a:off x="7546062" y="3198614"/>
            <a:ext cx="2197298" cy="27467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150"/>
              </a:lnSpc>
              <a:buNone/>
            </a:pPr>
            <a:r>
              <a:rPr lang="en-US" sz="1700" dirty="0">
                <a:solidFill>
                  <a:srgbClr val="E5E0DF"/>
                </a:solidFill>
                <a:latin typeface="Barlow Medium" pitchFamily="34" charset="0"/>
                <a:ea typeface="Barlow Medium" pitchFamily="34" charset="-122"/>
                <a:cs typeface="Barlow Medium" pitchFamily="34" charset="-120"/>
              </a:rPr>
              <a:t>Hybrid Approaches</a:t>
            </a:r>
            <a:endParaRPr lang="en-US" sz="1700" dirty="0"/>
          </a:p>
        </p:txBody>
      </p:sp>
      <p:sp>
        <p:nvSpPr>
          <p:cNvPr id="20" name="Text 18"/>
          <p:cNvSpPr/>
          <p:nvPr/>
        </p:nvSpPr>
        <p:spPr>
          <a:xfrm>
            <a:off x="6306860" y="3591878"/>
            <a:ext cx="4675823" cy="63269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450"/>
              </a:lnSpc>
              <a:buNone/>
            </a:pPr>
            <a:r>
              <a:rPr lang="en-US" sz="1550" dirty="0">
                <a:solidFill>
                  <a:srgbClr val="E5E0D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Combined microcontroller and SBC systems for distributed computational loads</a:t>
            </a:r>
            <a:endParaRPr lang="en-US" sz="1550" dirty="0"/>
          </a:p>
        </p:txBody>
      </p:sp>
      <p:sp>
        <p:nvSpPr>
          <p:cNvPr id="21" name="Shape 19"/>
          <p:cNvSpPr/>
          <p:nvPr/>
        </p:nvSpPr>
        <p:spPr>
          <a:xfrm>
            <a:off x="11292364" y="5015448"/>
            <a:ext cx="22860" cy="593169"/>
          </a:xfrm>
          <a:prstGeom prst="roundRect">
            <a:avLst>
              <a:gd name="adj" fmla="val 363335"/>
            </a:avLst>
          </a:prstGeom>
          <a:solidFill>
            <a:srgbClr val="922022"/>
          </a:solidFill>
          <a:ln/>
        </p:spPr>
      </p:sp>
      <p:sp>
        <p:nvSpPr>
          <p:cNvPr id="22" name="Shape 20"/>
          <p:cNvSpPr/>
          <p:nvPr/>
        </p:nvSpPr>
        <p:spPr>
          <a:xfrm>
            <a:off x="11081385" y="4793040"/>
            <a:ext cx="444937" cy="444937"/>
          </a:xfrm>
          <a:prstGeom prst="roundRect">
            <a:avLst>
              <a:gd name="adj" fmla="val 18667"/>
            </a:avLst>
          </a:prstGeom>
          <a:solidFill>
            <a:srgbClr val="790709"/>
          </a:solidFill>
          <a:ln w="7620">
            <a:solidFill>
              <a:srgbClr val="922022"/>
            </a:solidFill>
            <a:prstDash val="solid"/>
          </a:ln>
        </p:spPr>
      </p:sp>
      <p:sp>
        <p:nvSpPr>
          <p:cNvPr id="23" name="Text 21"/>
          <p:cNvSpPr/>
          <p:nvPr/>
        </p:nvSpPr>
        <p:spPr>
          <a:xfrm>
            <a:off x="11171992" y="4850666"/>
            <a:ext cx="263604" cy="329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050"/>
              </a:lnSpc>
              <a:buNone/>
            </a:pPr>
            <a:r>
              <a:rPr lang="en-US" sz="2050" dirty="0">
                <a:solidFill>
                  <a:srgbClr val="E5E0DF"/>
                </a:solidFill>
                <a:latin typeface="Barlow Medium" pitchFamily="34" charset="0"/>
                <a:ea typeface="Barlow Medium" pitchFamily="34" charset="-122"/>
                <a:cs typeface="Barlow Medium" pitchFamily="34" charset="-120"/>
              </a:rPr>
              <a:t>4</a:t>
            </a:r>
            <a:endParaRPr lang="en-US" sz="2050" dirty="0"/>
          </a:p>
        </p:txBody>
      </p:sp>
      <p:sp>
        <p:nvSpPr>
          <p:cNvPr id="24" name="Text 22"/>
          <p:cNvSpPr/>
          <p:nvPr/>
        </p:nvSpPr>
        <p:spPr>
          <a:xfrm>
            <a:off x="10205204" y="5806440"/>
            <a:ext cx="2197298" cy="27467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150"/>
              </a:lnSpc>
              <a:buNone/>
            </a:pPr>
            <a:r>
              <a:rPr lang="en-US" sz="1700" dirty="0">
                <a:solidFill>
                  <a:srgbClr val="E5E0DF"/>
                </a:solidFill>
                <a:latin typeface="Barlow Medium" pitchFamily="34" charset="0"/>
                <a:ea typeface="Barlow Medium" pitchFamily="34" charset="-122"/>
                <a:cs typeface="Barlow Medium" pitchFamily="34" charset="-120"/>
              </a:rPr>
              <a:t>Current Project</a:t>
            </a:r>
            <a:endParaRPr lang="en-US" sz="1700" dirty="0"/>
          </a:p>
        </p:txBody>
      </p:sp>
      <p:sp>
        <p:nvSpPr>
          <p:cNvPr id="25" name="Text 23"/>
          <p:cNvSpPr/>
          <p:nvPr/>
        </p:nvSpPr>
        <p:spPr>
          <a:xfrm>
            <a:off x="8966002" y="6199703"/>
            <a:ext cx="4675823" cy="63269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450"/>
              </a:lnSpc>
              <a:buNone/>
            </a:pPr>
            <a:r>
              <a:rPr lang="en-US" sz="1550" dirty="0">
                <a:solidFill>
                  <a:srgbClr val="E5E0D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Cost-effective ESP32/Raspberry Pi  hybrid with mobile control capabilities</a:t>
            </a:r>
            <a:endParaRPr lang="en-US" sz="1550" dirty="0"/>
          </a:p>
        </p:txBody>
      </p:sp>
      <p:sp>
        <p:nvSpPr>
          <p:cNvPr id="26" name="Text 24"/>
          <p:cNvSpPr/>
          <p:nvPr/>
        </p:nvSpPr>
        <p:spPr>
          <a:xfrm>
            <a:off x="790932" y="7054810"/>
            <a:ext cx="13048536" cy="63269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50"/>
              </a:lnSpc>
              <a:buNone/>
            </a:pPr>
            <a:r>
              <a:rPr lang="en-US" sz="1550" dirty="0">
                <a:solidFill>
                  <a:srgbClr val="E5E0D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While </a:t>
            </a:r>
            <a:r>
              <a:rPr lang="en-US" sz="1550" b="1" dirty="0">
                <a:solidFill>
                  <a:srgbClr val="E5E0D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advanced commercial robots</a:t>
            </a:r>
            <a:r>
              <a:rPr lang="en-US" sz="1550" dirty="0">
                <a:solidFill>
                  <a:srgbClr val="E5E0D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 like Thermite RS3 and Colossus exist, their prohibitive cost limits accessibility. This project aims to bridge this gap with a cost-effective prototype that replicates essential functionalities.</a:t>
            </a:r>
            <a:endParaRPr lang="en-US" sz="1550" dirty="0"/>
          </a:p>
        </p:txBody>
      </p:sp>
      <p:sp>
        <p:nvSpPr>
          <p:cNvPr id="27" name="Rectangle 26"/>
          <p:cNvSpPr/>
          <p:nvPr/>
        </p:nvSpPr>
        <p:spPr>
          <a:xfrm>
            <a:off x="12627978" y="7755038"/>
            <a:ext cx="1909823" cy="381965"/>
          </a:xfrm>
          <a:prstGeom prst="rect">
            <a:avLst/>
          </a:prstGeom>
          <a:solidFill>
            <a:srgbClr val="1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33172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6765" y="2431256"/>
            <a:ext cx="5060752" cy="3370540"/>
          </a:xfrm>
          <a:prstGeom prst="rect">
            <a:avLst/>
          </a:prstGeom>
        </p:spPr>
      </p:pic>
      <p:sp>
        <p:nvSpPr>
          <p:cNvPr id="4" name="Text 0"/>
          <p:cNvSpPr/>
          <p:nvPr/>
        </p:nvSpPr>
        <p:spPr>
          <a:xfrm>
            <a:off x="681038" y="468273"/>
            <a:ext cx="4996577" cy="4729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700"/>
              </a:lnSpc>
              <a:buNone/>
            </a:pPr>
            <a:r>
              <a:rPr lang="en-US" sz="2950" dirty="0">
                <a:solidFill>
                  <a:srgbClr val="FFFFFF"/>
                </a:solidFill>
                <a:latin typeface="Barlow Medium" pitchFamily="34" charset="0"/>
                <a:ea typeface="Barlow Medium" pitchFamily="34" charset="-122"/>
                <a:cs typeface="Barlow Medium" pitchFamily="34" charset="-120"/>
              </a:rPr>
              <a:t>System Architecture Overview</a:t>
            </a:r>
            <a:endParaRPr lang="en-US" sz="2950" dirty="0"/>
          </a:p>
        </p:txBody>
      </p:sp>
      <p:sp>
        <p:nvSpPr>
          <p:cNvPr id="5" name="Text 1"/>
          <p:cNvSpPr/>
          <p:nvPr/>
        </p:nvSpPr>
        <p:spPr>
          <a:xfrm>
            <a:off x="681038" y="1196578"/>
            <a:ext cx="7781925" cy="54483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300" dirty="0">
                <a:solidFill>
                  <a:srgbClr val="E5E0D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Here is the core of our system: the hybrid architecture. As you can see in the diagram, it is based on two controllers working in tandem.</a:t>
            </a:r>
            <a:endParaRPr lang="en-US" sz="1300" dirty="0"/>
          </a:p>
        </p:txBody>
      </p:sp>
      <p:sp>
        <p:nvSpPr>
          <p:cNvPr id="6" name="Text 2"/>
          <p:cNvSpPr/>
          <p:nvPr/>
        </p:nvSpPr>
        <p:spPr>
          <a:xfrm>
            <a:off x="681038" y="1932980"/>
            <a:ext cx="7781925" cy="10896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300" dirty="0">
                <a:solidFill>
                  <a:srgbClr val="E5E0D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 The </a:t>
            </a:r>
            <a:r>
              <a:rPr lang="en-US" sz="1300" b="1" dirty="0">
                <a:solidFill>
                  <a:srgbClr val="E5E0D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Raspberry Pi 3</a:t>
            </a:r>
            <a:r>
              <a:rPr lang="en-US" sz="1300" dirty="0">
                <a:solidFill>
                  <a:srgbClr val="E5E0D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 is our high-level brain, handling all the image processing and high-level decision-making. It communicates with the </a:t>
            </a:r>
            <a:r>
              <a:rPr lang="en-US" sz="1300" b="1" dirty="0">
                <a:solidFill>
                  <a:srgbClr val="E5E0D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ESP32</a:t>
            </a:r>
            <a:r>
              <a:rPr lang="en-US" sz="1300" dirty="0">
                <a:solidFill>
                  <a:srgbClr val="E5E0D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, which acts as our real-time controller, managing sensor readings, driving the motors, and activating the water suppression system. These two devices communicate seamlessly via UART serial communication.</a:t>
            </a:r>
            <a:endParaRPr lang="en-US" sz="1300" dirty="0"/>
          </a:p>
        </p:txBody>
      </p:sp>
      <p:sp>
        <p:nvSpPr>
          <p:cNvPr id="7" name="Text 3"/>
          <p:cNvSpPr/>
          <p:nvPr/>
        </p:nvSpPr>
        <p:spPr>
          <a:xfrm>
            <a:off x="681038" y="3214211"/>
            <a:ext cx="7781925" cy="27241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300" dirty="0">
                <a:solidFill>
                  <a:srgbClr val="E5E0D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The robot's operation can be broken down into four key stages:</a:t>
            </a:r>
            <a:endParaRPr lang="en-US" sz="1300" dirty="0"/>
          </a:p>
        </p:txBody>
      </p:sp>
      <p:pic>
        <p:nvPicPr>
          <p:cNvPr id="8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1038" y="3678198"/>
            <a:ext cx="851416" cy="1021675"/>
          </a:xfrm>
          <a:prstGeom prst="rect">
            <a:avLst/>
          </a:prstGeom>
        </p:spPr>
      </p:pic>
      <p:sp>
        <p:nvSpPr>
          <p:cNvPr id="9" name="Text 4"/>
          <p:cNvSpPr/>
          <p:nvPr/>
        </p:nvSpPr>
        <p:spPr>
          <a:xfrm>
            <a:off x="1702713" y="3848457"/>
            <a:ext cx="1892022" cy="2364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1850"/>
              </a:lnSpc>
              <a:buNone/>
            </a:pPr>
            <a:r>
              <a:rPr lang="en-US" sz="1450" dirty="0">
                <a:solidFill>
                  <a:srgbClr val="E5E0DF"/>
                </a:solidFill>
                <a:latin typeface="Barlow Medium" pitchFamily="34" charset="0"/>
                <a:ea typeface="Barlow Medium" pitchFamily="34" charset="-122"/>
                <a:cs typeface="Barlow Medium" pitchFamily="34" charset="-120"/>
              </a:rPr>
              <a:t>Data Acquisition</a:t>
            </a:r>
            <a:endParaRPr lang="en-US" sz="1450" dirty="0"/>
          </a:p>
        </p:txBody>
      </p:sp>
      <p:sp>
        <p:nvSpPr>
          <p:cNvPr id="10" name="Text 5"/>
          <p:cNvSpPr/>
          <p:nvPr/>
        </p:nvSpPr>
        <p:spPr>
          <a:xfrm>
            <a:off x="1702713" y="4187071"/>
            <a:ext cx="6760250" cy="27241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300" dirty="0">
                <a:solidFill>
                  <a:srgbClr val="E5E0D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Camera captures video feed while sensors collect environmental data like distance.</a:t>
            </a:r>
            <a:endParaRPr lang="en-US" sz="1300" dirty="0"/>
          </a:p>
        </p:txBody>
      </p:sp>
      <p:pic>
        <p:nvPicPr>
          <p:cNvPr id="11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1038" y="4699873"/>
            <a:ext cx="851416" cy="1021675"/>
          </a:xfrm>
          <a:prstGeom prst="rect">
            <a:avLst/>
          </a:prstGeom>
        </p:spPr>
      </p:pic>
      <p:sp>
        <p:nvSpPr>
          <p:cNvPr id="12" name="Text 6"/>
          <p:cNvSpPr/>
          <p:nvPr/>
        </p:nvSpPr>
        <p:spPr>
          <a:xfrm>
            <a:off x="1702713" y="4870133"/>
            <a:ext cx="1892022" cy="2364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1850"/>
              </a:lnSpc>
              <a:buNone/>
            </a:pPr>
            <a:r>
              <a:rPr lang="en-US" sz="1450" dirty="0">
                <a:solidFill>
                  <a:srgbClr val="E5E0DF"/>
                </a:solidFill>
                <a:latin typeface="Barlow Medium" pitchFamily="34" charset="0"/>
                <a:ea typeface="Barlow Medium" pitchFamily="34" charset="-122"/>
                <a:cs typeface="Barlow Medium" pitchFamily="34" charset="-120"/>
              </a:rPr>
              <a:t>Processing</a:t>
            </a:r>
            <a:endParaRPr lang="en-US" sz="1450" dirty="0"/>
          </a:p>
        </p:txBody>
      </p:sp>
      <p:sp>
        <p:nvSpPr>
          <p:cNvPr id="13" name="Text 7"/>
          <p:cNvSpPr/>
          <p:nvPr/>
        </p:nvSpPr>
        <p:spPr>
          <a:xfrm>
            <a:off x="1702713" y="5208746"/>
            <a:ext cx="6760250" cy="27241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300" dirty="0">
                <a:solidFill>
                  <a:srgbClr val="E5E0D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Raspberry Pi processes images using OpenCV while ESP32 handles sensor data</a:t>
            </a:r>
            <a:endParaRPr lang="en-US" sz="1300" dirty="0"/>
          </a:p>
        </p:txBody>
      </p:sp>
      <p:pic>
        <p:nvPicPr>
          <p:cNvPr id="14" name="Image 4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1038" y="5721548"/>
            <a:ext cx="851416" cy="1021675"/>
          </a:xfrm>
          <a:prstGeom prst="rect">
            <a:avLst/>
          </a:prstGeom>
        </p:spPr>
      </p:pic>
      <p:sp>
        <p:nvSpPr>
          <p:cNvPr id="15" name="Text 8"/>
          <p:cNvSpPr/>
          <p:nvPr/>
        </p:nvSpPr>
        <p:spPr>
          <a:xfrm>
            <a:off x="1702713" y="5891808"/>
            <a:ext cx="1892022" cy="2364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1850"/>
              </a:lnSpc>
              <a:buNone/>
            </a:pPr>
            <a:r>
              <a:rPr lang="en-US" sz="1450" dirty="0">
                <a:solidFill>
                  <a:srgbClr val="E5E0DF"/>
                </a:solidFill>
                <a:latin typeface="Barlow Medium" pitchFamily="34" charset="0"/>
                <a:ea typeface="Barlow Medium" pitchFamily="34" charset="-122"/>
                <a:cs typeface="Barlow Medium" pitchFamily="34" charset="-120"/>
              </a:rPr>
              <a:t>Decision Making</a:t>
            </a:r>
            <a:endParaRPr lang="en-US" sz="1450" dirty="0"/>
          </a:p>
        </p:txBody>
      </p:sp>
      <p:sp>
        <p:nvSpPr>
          <p:cNvPr id="16" name="Text 9"/>
          <p:cNvSpPr/>
          <p:nvPr/>
        </p:nvSpPr>
        <p:spPr>
          <a:xfrm>
            <a:off x="1702713" y="6230422"/>
            <a:ext cx="6760250" cy="27241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300" dirty="0">
                <a:solidFill>
                  <a:srgbClr val="E5E0D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System determines optimal path and actions based on processed data</a:t>
            </a:r>
            <a:endParaRPr lang="en-US" sz="1300" dirty="0"/>
          </a:p>
        </p:txBody>
      </p:sp>
      <p:pic>
        <p:nvPicPr>
          <p:cNvPr id="17" name="Image 5" descr="preencoded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1038" y="6743224"/>
            <a:ext cx="851416" cy="1021675"/>
          </a:xfrm>
          <a:prstGeom prst="rect">
            <a:avLst/>
          </a:prstGeom>
        </p:spPr>
      </p:pic>
      <p:sp>
        <p:nvSpPr>
          <p:cNvPr id="18" name="Text 10"/>
          <p:cNvSpPr/>
          <p:nvPr/>
        </p:nvSpPr>
        <p:spPr>
          <a:xfrm>
            <a:off x="1702713" y="6913483"/>
            <a:ext cx="1892022" cy="2364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1850"/>
              </a:lnSpc>
              <a:buNone/>
            </a:pPr>
            <a:r>
              <a:rPr lang="en-US" sz="1450" dirty="0">
                <a:solidFill>
                  <a:srgbClr val="E5E0DF"/>
                </a:solidFill>
                <a:latin typeface="Barlow Medium" pitchFamily="34" charset="0"/>
                <a:ea typeface="Barlow Medium" pitchFamily="34" charset="-122"/>
                <a:cs typeface="Barlow Medium" pitchFamily="34" charset="-120"/>
              </a:rPr>
              <a:t>Execution</a:t>
            </a:r>
            <a:endParaRPr lang="en-US" sz="1450" dirty="0"/>
          </a:p>
        </p:txBody>
      </p:sp>
      <p:sp>
        <p:nvSpPr>
          <p:cNvPr id="19" name="Text 11"/>
          <p:cNvSpPr/>
          <p:nvPr/>
        </p:nvSpPr>
        <p:spPr>
          <a:xfrm>
            <a:off x="1702713" y="7252097"/>
            <a:ext cx="6760250" cy="27241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300" dirty="0">
                <a:solidFill>
                  <a:srgbClr val="E5E0D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Motors drive robot to flame location and water pump activates to extinguish</a:t>
            </a:r>
            <a:endParaRPr lang="en-US" sz="13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61048" y="675918"/>
            <a:ext cx="6954083" cy="528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4150"/>
              </a:lnSpc>
              <a:buNone/>
            </a:pPr>
            <a:r>
              <a:rPr lang="en-US" sz="3300" dirty="0">
                <a:solidFill>
                  <a:srgbClr val="FFFFFF"/>
                </a:solidFill>
                <a:latin typeface="Barlow Medium" pitchFamily="34" charset="0"/>
                <a:ea typeface="Barlow Medium" pitchFamily="34" charset="-122"/>
                <a:cs typeface="Barlow Medium" pitchFamily="34" charset="-120"/>
              </a:rPr>
              <a:t>Software Architecture &amp; Methodology</a:t>
            </a:r>
            <a:endParaRPr lang="en-US" sz="3300" dirty="0"/>
          </a:p>
        </p:txBody>
      </p:sp>
      <p:sp>
        <p:nvSpPr>
          <p:cNvPr id="3" name="Text 1"/>
          <p:cNvSpPr/>
          <p:nvPr/>
        </p:nvSpPr>
        <p:spPr>
          <a:xfrm>
            <a:off x="761048" y="1584841"/>
            <a:ext cx="13108305" cy="60864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350"/>
              </a:lnSpc>
              <a:buNone/>
            </a:pPr>
            <a:r>
              <a:rPr lang="en-US" sz="1450" dirty="0">
                <a:solidFill>
                  <a:srgbClr val="E5E0D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The robot's functionality is governed by a sophisticated software architecture distributed across two primary processing units, complemented by a mobile application for flexible control.</a:t>
            </a:r>
            <a:endParaRPr lang="en-US" sz="1450" dirty="0"/>
          </a:p>
        </p:txBody>
      </p:sp>
      <p:sp>
        <p:nvSpPr>
          <p:cNvPr id="4" name="Text 2"/>
          <p:cNvSpPr/>
          <p:nvPr/>
        </p:nvSpPr>
        <p:spPr>
          <a:xfrm>
            <a:off x="761048" y="2597706"/>
            <a:ext cx="3383161" cy="26431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050"/>
              </a:lnSpc>
              <a:buNone/>
            </a:pPr>
            <a:r>
              <a:rPr lang="en-US" sz="1650" dirty="0">
                <a:solidFill>
                  <a:srgbClr val="FFFFFF"/>
                </a:solidFill>
                <a:latin typeface="Barlow Medium" pitchFamily="34" charset="0"/>
                <a:ea typeface="Barlow Medium" pitchFamily="34" charset="-122"/>
                <a:cs typeface="Barlow Medium" pitchFamily="34" charset="-120"/>
              </a:rPr>
              <a:t>ESP32 Responsibilities (Arduino C++)</a:t>
            </a:r>
            <a:endParaRPr lang="en-US" sz="1650" dirty="0"/>
          </a:p>
        </p:txBody>
      </p:sp>
      <p:sp>
        <p:nvSpPr>
          <p:cNvPr id="5" name="Text 3"/>
          <p:cNvSpPr/>
          <p:nvPr/>
        </p:nvSpPr>
        <p:spPr>
          <a:xfrm>
            <a:off x="761048" y="3052286"/>
            <a:ext cx="6322100" cy="3043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ts val="2350"/>
              </a:lnSpc>
              <a:buSzPct val="100000"/>
              <a:buChar char="•"/>
            </a:pPr>
            <a:r>
              <a:rPr lang="en-US" sz="1450" dirty="0">
                <a:solidFill>
                  <a:srgbClr val="E5E0D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Real-time sensor data acquisition</a:t>
            </a:r>
            <a:endParaRPr lang="en-US" sz="1450" dirty="0"/>
          </a:p>
        </p:txBody>
      </p:sp>
      <p:sp>
        <p:nvSpPr>
          <p:cNvPr id="6" name="Text 4"/>
          <p:cNvSpPr/>
          <p:nvPr/>
        </p:nvSpPr>
        <p:spPr>
          <a:xfrm>
            <a:off x="761048" y="3423166"/>
            <a:ext cx="6322100" cy="3043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ts val="2350"/>
              </a:lnSpc>
              <a:buSzPct val="100000"/>
              <a:buChar char="•"/>
            </a:pPr>
            <a:r>
              <a:rPr lang="en-US" sz="1450" dirty="0">
                <a:solidFill>
                  <a:srgbClr val="E5E0D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Precise control of motors and servo</a:t>
            </a:r>
            <a:endParaRPr lang="en-US" sz="1450" dirty="0"/>
          </a:p>
        </p:txBody>
      </p:sp>
      <p:sp>
        <p:nvSpPr>
          <p:cNvPr id="7" name="Text 5"/>
          <p:cNvSpPr/>
          <p:nvPr/>
        </p:nvSpPr>
        <p:spPr>
          <a:xfrm>
            <a:off x="761048" y="3794046"/>
            <a:ext cx="6322100" cy="3043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ts val="2350"/>
              </a:lnSpc>
              <a:buSzPct val="100000"/>
              <a:buChar char="•"/>
            </a:pPr>
            <a:r>
              <a:rPr lang="en-US" sz="1450" dirty="0">
                <a:solidFill>
                  <a:srgbClr val="E5E0D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Relay activation for water pump</a:t>
            </a:r>
            <a:endParaRPr lang="en-US" sz="1450" dirty="0"/>
          </a:p>
        </p:txBody>
      </p:sp>
      <p:sp>
        <p:nvSpPr>
          <p:cNvPr id="8" name="Text 6"/>
          <p:cNvSpPr/>
          <p:nvPr/>
        </p:nvSpPr>
        <p:spPr>
          <a:xfrm>
            <a:off x="761048" y="4164925"/>
            <a:ext cx="6322100" cy="3043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ts val="2350"/>
              </a:lnSpc>
              <a:buSzPct val="100000"/>
              <a:buChar char="•"/>
            </a:pPr>
            <a:r>
              <a:rPr lang="en-US" sz="1450" dirty="0">
                <a:solidFill>
                  <a:srgbClr val="E5E0D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Serial communication with Raspberry Pi</a:t>
            </a:r>
            <a:endParaRPr lang="en-US" sz="1450" dirty="0"/>
          </a:p>
        </p:txBody>
      </p:sp>
      <p:sp>
        <p:nvSpPr>
          <p:cNvPr id="9" name="Text 7"/>
          <p:cNvSpPr/>
          <p:nvPr/>
        </p:nvSpPr>
        <p:spPr>
          <a:xfrm>
            <a:off x="7554873" y="2597706"/>
            <a:ext cx="4416147" cy="26431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050"/>
              </a:lnSpc>
              <a:buNone/>
            </a:pPr>
            <a:r>
              <a:rPr lang="en-US" sz="1650" dirty="0">
                <a:solidFill>
                  <a:srgbClr val="FFFFFF"/>
                </a:solidFill>
                <a:latin typeface="Barlow Medium" pitchFamily="34" charset="0"/>
                <a:ea typeface="Barlow Medium" pitchFamily="34" charset="-122"/>
                <a:cs typeface="Barlow Medium" pitchFamily="34" charset="-120"/>
              </a:rPr>
              <a:t>Raspberry Pi Responsibilities (Python + OpenCV)</a:t>
            </a:r>
            <a:endParaRPr lang="en-US" sz="1650" dirty="0"/>
          </a:p>
        </p:txBody>
      </p:sp>
      <p:sp>
        <p:nvSpPr>
          <p:cNvPr id="10" name="Text 8"/>
          <p:cNvSpPr/>
          <p:nvPr/>
        </p:nvSpPr>
        <p:spPr>
          <a:xfrm>
            <a:off x="7554873" y="3052286"/>
            <a:ext cx="6322100" cy="3043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ts val="2350"/>
              </a:lnSpc>
              <a:buSzPct val="100000"/>
              <a:buChar char="•"/>
            </a:pPr>
            <a:r>
              <a:rPr lang="en-US" sz="1450" dirty="0">
                <a:solidFill>
                  <a:srgbClr val="E5E0D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Live video capture and processing</a:t>
            </a:r>
            <a:endParaRPr lang="en-US" sz="1450" dirty="0"/>
          </a:p>
        </p:txBody>
      </p:sp>
      <p:sp>
        <p:nvSpPr>
          <p:cNvPr id="11" name="Text 9"/>
          <p:cNvSpPr/>
          <p:nvPr/>
        </p:nvSpPr>
        <p:spPr>
          <a:xfrm>
            <a:off x="7554873" y="3423166"/>
            <a:ext cx="6322100" cy="3043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ts val="2350"/>
              </a:lnSpc>
              <a:buSzPct val="100000"/>
              <a:buChar char="•"/>
            </a:pPr>
            <a:r>
              <a:rPr lang="en-US" sz="1450" dirty="0">
                <a:solidFill>
                  <a:srgbClr val="E5E0D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Advanced flame detection using color filtering</a:t>
            </a:r>
            <a:endParaRPr lang="en-US" sz="1450" dirty="0"/>
          </a:p>
        </p:txBody>
      </p:sp>
      <p:sp>
        <p:nvSpPr>
          <p:cNvPr id="12" name="Text 10"/>
          <p:cNvSpPr/>
          <p:nvPr/>
        </p:nvSpPr>
        <p:spPr>
          <a:xfrm>
            <a:off x="7554873" y="3794046"/>
            <a:ext cx="6322100" cy="3043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ts val="2350"/>
              </a:lnSpc>
              <a:buSzPct val="100000"/>
              <a:buChar char="•"/>
            </a:pPr>
            <a:r>
              <a:rPr lang="en-US" sz="1450" dirty="0">
                <a:solidFill>
                  <a:srgbClr val="E5E0D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Obstacle-free path calculation</a:t>
            </a:r>
            <a:endParaRPr lang="en-US" sz="1450" dirty="0"/>
          </a:p>
        </p:txBody>
      </p:sp>
      <p:sp>
        <p:nvSpPr>
          <p:cNvPr id="13" name="Text 11"/>
          <p:cNvSpPr/>
          <p:nvPr/>
        </p:nvSpPr>
        <p:spPr>
          <a:xfrm>
            <a:off x="7554873" y="4164925"/>
            <a:ext cx="6322100" cy="3043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ts val="2350"/>
              </a:lnSpc>
              <a:buSzPct val="100000"/>
              <a:buChar char="•"/>
            </a:pPr>
            <a:r>
              <a:rPr lang="en-US" sz="1450" dirty="0">
                <a:solidFill>
                  <a:srgbClr val="E5E0D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High-level command generation</a:t>
            </a:r>
            <a:endParaRPr lang="en-US" sz="1450" dirty="0"/>
          </a:p>
        </p:txBody>
      </p:sp>
      <p:sp>
        <p:nvSpPr>
          <p:cNvPr id="14" name="Text 12"/>
          <p:cNvSpPr/>
          <p:nvPr/>
        </p:nvSpPr>
        <p:spPr>
          <a:xfrm>
            <a:off x="7554873" y="4535805"/>
            <a:ext cx="6322100" cy="3043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ts val="2350"/>
              </a:lnSpc>
              <a:buSzPct val="100000"/>
              <a:buChar char="•"/>
            </a:pPr>
            <a:r>
              <a:rPr lang="en-US" sz="1450" dirty="0">
                <a:solidFill>
                  <a:srgbClr val="E5E0D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Mobile app communication</a:t>
            </a:r>
            <a:endParaRPr lang="en-US" sz="1450" dirty="0"/>
          </a:p>
        </p:txBody>
      </p:sp>
      <p:sp>
        <p:nvSpPr>
          <p:cNvPr id="15" name="Shape 13"/>
          <p:cNvSpPr/>
          <p:nvPr/>
        </p:nvSpPr>
        <p:spPr>
          <a:xfrm>
            <a:off x="761048" y="5691426"/>
            <a:ext cx="4274344" cy="190262"/>
          </a:xfrm>
          <a:prstGeom prst="roundRect">
            <a:avLst>
              <a:gd name="adj" fmla="val 42004"/>
            </a:avLst>
          </a:prstGeom>
          <a:solidFill>
            <a:srgbClr val="790709"/>
          </a:solidFill>
          <a:ln w="7620">
            <a:solidFill>
              <a:srgbClr val="922022"/>
            </a:solidFill>
            <a:prstDash val="solid"/>
          </a:ln>
        </p:spPr>
      </p:sp>
      <p:sp>
        <p:nvSpPr>
          <p:cNvPr id="16" name="Text 14"/>
          <p:cNvSpPr/>
          <p:nvPr/>
        </p:nvSpPr>
        <p:spPr>
          <a:xfrm>
            <a:off x="951309" y="6071949"/>
            <a:ext cx="2114193" cy="26431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050"/>
              </a:lnSpc>
              <a:buNone/>
            </a:pPr>
            <a:r>
              <a:rPr lang="en-US" sz="1650" dirty="0">
                <a:solidFill>
                  <a:srgbClr val="E5E0DF"/>
                </a:solidFill>
                <a:latin typeface="Barlow Medium" pitchFamily="34" charset="0"/>
                <a:ea typeface="Barlow Medium" pitchFamily="34" charset="-122"/>
                <a:cs typeface="Barlow Medium" pitchFamily="34" charset="-120"/>
              </a:rPr>
              <a:t>Search Mode</a:t>
            </a:r>
            <a:endParaRPr lang="en-US" sz="1650" dirty="0"/>
          </a:p>
        </p:txBody>
      </p:sp>
      <p:sp>
        <p:nvSpPr>
          <p:cNvPr id="17" name="Text 15"/>
          <p:cNvSpPr/>
          <p:nvPr/>
        </p:nvSpPr>
        <p:spPr>
          <a:xfrm>
            <a:off x="951309" y="6450330"/>
            <a:ext cx="3893820" cy="91297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350"/>
              </a:lnSpc>
              <a:buNone/>
            </a:pPr>
            <a:r>
              <a:rPr lang="en-US" sz="1450" dirty="0">
                <a:solidFill>
                  <a:srgbClr val="E5E0D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Robot autonomously navigates and scans the environment for flames using both IR sensors and camera, while avoiding obstacles</a:t>
            </a:r>
            <a:endParaRPr lang="en-US" sz="1450" dirty="0"/>
          </a:p>
        </p:txBody>
      </p:sp>
      <p:sp>
        <p:nvSpPr>
          <p:cNvPr id="18" name="Shape 16"/>
          <p:cNvSpPr/>
          <p:nvPr/>
        </p:nvSpPr>
        <p:spPr>
          <a:xfrm>
            <a:off x="5178028" y="5406033"/>
            <a:ext cx="4274344" cy="190262"/>
          </a:xfrm>
          <a:prstGeom prst="roundRect">
            <a:avLst>
              <a:gd name="adj" fmla="val 42004"/>
            </a:avLst>
          </a:prstGeom>
          <a:solidFill>
            <a:srgbClr val="790709"/>
          </a:solidFill>
          <a:ln w="7620">
            <a:solidFill>
              <a:srgbClr val="922022"/>
            </a:solidFill>
            <a:prstDash val="solid"/>
          </a:ln>
        </p:spPr>
      </p:sp>
      <p:sp>
        <p:nvSpPr>
          <p:cNvPr id="19" name="Text 17"/>
          <p:cNvSpPr/>
          <p:nvPr/>
        </p:nvSpPr>
        <p:spPr>
          <a:xfrm>
            <a:off x="5368290" y="5786557"/>
            <a:ext cx="2114193" cy="26431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050"/>
              </a:lnSpc>
              <a:buNone/>
            </a:pPr>
            <a:r>
              <a:rPr lang="en-US" sz="1650" dirty="0">
                <a:solidFill>
                  <a:srgbClr val="E5E0DF"/>
                </a:solidFill>
                <a:latin typeface="Barlow Medium" pitchFamily="34" charset="0"/>
                <a:ea typeface="Barlow Medium" pitchFamily="34" charset="-122"/>
                <a:cs typeface="Barlow Medium" pitchFamily="34" charset="-120"/>
              </a:rPr>
              <a:t>Engagement Mode</a:t>
            </a:r>
            <a:endParaRPr lang="en-US" sz="1650" dirty="0"/>
          </a:p>
        </p:txBody>
      </p:sp>
      <p:sp>
        <p:nvSpPr>
          <p:cNvPr id="20" name="Text 18"/>
          <p:cNvSpPr/>
          <p:nvPr/>
        </p:nvSpPr>
        <p:spPr>
          <a:xfrm>
            <a:off x="5368290" y="6164937"/>
            <a:ext cx="3893820" cy="91297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350"/>
              </a:lnSpc>
              <a:buNone/>
            </a:pPr>
            <a:r>
              <a:rPr lang="en-US" sz="1450" dirty="0">
                <a:solidFill>
                  <a:srgbClr val="E5E0D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Once a flame is detected, robot calculates and follows a path to approach the flame source, prioritizing direct line of sight</a:t>
            </a:r>
            <a:endParaRPr lang="en-US" sz="1450" dirty="0"/>
          </a:p>
        </p:txBody>
      </p:sp>
      <p:sp>
        <p:nvSpPr>
          <p:cNvPr id="21" name="Shape 19"/>
          <p:cNvSpPr/>
          <p:nvPr/>
        </p:nvSpPr>
        <p:spPr>
          <a:xfrm>
            <a:off x="9595009" y="5120640"/>
            <a:ext cx="4274344" cy="190262"/>
          </a:xfrm>
          <a:prstGeom prst="roundRect">
            <a:avLst>
              <a:gd name="adj" fmla="val 42004"/>
            </a:avLst>
          </a:prstGeom>
          <a:solidFill>
            <a:srgbClr val="790709"/>
          </a:solidFill>
          <a:ln w="7620">
            <a:solidFill>
              <a:srgbClr val="922022"/>
            </a:solidFill>
            <a:prstDash val="solid"/>
          </a:ln>
        </p:spPr>
      </p:sp>
      <p:sp>
        <p:nvSpPr>
          <p:cNvPr id="22" name="Text 20"/>
          <p:cNvSpPr/>
          <p:nvPr/>
        </p:nvSpPr>
        <p:spPr>
          <a:xfrm>
            <a:off x="9785271" y="5501164"/>
            <a:ext cx="2114193" cy="26431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050"/>
              </a:lnSpc>
              <a:buNone/>
            </a:pPr>
            <a:r>
              <a:rPr lang="en-US" sz="1650" dirty="0">
                <a:solidFill>
                  <a:srgbClr val="E5E0DF"/>
                </a:solidFill>
                <a:latin typeface="Barlow Medium" pitchFamily="34" charset="0"/>
                <a:ea typeface="Barlow Medium" pitchFamily="34" charset="-122"/>
                <a:cs typeface="Barlow Medium" pitchFamily="34" charset="-120"/>
              </a:rPr>
              <a:t>Extinguish Mode</a:t>
            </a:r>
            <a:endParaRPr lang="en-US" sz="1650" dirty="0"/>
          </a:p>
        </p:txBody>
      </p:sp>
      <p:sp>
        <p:nvSpPr>
          <p:cNvPr id="23" name="Text 21"/>
          <p:cNvSpPr/>
          <p:nvPr/>
        </p:nvSpPr>
        <p:spPr>
          <a:xfrm>
            <a:off x="9785271" y="5879544"/>
            <a:ext cx="3893820" cy="91297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350"/>
              </a:lnSpc>
              <a:buNone/>
            </a:pPr>
            <a:r>
              <a:rPr lang="en-US" sz="1450" dirty="0">
                <a:solidFill>
                  <a:srgbClr val="E5E0D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Upon reaching target proximity, servo aligns water nozzle towards flame and water pump activates to suppress the flame</a:t>
            </a:r>
            <a:endParaRPr lang="en-US" sz="1450" dirty="0"/>
          </a:p>
        </p:txBody>
      </p:sp>
      <p:sp>
        <p:nvSpPr>
          <p:cNvPr id="24" name="Rectangle 23"/>
          <p:cNvSpPr/>
          <p:nvPr/>
        </p:nvSpPr>
        <p:spPr>
          <a:xfrm>
            <a:off x="12627978" y="7755038"/>
            <a:ext cx="1909823" cy="381965"/>
          </a:xfrm>
          <a:prstGeom prst="rect">
            <a:avLst/>
          </a:prstGeom>
          <a:solidFill>
            <a:srgbClr val="1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15328" y="636270"/>
            <a:ext cx="3974306" cy="49672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900"/>
              </a:lnSpc>
              <a:buNone/>
            </a:pPr>
            <a:r>
              <a:rPr lang="en-US" sz="3100" dirty="0">
                <a:solidFill>
                  <a:srgbClr val="FFFFFF"/>
                </a:solidFill>
                <a:latin typeface="Barlow Medium" pitchFamily="34" charset="0"/>
                <a:ea typeface="Barlow Medium" pitchFamily="34" charset="-122"/>
                <a:cs typeface="Barlow Medium" pitchFamily="34" charset="-120"/>
              </a:rPr>
              <a:t>Performance Results</a:t>
            </a:r>
            <a:endParaRPr lang="en-US" sz="3100" dirty="0"/>
          </a:p>
        </p:txBody>
      </p:sp>
      <p:sp>
        <p:nvSpPr>
          <p:cNvPr id="3" name="Text 1"/>
          <p:cNvSpPr/>
          <p:nvPr/>
        </p:nvSpPr>
        <p:spPr>
          <a:xfrm>
            <a:off x="715328" y="1490663"/>
            <a:ext cx="13199745" cy="28610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250"/>
              </a:lnSpc>
              <a:buNone/>
            </a:pPr>
            <a:r>
              <a:rPr lang="en-US" sz="1400" dirty="0">
                <a:solidFill>
                  <a:srgbClr val="E5E0D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The Fire-Fighter Car Robot underwent extensive testing in a controlled laboratory environment to validate its core functionalities and performance capabilities.</a:t>
            </a:r>
            <a:endParaRPr lang="en-US" sz="1400" dirty="0"/>
          </a:p>
        </p:txBody>
      </p:sp>
      <p:sp>
        <p:nvSpPr>
          <p:cNvPr id="4" name="Text 2"/>
          <p:cNvSpPr/>
          <p:nvPr/>
        </p:nvSpPr>
        <p:spPr>
          <a:xfrm>
            <a:off x="3431381" y="2559010"/>
            <a:ext cx="1055846" cy="21455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1650"/>
              </a:lnSpc>
              <a:buNone/>
            </a:pPr>
            <a:r>
              <a:rPr lang="en-US" sz="1650" dirty="0">
                <a:solidFill>
                  <a:srgbClr val="E5E0DF"/>
                </a:solidFill>
                <a:latin typeface="Barlow Medium" pitchFamily="34" charset="0"/>
                <a:ea typeface="Barlow Medium" pitchFamily="34" charset="-122"/>
                <a:cs typeface="Barlow Medium" pitchFamily="34" charset="-120"/>
              </a:rPr>
              <a:t>90%</a:t>
            </a:r>
            <a:endParaRPr lang="en-US" sz="1650" dirty="0"/>
          </a:p>
        </p:txBody>
      </p:sp>
      <p:pic>
        <p:nvPicPr>
          <p:cNvPr id="5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5533" y="2022515"/>
            <a:ext cx="1287661" cy="1287661"/>
          </a:xfrm>
          <a:prstGeom prst="rect">
            <a:avLst/>
          </a:prstGeom>
        </p:spPr>
      </p:pic>
      <p:sp>
        <p:nvSpPr>
          <p:cNvPr id="6" name="Text 3"/>
          <p:cNvSpPr/>
          <p:nvPr/>
        </p:nvSpPr>
        <p:spPr>
          <a:xfrm>
            <a:off x="2965728" y="3533656"/>
            <a:ext cx="1987153" cy="24836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1950"/>
              </a:lnSpc>
              <a:buNone/>
            </a:pPr>
            <a:r>
              <a:rPr lang="en-US" sz="1550" dirty="0">
                <a:solidFill>
                  <a:srgbClr val="E5E0DF"/>
                </a:solidFill>
                <a:latin typeface="Barlow Medium" pitchFamily="34" charset="0"/>
                <a:ea typeface="Barlow Medium" pitchFamily="34" charset="-122"/>
                <a:cs typeface="Barlow Medium" pitchFamily="34" charset="-120"/>
              </a:rPr>
              <a:t>Vision Detection</a:t>
            </a:r>
            <a:endParaRPr lang="en-US" sz="1550" dirty="0"/>
          </a:p>
        </p:txBody>
      </p:sp>
      <p:sp>
        <p:nvSpPr>
          <p:cNvPr id="7" name="Text 4"/>
          <p:cNvSpPr/>
          <p:nvPr/>
        </p:nvSpPr>
        <p:spPr>
          <a:xfrm>
            <a:off x="715328" y="3889296"/>
            <a:ext cx="6488073" cy="28610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250"/>
              </a:lnSpc>
              <a:buNone/>
            </a:pPr>
            <a:r>
              <a:rPr lang="en-US" sz="1400" dirty="0">
                <a:solidFill>
                  <a:srgbClr val="E5E0D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Accuracy in detecting flames within 2 meters using OpenCV-based vision system</a:t>
            </a:r>
            <a:endParaRPr lang="en-US" sz="1400" dirty="0"/>
          </a:p>
        </p:txBody>
      </p:sp>
      <p:sp>
        <p:nvSpPr>
          <p:cNvPr id="8" name="Text 5"/>
          <p:cNvSpPr/>
          <p:nvPr/>
        </p:nvSpPr>
        <p:spPr>
          <a:xfrm>
            <a:off x="10142934" y="2559010"/>
            <a:ext cx="1055846" cy="21455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1650"/>
              </a:lnSpc>
              <a:buNone/>
            </a:pPr>
            <a:r>
              <a:rPr lang="en-US" sz="1650" dirty="0">
                <a:solidFill>
                  <a:srgbClr val="E5E0DF"/>
                </a:solidFill>
                <a:latin typeface="Barlow Medium" pitchFamily="34" charset="0"/>
                <a:ea typeface="Barlow Medium" pitchFamily="34" charset="-122"/>
                <a:cs typeface="Barlow Medium" pitchFamily="34" charset="-120"/>
              </a:rPr>
              <a:t>85%</a:t>
            </a:r>
            <a:endParaRPr lang="en-US" sz="1650" dirty="0"/>
          </a:p>
        </p:txBody>
      </p:sp>
      <p:pic>
        <p:nvPicPr>
          <p:cNvPr id="9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27087" y="2022515"/>
            <a:ext cx="1287661" cy="1287661"/>
          </a:xfrm>
          <a:prstGeom prst="rect">
            <a:avLst/>
          </a:prstGeom>
        </p:spPr>
      </p:pic>
      <p:sp>
        <p:nvSpPr>
          <p:cNvPr id="10" name="Text 6"/>
          <p:cNvSpPr/>
          <p:nvPr/>
        </p:nvSpPr>
        <p:spPr>
          <a:xfrm>
            <a:off x="9677400" y="3533656"/>
            <a:ext cx="1987153" cy="24836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1950"/>
              </a:lnSpc>
              <a:buNone/>
            </a:pPr>
            <a:r>
              <a:rPr lang="en-US" sz="1550" dirty="0">
                <a:solidFill>
                  <a:srgbClr val="E5E0DF"/>
                </a:solidFill>
                <a:latin typeface="Barlow Medium" pitchFamily="34" charset="0"/>
                <a:ea typeface="Barlow Medium" pitchFamily="34" charset="-122"/>
                <a:cs typeface="Barlow Medium" pitchFamily="34" charset="-120"/>
              </a:rPr>
              <a:t>IR Detection</a:t>
            </a:r>
            <a:endParaRPr lang="en-US" sz="1550" dirty="0"/>
          </a:p>
        </p:txBody>
      </p:sp>
      <p:sp>
        <p:nvSpPr>
          <p:cNvPr id="11" name="Text 7"/>
          <p:cNvSpPr/>
          <p:nvPr/>
        </p:nvSpPr>
        <p:spPr>
          <a:xfrm>
            <a:off x="7426881" y="3889296"/>
            <a:ext cx="6488192" cy="28610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250"/>
              </a:lnSpc>
              <a:buNone/>
            </a:pPr>
            <a:r>
              <a:rPr lang="en-US" sz="1400" dirty="0">
                <a:solidFill>
                  <a:srgbClr val="E5E0D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Reliability in detecting open flames within 80cm radius using infrared sensors</a:t>
            </a:r>
            <a:endParaRPr lang="en-US" sz="1400" dirty="0"/>
          </a:p>
        </p:txBody>
      </p:sp>
      <p:sp>
        <p:nvSpPr>
          <p:cNvPr id="12" name="Text 8"/>
          <p:cNvSpPr/>
          <p:nvPr/>
        </p:nvSpPr>
        <p:spPr>
          <a:xfrm>
            <a:off x="3431381" y="5203627"/>
            <a:ext cx="1055846" cy="21455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1650"/>
              </a:lnSpc>
              <a:buNone/>
            </a:pPr>
            <a:r>
              <a:rPr lang="en-US" sz="1650" dirty="0">
                <a:solidFill>
                  <a:srgbClr val="E5E0DF"/>
                </a:solidFill>
                <a:latin typeface="Barlow Medium" pitchFamily="34" charset="0"/>
                <a:ea typeface="Barlow Medium" pitchFamily="34" charset="-122"/>
                <a:cs typeface="Barlow Medium" pitchFamily="34" charset="-120"/>
              </a:rPr>
              <a:t>90%</a:t>
            </a:r>
            <a:endParaRPr lang="en-US" sz="1650" dirty="0"/>
          </a:p>
        </p:txBody>
      </p:sp>
      <p:pic>
        <p:nvPicPr>
          <p:cNvPr id="13" name="Image 2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5533" y="4667131"/>
            <a:ext cx="1287661" cy="1287661"/>
          </a:xfrm>
          <a:prstGeom prst="rect">
            <a:avLst/>
          </a:prstGeom>
        </p:spPr>
      </p:pic>
      <p:sp>
        <p:nvSpPr>
          <p:cNvPr id="14" name="Text 9"/>
          <p:cNvSpPr/>
          <p:nvPr/>
        </p:nvSpPr>
        <p:spPr>
          <a:xfrm>
            <a:off x="2965728" y="6178272"/>
            <a:ext cx="1987153" cy="24836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1950"/>
              </a:lnSpc>
              <a:buNone/>
            </a:pPr>
            <a:r>
              <a:rPr lang="en-US" sz="1550" dirty="0">
                <a:solidFill>
                  <a:srgbClr val="E5E0DF"/>
                </a:solidFill>
                <a:latin typeface="Barlow Medium" pitchFamily="34" charset="0"/>
                <a:ea typeface="Barlow Medium" pitchFamily="34" charset="-122"/>
                <a:cs typeface="Barlow Medium" pitchFamily="34" charset="-120"/>
              </a:rPr>
              <a:t>Navigation</a:t>
            </a:r>
            <a:endParaRPr lang="en-US" sz="1550" dirty="0"/>
          </a:p>
        </p:txBody>
      </p:sp>
      <p:sp>
        <p:nvSpPr>
          <p:cNvPr id="15" name="Text 10"/>
          <p:cNvSpPr/>
          <p:nvPr/>
        </p:nvSpPr>
        <p:spPr>
          <a:xfrm>
            <a:off x="715328" y="6533912"/>
            <a:ext cx="6488073" cy="28610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250"/>
              </a:lnSpc>
              <a:buNone/>
            </a:pPr>
            <a:r>
              <a:rPr lang="en-US" sz="1400" dirty="0">
                <a:solidFill>
                  <a:srgbClr val="E5E0D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Success rate in navigating environment and avoiding obstacles during Search Mode</a:t>
            </a:r>
            <a:endParaRPr lang="en-US" sz="1400" dirty="0"/>
          </a:p>
        </p:txBody>
      </p:sp>
      <p:sp>
        <p:nvSpPr>
          <p:cNvPr id="16" name="Text 11"/>
          <p:cNvSpPr/>
          <p:nvPr/>
        </p:nvSpPr>
        <p:spPr>
          <a:xfrm>
            <a:off x="10142934" y="5203627"/>
            <a:ext cx="1055846" cy="21455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1650"/>
              </a:lnSpc>
              <a:buNone/>
            </a:pPr>
            <a:r>
              <a:rPr lang="en-US" sz="1650" dirty="0">
                <a:solidFill>
                  <a:srgbClr val="E5E0DF"/>
                </a:solidFill>
                <a:latin typeface="Barlow Medium" pitchFamily="34" charset="0"/>
                <a:ea typeface="Barlow Medium" pitchFamily="34" charset="-122"/>
                <a:cs typeface="Barlow Medium" pitchFamily="34" charset="-120"/>
              </a:rPr>
              <a:t>80%</a:t>
            </a:r>
            <a:endParaRPr lang="en-US" sz="1650" dirty="0"/>
          </a:p>
        </p:txBody>
      </p:sp>
      <p:pic>
        <p:nvPicPr>
          <p:cNvPr id="17" name="Image 3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27087" y="4667131"/>
            <a:ext cx="1287661" cy="1287661"/>
          </a:xfrm>
          <a:prstGeom prst="rect">
            <a:avLst/>
          </a:prstGeom>
        </p:spPr>
      </p:pic>
      <p:sp>
        <p:nvSpPr>
          <p:cNvPr id="18" name="Text 12"/>
          <p:cNvSpPr/>
          <p:nvPr/>
        </p:nvSpPr>
        <p:spPr>
          <a:xfrm>
            <a:off x="9677400" y="6178272"/>
            <a:ext cx="1987153" cy="24836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1950"/>
              </a:lnSpc>
              <a:buNone/>
            </a:pPr>
            <a:r>
              <a:rPr lang="en-US" sz="1550" dirty="0">
                <a:solidFill>
                  <a:srgbClr val="E5E0DF"/>
                </a:solidFill>
                <a:latin typeface="Barlow Medium" pitchFamily="34" charset="0"/>
                <a:ea typeface="Barlow Medium" pitchFamily="34" charset="-122"/>
                <a:cs typeface="Barlow Medium" pitchFamily="34" charset="-120"/>
              </a:rPr>
              <a:t>Extinguishing</a:t>
            </a:r>
            <a:endParaRPr lang="en-US" sz="1550" dirty="0"/>
          </a:p>
        </p:txBody>
      </p:sp>
      <p:sp>
        <p:nvSpPr>
          <p:cNvPr id="19" name="Text 13"/>
          <p:cNvSpPr/>
          <p:nvPr/>
        </p:nvSpPr>
        <p:spPr>
          <a:xfrm>
            <a:off x="7426881" y="6533912"/>
            <a:ext cx="6488192" cy="28610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250"/>
              </a:lnSpc>
              <a:buNone/>
            </a:pPr>
            <a:r>
              <a:rPr lang="en-US" sz="1400" dirty="0">
                <a:solidFill>
                  <a:srgbClr val="E5E0D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Success rate in flame suppression, typically within 10 - 15 seconds of spray initiation</a:t>
            </a:r>
            <a:endParaRPr lang="en-US" sz="1400" dirty="0"/>
          </a:p>
        </p:txBody>
      </p:sp>
      <p:sp>
        <p:nvSpPr>
          <p:cNvPr id="20" name="Text 14"/>
          <p:cNvSpPr/>
          <p:nvPr/>
        </p:nvSpPr>
        <p:spPr>
          <a:xfrm>
            <a:off x="715328" y="7021116"/>
            <a:ext cx="13199745" cy="57221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250"/>
              </a:lnSpc>
              <a:buNone/>
            </a:pPr>
            <a:r>
              <a:rPr lang="en-US" sz="1400" dirty="0">
                <a:solidFill>
                  <a:srgbClr val="E5E0D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Communication latency between the Raspberry Pi and ESP32 via UART was consistently below 50ms, ensuring real-time responsiveness. The robot's hybrid approach to flame detection significantly enhanced reliability across various conditions and ranges.</a:t>
            </a:r>
            <a:endParaRPr lang="en-US" sz="1400" dirty="0"/>
          </a:p>
        </p:txBody>
      </p:sp>
      <p:sp>
        <p:nvSpPr>
          <p:cNvPr id="21" name="Rectangle 20"/>
          <p:cNvSpPr/>
          <p:nvPr/>
        </p:nvSpPr>
        <p:spPr>
          <a:xfrm>
            <a:off x="12627978" y="7755038"/>
            <a:ext cx="1909823" cy="381965"/>
          </a:xfrm>
          <a:prstGeom prst="rect">
            <a:avLst/>
          </a:prstGeom>
          <a:solidFill>
            <a:srgbClr val="1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881063" y="1321713"/>
            <a:ext cx="5935266" cy="61198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4800"/>
              </a:lnSpc>
              <a:buNone/>
            </a:pPr>
            <a:r>
              <a:rPr lang="en-US" sz="3850" dirty="0">
                <a:solidFill>
                  <a:srgbClr val="FFFFFF"/>
                </a:solidFill>
                <a:latin typeface="Barlow Medium" pitchFamily="34" charset="0"/>
                <a:ea typeface="Barlow Medium" pitchFamily="34" charset="-122"/>
                <a:cs typeface="Barlow Medium" pitchFamily="34" charset="-120"/>
              </a:rPr>
              <a:t>Conclusion &amp; Achievements</a:t>
            </a:r>
            <a:endParaRPr lang="en-US" sz="3850" dirty="0"/>
          </a:p>
        </p:txBody>
      </p:sp>
      <p:sp>
        <p:nvSpPr>
          <p:cNvPr id="3" name="Text 1"/>
          <p:cNvSpPr/>
          <p:nvPr/>
        </p:nvSpPr>
        <p:spPr>
          <a:xfrm>
            <a:off x="881063" y="2374225"/>
            <a:ext cx="12868275" cy="10572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1700" dirty="0">
                <a:solidFill>
                  <a:srgbClr val="E5E0D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This project successfully demonstrates the implementation of an autonomous fire-fighting robot utilizing a robust hybrid architecture. By leveraging the Raspberry Pi's advanced computer vision capabilities and the ESP32's precise real-time control, the robot proved highly capable in real-world testing scenarios.</a:t>
            </a:r>
            <a:endParaRPr lang="en-US" sz="1700" dirty="0"/>
          </a:p>
        </p:txBody>
      </p:sp>
      <p:sp>
        <p:nvSpPr>
          <p:cNvPr id="4" name="Shape 2"/>
          <p:cNvSpPr/>
          <p:nvPr/>
        </p:nvSpPr>
        <p:spPr>
          <a:xfrm>
            <a:off x="881063" y="3679269"/>
            <a:ext cx="495657" cy="495657"/>
          </a:xfrm>
          <a:prstGeom prst="roundRect">
            <a:avLst>
              <a:gd name="adj" fmla="val 18667"/>
            </a:avLst>
          </a:prstGeom>
          <a:solidFill>
            <a:srgbClr val="790709"/>
          </a:solidFill>
          <a:ln w="7620">
            <a:solidFill>
              <a:srgbClr val="922022"/>
            </a:solidFill>
            <a:prstDash val="solid"/>
          </a:ln>
        </p:spPr>
      </p:sp>
      <p:sp>
        <p:nvSpPr>
          <p:cNvPr id="5" name="Text 3"/>
          <p:cNvSpPr/>
          <p:nvPr/>
        </p:nvSpPr>
        <p:spPr>
          <a:xfrm>
            <a:off x="1596985" y="3754993"/>
            <a:ext cx="2636639" cy="30599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00" dirty="0">
                <a:solidFill>
                  <a:srgbClr val="E5E0DF"/>
                </a:solidFill>
                <a:latin typeface="Barlow Medium" pitchFamily="34" charset="0"/>
                <a:ea typeface="Barlow Medium" pitchFamily="34" charset="-122"/>
                <a:cs typeface="Barlow Medium" pitchFamily="34" charset="-120"/>
              </a:rPr>
              <a:t>Hybrid Detection System</a:t>
            </a:r>
            <a:endParaRPr lang="en-US" sz="1900" dirty="0"/>
          </a:p>
        </p:txBody>
      </p:sp>
      <p:sp>
        <p:nvSpPr>
          <p:cNvPr id="6" name="Text 4"/>
          <p:cNvSpPr/>
          <p:nvPr/>
        </p:nvSpPr>
        <p:spPr>
          <a:xfrm>
            <a:off x="1596985" y="4193143"/>
            <a:ext cx="3389948" cy="21145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1700" dirty="0">
                <a:solidFill>
                  <a:srgbClr val="E5E0D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The integrated approach of both vision-based and infrared sensor-based flame detection significantly enhanced detection reliability and range, achieving ~90% accuracy in camera-based detection.</a:t>
            </a:r>
            <a:endParaRPr lang="en-US" sz="1700" dirty="0"/>
          </a:p>
        </p:txBody>
      </p:sp>
      <p:sp>
        <p:nvSpPr>
          <p:cNvPr id="7" name="Shape 5"/>
          <p:cNvSpPr/>
          <p:nvPr/>
        </p:nvSpPr>
        <p:spPr>
          <a:xfrm>
            <a:off x="5262205" y="3679269"/>
            <a:ext cx="495657" cy="495657"/>
          </a:xfrm>
          <a:prstGeom prst="roundRect">
            <a:avLst>
              <a:gd name="adj" fmla="val 18667"/>
            </a:avLst>
          </a:prstGeom>
          <a:solidFill>
            <a:srgbClr val="790709"/>
          </a:solidFill>
          <a:ln w="7620">
            <a:solidFill>
              <a:srgbClr val="922022"/>
            </a:solidFill>
            <a:prstDash val="solid"/>
          </a:ln>
        </p:spPr>
      </p:sp>
      <p:sp>
        <p:nvSpPr>
          <p:cNvPr id="8" name="Text 6"/>
          <p:cNvSpPr/>
          <p:nvPr/>
        </p:nvSpPr>
        <p:spPr>
          <a:xfrm>
            <a:off x="5978128" y="3754993"/>
            <a:ext cx="2447687" cy="30599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00" dirty="0">
                <a:solidFill>
                  <a:srgbClr val="E5E0DF"/>
                </a:solidFill>
                <a:latin typeface="Barlow Medium" pitchFamily="34" charset="0"/>
                <a:ea typeface="Barlow Medium" pitchFamily="34" charset="-122"/>
                <a:cs typeface="Barlow Medium" pitchFamily="34" charset="-120"/>
              </a:rPr>
              <a:t>Responsive Control</a:t>
            </a:r>
            <a:endParaRPr lang="en-US" sz="1900" dirty="0"/>
          </a:p>
        </p:txBody>
      </p:sp>
      <p:sp>
        <p:nvSpPr>
          <p:cNvPr id="9" name="Text 7"/>
          <p:cNvSpPr/>
          <p:nvPr/>
        </p:nvSpPr>
        <p:spPr>
          <a:xfrm>
            <a:off x="5978128" y="4193143"/>
            <a:ext cx="3389948" cy="17621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1700" dirty="0">
                <a:solidFill>
                  <a:srgbClr val="E5E0D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Low-latency communication below 50ms between processing units enabled precise real-time control and actuation of the robot's systems.</a:t>
            </a:r>
            <a:endParaRPr lang="en-US" sz="1700" dirty="0"/>
          </a:p>
        </p:txBody>
      </p:sp>
      <p:sp>
        <p:nvSpPr>
          <p:cNvPr id="10" name="Shape 8"/>
          <p:cNvSpPr/>
          <p:nvPr/>
        </p:nvSpPr>
        <p:spPr>
          <a:xfrm>
            <a:off x="9643348" y="3679269"/>
            <a:ext cx="495657" cy="495657"/>
          </a:xfrm>
          <a:prstGeom prst="roundRect">
            <a:avLst>
              <a:gd name="adj" fmla="val 18667"/>
            </a:avLst>
          </a:prstGeom>
          <a:solidFill>
            <a:srgbClr val="790709"/>
          </a:solidFill>
          <a:ln w="7620">
            <a:solidFill>
              <a:srgbClr val="922022"/>
            </a:solidFill>
            <a:prstDash val="solid"/>
          </a:ln>
        </p:spPr>
      </p:sp>
      <p:sp>
        <p:nvSpPr>
          <p:cNvPr id="11" name="Text 9"/>
          <p:cNvSpPr/>
          <p:nvPr/>
        </p:nvSpPr>
        <p:spPr>
          <a:xfrm>
            <a:off x="10359271" y="3754993"/>
            <a:ext cx="2447687" cy="30599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00" dirty="0">
                <a:solidFill>
                  <a:srgbClr val="E5E0DF"/>
                </a:solidFill>
                <a:latin typeface="Barlow Medium" pitchFamily="34" charset="0"/>
                <a:ea typeface="Barlow Medium" pitchFamily="34" charset="-122"/>
                <a:cs typeface="Barlow Medium" pitchFamily="34" charset="-120"/>
              </a:rPr>
              <a:t>Effective Suppression</a:t>
            </a:r>
            <a:endParaRPr lang="en-US" sz="1900" dirty="0"/>
          </a:p>
        </p:txBody>
      </p:sp>
      <p:sp>
        <p:nvSpPr>
          <p:cNvPr id="12" name="Text 10"/>
          <p:cNvSpPr/>
          <p:nvPr/>
        </p:nvSpPr>
        <p:spPr>
          <a:xfrm>
            <a:off x="10359271" y="4193143"/>
            <a:ext cx="3390067" cy="21145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1700" dirty="0">
                <a:solidFill>
                  <a:srgbClr val="E5E0D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The robot demonstrated consistent performance in autonomously detecting, approaching, and suppressing flames, achieving 8 out of 10 successful extinguishments in testing.</a:t>
            </a:r>
            <a:endParaRPr lang="en-US" sz="1700" dirty="0"/>
          </a:p>
        </p:txBody>
      </p:sp>
      <p:sp>
        <p:nvSpPr>
          <p:cNvPr id="13" name="Text 11"/>
          <p:cNvSpPr/>
          <p:nvPr/>
        </p:nvSpPr>
        <p:spPr>
          <a:xfrm>
            <a:off x="881063" y="6555462"/>
            <a:ext cx="12868275" cy="3524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endParaRPr lang="en-US" sz="1700" dirty="0"/>
          </a:p>
        </p:txBody>
      </p:sp>
      <p:sp>
        <p:nvSpPr>
          <p:cNvPr id="14" name="Rectangle 13"/>
          <p:cNvSpPr/>
          <p:nvPr/>
        </p:nvSpPr>
        <p:spPr>
          <a:xfrm>
            <a:off x="12627978" y="7755038"/>
            <a:ext cx="1909823" cy="381965"/>
          </a:xfrm>
          <a:prstGeom prst="rect">
            <a:avLst/>
          </a:prstGeom>
          <a:solidFill>
            <a:srgbClr val="1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836176" y="574834"/>
            <a:ext cx="6994327" cy="58066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4550"/>
              </a:lnSpc>
              <a:buNone/>
            </a:pPr>
            <a:r>
              <a:rPr lang="en-US" sz="3650" dirty="0">
                <a:solidFill>
                  <a:srgbClr val="FFFFFF"/>
                </a:solidFill>
                <a:latin typeface="Barlow Medium" pitchFamily="34" charset="0"/>
                <a:ea typeface="Barlow Medium" pitchFamily="34" charset="-122"/>
                <a:cs typeface="Barlow Medium" pitchFamily="34" charset="-120"/>
              </a:rPr>
              <a:t>Future Development Opportunities</a:t>
            </a:r>
            <a:endParaRPr lang="en-US" sz="3650" dirty="0"/>
          </a:p>
        </p:txBody>
      </p:sp>
      <p:sp>
        <p:nvSpPr>
          <p:cNvPr id="3" name="Text 1"/>
          <p:cNvSpPr/>
          <p:nvPr/>
        </p:nvSpPr>
        <p:spPr>
          <a:xfrm>
            <a:off x="836176" y="1573530"/>
            <a:ext cx="12958048" cy="66889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r>
              <a:rPr lang="en-US" sz="1600" dirty="0">
                <a:solidFill>
                  <a:srgbClr val="E5E0D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To further enhance the capabilities and applicability of the Fire-Fighter Car Robot, several key areas have been identified for future development and research.</a:t>
            </a:r>
            <a:endParaRPr lang="en-US" sz="1600" dirty="0"/>
          </a:p>
        </p:txBody>
      </p:sp>
      <p:sp>
        <p:nvSpPr>
          <p:cNvPr id="4" name="Text 2"/>
          <p:cNvSpPr/>
          <p:nvPr/>
        </p:nvSpPr>
        <p:spPr>
          <a:xfrm>
            <a:off x="2306598" y="3868460"/>
            <a:ext cx="2322909" cy="2902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>
              <a:lnSpc>
                <a:spcPts val="2250"/>
              </a:lnSpc>
              <a:buNone/>
            </a:pPr>
            <a:r>
              <a:rPr lang="en-US" sz="1800" dirty="0">
                <a:solidFill>
                  <a:srgbClr val="E5E0DF"/>
                </a:solidFill>
                <a:latin typeface="Barlow Medium" pitchFamily="34" charset="0"/>
                <a:ea typeface="Barlow Medium" pitchFamily="34" charset="-122"/>
                <a:cs typeface="Barlow Medium" pitchFamily="34" charset="-120"/>
              </a:rPr>
              <a:t>Thermal Imaging</a:t>
            </a:r>
            <a:endParaRPr lang="en-US" sz="1800" dirty="0"/>
          </a:p>
        </p:txBody>
      </p:sp>
      <p:sp>
        <p:nvSpPr>
          <p:cNvPr id="5" name="Text 3"/>
          <p:cNvSpPr/>
          <p:nvPr/>
        </p:nvSpPr>
        <p:spPr>
          <a:xfrm>
            <a:off x="836176" y="4284107"/>
            <a:ext cx="3793331" cy="133778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r">
              <a:lnSpc>
                <a:spcPts val="2600"/>
              </a:lnSpc>
              <a:buNone/>
            </a:pPr>
            <a:r>
              <a:rPr lang="en-US" sz="1600" dirty="0">
                <a:solidFill>
                  <a:srgbClr val="E5E0D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Incorporating thermal cameras would significantly improve flame localization in smoke-filled environments or low-light conditions</a:t>
            </a:r>
            <a:endParaRPr lang="en-US" sz="1600" dirty="0"/>
          </a:p>
        </p:txBody>
      </p:sp>
      <p:pic>
        <p:nvPicPr>
          <p:cNvPr id="6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7536" y="2477572"/>
            <a:ext cx="4535210" cy="4535210"/>
          </a:xfrm>
          <a:prstGeom prst="rect">
            <a:avLst/>
          </a:prstGeom>
        </p:spPr>
      </p:pic>
      <p:pic>
        <p:nvPicPr>
          <p:cNvPr id="7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5045" y="4276665"/>
            <a:ext cx="312777" cy="391001"/>
          </a:xfrm>
          <a:prstGeom prst="rect">
            <a:avLst/>
          </a:prstGeom>
        </p:spPr>
      </p:pic>
      <p:sp>
        <p:nvSpPr>
          <p:cNvPr id="8" name="Text 4"/>
          <p:cNvSpPr/>
          <p:nvPr/>
        </p:nvSpPr>
        <p:spPr>
          <a:xfrm>
            <a:off x="9896237" y="2823448"/>
            <a:ext cx="2322909" cy="2902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250"/>
              </a:lnSpc>
              <a:buNone/>
            </a:pPr>
            <a:r>
              <a:rPr lang="en-US" sz="1800" dirty="0">
                <a:solidFill>
                  <a:srgbClr val="E5E0DF"/>
                </a:solidFill>
                <a:latin typeface="Barlow Medium" pitchFamily="34" charset="0"/>
                <a:ea typeface="Barlow Medium" pitchFamily="34" charset="-122"/>
                <a:cs typeface="Barlow Medium" pitchFamily="34" charset="-120"/>
              </a:rPr>
              <a:t>Machine Learning</a:t>
            </a:r>
            <a:endParaRPr lang="en-US" sz="1800" dirty="0"/>
          </a:p>
        </p:txBody>
      </p:sp>
      <p:sp>
        <p:nvSpPr>
          <p:cNvPr id="9" name="Text 5"/>
          <p:cNvSpPr/>
          <p:nvPr/>
        </p:nvSpPr>
        <p:spPr>
          <a:xfrm>
            <a:off x="9896237" y="3239095"/>
            <a:ext cx="3897987" cy="100334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r>
              <a:rPr lang="en-US" sz="1600" dirty="0">
                <a:solidFill>
                  <a:srgbClr val="E5E0D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Implementing advanced ML models could enable classification of burning materials to adapt extinguishing strategies</a:t>
            </a:r>
            <a:endParaRPr lang="en-US" sz="1600" dirty="0"/>
          </a:p>
        </p:txBody>
      </p:sp>
      <p:pic>
        <p:nvPicPr>
          <p:cNvPr id="10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47536" y="2477572"/>
            <a:ext cx="4535210" cy="4535210"/>
          </a:xfrm>
          <a:prstGeom prst="rect">
            <a:avLst/>
          </a:prstGeom>
        </p:spPr>
      </p:pic>
      <p:pic>
        <p:nvPicPr>
          <p:cNvPr id="11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76915" y="3331785"/>
            <a:ext cx="312777" cy="391001"/>
          </a:xfrm>
          <a:prstGeom prst="rect">
            <a:avLst/>
          </a:prstGeom>
        </p:spPr>
      </p:pic>
      <p:sp>
        <p:nvSpPr>
          <p:cNvPr id="12" name="Text 6"/>
          <p:cNvSpPr/>
          <p:nvPr/>
        </p:nvSpPr>
        <p:spPr>
          <a:xfrm>
            <a:off x="9896237" y="5247799"/>
            <a:ext cx="2322909" cy="2902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250"/>
              </a:lnSpc>
              <a:buNone/>
            </a:pPr>
            <a:r>
              <a:rPr lang="en-US" sz="1800" dirty="0">
                <a:solidFill>
                  <a:srgbClr val="E5E0DF"/>
                </a:solidFill>
                <a:latin typeface="Barlow Medium" pitchFamily="34" charset="0"/>
                <a:ea typeface="Barlow Medium" pitchFamily="34" charset="-122"/>
                <a:cs typeface="Barlow Medium" pitchFamily="34" charset="-120"/>
              </a:rPr>
              <a:t>Outdoor Capability</a:t>
            </a:r>
            <a:endParaRPr lang="en-US" sz="1800" dirty="0"/>
          </a:p>
        </p:txBody>
      </p:sp>
      <p:sp>
        <p:nvSpPr>
          <p:cNvPr id="13" name="Text 7"/>
          <p:cNvSpPr/>
          <p:nvPr/>
        </p:nvSpPr>
        <p:spPr>
          <a:xfrm>
            <a:off x="9896237" y="5663446"/>
            <a:ext cx="3897987" cy="100334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r>
              <a:rPr lang="en-US" sz="1600" dirty="0">
                <a:solidFill>
                  <a:srgbClr val="E5E0D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Integrating GPS and developing robust navigation algorithms would enable operation in varied terrain</a:t>
            </a:r>
            <a:endParaRPr lang="en-US" sz="1600" dirty="0"/>
          </a:p>
        </p:txBody>
      </p:sp>
      <p:pic>
        <p:nvPicPr>
          <p:cNvPr id="14" name="Image 4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47536" y="2477572"/>
            <a:ext cx="4535210" cy="4535210"/>
          </a:xfrm>
          <a:prstGeom prst="rect">
            <a:avLst/>
          </a:prstGeom>
        </p:spPr>
      </p:pic>
      <p:pic>
        <p:nvPicPr>
          <p:cNvPr id="15" name="Image 5" descr="preencoded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04237" y="6040219"/>
            <a:ext cx="312777" cy="391001"/>
          </a:xfrm>
          <a:prstGeom prst="rect">
            <a:avLst/>
          </a:prstGeom>
        </p:spPr>
      </p:pic>
      <p:sp>
        <p:nvSpPr>
          <p:cNvPr id="16" name="Text 8"/>
          <p:cNvSpPr/>
          <p:nvPr/>
        </p:nvSpPr>
        <p:spPr>
          <a:xfrm>
            <a:off x="836176" y="7247930"/>
            <a:ext cx="12958048" cy="66889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r>
              <a:rPr lang="en-US" sz="1600" dirty="0">
                <a:solidFill>
                  <a:srgbClr val="E5E0D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These enhancements would significantly expand the robot's capabilities, making it more versatile and effective in a wider range of firefighting scenarios while maintaining its core advantage of reducing human exposure to dangerous conditions.</a:t>
            </a:r>
            <a:endParaRPr lang="en-US" sz="1600" dirty="0"/>
          </a:p>
        </p:txBody>
      </p:sp>
      <p:sp>
        <p:nvSpPr>
          <p:cNvPr id="17" name="Rectangle 16"/>
          <p:cNvSpPr/>
          <p:nvPr/>
        </p:nvSpPr>
        <p:spPr>
          <a:xfrm>
            <a:off x="12627978" y="7755038"/>
            <a:ext cx="1909823" cy="381965"/>
          </a:xfrm>
          <a:prstGeom prst="rect">
            <a:avLst/>
          </a:prstGeom>
          <a:solidFill>
            <a:srgbClr val="19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881063" y="1509832"/>
            <a:ext cx="6598563" cy="61198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4800"/>
              </a:lnSpc>
              <a:buNone/>
            </a:pPr>
            <a:r>
              <a:rPr lang="en-US" sz="3850" dirty="0">
                <a:solidFill>
                  <a:srgbClr val="FFFFFF"/>
                </a:solidFill>
                <a:latin typeface="Barlow Medium" pitchFamily="34" charset="0"/>
                <a:ea typeface="Barlow Medium" pitchFamily="34" charset="-122"/>
                <a:cs typeface="Barlow Medium" pitchFamily="34" charset="-120"/>
              </a:rPr>
              <a:t>So, in essence, What is FIRE-X:</a:t>
            </a:r>
            <a:endParaRPr lang="en-US" sz="3850" dirty="0"/>
          </a:p>
        </p:txBody>
      </p:sp>
      <p:sp>
        <p:nvSpPr>
          <p:cNvPr id="4" name="Text 1"/>
          <p:cNvSpPr/>
          <p:nvPr/>
        </p:nvSpPr>
        <p:spPr>
          <a:xfrm>
            <a:off x="881063" y="2452211"/>
            <a:ext cx="7381875" cy="17621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1700" dirty="0">
                <a:solidFill>
                  <a:srgbClr val="E5E0D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It is more than just a prototype. It is a testament to the power of </a:t>
            </a:r>
            <a:r>
              <a:rPr lang="en-US" sz="1700" b="1" dirty="0">
                <a:solidFill>
                  <a:srgbClr val="E5E0D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hybrid autonomy</a:t>
            </a:r>
            <a:r>
              <a:rPr lang="en-US" sz="1700" dirty="0">
                <a:solidFill>
                  <a:srgbClr val="E5E0D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—a system where high-level vision meets real-time control to solve a critical problem. It is a machine engineered for </a:t>
            </a:r>
            <a:r>
              <a:rPr lang="en-US" sz="1700" b="1" dirty="0">
                <a:solidFill>
                  <a:srgbClr val="E5E0D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precision and safety</a:t>
            </a:r>
            <a:r>
              <a:rPr lang="en-US" sz="1700" dirty="0">
                <a:solidFill>
                  <a:srgbClr val="E5E0D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, capable of detecting fire with a vigilant eye, navigating autonomously, and extinguishing flames without ever putting a human life in danger.</a:t>
            </a:r>
            <a:endParaRPr lang="en-US" sz="1700" dirty="0"/>
          </a:p>
        </p:txBody>
      </p:sp>
      <p:sp>
        <p:nvSpPr>
          <p:cNvPr id="5" name="Text 2"/>
          <p:cNvSpPr/>
          <p:nvPr/>
        </p:nvSpPr>
        <p:spPr>
          <a:xfrm>
            <a:off x="881063" y="4462105"/>
            <a:ext cx="7381875" cy="10572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1700" dirty="0">
                <a:solidFill>
                  <a:srgbClr val="E5E0D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It represents a cost-effective, intelligent step forward in fire safety, proving that innovative robotics can serve as a vital partner to human responders. It is our vision for a safer future.</a:t>
            </a:r>
            <a:endParaRPr lang="en-US" sz="1700" dirty="0"/>
          </a:p>
        </p:txBody>
      </p:sp>
      <p:sp>
        <p:nvSpPr>
          <p:cNvPr id="6" name="Text 3"/>
          <p:cNvSpPr/>
          <p:nvPr/>
        </p:nvSpPr>
        <p:spPr>
          <a:xfrm>
            <a:off x="881063" y="5767149"/>
            <a:ext cx="7381875" cy="3524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endParaRPr lang="en-US" sz="1700" dirty="0"/>
          </a:p>
        </p:txBody>
      </p:sp>
      <p:sp>
        <p:nvSpPr>
          <p:cNvPr id="7" name="Text 4"/>
          <p:cNvSpPr/>
          <p:nvPr/>
        </p:nvSpPr>
        <p:spPr>
          <a:xfrm>
            <a:off x="881063" y="6367343"/>
            <a:ext cx="7381875" cy="3524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endParaRPr lang="en-US" sz="17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1119</Words>
  <Application>Microsoft Office PowerPoint</Application>
  <PresentationFormat>Custom</PresentationFormat>
  <Paragraphs>104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Barlow Medium</vt:lpstr>
      <vt:lpstr>Arial</vt:lpstr>
      <vt:lpstr>Barlow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lastModifiedBy>Hp</cp:lastModifiedBy>
  <cp:revision>3</cp:revision>
  <dcterms:created xsi:type="dcterms:W3CDTF">2025-06-29T05:19:28Z</dcterms:created>
  <dcterms:modified xsi:type="dcterms:W3CDTF">2025-06-29T05:28:22Z</dcterms:modified>
</cp:coreProperties>
</file>