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67"/>
  </p:notesMasterIdLst>
  <p:handoutMasterIdLst>
    <p:handoutMasterId r:id="rId68"/>
  </p:handoutMasterIdLst>
  <p:sldIdLst>
    <p:sldId id="256" r:id="rId3"/>
    <p:sldId id="258" r:id="rId4"/>
    <p:sldId id="259" r:id="rId5"/>
    <p:sldId id="260" r:id="rId6"/>
    <p:sldId id="261" r:id="rId7"/>
    <p:sldId id="262" r:id="rId8"/>
    <p:sldId id="263" r:id="rId9"/>
    <p:sldId id="322" r:id="rId10"/>
    <p:sldId id="264" r:id="rId11"/>
    <p:sldId id="266" r:id="rId12"/>
    <p:sldId id="267" r:id="rId13"/>
    <p:sldId id="268" r:id="rId14"/>
    <p:sldId id="269" r:id="rId15"/>
    <p:sldId id="270" r:id="rId16"/>
    <p:sldId id="271" r:id="rId17"/>
    <p:sldId id="272" r:id="rId18"/>
    <p:sldId id="273" r:id="rId19"/>
    <p:sldId id="354" r:id="rId20"/>
    <p:sldId id="355" r:id="rId21"/>
    <p:sldId id="356" r:id="rId22"/>
    <p:sldId id="357" r:id="rId23"/>
    <p:sldId id="358" r:id="rId24"/>
    <p:sldId id="359" r:id="rId25"/>
    <p:sldId id="360" r:id="rId26"/>
    <p:sldId id="361" r:id="rId27"/>
    <p:sldId id="362" r:id="rId28"/>
    <p:sldId id="363" r:id="rId29"/>
    <p:sldId id="364" r:id="rId30"/>
    <p:sldId id="365" r:id="rId31"/>
    <p:sldId id="276" r:id="rId32"/>
    <p:sldId id="285" r:id="rId33"/>
    <p:sldId id="277" r:id="rId34"/>
    <p:sldId id="319" r:id="rId35"/>
    <p:sldId id="278" r:id="rId36"/>
    <p:sldId id="280" r:id="rId37"/>
    <p:sldId id="320" r:id="rId38"/>
    <p:sldId id="282" r:id="rId39"/>
    <p:sldId id="283" r:id="rId40"/>
    <p:sldId id="284" r:id="rId41"/>
    <p:sldId id="296" r:id="rId42"/>
    <p:sldId id="295" r:id="rId43"/>
    <p:sldId id="287" r:id="rId44"/>
    <p:sldId id="308" r:id="rId45"/>
    <p:sldId id="314" r:id="rId46"/>
    <p:sldId id="315" r:id="rId47"/>
    <p:sldId id="316" r:id="rId48"/>
    <p:sldId id="317" r:id="rId49"/>
    <p:sldId id="318" r:id="rId50"/>
    <p:sldId id="333" r:id="rId51"/>
    <p:sldId id="342" r:id="rId52"/>
    <p:sldId id="343" r:id="rId53"/>
    <p:sldId id="344" r:id="rId54"/>
    <p:sldId id="345" r:id="rId55"/>
    <p:sldId id="346" r:id="rId56"/>
    <p:sldId id="347" r:id="rId57"/>
    <p:sldId id="348" r:id="rId58"/>
    <p:sldId id="349" r:id="rId59"/>
    <p:sldId id="336" r:id="rId60"/>
    <p:sldId id="350" r:id="rId61"/>
    <p:sldId id="351" r:id="rId62"/>
    <p:sldId id="352" r:id="rId63"/>
    <p:sldId id="294" r:id="rId64"/>
    <p:sldId id="353" r:id="rId65"/>
    <p:sldId id="321" r:id="rId6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200">
          <p15:clr>
            <a:srgbClr val="A4A3A4"/>
          </p15:clr>
        </p15:guide>
        <p15:guide id="3" orient="horz" pos="3888">
          <p15:clr>
            <a:srgbClr val="A4A3A4"/>
          </p15:clr>
        </p15:guide>
        <p15:guide id="4" orient="horz" pos="2880">
          <p15:clr>
            <a:srgbClr val="A4A3A4"/>
          </p15:clr>
        </p15:guide>
        <p15:guide id="5" orient="horz" pos="3216">
          <p15:clr>
            <a:srgbClr val="A4A3A4"/>
          </p15:clr>
        </p15:guide>
        <p15:guide id="6" orient="horz" pos="816">
          <p15:clr>
            <a:srgbClr val="A4A3A4"/>
          </p15:clr>
        </p15:guide>
        <p15:guide id="7" orient="horz" pos="175">
          <p15:clr>
            <a:srgbClr val="A4A3A4"/>
          </p15:clr>
        </p15:guide>
        <p15:guide id="8" pos="3839">
          <p15:clr>
            <a:srgbClr val="A4A3A4"/>
          </p15:clr>
        </p15:guide>
        <p15:guide id="9" pos="959">
          <p15:clr>
            <a:srgbClr val="A4A3A4"/>
          </p15:clr>
        </p15:guide>
        <p15:guide id="10" pos="6719">
          <p15:clr>
            <a:srgbClr val="A4A3A4"/>
          </p15:clr>
        </p15:guide>
        <p15:guide id="11" pos="6143">
          <p15:clr>
            <a:srgbClr val="A4A3A4"/>
          </p15:clr>
        </p15:guide>
        <p15:guide id="12" pos="283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74" autoAdjust="0"/>
    <p:restoredTop sz="96163" autoAdjust="0"/>
  </p:normalViewPr>
  <p:slideViewPr>
    <p:cSldViewPr>
      <p:cViewPr varScale="1">
        <p:scale>
          <a:sx n="90" d="100"/>
          <a:sy n="90" d="100"/>
        </p:scale>
        <p:origin x="696" y="78"/>
      </p:cViewPr>
      <p:guideLst>
        <p:guide orient="horz" pos="2160"/>
        <p:guide orient="horz" pos="1200"/>
        <p:guide orient="horz" pos="3888"/>
        <p:guide orient="horz" pos="2880"/>
        <p:guide orient="horz" pos="3216"/>
        <p:guide orient="horz" pos="816"/>
        <p:guide orient="horz" pos="175"/>
        <p:guide pos="3839"/>
        <p:guide pos="959"/>
        <p:guide pos="6719"/>
        <p:guide pos="6143"/>
        <p:guide pos="2831"/>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howGuides="1">
      <p:cViewPr varScale="1">
        <p:scale>
          <a:sx n="76" d="100"/>
          <a:sy n="76" d="100"/>
        </p:scale>
        <p:origin x="253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12/21/2017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12/21/2017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56" name="line"/>
          <p:cNvGrpSpPr/>
          <p:nvPr/>
        </p:nvGrpSpPr>
        <p:grpSpPr bwMode="invGray">
          <a:xfrm>
            <a:off x="1584896" y="4724400"/>
            <a:ext cx="8631936" cy="64008"/>
            <a:chOff x="-4110038" y="2703513"/>
            <a:chExt cx="17394239" cy="160336"/>
          </a:xfrm>
          <a:solidFill>
            <a:schemeClr val="tx2"/>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spTree>
    <p:extLst>
      <p:ext uri="{BB962C8B-B14F-4D97-AF65-F5344CB8AC3E}">
        <p14:creationId xmlns:p14="http://schemas.microsoft.com/office/powerpoint/2010/main" val="2785518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line"/>
          <p:cNvGrpSpPr/>
          <p:nvPr/>
        </p:nvGrpSpPr>
        <p:grpSpPr bwMode="invGray">
          <a:xfrm>
            <a:off x="1522413" y="1514475"/>
            <a:ext cx="10569575" cy="64008"/>
            <a:chOff x="1522413" y="1514475"/>
            <a:chExt cx="10569575" cy="64008"/>
          </a:xfrm>
          <a:solidFill>
            <a:schemeClr val="tx2"/>
          </a:solidFill>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Date Placeholder 3"/>
          <p:cNvSpPr>
            <a:spLocks noGrp="1"/>
          </p:cNvSpPr>
          <p:nvPr>
            <p:ph type="dt" sz="half" idx="10"/>
          </p:nvPr>
        </p:nvSpPr>
        <p:spPr/>
        <p:txBody>
          <a:bodyPr/>
          <a:lstStyle/>
          <a:p>
            <a:fld id="{9AFE8FB1-0A7A-443E-AAF7-31D4FA1AA312}"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2" name="Title 1"/>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123416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line"/>
          <p:cNvGrpSpPr/>
          <p:nvPr/>
        </p:nvGrpSpPr>
        <p:grpSpPr bwMode="invGray">
          <a:xfrm rot="5400000">
            <a:off x="6864412" y="3472598"/>
            <a:ext cx="6492240" cy="64008"/>
            <a:chOff x="1522413" y="1514475"/>
            <a:chExt cx="10569575" cy="64008"/>
          </a:xfrm>
          <a:solidFill>
            <a:schemeClr val="tx2"/>
          </a:solidFill>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Date Placeholder 3"/>
          <p:cNvSpPr>
            <a:spLocks noGrp="1"/>
          </p:cNvSpPr>
          <p:nvPr>
            <p:ph type="dt" sz="half" idx="10"/>
          </p:nvPr>
        </p:nvSpPr>
        <p:spPr/>
        <p:txBody>
          <a:bodyPr/>
          <a:lstStyle/>
          <a:p>
            <a:fld id="{9AFE8FB1-0A7A-443E-AAF7-31D4FA1AA312}"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spTree>
    <p:extLst>
      <p:ext uri="{BB962C8B-B14F-4D97-AF65-F5344CB8AC3E}">
        <p14:creationId xmlns:p14="http://schemas.microsoft.com/office/powerpoint/2010/main" val="1358553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67" name="line"/>
          <p:cNvGrpSpPr/>
          <p:nvPr/>
        </p:nvGrpSpPr>
        <p:grpSpPr bwMode="invGray">
          <a:xfrm>
            <a:off x="1522413" y="1514475"/>
            <a:ext cx="10569575" cy="64008"/>
            <a:chOff x="1522413" y="1514475"/>
            <a:chExt cx="10569575" cy="64008"/>
          </a:xfrm>
          <a:solidFill>
            <a:schemeClr val="tx2"/>
          </a:solidFill>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Date Placeholder 3"/>
          <p:cNvSpPr>
            <a:spLocks noGrp="1"/>
          </p:cNvSpPr>
          <p:nvPr>
            <p:ph type="dt" sz="half" idx="10"/>
          </p:nvPr>
        </p:nvSpPr>
        <p:spPr/>
        <p:txBody>
          <a:bodyPr/>
          <a:lstStyle/>
          <a:p>
            <a:fld id="{9AFE8FB1-0A7A-443E-AAF7-31D4FA1AA312}"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Tree>
    <p:extLst>
      <p:ext uri="{BB962C8B-B14F-4D97-AF65-F5344CB8AC3E}">
        <p14:creationId xmlns:p14="http://schemas.microsoft.com/office/powerpoint/2010/main" val="308576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255" name="line"/>
          <p:cNvGrpSpPr/>
          <p:nvPr/>
        </p:nvGrpSpPr>
        <p:grpSpPr bwMode="invGray">
          <a:xfrm>
            <a:off x="1584896" y="4724400"/>
            <a:ext cx="8631936" cy="64008"/>
            <a:chOff x="-4110038" y="2703513"/>
            <a:chExt cx="17394239" cy="160336"/>
          </a:xfrm>
          <a:solidFill>
            <a:schemeClr val="tx2"/>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4" name="Date Placeholder 3"/>
          <p:cNvSpPr>
            <a:spLocks noGrp="1"/>
          </p:cNvSpPr>
          <p:nvPr>
            <p:ph type="dt" sz="half" idx="10"/>
          </p:nvPr>
        </p:nvSpPr>
        <p:spPr/>
        <p:txBody>
          <a:bodyPr/>
          <a:lstStyle/>
          <a:p>
            <a:fld id="{9AFE8FB1-0A7A-443E-AAF7-31D4FA1AA312}"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a:t>Click to edit Master title style</a:t>
            </a:r>
            <a:endParaRPr/>
          </a:p>
        </p:txBody>
      </p:sp>
    </p:spTree>
    <p:extLst>
      <p:ext uri="{BB962C8B-B14F-4D97-AF65-F5344CB8AC3E}">
        <p14:creationId xmlns:p14="http://schemas.microsoft.com/office/powerpoint/2010/main" val="124563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58" name="line"/>
          <p:cNvGrpSpPr/>
          <p:nvPr/>
        </p:nvGrpSpPr>
        <p:grpSpPr bwMode="invGray">
          <a:xfrm>
            <a:off x="1522413" y="1514475"/>
            <a:ext cx="10569575" cy="64008"/>
            <a:chOff x="1522413" y="1514475"/>
            <a:chExt cx="10569575" cy="64008"/>
          </a:xfrm>
          <a:solidFill>
            <a:schemeClr val="tx2"/>
          </a:solidFill>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5" name="Date Placeholder 4"/>
          <p:cNvSpPr>
            <a:spLocks noGrp="1"/>
          </p:cNvSpPr>
          <p:nvPr>
            <p:ph type="dt" sz="half" idx="10"/>
          </p:nvPr>
        </p:nvSpPr>
        <p:spPr/>
        <p:txBody>
          <a:bodyPr/>
          <a:lstStyle/>
          <a:p>
            <a:fld id="{9AFE8FB1-0A7A-443E-AAF7-31D4FA1AA312}"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spTree>
    <p:extLst>
      <p:ext uri="{BB962C8B-B14F-4D97-AF65-F5344CB8AC3E}">
        <p14:creationId xmlns:p14="http://schemas.microsoft.com/office/powerpoint/2010/main" val="296596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60" name="line"/>
          <p:cNvGrpSpPr/>
          <p:nvPr/>
        </p:nvGrpSpPr>
        <p:grpSpPr bwMode="invGray">
          <a:xfrm>
            <a:off x="1522413" y="1514475"/>
            <a:ext cx="10569575" cy="64008"/>
            <a:chOff x="1522413" y="1514475"/>
            <a:chExt cx="10569575" cy="64008"/>
          </a:xfrm>
          <a:solidFill>
            <a:schemeClr val="tx2"/>
          </a:solidFill>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7" name="Date Placeholder 6"/>
          <p:cNvSpPr>
            <a:spLocks noGrp="1"/>
          </p:cNvSpPr>
          <p:nvPr>
            <p:ph type="dt" sz="half" idx="10"/>
          </p:nvPr>
        </p:nvSpPr>
        <p:spPr/>
        <p:txBody>
          <a:bodyPr/>
          <a:lstStyle/>
          <a:p>
            <a:fld id="{9AFE8FB1-0A7A-443E-AAF7-31D4FA1AA312}" type="datetimeFigureOut">
              <a:rPr lang="en-US" smtClean="0"/>
              <a:t>12/21/2017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BA54BD-C84D-46CE-8B72-31BFB26ABA43}" type="slidenum">
              <a:rPr lang="en-US" smtClean="0"/>
              <a:t>‹#›</a:t>
            </a:fld>
            <a:endParaRPr lang="en-US"/>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spTree>
    <p:extLst>
      <p:ext uri="{BB962C8B-B14F-4D97-AF65-F5344CB8AC3E}">
        <p14:creationId xmlns:p14="http://schemas.microsoft.com/office/powerpoint/2010/main" val="2307442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6" name="line"/>
          <p:cNvGrpSpPr/>
          <p:nvPr/>
        </p:nvGrpSpPr>
        <p:grpSpPr bwMode="invGray">
          <a:xfrm>
            <a:off x="1522413" y="1514475"/>
            <a:ext cx="10569575" cy="64008"/>
            <a:chOff x="1522413" y="1514475"/>
            <a:chExt cx="10569575" cy="64008"/>
          </a:xfrm>
          <a:solidFill>
            <a:schemeClr val="tx2"/>
          </a:solidFill>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Date Placeholder 2"/>
          <p:cNvSpPr>
            <a:spLocks noGrp="1"/>
          </p:cNvSpPr>
          <p:nvPr>
            <p:ph type="dt" sz="half" idx="10"/>
          </p:nvPr>
        </p:nvSpPr>
        <p:spPr/>
        <p:txBody>
          <a:bodyPr/>
          <a:lstStyle/>
          <a:p>
            <a:fld id="{9AFE8FB1-0A7A-443E-AAF7-31D4FA1AA312}" type="datetimeFigureOut">
              <a:rPr lang="en-US" smtClean="0"/>
              <a:t>12/21/2017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BA54BD-C84D-46CE-8B72-31BFB26ABA43}" type="slidenum">
              <a:rPr lang="en-US" smtClean="0"/>
              <a:t>‹#›</a:t>
            </a:fld>
            <a:endParaRPr lang="en-US"/>
          </a:p>
        </p:txBody>
      </p:sp>
      <p:sp>
        <p:nvSpPr>
          <p:cNvPr id="2" name="Title 1"/>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1295795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smtClean="0"/>
              <a:t>12/21/2017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153498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615" name="frame"/>
          <p:cNvGrpSpPr/>
          <p:nvPr/>
        </p:nvGrpSpPr>
        <p:grpSpPr bwMode="invGray">
          <a:xfrm>
            <a:off x="4417839" y="1630821"/>
            <a:ext cx="6291028" cy="4575885"/>
            <a:chOff x="4417839" y="1630821"/>
            <a:chExt cx="6291028" cy="4575885"/>
          </a:xfrm>
          <a:solidFill>
            <a:schemeClr val="tx2"/>
          </a:solidFill>
        </p:grpSpPr>
        <p:grpSp>
          <p:nvGrpSpPr>
            <p:cNvPr id="616" name="Group 615"/>
            <p:cNvGrpSpPr/>
            <p:nvPr/>
          </p:nvGrpSpPr>
          <p:grpSpPr bwMode="invGray">
            <a:xfrm>
              <a:off x="5414491" y="1630821"/>
              <a:ext cx="5294376" cy="4114800"/>
              <a:chOff x="3310555" y="716546"/>
              <a:chExt cx="5294376" cy="4114800"/>
            </a:xfrm>
            <a:grpFill/>
          </p:grpSpPr>
          <p:grpSp>
            <p:nvGrpSpPr>
              <p:cNvPr id="768" name="Group 767"/>
              <p:cNvGrpSpPr/>
              <p:nvPr/>
            </p:nvGrpSpPr>
            <p:grpSpPr bwMode="invGray">
              <a:xfrm flipH="1">
                <a:off x="3310555" y="737968"/>
                <a:ext cx="5294376" cy="54864"/>
                <a:chOff x="1522413" y="1514475"/>
                <a:chExt cx="10569575" cy="64008"/>
              </a:xfrm>
              <a:grp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grp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a:grpFill/>
          </p:grpSpPr>
          <p:grpSp>
            <p:nvGrpSpPr>
              <p:cNvPr id="618" name="Group 617"/>
              <p:cNvGrpSpPr/>
              <p:nvPr/>
            </p:nvGrpSpPr>
            <p:grpSpPr bwMode="invGray">
              <a:xfrm flipH="1">
                <a:off x="3310555" y="737968"/>
                <a:ext cx="5294376" cy="54864"/>
                <a:chOff x="1522413" y="1514475"/>
                <a:chExt cx="10569575" cy="64008"/>
              </a:xfrm>
              <a:grp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grp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5" name="Date Placeholder 4"/>
          <p:cNvSpPr>
            <a:spLocks noGrp="1"/>
          </p:cNvSpPr>
          <p:nvPr>
            <p:ph type="dt" sz="half" idx="10"/>
          </p:nvPr>
        </p:nvSpPr>
        <p:spPr/>
        <p:txBody>
          <a:bodyPr/>
          <a:lstStyle/>
          <a:p>
            <a:fld id="{9AFE8FB1-0A7A-443E-AAF7-31D4FA1AA312}"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Tree>
    <p:extLst>
      <p:ext uri="{BB962C8B-B14F-4D97-AF65-F5344CB8AC3E}">
        <p14:creationId xmlns:p14="http://schemas.microsoft.com/office/powerpoint/2010/main" val="1257661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614" name="frame"/>
          <p:cNvGrpSpPr/>
          <p:nvPr/>
        </p:nvGrpSpPr>
        <p:grpSpPr bwMode="invGray">
          <a:xfrm flipH="1">
            <a:off x="1447500" y="1630821"/>
            <a:ext cx="6291028" cy="4575885"/>
            <a:chOff x="4417839" y="1630821"/>
            <a:chExt cx="6291028" cy="4575885"/>
          </a:xfrm>
          <a:solidFill>
            <a:schemeClr val="tx2"/>
          </a:solidFill>
        </p:grpSpPr>
        <p:grpSp>
          <p:nvGrpSpPr>
            <p:cNvPr id="615" name="Group 614"/>
            <p:cNvGrpSpPr/>
            <p:nvPr/>
          </p:nvGrpSpPr>
          <p:grpSpPr bwMode="invGray">
            <a:xfrm>
              <a:off x="5414491" y="1630821"/>
              <a:ext cx="5294376" cy="4114800"/>
              <a:chOff x="3310555" y="716546"/>
              <a:chExt cx="5294376" cy="4114800"/>
            </a:xfrm>
            <a:grpFill/>
          </p:grpSpPr>
          <p:grpSp>
            <p:nvGrpSpPr>
              <p:cNvPr id="767" name="Group 766"/>
              <p:cNvGrpSpPr/>
              <p:nvPr/>
            </p:nvGrpSpPr>
            <p:grpSpPr bwMode="invGray">
              <a:xfrm flipH="1">
                <a:off x="3310555" y="737968"/>
                <a:ext cx="5294376" cy="54864"/>
                <a:chOff x="1522413" y="1514475"/>
                <a:chExt cx="10569575" cy="64008"/>
              </a:xfrm>
              <a:grp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grp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a:grpFill/>
          </p:grpSpPr>
          <p:grpSp>
            <p:nvGrpSpPr>
              <p:cNvPr id="617" name="Group 616"/>
              <p:cNvGrpSpPr/>
              <p:nvPr/>
            </p:nvGrpSpPr>
            <p:grpSpPr bwMode="invGray">
              <a:xfrm flipH="1">
                <a:off x="3310555" y="737968"/>
                <a:ext cx="5294376" cy="54864"/>
                <a:chOff x="1522413" y="1514475"/>
                <a:chExt cx="10569575" cy="64008"/>
              </a:xfrm>
              <a:grp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grp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5" name="Date Placeholder 4"/>
          <p:cNvSpPr>
            <a:spLocks noGrp="1"/>
          </p:cNvSpPr>
          <p:nvPr>
            <p:ph type="dt" sz="half" idx="10"/>
          </p:nvPr>
        </p:nvSpPr>
        <p:spPr/>
        <p:txBody>
          <a:bodyPr/>
          <a:lstStyle/>
          <a:p>
            <a:fld id="{9AFE8FB1-0A7A-443E-AAF7-31D4FA1AA312}"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
        <p:nvSpPr>
          <p:cNvPr id="3" name="Picture Placeholder 2"/>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Tree>
    <p:extLst>
      <p:ext uri="{BB962C8B-B14F-4D97-AF65-F5344CB8AC3E}">
        <p14:creationId xmlns:p14="http://schemas.microsoft.com/office/powerpoint/2010/main" val="2205495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000">
                <a:solidFill>
                  <a:schemeClr val="bg1"/>
                </a:solidFill>
              </a:defRPr>
            </a:lvl1pPr>
          </a:lstStyle>
          <a:p>
            <a:fld id="{9AFE8FB1-0A7A-443E-AAF7-31D4FA1AA312}" type="datetimeFigureOut">
              <a:rPr lang="en-US" smtClean="0"/>
              <a:pPr/>
              <a:t>12/21/2017</a:t>
            </a:fld>
            <a:endParaRPr lang="en-US"/>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000">
                <a:solidFill>
                  <a:schemeClr val="bg1"/>
                </a:solidFill>
              </a:defRPr>
            </a:lvl1pPr>
          </a:lstStyle>
          <a:p>
            <a:endParaRPr lang="en-US"/>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000">
                <a:solidFill>
                  <a:schemeClr val="bg1"/>
                </a:solidFill>
              </a:defRPr>
            </a:lvl1pPr>
          </a:lstStyle>
          <a:p>
            <a:fld id="{25BA54BD-C84D-46CE-8B72-31BFB26ABA43}" type="slidenum">
              <a:rPr lang="en-US" smtClean="0"/>
              <a:pPr/>
              <a:t>‹#›</a:t>
            </a:fld>
            <a:endParaRPr lang="en-US"/>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a:t>Click to edit Master title style</a:t>
            </a:r>
            <a:endParaRPr/>
          </a:p>
        </p:txBody>
      </p:sp>
    </p:spTree>
    <p:extLst>
      <p:ext uri="{BB962C8B-B14F-4D97-AF65-F5344CB8AC3E}">
        <p14:creationId xmlns:p14="http://schemas.microsoft.com/office/powerpoint/2010/main" val="296471447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74320" indent="-274320" algn="l" defTabSz="914400" rtl="0" eaLnBrk="1" latinLnBrk="0" hangingPunct="1">
        <a:lnSpc>
          <a:spcPct val="90000"/>
        </a:lnSpc>
        <a:spcBef>
          <a:spcPts val="1800"/>
        </a:spcBef>
        <a:buClr>
          <a:schemeClr val="tx2"/>
        </a:buClr>
        <a:buSzPct val="80000"/>
        <a:buFont typeface="Wingdings 3" panose="05040102010807070707" pitchFamily="18" charset="2"/>
        <a:buChar char="u"/>
        <a:defRPr sz="2400" kern="1200">
          <a:solidFill>
            <a:schemeClr val="bg1"/>
          </a:solidFill>
          <a:latin typeface="+mn-lt"/>
          <a:ea typeface="+mn-ea"/>
          <a:cs typeface="+mn-cs"/>
        </a:defRPr>
      </a:lvl1pPr>
      <a:lvl2pPr marL="576072" indent="-274320" algn="l" defTabSz="914400" rtl="0" eaLnBrk="1" latinLnBrk="0" hangingPunct="1">
        <a:lnSpc>
          <a:spcPct val="90000"/>
        </a:lnSpc>
        <a:spcBef>
          <a:spcPts val="600"/>
        </a:spcBef>
        <a:buClr>
          <a:schemeClr val="tx2"/>
        </a:buClr>
        <a:buSzPct val="100000"/>
        <a:buFont typeface="Wingdings 3" panose="05040102010807070707" pitchFamily="18" charset="2"/>
        <a:buChar char="u"/>
        <a:defRPr sz="2000" kern="1200">
          <a:solidFill>
            <a:schemeClr val="bg1"/>
          </a:solidFill>
          <a:latin typeface="+mn-lt"/>
          <a:ea typeface="+mn-ea"/>
          <a:cs typeface="+mn-cs"/>
        </a:defRPr>
      </a:lvl2pPr>
      <a:lvl3pPr marL="804672" indent="-228600" algn="l" defTabSz="914400" rtl="0" eaLnBrk="1" latinLnBrk="0" hangingPunct="1">
        <a:lnSpc>
          <a:spcPct val="90000"/>
        </a:lnSpc>
        <a:spcBef>
          <a:spcPts val="600"/>
        </a:spcBef>
        <a:buClr>
          <a:schemeClr val="tx2"/>
        </a:buClr>
        <a:buSzPct val="80000"/>
        <a:buFont typeface="Wingdings 3" panose="05040102010807070707" pitchFamily="18" charset="2"/>
        <a:buChar char="u"/>
        <a:defRPr sz="1800" kern="1200">
          <a:solidFill>
            <a:schemeClr val="bg1"/>
          </a:solidFill>
          <a:latin typeface="+mn-lt"/>
          <a:ea typeface="+mn-ea"/>
          <a:cs typeface="+mn-cs"/>
        </a:defRPr>
      </a:lvl3pPr>
      <a:lvl4pPr marL="1033272" indent="-228600" algn="l" defTabSz="914400" rtl="0" eaLnBrk="1" latinLnBrk="0" hangingPunct="1">
        <a:lnSpc>
          <a:spcPct val="90000"/>
        </a:lnSpc>
        <a:spcBef>
          <a:spcPts val="600"/>
        </a:spcBef>
        <a:buClr>
          <a:schemeClr val="tx2"/>
        </a:buClr>
        <a:buSzPct val="100000"/>
        <a:buFont typeface="Wingdings 3" panose="05040102010807070707" pitchFamily="18" charset="2"/>
        <a:buChar char="u"/>
        <a:defRPr sz="1600" kern="1200">
          <a:solidFill>
            <a:schemeClr val="bg1"/>
          </a:solidFill>
          <a:latin typeface="+mn-lt"/>
          <a:ea typeface="+mn-ea"/>
          <a:cs typeface="+mn-cs"/>
        </a:defRPr>
      </a:lvl4pPr>
      <a:lvl5pPr marL="1261872" indent="-228600" algn="l" defTabSz="914400" rtl="0" eaLnBrk="1" latinLnBrk="0" hangingPunct="1">
        <a:lnSpc>
          <a:spcPct val="90000"/>
        </a:lnSpc>
        <a:spcBef>
          <a:spcPts val="600"/>
        </a:spcBef>
        <a:buClr>
          <a:schemeClr val="tx2"/>
        </a:buClr>
        <a:buSzPct val="100000"/>
        <a:buFont typeface="Wingdings 3" panose="05040102010807070707" pitchFamily="18" charset="2"/>
        <a:buChar char="u"/>
        <a:defRPr sz="1600" kern="1200">
          <a:solidFill>
            <a:schemeClr val="bg1"/>
          </a:solidFill>
          <a:latin typeface="+mn-lt"/>
          <a:ea typeface="+mn-ea"/>
          <a:cs typeface="+mn-cs"/>
        </a:defRPr>
      </a:lvl5pPr>
      <a:lvl6pPr marL="1490472" indent="-228600" algn="l" defTabSz="914400" rtl="0" eaLnBrk="1" latinLnBrk="0" hangingPunct="1">
        <a:lnSpc>
          <a:spcPct val="90000"/>
        </a:lnSpc>
        <a:spcBef>
          <a:spcPts val="600"/>
        </a:spcBef>
        <a:buClr>
          <a:schemeClr val="tx2"/>
        </a:buClr>
        <a:buSzPct val="100000"/>
        <a:buFont typeface="Wingdings 3" panose="05040102010807070707" pitchFamily="18" charset="2"/>
        <a:buChar char="u"/>
        <a:defRPr sz="1600" kern="1200">
          <a:solidFill>
            <a:schemeClr val="bg1"/>
          </a:solidFill>
          <a:latin typeface="+mn-lt"/>
          <a:ea typeface="+mn-ea"/>
          <a:cs typeface="+mn-cs"/>
        </a:defRPr>
      </a:lvl6pPr>
      <a:lvl7pPr marL="1719072" indent="-228600" algn="l" defTabSz="914400" rtl="0" eaLnBrk="1" latinLnBrk="0" hangingPunct="1">
        <a:lnSpc>
          <a:spcPct val="90000"/>
        </a:lnSpc>
        <a:spcBef>
          <a:spcPts val="600"/>
        </a:spcBef>
        <a:buClr>
          <a:schemeClr val="tx2"/>
        </a:buClr>
        <a:buSzPct val="80000"/>
        <a:buFont typeface="Wingdings 3" panose="05040102010807070707" pitchFamily="18" charset="2"/>
        <a:buChar char="u"/>
        <a:defRPr sz="1600" kern="1200">
          <a:solidFill>
            <a:schemeClr val="bg1"/>
          </a:solidFill>
          <a:latin typeface="+mn-lt"/>
          <a:ea typeface="+mn-ea"/>
          <a:cs typeface="+mn-cs"/>
        </a:defRPr>
      </a:lvl7pPr>
      <a:lvl8pPr marL="1947672" indent="-228600" algn="l" defTabSz="914400" rtl="0" eaLnBrk="1" latinLnBrk="0" hangingPunct="1">
        <a:lnSpc>
          <a:spcPct val="90000"/>
        </a:lnSpc>
        <a:spcBef>
          <a:spcPts val="600"/>
        </a:spcBef>
        <a:buClr>
          <a:schemeClr val="tx2"/>
        </a:buClr>
        <a:buSzPct val="100000"/>
        <a:buFont typeface="Wingdings 3" panose="05040102010807070707" pitchFamily="18" charset="2"/>
        <a:buChar char="u"/>
        <a:defRPr sz="1600" kern="1200">
          <a:solidFill>
            <a:schemeClr val="bg1"/>
          </a:solidFill>
          <a:latin typeface="+mn-lt"/>
          <a:ea typeface="+mn-ea"/>
          <a:cs typeface="+mn-cs"/>
        </a:defRPr>
      </a:lvl8pPr>
      <a:lvl9pPr marL="2176272" indent="-228600" algn="l" defTabSz="914400" rtl="0" eaLnBrk="1" latinLnBrk="0" hangingPunct="1">
        <a:lnSpc>
          <a:spcPct val="90000"/>
        </a:lnSpc>
        <a:spcBef>
          <a:spcPts val="600"/>
        </a:spcBef>
        <a:buClr>
          <a:schemeClr val="tx2"/>
        </a:buClr>
        <a:buSzPct val="80000"/>
        <a:buFont typeface="Wingdings 3" panose="05040102010807070707" pitchFamily="18" charset="2"/>
        <a:buChar char="u"/>
        <a:defRPr sz="1600" kern="120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923212" y="4495800"/>
            <a:ext cx="4571999" cy="2086725"/>
          </a:xfrm>
          <a:prstGeom prst="rect">
            <a:avLst/>
          </a:prstGeom>
          <a:noFill/>
        </p:spPr>
        <p:txBody>
          <a:bodyPr wrap="square" rtlCol="0">
            <a:spAutoFit/>
          </a:bodyPr>
          <a:lstStyle/>
          <a:p>
            <a:pPr>
              <a:lnSpc>
                <a:spcPct val="90000"/>
              </a:lnSpc>
            </a:pPr>
            <a:endParaRPr lang="en-US" sz="2400" dirty="0">
              <a:solidFill>
                <a:schemeClr val="bg1"/>
              </a:solidFill>
            </a:endParaRPr>
          </a:p>
          <a:p>
            <a:pPr>
              <a:lnSpc>
                <a:spcPct val="90000"/>
              </a:lnSpc>
            </a:pPr>
            <a:r>
              <a:rPr lang="en-US" sz="2400" dirty="0">
                <a:solidFill>
                  <a:schemeClr val="bg1"/>
                </a:solidFill>
              </a:rPr>
              <a:t>By :</a:t>
            </a:r>
          </a:p>
          <a:p>
            <a:pPr>
              <a:lnSpc>
                <a:spcPct val="90000"/>
              </a:lnSpc>
            </a:pPr>
            <a:r>
              <a:rPr lang="en-US" sz="2400" dirty="0">
                <a:solidFill>
                  <a:schemeClr val="bg1"/>
                </a:solidFill>
              </a:rPr>
              <a:t>Ahmad </a:t>
            </a:r>
            <a:r>
              <a:rPr lang="en-US" sz="2400" dirty="0" err="1">
                <a:solidFill>
                  <a:schemeClr val="bg1"/>
                </a:solidFill>
              </a:rPr>
              <a:t>Alkateeb</a:t>
            </a:r>
            <a:endParaRPr lang="en-US" sz="2400" dirty="0">
              <a:solidFill>
                <a:schemeClr val="bg1"/>
              </a:solidFill>
            </a:endParaRPr>
          </a:p>
          <a:p>
            <a:pPr>
              <a:lnSpc>
                <a:spcPct val="90000"/>
              </a:lnSpc>
            </a:pPr>
            <a:r>
              <a:rPr lang="en-US" sz="2400" dirty="0" err="1">
                <a:solidFill>
                  <a:schemeClr val="bg1"/>
                </a:solidFill>
              </a:rPr>
              <a:t>Belal</a:t>
            </a:r>
            <a:r>
              <a:rPr lang="en-US" sz="2400" dirty="0">
                <a:solidFill>
                  <a:schemeClr val="bg1"/>
                </a:solidFill>
              </a:rPr>
              <a:t> Abu Hani</a:t>
            </a:r>
          </a:p>
          <a:p>
            <a:pPr>
              <a:lnSpc>
                <a:spcPct val="90000"/>
              </a:lnSpc>
            </a:pPr>
            <a:r>
              <a:rPr lang="en-US" sz="2400" dirty="0">
                <a:solidFill>
                  <a:schemeClr val="bg1"/>
                </a:solidFill>
              </a:rPr>
              <a:t>Bilal </a:t>
            </a:r>
            <a:r>
              <a:rPr lang="en-US" sz="2400" dirty="0" err="1">
                <a:solidFill>
                  <a:schemeClr val="bg1"/>
                </a:solidFill>
              </a:rPr>
              <a:t>Kababji</a:t>
            </a:r>
            <a:endParaRPr lang="en-US" sz="2400" dirty="0">
              <a:solidFill>
                <a:schemeClr val="bg1"/>
              </a:solidFill>
            </a:endParaRPr>
          </a:p>
          <a:p>
            <a:pPr>
              <a:lnSpc>
                <a:spcPct val="90000"/>
              </a:lnSpc>
            </a:pPr>
            <a:r>
              <a:rPr lang="en-US" sz="2400" dirty="0" err="1">
                <a:solidFill>
                  <a:schemeClr val="bg1"/>
                </a:solidFill>
              </a:rPr>
              <a:t>Hisham</a:t>
            </a:r>
            <a:r>
              <a:rPr lang="en-US" sz="2400" dirty="0">
                <a:solidFill>
                  <a:schemeClr val="bg1"/>
                </a:solidFill>
              </a:rPr>
              <a:t> Saleh</a:t>
            </a:r>
          </a:p>
        </p:txBody>
      </p:sp>
      <p:sp>
        <p:nvSpPr>
          <p:cNvPr id="7" name="TextBox 6"/>
          <p:cNvSpPr txBox="1"/>
          <p:nvPr/>
        </p:nvSpPr>
        <p:spPr>
          <a:xfrm>
            <a:off x="1522412" y="609600"/>
            <a:ext cx="4571999" cy="424732"/>
          </a:xfrm>
          <a:prstGeom prst="rect">
            <a:avLst/>
          </a:prstGeom>
          <a:noFill/>
        </p:spPr>
        <p:txBody>
          <a:bodyPr wrap="square" rtlCol="0">
            <a:spAutoFit/>
          </a:bodyPr>
          <a:lstStyle/>
          <a:p>
            <a:pPr>
              <a:lnSpc>
                <a:spcPct val="90000"/>
              </a:lnSpc>
            </a:pPr>
            <a:r>
              <a:rPr lang="en-US" sz="2400" dirty="0">
                <a:solidFill>
                  <a:schemeClr val="bg1"/>
                </a:solidFill>
              </a:rPr>
              <a:t>December 21, 2017</a:t>
            </a:r>
          </a:p>
        </p:txBody>
      </p:sp>
      <p:sp>
        <p:nvSpPr>
          <p:cNvPr id="4" name="Title 3"/>
          <p:cNvSpPr>
            <a:spLocks noGrp="1"/>
          </p:cNvSpPr>
          <p:nvPr>
            <p:ph type="ctrTitle"/>
          </p:nvPr>
        </p:nvSpPr>
        <p:spPr>
          <a:xfrm>
            <a:off x="1674812" y="2667000"/>
            <a:ext cx="9144000" cy="2667000"/>
          </a:xfrm>
        </p:spPr>
        <p:txBody>
          <a:bodyPr/>
          <a:lstStyle/>
          <a:p>
            <a:r>
              <a:rPr lang="en-US" dirty="0"/>
              <a:t>Graduation Project II</a:t>
            </a:r>
            <a:br>
              <a:rPr lang="en-US" dirty="0"/>
            </a:br>
            <a:br>
              <a:rPr lang="en-US" dirty="0"/>
            </a:br>
            <a:r>
              <a:rPr lang="en-US" sz="3200" dirty="0"/>
              <a:t>Evaluation of the Water Distribution System for the NW Pressure Zone in Nablus City </a:t>
            </a:r>
            <a:br>
              <a:rPr lang="en-US" dirty="0"/>
            </a:br>
            <a:br>
              <a:rPr lang="en-US" dirty="0"/>
            </a:br>
            <a:endParaRPr lang="en-US" dirty="0"/>
          </a:p>
        </p:txBody>
      </p:sp>
      <p:sp>
        <p:nvSpPr>
          <p:cNvPr id="8" name="TextBox 7"/>
          <p:cNvSpPr txBox="1"/>
          <p:nvPr/>
        </p:nvSpPr>
        <p:spPr>
          <a:xfrm>
            <a:off x="912812" y="4971380"/>
            <a:ext cx="4571999" cy="757130"/>
          </a:xfrm>
          <a:prstGeom prst="rect">
            <a:avLst/>
          </a:prstGeom>
          <a:noFill/>
        </p:spPr>
        <p:txBody>
          <a:bodyPr wrap="square" rtlCol="0">
            <a:spAutoFit/>
          </a:bodyPr>
          <a:lstStyle/>
          <a:p>
            <a:pPr>
              <a:lnSpc>
                <a:spcPct val="90000"/>
              </a:lnSpc>
            </a:pPr>
            <a:r>
              <a:rPr lang="en-US" sz="2400" dirty="0">
                <a:solidFill>
                  <a:schemeClr val="bg1"/>
                </a:solidFill>
              </a:rPr>
              <a:t>Supervisor:</a:t>
            </a:r>
          </a:p>
          <a:p>
            <a:pPr>
              <a:lnSpc>
                <a:spcPct val="90000"/>
              </a:lnSpc>
            </a:pPr>
            <a:r>
              <a:rPr lang="en-US" sz="2400" dirty="0" err="1">
                <a:solidFill>
                  <a:schemeClr val="bg1"/>
                </a:solidFill>
              </a:rPr>
              <a:t>Dr.Hamees</a:t>
            </a:r>
            <a:r>
              <a:rPr lang="en-US" sz="2400" dirty="0">
                <a:solidFill>
                  <a:schemeClr val="bg1"/>
                </a:solidFill>
              </a:rPr>
              <a:t> </a:t>
            </a:r>
            <a:r>
              <a:rPr lang="en-US" sz="2400" dirty="0" err="1">
                <a:solidFill>
                  <a:schemeClr val="bg1"/>
                </a:solidFill>
              </a:rPr>
              <a:t>Tubeileh</a:t>
            </a:r>
            <a:endParaRPr lang="en-US" sz="2400" dirty="0">
              <a:solidFill>
                <a:schemeClr val="bg1"/>
              </a:solidFill>
            </a:endParaRPr>
          </a:p>
        </p:txBody>
      </p:sp>
      <p:pic>
        <p:nvPicPr>
          <p:cNvPr id="2" name="Picture 1"/>
          <p:cNvPicPr>
            <a:picLocks noChangeAspect="1"/>
          </p:cNvPicPr>
          <p:nvPr/>
        </p:nvPicPr>
        <p:blipFill>
          <a:blip r:embed="rId2"/>
          <a:stretch>
            <a:fillRect/>
          </a:stretch>
        </p:blipFill>
        <p:spPr>
          <a:xfrm>
            <a:off x="9874103" y="395503"/>
            <a:ext cx="1889417" cy="1876987"/>
          </a:xfrm>
          <a:prstGeom prst="rect">
            <a:avLst/>
          </a:prstGeom>
        </p:spPr>
      </p:pic>
    </p:spTree>
    <p:extLst>
      <p:ext uri="{BB962C8B-B14F-4D97-AF65-F5344CB8AC3E}">
        <p14:creationId xmlns:p14="http://schemas.microsoft.com/office/powerpoint/2010/main" val="575311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149205" y="1828800"/>
                <a:ext cx="4952998" cy="4267200"/>
              </a:xfrm>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area of Nablus governorate is about 605</a:t>
                </a:r>
                <a14:m>
                  <m:oMath xmlns:m="http://schemas.openxmlformats.org/officeDocument/2006/math">
                    <m:sSup>
                      <m:sSupPr>
                        <m:ctrlPr>
                          <a:rPr lang="en-US" sz="2800" i="1">
                            <a:effectLst>
                              <a:outerShdw blurRad="38100" dist="38100" dir="2700000" algn="tl">
                                <a:srgbClr val="000000">
                                  <a:alpha val="43137"/>
                                </a:srgbClr>
                              </a:outerShdw>
                            </a:effectLst>
                            <a:latin typeface="Cambria Math" panose="02040503050406030204" pitchFamily="18" charset="0"/>
                          </a:rPr>
                        </m:ctrlPr>
                      </m:sSupPr>
                      <m:e>
                        <m:r>
                          <a:rPr lang="en-US" sz="2800" i="1">
                            <a:effectLst>
                              <a:outerShdw blurRad="38100" dist="38100" dir="2700000" algn="tl">
                                <a:srgbClr val="000000">
                                  <a:alpha val="43137"/>
                                </a:srgbClr>
                              </a:outerShdw>
                            </a:effectLst>
                            <a:latin typeface="Cambria Math" panose="02040503050406030204" pitchFamily="18" charset="0"/>
                          </a:rPr>
                          <m:t>𝐾𝑚</m:t>
                        </m:r>
                      </m:e>
                      <m:sup>
                        <m:r>
                          <a:rPr lang="en-US" sz="2800" i="1">
                            <a:effectLst>
                              <a:outerShdw blurRad="38100" dist="38100" dir="2700000" algn="tl">
                                <a:srgbClr val="000000">
                                  <a:alpha val="43137"/>
                                </a:srgbClr>
                              </a:outerShdw>
                            </a:effectLst>
                            <a:latin typeface="Cambria Math" panose="02040503050406030204" pitchFamily="18" charset="0"/>
                          </a:rPr>
                          <m:t>2</m:t>
                        </m:r>
                      </m:sup>
                    </m:sSup>
                  </m:oMath>
                </a14:m>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where the city alone is 29</a:t>
                </a:r>
                <a14:m>
                  <m:oMath xmlns:m="http://schemas.openxmlformats.org/officeDocument/2006/math">
                    <m:r>
                      <a:rPr lang="en-US" sz="2800" i="1">
                        <a:effectLst>
                          <a:outerShdw blurRad="38100" dist="38100" dir="2700000" algn="tl">
                            <a:srgbClr val="000000">
                              <a:alpha val="43137"/>
                            </a:srgbClr>
                          </a:outerShdw>
                        </a:effectLst>
                        <a:latin typeface="Cambria Math" panose="02040503050406030204" pitchFamily="18" charset="0"/>
                      </a:rPr>
                      <m:t> </m:t>
                    </m:r>
                    <m:sSup>
                      <m:sSupPr>
                        <m:ctrlPr>
                          <a:rPr lang="en-US" sz="2800" i="1">
                            <a:effectLst>
                              <a:outerShdw blurRad="38100" dist="38100" dir="2700000" algn="tl">
                                <a:srgbClr val="000000">
                                  <a:alpha val="43137"/>
                                </a:srgbClr>
                              </a:outerShdw>
                            </a:effectLst>
                            <a:latin typeface="Cambria Math" panose="02040503050406030204" pitchFamily="18" charset="0"/>
                          </a:rPr>
                        </m:ctrlPr>
                      </m:sSupPr>
                      <m:e>
                        <m:r>
                          <a:rPr lang="en-US" sz="2800" i="1">
                            <a:effectLst>
                              <a:outerShdw blurRad="38100" dist="38100" dir="2700000" algn="tl">
                                <a:srgbClr val="000000">
                                  <a:alpha val="43137"/>
                                </a:srgbClr>
                              </a:outerShdw>
                            </a:effectLst>
                            <a:latin typeface="Cambria Math" panose="02040503050406030204" pitchFamily="18" charset="0"/>
                          </a:rPr>
                          <m:t>𝐾𝑚</m:t>
                        </m:r>
                      </m:e>
                      <m:sup>
                        <m:r>
                          <a:rPr lang="en-US" sz="2800" i="1">
                            <a:effectLst>
                              <a:outerShdw blurRad="38100" dist="38100" dir="2700000" algn="tl">
                                <a:srgbClr val="000000">
                                  <a:alpha val="43137"/>
                                </a:srgbClr>
                              </a:outerShdw>
                            </a:effectLst>
                            <a:latin typeface="Cambria Math" panose="02040503050406030204" pitchFamily="18" charset="0"/>
                          </a:rPr>
                          <m:t>2</m:t>
                        </m:r>
                      </m:sup>
                    </m:sSup>
                  </m:oMath>
                </a14:m>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and the built-up area in the city is about 30% of the total area which is about 8.7</a:t>
                </a:r>
                <a14:m>
                  <m:oMath xmlns:m="http://schemas.openxmlformats.org/officeDocument/2006/math">
                    <m:sSup>
                      <m:sSupPr>
                        <m:ctrlPr>
                          <a:rPr lang="en-US" sz="2800" i="1">
                            <a:effectLst>
                              <a:outerShdw blurRad="38100" dist="38100" dir="2700000" algn="tl">
                                <a:srgbClr val="000000">
                                  <a:alpha val="43137"/>
                                </a:srgbClr>
                              </a:outerShdw>
                            </a:effectLst>
                            <a:latin typeface="Cambria Math" panose="02040503050406030204" pitchFamily="18" charset="0"/>
                          </a:rPr>
                        </m:ctrlPr>
                      </m:sSupPr>
                      <m:e>
                        <m:r>
                          <a:rPr lang="en-US" sz="2800" i="1">
                            <a:effectLst>
                              <a:outerShdw blurRad="38100" dist="38100" dir="2700000" algn="tl">
                                <a:srgbClr val="000000">
                                  <a:alpha val="43137"/>
                                </a:srgbClr>
                              </a:outerShdw>
                            </a:effectLst>
                            <a:latin typeface="Cambria Math" panose="02040503050406030204" pitchFamily="18" charset="0"/>
                          </a:rPr>
                          <m:t>𝐾𝑚</m:t>
                        </m:r>
                      </m:e>
                      <m:sup>
                        <m:r>
                          <a:rPr lang="en-US" sz="2800" i="1">
                            <a:effectLst>
                              <a:outerShdw blurRad="38100" dist="38100" dir="2700000" algn="tl">
                                <a:srgbClr val="000000">
                                  <a:alpha val="43137"/>
                                </a:srgbClr>
                              </a:outerShdw>
                            </a:effectLst>
                            <a:latin typeface="Cambria Math" panose="02040503050406030204" pitchFamily="18" charset="0"/>
                          </a:rPr>
                          <m:t>2</m:t>
                        </m:r>
                      </m:sup>
                    </m:sSup>
                  </m:oMath>
                </a14:m>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endParaRPr lang="en-US" dirty="0"/>
              </a:p>
              <a:p>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149205" y="1828800"/>
                <a:ext cx="4952998" cy="4267200"/>
              </a:xfrm>
              <a:blipFill rotWithShape="0">
                <a:blip r:embed="rId2"/>
                <a:stretch>
                  <a:fillRect l="-1724" t="-2571" r="-1724"/>
                </a:stretch>
              </a:blipFill>
            </p:spPr>
            <p:txBody>
              <a:bodyPr/>
              <a:lstStyle/>
              <a:p>
                <a:r>
                  <a:rPr lang="en-US">
                    <a:noFill/>
                  </a:rPr>
                  <a:t> </a:t>
                </a:r>
              </a:p>
            </p:txBody>
          </p:sp>
        </mc:Fallback>
      </mc:AlternateContent>
      <p:sp>
        <p:nvSpPr>
          <p:cNvPr id="3" name="Title 2"/>
          <p:cNvSpPr>
            <a:spLocks noGrp="1"/>
          </p:cNvSpPr>
          <p:nvPr>
            <p:ph type="title"/>
          </p:nvPr>
        </p:nvSpPr>
        <p:spPr>
          <a:xfrm>
            <a:off x="1530204" y="457200"/>
            <a:ext cx="9143998" cy="1020762"/>
          </a:xfrm>
        </p:spPr>
        <p:txBody>
          <a:bodyPr/>
          <a:lstStyle/>
          <a:p>
            <a:pPr lvl="1" algn="l" rtl="0">
              <a:lnSpc>
                <a:spcPct val="90000"/>
              </a:lnSpc>
              <a:spcBef>
                <a:spcPct val="0"/>
              </a:spcBef>
            </a:pPr>
            <a:r>
              <a:rPr lang="en-US" sz="3600" dirty="0">
                <a:solidFill>
                  <a:schemeClr val="bg1"/>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Area </a:t>
            </a:r>
            <a:b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b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3012" y="1866900"/>
            <a:ext cx="5405617" cy="4229100"/>
          </a:xfrm>
          <a:prstGeom prst="rect">
            <a:avLst/>
          </a:prstGeom>
        </p:spPr>
      </p:pic>
    </p:spTree>
    <p:extLst>
      <p:ext uri="{BB962C8B-B14F-4D97-AF65-F5344CB8AC3E}">
        <p14:creationId xmlns:p14="http://schemas.microsoft.com/office/powerpoint/2010/main" val="220863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14" y="693738"/>
            <a:ext cx="9143998" cy="1020762"/>
          </a:xfrm>
        </p:spPr>
        <p:txBody>
          <a:bodyPr>
            <a:no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Topography</a:t>
            </a: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836612" y="1981200"/>
            <a:ext cx="5105398" cy="4267200"/>
          </a:xfrm>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highest point reaches 918m above sea level at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Ebal</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Mountain.</a:t>
            </a:r>
          </a:p>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lowest elevation is 349m below sea level at the southeast corner of the district.</a:t>
            </a:r>
          </a:p>
        </p:txBody>
      </p:sp>
      <p:pic>
        <p:nvPicPr>
          <p:cNvPr id="6" name="Picture 5"/>
          <p:cNvPicPr>
            <a:picLocks noChangeAspect="1"/>
          </p:cNvPicPr>
          <p:nvPr/>
        </p:nvPicPr>
        <p:blipFill>
          <a:blip r:embed="rId2"/>
          <a:stretch>
            <a:fillRect/>
          </a:stretch>
        </p:blipFill>
        <p:spPr>
          <a:xfrm>
            <a:off x="6094412" y="2020297"/>
            <a:ext cx="6055254" cy="3276600"/>
          </a:xfrm>
          <a:prstGeom prst="rect">
            <a:avLst/>
          </a:prstGeom>
        </p:spPr>
      </p:pic>
      <p:pic>
        <p:nvPicPr>
          <p:cNvPr id="4" name="Picture 3">
            <a:extLst>
              <a:ext uri="{FF2B5EF4-FFF2-40B4-BE49-F238E27FC236}">
                <a16:creationId xmlns:a16="http://schemas.microsoft.com/office/drawing/2014/main" id="{5D881795-B8D8-44F5-ACD6-33F2EE89F5B7}"/>
              </a:ext>
            </a:extLst>
          </p:cNvPr>
          <p:cNvPicPr>
            <a:picLocks noChangeAspect="1"/>
          </p:cNvPicPr>
          <p:nvPr/>
        </p:nvPicPr>
        <p:blipFill>
          <a:blip r:embed="rId3"/>
          <a:stretch>
            <a:fillRect/>
          </a:stretch>
        </p:blipFill>
        <p:spPr>
          <a:xfrm>
            <a:off x="5982966" y="1891709"/>
            <a:ext cx="6172200" cy="3533775"/>
          </a:xfrm>
          <a:prstGeom prst="rect">
            <a:avLst/>
          </a:prstGeom>
        </p:spPr>
      </p:pic>
    </p:spTree>
    <p:extLst>
      <p:ext uri="{BB962C8B-B14F-4D97-AF65-F5344CB8AC3E}">
        <p14:creationId xmlns:p14="http://schemas.microsoft.com/office/powerpoint/2010/main" val="19934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2414" y="1905000"/>
            <a:ext cx="9144000" cy="990600"/>
          </a:xfrm>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There are two types of resources in Nablus, wells and springs, also 12 reservoir</a:t>
            </a:r>
          </a:p>
        </p:txBody>
      </p:sp>
      <p:sp>
        <p:nvSpPr>
          <p:cNvPr id="3" name="Title 2"/>
          <p:cNvSpPr>
            <a:spLocks noGrp="1"/>
          </p:cNvSpPr>
          <p:nvPr>
            <p:ph type="title"/>
          </p:nvPr>
        </p:nvSpPr>
        <p:spPr>
          <a:xfrm>
            <a:off x="1522416" y="685800"/>
            <a:ext cx="9143998"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Background of water resources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5774" y="3200400"/>
            <a:ext cx="8605838" cy="2858284"/>
          </a:xfrm>
          <a:prstGeom prst="rect">
            <a:avLst/>
          </a:prstGeom>
        </p:spPr>
      </p:pic>
    </p:spTree>
    <p:extLst>
      <p:ext uri="{BB962C8B-B14F-4D97-AF65-F5344CB8AC3E}">
        <p14:creationId xmlns:p14="http://schemas.microsoft.com/office/powerpoint/2010/main" val="131246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2414" y="1905000"/>
            <a:ext cx="9144000" cy="2971800"/>
          </a:xfrm>
        </p:spPr>
        <p:txBody>
          <a:bodyPr>
            <a:noAutofit/>
          </a:bodyPr>
          <a:lstStyle/>
          <a:p>
            <a:pPr marL="0" indent="0">
              <a:buNone/>
            </a:pPr>
            <a:r>
              <a:rPr lang="ar-S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Nablus city is divided into six pressure zones due to</a:t>
            </a:r>
            <a:r>
              <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large area</a:t>
            </a:r>
            <a:r>
              <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The mountainous topography</a:t>
            </a:r>
            <a:r>
              <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High population of the city</a:t>
            </a:r>
            <a:r>
              <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Easy to deal with.</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ar-SA" sz="2800"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1522414" y="884238"/>
            <a:ext cx="9143998" cy="1020762"/>
          </a:xfrm>
        </p:spPr>
        <p:txBody>
          <a:bodyPr>
            <a:noAutofit/>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Pressure zones</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0068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stretch>
            <a:fillRect/>
          </a:stretch>
        </p:blipFill>
        <p:spPr>
          <a:xfrm>
            <a:off x="4189412" y="533400"/>
            <a:ext cx="7848600" cy="5613805"/>
          </a:xfrm>
          <a:prstGeom prst="rect">
            <a:avLst/>
          </a:prstGeom>
        </p:spPr>
      </p:pic>
      <p:sp>
        <p:nvSpPr>
          <p:cNvPr id="5" name="Rectangle 4"/>
          <p:cNvSpPr/>
          <p:nvPr/>
        </p:nvSpPr>
        <p:spPr>
          <a:xfrm>
            <a:off x="150813" y="2590800"/>
            <a:ext cx="6096000" cy="3154710"/>
          </a:xfrm>
          <a:prstGeom prst="rect">
            <a:avLst/>
          </a:prstGeom>
        </p:spPr>
        <p:txBody>
          <a:bodyPr wrap="square">
            <a:spAutoFit/>
          </a:bodyPr>
          <a:lstStyle/>
          <a:p>
            <a:r>
              <a:rPr lang="en-US"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Northeast pressure zone (NE)</a:t>
            </a:r>
          </a:p>
          <a:p>
            <a:endParaRPr lang="en-US" sz="11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•Northwest pressure zone (NW). </a:t>
            </a:r>
          </a:p>
          <a:p>
            <a:endParaRPr lang="en-US" sz="11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•Southern pressure zone (S).</a:t>
            </a:r>
          </a:p>
          <a:p>
            <a:endParaRPr lang="en-US" sz="11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•Central pressure zone (C).</a:t>
            </a:r>
          </a:p>
          <a:p>
            <a:endParaRPr lang="en-US" sz="11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•Eastern pressure zone (E).</a:t>
            </a:r>
          </a:p>
          <a:p>
            <a:endParaRPr lang="en-US" sz="11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•Western pressure zone (W).</a:t>
            </a:r>
          </a:p>
        </p:txBody>
      </p:sp>
      <p:pic>
        <p:nvPicPr>
          <p:cNvPr id="3" name="Picture 2">
            <a:extLst>
              <a:ext uri="{FF2B5EF4-FFF2-40B4-BE49-F238E27FC236}">
                <a16:creationId xmlns:a16="http://schemas.microsoft.com/office/drawing/2014/main" id="{DB0FF1BE-3C82-4B9F-B874-93729ED4712E}"/>
              </a:ext>
            </a:extLst>
          </p:cNvPr>
          <p:cNvPicPr>
            <a:picLocks noChangeAspect="1"/>
          </p:cNvPicPr>
          <p:nvPr/>
        </p:nvPicPr>
        <p:blipFill>
          <a:blip r:embed="rId3"/>
          <a:stretch>
            <a:fillRect/>
          </a:stretch>
        </p:blipFill>
        <p:spPr>
          <a:xfrm>
            <a:off x="143909" y="1676400"/>
            <a:ext cx="2938527" cy="792549"/>
          </a:xfrm>
          <a:prstGeom prst="rect">
            <a:avLst/>
          </a:prstGeom>
        </p:spPr>
      </p:pic>
    </p:spTree>
    <p:extLst>
      <p:ext uri="{BB962C8B-B14F-4D97-AF65-F5344CB8AC3E}">
        <p14:creationId xmlns:p14="http://schemas.microsoft.com/office/powerpoint/2010/main" val="2874078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Reservoirs.</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Northwest pressure zone.</a:t>
            </a:r>
          </a:p>
          <a:p>
            <a:endParaRPr lang="en-US" dirty="0"/>
          </a:p>
          <a:p>
            <a:endParaRPr lang="en-US" dirty="0"/>
          </a:p>
        </p:txBody>
      </p:sp>
      <p:sp>
        <p:nvSpPr>
          <p:cNvPr id="3" name="Title 2"/>
          <p:cNvSpPr>
            <a:spLocks noGrp="1"/>
          </p:cNvSpPr>
          <p:nvPr>
            <p:ph type="title"/>
          </p:nvPr>
        </p:nvSpPr>
        <p:spPr>
          <a:xfrm>
            <a:off x="1519654" y="873687"/>
            <a:ext cx="9143998"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Existing situation.</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337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522414" y="1905000"/>
                <a:ext cx="4114798" cy="4267200"/>
              </a:xfrm>
            </p:spPr>
            <p:txBody>
              <a:bodyPr/>
              <a:lstStyle/>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Alworash</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Reservoir </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capacity of the reservoir is 2000 </a:t>
                </a:r>
                <a14:m>
                  <m:oMath xmlns:m="http://schemas.openxmlformats.org/officeDocument/2006/math">
                    <m:sSup>
                      <m:sSupPr>
                        <m:ctrlPr>
                          <a:rPr lang="en-US" sz="2800" i="1" smtClean="0">
                            <a:effectLst>
                              <a:outerShdw blurRad="38100" dist="38100" dir="2700000" algn="tl">
                                <a:srgbClr val="000000">
                                  <a:alpha val="43137"/>
                                </a:srgbClr>
                              </a:outerShdw>
                            </a:effectLst>
                            <a:latin typeface="Cambria Math" panose="02040503050406030204" pitchFamily="18" charset="0"/>
                          </a:rPr>
                        </m:ctrlPr>
                      </m:sSupPr>
                      <m:e>
                        <m:r>
                          <a:rPr lang="en-US" sz="2800" b="0" i="1" smtClean="0">
                            <a:effectLst>
                              <a:outerShdw blurRad="38100" dist="38100" dir="2700000" algn="tl">
                                <a:srgbClr val="000000">
                                  <a:alpha val="43137"/>
                                </a:srgbClr>
                              </a:outerShdw>
                            </a:effectLst>
                            <a:latin typeface="Cambria Math" panose="02040503050406030204" pitchFamily="18" charset="0"/>
                          </a:rPr>
                          <m:t>𝑚</m:t>
                        </m:r>
                      </m:e>
                      <m:sup>
                        <m:r>
                          <a:rPr lang="en-US" sz="2800" b="0" i="1" smtClean="0">
                            <a:effectLst>
                              <a:outerShdw blurRad="38100" dist="38100" dir="2700000" algn="tl">
                                <a:srgbClr val="000000">
                                  <a:alpha val="43137"/>
                                </a:srgbClr>
                              </a:outerShdw>
                            </a:effectLst>
                            <a:latin typeface="Cambria Math" panose="02040503050406030204" pitchFamily="18" charset="0"/>
                          </a:rPr>
                          <m:t>3</m:t>
                        </m:r>
                      </m:sup>
                    </m:sSup>
                    <m:r>
                      <a:rPr lang="en-US" sz="2800" b="0" i="0" smtClean="0">
                        <a:effectLst>
                          <a:outerShdw blurRad="38100" dist="38100" dir="2700000" algn="tl">
                            <a:srgbClr val="000000">
                              <a:alpha val="43137"/>
                            </a:srgbClr>
                          </a:outerShdw>
                        </a:effectLst>
                        <a:latin typeface="Cambria Math" panose="02040503050406030204" pitchFamily="18" charset="0"/>
                      </a:rPr>
                      <m:t>  </m:t>
                    </m:r>
                  </m:oMath>
                </a14:m>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elevation of the reservoir is 710 m above the sea level.</a:t>
                </a:r>
              </a:p>
              <a:p>
                <a:pPr marL="0" indent="0">
                  <a:buNone/>
                </a:pP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522414" y="1905000"/>
                <a:ext cx="4114798" cy="4267200"/>
              </a:xfrm>
              <a:blipFill rotWithShape="0">
                <a:blip r:embed="rId2"/>
                <a:stretch>
                  <a:fillRect l="-3259" t="-2857" r="-2519"/>
                </a:stretch>
              </a:blipFill>
            </p:spPr>
            <p:txBody>
              <a:bodyPr/>
              <a:lstStyle/>
              <a:p>
                <a:r>
                  <a:rPr lang="en-US">
                    <a:noFill/>
                  </a:rPr>
                  <a:t> </a:t>
                </a:r>
              </a:p>
            </p:txBody>
          </p:sp>
        </mc:Fallback>
      </mc:AlternateContent>
      <p:sp>
        <p:nvSpPr>
          <p:cNvPr id="3" name="Title 2"/>
          <p:cNvSpPr>
            <a:spLocks noGrp="1"/>
          </p:cNvSpPr>
          <p:nvPr>
            <p:ph type="title"/>
          </p:nvPr>
        </p:nvSpPr>
        <p:spPr>
          <a:xfrm>
            <a:off x="1533723" y="884238"/>
            <a:ext cx="9143998" cy="1020762"/>
          </a:xfrm>
        </p:spPr>
        <p:txBody>
          <a:bodyPr>
            <a:no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Reservoirs </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6399212" y="2292369"/>
            <a:ext cx="5451572" cy="3872797"/>
          </a:xfrm>
          <a:prstGeom prst="rect">
            <a:avLst/>
          </a:prstGeom>
        </p:spPr>
      </p:pic>
    </p:spTree>
    <p:extLst>
      <p:ext uri="{BB962C8B-B14F-4D97-AF65-F5344CB8AC3E}">
        <p14:creationId xmlns:p14="http://schemas.microsoft.com/office/powerpoint/2010/main" val="69750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522414" y="1905000"/>
                <a:ext cx="4800598" cy="4267200"/>
              </a:xfrm>
            </p:spPr>
            <p:txBody>
              <a:bodyPr/>
              <a:lstStyle/>
              <a:p>
                <a:pPr marL="0" indent="0">
                  <a:buNone/>
                </a:pPr>
                <a:r>
                  <a:rPr lang="en-US" sz="2800" dirty="0">
                    <a:latin typeface="Times New Roman" panose="02020603050405020304" pitchFamily="18" charset="0"/>
                    <a:cs typeface="Times New Roman" panose="02020603050405020304" pitchFamily="18" charset="0"/>
                    <a:sym typeface="Wingdings" panose="05000000000000000000" pitchFamily="2" charset="2"/>
                  </a:rPr>
                  <a:t></a:t>
                </a:r>
                <a:r>
                  <a:rPr lang="en-US" sz="2800" dirty="0" err="1">
                    <a:latin typeface="Times New Roman" panose="02020603050405020304" pitchFamily="18" charset="0"/>
                    <a:cs typeface="Times New Roman" panose="02020603050405020304" pitchFamily="18" charset="0"/>
                  </a:rPr>
                  <a:t>Asira</a:t>
                </a:r>
                <a:r>
                  <a:rPr lang="en-US" sz="2800" dirty="0">
                    <a:latin typeface="Times New Roman" panose="02020603050405020304" pitchFamily="18" charset="0"/>
                    <a:cs typeface="Times New Roman" panose="02020603050405020304" pitchFamily="18" charset="0"/>
                  </a:rPr>
                  <a:t>   Reservoir</a:t>
                </a:r>
              </a:p>
              <a:p>
                <a:r>
                  <a:rPr lang="en-US" sz="2800" dirty="0">
                    <a:latin typeface="Times New Roman" panose="02020603050405020304" pitchFamily="18" charset="0"/>
                    <a:cs typeface="Times New Roman" panose="02020603050405020304" pitchFamily="18" charset="0"/>
                  </a:rPr>
                  <a:t>The elevation of the reservoir is 570m AMSL.</a:t>
                </a:r>
              </a:p>
              <a:p>
                <a:r>
                  <a:rPr lang="en-US" sz="2800" dirty="0">
                    <a:latin typeface="Times New Roman" panose="02020603050405020304" pitchFamily="18" charset="0"/>
                    <a:cs typeface="Times New Roman" panose="02020603050405020304" pitchFamily="18" charset="0"/>
                  </a:rPr>
                  <a:t>It has a capacity of 750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𝑚</m:t>
                        </m:r>
                      </m:e>
                      <m:sup>
                        <m:r>
                          <a:rPr lang="en-US" sz="2800" i="1">
                            <a:latin typeface="Cambria Math" panose="02040503050406030204" pitchFamily="18" charset="0"/>
                          </a:rPr>
                          <m:t>3</m:t>
                        </m:r>
                      </m:sup>
                    </m:sSup>
                  </m:oMath>
                </a14:m>
                <a:endParaRPr lang="en-US" dirty="0">
                  <a:latin typeface="Times New Roman" panose="02020603050405020304" pitchFamily="18" charset="0"/>
                  <a:cs typeface="Times New Roman" panose="02020603050405020304" pitchFamily="18" charset="0"/>
                </a:endParaRPr>
              </a:p>
              <a:p>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522414" y="1905000"/>
                <a:ext cx="4800598" cy="4267200"/>
              </a:xfrm>
              <a:blipFill rotWithShape="0">
                <a:blip r:embed="rId2"/>
                <a:stretch>
                  <a:fillRect l="-2668" t="-2714" r="-1525"/>
                </a:stretch>
              </a:blipFill>
            </p:spPr>
            <p:txBody>
              <a:bodyPr/>
              <a:lstStyle/>
              <a:p>
                <a:r>
                  <a:rPr lang="en-US">
                    <a:noFill/>
                  </a:rPr>
                  <a:t> </a:t>
                </a:r>
              </a:p>
            </p:txBody>
          </p:sp>
        </mc:Fallback>
      </mc:AlternateContent>
      <p:sp>
        <p:nvSpPr>
          <p:cNvPr id="3" name="Title 2"/>
          <p:cNvSpPr>
            <a:spLocks noGrp="1"/>
          </p:cNvSpPr>
          <p:nvPr>
            <p:ph type="title"/>
          </p:nvPr>
        </p:nvSpPr>
        <p:spPr>
          <a:xfrm>
            <a:off x="1522414" y="381000"/>
            <a:ext cx="9143998" cy="1020762"/>
          </a:xfrm>
        </p:spPr>
        <p:txBody>
          <a:bodyPr>
            <a:normAutofit/>
          </a:bodyPr>
          <a:lstStyle/>
          <a:p>
            <a:r>
              <a:rPr lang="en-US" sz="3600" dirty="0">
                <a:latin typeface="Times New Roman" panose="02020603050405020304" pitchFamily="18" charset="0"/>
                <a:cs typeface="Times New Roman" panose="02020603050405020304" pitchFamily="18" charset="0"/>
              </a:rPr>
              <a:t>Reservoirs</a:t>
            </a:r>
          </a:p>
        </p:txBody>
      </p:sp>
      <p:pic>
        <p:nvPicPr>
          <p:cNvPr id="5" name="Picture 4"/>
          <p:cNvPicPr>
            <a:picLocks noChangeAspect="1"/>
          </p:cNvPicPr>
          <p:nvPr/>
        </p:nvPicPr>
        <p:blipFill>
          <a:blip r:embed="rId3"/>
          <a:stretch>
            <a:fillRect/>
          </a:stretch>
        </p:blipFill>
        <p:spPr>
          <a:xfrm>
            <a:off x="6475412" y="2057400"/>
            <a:ext cx="5298903" cy="3976427"/>
          </a:xfrm>
          <a:prstGeom prst="rect">
            <a:avLst/>
          </a:prstGeom>
        </p:spPr>
      </p:pic>
    </p:spTree>
    <p:extLst>
      <p:ext uri="{BB962C8B-B14F-4D97-AF65-F5344CB8AC3E}">
        <p14:creationId xmlns:p14="http://schemas.microsoft.com/office/powerpoint/2010/main" val="529159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First: Domestic sector</a:t>
            </a:r>
          </a:p>
          <a:p>
            <a:r>
              <a:rPr lang="en-US" dirty="0">
                <a:latin typeface="Times New Roman" panose="02020603050405020304" pitchFamily="18" charset="0"/>
                <a:cs typeface="Times New Roman" panose="02020603050405020304" pitchFamily="18" charset="0"/>
              </a:rPr>
              <a:t>Second: Commercial sector</a:t>
            </a:r>
          </a:p>
          <a:p>
            <a:r>
              <a:rPr lang="en-US" dirty="0">
                <a:latin typeface="Times New Roman" panose="02020603050405020304" pitchFamily="18" charset="0"/>
                <a:cs typeface="Times New Roman" panose="02020603050405020304" pitchFamily="18" charset="0"/>
              </a:rPr>
              <a:t>Third: Public sector</a:t>
            </a:r>
          </a:p>
          <a:p>
            <a:r>
              <a:rPr lang="en-US" dirty="0">
                <a:latin typeface="Times New Roman" panose="02020603050405020304" pitchFamily="18" charset="0"/>
                <a:cs typeface="Times New Roman" panose="02020603050405020304" pitchFamily="18" charset="0"/>
              </a:rPr>
              <a:t>Forth: Others </a:t>
            </a:r>
          </a:p>
        </p:txBody>
      </p:sp>
      <p:sp>
        <p:nvSpPr>
          <p:cNvPr id="5" name="Title 2"/>
          <p:cNvSpPr>
            <a:spLocks noGrp="1"/>
          </p:cNvSpPr>
          <p:nvPr>
            <p:ph type="title"/>
          </p:nvPr>
        </p:nvSpPr>
        <p:spPr>
          <a:xfrm>
            <a:off x="1503656" y="762000"/>
            <a:ext cx="9143998" cy="1020762"/>
          </a:xfrm>
        </p:spPr>
        <p:txBody>
          <a:bodyPr/>
          <a:lstStyle/>
          <a:p>
            <a:pPr lvl="0"/>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Consumption Types </a:t>
            </a:r>
            <a:b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ar-SA" dirty="0"/>
          </a:p>
        </p:txBody>
      </p:sp>
      <p:pic>
        <p:nvPicPr>
          <p:cNvPr id="6" name="Picture 5"/>
          <p:cNvPicPr>
            <a:picLocks noChangeAspect="1"/>
          </p:cNvPicPr>
          <p:nvPr/>
        </p:nvPicPr>
        <p:blipFill>
          <a:blip r:embed="rId2"/>
          <a:stretch>
            <a:fillRect/>
          </a:stretch>
        </p:blipFill>
        <p:spPr>
          <a:xfrm>
            <a:off x="5789612" y="1905000"/>
            <a:ext cx="5964778" cy="358998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292503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065212" y="2286001"/>
          <a:ext cx="3990976" cy="2078335"/>
        </p:xfrm>
        <a:graphic>
          <a:graphicData uri="http://schemas.openxmlformats.org/drawingml/2006/table">
            <a:tbl>
              <a:tblPr firstRow="1" firstCol="1" bandRow="1">
                <a:tableStyleId>{D113A9D2-9D6B-4929-AA2D-F23B5EE8CBE7}</a:tableStyleId>
              </a:tblPr>
              <a:tblGrid>
                <a:gridCol w="2576306">
                  <a:extLst>
                    <a:ext uri="{9D8B030D-6E8A-4147-A177-3AD203B41FA5}">
                      <a16:colId xmlns:a16="http://schemas.microsoft.com/office/drawing/2014/main" val="20000"/>
                    </a:ext>
                  </a:extLst>
                </a:gridCol>
                <a:gridCol w="1414670">
                  <a:extLst>
                    <a:ext uri="{9D8B030D-6E8A-4147-A177-3AD203B41FA5}">
                      <a16:colId xmlns:a16="http://schemas.microsoft.com/office/drawing/2014/main" val="20001"/>
                    </a:ext>
                  </a:extLst>
                </a:gridCol>
              </a:tblGrid>
              <a:tr h="630537">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Domestic Sector</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 of meters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15268">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Household</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2973</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01994">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Association and clubs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17</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15268">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Committee</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7</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15268">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Total</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2997</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
        <p:nvSpPr>
          <p:cNvPr id="3" name="Title 2"/>
          <p:cNvSpPr>
            <a:spLocks noGrp="1"/>
          </p:cNvSpPr>
          <p:nvPr>
            <p:ph type="title"/>
          </p:nvPr>
        </p:nvSpPr>
        <p:spPr>
          <a:xfrm>
            <a:off x="1522416" y="685800"/>
            <a:ext cx="9143998" cy="1020762"/>
          </a:xfrm>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First: Domestic sector</a:t>
            </a:r>
            <a:br>
              <a:rPr lang="en-US" dirty="0">
                <a:latin typeface="Times New Roman" panose="02020603050405020304" pitchFamily="18" charset="0"/>
                <a:cs typeface="Times New Roman" panose="02020603050405020304" pitchFamily="18" charset="0"/>
              </a:rPr>
            </a:br>
            <a:endParaRPr lang="en-US" dirty="0"/>
          </a:p>
        </p:txBody>
      </p:sp>
      <p:pic>
        <p:nvPicPr>
          <p:cNvPr id="5" name="Picture 4"/>
          <p:cNvPicPr>
            <a:picLocks noChangeAspect="1"/>
          </p:cNvPicPr>
          <p:nvPr/>
        </p:nvPicPr>
        <p:blipFill>
          <a:blip r:embed="rId2"/>
          <a:stretch>
            <a:fillRect/>
          </a:stretch>
        </p:blipFill>
        <p:spPr>
          <a:xfrm>
            <a:off x="5789612" y="2057400"/>
            <a:ext cx="5956189" cy="35800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610161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446212" y="2133600"/>
            <a:ext cx="10058400" cy="3809999"/>
          </a:xfrm>
        </p:spPr>
        <p:txBody>
          <a:bodyPr>
            <a:normAutofit fontScale="92500" lnSpcReduction="20000"/>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a:t>
            </a:r>
          </a:p>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Study area.</a:t>
            </a:r>
          </a:p>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Existing situation.</a:t>
            </a:r>
          </a:p>
          <a:p>
            <a:pPr lvl="0"/>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Consumption Types.</a:t>
            </a:r>
          </a:p>
          <a:p>
            <a:pPr lvl="0"/>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Future water gap.</a:t>
            </a:r>
          </a:p>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of water distribution network and modifying it to meet 2031 demand .</a:t>
            </a:r>
          </a:p>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Alternative solutions to fill the gap.</a:t>
            </a:r>
          </a:p>
          <a:p>
            <a:pPr lvl="0"/>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 and Recommendation. </a:t>
            </a:r>
          </a:p>
          <a:p>
            <a:endParaRPr lang="en-US" dirty="0">
              <a:latin typeface="Times New Roman" panose="02020603050405020304" pitchFamily="18" charset="0"/>
              <a:cs typeface="Times New Roman" panose="02020603050405020304" pitchFamily="18" charset="0"/>
            </a:endParaRPr>
          </a:p>
          <a:p>
            <a:pPr marL="0" lvl="0" indent="0">
              <a:buNone/>
            </a:pPr>
            <a:endParaRPr lang="en-US" dirty="0"/>
          </a:p>
        </p:txBody>
      </p:sp>
      <p:sp>
        <p:nvSpPr>
          <p:cNvPr id="2" name="Title 1"/>
          <p:cNvSpPr>
            <a:spLocks noGrp="1"/>
          </p:cNvSpPr>
          <p:nvPr>
            <p:ph type="title"/>
          </p:nvPr>
        </p:nvSpPr>
        <p:spPr/>
        <p:txBody>
          <a:bodyPr>
            <a:normAutofit/>
          </a:bodyPr>
          <a:lstStyle/>
          <a:p>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Project</a:t>
            </a:r>
            <a:r>
              <a:rPr lang="ar-SA"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Outline</a:t>
            </a:r>
          </a:p>
        </p:txBody>
      </p:sp>
    </p:spTree>
    <p:extLst>
      <p:ext uri="{BB962C8B-B14F-4D97-AF65-F5344CB8AC3E}">
        <p14:creationId xmlns:p14="http://schemas.microsoft.com/office/powerpoint/2010/main" val="223966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1903412" y="1066800"/>
            <a:ext cx="8379465" cy="4800600"/>
          </a:xfrm>
          <a:prstGeom prst="rect">
            <a:avLst/>
          </a:prstGeom>
        </p:spPr>
      </p:pic>
    </p:spTree>
    <p:extLst>
      <p:ext uri="{BB962C8B-B14F-4D97-AF65-F5344CB8AC3E}">
        <p14:creationId xmlns:p14="http://schemas.microsoft.com/office/powerpoint/2010/main" val="2313117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Content Placeholder 4"/>
              <p:cNvSpPr>
                <a:spLocks noGrp="1"/>
              </p:cNvSpPr>
              <p:nvPr>
                <p:ph idx="1"/>
              </p:nvPr>
            </p:nvSpPr>
            <p:spPr/>
            <p:txBody>
              <a:bodyPr/>
              <a:lstStyle/>
              <a:p>
                <a:pPr lvl="0"/>
                <a:r>
                  <a:rPr lang="en-US" sz="2000" dirty="0">
                    <a:latin typeface="Times New Roman" panose="02020603050405020304" pitchFamily="18" charset="0"/>
                    <a:cs typeface="Times New Roman" panose="02020603050405020304" pitchFamily="18" charset="0"/>
                  </a:rPr>
                  <a:t>The summation of all the meters reading = </a:t>
                </a:r>
                <a14:m>
                  <m:oMath xmlns:m="http://schemas.openxmlformats.org/officeDocument/2006/math">
                    <m:r>
                      <a:rPr lang="en-US" sz="2000" i="1">
                        <a:latin typeface="Cambria Math" panose="02040503050406030204" pitchFamily="18" charset="0"/>
                      </a:rPr>
                      <m:t>211446</m:t>
                    </m:r>
                    <m:r>
                      <a:rPr lang="en-US" sz="2000" i="1">
                        <a:latin typeface="Cambria Math" panose="02040503050406030204" pitchFamily="18" charset="0"/>
                      </a:rPr>
                      <m:t>.</m:t>
                    </m:r>
                    <m:r>
                      <a:rPr lang="en-US" sz="2000" i="1">
                        <a:latin typeface="Cambria Math" panose="02040503050406030204" pitchFamily="18" charset="0"/>
                      </a:rPr>
                      <m:t>1078</m:t>
                    </m:r>
                    <m:r>
                      <a:rPr lang="en-US" sz="2000" i="1">
                        <a:latin typeface="Cambria Math" panose="02040503050406030204" pitchFamily="18" charset="0"/>
                      </a:rPr>
                      <m:t>+</m:t>
                    </m:r>
                    <m:r>
                      <a:rPr lang="en-US" sz="2000" i="1">
                        <a:latin typeface="Cambria Math" panose="02040503050406030204" pitchFamily="18" charset="0"/>
                      </a:rPr>
                      <m:t>546</m:t>
                    </m:r>
                    <m:r>
                      <a:rPr lang="en-US" sz="2000" i="1">
                        <a:latin typeface="Cambria Math" panose="02040503050406030204" pitchFamily="18" charset="0"/>
                      </a:rPr>
                      <m:t>.</m:t>
                    </m:r>
                    <m:r>
                      <a:rPr lang="en-US" sz="2000" i="1">
                        <a:latin typeface="Cambria Math" panose="02040503050406030204" pitchFamily="18" charset="0"/>
                      </a:rPr>
                      <m:t>2</m:t>
                    </m:r>
                    <m:r>
                      <a:rPr lang="en-US" sz="2000" i="1">
                        <a:latin typeface="Cambria Math" panose="02040503050406030204" pitchFamily="18" charset="0"/>
                      </a:rPr>
                      <m:t>+</m:t>
                    </m:r>
                    <m:r>
                      <a:rPr lang="en-US" sz="2000" i="1">
                        <a:latin typeface="Cambria Math" panose="02040503050406030204" pitchFamily="18" charset="0"/>
                      </a:rPr>
                      <m:t>402</m:t>
                    </m:r>
                    <m:r>
                      <a:rPr lang="en-US" sz="2000" i="1">
                        <a:latin typeface="Cambria Math" panose="02040503050406030204" pitchFamily="18" charset="0"/>
                      </a:rPr>
                      <m:t>.</m:t>
                    </m:r>
                    <m:r>
                      <a:rPr lang="en-US" sz="2000" i="1">
                        <a:latin typeface="Cambria Math" panose="02040503050406030204" pitchFamily="18" charset="0"/>
                      </a:rPr>
                      <m:t>12</m:t>
                    </m:r>
                  </m:oMath>
                </a14:m>
                <a:endParaRPr lang="en-US"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                                                                       = 212394.427 L/</a:t>
                </a:r>
                <a:r>
                  <a:rPr lang="en-US" sz="2000" dirty="0" err="1">
                    <a:latin typeface="Times New Roman" panose="02020603050405020304" pitchFamily="18" charset="0"/>
                    <a:cs typeface="Times New Roman" panose="02020603050405020304" pitchFamily="18" charset="0"/>
                  </a:rPr>
                  <a:t>c.day</a:t>
                </a:r>
                <a:endParaRPr lang="en-US" sz="2000" dirty="0">
                  <a:effectLst/>
                  <a:latin typeface="Times New Roman" panose="02020603050405020304" pitchFamily="18" charset="0"/>
                  <a:cs typeface="Times New Roman" panose="02020603050405020304" pitchFamily="18" charset="0"/>
                </a:endParaRPr>
              </a:p>
              <a:p>
                <a:pPr lvl="0"/>
                <a:r>
                  <a:rPr lang="en-US" sz="2000" dirty="0">
                    <a:latin typeface="Times New Roman" panose="02020603050405020304" pitchFamily="18" charset="0"/>
                    <a:cs typeface="Times New Roman" panose="02020603050405020304" pitchFamily="18" charset="0"/>
                  </a:rPr>
                  <a:t>The average of all the readings = </a:t>
                </a:r>
                <a14:m>
                  <m:oMath xmlns:m="http://schemas.openxmlformats.org/officeDocument/2006/math">
                    <m:f>
                      <m:fPr>
                        <m:ctrlPr>
                          <a:rPr lang="en-US" sz="2000" i="1">
                            <a:latin typeface="Cambria Math" panose="02040503050406030204" pitchFamily="18" charset="0"/>
                          </a:rPr>
                        </m:ctrlPr>
                      </m:fPr>
                      <m:num>
                        <m:r>
                          <m:rPr>
                            <m:sty m:val="p"/>
                          </m:rPr>
                          <a:rPr lang="en-US" sz="2000" b="0" i="0">
                            <a:latin typeface="Cambria Math" panose="02040503050406030204" pitchFamily="18" charset="0"/>
                          </a:rPr>
                          <m:t>summation</m:t>
                        </m:r>
                        <m:r>
                          <a:rPr lang="en-US" sz="2000" b="0" i="0">
                            <a:latin typeface="Cambria Math" panose="02040503050406030204" pitchFamily="18" charset="0"/>
                          </a:rPr>
                          <m:t> </m:t>
                        </m:r>
                        <m:r>
                          <m:rPr>
                            <m:sty m:val="p"/>
                          </m:rPr>
                          <a:rPr lang="en-US" sz="2000" b="0" i="0">
                            <a:latin typeface="Cambria Math" panose="02040503050406030204" pitchFamily="18" charset="0"/>
                          </a:rPr>
                          <m:t>of</m:t>
                        </m:r>
                        <m:r>
                          <a:rPr lang="en-US" sz="2000" b="0" i="0">
                            <a:latin typeface="Cambria Math" panose="02040503050406030204" pitchFamily="18" charset="0"/>
                          </a:rPr>
                          <m:t> </m:t>
                        </m:r>
                        <m:r>
                          <m:rPr>
                            <m:sty m:val="p"/>
                          </m:rPr>
                          <a:rPr lang="en-US" sz="2000" b="0" i="0">
                            <a:latin typeface="Cambria Math" panose="02040503050406030204" pitchFamily="18" charset="0"/>
                          </a:rPr>
                          <m:t>all</m:t>
                        </m:r>
                        <m:r>
                          <a:rPr lang="en-US" sz="2000" b="0" i="0">
                            <a:latin typeface="Cambria Math" panose="02040503050406030204" pitchFamily="18" charset="0"/>
                          </a:rPr>
                          <m:t> </m:t>
                        </m:r>
                        <m:r>
                          <m:rPr>
                            <m:sty m:val="p"/>
                          </m:rPr>
                          <a:rPr lang="en-US" sz="2000" b="0" i="0">
                            <a:latin typeface="Cambria Math" panose="02040503050406030204" pitchFamily="18" charset="0"/>
                          </a:rPr>
                          <m:t>meter</m:t>
                        </m:r>
                        <m:r>
                          <a:rPr lang="en-US" sz="2000" b="0" i="0">
                            <a:latin typeface="Cambria Math" panose="02040503050406030204" pitchFamily="18" charset="0"/>
                          </a:rPr>
                          <m:t> </m:t>
                        </m:r>
                        <m:r>
                          <m:rPr>
                            <m:sty m:val="p"/>
                          </m:rPr>
                          <a:rPr lang="en-US" sz="2000" b="0" i="0">
                            <a:latin typeface="Cambria Math" panose="02040503050406030204" pitchFamily="18" charset="0"/>
                          </a:rPr>
                          <m:t>readings</m:t>
                        </m:r>
                        <m:r>
                          <a:rPr lang="en-US" sz="2000" b="0" i="0">
                            <a:latin typeface="Cambria Math" panose="02040503050406030204" pitchFamily="18" charset="0"/>
                          </a:rPr>
                          <m:t> </m:t>
                        </m:r>
                      </m:num>
                      <m:den>
                        <m:r>
                          <m:rPr>
                            <m:sty m:val="p"/>
                          </m:rPr>
                          <a:rPr lang="en-US" sz="2000" b="0" i="0">
                            <a:latin typeface="Cambria Math" panose="02040503050406030204" pitchFamily="18" charset="0"/>
                          </a:rPr>
                          <m:t>number</m:t>
                        </m:r>
                        <m:r>
                          <a:rPr lang="en-US" sz="2000" b="0" i="0">
                            <a:latin typeface="Cambria Math" panose="02040503050406030204" pitchFamily="18" charset="0"/>
                          </a:rPr>
                          <m:t> </m:t>
                        </m:r>
                        <m:r>
                          <m:rPr>
                            <m:sty m:val="p"/>
                          </m:rPr>
                          <a:rPr lang="en-US" sz="2000" b="0" i="0">
                            <a:latin typeface="Cambria Math" panose="02040503050406030204" pitchFamily="18" charset="0"/>
                          </a:rPr>
                          <m:t>of</m:t>
                        </m:r>
                        <m:r>
                          <a:rPr lang="en-US" sz="2000" b="0" i="0">
                            <a:latin typeface="Cambria Math" panose="02040503050406030204" pitchFamily="18" charset="0"/>
                          </a:rPr>
                          <m:t> </m:t>
                        </m:r>
                        <m:r>
                          <m:rPr>
                            <m:sty m:val="p"/>
                          </m:rPr>
                          <a:rPr lang="en-US" sz="2000" b="0" i="0">
                            <a:latin typeface="Cambria Math" panose="02040503050406030204" pitchFamily="18" charset="0"/>
                          </a:rPr>
                          <m:t>meters</m:t>
                        </m:r>
                      </m:den>
                    </m:f>
                  </m:oMath>
                </a14:m>
                <a:endParaRPr lang="en-US"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                                   Domestic water consumption  = </a:t>
                </a:r>
                <a14:m>
                  <m:oMath xmlns:m="http://schemas.openxmlformats.org/officeDocument/2006/math">
                    <m:f>
                      <m:fPr>
                        <m:ctrlPr>
                          <a:rPr lang="en-US" sz="2000" i="1">
                            <a:latin typeface="Cambria Math" panose="02040503050406030204" pitchFamily="18" charset="0"/>
                          </a:rPr>
                        </m:ctrlPr>
                      </m:fPr>
                      <m:num>
                        <m:r>
                          <a:rPr lang="en-US" sz="2000" b="0" i="0">
                            <a:latin typeface="Cambria Math" panose="02040503050406030204" pitchFamily="18" charset="0"/>
                          </a:rPr>
                          <m:t>212394</m:t>
                        </m:r>
                        <m:r>
                          <a:rPr lang="en-US" sz="2000" b="0" i="0">
                            <a:latin typeface="Cambria Math" panose="02040503050406030204" pitchFamily="18" charset="0"/>
                          </a:rPr>
                          <m:t>.</m:t>
                        </m:r>
                        <m:r>
                          <a:rPr lang="en-US" sz="2000" b="0" i="0">
                            <a:latin typeface="Cambria Math" panose="02040503050406030204" pitchFamily="18" charset="0"/>
                          </a:rPr>
                          <m:t>427</m:t>
                        </m:r>
                      </m:num>
                      <m:den>
                        <m:r>
                          <a:rPr lang="en-US" sz="2000" b="0" i="0">
                            <a:latin typeface="Cambria Math" panose="02040503050406030204" pitchFamily="18" charset="0"/>
                          </a:rPr>
                          <m:t>2973</m:t>
                        </m:r>
                        <m:r>
                          <a:rPr lang="en-US" sz="2000" b="0" i="0">
                            <a:latin typeface="Cambria Math" panose="02040503050406030204" pitchFamily="18" charset="0"/>
                          </a:rPr>
                          <m:t>+</m:t>
                        </m:r>
                        <m:r>
                          <a:rPr lang="en-US" sz="2000" b="0" i="0">
                            <a:latin typeface="Cambria Math" panose="02040503050406030204" pitchFamily="18" charset="0"/>
                          </a:rPr>
                          <m:t>7</m:t>
                        </m:r>
                        <m:r>
                          <a:rPr lang="en-US" sz="2000" b="0" i="0">
                            <a:latin typeface="Cambria Math" panose="02040503050406030204" pitchFamily="18" charset="0"/>
                          </a:rPr>
                          <m:t>+</m:t>
                        </m:r>
                        <m:r>
                          <a:rPr lang="en-US" sz="2000" b="0" i="0">
                            <a:latin typeface="Cambria Math" panose="02040503050406030204" pitchFamily="18" charset="0"/>
                          </a:rPr>
                          <m:t>17</m:t>
                        </m:r>
                      </m:den>
                    </m:f>
                  </m:oMath>
                </a14:m>
                <a:r>
                  <a:rPr lang="en-US" sz="2000" dirty="0">
                    <a:latin typeface="Times New Roman" panose="02020603050405020304" pitchFamily="18" charset="0"/>
                    <a:cs typeface="Times New Roman" panose="02020603050405020304" pitchFamily="18" charset="0"/>
                  </a:rPr>
                  <a:t> = 70.86 L/</a:t>
                </a:r>
                <a:r>
                  <a:rPr lang="en-US" sz="2000" dirty="0" err="1">
                    <a:latin typeface="Times New Roman" panose="02020603050405020304" pitchFamily="18" charset="0"/>
                    <a:cs typeface="Times New Roman" panose="02020603050405020304" pitchFamily="18" charset="0"/>
                  </a:rPr>
                  <a:t>c.day</a:t>
                </a:r>
                <a:r>
                  <a:rPr lang="en-US" sz="2000" dirty="0">
                    <a:latin typeface="Times New Roman" panose="02020603050405020304" pitchFamily="18" charset="0"/>
                    <a:cs typeface="Times New Roman" panose="02020603050405020304" pitchFamily="18" charset="0"/>
                  </a:rPr>
                  <a:t> </a:t>
                </a:r>
              </a:p>
              <a:p>
                <a:pPr marL="0" indent="0">
                  <a:buNone/>
                </a:pP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Water consumption =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70</m:t>
                        </m:r>
                        <m:r>
                          <a:rPr lang="en-US" sz="2000" i="1">
                            <a:latin typeface="Cambria Math" panose="02040503050406030204" pitchFamily="18" charset="0"/>
                          </a:rPr>
                          <m:t>.</m:t>
                        </m:r>
                        <m:r>
                          <a:rPr lang="en-US" sz="2000" i="1">
                            <a:latin typeface="Cambria Math" panose="02040503050406030204" pitchFamily="18" charset="0"/>
                          </a:rPr>
                          <m:t>86</m:t>
                        </m:r>
                      </m:num>
                      <m:den>
                        <m:r>
                          <a:rPr lang="en-US" sz="2000" i="1">
                            <a:latin typeface="Cambria Math" panose="02040503050406030204" pitchFamily="18" charset="0"/>
                          </a:rPr>
                          <m:t>0</m:t>
                        </m:r>
                        <m:r>
                          <a:rPr lang="en-US" sz="2000" i="1">
                            <a:latin typeface="Cambria Math" panose="02040503050406030204" pitchFamily="18" charset="0"/>
                          </a:rPr>
                          <m:t>.</m:t>
                        </m:r>
                        <m:r>
                          <a:rPr lang="en-US" sz="2000" i="1">
                            <a:latin typeface="Cambria Math" panose="02040503050406030204" pitchFamily="18" charset="0"/>
                          </a:rPr>
                          <m:t>94</m:t>
                        </m:r>
                      </m:den>
                    </m:f>
                  </m:oMath>
                </a14:m>
                <a:r>
                  <a:rPr lang="en-US" dirty="0"/>
                  <a:t> =</a:t>
                </a:r>
                <a:endParaRPr lang="en-US" sz="2000" b="1" dirty="0">
                  <a:latin typeface="Times New Roman" panose="02020603050405020304" pitchFamily="18" charset="0"/>
                  <a:cs typeface="Times New Roman" panose="02020603050405020304" pitchFamily="18" charset="0"/>
                </a:endParaRP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blipFill rotWithShape="0">
                <a:blip r:embed="rId2"/>
                <a:stretch>
                  <a:fillRect l="-333" t="-1571"/>
                </a:stretch>
              </a:blipFill>
            </p:spPr>
            <p:txBody>
              <a:bodyPr/>
              <a:lstStyle/>
              <a:p>
                <a:r>
                  <a:rPr lang="en-US">
                    <a:noFill/>
                  </a:rPr>
                  <a:t> </a:t>
                </a:r>
              </a:p>
            </p:txBody>
          </p:sp>
        </mc:Fallback>
      </mc:AlternateContent>
      <p:sp>
        <p:nvSpPr>
          <p:cNvPr id="11" name="Rectangle 10"/>
          <p:cNvSpPr/>
          <p:nvPr/>
        </p:nvSpPr>
        <p:spPr>
          <a:xfrm>
            <a:off x="5218114" y="4495800"/>
            <a:ext cx="1752600" cy="914400"/>
          </a:xfrm>
          <a:prstGeom prst="rect">
            <a:avLst/>
          </a:prstGeom>
          <a:solidFill>
            <a:schemeClr val="accent3"/>
          </a:soli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75.4 L/</a:t>
            </a:r>
            <a:r>
              <a:rPr lang="en-US" b="1" dirty="0" err="1">
                <a:solidFill>
                  <a:schemeClr val="tx1"/>
                </a:solidFill>
                <a:latin typeface="Times New Roman" panose="02020603050405020304" pitchFamily="18" charset="0"/>
                <a:cs typeface="Times New Roman" panose="02020603050405020304" pitchFamily="18" charset="0"/>
              </a:rPr>
              <a:t>c.day</a:t>
            </a:r>
            <a:endParaRPr lang="en-US" dirty="0">
              <a:solidFill>
                <a:schemeClr val="tx1"/>
              </a:solidFill>
            </a:endParaRPr>
          </a:p>
        </p:txBody>
      </p:sp>
      <p:sp>
        <p:nvSpPr>
          <p:cNvPr id="13" name="Rectangle 12"/>
          <p:cNvSpPr/>
          <p:nvPr/>
        </p:nvSpPr>
        <p:spPr>
          <a:xfrm>
            <a:off x="1674812" y="914400"/>
            <a:ext cx="3976286" cy="584775"/>
          </a:xfrm>
          <a:prstGeom prst="rect">
            <a:avLst/>
          </a:prstGeom>
        </p:spPr>
        <p:txBody>
          <a:bodyPr wrap="square">
            <a:spAutoFit/>
          </a:bodyPr>
          <a:lstStyle/>
          <a:p>
            <a:r>
              <a:rPr lang="en-US" sz="3200" dirty="0">
                <a:solidFill>
                  <a:schemeClr val="accent4">
                    <a:lumMod val="20000"/>
                    <a:lumOff val="8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First: Domestic sector</a:t>
            </a:r>
            <a:endParaRPr lang="en-US" sz="3200" dirty="0">
              <a:solidFill>
                <a:schemeClr val="accent4">
                  <a:lumMod val="20000"/>
                  <a:lumOff val="80000"/>
                </a:schemeClr>
              </a:solidFill>
            </a:endParaRPr>
          </a:p>
        </p:txBody>
      </p:sp>
    </p:spTree>
    <p:extLst>
      <p:ext uri="{BB962C8B-B14F-4D97-AF65-F5344CB8AC3E}">
        <p14:creationId xmlns:p14="http://schemas.microsoft.com/office/powerpoint/2010/main" val="3987311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1522415" y="1676400"/>
            <a:ext cx="8771463"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itle 2"/>
          <p:cNvSpPr>
            <a:spLocks noGrp="1"/>
          </p:cNvSpPr>
          <p:nvPr>
            <p:ph type="title"/>
          </p:nvPr>
        </p:nvSpPr>
        <p:spPr>
          <a:xfrm>
            <a:off x="1522416" y="457200"/>
            <a:ext cx="9143998" cy="1020762"/>
          </a:xfrm>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Second: </a:t>
            </a:r>
            <a:r>
              <a:rPr lang="en-US" dirty="0">
                <a:latin typeface="Times New Roman" panose="02020603050405020304" pitchFamily="18" charset="0"/>
                <a:cs typeface="Times New Roman" panose="02020603050405020304" pitchFamily="18" charset="0"/>
              </a:rPr>
              <a:t>Commercial sector</a:t>
            </a:r>
            <a:endParaRPr lang="en-US" dirty="0"/>
          </a:p>
        </p:txBody>
      </p:sp>
      <p:graphicFrame>
        <p:nvGraphicFramePr>
          <p:cNvPr id="7" name="Table 6"/>
          <p:cNvGraphicFramePr>
            <a:graphicFrameLocks noGrp="1"/>
          </p:cNvGraphicFramePr>
          <p:nvPr>
            <p:extLst/>
          </p:nvPr>
        </p:nvGraphicFramePr>
        <p:xfrm>
          <a:off x="3960812" y="4689945"/>
          <a:ext cx="3505200" cy="1828801"/>
        </p:xfrm>
        <a:graphic>
          <a:graphicData uri="http://schemas.openxmlformats.org/drawingml/2006/table">
            <a:tbl>
              <a:tblPr firstRow="1" firstCol="1" bandRow="1">
                <a:tableStyleId>{D113A9D2-9D6B-4929-AA2D-F23B5EE8CBE7}</a:tableStyleId>
              </a:tblPr>
              <a:tblGrid>
                <a:gridCol w="2314755">
                  <a:extLst>
                    <a:ext uri="{9D8B030D-6E8A-4147-A177-3AD203B41FA5}">
                      <a16:colId xmlns:a16="http://schemas.microsoft.com/office/drawing/2014/main" val="20000"/>
                    </a:ext>
                  </a:extLst>
                </a:gridCol>
                <a:gridCol w="1190445">
                  <a:extLst>
                    <a:ext uri="{9D8B030D-6E8A-4147-A177-3AD203B41FA5}">
                      <a16:colId xmlns:a16="http://schemas.microsoft.com/office/drawing/2014/main" val="20001"/>
                    </a:ext>
                  </a:extLst>
                </a:gridCol>
              </a:tblGrid>
              <a:tr h="620273">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Commercial Sector</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 of meters</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02132">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Restaurants &amp; markets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18</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02132">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Companies</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2</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02132">
                <a:tc>
                  <a:txBody>
                    <a:bodyPr/>
                    <a:lstStyle/>
                    <a:p>
                      <a:pPr marL="0" marR="0" algn="ctr">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Stores</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16</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02132">
                <a:tc>
                  <a:txBody>
                    <a:bodyPr/>
                    <a:lstStyle/>
                    <a:p>
                      <a:pPr marL="0" marR="0" algn="ctr">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Total</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36</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0286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484812" y="1828800"/>
            <a:ext cx="5842001" cy="3511416"/>
          </a:xfrm>
          <a:prstGeom prst="rect">
            <a:avLst/>
          </a:prstGeom>
        </p:spPr>
      </p:pic>
      <p:sp>
        <p:nvSpPr>
          <p:cNvPr id="6" name="Rectangle 5"/>
          <p:cNvSpPr/>
          <p:nvPr/>
        </p:nvSpPr>
        <p:spPr>
          <a:xfrm>
            <a:off x="760412" y="1828800"/>
            <a:ext cx="4038600" cy="1200329"/>
          </a:xfrm>
          <a:prstGeom prst="rect">
            <a:avLst/>
          </a:prstGeom>
        </p:spPr>
        <p:txBody>
          <a:bodyPr wrap="square">
            <a:spAutoFit/>
          </a:bodyPr>
          <a:lstStyle/>
          <a:p>
            <a:r>
              <a:rPr lang="en-US" sz="2400" dirty="0">
                <a:solidFill>
                  <a:schemeClr val="bg1"/>
                </a:solidFill>
                <a:latin typeface="Times New Roman" panose="02020603050405020304" pitchFamily="18" charset="0"/>
                <a:ea typeface="Calibri" panose="020F0502020204030204" pitchFamily="34" charset="0"/>
              </a:rPr>
              <a:t>Each part of the commercial sector had a percentage as shown  </a:t>
            </a:r>
            <a:endParaRPr lang="en-US" sz="2400" dirty="0">
              <a:solidFill>
                <a:schemeClr val="bg1"/>
              </a:solidFill>
            </a:endParaRPr>
          </a:p>
        </p:txBody>
      </p:sp>
      <p:sp>
        <p:nvSpPr>
          <p:cNvPr id="7" name="Title 2"/>
          <p:cNvSpPr>
            <a:spLocks noGrp="1"/>
          </p:cNvSpPr>
          <p:nvPr>
            <p:ph type="title"/>
          </p:nvPr>
        </p:nvSpPr>
        <p:spPr>
          <a:xfrm>
            <a:off x="1522416" y="457200"/>
            <a:ext cx="9143998" cy="1020762"/>
          </a:xfrm>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Second: </a:t>
            </a:r>
            <a:r>
              <a:rPr lang="en-US" dirty="0">
                <a:latin typeface="Times New Roman" panose="02020603050405020304" pitchFamily="18" charset="0"/>
                <a:cs typeface="Times New Roman" panose="02020603050405020304" pitchFamily="18" charset="0"/>
              </a:rPr>
              <a:t>Commercial sector</a:t>
            </a:r>
            <a:endParaRPr lang="en-US" dirty="0"/>
          </a:p>
        </p:txBody>
      </p:sp>
    </p:spTree>
    <p:extLst>
      <p:ext uri="{BB962C8B-B14F-4D97-AF65-F5344CB8AC3E}">
        <p14:creationId xmlns:p14="http://schemas.microsoft.com/office/powerpoint/2010/main" val="3105870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496141" y="1524000"/>
            <a:ext cx="8412172" cy="4907100"/>
          </a:xfrm>
          <a:prstGeom prst="rect">
            <a:avLst/>
          </a:prstGeom>
        </p:spPr>
      </p:pic>
      <p:sp>
        <p:nvSpPr>
          <p:cNvPr id="3" name="Title 2"/>
          <p:cNvSpPr>
            <a:spLocks noGrp="1"/>
          </p:cNvSpPr>
          <p:nvPr>
            <p:ph type="title"/>
          </p:nvPr>
        </p:nvSpPr>
        <p:spPr>
          <a:xfrm>
            <a:off x="1522414" y="762000"/>
            <a:ext cx="9143998" cy="1020762"/>
          </a:xfrm>
        </p:spPr>
        <p:txBody>
          <a:bodyPr/>
          <a:lstStyle/>
          <a:p>
            <a:r>
              <a:rPr lang="en-US" dirty="0">
                <a:latin typeface="Times New Roman" panose="02020603050405020304" pitchFamily="18" charset="0"/>
                <a:cs typeface="Times New Roman" panose="02020603050405020304" pitchFamily="18" charset="0"/>
              </a:rPr>
              <a:t>Third: Public sector</a:t>
            </a:r>
            <a:br>
              <a:rPr lang="en-US"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3617393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989012" y="2819400"/>
          <a:ext cx="3097213" cy="2362206"/>
        </p:xfrm>
        <a:graphic>
          <a:graphicData uri="http://schemas.openxmlformats.org/drawingml/2006/table">
            <a:tbl>
              <a:tblPr firstRow="1" firstCol="1" bandRow="1">
                <a:tableStyleId>{D113A9D2-9D6B-4929-AA2D-F23B5EE8CBE7}</a:tableStyleId>
              </a:tblPr>
              <a:tblGrid>
                <a:gridCol w="1828370">
                  <a:extLst>
                    <a:ext uri="{9D8B030D-6E8A-4147-A177-3AD203B41FA5}">
                      <a16:colId xmlns:a16="http://schemas.microsoft.com/office/drawing/2014/main" val="20000"/>
                    </a:ext>
                  </a:extLst>
                </a:gridCol>
                <a:gridCol w="1268843">
                  <a:extLst>
                    <a:ext uri="{9D8B030D-6E8A-4147-A177-3AD203B41FA5}">
                      <a16:colId xmlns:a16="http://schemas.microsoft.com/office/drawing/2014/main" val="20001"/>
                    </a:ext>
                  </a:extLst>
                </a:gridCol>
              </a:tblGrid>
              <a:tr h="337260">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Public Sector</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 of meters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37491">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Parks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37491">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Schools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37491">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Municipality</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37491">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Mosques</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5</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37491">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University</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6</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37491">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Total</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24</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bl>
          </a:graphicData>
        </a:graphic>
      </p:graphicFrame>
      <p:sp>
        <p:nvSpPr>
          <p:cNvPr id="3" name="Title 2"/>
          <p:cNvSpPr>
            <a:spLocks noGrp="1"/>
          </p:cNvSpPr>
          <p:nvPr>
            <p:ph type="title"/>
          </p:nvPr>
        </p:nvSpPr>
        <p:spPr>
          <a:xfrm>
            <a:off x="1522412" y="457200"/>
            <a:ext cx="9143998" cy="1020762"/>
          </a:xfrm>
        </p:spPr>
        <p:txBody>
          <a:bodyPr>
            <a:normAutofit/>
          </a:bodyPr>
          <a:lstStyle/>
          <a:p>
            <a:r>
              <a:rPr lang="en-US" sz="3600" dirty="0">
                <a:latin typeface="Times New Roman" panose="02020603050405020304" pitchFamily="18" charset="0"/>
                <a:cs typeface="Times New Roman" panose="02020603050405020304" pitchFamily="18" charset="0"/>
              </a:rPr>
              <a:t>Third: Public</a:t>
            </a:r>
            <a:r>
              <a:rPr lang="en-US" sz="2800" dirty="0">
                <a:latin typeface="Times New Roman" panose="02020603050405020304" pitchFamily="18" charset="0"/>
                <a:cs typeface="Times New Roman" panose="02020603050405020304" pitchFamily="18" charset="0"/>
              </a:rPr>
              <a:t> </a:t>
            </a:r>
            <a:r>
              <a:rPr lang="en-US" sz="3600" dirty="0">
                <a:latin typeface="Times New Roman" panose="02020603050405020304" pitchFamily="18" charset="0"/>
                <a:cs typeface="Times New Roman" panose="02020603050405020304" pitchFamily="18" charset="0"/>
              </a:rPr>
              <a:t>sector</a:t>
            </a:r>
            <a:endParaRPr lang="en-US" sz="3600" dirty="0"/>
          </a:p>
        </p:txBody>
      </p:sp>
      <p:pic>
        <p:nvPicPr>
          <p:cNvPr id="5" name="Picture 4"/>
          <p:cNvPicPr>
            <a:picLocks noChangeAspect="1"/>
          </p:cNvPicPr>
          <p:nvPr/>
        </p:nvPicPr>
        <p:blipFill>
          <a:blip r:embed="rId2"/>
          <a:stretch>
            <a:fillRect/>
          </a:stretch>
        </p:blipFill>
        <p:spPr>
          <a:xfrm>
            <a:off x="5637212" y="2133600"/>
            <a:ext cx="6076120" cy="3581625"/>
          </a:xfrm>
          <a:prstGeom prst="rect">
            <a:avLst/>
          </a:prstGeom>
        </p:spPr>
      </p:pic>
    </p:spTree>
    <p:extLst>
      <p:ext uri="{BB962C8B-B14F-4D97-AF65-F5344CB8AC3E}">
        <p14:creationId xmlns:p14="http://schemas.microsoft.com/office/powerpoint/2010/main" val="838772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latin typeface="Times New Roman" panose="02020603050405020304" pitchFamily="18" charset="0"/>
                <a:cs typeface="Times New Roman" panose="02020603050405020304" pitchFamily="18" charset="0"/>
              </a:rPr>
              <a:t>There were almost 151 meters that didn’t have any reading during the whole year and this can be explained that these meters are new and there is no consumption in them.</a:t>
            </a:r>
          </a:p>
          <a:p>
            <a:endParaRPr lang="en-US" dirty="0"/>
          </a:p>
        </p:txBody>
      </p:sp>
      <p:sp>
        <p:nvSpPr>
          <p:cNvPr id="3" name="Title 2"/>
          <p:cNvSpPr>
            <a:spLocks noGrp="1"/>
          </p:cNvSpPr>
          <p:nvPr>
            <p:ph type="title"/>
          </p:nvPr>
        </p:nvSpPr>
        <p:spPr>
          <a:xfrm>
            <a:off x="1522414" y="762000"/>
            <a:ext cx="9143998" cy="1020762"/>
          </a:xfrm>
        </p:spPr>
        <p:txBody>
          <a:bodyPr/>
          <a:lstStyle/>
          <a:p>
            <a:r>
              <a:rPr lang="en-US" dirty="0">
                <a:latin typeface="Times New Roman" panose="02020603050405020304" pitchFamily="18" charset="0"/>
                <a:cs typeface="Times New Roman" panose="02020603050405020304" pitchFamily="18" charset="0"/>
              </a:rPr>
              <a:t>Forth: Others </a:t>
            </a:r>
            <a:br>
              <a:rPr lang="en-US" dirty="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3672836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Distribution areas</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Population </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Loss</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Gap</a:t>
            </a:r>
          </a:p>
        </p:txBody>
      </p:sp>
      <p:sp>
        <p:nvSpPr>
          <p:cNvPr id="3" name="Title 2"/>
          <p:cNvSpPr>
            <a:spLocks noGrp="1"/>
          </p:cNvSpPr>
          <p:nvPr>
            <p:ph type="title"/>
          </p:nvPr>
        </p:nvSpPr>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Northwest pressure zone (NW)</a:t>
            </a:r>
          </a:p>
        </p:txBody>
      </p:sp>
    </p:spTree>
    <p:extLst>
      <p:ext uri="{BB962C8B-B14F-4D97-AF65-F5344CB8AC3E}">
        <p14:creationId xmlns:p14="http://schemas.microsoft.com/office/powerpoint/2010/main" val="282386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2414" y="1905000"/>
            <a:ext cx="3809998" cy="4267200"/>
          </a:xfrm>
        </p:spPr>
        <p:txBody>
          <a:bodyPr/>
          <a:lstStyle/>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Divided into the following distribution areas:</a:t>
            </a:r>
          </a:p>
          <a:p>
            <a:r>
              <a:rPr lang="pl-PL"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NW0</a:t>
            </a:r>
          </a:p>
          <a:p>
            <a:r>
              <a:rPr lang="pl-PL"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NW1</a:t>
            </a:r>
            <a:endPar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NW2</a:t>
            </a:r>
            <a:endParaRPr lang="pl-PL"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pl-PL"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NW3</a:t>
            </a:r>
          </a:p>
          <a:p>
            <a:endParaRPr lang="en-US" dirty="0"/>
          </a:p>
        </p:txBody>
      </p:sp>
      <p:sp>
        <p:nvSpPr>
          <p:cNvPr id="3" name="Title 2"/>
          <p:cNvSpPr>
            <a:spLocks noGrp="1"/>
          </p:cNvSpPr>
          <p:nvPr>
            <p:ph type="title"/>
          </p:nvPr>
        </p:nvSpPr>
        <p:spPr>
          <a:xfrm>
            <a:off x="1522414" y="381000"/>
            <a:ext cx="9143998" cy="1020762"/>
          </a:xfrm>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Northwest pressure zone (NW)</a:t>
            </a:r>
          </a:p>
        </p:txBody>
      </p:sp>
      <p:pic>
        <p:nvPicPr>
          <p:cNvPr id="5" name="Picture 4"/>
          <p:cNvPicPr>
            <a:picLocks noChangeAspect="1"/>
          </p:cNvPicPr>
          <p:nvPr/>
        </p:nvPicPr>
        <p:blipFill>
          <a:blip r:embed="rId2"/>
          <a:stretch>
            <a:fillRect/>
          </a:stretch>
        </p:blipFill>
        <p:spPr>
          <a:xfrm>
            <a:off x="5484812" y="1597929"/>
            <a:ext cx="5867400" cy="4881342"/>
          </a:xfrm>
          <a:prstGeom prst="rect">
            <a:avLst/>
          </a:prstGeom>
        </p:spPr>
      </p:pic>
    </p:spTree>
    <p:extLst>
      <p:ext uri="{BB962C8B-B14F-4D97-AF65-F5344CB8AC3E}">
        <p14:creationId xmlns:p14="http://schemas.microsoft.com/office/powerpoint/2010/main" val="6207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The Northwest pressure zone (NW)</a:t>
            </a:r>
          </a:p>
        </p:txBody>
      </p:sp>
      <p:graphicFrame>
        <p:nvGraphicFramePr>
          <p:cNvPr id="8" name="Content Placeholder 7"/>
          <p:cNvGraphicFramePr>
            <a:graphicFrameLocks noGrp="1"/>
          </p:cNvGraphicFramePr>
          <p:nvPr>
            <p:ph idx="1"/>
            <p:extLst/>
          </p:nvPr>
        </p:nvGraphicFramePr>
        <p:xfrm>
          <a:off x="1217612" y="2362200"/>
          <a:ext cx="9144000" cy="1584960"/>
        </p:xfrm>
        <a:graphic>
          <a:graphicData uri="http://schemas.openxmlformats.org/drawingml/2006/table">
            <a:tbl>
              <a:tblPr firstRow="1" bandRow="1">
                <a:tableStyleId>{D113A9D2-9D6B-4929-AA2D-F23B5EE8CBE7}</a:tableStyleId>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tblGrid>
              <a:tr h="370840">
                <a:tc>
                  <a:txBody>
                    <a:bodyPr/>
                    <a:lstStyle/>
                    <a:p>
                      <a:pPr algn="ct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a:latin typeface="Times New Roman" panose="02020603050405020304" pitchFamily="18" charset="0"/>
                          <a:cs typeface="Times New Roman" panose="02020603050405020304" pitchFamily="18" charset="0"/>
                        </a:rPr>
                        <a:t>Highest point </a:t>
                      </a:r>
                    </a:p>
                  </a:txBody>
                  <a:tcPr/>
                </a:tc>
                <a:tc>
                  <a:txBody>
                    <a:bodyPr/>
                    <a:lstStyle/>
                    <a:p>
                      <a:pPr algn="ctr"/>
                      <a:r>
                        <a:rPr lang="en-US" sz="2000" dirty="0">
                          <a:latin typeface="Times New Roman" panose="02020603050405020304" pitchFamily="18" charset="0"/>
                          <a:cs typeface="Times New Roman" panose="02020603050405020304" pitchFamily="18" charset="0"/>
                        </a:rPr>
                        <a:t>Lowest point </a:t>
                      </a:r>
                    </a:p>
                  </a:txBody>
                  <a:tcPr/>
                </a:tc>
                <a:tc>
                  <a:txBody>
                    <a:bodyPr/>
                    <a:lstStyle/>
                    <a:p>
                      <a:pPr algn="ctr"/>
                      <a:r>
                        <a:rPr lang="en-US" sz="2000" dirty="0">
                          <a:latin typeface="Times New Roman" panose="02020603050405020304" pitchFamily="18" charset="0"/>
                          <a:cs typeface="Times New Roman" panose="02020603050405020304" pitchFamily="18" charset="0"/>
                        </a:rPr>
                        <a:t>Pumping / gravity </a:t>
                      </a:r>
                    </a:p>
                  </a:txBody>
                  <a:tcPr/>
                </a:tc>
                <a:extLst>
                  <a:ext uri="{0D108BD9-81ED-4DB2-BD59-A6C34878D82A}">
                    <a16:rowId xmlns:a16="http://schemas.microsoft.com/office/drawing/2014/main" val="10000"/>
                  </a:ext>
                </a:extLst>
              </a:tr>
              <a:tr h="370840">
                <a:tc>
                  <a:txBody>
                    <a:bodyPr/>
                    <a:lstStyle/>
                    <a:p>
                      <a:pPr algn="ctr"/>
                      <a:r>
                        <a:rPr lang="en-US" sz="2000" dirty="0">
                          <a:latin typeface="Times New Roman" panose="02020603050405020304" pitchFamily="18" charset="0"/>
                          <a:cs typeface="Times New Roman" panose="02020603050405020304" pitchFamily="18" charset="0"/>
                        </a:rPr>
                        <a:t>NW0</a:t>
                      </a:r>
                      <a:r>
                        <a:rPr lang="en-US" sz="2000" baseline="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txBody>
                  <a:tcPr/>
                </a:tc>
                <a:tc>
                  <a:txBody>
                    <a:bodyPr/>
                    <a:lstStyle/>
                    <a:p>
                      <a:pPr algn="ctr"/>
                      <a:r>
                        <a:rPr lang="en-US" sz="2000" dirty="0">
                          <a:latin typeface="Times New Roman" panose="02020603050405020304" pitchFamily="18" charset="0"/>
                          <a:cs typeface="Times New Roman" panose="02020603050405020304" pitchFamily="18" charset="0"/>
                        </a:rPr>
                        <a:t>548</a:t>
                      </a:r>
                    </a:p>
                  </a:txBody>
                  <a:tcPr/>
                </a:tc>
                <a:tc>
                  <a:txBody>
                    <a:bodyPr/>
                    <a:lstStyle/>
                    <a:p>
                      <a:pPr algn="ctr"/>
                      <a:r>
                        <a:rPr lang="en-US" sz="2000" dirty="0">
                          <a:latin typeface="Times New Roman" panose="02020603050405020304" pitchFamily="18" charset="0"/>
                          <a:cs typeface="Times New Roman" panose="02020603050405020304" pitchFamily="18" charset="0"/>
                        </a:rPr>
                        <a:t>440</a:t>
                      </a:r>
                    </a:p>
                  </a:txBody>
                  <a:tcPr/>
                </a:tc>
                <a:tc>
                  <a:txBody>
                    <a:bodyPr/>
                    <a:lstStyle/>
                    <a:p>
                      <a:pPr algn="ctr"/>
                      <a:r>
                        <a:rPr lang="en-US" sz="2000" dirty="0">
                          <a:latin typeface="Times New Roman" panose="02020603050405020304" pitchFamily="18" charset="0"/>
                          <a:cs typeface="Times New Roman" panose="02020603050405020304" pitchFamily="18" charset="0"/>
                        </a:rPr>
                        <a:t>Gravity</a:t>
                      </a:r>
                    </a:p>
                  </a:txBody>
                  <a:tcPr/>
                </a:tc>
                <a:extLst>
                  <a:ext uri="{0D108BD9-81ED-4DB2-BD59-A6C34878D82A}">
                    <a16:rowId xmlns:a16="http://schemas.microsoft.com/office/drawing/2014/main" val="10001"/>
                  </a:ext>
                </a:extLst>
              </a:tr>
              <a:tr h="370840">
                <a:tc>
                  <a:txBody>
                    <a:bodyPr/>
                    <a:lstStyle/>
                    <a:p>
                      <a:pPr algn="ctr"/>
                      <a:r>
                        <a:rPr lang="en-US" sz="2000" dirty="0">
                          <a:latin typeface="Times New Roman" panose="02020603050405020304" pitchFamily="18" charset="0"/>
                          <a:cs typeface="Times New Roman" panose="02020603050405020304" pitchFamily="18" charset="0"/>
                        </a:rPr>
                        <a:t>NW1+NW2a</a:t>
                      </a:r>
                    </a:p>
                  </a:txBody>
                  <a:tcPr/>
                </a:tc>
                <a:tc>
                  <a:txBody>
                    <a:bodyPr/>
                    <a:lstStyle/>
                    <a:p>
                      <a:pPr algn="ctr"/>
                      <a:r>
                        <a:rPr lang="en-US" sz="2000" dirty="0">
                          <a:latin typeface="Times New Roman" panose="02020603050405020304" pitchFamily="18" charset="0"/>
                          <a:cs typeface="Times New Roman" panose="02020603050405020304" pitchFamily="18" charset="0"/>
                        </a:rPr>
                        <a:t>630</a:t>
                      </a:r>
                    </a:p>
                  </a:txBody>
                  <a:tcPr/>
                </a:tc>
                <a:tc>
                  <a:txBody>
                    <a:bodyPr/>
                    <a:lstStyle/>
                    <a:p>
                      <a:pPr algn="ctr"/>
                      <a:r>
                        <a:rPr lang="en-US" sz="2000" dirty="0">
                          <a:latin typeface="Times New Roman" panose="02020603050405020304" pitchFamily="18" charset="0"/>
                          <a:cs typeface="Times New Roman" panose="02020603050405020304" pitchFamily="18" charset="0"/>
                        </a:rPr>
                        <a:t>477</a:t>
                      </a:r>
                    </a:p>
                  </a:txBody>
                  <a:tcPr/>
                </a:tc>
                <a:tc>
                  <a:txBody>
                    <a:bodyPr/>
                    <a:lstStyle/>
                    <a:p>
                      <a:pPr algn="ctr"/>
                      <a:r>
                        <a:rPr lang="en-US" sz="2000" dirty="0">
                          <a:latin typeface="Times New Roman" panose="02020603050405020304" pitchFamily="18" charset="0"/>
                          <a:cs typeface="Times New Roman" panose="02020603050405020304" pitchFamily="18" charset="0"/>
                        </a:rPr>
                        <a:t>Pumping</a:t>
                      </a:r>
                      <a:r>
                        <a:rPr lang="en-US" sz="2000" baseline="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370840">
                <a:tc>
                  <a:txBody>
                    <a:bodyPr/>
                    <a:lstStyle/>
                    <a:p>
                      <a:pPr algn="ctr"/>
                      <a:r>
                        <a:rPr lang="en-US" sz="2000" dirty="0">
                          <a:latin typeface="Times New Roman" panose="02020603050405020304" pitchFamily="18" charset="0"/>
                          <a:cs typeface="Times New Roman" panose="02020603050405020304" pitchFamily="18" charset="0"/>
                        </a:rPr>
                        <a:t>NW3+NW2b</a:t>
                      </a:r>
                    </a:p>
                  </a:txBody>
                  <a:tcPr/>
                </a:tc>
                <a:tc>
                  <a:txBody>
                    <a:bodyPr/>
                    <a:lstStyle/>
                    <a:p>
                      <a:pPr algn="ctr"/>
                      <a:r>
                        <a:rPr lang="en-US" sz="2000" dirty="0">
                          <a:latin typeface="Times New Roman" panose="02020603050405020304" pitchFamily="18" charset="0"/>
                          <a:cs typeface="Times New Roman" panose="02020603050405020304" pitchFamily="18" charset="0"/>
                        </a:rPr>
                        <a:t>697</a:t>
                      </a:r>
                    </a:p>
                  </a:txBody>
                  <a:tcPr/>
                </a:tc>
                <a:tc>
                  <a:txBody>
                    <a:bodyPr/>
                    <a:lstStyle/>
                    <a:p>
                      <a:pPr algn="ctr"/>
                      <a:r>
                        <a:rPr lang="en-US" sz="2000" dirty="0">
                          <a:latin typeface="Times New Roman" panose="02020603050405020304" pitchFamily="18" charset="0"/>
                          <a:cs typeface="Times New Roman" panose="02020603050405020304" pitchFamily="18" charset="0"/>
                        </a:rPr>
                        <a:t>545</a:t>
                      </a:r>
                    </a:p>
                  </a:txBody>
                  <a:tcPr/>
                </a:tc>
                <a:tc>
                  <a:txBody>
                    <a:bodyPr/>
                    <a:lstStyle/>
                    <a:p>
                      <a:pPr algn="ctr"/>
                      <a:r>
                        <a:rPr lang="en-US" sz="2000" dirty="0">
                          <a:latin typeface="Times New Roman" panose="02020603050405020304" pitchFamily="18" charset="0"/>
                          <a:cs typeface="Times New Roman" panose="02020603050405020304" pitchFamily="18" charset="0"/>
                        </a:rPr>
                        <a:t>Gravity </a:t>
                      </a:r>
                    </a:p>
                  </a:txBody>
                  <a:tcPr/>
                </a:tc>
                <a:extLst>
                  <a:ext uri="{0D108BD9-81ED-4DB2-BD59-A6C34878D82A}">
                    <a16:rowId xmlns:a16="http://schemas.microsoft.com/office/drawing/2014/main" val="10003"/>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734021596"/>
              </p:ext>
            </p:extLst>
          </p:nvPr>
        </p:nvGraphicFramePr>
        <p:xfrm>
          <a:off x="2513012" y="4495800"/>
          <a:ext cx="5943600" cy="1523999"/>
        </p:xfrm>
        <a:graphic>
          <a:graphicData uri="http://schemas.openxmlformats.org/drawingml/2006/table">
            <a:tbl>
              <a:tblPr>
                <a:tableStyleId>{D113A9D2-9D6B-4929-AA2D-F23B5EE8CBE7}</a:tableStyleId>
              </a:tblPr>
              <a:tblGrid>
                <a:gridCol w="3071161">
                  <a:extLst>
                    <a:ext uri="{9D8B030D-6E8A-4147-A177-3AD203B41FA5}">
                      <a16:colId xmlns:a16="http://schemas.microsoft.com/office/drawing/2014/main" val="20000"/>
                    </a:ext>
                  </a:extLst>
                </a:gridCol>
                <a:gridCol w="2872439">
                  <a:extLst>
                    <a:ext uri="{9D8B030D-6E8A-4147-A177-3AD203B41FA5}">
                      <a16:colId xmlns:a16="http://schemas.microsoft.com/office/drawing/2014/main" val="20001"/>
                    </a:ext>
                  </a:extLst>
                </a:gridCol>
              </a:tblGrid>
              <a:tr h="395844">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Pressure zone</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Service Area </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0"/>
                  </a:ext>
                </a:extLst>
              </a:tr>
              <a:tr h="475013">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NW0</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The region of al </a:t>
                      </a:r>
                      <a:r>
                        <a:rPr lang="en-US" sz="2000" u="none" strike="noStrike" dirty="0" err="1">
                          <a:effectLst/>
                          <a:latin typeface="Times New Roman" panose="02020603050405020304" pitchFamily="18" charset="0"/>
                          <a:cs typeface="Times New Roman" panose="02020603050405020304" pitchFamily="18" charset="0"/>
                        </a:rPr>
                        <a:t>Ma'ajeen</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1"/>
                  </a:ext>
                </a:extLst>
              </a:tr>
              <a:tr h="326571">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NW1+NW2a</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err="1">
                          <a:effectLst/>
                          <a:latin typeface="Times New Roman" panose="02020603050405020304" pitchFamily="18" charset="0"/>
                          <a:cs typeface="Times New Roman" panose="02020603050405020304" pitchFamily="18" charset="0"/>
                        </a:rPr>
                        <a:t>Asira</a:t>
                      </a:r>
                      <a:r>
                        <a:rPr lang="en-US" sz="2000" u="none" strike="noStrike" dirty="0">
                          <a:effectLst/>
                          <a:latin typeface="Times New Roman" panose="02020603050405020304" pitchFamily="18" charset="0"/>
                          <a:cs typeface="Times New Roman" panose="02020603050405020304" pitchFamily="18" charset="0"/>
                        </a:rPr>
                        <a:t> Street</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2"/>
                  </a:ext>
                </a:extLst>
              </a:tr>
              <a:tr h="326571">
                <a:tc>
                  <a:txBody>
                    <a:bodyPr/>
                    <a:lstStyle/>
                    <a:p>
                      <a:pPr algn="ctr" fontAlgn="b"/>
                      <a:r>
                        <a:rPr lang="en-US" sz="2000" u="none" strike="noStrike">
                          <a:effectLst/>
                          <a:latin typeface="Times New Roman" panose="02020603050405020304" pitchFamily="18" charset="0"/>
                          <a:cs typeface="Times New Roman" panose="02020603050405020304" pitchFamily="18" charset="0"/>
                        </a:rPr>
                        <a:t>NW3+NW2b</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Al-</a:t>
                      </a:r>
                      <a:r>
                        <a:rPr lang="en-US" sz="2000" u="none" strike="noStrike" dirty="0" err="1">
                          <a:effectLst/>
                          <a:latin typeface="Times New Roman" panose="02020603050405020304" pitchFamily="18" charset="0"/>
                          <a:cs typeface="Times New Roman" panose="02020603050405020304" pitchFamily="18" charset="0"/>
                        </a:rPr>
                        <a:t>Ethad</a:t>
                      </a:r>
                      <a:r>
                        <a:rPr lang="en-US" sz="2000" u="none" strike="noStrike" dirty="0">
                          <a:effectLst/>
                          <a:latin typeface="Times New Roman" panose="02020603050405020304" pitchFamily="18" charset="0"/>
                          <a:cs typeface="Times New Roman" panose="02020603050405020304" pitchFamily="18" charset="0"/>
                        </a:rPr>
                        <a:t> Street </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53866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6612" y="1828800"/>
            <a:ext cx="5745480" cy="4038600"/>
          </a:xfrm>
        </p:spPr>
        <p:txBody>
          <a:bodyPr/>
          <a:lstStyle/>
          <a:p>
            <a:pPr marL="342900" indent="-342900">
              <a:buFont typeface="Wingdings 3" charset="2"/>
              <a:buChar char=""/>
            </a:pPr>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Project objectives</a:t>
            </a:r>
          </a:p>
          <a:p>
            <a:pPr marL="342900" indent="-342900">
              <a:buFont typeface="Wingdings 3" charset="2"/>
              <a:buChar char=""/>
            </a:pPr>
            <a:endParaRPr lang="en-US" b="1" dirty="0">
              <a:effectLst>
                <a:outerShdw blurRad="38100" dist="38100" dir="2700000" algn="tl">
                  <a:srgbClr val="000000">
                    <a:alpha val="43137"/>
                  </a:srgbClr>
                </a:outerShdw>
              </a:effectLst>
            </a:endParaRPr>
          </a:p>
          <a:p>
            <a:pPr marL="342900" indent="-342900">
              <a:buFont typeface="Wingdings 3" charset="2"/>
              <a:buChar char=""/>
            </a:pPr>
            <a:endParaRPr lang="en-US" b="1" dirty="0">
              <a:effectLst>
                <a:outerShdw blurRad="38100" dist="38100" dir="2700000" algn="tl">
                  <a:srgbClr val="000000">
                    <a:alpha val="43137"/>
                  </a:srgbClr>
                </a:outerShdw>
              </a:effectLst>
            </a:endParaRPr>
          </a:p>
          <a:p>
            <a:pPr fontAlgn="base"/>
            <a:r>
              <a:rPr lang="en-US" sz="32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Significance of the work</a:t>
            </a:r>
          </a:p>
        </p:txBody>
      </p:sp>
      <p:sp>
        <p:nvSpPr>
          <p:cNvPr id="2" name="Title 1"/>
          <p:cNvSpPr>
            <a:spLocks noGrp="1"/>
          </p:cNvSpPr>
          <p:nvPr>
            <p:ph type="title"/>
          </p:nvPr>
        </p:nvSpPr>
        <p:spPr>
          <a:xfrm>
            <a:off x="1522412" y="381000"/>
            <a:ext cx="9143998" cy="1020762"/>
          </a:xfrm>
        </p:spPr>
        <p:txBody>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Introduction </a:t>
            </a:r>
          </a:p>
        </p:txBody>
      </p:sp>
    </p:spTree>
    <p:extLst>
      <p:ext uri="{BB962C8B-B14F-4D97-AF65-F5344CB8AC3E}">
        <p14:creationId xmlns:p14="http://schemas.microsoft.com/office/powerpoint/2010/main" val="2315534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Population</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buNone/>
            </a:pPr>
            <a:r>
              <a:rPr lang="en-US" dirty="0"/>
              <a:t> </a:t>
            </a:r>
          </a:p>
          <a:p>
            <a:endParaRPr lang="en-US" dirty="0"/>
          </a:p>
          <a:p>
            <a:endParaRPr lang="en-US" dirty="0"/>
          </a:p>
        </p:txBody>
      </p:sp>
      <p:sp>
        <p:nvSpPr>
          <p:cNvPr id="3" name="Title 2"/>
          <p:cNvSpPr>
            <a:spLocks noGrp="1"/>
          </p:cNvSpPr>
          <p:nvPr>
            <p:ph type="title"/>
          </p:nvPr>
        </p:nvSpPr>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Northwest pressure zone (NW)</a:t>
            </a:r>
          </a:p>
        </p:txBody>
      </p:sp>
      <p:graphicFrame>
        <p:nvGraphicFramePr>
          <p:cNvPr id="5" name="Table 4"/>
          <p:cNvGraphicFramePr>
            <a:graphicFrameLocks noGrp="1"/>
          </p:cNvGraphicFramePr>
          <p:nvPr>
            <p:extLst>
              <p:ext uri="{D42A27DB-BD31-4B8C-83A1-F6EECF244321}">
                <p14:modId xmlns:p14="http://schemas.microsoft.com/office/powerpoint/2010/main" val="3633153090"/>
              </p:ext>
            </p:extLst>
          </p:nvPr>
        </p:nvGraphicFramePr>
        <p:xfrm>
          <a:off x="1979612" y="2895600"/>
          <a:ext cx="8458200" cy="2658328"/>
        </p:xfrm>
        <a:graphic>
          <a:graphicData uri="http://schemas.openxmlformats.org/drawingml/2006/table">
            <a:tbl>
              <a:tblPr firstRow="1" firstCol="1" bandRow="1">
                <a:tableStyleId>{D113A9D2-9D6B-4929-AA2D-F23B5EE8CBE7}</a:tableStyleId>
              </a:tblPr>
              <a:tblGrid>
                <a:gridCol w="1746758">
                  <a:extLst>
                    <a:ext uri="{9D8B030D-6E8A-4147-A177-3AD203B41FA5}">
                      <a16:colId xmlns:a16="http://schemas.microsoft.com/office/drawing/2014/main" val="20000"/>
                    </a:ext>
                  </a:extLst>
                </a:gridCol>
                <a:gridCol w="1677860">
                  <a:extLst>
                    <a:ext uri="{9D8B030D-6E8A-4147-A177-3AD203B41FA5}">
                      <a16:colId xmlns:a16="http://schemas.microsoft.com/office/drawing/2014/main" val="20001"/>
                    </a:ext>
                  </a:extLst>
                </a:gridCol>
                <a:gridCol w="1240158">
                  <a:extLst>
                    <a:ext uri="{9D8B030D-6E8A-4147-A177-3AD203B41FA5}">
                      <a16:colId xmlns:a16="http://schemas.microsoft.com/office/drawing/2014/main" val="20002"/>
                    </a:ext>
                  </a:extLst>
                </a:gridCol>
                <a:gridCol w="1896712">
                  <a:extLst>
                    <a:ext uri="{9D8B030D-6E8A-4147-A177-3AD203B41FA5}">
                      <a16:colId xmlns:a16="http://schemas.microsoft.com/office/drawing/2014/main" val="20003"/>
                    </a:ext>
                  </a:extLst>
                </a:gridCol>
                <a:gridCol w="1896712">
                  <a:extLst>
                    <a:ext uri="{9D8B030D-6E8A-4147-A177-3AD203B41FA5}">
                      <a16:colId xmlns:a16="http://schemas.microsoft.com/office/drawing/2014/main" val="20004"/>
                    </a:ext>
                  </a:extLst>
                </a:gridCol>
              </a:tblGrid>
              <a:tr h="1035560">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Pressure Zone</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nchor="ctr"/>
                </a:tc>
                <a:tc>
                  <a:txBody>
                    <a:bodyPr/>
                    <a:lstStyle/>
                    <a:p>
                      <a:pPr marL="0" marR="0" algn="ctr">
                        <a:spcBef>
                          <a:spcPts val="0"/>
                        </a:spcBef>
                        <a:spcAft>
                          <a:spcPts val="600"/>
                        </a:spcAft>
                      </a:pPr>
                      <a:endParaRPr lang="en-US" sz="1600" dirty="0">
                        <a:effectLst/>
                        <a:latin typeface="Times New Roman" panose="02020603050405020304" pitchFamily="18" charset="0"/>
                        <a:cs typeface="Times New Roman" panose="02020603050405020304" pitchFamily="18" charset="0"/>
                      </a:endParaRPr>
                    </a:p>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Number of customers(</a:t>
                      </a:r>
                      <a:r>
                        <a:rPr lang="en-US" sz="1400" dirty="0">
                          <a:effectLst/>
                          <a:latin typeface="Times New Roman" panose="02020603050405020304" pitchFamily="18" charset="0"/>
                          <a:cs typeface="Times New Roman" panose="02020603050405020304" pitchFamily="18" charset="0"/>
                        </a:rPr>
                        <a:t>meters) </a:t>
                      </a:r>
                      <a:endParaRPr lang="en-US"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Population  2016</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nchor="ctr"/>
                </a:tc>
                <a:tc>
                  <a:txBody>
                    <a:bodyPr/>
                    <a:lstStyle/>
                    <a:p>
                      <a:pPr marL="0" marR="0" algn="ctr">
                        <a:spcBef>
                          <a:spcPts val="0"/>
                        </a:spcBef>
                        <a:spcAft>
                          <a:spcPts val="600"/>
                        </a:spcAft>
                      </a:pPr>
                      <a:endParaRPr lang="en-US" sz="1600" dirty="0">
                        <a:effectLst/>
                        <a:latin typeface="Times New Roman" panose="02020603050405020304" pitchFamily="18" charset="0"/>
                        <a:cs typeface="Times New Roman" panose="02020603050405020304" pitchFamily="18" charset="0"/>
                      </a:endParaRPr>
                    </a:p>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Forecasted Population in 2025</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endParaRPr lang="en-US" sz="1600" dirty="0">
                        <a:effectLst/>
                        <a:latin typeface="Times New Roman" panose="02020603050405020304" pitchFamily="18" charset="0"/>
                        <a:cs typeface="Times New Roman" panose="02020603050405020304" pitchFamily="18" charset="0"/>
                      </a:endParaRPr>
                    </a:p>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Growth rate (%)</a:t>
                      </a:r>
                    </a:p>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 </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0"/>
                  </a:ext>
                </a:extLst>
              </a:tr>
              <a:tr h="530115">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NW0</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861</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4736</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6936</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4.33</a:t>
                      </a:r>
                    </a:p>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 </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1"/>
                  </a:ext>
                </a:extLst>
              </a:tr>
              <a:tr h="530115">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NW1+NW2a</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1685</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9268</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10852</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1.77</a:t>
                      </a:r>
                    </a:p>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 </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2"/>
                  </a:ext>
                </a:extLst>
              </a:tr>
              <a:tr h="495008">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NW3+NW2b</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678</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a:effectLst/>
                          <a:latin typeface="Times New Roman" panose="02020603050405020304" pitchFamily="18" charset="0"/>
                          <a:cs typeface="Times New Roman" panose="02020603050405020304" pitchFamily="18" charset="0"/>
                        </a:rPr>
                        <a:t>3729</a:t>
                      </a:r>
                      <a:endParaRPr lang="en-US" sz="16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5445</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tc>
                  <a:txBody>
                    <a:bodyPr/>
                    <a:lstStyle/>
                    <a:p>
                      <a:pPr marL="0" marR="0" algn="ctr">
                        <a:spcBef>
                          <a:spcPts val="0"/>
                        </a:spcBef>
                        <a:spcAft>
                          <a:spcPts val="600"/>
                        </a:spcAft>
                      </a:pPr>
                      <a:r>
                        <a:rPr lang="en-US" sz="1600" dirty="0">
                          <a:effectLst/>
                          <a:latin typeface="Times New Roman" panose="02020603050405020304" pitchFamily="18" charset="0"/>
                          <a:cs typeface="Times New Roman" panose="02020603050405020304" pitchFamily="18" charset="0"/>
                        </a:rPr>
                        <a:t>4.3</a:t>
                      </a:r>
                      <a:endParaRPr lang="en-US"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8225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812" y="609600"/>
            <a:ext cx="9982200" cy="5687774"/>
          </a:xfrm>
          <a:prstGeom prst="rect">
            <a:avLst/>
          </a:prstGeom>
        </p:spPr>
      </p:pic>
    </p:spTree>
    <p:extLst>
      <p:ext uri="{BB962C8B-B14F-4D97-AF65-F5344CB8AC3E}">
        <p14:creationId xmlns:p14="http://schemas.microsoft.com/office/powerpoint/2010/main" val="339750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Population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96741322"/>
              </p:ext>
            </p:extLst>
          </p:nvPr>
        </p:nvGraphicFramePr>
        <p:xfrm>
          <a:off x="1370012" y="2971800"/>
          <a:ext cx="8686799" cy="1504950"/>
        </p:xfrm>
        <a:graphic>
          <a:graphicData uri="http://schemas.openxmlformats.org/drawingml/2006/table">
            <a:tbl>
              <a:tblPr firstRow="1" firstCol="1" bandRow="1">
                <a:tableStyleId>{D113A9D2-9D6B-4929-AA2D-F23B5EE8CBE7}</a:tableStyleId>
              </a:tblPr>
              <a:tblGrid>
                <a:gridCol w="1620031">
                  <a:extLst>
                    <a:ext uri="{9D8B030D-6E8A-4147-A177-3AD203B41FA5}">
                      <a16:colId xmlns:a16="http://schemas.microsoft.com/office/drawing/2014/main" val="20000"/>
                    </a:ext>
                  </a:extLst>
                </a:gridCol>
                <a:gridCol w="953969">
                  <a:extLst>
                    <a:ext uri="{9D8B030D-6E8A-4147-A177-3AD203B41FA5}">
                      <a16:colId xmlns:a16="http://schemas.microsoft.com/office/drawing/2014/main" val="20001"/>
                    </a:ext>
                  </a:extLst>
                </a:gridCol>
                <a:gridCol w="1268047">
                  <a:extLst>
                    <a:ext uri="{9D8B030D-6E8A-4147-A177-3AD203B41FA5}">
                      <a16:colId xmlns:a16="http://schemas.microsoft.com/office/drawing/2014/main" val="20002"/>
                    </a:ext>
                  </a:extLst>
                </a:gridCol>
                <a:gridCol w="1108300">
                  <a:extLst>
                    <a:ext uri="{9D8B030D-6E8A-4147-A177-3AD203B41FA5}">
                      <a16:colId xmlns:a16="http://schemas.microsoft.com/office/drawing/2014/main" val="20003"/>
                    </a:ext>
                  </a:extLst>
                </a:gridCol>
                <a:gridCol w="1218408">
                  <a:extLst>
                    <a:ext uri="{9D8B030D-6E8A-4147-A177-3AD203B41FA5}">
                      <a16:colId xmlns:a16="http://schemas.microsoft.com/office/drawing/2014/main" val="20004"/>
                    </a:ext>
                  </a:extLst>
                </a:gridCol>
                <a:gridCol w="1218408">
                  <a:extLst>
                    <a:ext uri="{9D8B030D-6E8A-4147-A177-3AD203B41FA5}">
                      <a16:colId xmlns:a16="http://schemas.microsoft.com/office/drawing/2014/main" val="20005"/>
                    </a:ext>
                  </a:extLst>
                </a:gridCol>
                <a:gridCol w="1299636">
                  <a:extLst>
                    <a:ext uri="{9D8B030D-6E8A-4147-A177-3AD203B41FA5}">
                      <a16:colId xmlns:a16="http://schemas.microsoft.com/office/drawing/2014/main" val="20006"/>
                    </a:ext>
                  </a:extLst>
                </a:gridCol>
              </a:tblGrid>
              <a:tr h="381000">
                <a:tc>
                  <a:txBody>
                    <a:bodyPr/>
                    <a:lstStyle/>
                    <a:p>
                      <a:endParaRPr lang="en-US" sz="16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2016</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2019</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2022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2025</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2028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2031</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38150">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NW0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4736</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5378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6108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6936</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7876</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8944</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04800">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NW1+NW2a</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9268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9769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10297</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10853</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11440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12058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81000">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NW3+NW2b</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3729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4231</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4801</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5447</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6180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7012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5" name="Title 2"/>
          <p:cNvSpPr txBox="1">
            <a:spLocks/>
          </p:cNvSpPr>
          <p:nvPr/>
        </p:nvSpPr>
        <p:spPr>
          <a:xfrm>
            <a:off x="1598612" y="1524000"/>
            <a:ext cx="9143998" cy="10207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bg1"/>
                </a:solidFill>
                <a:latin typeface="+mj-lt"/>
                <a:ea typeface="+mj-ea"/>
                <a:cs typeface="+mj-cs"/>
              </a:defRPr>
            </a:lvl1p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population for each zone can be calculated every three years as shown in Table : </a:t>
            </a:r>
          </a:p>
        </p:txBody>
      </p:sp>
      <mc:AlternateContent xmlns:mc="http://schemas.openxmlformats.org/markup-compatibility/2006" xmlns:a14="http://schemas.microsoft.com/office/drawing/2010/main">
        <mc:Choice Requires="a14">
          <p:sp>
            <p:nvSpPr>
              <p:cNvPr id="7" name="Title 2"/>
              <p:cNvSpPr txBox="1">
                <a:spLocks/>
              </p:cNvSpPr>
              <p:nvPr/>
            </p:nvSpPr>
            <p:spPr>
              <a:xfrm>
                <a:off x="-1449388" y="4343400"/>
                <a:ext cx="9143998" cy="10207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bg1"/>
                    </a:solidFill>
                    <a:latin typeface="+mj-lt"/>
                    <a:ea typeface="+mj-ea"/>
                    <a:cs typeface="+mj-cs"/>
                  </a:defRPr>
                </a:lvl1pPr>
              </a:lstStyle>
              <a:p>
                <a:pPr/>
                <a14:m>
                  <m:oMathPara xmlns:m="http://schemas.openxmlformats.org/officeDocument/2006/math">
                    <m:oMathParaPr>
                      <m:jc m:val="centerGroup"/>
                    </m:oMathParaPr>
                    <m:oMath xmlns:m="http://schemas.openxmlformats.org/officeDocument/2006/math">
                      <m:sSup>
                        <m:sSupPr>
                          <m:ctrlPr>
                            <a:rPr lang="en-US" sz="2400" i="1" smtClean="0">
                              <a:latin typeface="Cambria Math" panose="02040503050406030204" pitchFamily="18" charset="0"/>
                            </a:rPr>
                          </m:ctrlPr>
                        </m:sSupPr>
                        <m:e>
                          <m:r>
                            <m:rPr>
                              <m:sty m:val="p"/>
                            </m:rPr>
                            <a:rPr lang="en-US" sz="2400">
                              <a:latin typeface="Cambria Math" panose="02040503050406030204" pitchFamily="18" charset="0"/>
                            </a:rPr>
                            <m:t>P</m:t>
                          </m:r>
                          <m:r>
                            <a:rPr lang="en-US" sz="2400">
                              <a:latin typeface="Cambria Math" panose="02040503050406030204" pitchFamily="18" charset="0"/>
                            </a:rPr>
                            <m:t> </m:t>
                          </m:r>
                          <m:r>
                            <m:rPr>
                              <m:sty m:val="p"/>
                            </m:rPr>
                            <a:rPr lang="en-US" sz="2400">
                              <a:latin typeface="Cambria Math" panose="02040503050406030204" pitchFamily="18" charset="0"/>
                            </a:rPr>
                            <m:t>future</m:t>
                          </m:r>
                          <m:r>
                            <a:rPr lang="en-US" sz="2400">
                              <a:latin typeface="Cambria Math" panose="02040503050406030204" pitchFamily="18" charset="0"/>
                            </a:rPr>
                            <m:t> = </m:t>
                          </m:r>
                          <m:r>
                            <m:rPr>
                              <m:sty m:val="p"/>
                            </m:rPr>
                            <a:rPr lang="en-US" sz="2400">
                              <a:latin typeface="Cambria Math" panose="02040503050406030204" pitchFamily="18" charset="0"/>
                            </a:rPr>
                            <m:t>Po</m:t>
                          </m:r>
                          <m:r>
                            <a:rPr lang="en-US" sz="2400">
                              <a:latin typeface="Cambria Math" panose="02040503050406030204" pitchFamily="18" charset="0"/>
                            </a:rPr>
                            <m:t> </m:t>
                          </m:r>
                          <m:r>
                            <a:rPr lang="en-US" sz="2400" i="1">
                              <a:latin typeface="Cambria Math" panose="02040503050406030204" pitchFamily="18" charset="0"/>
                            </a:rPr>
                            <m:t>(</m:t>
                          </m:r>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𝑖</m:t>
                          </m:r>
                          <m:r>
                            <a:rPr lang="en-US" sz="2400" i="1">
                              <a:latin typeface="Cambria Math" panose="02040503050406030204" pitchFamily="18" charset="0"/>
                            </a:rPr>
                            <m:t> )</m:t>
                          </m:r>
                        </m:e>
                        <m:sup>
                          <m:r>
                            <a:rPr lang="en-US" sz="2400" i="1">
                              <a:latin typeface="Cambria Math" panose="02040503050406030204" pitchFamily="18" charset="0"/>
                            </a:rPr>
                            <m:t>𝑛</m:t>
                          </m:r>
                        </m:sup>
                      </m:sSup>
                    </m:oMath>
                  </m:oMathPara>
                </a14:m>
                <a:endParaRPr lang="en-US" dirty="0"/>
              </a:p>
            </p:txBody>
          </p:sp>
        </mc:Choice>
        <mc:Fallback xmlns="">
          <p:sp>
            <p:nvSpPr>
              <p:cNvPr id="7" name="Title 2"/>
              <p:cNvSpPr txBox="1">
                <a:spLocks noRot="1" noChangeAspect="1" noMove="1" noResize="1" noEditPoints="1" noAdjustHandles="1" noChangeArrowheads="1" noChangeShapeType="1" noTextEdit="1"/>
              </p:cNvSpPr>
              <p:nvPr/>
            </p:nvSpPr>
            <p:spPr>
              <a:xfrm>
                <a:off x="-1449388" y="4343400"/>
                <a:ext cx="9143998" cy="1020762"/>
              </a:xfrm>
              <a:prstGeom prst="rect">
                <a:avLst/>
              </a:prstGeom>
              <a:blipFill rotWithShape="0">
                <a:blip r:embed="rId2"/>
                <a:stretch>
                  <a:fillRect b="-9581"/>
                </a:stretch>
              </a:blipFill>
            </p:spPr>
            <p:txBody>
              <a:bodyPr/>
              <a:lstStyle/>
              <a:p>
                <a:r>
                  <a:rPr lang="en-US">
                    <a:noFill/>
                  </a:rPr>
                  <a:t> </a:t>
                </a:r>
              </a:p>
            </p:txBody>
          </p:sp>
        </mc:Fallback>
      </mc:AlternateContent>
    </p:spTree>
    <p:extLst>
      <p:ext uri="{BB962C8B-B14F-4D97-AF65-F5344CB8AC3E}">
        <p14:creationId xmlns:p14="http://schemas.microsoft.com/office/powerpoint/2010/main" val="2195881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90894015"/>
              </p:ext>
            </p:extLst>
          </p:nvPr>
        </p:nvGraphicFramePr>
        <p:xfrm>
          <a:off x="2513012" y="2819400"/>
          <a:ext cx="5988050" cy="2210120"/>
        </p:xfrm>
        <a:graphic>
          <a:graphicData uri="http://schemas.openxmlformats.org/drawingml/2006/table">
            <a:tbl>
              <a:tblPr firstRow="1" firstCol="1" bandRow="1">
                <a:tableStyleId>{D113A9D2-9D6B-4929-AA2D-F23B5EE8CBE7}</a:tableStyleId>
              </a:tblPr>
              <a:tblGrid>
                <a:gridCol w="1775972">
                  <a:extLst>
                    <a:ext uri="{9D8B030D-6E8A-4147-A177-3AD203B41FA5}">
                      <a16:colId xmlns:a16="http://schemas.microsoft.com/office/drawing/2014/main" val="20000"/>
                    </a:ext>
                  </a:extLst>
                </a:gridCol>
                <a:gridCol w="1775972">
                  <a:extLst>
                    <a:ext uri="{9D8B030D-6E8A-4147-A177-3AD203B41FA5}">
                      <a16:colId xmlns:a16="http://schemas.microsoft.com/office/drawing/2014/main" val="20001"/>
                    </a:ext>
                  </a:extLst>
                </a:gridCol>
                <a:gridCol w="1324856">
                  <a:extLst>
                    <a:ext uri="{9D8B030D-6E8A-4147-A177-3AD203B41FA5}">
                      <a16:colId xmlns:a16="http://schemas.microsoft.com/office/drawing/2014/main" val="20002"/>
                    </a:ext>
                  </a:extLst>
                </a:gridCol>
                <a:gridCol w="1111250">
                  <a:extLst>
                    <a:ext uri="{9D8B030D-6E8A-4147-A177-3AD203B41FA5}">
                      <a16:colId xmlns:a16="http://schemas.microsoft.com/office/drawing/2014/main" val="20003"/>
                    </a:ext>
                  </a:extLst>
                </a:gridCol>
              </a:tblGrid>
              <a:tr h="737116">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Pressure Zone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Supply</a:t>
                      </a:r>
                    </a:p>
                    <a:p>
                      <a:pPr marL="0" marR="0" algn="ctr">
                        <a:lnSpc>
                          <a:spcPct val="107000"/>
                        </a:lnSpc>
                        <a:spcBef>
                          <a:spcPts val="0"/>
                        </a:spcBef>
                        <a:spcAft>
                          <a:spcPts val="800"/>
                        </a:spcAft>
                      </a:pPr>
                      <a:r>
                        <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m3/year</a:t>
                      </a: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Consumed</a:t>
                      </a:r>
                    </a:p>
                    <a:p>
                      <a:pPr marL="0" marR="0" indent="0" algn="ctr" defTabSz="914400" rtl="0" eaLnBrk="1" fontAlgn="auto" latinLnBrk="0" hangingPunct="1">
                        <a:lnSpc>
                          <a:spcPct val="107000"/>
                        </a:lnSpc>
                        <a:spcBef>
                          <a:spcPts val="0"/>
                        </a:spcBef>
                        <a:spcAft>
                          <a:spcPts val="800"/>
                        </a:spcAft>
                        <a:buClrTx/>
                        <a:buSzTx/>
                        <a:buFontTx/>
                        <a:buNone/>
                        <a:tabLst/>
                        <a:defRPr/>
                      </a:pPr>
                      <a:r>
                        <a:rPr lang="en-US" sz="18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m3/year</a:t>
                      </a: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Water Loss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68251">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NW0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140108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114593</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18.2%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68251">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NW1+NW2a</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261630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186726</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28.6%</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68251">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NW3+NW2b</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140138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89728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a:effectLst/>
                          <a:latin typeface="Times New Roman" panose="02020603050405020304" pitchFamily="18" charset="0"/>
                          <a:cs typeface="Times New Roman" panose="02020603050405020304" pitchFamily="18" charset="0"/>
                        </a:rPr>
                        <a:t>36.0%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68251">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Total Zones</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541876</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391047</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dirty="0">
                          <a:effectLst/>
                          <a:latin typeface="Times New Roman" panose="02020603050405020304" pitchFamily="18" charset="0"/>
                          <a:cs typeface="Times New Roman" panose="02020603050405020304" pitchFamily="18" charset="0"/>
                        </a:rPr>
                        <a:t>27.8%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
        <p:nvSpPr>
          <p:cNvPr id="3" name="Title 2"/>
          <p:cNvSpPr>
            <a:spLocks noGrp="1"/>
          </p:cNvSpPr>
          <p:nvPr>
            <p:ph type="title"/>
          </p:nvPr>
        </p:nvSpPr>
        <p:spPr>
          <a:xfrm>
            <a:off x="1522412" y="838200"/>
            <a:ext cx="9143998"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Loss</a:t>
            </a:r>
            <a:br>
              <a:rPr lang="en-US" dirty="0"/>
            </a:br>
            <a:endParaRPr lang="en-US" dirty="0"/>
          </a:p>
        </p:txBody>
      </p:sp>
      <p:sp>
        <p:nvSpPr>
          <p:cNvPr id="5" name="Title 2"/>
          <p:cNvSpPr txBox="1">
            <a:spLocks/>
          </p:cNvSpPr>
          <p:nvPr/>
        </p:nvSpPr>
        <p:spPr>
          <a:xfrm>
            <a:off x="1522412" y="1835351"/>
            <a:ext cx="9143998" cy="102076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bg1"/>
                </a:solidFill>
                <a:latin typeface="+mj-lt"/>
                <a:ea typeface="+mj-ea"/>
                <a:cs typeface="+mj-cs"/>
              </a:defRPr>
            </a:lvl1p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water losses in the network is as shown in the table for each distribution area.</a:t>
            </a:r>
            <a:br>
              <a:rPr lang="en-US" sz="2400" dirty="0">
                <a:effectLst>
                  <a:outerShdw blurRad="38100" dist="38100" dir="2700000" algn="tl">
                    <a:srgbClr val="000000">
                      <a:alpha val="43137"/>
                    </a:srgbClr>
                  </a:outerShdw>
                </a:effectLst>
              </a:rPr>
            </a:br>
            <a:endParaRPr 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30048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 </a:t>
            </a:r>
          </a:p>
        </p:txBody>
      </p:sp>
      <p:sp>
        <p:nvSpPr>
          <p:cNvPr id="13" name="Content Placeholder 12"/>
          <p:cNvSpPr>
            <a:spLocks noGrp="1"/>
          </p:cNvSpPr>
          <p:nvPr>
            <p:ph idx="1"/>
          </p:nvPr>
        </p:nvSpPr>
        <p:spPr>
          <a:xfrm>
            <a:off x="4951412" y="2362200"/>
            <a:ext cx="9144000" cy="609600"/>
          </a:xfrm>
        </p:spPr>
        <p:txBody>
          <a:bodyPr>
            <a:normAutofit/>
          </a:bodyPr>
          <a:lstStyle/>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Municipal water demand</a:t>
            </a:r>
          </a:p>
        </p:txBody>
      </p:sp>
      <p:graphicFrame>
        <p:nvGraphicFramePr>
          <p:cNvPr id="2" name="Table 1"/>
          <p:cNvGraphicFramePr>
            <a:graphicFrameLocks noGrp="1"/>
          </p:cNvGraphicFramePr>
          <p:nvPr>
            <p:extLst>
              <p:ext uri="{D42A27DB-BD31-4B8C-83A1-F6EECF244321}">
                <p14:modId xmlns:p14="http://schemas.microsoft.com/office/powerpoint/2010/main" val="1502320646"/>
              </p:ext>
            </p:extLst>
          </p:nvPr>
        </p:nvGraphicFramePr>
        <p:xfrm>
          <a:off x="1522414" y="2895599"/>
          <a:ext cx="8381996" cy="2438402"/>
        </p:xfrm>
        <a:graphic>
          <a:graphicData uri="http://schemas.openxmlformats.org/drawingml/2006/table">
            <a:tbl>
              <a:tblPr>
                <a:tableStyleId>{D113A9D2-9D6B-4929-AA2D-F23B5EE8CBE7}</a:tableStyleId>
              </a:tblPr>
              <a:tblGrid>
                <a:gridCol w="1523998">
                  <a:extLst>
                    <a:ext uri="{9D8B030D-6E8A-4147-A177-3AD203B41FA5}">
                      <a16:colId xmlns:a16="http://schemas.microsoft.com/office/drawing/2014/main" val="20000"/>
                    </a:ext>
                  </a:extLst>
                </a:gridCol>
                <a:gridCol w="1270000">
                  <a:extLst>
                    <a:ext uri="{9D8B030D-6E8A-4147-A177-3AD203B41FA5}">
                      <a16:colId xmlns:a16="http://schemas.microsoft.com/office/drawing/2014/main" val="20001"/>
                    </a:ext>
                  </a:extLst>
                </a:gridCol>
                <a:gridCol w="931333">
                  <a:extLst>
                    <a:ext uri="{9D8B030D-6E8A-4147-A177-3AD203B41FA5}">
                      <a16:colId xmlns:a16="http://schemas.microsoft.com/office/drawing/2014/main" val="20002"/>
                    </a:ext>
                  </a:extLst>
                </a:gridCol>
                <a:gridCol w="931333">
                  <a:extLst>
                    <a:ext uri="{9D8B030D-6E8A-4147-A177-3AD203B41FA5}">
                      <a16:colId xmlns:a16="http://schemas.microsoft.com/office/drawing/2014/main" val="20003"/>
                    </a:ext>
                  </a:extLst>
                </a:gridCol>
                <a:gridCol w="931333">
                  <a:extLst>
                    <a:ext uri="{9D8B030D-6E8A-4147-A177-3AD203B41FA5}">
                      <a16:colId xmlns:a16="http://schemas.microsoft.com/office/drawing/2014/main" val="20004"/>
                    </a:ext>
                  </a:extLst>
                </a:gridCol>
                <a:gridCol w="931333">
                  <a:extLst>
                    <a:ext uri="{9D8B030D-6E8A-4147-A177-3AD203B41FA5}">
                      <a16:colId xmlns:a16="http://schemas.microsoft.com/office/drawing/2014/main" val="20005"/>
                    </a:ext>
                  </a:extLst>
                </a:gridCol>
                <a:gridCol w="931333">
                  <a:extLst>
                    <a:ext uri="{9D8B030D-6E8A-4147-A177-3AD203B41FA5}">
                      <a16:colId xmlns:a16="http://schemas.microsoft.com/office/drawing/2014/main" val="20006"/>
                    </a:ext>
                  </a:extLst>
                </a:gridCol>
                <a:gridCol w="931333">
                  <a:extLst>
                    <a:ext uri="{9D8B030D-6E8A-4147-A177-3AD203B41FA5}">
                      <a16:colId xmlns:a16="http://schemas.microsoft.com/office/drawing/2014/main" val="20007"/>
                    </a:ext>
                  </a:extLst>
                </a:gridCol>
              </a:tblGrid>
              <a:tr h="1156223">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Pressure Zone</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water consumption</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2016</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2019</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2022</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2025</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2028</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2031</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0000"/>
                  </a:ext>
                </a:extLst>
              </a:tr>
              <a:tr h="427393">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NW0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74</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82.2</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0001"/>
                  </a:ext>
                </a:extLst>
              </a:tr>
              <a:tr h="427393">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NW1 + NW2a</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74</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82.2</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0002"/>
                  </a:ext>
                </a:extLst>
              </a:tr>
              <a:tr h="427393">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NW3 + NW2b</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74</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82.2</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a:effectLst/>
                          <a:latin typeface="Times New Roman" panose="02020603050405020304" pitchFamily="18" charset="0"/>
                          <a:cs typeface="Times New Roman" panose="02020603050405020304" pitchFamily="18" charset="0"/>
                        </a:rPr>
                        <a:t>140</a:t>
                      </a:r>
                      <a:endParaRPr lang="en-US"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US" sz="1800" u="none" strike="noStrike" dirty="0">
                          <a:effectLst/>
                          <a:latin typeface="Times New Roman" panose="02020603050405020304" pitchFamily="18" charset="0"/>
                          <a:cs typeface="Times New Roman" panose="02020603050405020304" pitchFamily="18" charset="0"/>
                        </a:rPr>
                        <a:t>140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46017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normAutofit/>
              </a:bodyPr>
              <a:lstStyle/>
              <a:p>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Total Demand (*</a:t>
                </a:r>
                <a14:m>
                  <m:oMath xmlns:m="http://schemas.openxmlformats.org/officeDocument/2006/math">
                    <m:sSup>
                      <m:sSupPr>
                        <m:ctrlPr>
                          <a:rPr lang="en-US" sz="3200" i="1" smtClean="0">
                            <a:effectLst>
                              <a:outerShdw blurRad="38100" dist="38100" dir="2700000" algn="tl">
                                <a:srgbClr val="000000">
                                  <a:alpha val="43137"/>
                                </a:srgbClr>
                              </a:outerShdw>
                            </a:effectLst>
                            <a:latin typeface="Cambria Math" panose="02040503050406030204" pitchFamily="18" charset="0"/>
                          </a:rPr>
                        </m:ctrlPr>
                      </m:sSupPr>
                      <m:e>
                        <m:r>
                          <a:rPr lang="en-US" sz="3200" b="0" i="1" smtClean="0">
                            <a:effectLst>
                              <a:outerShdw blurRad="38100" dist="38100" dir="2700000" algn="tl">
                                <a:srgbClr val="000000">
                                  <a:alpha val="43137"/>
                                </a:srgbClr>
                              </a:outerShdw>
                            </a:effectLst>
                            <a:latin typeface="Cambria Math" panose="02040503050406030204" pitchFamily="18" charset="0"/>
                          </a:rPr>
                          <m:t>10</m:t>
                        </m:r>
                      </m:e>
                      <m:sup>
                        <m:r>
                          <a:rPr lang="en-US" sz="3200" b="0" i="1" smtClean="0">
                            <a:effectLst>
                              <a:outerShdw blurRad="38100" dist="38100" dir="2700000" algn="tl">
                                <a:srgbClr val="000000">
                                  <a:alpha val="43137"/>
                                </a:srgbClr>
                              </a:outerShdw>
                            </a:effectLst>
                            <a:latin typeface="Cambria Math" panose="02040503050406030204" pitchFamily="18" charset="0"/>
                          </a:rPr>
                          <m:t>4</m:t>
                        </m:r>
                      </m:sup>
                    </m:sSup>
                  </m:oMath>
                </a14:m>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year</a:t>
                </a: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0">
                <a:blip r:embed="rId2"/>
                <a:stretch>
                  <a:fillRect l="-1133" t="-3429"/>
                </a:stretch>
              </a:blipFill>
            </p:spPr>
            <p:txBody>
              <a:bodyPr/>
              <a:lstStyle/>
              <a:p>
                <a:r>
                  <a:rPr lang="en-US">
                    <a:noFill/>
                  </a:rPr>
                  <a:t> </a:t>
                </a:r>
              </a:p>
            </p:txBody>
          </p:sp>
        </mc:Fallback>
      </mc:AlternateContent>
      <p:sp>
        <p:nvSpPr>
          <p:cNvPr id="3" name="Title 2"/>
          <p:cNvSpPr>
            <a:spLocks noGrp="1"/>
          </p:cNvSpPr>
          <p:nvPr>
            <p:ph type="title"/>
          </p:nvPr>
        </p:nvSpPr>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Demand</a:t>
            </a:r>
          </a:p>
        </p:txBody>
      </p:sp>
      <mc:AlternateContent xmlns:mc="http://schemas.openxmlformats.org/markup-compatibility/2006" xmlns:a14="http://schemas.microsoft.com/office/drawing/2010/main">
        <mc:Choice Requires="a14">
          <p:sp>
            <p:nvSpPr>
              <p:cNvPr id="5" name="Title 2"/>
              <p:cNvSpPr txBox="1">
                <a:spLocks/>
              </p:cNvSpPr>
              <p:nvPr/>
            </p:nvSpPr>
            <p:spPr>
              <a:xfrm>
                <a:off x="1497215" y="5216547"/>
                <a:ext cx="9143998" cy="1020762"/>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3200" kern="1200">
                    <a:solidFill>
                      <a:schemeClr val="bg1"/>
                    </a:solidFill>
                    <a:latin typeface="+mj-lt"/>
                    <a:ea typeface="+mj-ea"/>
                    <a:cs typeface="+mj-cs"/>
                  </a:defRPr>
                </a:lvl1pPr>
              </a:lstStyle>
              <a:p>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Sample calculation for NW0 (2019)</a:t>
                </a:r>
              </a:p>
              <a:p>
                <a:endPar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5378*140*365/10000000= 27.48*</a:t>
                </a:r>
                <a14:m>
                  <m:oMath xmlns:m="http://schemas.openxmlformats.org/officeDocument/2006/math">
                    <m:sSup>
                      <m:sSupPr>
                        <m:ctrlPr>
                          <a:rPr lang="en-US" sz="2400" i="1" smtClean="0">
                            <a:effectLst>
                              <a:outerShdw blurRad="38100" dist="38100" dir="2700000" algn="tl">
                                <a:srgbClr val="000000">
                                  <a:alpha val="43137"/>
                                </a:srgbClr>
                              </a:outerShdw>
                            </a:effectLst>
                            <a:latin typeface="Cambria Math" panose="02040503050406030204" pitchFamily="18" charset="0"/>
                          </a:rPr>
                        </m:ctrlPr>
                      </m:sSupPr>
                      <m:e>
                        <m:r>
                          <a:rPr lang="en-US" sz="2400" b="0" i="1" smtClean="0">
                            <a:effectLst>
                              <a:outerShdw blurRad="38100" dist="38100" dir="2700000" algn="tl">
                                <a:srgbClr val="000000">
                                  <a:alpha val="43137"/>
                                </a:srgbClr>
                              </a:outerShdw>
                            </a:effectLst>
                            <a:latin typeface="Cambria Math" panose="02040503050406030204" pitchFamily="18" charset="0"/>
                          </a:rPr>
                          <m:t>10</m:t>
                        </m:r>
                      </m:e>
                      <m:sup>
                        <m:r>
                          <a:rPr lang="en-US" sz="2400" b="0" i="1" smtClean="0">
                            <a:effectLst>
                              <a:outerShdw blurRad="38100" dist="38100" dir="2700000" algn="tl">
                                <a:srgbClr val="000000">
                                  <a:alpha val="43137"/>
                                </a:srgbClr>
                              </a:outerShdw>
                            </a:effectLst>
                            <a:latin typeface="Cambria Math" panose="02040503050406030204" pitchFamily="18" charset="0"/>
                          </a:rPr>
                          <m:t>4</m:t>
                        </m:r>
                      </m:sup>
                    </m:sSup>
                  </m:oMath>
                </a14:m>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14:m>
                  <m:oMath xmlns:m="http://schemas.openxmlformats.org/officeDocument/2006/math">
                    <m:sSup>
                      <m:sSupPr>
                        <m:ctrlPr>
                          <a:rPr lang="en-US" sz="2400" i="1" dirty="0" smtClean="0">
                            <a:effectLst>
                              <a:outerShdw blurRad="38100" dist="38100" dir="2700000" algn="tl">
                                <a:srgbClr val="000000">
                                  <a:alpha val="43137"/>
                                </a:srgbClr>
                              </a:outerShdw>
                            </a:effectLst>
                            <a:latin typeface="Cambria Math" panose="02040503050406030204" pitchFamily="18" charset="0"/>
                          </a:rPr>
                        </m:ctrlPr>
                      </m:sSupPr>
                      <m:e>
                        <m:r>
                          <a:rPr lang="en-US" sz="2400" b="0" i="1" dirty="0" smtClean="0">
                            <a:effectLst>
                              <a:outerShdw blurRad="38100" dist="38100" dir="2700000" algn="tl">
                                <a:srgbClr val="000000">
                                  <a:alpha val="43137"/>
                                </a:srgbClr>
                              </a:outerShdw>
                            </a:effectLst>
                            <a:latin typeface="Cambria Math" panose="02040503050406030204" pitchFamily="18" charset="0"/>
                          </a:rPr>
                          <m:t>𝑚</m:t>
                        </m:r>
                      </m:e>
                      <m:sup>
                        <m:r>
                          <a:rPr lang="en-US" sz="2400" b="0" i="1" dirty="0" smtClean="0">
                            <a:effectLst>
                              <a:outerShdw blurRad="38100" dist="38100" dir="2700000" algn="tl">
                                <a:srgbClr val="000000">
                                  <a:alpha val="43137"/>
                                </a:srgbClr>
                              </a:outerShdw>
                            </a:effectLst>
                            <a:latin typeface="Cambria Math" panose="02040503050406030204" pitchFamily="18" charset="0"/>
                          </a:rPr>
                          <m:t>3</m:t>
                        </m:r>
                      </m:sup>
                    </m:sSup>
                  </m:oMath>
                </a14:m>
                <a:r>
                  <a:rPr lang="en-U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/year</a:t>
                </a:r>
              </a:p>
            </p:txBody>
          </p:sp>
        </mc:Choice>
        <mc:Fallback xmlns="">
          <p:sp>
            <p:nvSpPr>
              <p:cNvPr id="5" name="Title 2"/>
              <p:cNvSpPr txBox="1">
                <a:spLocks noRot="1" noChangeAspect="1" noMove="1" noResize="1" noEditPoints="1" noAdjustHandles="1" noChangeArrowheads="1" noChangeShapeType="1" noTextEdit="1"/>
              </p:cNvSpPr>
              <p:nvPr/>
            </p:nvSpPr>
            <p:spPr>
              <a:xfrm>
                <a:off x="1497215" y="5216547"/>
                <a:ext cx="9143998" cy="1020762"/>
              </a:xfrm>
              <a:prstGeom prst="rect">
                <a:avLst/>
              </a:prstGeom>
              <a:blipFill rotWithShape="0">
                <a:blip r:embed="rId3"/>
                <a:stretch>
                  <a:fillRect l="-1133" t="-7784" b="-16766"/>
                </a:stretch>
              </a:blipFill>
            </p:spPr>
            <p:txBody>
              <a:bodyPr/>
              <a:lstStyle/>
              <a:p>
                <a:r>
                  <a:rPr lang="en-US">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861938663"/>
              </p:ext>
            </p:extLst>
          </p:nvPr>
        </p:nvGraphicFramePr>
        <p:xfrm>
          <a:off x="1903412" y="2743200"/>
          <a:ext cx="7391399" cy="2057400"/>
        </p:xfrm>
        <a:graphic>
          <a:graphicData uri="http://schemas.openxmlformats.org/drawingml/2006/table">
            <a:tbl>
              <a:tblPr>
                <a:tableStyleId>{D113A9D2-9D6B-4929-AA2D-F23B5EE8CBE7}</a:tableStyleId>
              </a:tblPr>
              <a:tblGrid>
                <a:gridCol w="2111829">
                  <a:extLst>
                    <a:ext uri="{9D8B030D-6E8A-4147-A177-3AD203B41FA5}">
                      <a16:colId xmlns:a16="http://schemas.microsoft.com/office/drawing/2014/main" val="20000"/>
                    </a:ext>
                  </a:extLst>
                </a:gridCol>
                <a:gridCol w="1055914">
                  <a:extLst>
                    <a:ext uri="{9D8B030D-6E8A-4147-A177-3AD203B41FA5}">
                      <a16:colId xmlns:a16="http://schemas.microsoft.com/office/drawing/2014/main" val="20001"/>
                    </a:ext>
                  </a:extLst>
                </a:gridCol>
                <a:gridCol w="1055914">
                  <a:extLst>
                    <a:ext uri="{9D8B030D-6E8A-4147-A177-3AD203B41FA5}">
                      <a16:colId xmlns:a16="http://schemas.microsoft.com/office/drawing/2014/main" val="20002"/>
                    </a:ext>
                  </a:extLst>
                </a:gridCol>
                <a:gridCol w="1055914">
                  <a:extLst>
                    <a:ext uri="{9D8B030D-6E8A-4147-A177-3AD203B41FA5}">
                      <a16:colId xmlns:a16="http://schemas.microsoft.com/office/drawing/2014/main" val="20003"/>
                    </a:ext>
                  </a:extLst>
                </a:gridCol>
                <a:gridCol w="1055914">
                  <a:extLst>
                    <a:ext uri="{9D8B030D-6E8A-4147-A177-3AD203B41FA5}">
                      <a16:colId xmlns:a16="http://schemas.microsoft.com/office/drawing/2014/main" val="20004"/>
                    </a:ext>
                  </a:extLst>
                </a:gridCol>
                <a:gridCol w="1055914">
                  <a:extLst>
                    <a:ext uri="{9D8B030D-6E8A-4147-A177-3AD203B41FA5}">
                      <a16:colId xmlns:a16="http://schemas.microsoft.com/office/drawing/2014/main" val="20005"/>
                    </a:ext>
                  </a:extLst>
                </a:gridCol>
              </a:tblGrid>
              <a:tr h="670095">
                <a:tc>
                  <a:txBody>
                    <a:bodyPr/>
                    <a:lstStyle/>
                    <a:p>
                      <a:pPr algn="ctr" fontAlgn="ctr"/>
                      <a:r>
                        <a:rPr lang="en-US" sz="2000" u="none" strike="noStrike" dirty="0">
                          <a:effectLst/>
                          <a:latin typeface="Times New Roman" panose="02020603050405020304" pitchFamily="18" charset="0"/>
                          <a:cs typeface="Times New Roman" panose="02020603050405020304" pitchFamily="18" charset="0"/>
                        </a:rPr>
                        <a:t>Pressure Zone</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2019</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2022</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2025</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2028</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2031</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0"/>
                  </a:ext>
                </a:extLst>
              </a:tr>
              <a:tr h="482049">
                <a:tc>
                  <a:txBody>
                    <a:bodyPr/>
                    <a:lstStyle/>
                    <a:p>
                      <a:pPr algn="ctr" fontAlgn="b"/>
                      <a:r>
                        <a:rPr lang="en-US" sz="2000" u="none" strike="noStrike">
                          <a:effectLst/>
                          <a:latin typeface="Times New Roman" panose="02020603050405020304" pitchFamily="18" charset="0"/>
                          <a:cs typeface="Times New Roman" panose="02020603050405020304" pitchFamily="18" charset="0"/>
                        </a:rPr>
                        <a:t>NW0</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27.48</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31.21</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35.44</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40.25</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45.71</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1"/>
                  </a:ext>
                </a:extLst>
              </a:tr>
              <a:tr h="493776">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NW1 + NW2a</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49.92</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52.62</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55.46</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58.46</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61.62</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2"/>
                  </a:ext>
                </a:extLst>
              </a:tr>
              <a:tr h="411480">
                <a:tc>
                  <a:txBody>
                    <a:bodyPr/>
                    <a:lstStyle/>
                    <a:p>
                      <a:pPr algn="ctr" fontAlgn="b"/>
                      <a:r>
                        <a:rPr lang="en-US" sz="2000" u="none" strike="noStrike">
                          <a:effectLst/>
                          <a:latin typeface="Times New Roman" panose="02020603050405020304" pitchFamily="18" charset="0"/>
                          <a:cs typeface="Times New Roman" panose="02020603050405020304" pitchFamily="18" charset="0"/>
                        </a:rPr>
                        <a:t>NW3 + NW2b</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21.62</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24.53</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27.83</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31.58</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35.83</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68065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71886365"/>
              </p:ext>
            </p:extLst>
          </p:nvPr>
        </p:nvGraphicFramePr>
        <p:xfrm>
          <a:off x="1558389" y="2590800"/>
          <a:ext cx="8686799" cy="2770937"/>
        </p:xfrm>
        <a:graphic>
          <a:graphicData uri="http://schemas.openxmlformats.org/drawingml/2006/table">
            <a:tbl>
              <a:tblPr firstRow="1" firstCol="1" bandRow="1">
                <a:tableStyleId>{D113A9D2-9D6B-4929-AA2D-F23B5EE8CBE7}</a:tableStyleId>
              </a:tblPr>
              <a:tblGrid>
                <a:gridCol w="1502664">
                  <a:extLst>
                    <a:ext uri="{9D8B030D-6E8A-4147-A177-3AD203B41FA5}">
                      <a16:colId xmlns:a16="http://schemas.microsoft.com/office/drawing/2014/main" val="20000"/>
                    </a:ext>
                  </a:extLst>
                </a:gridCol>
                <a:gridCol w="1525761">
                  <a:extLst>
                    <a:ext uri="{9D8B030D-6E8A-4147-A177-3AD203B41FA5}">
                      <a16:colId xmlns:a16="http://schemas.microsoft.com/office/drawing/2014/main" val="20001"/>
                    </a:ext>
                  </a:extLst>
                </a:gridCol>
                <a:gridCol w="1514213">
                  <a:extLst>
                    <a:ext uri="{9D8B030D-6E8A-4147-A177-3AD203B41FA5}">
                      <a16:colId xmlns:a16="http://schemas.microsoft.com/office/drawing/2014/main" val="20002"/>
                    </a:ext>
                  </a:extLst>
                </a:gridCol>
                <a:gridCol w="1434517">
                  <a:extLst>
                    <a:ext uri="{9D8B030D-6E8A-4147-A177-3AD203B41FA5}">
                      <a16:colId xmlns:a16="http://schemas.microsoft.com/office/drawing/2014/main" val="20003"/>
                    </a:ext>
                  </a:extLst>
                </a:gridCol>
                <a:gridCol w="1423945">
                  <a:extLst>
                    <a:ext uri="{9D8B030D-6E8A-4147-A177-3AD203B41FA5}">
                      <a16:colId xmlns:a16="http://schemas.microsoft.com/office/drawing/2014/main" val="20004"/>
                    </a:ext>
                  </a:extLst>
                </a:gridCol>
                <a:gridCol w="1285699">
                  <a:extLst>
                    <a:ext uri="{9D8B030D-6E8A-4147-A177-3AD203B41FA5}">
                      <a16:colId xmlns:a16="http://schemas.microsoft.com/office/drawing/2014/main" val="20005"/>
                    </a:ext>
                  </a:extLst>
                </a:gridCol>
              </a:tblGrid>
              <a:tr h="433403">
                <a:tc rowSpan="2">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 </a:t>
                      </a:r>
                    </a:p>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Area</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5">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Deficit (m</a:t>
                      </a:r>
                      <a:r>
                        <a:rPr lang="en-US" sz="1800" baseline="30000" dirty="0">
                          <a:effectLst/>
                          <a:latin typeface="Times New Roman" panose="02020603050405020304" pitchFamily="18" charset="0"/>
                          <a:cs typeface="Times New Roman" panose="02020603050405020304" pitchFamily="18" charset="0"/>
                        </a:rPr>
                        <a:t>3</a:t>
                      </a:r>
                      <a:r>
                        <a:rPr lang="en-US" sz="1800" dirty="0">
                          <a:effectLst/>
                          <a:latin typeface="Times New Roman" panose="02020603050405020304" pitchFamily="18" charset="0"/>
                          <a:cs typeface="Times New Roman" panose="02020603050405020304" pitchFamily="18" charset="0"/>
                        </a:rPr>
                        <a:t>/year)</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81394">
                <a:tc vMerge="1">
                  <a:txBody>
                    <a:bodyPr/>
                    <a:lstStyle/>
                    <a:p>
                      <a:endParaRPr lang="en-US"/>
                    </a:p>
                  </a:txBody>
                  <a:tcPr/>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2019</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2022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2025</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2028</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2031</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56803">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NW0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134,692.00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171,992.00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214,292.00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262,392.00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316,992.00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00697">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NW1+NW2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237,570.00</a:t>
                      </a:r>
                    </a:p>
                    <a:p>
                      <a:pPr marL="0" marR="0" algn="ctr">
                        <a:spcBef>
                          <a:spcPts val="0"/>
                        </a:spcBef>
                        <a:spcAft>
                          <a:spcPts val="600"/>
                        </a:spcAft>
                      </a:pPr>
                      <a:endParaRPr lang="en-US" sz="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264,570.00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292,970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322,970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354,570</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517246">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NW3+NW2b</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a:effectLst/>
                          <a:latin typeface="Times New Roman" panose="02020603050405020304" pitchFamily="18" charset="0"/>
                          <a:cs typeface="Times New Roman" panose="02020603050405020304" pitchFamily="18" charset="0"/>
                        </a:rPr>
                        <a:t>76,062</a:t>
                      </a:r>
                      <a:endParaRPr lang="en-US" sz="18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105,162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138,162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175,662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218,162</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81394">
                <a:tc gridSpan="4">
                  <a:txBody>
                    <a:bodyPr/>
                    <a:lstStyle/>
                    <a:p>
                      <a:pPr marL="0" marR="0" algn="ctr">
                        <a:spcBef>
                          <a:spcPts val="0"/>
                        </a:spcBef>
                        <a:spcAft>
                          <a:spcPts val="600"/>
                        </a:spcAft>
                      </a:pPr>
                      <a:r>
                        <a:rPr lang="en-US" sz="1800" dirty="0">
                          <a:effectLst/>
                          <a:latin typeface="Times New Roman" panose="02020603050405020304" pitchFamily="18" charset="0"/>
                          <a:cs typeface="Times New Roman" panose="02020603050405020304" pitchFamily="18" charset="0"/>
                        </a:rPr>
                        <a:t> </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600"/>
                        </a:spcAft>
                      </a:pPr>
                      <a:r>
                        <a:rPr lang="en-US" sz="2400" dirty="0">
                          <a:solidFill>
                            <a:schemeClr val="bg1"/>
                          </a:solidFill>
                          <a:effectLst/>
                          <a:latin typeface="Times New Roman" panose="02020603050405020304" pitchFamily="18" charset="0"/>
                          <a:cs typeface="Times New Roman" panose="02020603050405020304" pitchFamily="18" charset="0"/>
                        </a:rPr>
                        <a:t>Sum=</a:t>
                      </a:r>
                      <a:endParaRPr lang="en-US"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600"/>
                        </a:spcAft>
                      </a:pPr>
                      <a:r>
                        <a:rPr lang="en-US" sz="2400" dirty="0">
                          <a:solidFill>
                            <a:schemeClr val="bg1"/>
                          </a:solidFill>
                          <a:effectLst/>
                          <a:latin typeface="Times New Roman" panose="02020603050405020304" pitchFamily="18" charset="0"/>
                          <a:cs typeface="Times New Roman" panose="02020603050405020304" pitchFamily="18" charset="0"/>
                        </a:rPr>
                        <a:t>889724</a:t>
                      </a:r>
                      <a:endParaRPr lang="en-US"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
        <p:nvSpPr>
          <p:cNvPr id="3" name="Title 2"/>
          <p:cNvSpPr>
            <a:spLocks noGrp="1"/>
          </p:cNvSpPr>
          <p:nvPr>
            <p:ph type="title"/>
          </p:nvPr>
        </p:nvSpPr>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Gap</a:t>
            </a:r>
          </a:p>
        </p:txBody>
      </p:sp>
    </p:spTree>
    <p:extLst>
      <p:ext uri="{BB962C8B-B14F-4D97-AF65-F5344CB8AC3E}">
        <p14:creationId xmlns:p14="http://schemas.microsoft.com/office/powerpoint/2010/main" val="1782433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Required Information </a:t>
            </a:r>
          </a:p>
          <a:p>
            <a:r>
              <a:rPr lang="en-US"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Modeling</a:t>
            </a:r>
          </a:p>
        </p:txBody>
      </p:sp>
      <p:sp>
        <p:nvSpPr>
          <p:cNvPr id="3" name="Title 2"/>
          <p:cNvSpPr>
            <a:spLocks noGrp="1"/>
          </p:cNvSpPr>
          <p:nvPr>
            <p:ph type="title"/>
          </p:nvPr>
        </p:nvSpPr>
        <p:spPr>
          <a:xfrm>
            <a:off x="1446212" y="884238"/>
            <a:ext cx="9143998" cy="1020762"/>
          </a:xfrm>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Analysis of water distribution network </a:t>
            </a:r>
            <a:br>
              <a:rPr lang="en-US" dirty="0"/>
            </a:br>
            <a:endParaRPr lang="en-US" dirty="0"/>
          </a:p>
        </p:txBody>
      </p:sp>
    </p:spTree>
    <p:extLst>
      <p:ext uri="{BB962C8B-B14F-4D97-AF65-F5344CB8AC3E}">
        <p14:creationId xmlns:p14="http://schemas.microsoft.com/office/powerpoint/2010/main" val="4015854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2414" y="1905000"/>
            <a:ext cx="9829798" cy="4495800"/>
          </a:xfrm>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Average daily consumption for each capita is 74 L/</a:t>
            </a:r>
            <a:r>
              <a:rPr lang="en-US" sz="2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capita.day</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according to Nablus Municipality .</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Hydraulic equation is Hazen- William equation .</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This model was done according to the GIS </a:t>
            </a:r>
            <a:r>
              <a:rPr lang="en-US" sz="28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shapefiles</a:t>
            </a: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for </a:t>
            </a:r>
          </a:p>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Pipes , meters , contours ) .</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Each sub-zone in the study area was modeled individually. </a:t>
            </a:r>
          </a:p>
          <a:p>
            <a:endParaRPr lang="en-US" dirty="0"/>
          </a:p>
        </p:txBody>
      </p:sp>
      <p:sp>
        <p:nvSpPr>
          <p:cNvPr id="3" name="Title 2"/>
          <p:cNvSpPr>
            <a:spLocks noGrp="1"/>
          </p:cNvSpPr>
          <p:nvPr>
            <p:ph type="title"/>
          </p:nvPr>
        </p:nvSpPr>
        <p:spPr>
          <a:xfrm>
            <a:off x="1522416" y="868139"/>
            <a:ext cx="9143998"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Required Information </a:t>
            </a:r>
            <a:br>
              <a:rPr lang="en-US" dirty="0"/>
            </a:br>
            <a:endParaRPr lang="en-US" dirty="0"/>
          </a:p>
        </p:txBody>
      </p:sp>
    </p:spTree>
    <p:extLst>
      <p:ext uri="{BB962C8B-B14F-4D97-AF65-F5344CB8AC3E}">
        <p14:creationId xmlns:p14="http://schemas.microsoft.com/office/powerpoint/2010/main" val="3865742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 </a:t>
            </a:r>
          </a:p>
        </p:txBody>
      </p:sp>
      <p:sp>
        <p:nvSpPr>
          <p:cNvPr id="3" name="Title 2"/>
          <p:cNvSpPr>
            <a:spLocks noGrp="1"/>
          </p:cNvSpPr>
          <p:nvPr>
            <p:ph type="title"/>
          </p:nvPr>
        </p:nvSpPr>
        <p:spPr>
          <a:xfrm>
            <a:off x="1506874" y="855261"/>
            <a:ext cx="9143998" cy="1020762"/>
          </a:xfrm>
        </p:spPr>
        <p:txBody>
          <a:bodyPr>
            <a:normAutofit fontScale="90000"/>
          </a:bodyPr>
          <a:lstStyle/>
          <a:p>
            <a:r>
              <a:rPr lang="en-US" sz="4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Modeling</a:t>
            </a:r>
            <a:br>
              <a:rPr lang="en-US" dirty="0"/>
            </a:b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6221293"/>
              </p:ext>
            </p:extLst>
          </p:nvPr>
        </p:nvGraphicFramePr>
        <p:xfrm>
          <a:off x="3122612" y="2514600"/>
          <a:ext cx="4190999" cy="1828800"/>
        </p:xfrm>
        <a:graphic>
          <a:graphicData uri="http://schemas.openxmlformats.org/drawingml/2006/table">
            <a:tbl>
              <a:tblPr>
                <a:tableStyleId>{D113A9D2-9D6B-4929-AA2D-F23B5EE8CBE7}</a:tableStyleId>
              </a:tblPr>
              <a:tblGrid>
                <a:gridCol w="1810313">
                  <a:extLst>
                    <a:ext uri="{9D8B030D-6E8A-4147-A177-3AD203B41FA5}">
                      <a16:colId xmlns:a16="http://schemas.microsoft.com/office/drawing/2014/main" val="20000"/>
                    </a:ext>
                  </a:extLst>
                </a:gridCol>
                <a:gridCol w="1190343">
                  <a:extLst>
                    <a:ext uri="{9D8B030D-6E8A-4147-A177-3AD203B41FA5}">
                      <a16:colId xmlns:a16="http://schemas.microsoft.com/office/drawing/2014/main" val="20001"/>
                    </a:ext>
                  </a:extLst>
                </a:gridCol>
                <a:gridCol w="1190343">
                  <a:extLst>
                    <a:ext uri="{9D8B030D-6E8A-4147-A177-3AD203B41FA5}">
                      <a16:colId xmlns:a16="http://schemas.microsoft.com/office/drawing/2014/main" val="20002"/>
                    </a:ext>
                  </a:extLst>
                </a:gridCol>
              </a:tblGrid>
              <a:tr h="457200">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Pressure zone</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Pipes</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Nodes</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0"/>
                  </a:ext>
                </a:extLst>
              </a:tr>
              <a:tr h="457200">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NW0</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160</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a:effectLst/>
                          <a:latin typeface="Times New Roman" panose="02020603050405020304" pitchFamily="18" charset="0"/>
                          <a:cs typeface="Times New Roman" panose="02020603050405020304" pitchFamily="18" charset="0"/>
                        </a:rPr>
                        <a:t>159</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1"/>
                  </a:ext>
                </a:extLst>
              </a:tr>
              <a:tr h="457200">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NW1 + NW2a</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133</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127</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2"/>
                  </a:ext>
                </a:extLst>
              </a:tr>
              <a:tr h="457200">
                <a:tc>
                  <a:txBody>
                    <a:bodyPr/>
                    <a:lstStyle/>
                    <a:p>
                      <a:pPr algn="ctr" fontAlgn="b"/>
                      <a:r>
                        <a:rPr lang="en-US" sz="2000" u="none" strike="noStrike">
                          <a:effectLst/>
                          <a:latin typeface="Times New Roman" panose="02020603050405020304" pitchFamily="18" charset="0"/>
                          <a:cs typeface="Times New Roman" panose="02020603050405020304" pitchFamily="18" charset="0"/>
                        </a:rPr>
                        <a:t>NW3+NW2b</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134</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US" sz="2000" u="none" strike="noStrike" dirty="0">
                          <a:effectLst/>
                          <a:latin typeface="Times New Roman" panose="02020603050405020304" pitchFamily="18" charset="0"/>
                          <a:cs typeface="Times New Roman" panose="02020603050405020304" pitchFamily="18" charset="0"/>
                        </a:rPr>
                        <a:t>134</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1186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46" y="884238"/>
            <a:ext cx="9143998"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Project objectives</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lstStyle/>
          <a:p>
            <a:pPr lvl="0"/>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 analyze and evaluate the existing water network and resources system.</a:t>
            </a:r>
          </a:p>
          <a:p>
            <a:pPr lvl="0"/>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Determine the water gap.</a:t>
            </a:r>
          </a:p>
          <a:p>
            <a:pPr lvl="0"/>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Estimate the consumption types</a:t>
            </a:r>
          </a:p>
          <a:p>
            <a:pPr lvl="0"/>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Developments in water resources and conveyance system will be estimated and analyzed for different design periods based on the future needs.</a:t>
            </a:r>
          </a:p>
          <a:p>
            <a:pPr lvl="0"/>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Study any alternative solutions to satisfy the water gap.</a:t>
            </a:r>
          </a:p>
          <a:p>
            <a:pPr lvl="0"/>
            <a:endParaRPr lang="en-US" dirty="0"/>
          </a:p>
          <a:p>
            <a:pPr marL="0" lvl="0" indent="0">
              <a:buNone/>
            </a:pPr>
            <a:endParaRPr lang="en-US" dirty="0"/>
          </a:p>
          <a:p>
            <a:pPr marL="0" lvl="0" indent="0">
              <a:buNone/>
            </a:pPr>
            <a:endParaRPr lang="en-US" dirty="0"/>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412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Meters</a:t>
            </a:r>
          </a:p>
          <a:p>
            <a:r>
              <a:rPr lang="en-US" sz="2800" dirty="0">
                <a:latin typeface="Times New Roman" panose="02020603050405020304" pitchFamily="18" charset="0"/>
                <a:cs typeface="Times New Roman" panose="02020603050405020304" pitchFamily="18" charset="0"/>
              </a:rPr>
              <a:t>Contour Map</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Existing Network</a:t>
            </a:r>
            <a:r>
              <a:rPr lang="en-US" sz="2800" dirty="0">
                <a:latin typeface="Times New Roman" panose="02020603050405020304" pitchFamily="18" charset="0"/>
                <a:cs typeface="Times New Roman" panose="02020603050405020304" pitchFamily="18" charset="0"/>
              </a:rPr>
              <a:t> </a:t>
            </a:r>
            <a:endParaRPr lang="ar-SA" sz="2800" dirty="0">
              <a:latin typeface="Times New Roman" panose="02020603050405020304" pitchFamily="18" charset="0"/>
              <a:cs typeface="Times New Roman" panose="02020603050405020304" pitchFamily="18" charset="0"/>
            </a:endParaRPr>
          </a:p>
          <a:p>
            <a:pPr marL="0" indent="0">
              <a:buNone/>
            </a:pP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1522414" y="808038"/>
            <a:ext cx="9143998" cy="1020762"/>
          </a:xfrm>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br>
              <a:rPr lang="en-US"/>
            </a:br>
            <a:r>
              <a:rPr lang="en-US" sz="4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 Collected  </a:t>
            </a:r>
            <a:br>
              <a:rPr lang="en-US" dirty="0"/>
            </a:br>
            <a:endParaRPr lang="ar-SA" dirty="0"/>
          </a:p>
        </p:txBody>
      </p:sp>
    </p:spTree>
    <p:extLst>
      <p:ext uri="{BB962C8B-B14F-4D97-AF65-F5344CB8AC3E}">
        <p14:creationId xmlns:p14="http://schemas.microsoft.com/office/powerpoint/2010/main" val="5527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2414" y="1782762"/>
            <a:ext cx="10439398" cy="4267200"/>
          </a:xfrm>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Existing Network (as shapefiles of pipes diameters and materials)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1522414" y="808038"/>
            <a:ext cx="9143998" cy="1020762"/>
          </a:xfrm>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br>
              <a:rPr lang="en-US" dirty="0"/>
            </a:br>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 Collected  </a:t>
            </a:r>
            <a:br>
              <a:rPr lang="en-US" dirty="0"/>
            </a:br>
            <a:endParaRPr lang="ar-SA"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0612" y="2419350"/>
            <a:ext cx="5875505" cy="4267200"/>
          </a:xfrm>
          <a:prstGeom prst="rect">
            <a:avLst/>
          </a:prstGeom>
        </p:spPr>
      </p:pic>
      <p:pic>
        <p:nvPicPr>
          <p:cNvPr id="5" name="Picture 4">
            <a:extLst>
              <a:ext uri="{FF2B5EF4-FFF2-40B4-BE49-F238E27FC236}">
                <a16:creationId xmlns:a16="http://schemas.microsoft.com/office/drawing/2014/main" id="{0461B5C3-A56F-4566-B9FD-3DFA8369AF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708" y="2419350"/>
            <a:ext cx="5875505" cy="4267200"/>
          </a:xfrm>
          <a:prstGeom prst="rect">
            <a:avLst/>
          </a:prstGeom>
        </p:spPr>
      </p:pic>
    </p:spTree>
    <p:extLst>
      <p:ext uri="{BB962C8B-B14F-4D97-AF65-F5344CB8AC3E}">
        <p14:creationId xmlns:p14="http://schemas.microsoft.com/office/powerpoint/2010/main" val="372767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99563" y="316073"/>
            <a:ext cx="9143998" cy="1020762"/>
          </a:xfrm>
        </p:spPr>
        <p:txBody>
          <a:bodyPr/>
          <a:lstStyle/>
          <a:p>
            <a:r>
              <a:rPr lang="en-US" sz="36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Watercad</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Modeling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p:txBody>
          <a:bodyPr/>
          <a:lstStyle/>
          <a:p>
            <a:endParaRPr lang="ar-SA"/>
          </a:p>
        </p:txBody>
      </p:sp>
      <p:pic>
        <p:nvPicPr>
          <p:cNvPr id="7" name="Picture 6"/>
          <p:cNvPicPr>
            <a:picLocks noChangeAspect="1"/>
          </p:cNvPicPr>
          <p:nvPr/>
        </p:nvPicPr>
        <p:blipFill>
          <a:blip r:embed="rId2"/>
          <a:stretch>
            <a:fillRect/>
          </a:stretch>
        </p:blipFill>
        <p:spPr>
          <a:xfrm>
            <a:off x="824707" y="1905000"/>
            <a:ext cx="10539412" cy="4835365"/>
          </a:xfrm>
          <a:prstGeom prst="rect">
            <a:avLst/>
          </a:prstGeom>
        </p:spPr>
      </p:pic>
    </p:spTree>
    <p:extLst>
      <p:ext uri="{BB962C8B-B14F-4D97-AF65-F5344CB8AC3E}">
        <p14:creationId xmlns:p14="http://schemas.microsoft.com/office/powerpoint/2010/main" val="2501358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Watercad</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lvl="0">
              <a:buClr>
                <a:srgbClr val="212745"/>
              </a:buClr>
            </a:pPr>
            <a:r>
              <a:rPr lang="en-US"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NW0 : at 2 a.m. </a:t>
            </a:r>
          </a:p>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812" y="2514600"/>
            <a:ext cx="5649362" cy="427808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12" y="2514600"/>
            <a:ext cx="5562600" cy="4267338"/>
          </a:xfrm>
          <a:prstGeom prst="rect">
            <a:avLst/>
          </a:prstGeom>
        </p:spPr>
      </p:pic>
    </p:spTree>
    <p:extLst>
      <p:ext uri="{BB962C8B-B14F-4D97-AF65-F5344CB8AC3E}">
        <p14:creationId xmlns:p14="http://schemas.microsoft.com/office/powerpoint/2010/main" val="3042207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Watercad</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NW0 : at 6 a.m.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812" y="2514600"/>
            <a:ext cx="5643716" cy="430264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24" y="2514600"/>
            <a:ext cx="5564188" cy="4302642"/>
          </a:xfrm>
          <a:prstGeom prst="rect">
            <a:avLst/>
          </a:prstGeom>
        </p:spPr>
      </p:pic>
    </p:spTree>
    <p:extLst>
      <p:ext uri="{BB962C8B-B14F-4D97-AF65-F5344CB8AC3E}">
        <p14:creationId xmlns:p14="http://schemas.microsoft.com/office/powerpoint/2010/main" val="2820381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a:latin typeface="Times New Roman" panose="02020603050405020304" pitchFamily="18" charset="0"/>
                <a:cs typeface="Times New Roman" panose="02020603050405020304" pitchFamily="18" charset="0"/>
              </a:rPr>
              <a:t>Watercad</a:t>
            </a:r>
            <a:r>
              <a:rPr lang="en-US" sz="3600" dirty="0">
                <a:latin typeface="Times New Roman" panose="02020603050405020304" pitchFamily="18" charset="0"/>
                <a:cs typeface="Times New Roman" panose="02020603050405020304" pitchFamily="18" charset="0"/>
              </a:rPr>
              <a:t> Results  </a:t>
            </a:r>
            <a:endParaRPr lang="ar-SA" sz="36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NW1+NW2a : at 2 a.m.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812" y="2514600"/>
            <a:ext cx="5638800" cy="42672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13" y="2514600"/>
            <a:ext cx="5562599" cy="4267200"/>
          </a:xfrm>
          <a:prstGeom prst="rect">
            <a:avLst/>
          </a:prstGeom>
        </p:spPr>
      </p:pic>
    </p:spTree>
    <p:extLst>
      <p:ext uri="{BB962C8B-B14F-4D97-AF65-F5344CB8AC3E}">
        <p14:creationId xmlns:p14="http://schemas.microsoft.com/office/powerpoint/2010/main" val="1207841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Watercad</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NW1+NW2a : at 6 a.m.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815" y="2508738"/>
            <a:ext cx="5638800" cy="427306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23" y="2508738"/>
            <a:ext cx="5564189" cy="4273062"/>
          </a:xfrm>
          <a:prstGeom prst="rect">
            <a:avLst/>
          </a:prstGeom>
        </p:spPr>
      </p:pic>
    </p:spTree>
    <p:extLst>
      <p:ext uri="{BB962C8B-B14F-4D97-AF65-F5344CB8AC3E}">
        <p14:creationId xmlns:p14="http://schemas.microsoft.com/office/powerpoint/2010/main" val="318073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a:latin typeface="Times New Roman" panose="02020603050405020304" pitchFamily="18" charset="0"/>
                <a:cs typeface="Times New Roman" panose="02020603050405020304" pitchFamily="18" charset="0"/>
              </a:rPr>
              <a:t>Watercad</a:t>
            </a:r>
            <a:r>
              <a:rPr lang="en-US" sz="3600" dirty="0">
                <a:latin typeface="Times New Roman" panose="02020603050405020304" pitchFamily="18" charset="0"/>
                <a:cs typeface="Times New Roman" panose="02020603050405020304" pitchFamily="18" charset="0"/>
              </a:rPr>
              <a:t> Results  </a:t>
            </a:r>
            <a:endParaRPr lang="ar-SA" sz="36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NW2b+NW3 : at 2 a.m.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812" y="2514600"/>
            <a:ext cx="5638800" cy="42672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13" y="2514600"/>
            <a:ext cx="5562599" cy="4267200"/>
          </a:xfrm>
          <a:prstGeom prst="rect">
            <a:avLst/>
          </a:prstGeom>
        </p:spPr>
      </p:pic>
    </p:spTree>
    <p:extLst>
      <p:ext uri="{BB962C8B-B14F-4D97-AF65-F5344CB8AC3E}">
        <p14:creationId xmlns:p14="http://schemas.microsoft.com/office/powerpoint/2010/main" val="3231633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Watercad</a:t>
            </a:r>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NW2b+NW3 : at 6 a.m.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212" y="2514599"/>
            <a:ext cx="5562600" cy="4260111"/>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6812" y="2514598"/>
            <a:ext cx="5638800" cy="4260111"/>
          </a:xfrm>
          <a:prstGeom prst="rect">
            <a:avLst/>
          </a:prstGeom>
        </p:spPr>
      </p:pic>
    </p:spTree>
    <p:extLst>
      <p:ext uri="{BB962C8B-B14F-4D97-AF65-F5344CB8AC3E}">
        <p14:creationId xmlns:p14="http://schemas.microsoft.com/office/powerpoint/2010/main" val="309275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Modifying Junctions Demand </a:t>
            </a:r>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en-US" sz="2800" dirty="0">
                <a:latin typeface="Times New Roman" panose="02020603050405020304" pitchFamily="18" charset="0"/>
                <a:cs typeface="Times New Roman" panose="02020603050405020304" pitchFamily="18" charset="0"/>
              </a:rPr>
              <a:t>We assumed a steady state pumping occurs once every 4 days , hourly and daily demand factors weren't considered due to the use of roof tanks  .</a:t>
            </a:r>
          </a:p>
          <a:p>
            <a:pPr marL="0" indent="0">
              <a:buNone/>
            </a:pP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205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base"/>
            <a:r>
              <a:rPr lang="en-US" sz="36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Significance of the work</a:t>
            </a:r>
          </a:p>
        </p:txBody>
      </p:sp>
      <p:sp>
        <p:nvSpPr>
          <p:cNvPr id="3" name="Content Placeholder 2"/>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After a visit to the water department in Nablus Municipality, the engineers pointed out some problems in the northern western pressure zone, as high water losses which reach about 30% and pressure problems in the high regions.</a:t>
            </a:r>
          </a:p>
          <a:p>
            <a:endParaRPr lang="en-US" dirty="0"/>
          </a:p>
        </p:txBody>
      </p:sp>
    </p:spTree>
    <p:extLst>
      <p:ext uri="{BB962C8B-B14F-4D97-AF65-F5344CB8AC3E}">
        <p14:creationId xmlns:p14="http://schemas.microsoft.com/office/powerpoint/2010/main" val="236575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Modifying Junctions Demand </a:t>
                </a:r>
              </a:p>
              <a:p>
                <a:pPr marL="0" indent="0">
                  <a:lnSpc>
                    <a:spcPct val="110000"/>
                  </a:lnSpc>
                  <a:buNone/>
                </a:pPr>
                <a:r>
                  <a:rPr lang="en-US" sz="2200" dirty="0">
                    <a:latin typeface="Times New Roman" panose="02020603050405020304" pitchFamily="18" charset="0"/>
                    <a:cs typeface="Times New Roman" panose="02020603050405020304" pitchFamily="18" charset="0"/>
                  </a:rPr>
                  <a:t>This factor combines the increase</a:t>
                </a:r>
              </a:p>
              <a:p>
                <a:pPr marL="0" indent="0">
                  <a:lnSpc>
                    <a:spcPct val="110000"/>
                  </a:lnSpc>
                  <a:buNone/>
                </a:pPr>
                <a:r>
                  <a:rPr lang="en-US" sz="2200" dirty="0">
                    <a:latin typeface="Times New Roman" panose="02020603050405020304" pitchFamily="18" charset="0"/>
                    <a:cs typeface="Times New Roman" panose="02020603050405020304" pitchFamily="18" charset="0"/>
                  </a:rPr>
                  <a:t> in population between 2016 and 3031, </a:t>
                </a:r>
              </a:p>
              <a:p>
                <a:pPr marL="0" indent="0">
                  <a:lnSpc>
                    <a:spcPct val="110000"/>
                  </a:lnSpc>
                  <a:buNone/>
                </a:pPr>
                <a:r>
                  <a:rPr lang="en-US" sz="2200" dirty="0">
                    <a:latin typeface="Times New Roman" panose="02020603050405020304" pitchFamily="18" charset="0"/>
                    <a:cs typeface="Times New Roman" panose="02020603050405020304" pitchFamily="18" charset="0"/>
                  </a:rPr>
                  <a:t>the usage per capita from 74 to 140 L</a:t>
                </a:r>
              </a:p>
              <a:p>
                <a:pPr marL="0" indent="0">
                  <a:lnSpc>
                    <a:spcPct val="110000"/>
                  </a:lnSpc>
                  <a:buNone/>
                </a:pPr>
                <a:r>
                  <a:rPr lang="en-US" sz="2200" dirty="0">
                    <a:latin typeface="Times New Roman" panose="02020603050405020304" pitchFamily="18" charset="0"/>
                    <a:cs typeface="Times New Roman" panose="02020603050405020304" pitchFamily="18" charset="0"/>
                  </a:rPr>
                  <a:t> and multiplied by 4 as explained .</a:t>
                </a:r>
              </a:p>
              <a:p>
                <a:pPr marL="0" indent="0">
                  <a:lnSpc>
                    <a:spcPct val="110000"/>
                  </a:lnSpc>
                  <a:buNone/>
                </a:pPr>
                <a:endParaRPr lang="en-US" sz="300" dirty="0">
                  <a:latin typeface="Times New Roman" panose="02020603050405020304" pitchFamily="18" charset="0"/>
                  <a:cs typeface="Times New Roman" panose="02020603050405020304" pitchFamily="18" charset="0"/>
                </a:endParaRPr>
              </a:p>
              <a:p>
                <a:pPr marL="0" indent="0">
                  <a:lnSpc>
                    <a:spcPct val="110000"/>
                  </a:lnSpc>
                  <a:buNone/>
                </a:pPr>
                <a:r>
                  <a:rPr lang="en-US" sz="2000" dirty="0">
                    <a:latin typeface="Times New Roman" panose="02020603050405020304" pitchFamily="18" charset="0"/>
                    <a:cs typeface="Times New Roman" panose="02020603050405020304" pitchFamily="18" charset="0"/>
                  </a:rPr>
                  <a:t>Sample calculation:  For NW0: Factor =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8944</m:t>
                        </m:r>
                      </m:num>
                      <m:den>
                        <m:r>
                          <a:rPr lang="en-US" sz="2000">
                            <a:latin typeface="Cambria Math" panose="02040503050406030204" pitchFamily="18" charset="0"/>
                          </a:rPr>
                          <m:t>4736</m:t>
                        </m:r>
                      </m:den>
                    </m:f>
                  </m:oMath>
                </a14:m>
                <a:r>
                  <a:rPr lang="en-US" sz="2000" dirty="0">
                    <a:latin typeface="Times New Roman" panose="02020603050405020304" pitchFamily="18" charset="0"/>
                    <a:cs typeface="Times New Roman" panose="02020603050405020304" pitchFamily="18" charset="0"/>
                  </a:rPr>
                  <a:t>) * (</a:t>
                </a:r>
                <a14:m>
                  <m:oMath xmlns:m="http://schemas.openxmlformats.org/officeDocument/2006/math">
                    <m:f>
                      <m:fPr>
                        <m:ctrlPr>
                          <a:rPr lang="en-US" sz="2000" i="1">
                            <a:latin typeface="Cambria Math" panose="02040503050406030204" pitchFamily="18" charset="0"/>
                          </a:rPr>
                        </m:ctrlPr>
                      </m:fPr>
                      <m:num>
                        <m:r>
                          <a:rPr lang="en-US" sz="2000">
                            <a:latin typeface="Cambria Math" panose="02040503050406030204" pitchFamily="18" charset="0"/>
                          </a:rPr>
                          <m:t>140</m:t>
                        </m:r>
                      </m:num>
                      <m:den>
                        <m:r>
                          <a:rPr lang="en-US" sz="2000">
                            <a:latin typeface="Cambria Math" panose="02040503050406030204" pitchFamily="18" charset="0"/>
                          </a:rPr>
                          <m:t>74</m:t>
                        </m:r>
                      </m:den>
                    </m:f>
                  </m:oMath>
                </a14:m>
                <a:r>
                  <a:rPr lang="en-US" sz="2000" dirty="0">
                    <a:latin typeface="Times New Roman" panose="02020603050405020304" pitchFamily="18" charset="0"/>
                    <a:cs typeface="Times New Roman" panose="02020603050405020304" pitchFamily="18" charset="0"/>
                  </a:rPr>
                  <a:t>) * 4 = 14.296 </a:t>
                </a:r>
                <a:endParaRPr lang="en-US" sz="2600" dirty="0">
                  <a:latin typeface="Times New Roman" panose="02020603050405020304" pitchFamily="18" charset="0"/>
                  <a:cs typeface="Times New Roman" panose="02020603050405020304" pitchFamily="18" charset="0"/>
                </a:endParaRPr>
              </a:p>
              <a:p>
                <a:pPr marL="0" indent="0">
                  <a:buNone/>
                </a:pPr>
                <a:endParaRPr lang="en-US" sz="2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Choice>
        <mc:Fallback>
          <p:sp>
            <p:nvSpPr>
              <p:cNvPr id="2" name="Content Placeholder 1">
                <a:extLst>
                  <a:ext uri="{FF2B5EF4-FFF2-40B4-BE49-F238E27FC236}">
                    <a16:creationId xmlns:a16="http://schemas.microsoft.com/office/drawing/2014/main" id="{6498D729-AEDB-417F-B459-B2E2C35DA51B}"/>
                  </a:ext>
                </a:extLst>
              </p:cNvPr>
              <p:cNvSpPr>
                <a:spLocks noGrp="1" noRot="1" noChangeAspect="1" noMove="1" noResize="1" noEditPoints="1" noAdjustHandles="1" noChangeArrowheads="1" noChangeShapeType="1" noTextEdit="1"/>
              </p:cNvSpPr>
              <p:nvPr>
                <p:ph idx="1"/>
              </p:nvPr>
            </p:nvSpPr>
            <p:spPr>
              <a:blipFill>
                <a:blip r:embed="rId2"/>
                <a:stretch>
                  <a:fillRect l="-933" t="-2714"/>
                </a:stretch>
              </a:blipFill>
            </p:spPr>
            <p:txBody>
              <a:bodyPr/>
              <a:lstStyle/>
              <a:p>
                <a:r>
                  <a:rPr lang="ar-SA">
                    <a:noFill/>
                  </a:rPr>
                  <a:t> </a:t>
                </a:r>
              </a:p>
            </p:txBody>
          </p:sp>
        </mc:Fallback>
      </mc:AlternateContent>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022B72C7-4E93-4395-9886-E34FA55C6099}"/>
              </a:ext>
            </a:extLst>
          </p:cNvPr>
          <p:cNvGraphicFramePr>
            <a:graphicFrameLocks noGrp="1"/>
          </p:cNvGraphicFramePr>
          <p:nvPr>
            <p:extLst>
              <p:ext uri="{D42A27DB-BD31-4B8C-83A1-F6EECF244321}">
                <p14:modId xmlns:p14="http://schemas.microsoft.com/office/powerpoint/2010/main" val="3595531718"/>
              </p:ext>
            </p:extLst>
          </p:nvPr>
        </p:nvGraphicFramePr>
        <p:xfrm>
          <a:off x="8151812" y="2133600"/>
          <a:ext cx="3505200" cy="2819399"/>
        </p:xfrm>
        <a:graphic>
          <a:graphicData uri="http://schemas.openxmlformats.org/drawingml/2006/table">
            <a:tbl>
              <a:tblPr firstRow="1" firstCol="1" bandRow="1">
                <a:tableStyleId>{D113A9D2-9D6B-4929-AA2D-F23B5EE8CBE7}</a:tableStyleId>
              </a:tblPr>
              <a:tblGrid>
                <a:gridCol w="1695472">
                  <a:extLst>
                    <a:ext uri="{9D8B030D-6E8A-4147-A177-3AD203B41FA5}">
                      <a16:colId xmlns:a16="http://schemas.microsoft.com/office/drawing/2014/main" val="817517815"/>
                    </a:ext>
                  </a:extLst>
                </a:gridCol>
                <a:gridCol w="1809728">
                  <a:extLst>
                    <a:ext uri="{9D8B030D-6E8A-4147-A177-3AD203B41FA5}">
                      <a16:colId xmlns:a16="http://schemas.microsoft.com/office/drawing/2014/main" val="1966991478"/>
                    </a:ext>
                  </a:extLst>
                </a:gridCol>
              </a:tblGrid>
              <a:tr h="1309007">
                <a:tc>
                  <a:txBody>
                    <a:bodyPr/>
                    <a:lstStyle/>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 </a:t>
                      </a:r>
                    </a:p>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Pressure Zone</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 </a:t>
                      </a:r>
                    </a:p>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Modifying factor</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8513455"/>
                  </a:ext>
                </a:extLst>
              </a:tr>
              <a:tr h="503464">
                <a:tc>
                  <a:txBody>
                    <a:bodyPr/>
                    <a:lstStyle/>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NW0</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600"/>
                        </a:spcAft>
                      </a:pPr>
                      <a:r>
                        <a:rPr lang="en-US" sz="1800" dirty="0">
                          <a:effectLst/>
                          <a:latin typeface="Times New Roman" panose="02020603050405020304" pitchFamily="18" charset="0"/>
                          <a:cs typeface="Times New Roman" panose="02020603050405020304" pitchFamily="18" charset="0"/>
                        </a:rPr>
                        <a:t>14.296</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8323667"/>
                  </a:ext>
                </a:extLst>
              </a:tr>
              <a:tr h="503464">
                <a:tc>
                  <a:txBody>
                    <a:bodyPr/>
                    <a:lstStyle/>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NW1 + NW2a</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600"/>
                        </a:spcAft>
                      </a:pPr>
                      <a:r>
                        <a:rPr lang="en-US" sz="1800" dirty="0">
                          <a:effectLst/>
                          <a:latin typeface="Times New Roman" panose="02020603050405020304" pitchFamily="18" charset="0"/>
                          <a:cs typeface="Times New Roman" panose="02020603050405020304" pitchFamily="18" charset="0"/>
                        </a:rPr>
                        <a:t>9.844</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35955616"/>
                  </a:ext>
                </a:extLst>
              </a:tr>
              <a:tr h="503464">
                <a:tc>
                  <a:txBody>
                    <a:bodyPr/>
                    <a:lstStyle/>
                    <a:p>
                      <a:pPr algn="ctr">
                        <a:lnSpc>
                          <a:spcPct val="107000"/>
                        </a:lnSpc>
                        <a:spcAft>
                          <a:spcPts val="800"/>
                        </a:spcAft>
                      </a:pPr>
                      <a:r>
                        <a:rPr lang="en-US" sz="1800" dirty="0">
                          <a:effectLst/>
                          <a:latin typeface="Times New Roman" panose="02020603050405020304" pitchFamily="18" charset="0"/>
                          <a:cs typeface="Times New Roman" panose="02020603050405020304" pitchFamily="18" charset="0"/>
                        </a:rPr>
                        <a:t>NW3 + NW2b</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600"/>
                        </a:spcAft>
                      </a:pPr>
                      <a:r>
                        <a:rPr lang="en-US" sz="1800" dirty="0">
                          <a:effectLst/>
                          <a:latin typeface="Times New Roman" panose="02020603050405020304" pitchFamily="18" charset="0"/>
                          <a:cs typeface="Times New Roman" panose="02020603050405020304" pitchFamily="18" charset="0"/>
                        </a:rPr>
                        <a:t>14.228</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2003026"/>
                  </a:ext>
                </a:extLst>
              </a:tr>
            </a:tbl>
          </a:graphicData>
        </a:graphic>
      </p:graphicFrame>
    </p:spTree>
    <p:extLst>
      <p:ext uri="{BB962C8B-B14F-4D97-AF65-F5344CB8AC3E}">
        <p14:creationId xmlns:p14="http://schemas.microsoft.com/office/powerpoint/2010/main" val="1054256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Modifying Junctions Demand</a:t>
            </a:r>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en-US" sz="200"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Using Excel sheet, the demand in each</a:t>
            </a:r>
          </a:p>
          <a:p>
            <a:pPr marL="0" indent="0">
              <a:buNone/>
            </a:pPr>
            <a:r>
              <a:rPr lang="en-US" dirty="0">
                <a:latin typeface="Times New Roman" panose="02020603050405020304" pitchFamily="18" charset="0"/>
                <a:cs typeface="Times New Roman" panose="02020603050405020304" pitchFamily="18" charset="0"/>
              </a:rPr>
              <a:t> junction was modified by factors shown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2A3639AD-7BE8-4B4C-A61A-91365078BFB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466012" y="2209800"/>
            <a:ext cx="4362450" cy="3810000"/>
          </a:xfrm>
          <a:prstGeom prst="rect">
            <a:avLst/>
          </a:prstGeom>
          <a:noFill/>
          <a:ln>
            <a:noFill/>
          </a:ln>
        </p:spPr>
      </p:pic>
    </p:spTree>
    <p:extLst>
      <p:ext uri="{BB962C8B-B14F-4D97-AF65-F5344CB8AC3E}">
        <p14:creationId xmlns:p14="http://schemas.microsoft.com/office/powerpoint/2010/main" val="233098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Modifying Junctions Consumption</a:t>
            </a:r>
          </a:p>
          <a:p>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Using Demand Control Center tool,</a:t>
            </a:r>
          </a:p>
          <a:p>
            <a:pPr marL="0" indent="0">
              <a:buNone/>
            </a:pPr>
            <a:r>
              <a:rPr lang="en-US" dirty="0">
                <a:latin typeface="Times New Roman" panose="02020603050405020304" pitchFamily="18" charset="0"/>
                <a:cs typeface="Times New Roman" panose="02020603050405020304" pitchFamily="18" charset="0"/>
              </a:rPr>
              <a:t>Junctions new demand was defined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16BB5C1-3E24-47F1-9773-0E827EEC486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373937" y="2271306"/>
            <a:ext cx="4454525" cy="4232275"/>
          </a:xfrm>
          <a:prstGeom prst="rect">
            <a:avLst/>
          </a:prstGeom>
          <a:noFill/>
          <a:ln>
            <a:noFill/>
          </a:ln>
        </p:spPr>
      </p:pic>
    </p:spTree>
    <p:extLst>
      <p:ext uri="{BB962C8B-B14F-4D97-AF65-F5344CB8AC3E}">
        <p14:creationId xmlns:p14="http://schemas.microsoft.com/office/powerpoint/2010/main" val="3911631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Pump Definition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A new pump was defied in </a:t>
            </a:r>
          </a:p>
          <a:p>
            <a:pPr marL="0" indent="0">
              <a:buNone/>
            </a:pPr>
            <a:r>
              <a:rPr lang="en-US" dirty="0">
                <a:latin typeface="Times New Roman" panose="02020603050405020304" pitchFamily="18" charset="0"/>
                <a:cs typeface="Times New Roman" panose="02020603050405020304" pitchFamily="18" charset="0"/>
              </a:rPr>
              <a:t>NW1+NW2a zone using </a:t>
            </a:r>
          </a:p>
          <a:p>
            <a:pPr marL="0" indent="0">
              <a:buNone/>
            </a:pPr>
            <a:r>
              <a:rPr lang="en-US" dirty="0">
                <a:latin typeface="Times New Roman" panose="02020603050405020304" pitchFamily="18" charset="0"/>
                <a:cs typeface="Times New Roman" panose="02020603050405020304" pitchFamily="18" charset="0"/>
              </a:rPr>
              <a:t>one design point .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69BB9075-C43B-4031-92B1-4409AD7C544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126494" y="2271306"/>
            <a:ext cx="5713413" cy="3748494"/>
          </a:xfrm>
          <a:prstGeom prst="rect">
            <a:avLst/>
          </a:prstGeom>
          <a:noFill/>
          <a:ln>
            <a:noFill/>
          </a:ln>
        </p:spPr>
      </p:pic>
    </p:spTree>
    <p:extLst>
      <p:ext uri="{BB962C8B-B14F-4D97-AF65-F5344CB8AC3E}">
        <p14:creationId xmlns:p14="http://schemas.microsoft.com/office/powerpoint/2010/main" val="1229822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Preliminary Results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Due to the high increase in the flow values, some pipes velocities were over acceptable range , (some pipes reached 7 m/s) which affected the pressure values in junctions due to high </a:t>
            </a:r>
            <a:r>
              <a:rPr lang="en-US" dirty="0" err="1">
                <a:latin typeface="Times New Roman" panose="02020603050405020304" pitchFamily="18" charset="0"/>
                <a:cs typeface="Times New Roman" panose="02020603050405020304" pitchFamily="18" charset="0"/>
              </a:rPr>
              <a:t>headloss</a:t>
            </a:r>
            <a:r>
              <a:rPr lang="en-US" dirty="0">
                <a:latin typeface="Times New Roman" panose="02020603050405020304" pitchFamily="18" charset="0"/>
                <a:cs typeface="Times New Roman" panose="02020603050405020304" pitchFamily="18" charset="0"/>
              </a:rPr>
              <a:t> values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208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Preliminary Results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To fix this problem, we used Excel sheet to maintain the velocities by </a:t>
            </a:r>
          </a:p>
          <a:p>
            <a:pPr marL="0" indent="0">
              <a:buNone/>
            </a:pPr>
            <a:r>
              <a:rPr lang="en-US" dirty="0">
                <a:latin typeface="Times New Roman" panose="02020603050405020304" pitchFamily="18" charset="0"/>
                <a:cs typeface="Times New Roman" panose="02020603050405020304" pitchFamily="18" charset="0"/>
              </a:rPr>
              <a:t>changing pipes' diameters as shown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A7863FED-B417-4BAB-B74C-376B20D0490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55712" y="3886200"/>
            <a:ext cx="9677400" cy="2819400"/>
          </a:xfrm>
          <a:prstGeom prst="rect">
            <a:avLst/>
          </a:prstGeom>
          <a:noFill/>
          <a:ln>
            <a:noFill/>
          </a:ln>
        </p:spPr>
      </p:pic>
    </p:spTree>
    <p:extLst>
      <p:ext uri="{BB962C8B-B14F-4D97-AF65-F5344CB8AC3E}">
        <p14:creationId xmlns:p14="http://schemas.microsoft.com/office/powerpoint/2010/main" val="4011550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8D729-AEDB-417F-B459-B2E2C35DA51B}"/>
              </a:ext>
            </a:extLst>
          </p:cNvPr>
          <p:cNvSpPr>
            <a:spLocks noGrp="1"/>
          </p:cNvSpPr>
          <p:nvPr>
            <p:ph idx="1"/>
          </p:nvPr>
        </p:nvSpPr>
        <p:spPr/>
        <p:txBody>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Replaced Diameters  </a:t>
            </a: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C9F3401-5FF5-41E1-9AF9-D482D8A86192}"/>
              </a:ext>
            </a:extLst>
          </p:cNvPr>
          <p:cNvSpPr>
            <a:spLocks noGrp="1"/>
          </p:cNvSpPr>
          <p:nvPr>
            <p:ph type="title"/>
          </p:nvPr>
        </p:nvSpPr>
        <p:spPr>
          <a:xfrm>
            <a:off x="1522411" y="838200"/>
            <a:ext cx="10058400" cy="1020762"/>
          </a:xfrm>
        </p:spPr>
        <p:txBody>
          <a:bodyPr>
            <a:normAutofit fontScale="90000"/>
          </a:bodyPr>
          <a:lstStyle/>
          <a:p>
            <a:r>
              <a:rPr lang="en-US" sz="4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Network Modification</a:t>
            </a:r>
            <a:br>
              <a:rPr lang="en-US" b="1" cap="all" dirty="0">
                <a:effectLst>
                  <a:outerShdw sx="0" sy="0">
                    <a:srgbClr val="000000"/>
                  </a:outerShdw>
                </a:effectLst>
                <a:latin typeface="Times New Roman" panose="02020603050405020304" pitchFamily="18" charset="0"/>
                <a:cs typeface="Times New Roman" panose="02020603050405020304" pitchFamily="18" charset="0"/>
              </a:rPr>
            </a:br>
            <a:endParaRPr lang="ar-SA"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2B236941-6A98-48D0-A5FE-FCD55AA43136}"/>
              </a:ext>
            </a:extLst>
          </p:cNvPr>
          <p:cNvGraphicFramePr>
            <a:graphicFrameLocks noGrp="1"/>
          </p:cNvGraphicFramePr>
          <p:nvPr>
            <p:extLst>
              <p:ext uri="{D42A27DB-BD31-4B8C-83A1-F6EECF244321}">
                <p14:modId xmlns:p14="http://schemas.microsoft.com/office/powerpoint/2010/main" val="400318316"/>
              </p:ext>
            </p:extLst>
          </p:nvPr>
        </p:nvGraphicFramePr>
        <p:xfrm>
          <a:off x="5027612" y="2133600"/>
          <a:ext cx="5890448" cy="4495810"/>
        </p:xfrm>
        <a:graphic>
          <a:graphicData uri="http://schemas.openxmlformats.org/drawingml/2006/table">
            <a:tbl>
              <a:tblPr firstRow="1" firstCol="1" bandRow="1"/>
              <a:tblGrid>
                <a:gridCol w="1207369">
                  <a:extLst>
                    <a:ext uri="{9D8B030D-6E8A-4147-A177-3AD203B41FA5}">
                      <a16:colId xmlns:a16="http://schemas.microsoft.com/office/drawing/2014/main" val="1233945934"/>
                    </a:ext>
                  </a:extLst>
                </a:gridCol>
                <a:gridCol w="1293610">
                  <a:extLst>
                    <a:ext uri="{9D8B030D-6E8A-4147-A177-3AD203B41FA5}">
                      <a16:colId xmlns:a16="http://schemas.microsoft.com/office/drawing/2014/main" val="215016545"/>
                    </a:ext>
                  </a:extLst>
                </a:gridCol>
                <a:gridCol w="1600556">
                  <a:extLst>
                    <a:ext uri="{9D8B030D-6E8A-4147-A177-3AD203B41FA5}">
                      <a16:colId xmlns:a16="http://schemas.microsoft.com/office/drawing/2014/main" val="3689317786"/>
                    </a:ext>
                  </a:extLst>
                </a:gridCol>
                <a:gridCol w="1788913">
                  <a:extLst>
                    <a:ext uri="{9D8B030D-6E8A-4147-A177-3AD203B41FA5}">
                      <a16:colId xmlns:a16="http://schemas.microsoft.com/office/drawing/2014/main" val="309839426"/>
                    </a:ext>
                  </a:extLst>
                </a:gridCol>
              </a:tblGrid>
              <a:tr h="195470">
                <a:tc gridSpan="4">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NW0</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lnL w="12700" cap="flat" cmpd="sng" algn="ctr">
                      <a:solidFill>
                        <a:srgbClr val="000000"/>
                      </a:solidFill>
                      <a:prstDash val="solid"/>
                      <a:round/>
                      <a:headEnd type="none" w="med" len="med"/>
                      <a:tailEnd type="none" w="med" len="med"/>
                    </a:lnL>
                  </a:tcPr>
                </a:tc>
                <a:tc hMerge="1">
                  <a:txBody>
                    <a:bodyPr/>
                    <a:lstStyle/>
                    <a:p>
                      <a:pPr rtl="1"/>
                      <a:endParaRPr lang="ar-SA"/>
                    </a:p>
                  </a:txBody>
                  <a:tcPr>
                    <a:lnL w="12700" cap="flat" cmpd="sng" algn="ctr">
                      <a:solidFill>
                        <a:srgbClr val="000000"/>
                      </a:solidFill>
                      <a:prstDash val="solid"/>
                      <a:round/>
                      <a:headEnd type="none" w="med" len="med"/>
                      <a:tailEnd type="none" w="med" len="med"/>
                    </a:lnL>
                  </a:tcPr>
                </a:tc>
                <a:tc hMerge="1">
                  <a:txBody>
                    <a:bodyPr/>
                    <a:lstStyle/>
                    <a:p>
                      <a:pPr rtl="1"/>
                      <a:endParaRPr lang="ar-SA"/>
                    </a:p>
                  </a:txBody>
                  <a:tcPr/>
                </a:tc>
                <a:extLst>
                  <a:ext uri="{0D108BD9-81ED-4DB2-BD59-A6C34878D82A}">
                    <a16:rowId xmlns:a16="http://schemas.microsoft.com/office/drawing/2014/main" val="534972555"/>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 ( inch)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A6A6A6"/>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 ( mm )</a:t>
                      </a:r>
                      <a:endParaRPr lang="ar-SA" dirty="0"/>
                    </a:p>
                  </a:txBody>
                  <a:tcPr marL="65014" marR="65014" marT="0" marB="0" anchor="b">
                    <a:lnL>
                      <a:noFill/>
                    </a:lnL>
                    <a:lnR>
                      <a:noFill/>
                    </a:lnR>
                    <a:lnB>
                      <a:noFill/>
                    </a:lnB>
                    <a:solidFill>
                      <a:srgbClr val="A6A6A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Replaced length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B>
                      <a:noFill/>
                    </a:lnB>
                    <a:solidFill>
                      <a:srgbClr val="A6A6A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Pipe type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A6A6A6"/>
                    </a:solidFill>
                  </a:tcPr>
                </a:tc>
                <a:extLst>
                  <a:ext uri="{0D108BD9-81ED-4DB2-BD59-A6C34878D82A}">
                    <a16:rowId xmlns:a16="http://schemas.microsoft.com/office/drawing/2014/main" val="363886076"/>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 to 6</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75 to 152.4</a:t>
                      </a:r>
                      <a:endParaRPr lang="ar-SA"/>
                    </a:p>
                  </a:txBody>
                  <a:tcPr marL="65014" marR="65014" marT="0" marB="0" anchor="b">
                    <a:lnL>
                      <a:noFill/>
                    </a:lnL>
                    <a:lnR>
                      <a:noFill/>
                    </a:lnR>
                    <a:lnT>
                      <a:noFill/>
                    </a:lnT>
                    <a:lnB>
                      <a:noFill/>
                    </a:lnB>
                    <a:solidFill>
                      <a:srgbClr val="D9E1F2"/>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2500040555"/>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 to 6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100 to 152.4</a:t>
                      </a:r>
                      <a:endParaRPr lang="ar-SA" dirty="0"/>
                    </a:p>
                  </a:txBody>
                  <a:tcPr marL="65014" marR="65014" marT="0" marB="0" anchor="b">
                    <a:lnL>
                      <a:noFill/>
                    </a:lnL>
                    <a:lnR>
                      <a:noFill/>
                    </a:lnR>
                    <a:lnT>
                      <a:noFill/>
                    </a:lnT>
                    <a:lnB>
                      <a:noFill/>
                    </a:lnB>
                    <a:solidFill>
                      <a:srgbClr val="D9E1F2"/>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1819141413"/>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 to 8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150 to 203.2</a:t>
                      </a:r>
                      <a:endParaRPr lang="ar-SA"/>
                    </a:p>
                  </a:txBody>
                  <a:tcPr marL="65014" marR="65014" marT="0" marB="0" anchor="b">
                    <a:lnL>
                      <a:noFill/>
                    </a:lnL>
                    <a:lnR>
                      <a:noFill/>
                    </a:lnR>
                    <a:lnT>
                      <a:noFill/>
                    </a:lnT>
                    <a:lnB>
                      <a:noFill/>
                    </a:lnB>
                    <a:solidFill>
                      <a:srgbClr val="D9E1F2"/>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866532284"/>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 to 8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150 to 203.2</a:t>
                      </a:r>
                      <a:endParaRPr lang="ar-SA"/>
                    </a:p>
                  </a:txBody>
                  <a:tcPr marL="65014" marR="65014" marT="0" marB="0" anchor="b">
                    <a:lnL>
                      <a:noFill/>
                    </a:lnL>
                    <a:lnR>
                      <a:noFill/>
                    </a:lnR>
                    <a:lnT>
                      <a:noFill/>
                    </a:lnT>
                    <a:lnB>
                      <a:noFill/>
                    </a:lnB>
                    <a:solidFill>
                      <a:srgbClr val="D9E1F2"/>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368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Ductile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736615803"/>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 to 4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75 to 101.6</a:t>
                      </a:r>
                      <a:endParaRPr lang="ar-SA"/>
                    </a:p>
                  </a:txBody>
                  <a:tcPr marL="65014" marR="65014" marT="0" marB="0" anchor="b">
                    <a:lnL>
                      <a:noFill/>
                    </a:lnL>
                    <a:lnR>
                      <a:noFill/>
                    </a:lnR>
                    <a:lnT>
                      <a:noFill/>
                    </a:lnT>
                    <a:lnB>
                      <a:noFill/>
                    </a:lnB>
                    <a:solidFill>
                      <a:srgbClr val="D9E1F2"/>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1442753377"/>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to 3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50 to 76.2</a:t>
                      </a:r>
                      <a:endParaRPr lang="ar-SA" dirty="0"/>
                    </a:p>
                  </a:txBody>
                  <a:tcPr marL="65014" marR="65014" marT="0" marB="0" anchor="b">
                    <a:lnL>
                      <a:noFill/>
                    </a:lnL>
                    <a:lnR>
                      <a:noFill/>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97</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586255346"/>
                  </a:ext>
                </a:extLst>
              </a:tr>
              <a:tr h="195470">
                <a:tc gridSpan="4">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rtl="1"/>
                      <a:endParaRPr lang="ar-S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rtl="1"/>
                      <a:endParaRPr lang="ar-S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rtl="1"/>
                      <a:endParaRPr lang="ar-SA"/>
                    </a:p>
                  </a:txBody>
                  <a:tcPr/>
                </a:tc>
                <a:extLst>
                  <a:ext uri="{0D108BD9-81ED-4DB2-BD59-A6C34878D82A}">
                    <a16:rowId xmlns:a16="http://schemas.microsoft.com/office/drawing/2014/main" val="2493592165"/>
                  </a:ext>
                </a:extLst>
              </a:tr>
              <a:tr h="195470">
                <a:tc gridSpan="4">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NW1+NW2a</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lnL w="12700" cap="flat" cmpd="sng" algn="ctr">
                      <a:solidFill>
                        <a:srgbClr val="000000"/>
                      </a:solidFill>
                      <a:prstDash val="solid"/>
                      <a:round/>
                      <a:headEnd type="none" w="med" len="med"/>
                      <a:tailEnd type="none" w="med" len="med"/>
                    </a:lnL>
                  </a:tcPr>
                </a:tc>
                <a:tc hMerge="1">
                  <a:txBody>
                    <a:bodyPr/>
                    <a:lstStyle/>
                    <a:p>
                      <a:pPr rtl="1"/>
                      <a:endParaRPr lang="ar-SA"/>
                    </a:p>
                  </a:txBody>
                  <a:tcPr>
                    <a:lnL w="12700" cap="flat" cmpd="sng" algn="ctr">
                      <a:solidFill>
                        <a:srgbClr val="000000"/>
                      </a:solidFill>
                      <a:prstDash val="solid"/>
                      <a:round/>
                      <a:headEnd type="none" w="med" len="med"/>
                      <a:tailEnd type="none" w="med" len="med"/>
                    </a:lnL>
                  </a:tcPr>
                </a:tc>
                <a:tc hMerge="1">
                  <a:txBody>
                    <a:bodyPr/>
                    <a:lstStyle/>
                    <a:p>
                      <a:pPr rtl="1"/>
                      <a:endParaRPr lang="ar-SA"/>
                    </a:p>
                  </a:txBody>
                  <a:tcPr/>
                </a:tc>
                <a:extLst>
                  <a:ext uri="{0D108BD9-81ED-4DB2-BD59-A6C34878D82A}">
                    <a16:rowId xmlns:a16="http://schemas.microsoft.com/office/drawing/2014/main" val="1181175425"/>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 ( inch)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A6A6A6"/>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 ( mm )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B>
                      <a:noFill/>
                    </a:lnB>
                    <a:solidFill>
                      <a:srgbClr val="A6A6A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Replaced length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B>
                      <a:noFill/>
                    </a:lnB>
                    <a:solidFill>
                      <a:srgbClr val="A6A6A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Pipe type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A6A6A6"/>
                    </a:solidFill>
                  </a:tcPr>
                </a:tc>
                <a:extLst>
                  <a:ext uri="{0D108BD9-81ED-4DB2-BD59-A6C34878D82A}">
                    <a16:rowId xmlns:a16="http://schemas.microsoft.com/office/drawing/2014/main" val="1532919739"/>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3.5 to 8</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90 to 203.2</a:t>
                      </a:r>
                      <a:endParaRPr lang="ar-SA" dirty="0"/>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HDPE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1343595064"/>
                  </a:ext>
                </a:extLst>
              </a:tr>
              <a:tr h="195470">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 to 8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150 to 203.2</a:t>
                      </a:r>
                      <a:endParaRPr lang="ar-SA"/>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Steel</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419019628"/>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 to 4</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9E1F2"/>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75 to 101.6</a:t>
                      </a:r>
                      <a:endParaRPr lang="ar-SA"/>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142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3145297246"/>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8 to 10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200 to 254</a:t>
                      </a:r>
                      <a:endParaRPr lang="ar-SA" dirty="0"/>
                    </a:p>
                  </a:txBody>
                  <a:tcPr marL="65014" marR="65014" marT="0" marB="0" anchor="b">
                    <a:lnL>
                      <a:noFill/>
                    </a:lnL>
                    <a:lnR>
                      <a:noFill/>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17</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300191955"/>
                  </a:ext>
                </a:extLst>
              </a:tr>
              <a:tr h="195470">
                <a:tc gridSpan="4">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rtl="1"/>
                      <a:endParaRPr lang="ar-S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rtl="1"/>
                      <a:endParaRPr lang="ar-S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rtl="1"/>
                      <a:endParaRPr lang="ar-SA"/>
                    </a:p>
                  </a:txBody>
                  <a:tcPr/>
                </a:tc>
                <a:extLst>
                  <a:ext uri="{0D108BD9-81ED-4DB2-BD59-A6C34878D82A}">
                    <a16:rowId xmlns:a16="http://schemas.microsoft.com/office/drawing/2014/main" val="3694961402"/>
                  </a:ext>
                </a:extLst>
              </a:tr>
              <a:tr h="195470">
                <a:tc gridSpan="4">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NW2b + NW3</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lnL w="12700" cap="flat" cmpd="sng" algn="ctr">
                      <a:solidFill>
                        <a:srgbClr val="000000"/>
                      </a:solidFill>
                      <a:prstDash val="solid"/>
                      <a:round/>
                      <a:headEnd type="none" w="med" len="med"/>
                      <a:tailEnd type="none" w="med" len="med"/>
                    </a:lnL>
                  </a:tcPr>
                </a:tc>
                <a:tc hMerge="1">
                  <a:txBody>
                    <a:bodyPr/>
                    <a:lstStyle/>
                    <a:p>
                      <a:pPr rtl="1"/>
                      <a:endParaRPr lang="ar-SA"/>
                    </a:p>
                  </a:txBody>
                  <a:tcPr>
                    <a:lnL w="12700" cap="flat" cmpd="sng" algn="ctr">
                      <a:solidFill>
                        <a:srgbClr val="000000"/>
                      </a:solidFill>
                      <a:prstDash val="solid"/>
                      <a:round/>
                      <a:headEnd type="none" w="med" len="med"/>
                      <a:tailEnd type="none" w="med" len="med"/>
                    </a:lnL>
                  </a:tcPr>
                </a:tc>
                <a:tc hMerge="1">
                  <a:txBody>
                    <a:bodyPr/>
                    <a:lstStyle/>
                    <a:p>
                      <a:pPr rtl="1"/>
                      <a:endParaRPr lang="ar-SA"/>
                    </a:p>
                  </a:txBody>
                  <a:tcPr/>
                </a:tc>
                <a:extLst>
                  <a:ext uri="{0D108BD9-81ED-4DB2-BD59-A6C34878D82A}">
                    <a16:rowId xmlns:a16="http://schemas.microsoft.com/office/drawing/2014/main" val="3657082211"/>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 ( inch)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A6A6A6"/>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 ( mm ) </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B>
                      <a:noFill/>
                    </a:lnB>
                    <a:solidFill>
                      <a:srgbClr val="A6A6A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Replaced length</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B>
                      <a:noFill/>
                    </a:lnB>
                    <a:solidFill>
                      <a:srgbClr val="A6A6A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Pipe type</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A6A6A6"/>
                    </a:solidFill>
                  </a:tcPr>
                </a:tc>
                <a:extLst>
                  <a:ext uri="{0D108BD9-81ED-4DB2-BD59-A6C34878D82A}">
                    <a16:rowId xmlns:a16="http://schemas.microsoft.com/office/drawing/2014/main" val="3449758119"/>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2.4 to 4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6DCE4"/>
                    </a:solidFill>
                  </a:tcPr>
                </a:tc>
                <a:tc>
                  <a:txBody>
                    <a:bodyPr/>
                    <a:lstStyle/>
                    <a:p>
                      <a:pPr algn="ctr" rtl="1"/>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61.4 to 101.6 </a:t>
                      </a:r>
                      <a:endParaRPr lang="ar-SA"/>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485</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PP</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4099279835"/>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2.4 to 4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6DCE4"/>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61.4 to 101.6 </a:t>
                      </a:r>
                      <a:endParaRPr lang="ar-SA" dirty="0"/>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42</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Ductile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1829780076"/>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to 3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6DCE4"/>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50 to 76.2 </a:t>
                      </a:r>
                      <a:endParaRPr lang="ar-SA" dirty="0"/>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79</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3509842706"/>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 to 4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a:noFill/>
                    </a:lnB>
                    <a:solidFill>
                      <a:srgbClr val="D6DCE4"/>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75 to 101.6 </a:t>
                      </a:r>
                      <a:endParaRPr lang="ar-SA" dirty="0"/>
                    </a:p>
                  </a:txBody>
                  <a:tcPr marL="65014" marR="65014" marT="0" marB="0" anchor="b">
                    <a:lnL>
                      <a:noFill/>
                    </a:lnL>
                    <a:lnR>
                      <a:noFill/>
                    </a:lnR>
                    <a:lnT>
                      <a:noFill/>
                    </a:lnT>
                    <a:lnB>
                      <a:noFill/>
                    </a:lnB>
                    <a:solidFill>
                      <a:srgbClr val="D6DCE4"/>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330</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a:noFill/>
                    </a:lnB>
                    <a:solidFill>
                      <a:srgbClr val="FFD966"/>
                    </a:solidFill>
                  </a:tcPr>
                </a:tc>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a:noFill/>
                    </a:lnB>
                    <a:solidFill>
                      <a:srgbClr val="A9D08E"/>
                    </a:solidFill>
                  </a:tcPr>
                </a:tc>
                <a:extLst>
                  <a:ext uri="{0D108BD9-81ED-4DB2-BD59-A6C34878D82A}">
                    <a16:rowId xmlns:a16="http://schemas.microsoft.com/office/drawing/2014/main" val="3118517742"/>
                  </a:ext>
                </a:extLst>
              </a:tr>
              <a:tr h="195470">
                <a:tc>
                  <a:txBody>
                    <a:bodyPr/>
                    <a:lstStyle/>
                    <a:p>
                      <a:pPr algn="ctr">
                        <a:lnSpc>
                          <a:spcPct val="107000"/>
                        </a:lnSpc>
                        <a:spcAft>
                          <a:spcPts val="0"/>
                        </a:spcAft>
                      </a:pPr>
                      <a:r>
                        <a:rPr lang="en-US" sz="11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 to 8 </a:t>
                      </a:r>
                      <a:endParaRPr lang="en-US" sz="110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rtl="1"/>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150 to 203.2</a:t>
                      </a:r>
                      <a:endParaRPr lang="ar-SA" dirty="0"/>
                    </a:p>
                  </a:txBody>
                  <a:tcPr marL="65014" marR="65014" marT="0" marB="0" anchor="b">
                    <a:lnL>
                      <a:noFill/>
                    </a:lnL>
                    <a:lnR>
                      <a:noFill/>
                    </a:lnR>
                    <a:lnT>
                      <a:noFill/>
                    </a:lnT>
                    <a:lnB w="12700" cap="flat" cmpd="sng" algn="ctr">
                      <a:solidFill>
                        <a:srgbClr val="000000"/>
                      </a:solidFill>
                      <a:prstDash val="solid"/>
                      <a:round/>
                      <a:headEnd type="none" w="med" len="med"/>
                      <a:tailEnd type="none" w="med" len="med"/>
                    </a:lnB>
                    <a:solidFill>
                      <a:srgbClr val="D6DCE4"/>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843</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a:noFill/>
                    </a:lnR>
                    <a:lnT>
                      <a:noFill/>
                    </a:lnT>
                    <a:lnB w="12700" cap="flat" cmpd="sng" algn="ctr">
                      <a:solidFill>
                        <a:srgbClr val="000000"/>
                      </a:solidFill>
                      <a:prstDash val="solid"/>
                      <a:round/>
                      <a:headEnd type="none" w="med" len="med"/>
                      <a:tailEnd type="none" w="med" len="med"/>
                    </a:lnB>
                    <a:solidFill>
                      <a:srgbClr val="FFD966"/>
                    </a:solidFill>
                  </a:tcPr>
                </a:tc>
                <a:tc>
                  <a:txBody>
                    <a:bodyPr/>
                    <a:lstStyle/>
                    <a:p>
                      <a:pPr algn="ctr">
                        <a:lnSpc>
                          <a:spcPct val="107000"/>
                        </a:lnSpc>
                        <a:spcAft>
                          <a:spcPts val="0"/>
                        </a:spcAft>
                      </a:pPr>
                      <a:r>
                        <a:rPr lang="en-US" sz="11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Galvanized iron</a:t>
                      </a:r>
                      <a:endParaRPr lang="en-US" sz="11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5014" marR="6501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873985562"/>
                  </a:ext>
                </a:extLst>
              </a:tr>
            </a:tbl>
          </a:graphicData>
        </a:graphic>
      </p:graphicFrame>
    </p:spTree>
    <p:extLst>
      <p:ext uri="{BB962C8B-B14F-4D97-AF65-F5344CB8AC3E}">
        <p14:creationId xmlns:p14="http://schemas.microsoft.com/office/powerpoint/2010/main" val="10592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14" y="457200"/>
            <a:ext cx="9143998" cy="1020762"/>
          </a:xfrm>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Final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lvl="0">
              <a:buClr>
                <a:srgbClr val="212745"/>
              </a:buClr>
            </a:pPr>
            <a:r>
              <a:rPr lang="en-US"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NW0 :  </a:t>
            </a:r>
          </a:p>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990B9BF1-DAD7-4C7C-8149-1FC694F4745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3212" y="2514601"/>
            <a:ext cx="5562600" cy="4267200"/>
          </a:xfrm>
          <a:prstGeom prst="rect">
            <a:avLst/>
          </a:prstGeom>
          <a:noFill/>
          <a:ln w="9525">
            <a:solidFill>
              <a:sysClr val="windowText" lastClr="000000"/>
            </a:solidFill>
          </a:ln>
        </p:spPr>
      </p:pic>
      <p:pic>
        <p:nvPicPr>
          <p:cNvPr id="8" name="Picture 7">
            <a:extLst>
              <a:ext uri="{FF2B5EF4-FFF2-40B4-BE49-F238E27FC236}">
                <a16:creationId xmlns:a16="http://schemas.microsoft.com/office/drawing/2014/main" id="{C60F3ABA-F95E-4F6E-979B-1AF47AF3721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246812" y="2514600"/>
            <a:ext cx="5638801" cy="4247707"/>
          </a:xfrm>
          <a:prstGeom prst="rect">
            <a:avLst/>
          </a:prstGeom>
          <a:noFill/>
          <a:ln>
            <a:solidFill>
              <a:sysClr val="windowText" lastClr="000000"/>
            </a:solidFill>
          </a:ln>
        </p:spPr>
      </p:pic>
    </p:spTree>
    <p:extLst>
      <p:ext uri="{BB962C8B-B14F-4D97-AF65-F5344CB8AC3E}">
        <p14:creationId xmlns:p14="http://schemas.microsoft.com/office/powerpoint/2010/main" val="3714439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14" y="457200"/>
            <a:ext cx="9143998" cy="1020762"/>
          </a:xfrm>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Final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lvl="0">
              <a:buClr>
                <a:srgbClr val="212745"/>
              </a:buClr>
            </a:pPr>
            <a:r>
              <a:rPr lang="en-US"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NW1+NW2a</a:t>
            </a:r>
            <a:r>
              <a:rPr lang="en-US"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p>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AC7E8CDC-1371-4C5B-B301-B5A4545C176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92651" y="2514600"/>
            <a:ext cx="5562600" cy="4267200"/>
          </a:xfrm>
          <a:prstGeom prst="rect">
            <a:avLst/>
          </a:prstGeom>
          <a:noFill/>
          <a:ln>
            <a:solidFill>
              <a:sysClr val="windowText" lastClr="000000"/>
            </a:solidFill>
          </a:ln>
        </p:spPr>
      </p:pic>
      <p:pic>
        <p:nvPicPr>
          <p:cNvPr id="8" name="Picture 7">
            <a:extLst>
              <a:ext uri="{FF2B5EF4-FFF2-40B4-BE49-F238E27FC236}">
                <a16:creationId xmlns:a16="http://schemas.microsoft.com/office/drawing/2014/main" id="{E7E08A6A-9EF7-41FB-B69A-6395C912A7F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246812" y="2514600"/>
            <a:ext cx="5649362" cy="4267200"/>
          </a:xfrm>
          <a:prstGeom prst="rect">
            <a:avLst/>
          </a:prstGeom>
          <a:noFill/>
          <a:ln>
            <a:solidFill>
              <a:sysClr val="windowText" lastClr="000000"/>
            </a:solidFill>
          </a:ln>
        </p:spPr>
      </p:pic>
    </p:spTree>
    <p:extLst>
      <p:ext uri="{BB962C8B-B14F-4D97-AF65-F5344CB8AC3E}">
        <p14:creationId xmlns:p14="http://schemas.microsoft.com/office/powerpoint/2010/main" val="4035855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14" y="457200"/>
            <a:ext cx="9143998" cy="1020762"/>
          </a:xfrm>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Final Results  </a:t>
            </a:r>
            <a:endParaRPr lang="ar-SA"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lvl="0">
              <a:buClr>
                <a:srgbClr val="212745"/>
              </a:buClr>
            </a:pPr>
            <a:r>
              <a:rPr lang="en-US"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 </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NW2b+NW3</a:t>
            </a:r>
            <a:r>
              <a:rPr lang="en-US"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p>
          <a:p>
            <a:pPr marL="0" indent="0">
              <a:buNone/>
            </a:pPr>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ar-SA"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2A622B5C-FFDD-4EFC-9A2B-A5331D9C2C9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8712" y="2514600"/>
            <a:ext cx="5557100" cy="4267200"/>
          </a:xfrm>
          <a:prstGeom prst="rect">
            <a:avLst/>
          </a:prstGeom>
          <a:noFill/>
          <a:ln>
            <a:solidFill>
              <a:sysClr val="windowText" lastClr="000000"/>
            </a:solidFill>
          </a:ln>
        </p:spPr>
      </p:pic>
      <p:pic>
        <p:nvPicPr>
          <p:cNvPr id="8" name="Picture 7">
            <a:extLst>
              <a:ext uri="{FF2B5EF4-FFF2-40B4-BE49-F238E27FC236}">
                <a16:creationId xmlns:a16="http://schemas.microsoft.com/office/drawing/2014/main" id="{1AF8D823-6478-4CCB-B4DD-BCB14BDDE8E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246812" y="2514600"/>
            <a:ext cx="5649362" cy="4267200"/>
          </a:xfrm>
          <a:prstGeom prst="rect">
            <a:avLst/>
          </a:prstGeom>
          <a:noFill/>
          <a:ln>
            <a:solidFill>
              <a:sysClr val="windowText" lastClr="000000"/>
            </a:solidFill>
          </a:ln>
        </p:spPr>
      </p:pic>
    </p:spTree>
    <p:extLst>
      <p:ext uri="{BB962C8B-B14F-4D97-AF65-F5344CB8AC3E}">
        <p14:creationId xmlns:p14="http://schemas.microsoft.com/office/powerpoint/2010/main" val="3552875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2" y="381000"/>
            <a:ext cx="9143998" cy="1020762"/>
          </a:xfrm>
        </p:spPr>
        <p:txBody>
          <a:bodyPr>
            <a:normAutofit/>
          </a:bodyPr>
          <a:lstStyle/>
          <a:p>
            <a:r>
              <a:rPr lang="en-US" sz="3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Study area.</a:t>
            </a:r>
          </a:p>
        </p:txBody>
      </p:sp>
      <p:sp>
        <p:nvSpPr>
          <p:cNvPr id="3" name="Content Placeholder 2"/>
          <p:cNvSpPr>
            <a:spLocks noGrp="1"/>
          </p:cNvSpPr>
          <p:nvPr>
            <p:ph idx="1"/>
          </p:nvPr>
        </p:nvSpPr>
        <p:spPr>
          <a:xfrm>
            <a:off x="1522414" y="1905000"/>
            <a:ext cx="6476998" cy="4267200"/>
          </a:xfrm>
        </p:spPr>
        <p:txBody>
          <a:bodyPr/>
          <a:lstStyle/>
          <a:p>
            <a:pPr marL="274320" lvl="1">
              <a:spcBef>
                <a:spcPts val="1800"/>
              </a:spcBef>
              <a:buSzPct val="80000"/>
            </a:pPr>
            <a: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Geographical location</a:t>
            </a:r>
          </a:p>
          <a:p>
            <a:pPr marL="274320" lvl="1">
              <a:spcBef>
                <a:spcPts val="1800"/>
              </a:spcBef>
              <a:buSzPct val="80000"/>
            </a:pPr>
            <a: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Population</a:t>
            </a:r>
          </a:p>
          <a:p>
            <a:pPr marL="274320" lvl="1">
              <a:spcBef>
                <a:spcPts val="1800"/>
              </a:spcBef>
              <a:buSzPct val="80000"/>
            </a:pPr>
            <a: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Area </a:t>
            </a:r>
          </a:p>
          <a:p>
            <a:pPr marL="274320" lvl="1">
              <a:spcBef>
                <a:spcPts val="1800"/>
              </a:spcBef>
              <a:buSzPct val="80000"/>
            </a:pPr>
            <a: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Topography</a:t>
            </a:r>
          </a:p>
          <a:p>
            <a:pPr marL="274320" lvl="1">
              <a:spcBef>
                <a:spcPts val="1800"/>
              </a:spcBef>
              <a:buSzPct val="80000"/>
            </a:pPr>
            <a: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Background of water resources </a:t>
            </a:r>
          </a:p>
          <a:p>
            <a:pPr marL="274320" lvl="1">
              <a:spcBef>
                <a:spcPts val="1800"/>
              </a:spcBef>
              <a:buSzPct val="80000"/>
            </a:pPr>
            <a:r>
              <a:rPr lang="en-US" sz="2800" dirty="0">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Pressure zones</a:t>
            </a:r>
          </a:p>
          <a:p>
            <a:pPr marL="274320" lvl="1">
              <a:spcBef>
                <a:spcPts val="1800"/>
              </a:spcBef>
              <a:buSzPct val="80000"/>
            </a:pPr>
            <a:endParaRPr lang="en-US" b="1" dirty="0">
              <a:effectLst>
                <a:glow>
                  <a:srgbClr val="000000"/>
                </a:glow>
                <a:outerShdw sx="0" sy="0">
                  <a:srgbClr val="000000"/>
                </a:outerShdw>
                <a:reflection stA="0" endPos="0" fadeDir="0" sx="0" sy="0"/>
              </a:effectLst>
            </a:endParaRPr>
          </a:p>
          <a:p>
            <a:pPr marL="274320" lvl="1">
              <a:spcBef>
                <a:spcPts val="1800"/>
              </a:spcBef>
              <a:buSzPct val="80000"/>
            </a:pPr>
            <a:endParaRPr lang="en-US" b="1" dirty="0">
              <a:effectLst>
                <a:glow>
                  <a:srgbClr val="000000"/>
                </a:glow>
                <a:outerShdw sx="0" sy="0">
                  <a:srgbClr val="000000"/>
                </a:outerShdw>
                <a:reflection stA="0" endPos="0" fadeDir="0" sx="0" sy="0"/>
              </a:effectLst>
            </a:endParaRPr>
          </a:p>
          <a:p>
            <a:endParaRPr lang="en-US" dirty="0"/>
          </a:p>
        </p:txBody>
      </p:sp>
    </p:spTree>
    <p:extLst>
      <p:ext uri="{BB962C8B-B14F-4D97-AF65-F5344CB8AC3E}">
        <p14:creationId xmlns:p14="http://schemas.microsoft.com/office/powerpoint/2010/main" val="2567060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14" y="457200"/>
            <a:ext cx="11353798" cy="1020762"/>
          </a:xfrm>
        </p:spPr>
        <p:txBody>
          <a:bodyPr>
            <a:normAutofit/>
          </a:bodyPr>
          <a:lstStyle/>
          <a:p>
            <a:r>
              <a:rPr lang="en-US" sz="3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ALTERNATIVE SOLUTIONS TO SATISFY THE WATER GAP</a:t>
            </a:r>
          </a:p>
        </p:txBody>
      </p:sp>
      <p:sp>
        <p:nvSpPr>
          <p:cNvPr id="5" name="Content Placeholder 4"/>
          <p:cNvSpPr>
            <a:spLocks noGrp="1"/>
          </p:cNvSpPr>
          <p:nvPr>
            <p:ph idx="1"/>
          </p:nvPr>
        </p:nvSpPr>
        <p:spPr>
          <a:xfrm>
            <a:off x="1515510" y="1676400"/>
            <a:ext cx="9303302" cy="4800600"/>
          </a:xfrm>
        </p:spPr>
        <p:txBody>
          <a:bodyPr>
            <a:normAutofit/>
          </a:bodyPr>
          <a:lstStyle/>
          <a:p>
            <a:pPr marL="0" lvl="0" indent="0">
              <a:buClr>
                <a:srgbClr val="212745"/>
              </a:buClr>
              <a:buNone/>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1- Individual / Personal Wells :</a:t>
            </a: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Mamdouh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Salahat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Well –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Fara'a</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With a productivity  </a:t>
            </a: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rate of 100 m3/hour, it is useful in peak times . </a:t>
            </a: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This well is already used since 2016.</a:t>
            </a: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Farah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Hmoud</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and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Khaldon</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Hmoud</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Wells –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Sahl</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Smait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Each one of these two wells has a productivity rate of 100 m3/hour,  </a:t>
            </a: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these wells used in the last water crisis in Nablus at 2017 summer .</a:t>
            </a:r>
          </a:p>
          <a:p>
            <a:pPr lvl="0">
              <a:buClr>
                <a:srgbClr val="212745"/>
              </a:buClr>
            </a:pPr>
            <a:endParaRPr lang="ar-SA"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5035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2414" y="457200"/>
            <a:ext cx="11353798" cy="1020762"/>
          </a:xfrm>
        </p:spPr>
        <p:txBody>
          <a:bodyPr>
            <a:normAutofit/>
          </a:bodyPr>
          <a:lstStyle/>
          <a:p>
            <a:r>
              <a:rPr lang="en-US" sz="3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ALTERNATIVE SOLUTIONS TO SATISFY THE WATER GAP</a:t>
            </a:r>
          </a:p>
        </p:txBody>
      </p:sp>
      <p:sp>
        <p:nvSpPr>
          <p:cNvPr id="5" name="Content Placeholder 4"/>
          <p:cNvSpPr>
            <a:spLocks noGrp="1"/>
          </p:cNvSpPr>
          <p:nvPr>
            <p:ph idx="1"/>
          </p:nvPr>
        </p:nvSpPr>
        <p:spPr>
          <a:xfrm>
            <a:off x="1515510" y="1676400"/>
            <a:ext cx="9303302" cy="4800600"/>
          </a:xfrm>
        </p:spPr>
        <p:txBody>
          <a:bodyPr>
            <a:noAutofit/>
          </a:bodyPr>
          <a:lstStyle/>
          <a:p>
            <a:pPr marL="0" lvl="0" indent="0">
              <a:buClr>
                <a:srgbClr val="212745"/>
              </a:buClr>
              <a:buNone/>
            </a:pPr>
            <a:endParaRPr lang="en-US" sz="1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There is a proposed site of a new well to be established in the coming period in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Hesba</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area in the eastern region of Nablus, only waiting for permission from the occupation authorities.</a:t>
            </a:r>
          </a:p>
          <a:p>
            <a:pPr marL="0" lvl="0" indent="0">
              <a:buClr>
                <a:srgbClr val="212745"/>
              </a:buClr>
              <a:buNone/>
            </a:pPr>
            <a:endParaRPr lang="en-US" sz="6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Sherian</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AL-Hayat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project , which aims to extend a new conveyance line with 20 inch diameter  from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Bathan</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area to serve Nablus city from the external wells in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Bathan</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and Al-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Fara’a</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0" lvl="0" indent="0">
              <a:buClr>
                <a:srgbClr val="212745"/>
              </a:buClr>
              <a:buNone/>
            </a:pPr>
            <a:endParaRPr lang="en-US" sz="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lvl="0" indent="0">
              <a:buClr>
                <a:srgbClr val="212745"/>
              </a:buClr>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Reducing losses in the network to 20% or less , the amount of water to be pumped in the network from resources will be less , and this difference can be used as to meet any shortage in needed areas .This can be done by updating the old pipes , replacing faulty meters and pursuing black losses </a:t>
            </a:r>
          </a:p>
          <a:p>
            <a:pPr marL="0" lvl="0" indent="0">
              <a:buClr>
                <a:srgbClr val="212745"/>
              </a:buClr>
              <a:buNone/>
            </a:pPr>
            <a:endParaRPr lang="ar-SA"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9974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03654" y="1905000"/>
            <a:ext cx="9144000" cy="4267200"/>
          </a:xfrm>
        </p:spPr>
        <p:txBody>
          <a:bodyPr>
            <a:normAutofit fontScale="92500" lnSpcReduction="10000"/>
          </a:bodyPr>
          <a:lstStyle/>
          <a:p>
            <a:pPr marL="457200" indent="-457200">
              <a:buClr>
                <a:schemeClr val="bg1"/>
              </a:buClr>
              <a:buSzPct val="1000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Intermittent water supply in Nablus city caused by unavailability of enough water recourses due to Israelis restrictions to use water resources .</a:t>
            </a:r>
          </a:p>
          <a:p>
            <a:pPr marL="457200" indent="-457200">
              <a:buClr>
                <a:schemeClr val="bg1"/>
              </a:buClr>
              <a:buFont typeface="+mj-lt"/>
              <a:buAutoNum type="arabicPeriod"/>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457200" indent="-457200">
              <a:buClr>
                <a:schemeClr val="bg1"/>
              </a:buClr>
              <a:buSzPct val="1000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 new alternatives appeared to solve the current shortage of resources in                                                                                     peak times and to solve the future expected demand values , most of these resource are under study till now.</a:t>
            </a:r>
          </a:p>
          <a:p>
            <a:pPr marL="457200" indent="-457200">
              <a:buClr>
                <a:schemeClr val="bg1"/>
              </a:buClr>
              <a:buFont typeface="+mj-lt"/>
              <a:buAutoNum type="arabicPeriod"/>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457200" indent="-457200">
              <a:buClr>
                <a:schemeClr val="bg1"/>
              </a:buClr>
              <a:buSzPct val="100000"/>
              <a:buFont typeface="+mj-lt"/>
              <a:buAutoNum type="arabicPeriod"/>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In order to reduce the cost of providing water to the consumers, it is recommended to locate new reservoirs on the top of the mountains to achieve a water distribution network that can transfer the water to the costumers by gravity this will reduce the cost of transferring water to a high level.</a:t>
            </a:r>
          </a:p>
          <a:p>
            <a:pPr marL="0" indent="0">
              <a:buNone/>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1503656" y="762000"/>
            <a:ext cx="9143998" cy="1020762"/>
          </a:xfrm>
        </p:spPr>
        <p:txBody>
          <a:bodyPr/>
          <a:lstStyle/>
          <a:p>
            <a:pPr lvl="0"/>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 and Recommendation. </a:t>
            </a:r>
            <a:b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ar-SA" dirty="0"/>
          </a:p>
        </p:txBody>
      </p:sp>
    </p:spTree>
    <p:extLst>
      <p:ext uri="{BB962C8B-B14F-4D97-AF65-F5344CB8AC3E}">
        <p14:creationId xmlns:p14="http://schemas.microsoft.com/office/powerpoint/2010/main" val="67511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03654" y="1905000"/>
            <a:ext cx="9144000" cy="4267200"/>
          </a:xfrm>
        </p:spPr>
        <p:txBody>
          <a:bodyPr>
            <a:normAutofit/>
          </a:bodyPr>
          <a:lstStyle/>
          <a:p>
            <a:pPr marL="457200" indent="-457200">
              <a:buClr>
                <a:schemeClr val="bg1"/>
              </a:buClr>
              <a:buSzPct val="100000"/>
              <a:buAutoNum type="arabicPeriod" startAt="4"/>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high losses in water which equal on average 27.8 % can be                                 attributed to the old and weak pipes and connections beside the meter losses . Updating the old pipes , replacing faulty meters and pursuing black losses will help in loss reduction.</a:t>
            </a:r>
          </a:p>
          <a:p>
            <a:pPr marL="0" indent="0">
              <a:buNone/>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457200" indent="-457200">
              <a:buClr>
                <a:schemeClr val="bg1"/>
              </a:buClr>
              <a:buSzPct val="100000"/>
              <a:buAutoNum type="arabicPeriod" startAt="5"/>
            </a:pP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Domestic water consumption calculations shows that consumption in current time equals 75.4 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capita.day</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which is nearly equal to 74 L/</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capita.day</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given from Nablus Municipality, that gives an indication of how results meet the real situation .   </a:t>
            </a:r>
          </a:p>
          <a:p>
            <a:pPr marL="0" indent="0">
              <a:buNone/>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1503656" y="762000"/>
            <a:ext cx="9143998" cy="1020762"/>
          </a:xfrm>
        </p:spPr>
        <p:txBody>
          <a:bodyPr/>
          <a:lstStyle/>
          <a:p>
            <a:pPr lvl="0"/>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Discussion and Recommendation. </a:t>
            </a:r>
            <a:b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ar-SA" dirty="0"/>
          </a:p>
        </p:txBody>
      </p:sp>
    </p:spTree>
    <p:extLst>
      <p:ext uri="{BB962C8B-B14F-4D97-AF65-F5344CB8AC3E}">
        <p14:creationId xmlns:p14="http://schemas.microsoft.com/office/powerpoint/2010/main" val="2343991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2412" y="1295400"/>
            <a:ext cx="9144000" cy="4267200"/>
          </a:xfrm>
        </p:spPr>
        <p:txBody>
          <a:bodyPr>
            <a:normAutofit/>
          </a:bodyPr>
          <a:lstStyle/>
          <a:p>
            <a:pPr marL="0" indent="0">
              <a:buNone/>
            </a:pPr>
            <a:r>
              <a:rPr lang="en-US" sz="11500" dirty="0">
                <a:latin typeface="Times New Roman" panose="02020603050405020304" pitchFamily="18" charset="0"/>
                <a:cs typeface="Times New Roman" panose="02020603050405020304" pitchFamily="18" charset="0"/>
              </a:rPr>
              <a:t>THANK YOU</a:t>
            </a:r>
          </a:p>
        </p:txBody>
      </p:sp>
      <p:pic>
        <p:nvPicPr>
          <p:cNvPr id="3" name="Picture 2"/>
          <p:cNvPicPr>
            <a:picLocks noChangeAspect="1"/>
          </p:cNvPicPr>
          <p:nvPr/>
        </p:nvPicPr>
        <p:blipFill>
          <a:blip r:embed="rId2"/>
          <a:stretch>
            <a:fillRect/>
          </a:stretch>
        </p:blipFill>
        <p:spPr>
          <a:xfrm>
            <a:off x="3122612" y="3429000"/>
            <a:ext cx="5283966" cy="3181350"/>
          </a:xfrm>
          <a:prstGeom prst="rect">
            <a:avLst/>
          </a:prstGeom>
        </p:spPr>
      </p:pic>
    </p:spTree>
    <p:extLst>
      <p:ext uri="{BB962C8B-B14F-4D97-AF65-F5344CB8AC3E}">
        <p14:creationId xmlns:p14="http://schemas.microsoft.com/office/powerpoint/2010/main" val="1508012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2414" y="1905000"/>
            <a:ext cx="4952998" cy="4267200"/>
          </a:xfrm>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Approximately 63 kilometers north of Jerusalem, 114 km away from the Jordanian capital Amman and 42 km away from the Mediterranean Sea.</a:t>
            </a:r>
          </a:p>
        </p:txBody>
      </p:sp>
      <p:sp>
        <p:nvSpPr>
          <p:cNvPr id="2" name="Title 1"/>
          <p:cNvSpPr>
            <a:spLocks noGrp="1"/>
          </p:cNvSpPr>
          <p:nvPr>
            <p:ph type="title"/>
          </p:nvPr>
        </p:nvSpPr>
        <p:spPr>
          <a:xfrm>
            <a:off x="1539585" y="381000"/>
            <a:ext cx="9143998" cy="1020762"/>
          </a:xfrm>
        </p:spPr>
        <p:txBody>
          <a:bodyPr>
            <a:normAutofit/>
          </a:bodyPr>
          <a:lstStyle/>
          <a:p>
            <a:pPr marL="274320" lvl="1">
              <a:spcBef>
                <a:spcPts val="1800"/>
              </a:spcBef>
              <a:buSzPct val="80000"/>
            </a:pPr>
            <a:r>
              <a:rPr lang="en-US" sz="3600" dirty="0">
                <a:solidFill>
                  <a:schemeClr val="bg1"/>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Geographical location</a:t>
            </a:r>
          </a:p>
        </p:txBody>
      </p:sp>
      <p:pic>
        <p:nvPicPr>
          <p:cNvPr id="4" name="Picture 3"/>
          <p:cNvPicPr>
            <a:picLocks noChangeAspect="1"/>
          </p:cNvPicPr>
          <p:nvPr/>
        </p:nvPicPr>
        <p:blipFill>
          <a:blip r:embed="rId2"/>
          <a:stretch>
            <a:fillRect/>
          </a:stretch>
        </p:blipFill>
        <p:spPr>
          <a:xfrm>
            <a:off x="7313612" y="1560361"/>
            <a:ext cx="4121253" cy="4956478"/>
          </a:xfrm>
          <a:prstGeom prst="rect">
            <a:avLst/>
          </a:prstGeom>
        </p:spPr>
      </p:pic>
    </p:spTree>
    <p:extLst>
      <p:ext uri="{BB962C8B-B14F-4D97-AF65-F5344CB8AC3E}">
        <p14:creationId xmlns:p14="http://schemas.microsoft.com/office/powerpoint/2010/main" val="272455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0012" y="1752600"/>
            <a:ext cx="6705598" cy="4639313"/>
          </a:xfrm>
        </p:spPr>
      </p:pic>
      <p:sp>
        <p:nvSpPr>
          <p:cNvPr id="3" name="Title 2"/>
          <p:cNvSpPr>
            <a:spLocks noGrp="1"/>
          </p:cNvSpPr>
          <p:nvPr>
            <p:ph type="title"/>
          </p:nvPr>
        </p:nvSpPr>
        <p:spPr>
          <a:xfrm>
            <a:off x="684212" y="1905000"/>
            <a:ext cx="9143998" cy="1020762"/>
          </a:xfrm>
        </p:spPr>
        <p:txBody>
          <a:bodyPr>
            <a:normAutofit/>
          </a:bodyPr>
          <a:lstStyle/>
          <a:p>
            <a:r>
              <a:rPr lang="en-US" sz="2800" dirty="0">
                <a:latin typeface="Times New Roman" panose="02020603050405020304" pitchFamily="18" charset="0"/>
                <a:cs typeface="Times New Roman" panose="02020603050405020304" pitchFamily="18" charset="0"/>
              </a:rPr>
              <a:t>Location according to</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Palestine 1923 Grid .</a:t>
            </a:r>
            <a:endParaRPr lang="ar-SA" sz="28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1539585" y="381000"/>
            <a:ext cx="9143998" cy="102076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bg1"/>
                </a:solidFill>
                <a:latin typeface="+mj-lt"/>
                <a:ea typeface="+mj-ea"/>
                <a:cs typeface="+mj-cs"/>
              </a:defRPr>
            </a:lvl1pPr>
          </a:lstStyle>
          <a:p>
            <a:pPr marL="274320" lvl="1">
              <a:spcBef>
                <a:spcPts val="1800"/>
              </a:spcBef>
              <a:buSzPct val="80000"/>
            </a:pPr>
            <a:r>
              <a:rPr lang="en-US" sz="3600" kern="0">
                <a:solidFill>
                  <a:schemeClr val="bg1"/>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rPr>
              <a:t>Geographical location</a:t>
            </a:r>
            <a:endParaRPr lang="en-US" sz="3600" kern="0" dirty="0">
              <a:solidFill>
                <a:schemeClr val="bg1"/>
              </a:solidFill>
              <a:effectLst>
                <a:glow>
                  <a:srgbClr val="000000"/>
                </a:glow>
                <a:outerShdw blurRad="38100" dist="38100" dir="2700000" algn="tl">
                  <a:srgbClr val="000000">
                    <a:alpha val="43137"/>
                  </a:srgbClr>
                </a:outerShdw>
                <a:reflection stA="0" endPos="0" fadeDir="0" sx="0" s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8917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370012" y="1981200"/>
            <a:ext cx="9143999" cy="2667000"/>
          </a:xfrm>
        </p:spPr>
        <p:txBody>
          <a:bodyPr>
            <a:normAutofit/>
          </a:bodyPr>
          <a:lstStyle/>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According to the recent estimates of the Palestinian Statistics, the total population of Nablus governorate is estimated at 348,023 inhabitants. While Nablus city population including </a:t>
            </a:r>
          </a:p>
          <a:p>
            <a:r>
              <a:rPr lang="en-US" sz="28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refugee camps is 170,069.</a:t>
            </a:r>
          </a:p>
        </p:txBody>
      </p:sp>
      <p:sp>
        <p:nvSpPr>
          <p:cNvPr id="2" name="Title 1"/>
          <p:cNvSpPr>
            <a:spLocks noGrp="1"/>
          </p:cNvSpPr>
          <p:nvPr>
            <p:ph type="title"/>
          </p:nvPr>
        </p:nvSpPr>
        <p:spPr>
          <a:xfrm>
            <a:off x="1370012" y="381000"/>
            <a:ext cx="9144000" cy="1066800"/>
          </a:xfrm>
        </p:spPr>
        <p:txBody>
          <a:bodyPr/>
          <a:lstStyle/>
          <a:p>
            <a:r>
              <a:rPr lang="en-US" sz="4000" dirty="0">
                <a:effectLst>
                  <a:outerShdw blurRad="38100" dist="38100" dir="2700000" algn="tl">
                    <a:srgbClr val="000000">
                      <a:alpha val="43137"/>
                    </a:srgbClr>
                  </a:outerShdw>
                </a:effectLst>
                <a:latin typeface="Times New Roman" panose="02020603050405020304" pitchFamily="18" charset="0"/>
                <a:ea typeface="Tahoma" panose="020B0604030504040204" pitchFamily="34" charset="0"/>
                <a:cs typeface="Times New Roman" panose="02020603050405020304" pitchFamily="18" charset="0"/>
              </a:rPr>
              <a:t>Population</a:t>
            </a:r>
          </a:p>
        </p:txBody>
      </p:sp>
    </p:spTree>
    <p:extLst>
      <p:ext uri="{BB962C8B-B14F-4D97-AF65-F5344CB8AC3E}">
        <p14:creationId xmlns:p14="http://schemas.microsoft.com/office/powerpoint/2010/main" val="3752818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udent presentation">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7Grunge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2">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Student presentation" id="{61936DD2-5F1E-4CE5-AB4B-725D35FC9179}" vid="{60FEA300-D151-4B21-9955-901AC34D046A}"/>
    </a:ext>
  </a:extLst>
</a:theme>
</file>

<file path=ppt/theme/theme2.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7Grunge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7Grunge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98950B5-7B6B-4C28-8458-CAB8EA4CB24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Student scientific report presentation</Template>
  <TotalTime>0</TotalTime>
  <Words>1935</Words>
  <Application>Microsoft Office PowerPoint</Application>
  <PresentationFormat>Custom</PresentationFormat>
  <Paragraphs>567</Paragraphs>
  <Slides>64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64</vt:i4>
      </vt:variant>
    </vt:vector>
  </HeadingPairs>
  <TitlesOfParts>
    <vt:vector size="73" baseType="lpstr">
      <vt:lpstr>Arial</vt:lpstr>
      <vt:lpstr>Calibri</vt:lpstr>
      <vt:lpstr>Cambria Math</vt:lpstr>
      <vt:lpstr>Century Gothic</vt:lpstr>
      <vt:lpstr>Tahoma</vt:lpstr>
      <vt:lpstr>Times New Roman</vt:lpstr>
      <vt:lpstr>Wingdings</vt:lpstr>
      <vt:lpstr>Wingdings 3</vt:lpstr>
      <vt:lpstr>Student presentation</vt:lpstr>
      <vt:lpstr>Graduation Project II  Evaluation of the Water Distribution System for the NW Pressure Zone in Nablus City   </vt:lpstr>
      <vt:lpstr>Project  Outline</vt:lpstr>
      <vt:lpstr>Introduction </vt:lpstr>
      <vt:lpstr>Project objectives </vt:lpstr>
      <vt:lpstr>Significance of the work</vt:lpstr>
      <vt:lpstr>Study area.</vt:lpstr>
      <vt:lpstr>Geographical location</vt:lpstr>
      <vt:lpstr>Location according to  Palestine 1923 Grid .</vt:lpstr>
      <vt:lpstr>Population</vt:lpstr>
      <vt:lpstr>Area  </vt:lpstr>
      <vt:lpstr>Topography </vt:lpstr>
      <vt:lpstr>Background of water resources  </vt:lpstr>
      <vt:lpstr>Pressure zones </vt:lpstr>
      <vt:lpstr>PowerPoint Presentation</vt:lpstr>
      <vt:lpstr>Existing situation. </vt:lpstr>
      <vt:lpstr>Reservoirs  </vt:lpstr>
      <vt:lpstr>Reservoirs</vt:lpstr>
      <vt:lpstr>Water Consumption Types  </vt:lpstr>
      <vt:lpstr>First: Domestic sector </vt:lpstr>
      <vt:lpstr>PowerPoint Presentation</vt:lpstr>
      <vt:lpstr>PowerPoint Presentation</vt:lpstr>
      <vt:lpstr>Second: Commercial sector</vt:lpstr>
      <vt:lpstr>Second: Commercial sector</vt:lpstr>
      <vt:lpstr>Third: Public sector </vt:lpstr>
      <vt:lpstr>Third: Public sector</vt:lpstr>
      <vt:lpstr>Forth: Others  </vt:lpstr>
      <vt:lpstr>The Northwest pressure zone (NW)</vt:lpstr>
      <vt:lpstr>The Northwest pressure zone (NW)</vt:lpstr>
      <vt:lpstr>The Northwest pressure zone (NW)</vt:lpstr>
      <vt:lpstr>The Northwest pressure zone (NW)</vt:lpstr>
      <vt:lpstr>PowerPoint Presentation</vt:lpstr>
      <vt:lpstr>Population</vt:lpstr>
      <vt:lpstr>Water Loss </vt:lpstr>
      <vt:lpstr>Demand </vt:lpstr>
      <vt:lpstr>Demand</vt:lpstr>
      <vt:lpstr>Water Gap</vt:lpstr>
      <vt:lpstr>Analysis of water distribution network  </vt:lpstr>
      <vt:lpstr>Required Information  </vt:lpstr>
      <vt:lpstr>Modeling </vt:lpstr>
      <vt:lpstr>         Data Collected   </vt:lpstr>
      <vt:lpstr>         Data Collected   </vt:lpstr>
      <vt:lpstr>Watercad Modeling </vt:lpstr>
      <vt:lpstr>Watercad Results  </vt:lpstr>
      <vt:lpstr>Watercad Results  </vt:lpstr>
      <vt:lpstr>Watercad Results  </vt:lpstr>
      <vt:lpstr>Watercad Results  </vt:lpstr>
      <vt:lpstr>Watercad Results  </vt:lpstr>
      <vt:lpstr>Watercad Results  </vt:lpstr>
      <vt:lpstr>Network Modification </vt:lpstr>
      <vt:lpstr>Network Modification </vt:lpstr>
      <vt:lpstr>Network Modification </vt:lpstr>
      <vt:lpstr>Network Modification </vt:lpstr>
      <vt:lpstr>Network Modification </vt:lpstr>
      <vt:lpstr>Network Modification </vt:lpstr>
      <vt:lpstr>Network Modification </vt:lpstr>
      <vt:lpstr>Network Modification </vt:lpstr>
      <vt:lpstr>Final Results  </vt:lpstr>
      <vt:lpstr>Final Results  </vt:lpstr>
      <vt:lpstr>Final Results  </vt:lpstr>
      <vt:lpstr>ALTERNATIVE SOLUTIONS TO SATISFY THE WATER GAP</vt:lpstr>
      <vt:lpstr>ALTERNATIVE SOLUTIONS TO SATISFY THE WATER GAP</vt:lpstr>
      <vt:lpstr>Discussion and Recommendation.  </vt:lpstr>
      <vt:lpstr>Discussion and Recommendation.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2017-05-09T13:55:32Z</dcterms:created>
  <dcterms:modified xsi:type="dcterms:W3CDTF">2017-12-21T00:30:19Z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TC034605859991</vt:lpwstr>
  </property>
</Properties>
</file>