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0" r:id="rId1"/>
  </p:sldMasterIdLst>
  <p:sldIdLst>
    <p:sldId id="256" r:id="rId2"/>
    <p:sldId id="257" r:id="rId3"/>
    <p:sldId id="258" r:id="rId4"/>
    <p:sldId id="259" r:id="rId5"/>
    <p:sldId id="260" r:id="rId6"/>
    <p:sldId id="266" r:id="rId7"/>
    <p:sldId id="287" r:id="rId8"/>
    <p:sldId id="261" r:id="rId9"/>
    <p:sldId id="262" r:id="rId10"/>
    <p:sldId id="263" r:id="rId11"/>
    <p:sldId id="264" r:id="rId12"/>
    <p:sldId id="265" r:id="rId13"/>
    <p:sldId id="269" r:id="rId14"/>
    <p:sldId id="271" r:id="rId15"/>
    <p:sldId id="288" r:id="rId16"/>
    <p:sldId id="272" r:id="rId17"/>
    <p:sldId id="289" r:id="rId18"/>
    <p:sldId id="277" r:id="rId19"/>
    <p:sldId id="303" r:id="rId20"/>
    <p:sldId id="305" r:id="rId21"/>
    <p:sldId id="304" r:id="rId22"/>
    <p:sldId id="290" r:id="rId23"/>
    <p:sldId id="294" r:id="rId24"/>
    <p:sldId id="295" r:id="rId25"/>
    <p:sldId id="293" r:id="rId26"/>
    <p:sldId id="296" r:id="rId27"/>
    <p:sldId id="297" r:id="rId28"/>
    <p:sldId id="298" r:id="rId29"/>
    <p:sldId id="299" r:id="rId30"/>
    <p:sldId id="306" r:id="rId31"/>
    <p:sldId id="307" r:id="rId32"/>
    <p:sldId id="300" r:id="rId33"/>
    <p:sldId id="301" r:id="rId34"/>
    <p:sldId id="302" r:id="rId35"/>
    <p:sldId id="283" r:id="rId36"/>
    <p:sldId id="282" r:id="rId37"/>
    <p:sldId id="285" r:id="rId38"/>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000" autoAdjust="0"/>
    <p:restoredTop sz="94660"/>
  </p:normalViewPr>
  <p:slideViewPr>
    <p:cSldViewPr snapToGrid="0">
      <p:cViewPr>
        <p:scale>
          <a:sx n="70" d="100"/>
          <a:sy n="70" d="100"/>
        </p:scale>
        <p:origin x="-522" y="-2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oleObject" Target="file:///C:\Users\abdul\OneDrive\Desktop\Book1.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abdul\Desktop\Book1.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abdul\OneDrive\Desktop\Book1.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abdul\Desktop\Book1.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abdul\OneDrive\Desktop\Book1.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abdul\OneDrive\Desktop\Book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8"/>
    </mc:Choice>
    <mc:Fallback>
      <c:style val="38"/>
    </mc:Fallback>
  </mc:AlternateContent>
  <c:chart>
    <c:title>
      <c:tx>
        <c:rich>
          <a:bodyPr/>
          <a:lstStyle/>
          <a:p>
            <a:pPr>
              <a:defRPr lang="en-US" sz="2000"/>
            </a:pPr>
            <a:r>
              <a:rPr lang="en-US" sz="2000"/>
              <a:t>Compression Test At 7 days</a:t>
            </a:r>
          </a:p>
        </c:rich>
      </c:tx>
      <c:layout/>
      <c:overlay val="0"/>
    </c:title>
    <c:autoTitleDeleted val="0"/>
    <c:plotArea>
      <c:layout/>
      <c:barChart>
        <c:barDir val="col"/>
        <c:grouping val="clustered"/>
        <c:varyColors val="0"/>
        <c:ser>
          <c:idx val="0"/>
          <c:order val="0"/>
          <c:invertIfNegative val="0"/>
          <c:dLbls>
            <c:spPr>
              <a:noFill/>
              <a:ln>
                <a:noFill/>
              </a:ln>
              <a:effectLst/>
            </c:spPr>
            <c:txPr>
              <a:bodyPr/>
              <a:lstStyle/>
              <a:p>
                <a:pPr>
                  <a:defRPr lang="en-US" sz="18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Sheet1!$AJ$46:$AJ$51</c:f>
              <c:strCache>
                <c:ptCount val="6"/>
                <c:pt idx="0">
                  <c:v>0%</c:v>
                </c:pt>
                <c:pt idx="1">
                  <c:v>4% Random</c:v>
                </c:pt>
                <c:pt idx="2">
                  <c:v>600 µm</c:v>
                </c:pt>
                <c:pt idx="3">
                  <c:v>300 µm</c:v>
                </c:pt>
                <c:pt idx="4">
                  <c:v>150 µm</c:v>
                </c:pt>
                <c:pt idx="5">
                  <c:v>75 µm</c:v>
                </c:pt>
              </c:strCache>
            </c:strRef>
          </c:cat>
          <c:val>
            <c:numRef>
              <c:f>Sheet1!$AG$47:$AG$52</c:f>
              <c:numCache>
                <c:formatCode>General</c:formatCode>
                <c:ptCount val="6"/>
                <c:pt idx="0">
                  <c:v>21.2</c:v>
                </c:pt>
                <c:pt idx="1">
                  <c:v>28.4</c:v>
                </c:pt>
                <c:pt idx="2">
                  <c:v>29.7</c:v>
                </c:pt>
                <c:pt idx="3">
                  <c:v>23.6</c:v>
                </c:pt>
                <c:pt idx="4">
                  <c:v>24.6</c:v>
                </c:pt>
                <c:pt idx="5">
                  <c:v>26.3</c:v>
                </c:pt>
              </c:numCache>
            </c:numRef>
          </c:val>
        </c:ser>
        <c:dLbls>
          <c:showLegendKey val="0"/>
          <c:showVal val="1"/>
          <c:showCatName val="0"/>
          <c:showSerName val="0"/>
          <c:showPercent val="0"/>
          <c:showBubbleSize val="0"/>
        </c:dLbls>
        <c:gapWidth val="150"/>
        <c:axId val="209840000"/>
        <c:axId val="210846848"/>
      </c:barChart>
      <c:catAx>
        <c:axId val="209840000"/>
        <c:scaling>
          <c:orientation val="minMax"/>
        </c:scaling>
        <c:delete val="0"/>
        <c:axPos val="b"/>
        <c:title>
          <c:tx>
            <c:rich>
              <a:bodyPr/>
              <a:lstStyle/>
              <a:p>
                <a:pPr>
                  <a:defRPr lang="en-US" sz="1600"/>
                </a:pPr>
                <a:r>
                  <a:rPr lang="en-US" sz="1600"/>
                  <a:t>Size Of PCB</a:t>
                </a:r>
              </a:p>
            </c:rich>
          </c:tx>
          <c:layout/>
          <c:overlay val="0"/>
        </c:title>
        <c:numFmt formatCode="General" sourceLinked="0"/>
        <c:majorTickMark val="out"/>
        <c:minorTickMark val="none"/>
        <c:tickLblPos val="nextTo"/>
        <c:txPr>
          <a:bodyPr/>
          <a:lstStyle/>
          <a:p>
            <a:pPr>
              <a:defRPr lang="en-US" sz="1600"/>
            </a:pPr>
            <a:endParaRPr lang="en-US"/>
          </a:p>
        </c:txPr>
        <c:crossAx val="210846848"/>
        <c:crosses val="autoZero"/>
        <c:auto val="1"/>
        <c:lblAlgn val="ctr"/>
        <c:lblOffset val="100"/>
        <c:noMultiLvlLbl val="0"/>
      </c:catAx>
      <c:valAx>
        <c:axId val="210846848"/>
        <c:scaling>
          <c:orientation val="minMax"/>
        </c:scaling>
        <c:delete val="0"/>
        <c:axPos val="l"/>
        <c:majorGridlines/>
        <c:title>
          <c:tx>
            <c:rich>
              <a:bodyPr rot="-5400000" vert="horz"/>
              <a:lstStyle/>
              <a:p>
                <a:pPr>
                  <a:defRPr lang="en-US" sz="1400">
                    <a:latin typeface="Times New Roman" pitchFamily="18" charset="0"/>
                    <a:cs typeface="Times New Roman" pitchFamily="18" charset="0"/>
                  </a:defRPr>
                </a:pPr>
                <a:r>
                  <a:rPr lang="en-US" sz="1400">
                    <a:latin typeface="Times New Roman" pitchFamily="18" charset="0"/>
                    <a:cs typeface="Times New Roman" pitchFamily="18" charset="0"/>
                  </a:rPr>
                  <a:t>Mpa</a:t>
                </a:r>
              </a:p>
            </c:rich>
          </c:tx>
          <c:layout/>
          <c:overlay val="0"/>
        </c:title>
        <c:numFmt formatCode="General" sourceLinked="1"/>
        <c:majorTickMark val="out"/>
        <c:minorTickMark val="none"/>
        <c:tickLblPos val="nextTo"/>
        <c:txPr>
          <a:bodyPr/>
          <a:lstStyle/>
          <a:p>
            <a:pPr>
              <a:defRPr lang="en-US" sz="1600"/>
            </a:pPr>
            <a:endParaRPr lang="en-US"/>
          </a:p>
        </c:txPr>
        <c:crossAx val="209840000"/>
        <c:crosses val="autoZero"/>
        <c:crossBetween val="between"/>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8"/>
    </mc:Choice>
    <mc:Fallback>
      <c:style val="38"/>
    </mc:Fallback>
  </mc:AlternateContent>
  <c:chart>
    <c:title>
      <c:tx>
        <c:rich>
          <a:bodyPr/>
          <a:lstStyle/>
          <a:p>
            <a:pPr>
              <a:defRPr/>
            </a:pPr>
            <a:r>
              <a:rPr lang="en-US"/>
              <a:t>Error at 7 days </a:t>
            </a:r>
          </a:p>
        </c:rich>
      </c:tx>
      <c:layout/>
      <c:overlay val="0"/>
    </c:title>
    <c:autoTitleDeleted val="0"/>
    <c:plotArea>
      <c:layout/>
      <c:barChart>
        <c:barDir val="col"/>
        <c:grouping val="clustered"/>
        <c:varyColors val="0"/>
        <c:ser>
          <c:idx val="0"/>
          <c:order val="0"/>
          <c:invertIfNegative val="0"/>
          <c:dLbls>
            <c:txPr>
              <a:bodyPr/>
              <a:lstStyle/>
              <a:p>
                <a:pPr>
                  <a:defRPr sz="1600"/>
                </a:pPr>
                <a:endParaRPr lang="en-US"/>
              </a:p>
            </c:txPr>
            <c:dLblPos val="outEnd"/>
            <c:showLegendKey val="0"/>
            <c:showVal val="1"/>
            <c:showCatName val="0"/>
            <c:showSerName val="0"/>
            <c:showPercent val="0"/>
            <c:showBubbleSize val="0"/>
            <c:showLeaderLines val="0"/>
          </c:dLbls>
          <c:cat>
            <c:strRef>
              <c:f>Sheet1!$AJ$46:$AJ$51</c:f>
              <c:strCache>
                <c:ptCount val="6"/>
                <c:pt idx="0">
                  <c:v>0%</c:v>
                </c:pt>
                <c:pt idx="1">
                  <c:v>4% Random</c:v>
                </c:pt>
                <c:pt idx="2">
                  <c:v>600 µm</c:v>
                </c:pt>
                <c:pt idx="3">
                  <c:v>300 µm</c:v>
                </c:pt>
                <c:pt idx="4">
                  <c:v>150 µm</c:v>
                </c:pt>
                <c:pt idx="5">
                  <c:v>75 µm</c:v>
                </c:pt>
              </c:strCache>
            </c:strRef>
          </c:cat>
          <c:val>
            <c:numRef>
              <c:f>Sheet1!$C$132:$C$137</c:f>
              <c:numCache>
                <c:formatCode>General</c:formatCode>
                <c:ptCount val="6"/>
                <c:pt idx="0">
                  <c:v>2.83</c:v>
                </c:pt>
                <c:pt idx="1">
                  <c:v>2.4550000000000001</c:v>
                </c:pt>
                <c:pt idx="2">
                  <c:v>1.68</c:v>
                </c:pt>
                <c:pt idx="3">
                  <c:v>2.5350000000000001</c:v>
                </c:pt>
                <c:pt idx="4">
                  <c:v>1.1200000000000001</c:v>
                </c:pt>
                <c:pt idx="5">
                  <c:v>3.7949999999999999</c:v>
                </c:pt>
              </c:numCache>
            </c:numRef>
          </c:val>
        </c:ser>
        <c:dLbls>
          <c:dLblPos val="outEnd"/>
          <c:showLegendKey val="0"/>
          <c:showVal val="1"/>
          <c:showCatName val="0"/>
          <c:showSerName val="0"/>
          <c:showPercent val="0"/>
          <c:showBubbleSize val="0"/>
        </c:dLbls>
        <c:gapWidth val="150"/>
        <c:axId val="46132608"/>
        <c:axId val="47343872"/>
      </c:barChart>
      <c:catAx>
        <c:axId val="46132608"/>
        <c:scaling>
          <c:orientation val="minMax"/>
        </c:scaling>
        <c:delete val="0"/>
        <c:axPos val="b"/>
        <c:title>
          <c:tx>
            <c:rich>
              <a:bodyPr/>
              <a:lstStyle/>
              <a:p>
                <a:pPr>
                  <a:defRPr/>
                </a:pPr>
                <a:r>
                  <a:rPr lang="en-US"/>
                  <a:t>Size Of PCB</a:t>
                </a:r>
              </a:p>
            </c:rich>
          </c:tx>
          <c:layout/>
          <c:overlay val="0"/>
        </c:title>
        <c:majorTickMark val="out"/>
        <c:minorTickMark val="none"/>
        <c:tickLblPos val="nextTo"/>
        <c:txPr>
          <a:bodyPr/>
          <a:lstStyle/>
          <a:p>
            <a:pPr>
              <a:defRPr sz="1600"/>
            </a:pPr>
            <a:endParaRPr lang="en-US"/>
          </a:p>
        </c:txPr>
        <c:crossAx val="47343872"/>
        <c:crosses val="autoZero"/>
        <c:auto val="1"/>
        <c:lblAlgn val="ctr"/>
        <c:lblOffset val="100"/>
        <c:noMultiLvlLbl val="0"/>
      </c:catAx>
      <c:valAx>
        <c:axId val="47343872"/>
        <c:scaling>
          <c:orientation val="minMax"/>
        </c:scaling>
        <c:delete val="0"/>
        <c:axPos val="l"/>
        <c:majorGridlines/>
        <c:title>
          <c:tx>
            <c:rich>
              <a:bodyPr rot="-5400000" vert="horz"/>
              <a:lstStyle/>
              <a:p>
                <a:pPr>
                  <a:defRPr sz="1100">
                    <a:latin typeface="Times New Roman" pitchFamily="18" charset="0"/>
                    <a:cs typeface="Times New Roman" pitchFamily="18" charset="0"/>
                  </a:defRPr>
                </a:pPr>
                <a:r>
                  <a:rPr lang="en-US" sz="1100">
                    <a:latin typeface="Times New Roman" pitchFamily="18" charset="0"/>
                    <a:cs typeface="Times New Roman" pitchFamily="18" charset="0"/>
                  </a:rPr>
                  <a:t>Error %</a:t>
                </a:r>
              </a:p>
            </c:rich>
          </c:tx>
          <c:layout/>
          <c:overlay val="0"/>
        </c:title>
        <c:numFmt formatCode="General" sourceLinked="1"/>
        <c:majorTickMark val="out"/>
        <c:minorTickMark val="none"/>
        <c:tickLblPos val="nextTo"/>
        <c:txPr>
          <a:bodyPr/>
          <a:lstStyle/>
          <a:p>
            <a:pPr>
              <a:defRPr sz="1400"/>
            </a:pPr>
            <a:endParaRPr lang="en-US"/>
          </a:p>
        </c:txPr>
        <c:crossAx val="46132608"/>
        <c:crosses val="autoZero"/>
        <c:crossBetween val="between"/>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8"/>
    </mc:Choice>
    <mc:Fallback>
      <c:style val="38"/>
    </mc:Fallback>
  </mc:AlternateContent>
  <c:chart>
    <c:title>
      <c:tx>
        <c:rich>
          <a:bodyPr/>
          <a:lstStyle/>
          <a:p>
            <a:pPr>
              <a:defRPr lang="en-US"/>
            </a:pPr>
            <a:r>
              <a:rPr lang="en-US"/>
              <a:t>Compression Test At 28 days</a:t>
            </a:r>
          </a:p>
        </c:rich>
      </c:tx>
      <c:layout/>
      <c:overlay val="0"/>
    </c:title>
    <c:autoTitleDeleted val="0"/>
    <c:plotArea>
      <c:layout/>
      <c:barChart>
        <c:barDir val="col"/>
        <c:grouping val="clustered"/>
        <c:varyColors val="0"/>
        <c:ser>
          <c:idx val="0"/>
          <c:order val="0"/>
          <c:invertIfNegative val="0"/>
          <c:dLbls>
            <c:spPr>
              <a:noFill/>
              <a:ln>
                <a:noFill/>
              </a:ln>
              <a:effectLst/>
            </c:spPr>
            <c:txPr>
              <a:bodyPr/>
              <a:lstStyle/>
              <a:p>
                <a:pPr>
                  <a:defRPr lang="en-US" sz="16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Sheet1!$AJ$46:$AJ$51</c:f>
              <c:strCache>
                <c:ptCount val="6"/>
                <c:pt idx="0">
                  <c:v>0%</c:v>
                </c:pt>
                <c:pt idx="1">
                  <c:v>4% Random</c:v>
                </c:pt>
                <c:pt idx="2">
                  <c:v>600 µm</c:v>
                </c:pt>
                <c:pt idx="3">
                  <c:v>300 µm</c:v>
                </c:pt>
                <c:pt idx="4">
                  <c:v>150 µm</c:v>
                </c:pt>
                <c:pt idx="5">
                  <c:v>75 µm</c:v>
                </c:pt>
              </c:strCache>
            </c:strRef>
          </c:cat>
          <c:val>
            <c:numRef>
              <c:f>Sheet1!$BT$62:$BT$67</c:f>
              <c:numCache>
                <c:formatCode>General</c:formatCode>
                <c:ptCount val="6"/>
                <c:pt idx="0">
                  <c:v>29.5</c:v>
                </c:pt>
                <c:pt idx="1">
                  <c:v>34.1</c:v>
                </c:pt>
                <c:pt idx="2">
                  <c:v>35.4</c:v>
                </c:pt>
                <c:pt idx="3">
                  <c:v>37.6</c:v>
                </c:pt>
                <c:pt idx="4">
                  <c:v>40.5</c:v>
                </c:pt>
                <c:pt idx="5">
                  <c:v>42.4</c:v>
                </c:pt>
              </c:numCache>
            </c:numRef>
          </c:val>
        </c:ser>
        <c:dLbls>
          <c:showLegendKey val="0"/>
          <c:showVal val="1"/>
          <c:showCatName val="0"/>
          <c:showSerName val="0"/>
          <c:showPercent val="0"/>
          <c:showBubbleSize val="0"/>
        </c:dLbls>
        <c:gapWidth val="150"/>
        <c:axId val="210281600"/>
        <c:axId val="210289024"/>
      </c:barChart>
      <c:catAx>
        <c:axId val="210281600"/>
        <c:scaling>
          <c:orientation val="minMax"/>
        </c:scaling>
        <c:delete val="0"/>
        <c:axPos val="b"/>
        <c:title>
          <c:tx>
            <c:rich>
              <a:bodyPr/>
              <a:lstStyle/>
              <a:p>
                <a:pPr>
                  <a:defRPr lang="en-US" sz="1600"/>
                </a:pPr>
                <a:r>
                  <a:rPr lang="en-US" sz="1600"/>
                  <a:t>Size Of PCB</a:t>
                </a:r>
              </a:p>
            </c:rich>
          </c:tx>
          <c:layout/>
          <c:overlay val="0"/>
        </c:title>
        <c:numFmt formatCode="General" sourceLinked="0"/>
        <c:majorTickMark val="out"/>
        <c:minorTickMark val="none"/>
        <c:tickLblPos val="nextTo"/>
        <c:txPr>
          <a:bodyPr/>
          <a:lstStyle/>
          <a:p>
            <a:pPr>
              <a:defRPr lang="en-US" sz="1600"/>
            </a:pPr>
            <a:endParaRPr lang="en-US"/>
          </a:p>
        </c:txPr>
        <c:crossAx val="210289024"/>
        <c:crosses val="autoZero"/>
        <c:auto val="1"/>
        <c:lblAlgn val="ctr"/>
        <c:lblOffset val="100"/>
        <c:noMultiLvlLbl val="0"/>
      </c:catAx>
      <c:valAx>
        <c:axId val="210289024"/>
        <c:scaling>
          <c:orientation val="minMax"/>
        </c:scaling>
        <c:delete val="0"/>
        <c:axPos val="l"/>
        <c:majorGridlines/>
        <c:title>
          <c:tx>
            <c:rich>
              <a:bodyPr rot="-5400000" vert="horz"/>
              <a:lstStyle/>
              <a:p>
                <a:pPr>
                  <a:defRPr lang="en-US" sz="1600">
                    <a:latin typeface="Times New Roman" pitchFamily="18" charset="0"/>
                    <a:cs typeface="Times New Roman" pitchFamily="18" charset="0"/>
                  </a:defRPr>
                </a:pPr>
                <a:r>
                  <a:rPr lang="en-US" sz="1600">
                    <a:latin typeface="Times New Roman" pitchFamily="18" charset="0"/>
                    <a:cs typeface="Times New Roman" pitchFamily="18" charset="0"/>
                  </a:rPr>
                  <a:t>Mpa</a:t>
                </a:r>
              </a:p>
            </c:rich>
          </c:tx>
          <c:layout/>
          <c:overlay val="0"/>
        </c:title>
        <c:numFmt formatCode="General" sourceLinked="1"/>
        <c:majorTickMark val="out"/>
        <c:minorTickMark val="none"/>
        <c:tickLblPos val="nextTo"/>
        <c:txPr>
          <a:bodyPr/>
          <a:lstStyle/>
          <a:p>
            <a:pPr>
              <a:defRPr lang="en-US" sz="1600"/>
            </a:pPr>
            <a:endParaRPr lang="en-US"/>
          </a:p>
        </c:txPr>
        <c:crossAx val="210281600"/>
        <c:crosses val="autoZero"/>
        <c:crossBetween val="between"/>
      </c:valAx>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8"/>
    </mc:Choice>
    <mc:Fallback>
      <c:style val="38"/>
    </mc:Fallback>
  </mc:AlternateContent>
  <c:chart>
    <c:title>
      <c:tx>
        <c:rich>
          <a:bodyPr/>
          <a:lstStyle/>
          <a:p>
            <a:pPr>
              <a:defRPr/>
            </a:pPr>
            <a:r>
              <a:rPr lang="en-US"/>
              <a:t>Error at 28 days</a:t>
            </a:r>
          </a:p>
        </c:rich>
      </c:tx>
      <c:layout/>
      <c:overlay val="0"/>
    </c:title>
    <c:autoTitleDeleted val="0"/>
    <c:plotArea>
      <c:layout/>
      <c:barChart>
        <c:barDir val="col"/>
        <c:grouping val="clustered"/>
        <c:varyColors val="0"/>
        <c:ser>
          <c:idx val="0"/>
          <c:order val="0"/>
          <c:invertIfNegative val="0"/>
          <c:dLbls>
            <c:txPr>
              <a:bodyPr/>
              <a:lstStyle/>
              <a:p>
                <a:pPr>
                  <a:defRPr sz="1600"/>
                </a:pPr>
                <a:endParaRPr lang="en-US"/>
              </a:p>
            </c:txPr>
            <c:dLblPos val="outEnd"/>
            <c:showLegendKey val="0"/>
            <c:showVal val="1"/>
            <c:showCatName val="0"/>
            <c:showSerName val="0"/>
            <c:showPercent val="0"/>
            <c:showBubbleSize val="0"/>
            <c:showLeaderLines val="0"/>
          </c:dLbls>
          <c:cat>
            <c:strRef>
              <c:f>Sheet1!$AJ$46:$AJ$51</c:f>
              <c:strCache>
                <c:ptCount val="6"/>
                <c:pt idx="0">
                  <c:v>0%</c:v>
                </c:pt>
                <c:pt idx="1">
                  <c:v>4% Random</c:v>
                </c:pt>
                <c:pt idx="2">
                  <c:v>600 µm</c:v>
                </c:pt>
                <c:pt idx="3">
                  <c:v>300 µm</c:v>
                </c:pt>
                <c:pt idx="4">
                  <c:v>150 µm</c:v>
                </c:pt>
                <c:pt idx="5">
                  <c:v>75 µm</c:v>
                </c:pt>
              </c:strCache>
            </c:strRef>
          </c:cat>
          <c:val>
            <c:numRef>
              <c:f>Sheet1!$C$104:$C$109</c:f>
              <c:numCache>
                <c:formatCode>General</c:formatCode>
                <c:ptCount val="6"/>
                <c:pt idx="0">
                  <c:v>3.3849999999999998</c:v>
                </c:pt>
                <c:pt idx="1">
                  <c:v>1.7549999999999999</c:v>
                </c:pt>
                <c:pt idx="2">
                  <c:v>1.97</c:v>
                </c:pt>
                <c:pt idx="3">
                  <c:v>2.65</c:v>
                </c:pt>
                <c:pt idx="4">
                  <c:v>1.97</c:v>
                </c:pt>
                <c:pt idx="5">
                  <c:v>2.12</c:v>
                </c:pt>
              </c:numCache>
            </c:numRef>
          </c:val>
        </c:ser>
        <c:dLbls>
          <c:dLblPos val="outEnd"/>
          <c:showLegendKey val="0"/>
          <c:showVal val="1"/>
          <c:showCatName val="0"/>
          <c:showSerName val="0"/>
          <c:showPercent val="0"/>
          <c:showBubbleSize val="0"/>
        </c:dLbls>
        <c:gapWidth val="150"/>
        <c:axId val="135278976"/>
        <c:axId val="135280896"/>
      </c:barChart>
      <c:catAx>
        <c:axId val="135278976"/>
        <c:scaling>
          <c:orientation val="minMax"/>
        </c:scaling>
        <c:delete val="0"/>
        <c:axPos val="b"/>
        <c:title>
          <c:tx>
            <c:rich>
              <a:bodyPr/>
              <a:lstStyle/>
              <a:p>
                <a:pPr>
                  <a:defRPr/>
                </a:pPr>
                <a:r>
                  <a:rPr lang="en-US"/>
                  <a:t>Size Of PCB</a:t>
                </a:r>
              </a:p>
            </c:rich>
          </c:tx>
          <c:layout/>
          <c:overlay val="0"/>
        </c:title>
        <c:majorTickMark val="out"/>
        <c:minorTickMark val="none"/>
        <c:tickLblPos val="nextTo"/>
        <c:txPr>
          <a:bodyPr/>
          <a:lstStyle/>
          <a:p>
            <a:pPr>
              <a:defRPr sz="1600"/>
            </a:pPr>
            <a:endParaRPr lang="en-US"/>
          </a:p>
        </c:txPr>
        <c:crossAx val="135280896"/>
        <c:crosses val="autoZero"/>
        <c:auto val="1"/>
        <c:lblAlgn val="ctr"/>
        <c:lblOffset val="100"/>
        <c:noMultiLvlLbl val="0"/>
      </c:catAx>
      <c:valAx>
        <c:axId val="135280896"/>
        <c:scaling>
          <c:orientation val="minMax"/>
        </c:scaling>
        <c:delete val="0"/>
        <c:axPos val="l"/>
        <c:majorGridlines/>
        <c:title>
          <c:tx>
            <c:rich>
              <a:bodyPr rot="-5400000" vert="horz"/>
              <a:lstStyle/>
              <a:p>
                <a:pPr>
                  <a:defRPr sz="1100">
                    <a:latin typeface="Times New Roman" pitchFamily="18" charset="0"/>
                    <a:cs typeface="Times New Roman" pitchFamily="18" charset="0"/>
                  </a:defRPr>
                </a:pPr>
                <a:r>
                  <a:rPr lang="en-US" sz="1100">
                    <a:latin typeface="Times New Roman" pitchFamily="18" charset="0"/>
                    <a:cs typeface="Times New Roman" pitchFamily="18" charset="0"/>
                  </a:rPr>
                  <a:t>Error %</a:t>
                </a:r>
              </a:p>
            </c:rich>
          </c:tx>
          <c:layout/>
          <c:overlay val="0"/>
        </c:title>
        <c:numFmt formatCode="General" sourceLinked="1"/>
        <c:majorTickMark val="out"/>
        <c:minorTickMark val="none"/>
        <c:tickLblPos val="nextTo"/>
        <c:txPr>
          <a:bodyPr/>
          <a:lstStyle/>
          <a:p>
            <a:pPr>
              <a:defRPr sz="1600"/>
            </a:pPr>
            <a:endParaRPr lang="en-US"/>
          </a:p>
        </c:txPr>
        <c:crossAx val="135278976"/>
        <c:crosses val="autoZero"/>
        <c:crossBetween val="between"/>
      </c:valAx>
    </c:plotArea>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8"/>
    </mc:Choice>
    <mc:Fallback>
      <c:style val="38"/>
    </mc:Fallback>
  </mc:AlternateContent>
  <c:chart>
    <c:title>
      <c:tx>
        <c:rich>
          <a:bodyPr/>
          <a:lstStyle/>
          <a:p>
            <a:pPr>
              <a:defRPr lang="en-US"/>
            </a:pPr>
            <a:r>
              <a:rPr lang="en-US"/>
              <a:t>Water Adsorption</a:t>
            </a:r>
          </a:p>
        </c:rich>
      </c:tx>
      <c:layout/>
      <c:overlay val="0"/>
    </c:title>
    <c:autoTitleDeleted val="0"/>
    <c:plotArea>
      <c:layout/>
      <c:barChart>
        <c:barDir val="col"/>
        <c:grouping val="clustered"/>
        <c:varyColors val="0"/>
        <c:ser>
          <c:idx val="0"/>
          <c:order val="0"/>
          <c:invertIfNegative val="0"/>
          <c:dLbls>
            <c:spPr>
              <a:noFill/>
              <a:ln>
                <a:noFill/>
              </a:ln>
              <a:effectLst/>
            </c:spPr>
            <c:txPr>
              <a:bodyPr/>
              <a:lstStyle/>
              <a:p>
                <a:pPr>
                  <a:defRPr lang="en-US" sz="16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Sheet1!$CB$101:$CB$106</c:f>
              <c:strCache>
                <c:ptCount val="6"/>
                <c:pt idx="0">
                  <c:v>0</c:v>
                </c:pt>
                <c:pt idx="1">
                  <c:v>4% Random</c:v>
                </c:pt>
                <c:pt idx="2">
                  <c:v> 600 µm</c:v>
                </c:pt>
                <c:pt idx="3">
                  <c:v> 300µm</c:v>
                </c:pt>
                <c:pt idx="4">
                  <c:v> 150µm</c:v>
                </c:pt>
                <c:pt idx="5">
                  <c:v> 75µm</c:v>
                </c:pt>
              </c:strCache>
            </c:strRef>
          </c:cat>
          <c:val>
            <c:numRef>
              <c:f>Sheet1!$BY$101:$BY$106</c:f>
              <c:numCache>
                <c:formatCode>General</c:formatCode>
                <c:ptCount val="6"/>
                <c:pt idx="0">
                  <c:v>6.01</c:v>
                </c:pt>
                <c:pt idx="1">
                  <c:v>4.83</c:v>
                </c:pt>
                <c:pt idx="2">
                  <c:v>4.8899999999999997</c:v>
                </c:pt>
                <c:pt idx="3">
                  <c:v>4.78</c:v>
                </c:pt>
                <c:pt idx="4">
                  <c:v>4.46</c:v>
                </c:pt>
                <c:pt idx="5">
                  <c:v>4.1399999999999997</c:v>
                </c:pt>
              </c:numCache>
            </c:numRef>
          </c:val>
        </c:ser>
        <c:dLbls>
          <c:showLegendKey val="0"/>
          <c:showVal val="1"/>
          <c:showCatName val="0"/>
          <c:showSerName val="0"/>
          <c:showPercent val="0"/>
          <c:showBubbleSize val="0"/>
        </c:dLbls>
        <c:gapWidth val="150"/>
        <c:axId val="18302080"/>
        <c:axId val="45929600"/>
      </c:barChart>
      <c:catAx>
        <c:axId val="18302080"/>
        <c:scaling>
          <c:orientation val="minMax"/>
        </c:scaling>
        <c:delete val="0"/>
        <c:axPos val="b"/>
        <c:title>
          <c:tx>
            <c:rich>
              <a:bodyPr/>
              <a:lstStyle/>
              <a:p>
                <a:pPr>
                  <a:defRPr lang="en-US"/>
                </a:pPr>
                <a:r>
                  <a:rPr lang="en-US"/>
                  <a:t>Size Of PCB</a:t>
                </a:r>
              </a:p>
            </c:rich>
          </c:tx>
          <c:layout>
            <c:manualLayout>
              <c:xMode val="edge"/>
              <c:yMode val="edge"/>
              <c:x val="0.43157125046423095"/>
              <c:y val="0.94017208887850057"/>
            </c:manualLayout>
          </c:layout>
          <c:overlay val="0"/>
        </c:title>
        <c:numFmt formatCode="General" sourceLinked="0"/>
        <c:majorTickMark val="out"/>
        <c:minorTickMark val="none"/>
        <c:tickLblPos val="nextTo"/>
        <c:txPr>
          <a:bodyPr/>
          <a:lstStyle/>
          <a:p>
            <a:pPr>
              <a:defRPr lang="en-US" sz="1600"/>
            </a:pPr>
            <a:endParaRPr lang="en-US"/>
          </a:p>
        </c:txPr>
        <c:crossAx val="45929600"/>
        <c:crosses val="autoZero"/>
        <c:auto val="1"/>
        <c:lblAlgn val="ctr"/>
        <c:lblOffset val="100"/>
        <c:noMultiLvlLbl val="0"/>
      </c:catAx>
      <c:valAx>
        <c:axId val="45929600"/>
        <c:scaling>
          <c:orientation val="minMax"/>
        </c:scaling>
        <c:delete val="0"/>
        <c:axPos val="l"/>
        <c:majorGridlines/>
        <c:title>
          <c:tx>
            <c:rich>
              <a:bodyPr rot="-5400000" vert="horz"/>
              <a:lstStyle/>
              <a:p>
                <a:pPr>
                  <a:defRPr lang="en-US" sz="1400">
                    <a:latin typeface="Times New Roman" pitchFamily="18" charset="0"/>
                    <a:cs typeface="Times New Roman" pitchFamily="18" charset="0"/>
                  </a:defRPr>
                </a:pPr>
                <a:r>
                  <a:rPr lang="en-US" sz="1400">
                    <a:latin typeface="Times New Roman" pitchFamily="18" charset="0"/>
                    <a:cs typeface="Times New Roman" pitchFamily="18" charset="0"/>
                  </a:rPr>
                  <a:t>Adsorption%</a:t>
                </a:r>
              </a:p>
            </c:rich>
          </c:tx>
          <c:layout/>
          <c:overlay val="0"/>
        </c:title>
        <c:numFmt formatCode="General" sourceLinked="1"/>
        <c:majorTickMark val="out"/>
        <c:minorTickMark val="none"/>
        <c:tickLblPos val="nextTo"/>
        <c:txPr>
          <a:bodyPr/>
          <a:lstStyle/>
          <a:p>
            <a:pPr>
              <a:defRPr lang="en-US"/>
            </a:pPr>
            <a:endParaRPr lang="en-US"/>
          </a:p>
        </c:txPr>
        <c:crossAx val="18302080"/>
        <c:crosses val="autoZero"/>
        <c:crossBetween val="between"/>
      </c:valAx>
    </c:plotArea>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8"/>
    </mc:Choice>
    <mc:Fallback>
      <c:style val="38"/>
    </mc:Fallback>
  </mc:AlternateContent>
  <c:chart>
    <c:title>
      <c:tx>
        <c:rich>
          <a:bodyPr/>
          <a:lstStyle/>
          <a:p>
            <a:pPr>
              <a:defRPr lang="en-US"/>
            </a:pPr>
            <a:r>
              <a:rPr lang="en-US"/>
              <a:t>Slump Test</a:t>
            </a:r>
          </a:p>
        </c:rich>
      </c:tx>
      <c:layout/>
      <c:overlay val="0"/>
    </c:title>
    <c:autoTitleDeleted val="0"/>
    <c:plotArea>
      <c:layout/>
      <c:barChart>
        <c:barDir val="col"/>
        <c:grouping val="clustered"/>
        <c:varyColors val="0"/>
        <c:ser>
          <c:idx val="0"/>
          <c:order val="0"/>
          <c:invertIfNegative val="0"/>
          <c:dLbls>
            <c:spPr>
              <a:noFill/>
              <a:ln>
                <a:noFill/>
              </a:ln>
              <a:effectLst/>
            </c:spPr>
            <c:txPr>
              <a:bodyPr/>
              <a:lstStyle/>
              <a:p>
                <a:pPr>
                  <a:defRPr lang="en-US" sz="16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Sheet1!$BE$96:$BE$101</c:f>
              <c:strCache>
                <c:ptCount val="6"/>
                <c:pt idx="0">
                  <c:v>0</c:v>
                </c:pt>
                <c:pt idx="1">
                  <c:v>4% Random</c:v>
                </c:pt>
                <c:pt idx="2">
                  <c:v>75 µm</c:v>
                </c:pt>
                <c:pt idx="3">
                  <c:v>150 µm</c:v>
                </c:pt>
                <c:pt idx="4">
                  <c:v>300 µm</c:v>
                </c:pt>
                <c:pt idx="5">
                  <c:v>600 µm</c:v>
                </c:pt>
              </c:strCache>
            </c:strRef>
          </c:cat>
          <c:val>
            <c:numRef>
              <c:f>Sheet1!$BD$96:$BD$101</c:f>
              <c:numCache>
                <c:formatCode>General</c:formatCode>
                <c:ptCount val="6"/>
                <c:pt idx="0">
                  <c:v>4.3</c:v>
                </c:pt>
                <c:pt idx="1">
                  <c:v>6.7</c:v>
                </c:pt>
                <c:pt idx="2">
                  <c:v>5.0999999999999996</c:v>
                </c:pt>
                <c:pt idx="3">
                  <c:v>6.4</c:v>
                </c:pt>
                <c:pt idx="4">
                  <c:v>7.3</c:v>
                </c:pt>
                <c:pt idx="5">
                  <c:v>7.9</c:v>
                </c:pt>
              </c:numCache>
            </c:numRef>
          </c:val>
        </c:ser>
        <c:dLbls>
          <c:showLegendKey val="0"/>
          <c:showVal val="1"/>
          <c:showCatName val="0"/>
          <c:showSerName val="0"/>
          <c:showPercent val="0"/>
          <c:showBubbleSize val="0"/>
        </c:dLbls>
        <c:gapWidth val="150"/>
        <c:axId val="210816384"/>
        <c:axId val="210705024"/>
      </c:barChart>
      <c:catAx>
        <c:axId val="210816384"/>
        <c:scaling>
          <c:orientation val="minMax"/>
        </c:scaling>
        <c:delete val="0"/>
        <c:axPos val="b"/>
        <c:title>
          <c:tx>
            <c:rich>
              <a:bodyPr/>
              <a:lstStyle/>
              <a:p>
                <a:pPr>
                  <a:defRPr lang="en-US"/>
                </a:pPr>
                <a:r>
                  <a:rPr lang="en-US"/>
                  <a:t>Size Of PCB</a:t>
                </a:r>
              </a:p>
            </c:rich>
          </c:tx>
          <c:layout/>
          <c:overlay val="0"/>
        </c:title>
        <c:numFmt formatCode="General" sourceLinked="0"/>
        <c:majorTickMark val="out"/>
        <c:minorTickMark val="none"/>
        <c:tickLblPos val="nextTo"/>
        <c:txPr>
          <a:bodyPr/>
          <a:lstStyle/>
          <a:p>
            <a:pPr>
              <a:defRPr lang="en-US" sz="1600"/>
            </a:pPr>
            <a:endParaRPr lang="en-US"/>
          </a:p>
        </c:txPr>
        <c:crossAx val="210705024"/>
        <c:crosses val="autoZero"/>
        <c:auto val="1"/>
        <c:lblAlgn val="ctr"/>
        <c:lblOffset val="100"/>
        <c:noMultiLvlLbl val="0"/>
      </c:catAx>
      <c:valAx>
        <c:axId val="210705024"/>
        <c:scaling>
          <c:orientation val="minMax"/>
        </c:scaling>
        <c:delete val="0"/>
        <c:axPos val="l"/>
        <c:majorGridlines/>
        <c:title>
          <c:tx>
            <c:rich>
              <a:bodyPr rot="-5400000" vert="horz"/>
              <a:lstStyle/>
              <a:p>
                <a:pPr>
                  <a:defRPr lang="en-US" sz="1400">
                    <a:latin typeface="Times New Roman" pitchFamily="18" charset="0"/>
                    <a:cs typeface="Times New Roman" pitchFamily="18" charset="0"/>
                  </a:defRPr>
                </a:pPr>
                <a:r>
                  <a:rPr lang="en-US" sz="1400">
                    <a:latin typeface="Times New Roman" pitchFamily="18" charset="0"/>
                    <a:cs typeface="Times New Roman" pitchFamily="18" charset="0"/>
                  </a:rPr>
                  <a:t>cm</a:t>
                </a:r>
              </a:p>
            </c:rich>
          </c:tx>
          <c:layout/>
          <c:overlay val="0"/>
        </c:title>
        <c:numFmt formatCode="General" sourceLinked="1"/>
        <c:majorTickMark val="out"/>
        <c:minorTickMark val="none"/>
        <c:tickLblPos val="nextTo"/>
        <c:txPr>
          <a:bodyPr/>
          <a:lstStyle/>
          <a:p>
            <a:pPr>
              <a:defRPr lang="en-US" sz="1600"/>
            </a:pPr>
            <a:endParaRPr lang="en-US"/>
          </a:p>
        </c:txPr>
        <c:crossAx val="210816384"/>
        <c:crosses val="autoZero"/>
        <c:crossBetween val="between"/>
      </c:valAx>
    </c:plotArea>
    <c:plotVisOnly val="1"/>
    <c:dispBlanksAs val="gap"/>
    <c:showDLblsOverMax val="0"/>
  </c:chart>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8" name="Rectangle 7"/>
          <p:cNvSpPr/>
          <p:nvPr/>
        </p:nvSpPr>
        <p:spPr>
          <a:xfrm>
            <a:off x="1036320" y="0"/>
            <a:ext cx="100584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16000" y="3200400"/>
            <a:ext cx="10058400" cy="1524000"/>
          </a:xfrm>
        </p:spPr>
        <p:txBody>
          <a:bodyPr>
            <a:noAutofit/>
          </a:bodyPr>
          <a:lstStyle>
            <a:lvl1pPr>
              <a:defRPr sz="80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016000" y="4724400"/>
            <a:ext cx="9144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D6549D8F-35D5-4659-B9CB-63428AC81C8D}" type="datetimeFigureOut">
              <a:rPr lang="ar-SA" smtClean="0"/>
              <a:t>27/12/1441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FEB0D10-F9A5-46D0-A4C9-294D301F4021}" type="slidenum">
              <a:rPr lang="ar-SA" smtClean="0"/>
              <a:t>‹#›</a:t>
            </a:fld>
            <a:endParaRPr lang="ar-SA"/>
          </a:p>
        </p:txBody>
      </p:sp>
      <p:sp>
        <p:nvSpPr>
          <p:cNvPr id="7" name="Rectangle 6"/>
          <p:cNvSpPr/>
          <p:nvPr/>
        </p:nvSpPr>
        <p:spPr>
          <a:xfrm>
            <a:off x="1036320" y="6172200"/>
            <a:ext cx="100584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1219200" y="685800"/>
            <a:ext cx="9652000" cy="3886200"/>
          </a:xfrm>
        </p:spPr>
        <p:txBody>
          <a:bodyPr vert="eaVert" anchor="t" anchorCtr="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D6549D8F-35D5-4659-B9CB-63428AC81C8D}" type="datetimeFigureOut">
              <a:rPr lang="ar-SA" smtClean="0"/>
              <a:t>27/12/1441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FEB0D10-F9A5-46D0-A4C9-294D301F4021}"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16000" y="685802"/>
            <a:ext cx="2438400" cy="5410199"/>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3454400" y="685801"/>
            <a:ext cx="7620000" cy="4876800"/>
          </a:xfrm>
        </p:spPr>
        <p:txBody>
          <a:bodyPr vert="eaVert" anchor="t" anchorCtr="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D6549D8F-35D5-4659-B9CB-63428AC81C8D}" type="datetimeFigureOut">
              <a:rPr lang="ar-SA" smtClean="0"/>
              <a:t>27/12/1441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FEB0D10-F9A5-46D0-A4C9-294D301F4021}"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D6549D8F-35D5-4659-B9CB-63428AC81C8D}" type="datetimeFigureOut">
              <a:rPr lang="ar-SA" smtClean="0"/>
              <a:t>27/12/1441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FEB0D10-F9A5-46D0-A4C9-294D301F4021}"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1036320" y="0"/>
            <a:ext cx="100584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016000" y="3276600"/>
            <a:ext cx="10058400" cy="1676400"/>
          </a:xfrm>
        </p:spPr>
        <p:txBody>
          <a:bodyPr anchor="b" anchorCtr="0"/>
          <a:lstStyle>
            <a:lvl1pPr algn="l">
              <a:defRPr sz="54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16000" y="4953000"/>
            <a:ext cx="9144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D6549D8F-35D5-4659-B9CB-63428AC81C8D}" type="datetimeFigureOut">
              <a:rPr lang="ar-SA" smtClean="0"/>
              <a:t>27/12/1441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FEB0D10-F9A5-46D0-A4C9-294D301F4021}" type="slidenum">
              <a:rPr lang="ar-SA" smtClean="0"/>
              <a:t>‹#›</a:t>
            </a:fld>
            <a:endParaRPr lang="ar-SA"/>
          </a:p>
        </p:txBody>
      </p:sp>
      <p:sp>
        <p:nvSpPr>
          <p:cNvPr id="8" name="Rectangle 7"/>
          <p:cNvSpPr/>
          <p:nvPr/>
        </p:nvSpPr>
        <p:spPr>
          <a:xfrm>
            <a:off x="1036320" y="6172200"/>
            <a:ext cx="100584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1016000" y="609601"/>
            <a:ext cx="48768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197600" y="609601"/>
            <a:ext cx="48768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Date Placeholder 4"/>
          <p:cNvSpPr>
            <a:spLocks noGrp="1"/>
          </p:cNvSpPr>
          <p:nvPr>
            <p:ph type="dt" sz="half" idx="10"/>
          </p:nvPr>
        </p:nvSpPr>
        <p:spPr/>
        <p:txBody>
          <a:bodyPr/>
          <a:lstStyle/>
          <a:p>
            <a:fld id="{D6549D8F-35D5-4659-B9CB-63428AC81C8D}" type="datetimeFigureOut">
              <a:rPr lang="ar-SA" smtClean="0"/>
              <a:t>27/12/1441</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FEB0D10-F9A5-46D0-A4C9-294D301F4021}"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11936" y="609600"/>
            <a:ext cx="48768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011936" y="1329264"/>
            <a:ext cx="48768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193536" y="609600"/>
            <a:ext cx="48768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6193536" y="1329264"/>
            <a:ext cx="48768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Date Placeholder 6"/>
          <p:cNvSpPr>
            <a:spLocks noGrp="1"/>
          </p:cNvSpPr>
          <p:nvPr>
            <p:ph type="dt" sz="half" idx="10"/>
          </p:nvPr>
        </p:nvSpPr>
        <p:spPr/>
        <p:txBody>
          <a:bodyPr/>
          <a:lstStyle/>
          <a:p>
            <a:fld id="{D6549D8F-35D5-4659-B9CB-63428AC81C8D}" type="datetimeFigureOut">
              <a:rPr lang="ar-SA" smtClean="0"/>
              <a:t>27/12/1441</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1FEB0D10-F9A5-46D0-A4C9-294D301F4021}" type="slidenum">
              <a:rPr lang="ar-SA" smtClean="0"/>
              <a:t>‹#›</a:t>
            </a:fld>
            <a:endParaRPr lang="ar-SA"/>
          </a:p>
        </p:txBody>
      </p:sp>
      <p:cxnSp>
        <p:nvCxnSpPr>
          <p:cNvPr id="11" name="Straight Connector 10"/>
          <p:cNvCxnSpPr/>
          <p:nvPr/>
        </p:nvCxnSpPr>
        <p:spPr>
          <a:xfrm>
            <a:off x="1011936" y="1249362"/>
            <a:ext cx="48768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193536" y="1249362"/>
            <a:ext cx="48768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D6549D8F-35D5-4659-B9CB-63428AC81C8D}" type="datetimeFigureOut">
              <a:rPr lang="ar-SA" smtClean="0"/>
              <a:t>27/12/1441</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1FEB0D10-F9A5-46D0-A4C9-294D301F4021}"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549D8F-35D5-4659-B9CB-63428AC81C8D}" type="datetimeFigureOut">
              <a:rPr lang="ar-SA" smtClean="0"/>
              <a:t>27/12/1441</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1FEB0D10-F9A5-46D0-A4C9-294D301F4021}"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016000" y="4572000"/>
            <a:ext cx="9046464" cy="1600200"/>
          </a:xfrm>
        </p:spPr>
        <p:txBody>
          <a:bodyPr anchor="b">
            <a:normAutofit/>
          </a:bodyPr>
          <a:lstStyle>
            <a:lvl1pPr algn="l">
              <a:defRPr sz="5400" b="0"/>
            </a:lvl1pPr>
          </a:lstStyle>
          <a:p>
            <a:r>
              <a:rPr lang="ar-SA" smtClean="0"/>
              <a:t>انقر لتحرير نمط العنوان الرئيسي</a:t>
            </a:r>
            <a:endParaRPr lang="en-US"/>
          </a:p>
        </p:txBody>
      </p:sp>
      <p:sp>
        <p:nvSpPr>
          <p:cNvPr id="3" name="Content Placeholder 2"/>
          <p:cNvSpPr>
            <a:spLocks noGrp="1"/>
          </p:cNvSpPr>
          <p:nvPr>
            <p:ph idx="1"/>
          </p:nvPr>
        </p:nvSpPr>
        <p:spPr>
          <a:xfrm>
            <a:off x="4947821" y="457200"/>
            <a:ext cx="6126579"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1016002" y="457200"/>
            <a:ext cx="3564876"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D6549D8F-35D5-4659-B9CB-63428AC81C8D}" type="datetimeFigureOut">
              <a:rPr lang="ar-SA" smtClean="0"/>
              <a:t>27/12/1441</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FEB0D10-F9A5-46D0-A4C9-294D301F4021}" type="slidenum">
              <a:rPr lang="ar-SA" smtClean="0"/>
              <a:t>‹#›</a:t>
            </a:fld>
            <a:endParaRPr lang="ar-SA"/>
          </a:p>
        </p:txBody>
      </p:sp>
      <p:cxnSp>
        <p:nvCxnSpPr>
          <p:cNvPr id="10" name="Straight Connector 9"/>
          <p:cNvCxnSpPr/>
          <p:nvPr/>
        </p:nvCxnSpPr>
        <p:spPr>
          <a:xfrm rot="5400000">
            <a:off x="2871259" y="2514336"/>
            <a:ext cx="3810000" cy="2117"/>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011936" y="4572000"/>
            <a:ext cx="9046464" cy="1600200"/>
          </a:xfrm>
        </p:spPr>
        <p:txBody>
          <a:bodyPr anchor="b">
            <a:normAutofit/>
          </a:bodyPr>
          <a:lstStyle>
            <a:lvl1pPr algn="l">
              <a:defRPr sz="5400" b="0"/>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1036320" y="457200"/>
            <a:ext cx="100584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a:p>
        </p:txBody>
      </p:sp>
      <p:sp>
        <p:nvSpPr>
          <p:cNvPr id="4" name="Text Placeholder 3"/>
          <p:cNvSpPr>
            <a:spLocks noGrp="1"/>
          </p:cNvSpPr>
          <p:nvPr>
            <p:ph type="body" sz="half" idx="2"/>
          </p:nvPr>
        </p:nvSpPr>
        <p:spPr>
          <a:xfrm>
            <a:off x="1133856" y="3505200"/>
            <a:ext cx="98552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D6549D8F-35D5-4659-B9CB-63428AC81C8D}" type="datetimeFigureOut">
              <a:rPr lang="ar-SA" smtClean="0"/>
              <a:t>27/12/1441</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FEB0D10-F9A5-46D0-A4C9-294D301F4021}"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16000" y="4572000"/>
            <a:ext cx="9042400" cy="1600200"/>
          </a:xfrm>
          <a:prstGeom prst="rect">
            <a:avLst/>
          </a:prstGeom>
        </p:spPr>
        <p:txBody>
          <a:bodyPr vert="horz" lIns="91440" tIns="45720" rIns="91440" bIns="45720" rtlCol="0" anchor="b" anchorCtr="0">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16000" y="685800"/>
            <a:ext cx="10058400" cy="3886200"/>
          </a:xfrm>
          <a:prstGeom prst="rect">
            <a:avLst/>
          </a:prstGeom>
        </p:spPr>
        <p:txBody>
          <a:bodyPr vert="horz" lIns="91440" tIns="45720" rIns="91440" bIns="45720" rtlCol="0" anchor="ctr" anchorCtr="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8331200" y="6208777"/>
            <a:ext cx="28448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D6549D8F-35D5-4659-B9CB-63428AC81C8D}" type="datetimeFigureOut">
              <a:rPr lang="ar-SA" smtClean="0"/>
              <a:t>27/12/1441</a:t>
            </a:fld>
            <a:endParaRPr lang="ar-SA"/>
          </a:p>
        </p:txBody>
      </p:sp>
      <p:sp>
        <p:nvSpPr>
          <p:cNvPr id="5" name="Footer Placeholder 4"/>
          <p:cNvSpPr>
            <a:spLocks noGrp="1"/>
          </p:cNvSpPr>
          <p:nvPr>
            <p:ph type="ftr" sz="quarter" idx="3"/>
          </p:nvPr>
        </p:nvSpPr>
        <p:spPr>
          <a:xfrm>
            <a:off x="1015999" y="6208777"/>
            <a:ext cx="6498492"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ar-SA"/>
          </a:p>
        </p:txBody>
      </p:sp>
      <p:sp>
        <p:nvSpPr>
          <p:cNvPr id="6" name="Slide Number Placeholder 5"/>
          <p:cNvSpPr>
            <a:spLocks noGrp="1"/>
          </p:cNvSpPr>
          <p:nvPr>
            <p:ph type="sldNum" sz="quarter" idx="4"/>
          </p:nvPr>
        </p:nvSpPr>
        <p:spPr>
          <a:xfrm>
            <a:off x="10160000" y="5687569"/>
            <a:ext cx="1016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1FEB0D10-F9A5-46D0-A4C9-294D301F4021}" type="slidenum">
              <a:rPr lang="ar-SA" smtClean="0"/>
              <a:t>‹#›</a:t>
            </a:fld>
            <a:endParaRPr lang="ar-SA"/>
          </a:p>
        </p:txBody>
      </p:sp>
      <p:sp>
        <p:nvSpPr>
          <p:cNvPr id="8" name="Rectangle 7"/>
          <p:cNvSpPr/>
          <p:nvPr/>
        </p:nvSpPr>
        <p:spPr>
          <a:xfrm>
            <a:off x="1036320" y="0"/>
            <a:ext cx="100584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036320" y="6172200"/>
            <a:ext cx="100584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18.gif"/><Relationship Id="rId3" Type="http://schemas.openxmlformats.org/officeDocument/2006/relationships/image" Target="../media/image13.jpg"/><Relationship Id="rId7" Type="http://schemas.openxmlformats.org/officeDocument/2006/relationships/image" Target="../media/image17.jpg"/><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10" Type="http://schemas.openxmlformats.org/officeDocument/2006/relationships/image" Target="../media/image20.jpg"/><Relationship Id="rId4" Type="http://schemas.openxmlformats.org/officeDocument/2006/relationships/image" Target="../media/image14.jpeg"/><Relationship Id="rId9" Type="http://schemas.openxmlformats.org/officeDocument/2006/relationships/image" Target="../media/image19.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4294967295"/>
          </p:nvPr>
        </p:nvSpPr>
        <p:spPr>
          <a:xfrm>
            <a:off x="636588" y="395288"/>
            <a:ext cx="11555412" cy="6089650"/>
          </a:xfrm>
        </p:spPr>
        <p:txBody>
          <a:bodyPr>
            <a:normAutofit/>
          </a:bodyPr>
          <a:lstStyle/>
          <a:p>
            <a:pPr marL="0" indent="0" algn="ctr">
              <a:buNone/>
            </a:pPr>
            <a:endParaRPr lang="en-GB" sz="2400" b="1" dirty="0" smtClean="0"/>
          </a:p>
          <a:p>
            <a:pPr marL="0" indent="0" algn="ctr">
              <a:buNone/>
            </a:pPr>
            <a:r>
              <a:rPr lang="en-GB" sz="2800" b="1" dirty="0" smtClean="0"/>
              <a:t>Graduation Project 2</a:t>
            </a:r>
            <a:r>
              <a:rPr lang="ar-SA" sz="2400" b="1" dirty="0" smtClean="0"/>
              <a:t/>
            </a:r>
            <a:br>
              <a:rPr lang="ar-SA" sz="2400" b="1" dirty="0" smtClean="0"/>
            </a:br>
            <a:r>
              <a:rPr lang="en-GB" sz="2400" b="1" dirty="0"/>
              <a:t/>
            </a:r>
            <a:br>
              <a:rPr lang="en-GB" sz="2400" b="1" dirty="0"/>
            </a:br>
            <a:r>
              <a:rPr lang="ar-SA" sz="2000" b="1" dirty="0" smtClean="0"/>
              <a:t/>
            </a:r>
            <a:br>
              <a:rPr lang="ar-SA" sz="2000" b="1" dirty="0" smtClean="0"/>
            </a:br>
            <a:endParaRPr lang="ar-SA" sz="2000" b="1" dirty="0" smtClean="0"/>
          </a:p>
          <a:p>
            <a:pPr marL="0" indent="0" algn="l" rtl="0">
              <a:buNone/>
            </a:pPr>
            <a:endParaRPr lang="en-US" sz="2800" b="1" dirty="0">
              <a:solidFill>
                <a:srgbClr val="FF0000"/>
              </a:solidFill>
            </a:endParaRPr>
          </a:p>
          <a:p>
            <a:pPr marL="0" indent="0" algn="l" rtl="0">
              <a:buNone/>
            </a:pPr>
            <a:endParaRPr lang="en-US" sz="2800" b="1" dirty="0" smtClean="0">
              <a:solidFill>
                <a:srgbClr val="FF0000"/>
              </a:solidFill>
            </a:endParaRPr>
          </a:p>
          <a:p>
            <a:pPr marL="0" indent="0" algn="l" rtl="0">
              <a:buNone/>
            </a:pPr>
            <a:r>
              <a:rPr lang="en-US" sz="2800" b="1" dirty="0" smtClean="0">
                <a:solidFill>
                  <a:srgbClr val="FF0000"/>
                </a:solidFill>
              </a:rPr>
              <a:t>Prepared by</a:t>
            </a:r>
            <a:r>
              <a:rPr lang="en-US" sz="2800" b="1" dirty="0" smtClean="0"/>
              <a:t/>
            </a:r>
            <a:br>
              <a:rPr lang="en-US" sz="2800" b="1" dirty="0" smtClean="0"/>
            </a:br>
            <a:r>
              <a:rPr lang="en-US" sz="2800" b="1" i="1" dirty="0" smtClean="0"/>
              <a:t>Abdullah </a:t>
            </a:r>
            <a:r>
              <a:rPr lang="en-US" sz="2800" b="1" i="1" dirty="0" err="1" smtClean="0"/>
              <a:t>aghbar</a:t>
            </a:r>
            <a:r>
              <a:rPr lang="en-US" sz="2800" b="1" i="1" dirty="0" smtClean="0"/>
              <a:t> </a:t>
            </a:r>
            <a:br>
              <a:rPr lang="en-US" sz="2800" b="1" i="1" dirty="0" smtClean="0"/>
            </a:br>
            <a:r>
              <a:rPr lang="en-US" sz="2800" b="1" i="1" dirty="0" smtClean="0"/>
              <a:t>Ameer </a:t>
            </a:r>
            <a:r>
              <a:rPr lang="en-US" sz="2800" b="1" i="1" dirty="0" err="1" smtClean="0"/>
              <a:t>Hendiya</a:t>
            </a:r>
            <a:r>
              <a:rPr lang="en-US" sz="2800" b="1" i="1" dirty="0" smtClean="0"/>
              <a:t> </a:t>
            </a:r>
            <a:br>
              <a:rPr lang="en-US" sz="2800" b="1" i="1" dirty="0" smtClean="0"/>
            </a:br>
            <a:r>
              <a:rPr lang="en-US" sz="2800" b="1" i="1" dirty="0" smtClean="0"/>
              <a:t>Mahmoud </a:t>
            </a:r>
            <a:r>
              <a:rPr lang="en-US" sz="2800" b="1" i="1" dirty="0" err="1" smtClean="0"/>
              <a:t>Ziad</a:t>
            </a:r>
            <a:endParaRPr lang="en-US" dirty="0" smtClean="0"/>
          </a:p>
          <a:p>
            <a:pPr marL="0" indent="0">
              <a:buNone/>
            </a:pPr>
            <a:r>
              <a:rPr lang="en-GB" dirty="0" smtClean="0"/>
              <a:t/>
            </a:r>
            <a:br>
              <a:rPr lang="en-GB" dirty="0" smtClean="0"/>
            </a:br>
            <a:r>
              <a:rPr lang="en-US" b="1" dirty="0" smtClean="0"/>
              <a:t> </a:t>
            </a:r>
            <a:r>
              <a:rPr lang="it-IT" sz="2400" b="1" dirty="0" smtClean="0">
                <a:solidFill>
                  <a:srgbClr val="FF0000"/>
                </a:solidFill>
              </a:rPr>
              <a:t>Supervisor</a:t>
            </a:r>
            <a:r>
              <a:rPr lang="en-US" sz="2400" b="1" dirty="0" smtClean="0">
                <a:solidFill>
                  <a:srgbClr val="FF0000"/>
                </a:solidFill>
              </a:rPr>
              <a:t>s</a:t>
            </a:r>
            <a:r>
              <a:rPr lang="en-US" sz="2400" dirty="0" smtClean="0">
                <a:solidFill>
                  <a:srgbClr val="FF0000"/>
                </a:solidFill>
              </a:rPr>
              <a:t>: </a:t>
            </a:r>
            <a:r>
              <a:rPr lang="en-US" sz="2400" b="1" i="1" dirty="0" smtClean="0"/>
              <a:t>Dr. </a:t>
            </a:r>
            <a:r>
              <a:rPr lang="en-US" sz="2400" b="1" i="1" dirty="0" err="1" smtClean="0"/>
              <a:t>Osayd</a:t>
            </a:r>
            <a:r>
              <a:rPr lang="en-US" sz="2400" b="1" i="1" dirty="0" smtClean="0"/>
              <a:t> Abdul Fattah</a:t>
            </a:r>
          </a:p>
          <a:p>
            <a:pPr marL="0" indent="0" algn="ctr">
              <a:buNone/>
            </a:pPr>
            <a:endParaRPr lang="en-US" dirty="0"/>
          </a:p>
        </p:txBody>
      </p:sp>
      <p:sp>
        <p:nvSpPr>
          <p:cNvPr id="4" name="Rectangle 2"/>
          <p:cNvSpPr>
            <a:spLocks noChangeArrowheads="1"/>
          </p:cNvSpPr>
          <p:nvPr/>
        </p:nvSpPr>
        <p:spPr bwMode="auto">
          <a:xfrm>
            <a:off x="-498764" y="166255"/>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5" name="Rectangle 3"/>
          <p:cNvSpPr>
            <a:spLocks noChangeArrowheads="1"/>
          </p:cNvSpPr>
          <p:nvPr/>
        </p:nvSpPr>
        <p:spPr bwMode="auto">
          <a:xfrm>
            <a:off x="-498764" y="62345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anose="020F0502020204030204" pitchFamily="34" charset="0"/>
                <a:ea typeface="SimSun" panose="02010600030101010101" pitchFamily="2" charset="-122"/>
                <a:cs typeface="Arial" panose="020B0604020202020204" pitchFamily="34" charset="0"/>
              </a:rPr>
              <a:t/>
            </a:r>
            <a:br>
              <a:rPr kumimoji="0" lang="en-US" sz="1100" b="0" i="0" u="none" strike="noStrike" cap="none" normalizeH="0" baseline="0" smtClean="0">
                <a:ln>
                  <a:noFill/>
                </a:ln>
                <a:solidFill>
                  <a:schemeClr val="tx1"/>
                </a:solidFill>
                <a:effectLst/>
                <a:latin typeface="Calibri" panose="020F0502020204030204" pitchFamily="34" charset="0"/>
                <a:ea typeface="SimSun" panose="02010600030101010101" pitchFamily="2" charset="-122"/>
                <a:cs typeface="Arial" panose="020B0604020202020204" pitchFamily="34" charset="0"/>
              </a:rPr>
            </a:br>
            <a:endParaRPr kumimoji="0" lang="en-US" sz="1800" b="0" i="0" u="none" strike="noStrike" cap="none" normalizeH="0" baseline="0" smtClean="0">
              <a:ln>
                <a:noFill/>
              </a:ln>
              <a:solidFill>
                <a:schemeClr val="tx1"/>
              </a:solidFill>
              <a:effectLst/>
              <a:latin typeface="Arial" panose="020B0604020202020204" pitchFamily="34" charset="0"/>
            </a:endParaRPr>
          </a:p>
        </p:txBody>
      </p:sp>
      <p:sp>
        <p:nvSpPr>
          <p:cNvPr id="7" name="مربع نص 6"/>
          <p:cNvSpPr txBox="1"/>
          <p:nvPr/>
        </p:nvSpPr>
        <p:spPr>
          <a:xfrm>
            <a:off x="883274" y="1944727"/>
            <a:ext cx="10521863" cy="1200329"/>
          </a:xfrm>
          <a:prstGeom prst="rect">
            <a:avLst/>
          </a:prstGeom>
          <a:noFill/>
        </p:spPr>
        <p:txBody>
          <a:bodyPr wrap="square" rtlCol="0">
            <a:spAutoFit/>
          </a:bodyPr>
          <a:lstStyle/>
          <a:p>
            <a:pPr algn="ctr"/>
            <a:r>
              <a:rPr lang="en-US" sz="3600" b="1" dirty="0">
                <a:effectLst>
                  <a:outerShdw blurRad="38100" dist="38100" dir="2700000" algn="tl">
                    <a:srgbClr val="000000">
                      <a:alpha val="43137"/>
                    </a:srgbClr>
                  </a:outerShdw>
                </a:effectLst>
              </a:rPr>
              <a:t>The Effect of Adding Pyrolysis Carbon Black On Concrete At Different Particle Size</a:t>
            </a:r>
            <a:endParaRPr lang="en-US" sz="36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306061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30383" y="457199"/>
            <a:ext cx="10515600" cy="6109855"/>
          </a:xfrm>
        </p:spPr>
        <p:txBody>
          <a:bodyPr>
            <a:normAutofit fontScale="85000" lnSpcReduction="20000"/>
          </a:bodyPr>
          <a:lstStyle/>
          <a:p>
            <a:pPr marL="0" indent="0" algn="l" rtl="0">
              <a:buNone/>
            </a:pPr>
            <a:r>
              <a:rPr lang="en-US" sz="4400" b="1" dirty="0" smtClean="0">
                <a:solidFill>
                  <a:srgbClr val="FF0000"/>
                </a:solidFill>
              </a:rPr>
              <a:t>Pyrolysis carbon black: </a:t>
            </a:r>
            <a:r>
              <a:rPr lang="en-US" sz="4400" dirty="0" smtClean="0"/>
              <a:t/>
            </a:r>
            <a:br>
              <a:rPr lang="en-US" sz="4400" dirty="0" smtClean="0"/>
            </a:br>
            <a:endParaRPr lang="en-US" sz="4400" dirty="0" smtClean="0"/>
          </a:p>
          <a:p>
            <a:pPr marL="0" indent="0" algn="l" rtl="0">
              <a:buNone/>
            </a:pPr>
            <a:endParaRPr lang="en-US" sz="4400" dirty="0">
              <a:latin typeface="+mj-lt"/>
            </a:endParaRPr>
          </a:p>
          <a:p>
            <a:pPr marL="0" indent="0" algn="l" rtl="0">
              <a:buNone/>
            </a:pPr>
            <a:endParaRPr lang="en-US" sz="4400" dirty="0" smtClean="0">
              <a:latin typeface="+mj-lt"/>
            </a:endParaRPr>
          </a:p>
          <a:p>
            <a:pPr marL="0" indent="0" algn="l" rtl="0">
              <a:buNone/>
            </a:pPr>
            <a:r>
              <a:rPr lang="en-US" sz="4300" dirty="0" smtClean="0">
                <a:latin typeface="+mj-lt"/>
              </a:rPr>
              <a:t/>
            </a:r>
            <a:br>
              <a:rPr lang="en-US" sz="4300" dirty="0" smtClean="0">
                <a:latin typeface="+mj-lt"/>
              </a:rPr>
            </a:br>
            <a:r>
              <a:rPr lang="en-GB" sz="4300" dirty="0" smtClean="0">
                <a:cs typeface="Times New Roman" panose="02020603050405020304" pitchFamily="18" charset="0"/>
              </a:rPr>
              <a:t>Waste tire is one of the most important problems that face many countries in the world, especially with the growth of the auto-related industries.</a:t>
            </a:r>
            <a:endParaRPr lang="en-GB" sz="4300" dirty="0" smtClean="0">
              <a:latin typeface="+mj-lt"/>
              <a:cs typeface="Times New Roman" panose="02020603050405020304" pitchFamily="18" charset="0"/>
            </a:endParaRPr>
          </a:p>
          <a:p>
            <a:pPr marL="0" indent="0">
              <a:buNone/>
            </a:pPr>
            <a:r>
              <a:rPr lang="en-US" sz="4300" dirty="0" smtClean="0"/>
              <a:t>Carbon </a:t>
            </a:r>
            <a:r>
              <a:rPr lang="en-US" sz="4300" dirty="0"/>
              <a:t>black produce from waste tire by </a:t>
            </a:r>
            <a:r>
              <a:rPr lang="en-US" sz="4300" dirty="0" smtClean="0"/>
              <a:t>pyrolysis.</a:t>
            </a:r>
            <a:endParaRPr lang="en-GB" sz="4300" dirty="0">
              <a:latin typeface="+mj-lt"/>
              <a:cs typeface="Times New Roman" panose="02020603050405020304" pitchFamily="18" charset="0"/>
            </a:endParaRPr>
          </a:p>
          <a:p>
            <a:pPr marL="0" indent="0" algn="l" rtl="0">
              <a:buNone/>
            </a:pPr>
            <a:r>
              <a:rPr lang="en-US" sz="4400" dirty="0" smtClean="0"/>
              <a:t/>
            </a:r>
            <a:br>
              <a:rPr lang="en-US" sz="4400" dirty="0" smtClean="0"/>
            </a:br>
            <a:r>
              <a:rPr lang="en-US" dirty="0" smtClean="0"/>
              <a:t/>
            </a:r>
            <a:br>
              <a:rPr lang="en-US" dirty="0" smtClean="0"/>
            </a:br>
            <a:endParaRPr lang="ar-SA" sz="4400" dirty="0"/>
          </a:p>
        </p:txBody>
      </p:sp>
      <p:pic>
        <p:nvPicPr>
          <p:cNvPr id="4" name="Picture 3" descr="75429527_814652985632224_7041806470446317568_n"/>
          <p:cNvPicPr/>
          <p:nvPr/>
        </p:nvPicPr>
        <p:blipFill>
          <a:blip r:embed="rId2">
            <a:extLst>
              <a:ext uri="{28A0092B-C50C-407E-A947-70E740481C1C}">
                <a14:useLocalDpi xmlns:a14="http://schemas.microsoft.com/office/drawing/2010/main" val="0"/>
              </a:ext>
            </a:extLst>
          </a:blip>
          <a:srcRect/>
          <a:stretch>
            <a:fillRect/>
          </a:stretch>
        </p:blipFill>
        <p:spPr bwMode="auto">
          <a:xfrm>
            <a:off x="5554639" y="794663"/>
            <a:ext cx="4913193" cy="2194197"/>
          </a:xfrm>
          <a:prstGeom prst="rect">
            <a:avLst/>
          </a:prstGeom>
          <a:noFill/>
          <a:ln>
            <a:noFill/>
          </a:ln>
        </p:spPr>
      </p:pic>
    </p:spTree>
    <p:extLst>
      <p:ext uri="{BB962C8B-B14F-4D97-AF65-F5344CB8AC3E}">
        <p14:creationId xmlns:p14="http://schemas.microsoft.com/office/powerpoint/2010/main" val="574139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2393827" y="1624083"/>
            <a:ext cx="7937530" cy="4119926"/>
          </a:xfrm>
          <a:prstGeom prst="rect">
            <a:avLst/>
          </a:prstGeom>
        </p:spPr>
      </p:pic>
      <p:sp>
        <p:nvSpPr>
          <p:cNvPr id="3" name="مربع نص 2"/>
          <p:cNvSpPr txBox="1"/>
          <p:nvPr/>
        </p:nvSpPr>
        <p:spPr>
          <a:xfrm>
            <a:off x="3352800" y="634359"/>
            <a:ext cx="5132832" cy="707886"/>
          </a:xfrm>
          <a:prstGeom prst="rect">
            <a:avLst/>
          </a:prstGeom>
          <a:noFill/>
        </p:spPr>
        <p:txBody>
          <a:bodyPr wrap="square" rtlCol="0">
            <a:spAutoFit/>
          </a:bodyPr>
          <a:lstStyle/>
          <a:p>
            <a:pPr algn="ctr" rtl="0"/>
            <a:r>
              <a:rPr lang="en-US" sz="4000" b="1" dirty="0">
                <a:effectLst>
                  <a:outerShdw blurRad="38100" dist="38100" dir="2700000" algn="tl">
                    <a:srgbClr val="000000">
                      <a:alpha val="43137"/>
                    </a:srgbClr>
                  </a:outerShdw>
                </a:effectLst>
              </a:rPr>
              <a:t>Pyrolysis is </a:t>
            </a:r>
            <a:r>
              <a:rPr lang="en-US" sz="4000" b="1" dirty="0" smtClean="0">
                <a:effectLst>
                  <a:outerShdw blurRad="38100" dist="38100" dir="2700000" algn="tl">
                    <a:srgbClr val="000000">
                      <a:alpha val="43137"/>
                    </a:srgbClr>
                  </a:outerShdw>
                </a:effectLst>
              </a:rPr>
              <a:t>produce</a:t>
            </a:r>
            <a:endParaRPr lang="en-US" sz="40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5273531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bdul\OneDrive\Desktop\106929100_318770085811725_1397440543050047141_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3015" y="1358255"/>
            <a:ext cx="9103057" cy="42104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49989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926336" y="609600"/>
            <a:ext cx="8180832" cy="707886"/>
          </a:xfrm>
          <a:prstGeom prst="rect">
            <a:avLst/>
          </a:prstGeom>
          <a:noFill/>
        </p:spPr>
        <p:txBody>
          <a:bodyPr wrap="square" rtlCol="0">
            <a:spAutoFit/>
          </a:bodyPr>
          <a:lstStyle/>
          <a:p>
            <a:pPr algn="l"/>
            <a:r>
              <a:rPr lang="en-US" sz="4000" b="1" dirty="0">
                <a:effectLst>
                  <a:outerShdw blurRad="38100" dist="38100" dir="2700000" algn="tl">
                    <a:srgbClr val="000000">
                      <a:alpha val="43137"/>
                    </a:srgbClr>
                  </a:outerShdw>
                </a:effectLst>
              </a:rPr>
              <a:t>Experimental Work Program</a:t>
            </a:r>
          </a:p>
        </p:txBody>
      </p:sp>
      <p:sp>
        <p:nvSpPr>
          <p:cNvPr id="10" name="مربع نص 9"/>
          <p:cNvSpPr txBox="1"/>
          <p:nvPr/>
        </p:nvSpPr>
        <p:spPr>
          <a:xfrm>
            <a:off x="158496" y="2090737"/>
            <a:ext cx="5657088" cy="3170099"/>
          </a:xfrm>
          <a:prstGeom prst="rect">
            <a:avLst/>
          </a:prstGeom>
          <a:noFill/>
        </p:spPr>
        <p:txBody>
          <a:bodyPr wrap="square" rtlCol="0">
            <a:spAutoFit/>
          </a:bodyPr>
          <a:lstStyle/>
          <a:p>
            <a:pPr algn="l"/>
            <a:r>
              <a:rPr lang="en-US" sz="3600" b="1" dirty="0" smtClean="0">
                <a:solidFill>
                  <a:srgbClr val="FF0000"/>
                </a:solidFill>
                <a:effectLst>
                  <a:outerShdw blurRad="38100" dist="38100" dir="2700000" algn="tl">
                    <a:srgbClr val="000000">
                      <a:alpha val="43137"/>
                    </a:srgbClr>
                  </a:outerShdw>
                </a:effectLst>
              </a:rPr>
              <a:t>Materials: </a:t>
            </a:r>
            <a:endParaRPr lang="en-US" sz="2400" b="1" dirty="0" smtClean="0">
              <a:solidFill>
                <a:srgbClr val="FF0000"/>
              </a:solidFill>
              <a:effectLst>
                <a:outerShdw blurRad="38100" dist="38100" dir="2700000" algn="tl">
                  <a:srgbClr val="000000">
                    <a:alpha val="43137"/>
                  </a:srgbClr>
                </a:outerShdw>
              </a:effectLst>
            </a:endParaRPr>
          </a:p>
          <a:p>
            <a:pPr algn="l"/>
            <a:endParaRPr lang="en-US" sz="2400" b="1" dirty="0" smtClean="0">
              <a:effectLst>
                <a:outerShdw blurRad="38100" dist="38100" dir="2700000" algn="tl">
                  <a:srgbClr val="000000">
                    <a:alpha val="43137"/>
                  </a:srgbClr>
                </a:outerShdw>
              </a:effectLst>
            </a:endParaRPr>
          </a:p>
          <a:p>
            <a:pPr algn="l"/>
            <a:r>
              <a:rPr lang="en-US" sz="2800" b="1" dirty="0" smtClean="0">
                <a:solidFill>
                  <a:srgbClr val="FF0000"/>
                </a:solidFill>
                <a:effectLst>
                  <a:outerShdw blurRad="38100" dist="38100" dir="2700000" algn="tl">
                    <a:srgbClr val="000000">
                      <a:alpha val="43137"/>
                    </a:srgbClr>
                  </a:outerShdw>
                </a:effectLst>
              </a:rPr>
              <a:t>1.Cement</a:t>
            </a:r>
            <a:r>
              <a:rPr lang="en-US" sz="2800" b="1" dirty="0">
                <a:solidFill>
                  <a:srgbClr val="FF0000"/>
                </a:solidFill>
                <a:effectLst>
                  <a:outerShdw blurRad="38100" dist="38100" dir="2700000" algn="tl">
                    <a:srgbClr val="000000">
                      <a:alpha val="43137"/>
                    </a:srgbClr>
                  </a:outerShdw>
                </a:effectLst>
              </a:rPr>
              <a:t>: </a:t>
            </a:r>
            <a:r>
              <a:rPr lang="en-US" sz="2800" dirty="0"/>
              <a:t>Cement acts mostly as a binding agent between coarse aggregate (gravel), fine aggregate (sand) and provides strength to concrete on setting and hardening</a:t>
            </a:r>
            <a:endParaRPr lang="en-US" sz="2800" b="1" dirty="0">
              <a:effectLst>
                <a:outerShdw blurRad="38100" dist="38100" dir="2700000" algn="tl">
                  <a:srgbClr val="000000">
                    <a:alpha val="43137"/>
                  </a:srgbClr>
                </a:outerShdw>
              </a:effectLst>
            </a:endParaRPr>
          </a:p>
        </p:txBody>
      </p:sp>
      <p:pic>
        <p:nvPicPr>
          <p:cNvPr id="5" name="صورة 8"/>
          <p:cNvPicPr/>
          <p:nvPr/>
        </p:nvPicPr>
        <p:blipFill>
          <a:blip r:embed="rId2">
            <a:extLst>
              <a:ext uri="{28A0092B-C50C-407E-A947-70E740481C1C}">
                <a14:useLocalDpi xmlns:a14="http://schemas.microsoft.com/office/drawing/2010/main" val="0"/>
              </a:ext>
            </a:extLst>
          </a:blip>
          <a:srcRect/>
          <a:stretch>
            <a:fillRect/>
          </a:stretch>
        </p:blipFill>
        <p:spPr bwMode="auto">
          <a:xfrm>
            <a:off x="7053312" y="1646605"/>
            <a:ext cx="4083260" cy="4058361"/>
          </a:xfrm>
          <a:prstGeom prst="rect">
            <a:avLst/>
          </a:prstGeom>
          <a:noFill/>
          <a:ln>
            <a:noFill/>
          </a:ln>
        </p:spPr>
      </p:pic>
    </p:spTree>
    <p:extLst>
      <p:ext uri="{BB962C8B-B14F-4D97-AF65-F5344CB8AC3E}">
        <p14:creationId xmlns:p14="http://schemas.microsoft.com/office/powerpoint/2010/main" val="25309806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6850449" y="3452883"/>
            <a:ext cx="4026816" cy="1940347"/>
          </a:xfrm>
          <a:prstGeom prst="rect">
            <a:avLst/>
          </a:prstGeom>
        </p:spPr>
      </p:pic>
      <p:sp>
        <p:nvSpPr>
          <p:cNvPr id="2" name="مربع نص 1"/>
          <p:cNvSpPr txBox="1"/>
          <p:nvPr/>
        </p:nvSpPr>
        <p:spPr>
          <a:xfrm>
            <a:off x="670559" y="3453429"/>
            <a:ext cx="6030491" cy="1569660"/>
          </a:xfrm>
          <a:prstGeom prst="rect">
            <a:avLst/>
          </a:prstGeom>
          <a:noFill/>
        </p:spPr>
        <p:txBody>
          <a:bodyPr wrap="square" rtlCol="0">
            <a:spAutoFit/>
          </a:bodyPr>
          <a:lstStyle/>
          <a:p>
            <a:pPr algn="l"/>
            <a:r>
              <a:rPr lang="en-US" sz="2400" dirty="0">
                <a:solidFill>
                  <a:srgbClr val="FF0000"/>
                </a:solidFill>
              </a:rPr>
              <a:t>3. Aggregate: </a:t>
            </a:r>
            <a:r>
              <a:rPr lang="en-US" sz="2400" dirty="0"/>
              <a:t>Is coarse aggregates increases the crushing strength of concrete, makes concrete solid hard mass, reduce cost of concrete by occupying major volume in concrete.</a:t>
            </a:r>
          </a:p>
        </p:txBody>
      </p:sp>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6850449" y="941695"/>
            <a:ext cx="4026816" cy="2117560"/>
          </a:xfrm>
          <a:prstGeom prst="rect">
            <a:avLst/>
          </a:prstGeom>
        </p:spPr>
      </p:pic>
      <p:sp>
        <p:nvSpPr>
          <p:cNvPr id="3" name="Rectangle 2"/>
          <p:cNvSpPr/>
          <p:nvPr/>
        </p:nvSpPr>
        <p:spPr>
          <a:xfrm>
            <a:off x="605050" y="988409"/>
            <a:ext cx="6096000" cy="1200329"/>
          </a:xfrm>
          <a:prstGeom prst="rect">
            <a:avLst/>
          </a:prstGeom>
        </p:spPr>
        <p:txBody>
          <a:bodyPr>
            <a:spAutoFit/>
          </a:bodyPr>
          <a:lstStyle/>
          <a:p>
            <a:pPr algn="l"/>
            <a:r>
              <a:rPr lang="en-US" sz="2400" dirty="0">
                <a:solidFill>
                  <a:srgbClr val="FF0000"/>
                </a:solidFill>
              </a:rPr>
              <a:t>2. Sand: </a:t>
            </a:r>
            <a:r>
              <a:rPr lang="en-US" sz="2400" dirty="0"/>
              <a:t>Is fine aggregate reduces shrinkage and cracking, fills voids present in coarse aggregates and helps in hardening of cement</a:t>
            </a:r>
          </a:p>
        </p:txBody>
      </p:sp>
    </p:spTree>
    <p:extLst>
      <p:ext uri="{BB962C8B-B14F-4D97-AF65-F5344CB8AC3E}">
        <p14:creationId xmlns:p14="http://schemas.microsoft.com/office/powerpoint/2010/main" val="42167329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Abdallah\Desktop\downloa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3952" y="729963"/>
            <a:ext cx="4962144" cy="3332243"/>
          </a:xfrm>
          <a:prstGeom prst="rect">
            <a:avLst/>
          </a:prstGeom>
          <a:noFill/>
          <a:extLst>
            <a:ext uri="{909E8E84-426E-40DD-AFC4-6F175D3DCCD1}">
              <a14:hiddenFill xmlns:a14="http://schemas.microsoft.com/office/drawing/2010/main">
                <a:solidFill>
                  <a:srgbClr val="FFFFFF"/>
                </a:solidFill>
              </a14:hiddenFill>
            </a:ext>
          </a:extLst>
        </p:spPr>
      </p:pic>
      <p:sp>
        <p:nvSpPr>
          <p:cNvPr id="4" name="مربع نص 3"/>
          <p:cNvSpPr txBox="1"/>
          <p:nvPr/>
        </p:nvSpPr>
        <p:spPr>
          <a:xfrm>
            <a:off x="414528" y="683103"/>
            <a:ext cx="5803392" cy="3970318"/>
          </a:xfrm>
          <a:prstGeom prst="rect">
            <a:avLst/>
          </a:prstGeom>
          <a:noFill/>
        </p:spPr>
        <p:txBody>
          <a:bodyPr wrap="square" rtlCol="0">
            <a:spAutoFit/>
          </a:bodyPr>
          <a:lstStyle/>
          <a:p>
            <a:pPr algn="l" rtl="0"/>
            <a:r>
              <a:rPr lang="en-US" sz="2800" dirty="0" smtClean="0">
                <a:solidFill>
                  <a:srgbClr val="FF0000"/>
                </a:solidFill>
              </a:rPr>
              <a:t>4.Water:</a:t>
            </a:r>
            <a:r>
              <a:rPr lang="en-US" sz="2800" dirty="0" smtClean="0"/>
              <a:t> Its act </a:t>
            </a:r>
            <a:r>
              <a:rPr lang="en-US" sz="2800" dirty="0"/>
              <a:t>as one of the component in concrete mix for reaction with cement which result in hard cement after </a:t>
            </a:r>
            <a:r>
              <a:rPr lang="en-US" sz="2800" dirty="0" smtClean="0"/>
              <a:t>drying, </a:t>
            </a:r>
            <a:r>
              <a:rPr lang="en-US" sz="2800" dirty="0"/>
              <a:t>but increase water to cement </a:t>
            </a:r>
            <a:r>
              <a:rPr lang="en-US" sz="2800" dirty="0" smtClean="0"/>
              <a:t>ratio reduce </a:t>
            </a:r>
            <a:r>
              <a:rPr lang="en-US" sz="2800" dirty="0"/>
              <a:t>concrete </a:t>
            </a:r>
            <a:r>
              <a:rPr lang="en-US" sz="2800" dirty="0" smtClean="0"/>
              <a:t>strength</a:t>
            </a:r>
            <a:r>
              <a:rPr lang="en-US" sz="2800" b="1" dirty="0" smtClean="0"/>
              <a:t>. </a:t>
            </a:r>
            <a:r>
              <a:rPr lang="en-US" sz="2800" dirty="0" smtClean="0"/>
              <a:t>Water </a:t>
            </a:r>
            <a:r>
              <a:rPr lang="en-US" sz="2800" dirty="0"/>
              <a:t>to cement ratio is </a:t>
            </a:r>
            <a:r>
              <a:rPr lang="en-US" sz="2800" dirty="0" smtClean="0"/>
              <a:t>50% </a:t>
            </a:r>
            <a:endParaRPr lang="en-US" sz="2800" dirty="0"/>
          </a:p>
          <a:p>
            <a:pPr algn="l" rtl="0"/>
            <a:r>
              <a:rPr lang="en-US" sz="2800" dirty="0" smtClean="0"/>
              <a:t>Note: High w/c ratio due to reduce strength of concrete.</a:t>
            </a:r>
            <a:endParaRPr lang="ar-SA" sz="2800" dirty="0" smtClean="0"/>
          </a:p>
          <a:p>
            <a:endParaRPr lang="en-US" sz="2800" dirty="0"/>
          </a:p>
        </p:txBody>
      </p:sp>
      <p:sp>
        <p:nvSpPr>
          <p:cNvPr id="5" name="مربع نص 4"/>
          <p:cNvSpPr txBox="1"/>
          <p:nvPr/>
        </p:nvSpPr>
        <p:spPr>
          <a:xfrm>
            <a:off x="414528" y="4176367"/>
            <a:ext cx="8619744" cy="1815882"/>
          </a:xfrm>
          <a:prstGeom prst="rect">
            <a:avLst/>
          </a:prstGeom>
          <a:noFill/>
        </p:spPr>
        <p:txBody>
          <a:bodyPr wrap="square" rtlCol="0">
            <a:spAutoFit/>
          </a:bodyPr>
          <a:lstStyle/>
          <a:p>
            <a:pPr algn="l"/>
            <a:r>
              <a:rPr lang="en-US" sz="2800" dirty="0" smtClean="0">
                <a:solidFill>
                  <a:srgbClr val="FF0000"/>
                </a:solidFill>
              </a:rPr>
              <a:t>5.Super G7: </a:t>
            </a:r>
            <a:r>
              <a:rPr lang="en-US" sz="2800" dirty="0" smtClean="0"/>
              <a:t>is </a:t>
            </a:r>
            <a:r>
              <a:rPr lang="en-US" sz="2800" dirty="0"/>
              <a:t>a plasticizers </a:t>
            </a:r>
            <a:r>
              <a:rPr lang="en-US" sz="2800" dirty="0" smtClean="0"/>
              <a:t>substance which </a:t>
            </a:r>
            <a:r>
              <a:rPr lang="en-US" sz="2800" dirty="0"/>
              <a:t>can be added to concrete to increase the workability of concrete when </a:t>
            </a:r>
            <a:r>
              <a:rPr lang="en-US" sz="2800" dirty="0" smtClean="0"/>
              <a:t>mixing </a:t>
            </a:r>
            <a:r>
              <a:rPr lang="en-US" sz="2800" dirty="0"/>
              <a:t>concrete ingredients together</a:t>
            </a:r>
          </a:p>
          <a:p>
            <a:pPr algn="l"/>
            <a:r>
              <a:rPr lang="en-US" sz="2800" dirty="0" smtClean="0"/>
              <a:t>Super cement ratio is 2%</a:t>
            </a:r>
            <a:endParaRPr lang="en-US" sz="2800" dirty="0"/>
          </a:p>
        </p:txBody>
      </p:sp>
    </p:spTree>
    <p:extLst>
      <p:ext uri="{BB962C8B-B14F-4D97-AF65-F5344CB8AC3E}">
        <p14:creationId xmlns:p14="http://schemas.microsoft.com/office/powerpoint/2010/main" val="1383206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28456" y="0"/>
            <a:ext cx="10515600" cy="5667542"/>
          </a:xfrm>
        </p:spPr>
        <p:txBody>
          <a:bodyPr>
            <a:normAutofit/>
          </a:bodyPr>
          <a:lstStyle/>
          <a:p>
            <a:pPr marL="0" indent="0" algn="l" rtl="0">
              <a:buNone/>
            </a:pPr>
            <a:r>
              <a:rPr lang="en-US" sz="3600" dirty="0" smtClean="0">
                <a:solidFill>
                  <a:srgbClr val="FF0000"/>
                </a:solidFill>
              </a:rPr>
              <a:t>6. PCB</a:t>
            </a:r>
            <a:endParaRPr lang="en-US" sz="4400" dirty="0"/>
          </a:p>
          <a:p>
            <a:pPr marL="0" indent="0" algn="l" rtl="0">
              <a:buNone/>
            </a:pPr>
            <a:endParaRPr lang="en-US" sz="4400" dirty="0" smtClean="0"/>
          </a:p>
          <a:p>
            <a:pPr marL="0" indent="0" algn="l" rtl="0">
              <a:buNone/>
            </a:pPr>
            <a:endParaRPr lang="en-US" sz="4400" dirty="0"/>
          </a:p>
          <a:p>
            <a:pPr marL="0" indent="0" algn="l" rtl="0">
              <a:buNone/>
            </a:pPr>
            <a:endParaRPr lang="en-US" sz="4400" dirty="0" smtClean="0"/>
          </a:p>
        </p:txBody>
      </p:sp>
      <p:pic>
        <p:nvPicPr>
          <p:cNvPr id="5" name="Picture 1" descr="Raven-1255-Carbon-Black-Master-Batch-n77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55308" y="2347413"/>
            <a:ext cx="6843533" cy="3418310"/>
          </a:xfrm>
          <a:prstGeom prst="rect">
            <a:avLst/>
          </a:prstGeom>
          <a:noFill/>
          <a:ln>
            <a:noFill/>
          </a:ln>
        </p:spPr>
      </p:pic>
    </p:spTree>
    <p:extLst>
      <p:ext uri="{BB962C8B-B14F-4D97-AF65-F5344CB8AC3E}">
        <p14:creationId xmlns:p14="http://schemas.microsoft.com/office/powerpoint/2010/main" val="7180145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586708" y="2562285"/>
            <a:ext cx="1745673" cy="1745673"/>
          </a:xfrm>
          <a:prstGeom prst="rect">
            <a:avLst/>
          </a:prstGeom>
        </p:spPr>
      </p:pic>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a:xfrm>
            <a:off x="6546413" y="2361404"/>
            <a:ext cx="1809750" cy="1847850"/>
          </a:xfrm>
          <a:prstGeom prst="rect">
            <a:avLst/>
          </a:prstGeom>
        </p:spPr>
      </p:pic>
      <p:pic>
        <p:nvPicPr>
          <p:cNvPr id="7" name="Picture 6"/>
          <p:cNvPicPr/>
          <p:nvPr/>
        </p:nvPicPr>
        <p:blipFill>
          <a:blip r:embed="rId4">
            <a:extLst>
              <a:ext uri="{28A0092B-C50C-407E-A947-70E740481C1C}">
                <a14:useLocalDpi xmlns:a14="http://schemas.microsoft.com/office/drawing/2010/main" val="0"/>
              </a:ext>
            </a:extLst>
          </a:blip>
          <a:srcRect/>
          <a:stretch>
            <a:fillRect/>
          </a:stretch>
        </p:blipFill>
        <p:spPr bwMode="auto">
          <a:xfrm>
            <a:off x="9647767" y="2403661"/>
            <a:ext cx="1503277" cy="1537385"/>
          </a:xfrm>
          <a:prstGeom prst="rect">
            <a:avLst/>
          </a:prstGeom>
          <a:noFill/>
          <a:ln>
            <a:noFill/>
          </a:ln>
        </p:spPr>
      </p:pic>
      <p:pic>
        <p:nvPicPr>
          <p:cNvPr id="8" name="Picture 7"/>
          <p:cNvPicPr/>
          <p:nvPr/>
        </p:nvPicPr>
        <p:blipFill>
          <a:blip r:embed="rId5">
            <a:extLst>
              <a:ext uri="{28A0092B-C50C-407E-A947-70E740481C1C}">
                <a14:useLocalDpi xmlns:a14="http://schemas.microsoft.com/office/drawing/2010/main" val="0"/>
              </a:ext>
            </a:extLst>
          </a:blip>
          <a:srcRect/>
          <a:stretch>
            <a:fillRect/>
          </a:stretch>
        </p:blipFill>
        <p:spPr bwMode="auto">
          <a:xfrm>
            <a:off x="550099" y="4700087"/>
            <a:ext cx="2038350" cy="1028700"/>
          </a:xfrm>
          <a:prstGeom prst="rect">
            <a:avLst/>
          </a:prstGeom>
          <a:noFill/>
          <a:ln>
            <a:noFill/>
          </a:ln>
        </p:spPr>
      </p:pic>
      <p:pic>
        <p:nvPicPr>
          <p:cNvPr id="9" name="Picture 8"/>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89223" y="4402272"/>
            <a:ext cx="2019300" cy="1514475"/>
          </a:xfrm>
          <a:prstGeom prst="rect">
            <a:avLst/>
          </a:prstGeom>
          <a:noFill/>
          <a:ln>
            <a:noFill/>
          </a:ln>
        </p:spPr>
      </p:pic>
      <p:pic>
        <p:nvPicPr>
          <p:cNvPr id="10" name="Picture 9"/>
          <p:cNvPicPr/>
          <p:nvPr/>
        </p:nvPicPr>
        <p:blipFill>
          <a:blip r:embed="rId7">
            <a:extLst>
              <a:ext uri="{28A0092B-C50C-407E-A947-70E740481C1C}">
                <a14:useLocalDpi xmlns:a14="http://schemas.microsoft.com/office/drawing/2010/main" val="0"/>
              </a:ext>
            </a:extLst>
          </a:blip>
          <a:stretch>
            <a:fillRect/>
          </a:stretch>
        </p:blipFill>
        <p:spPr>
          <a:xfrm>
            <a:off x="6546413" y="4402272"/>
            <a:ext cx="1857375" cy="1326515"/>
          </a:xfrm>
          <a:prstGeom prst="rect">
            <a:avLst/>
          </a:prstGeom>
        </p:spPr>
      </p:pic>
      <p:pic>
        <p:nvPicPr>
          <p:cNvPr id="11" name="Picture 10"/>
          <p:cNvPicPr/>
          <p:nvPr/>
        </p:nvPicPr>
        <p:blipFill>
          <a:blip r:embed="rId8">
            <a:extLst>
              <a:ext uri="{28A0092B-C50C-407E-A947-70E740481C1C}">
                <a14:useLocalDpi xmlns:a14="http://schemas.microsoft.com/office/drawing/2010/main" val="0"/>
              </a:ext>
            </a:extLst>
          </a:blip>
          <a:stretch>
            <a:fillRect/>
          </a:stretch>
        </p:blipFill>
        <p:spPr>
          <a:xfrm>
            <a:off x="9399280" y="4289560"/>
            <a:ext cx="2000250" cy="1551940"/>
          </a:xfrm>
          <a:prstGeom prst="rect">
            <a:avLst/>
          </a:prstGeom>
        </p:spPr>
      </p:pic>
      <p:pic>
        <p:nvPicPr>
          <p:cNvPr id="12" name="Picture 11"/>
          <p:cNvPicPr/>
          <p:nvPr/>
        </p:nvPicPr>
        <p:blipFill>
          <a:blip r:embed="rId9">
            <a:extLst>
              <a:ext uri="{28A0092B-C50C-407E-A947-70E740481C1C}">
                <a14:useLocalDpi xmlns:a14="http://schemas.microsoft.com/office/drawing/2010/main" val="0"/>
              </a:ext>
            </a:extLst>
          </a:blip>
          <a:stretch>
            <a:fillRect/>
          </a:stretch>
        </p:blipFill>
        <p:spPr>
          <a:xfrm>
            <a:off x="4621535" y="2517031"/>
            <a:ext cx="1373975" cy="1310641"/>
          </a:xfrm>
          <a:prstGeom prst="rect">
            <a:avLst/>
          </a:prstGeom>
        </p:spPr>
      </p:pic>
      <p:pic>
        <p:nvPicPr>
          <p:cNvPr id="13" name="Picture 12"/>
          <p:cNvPicPr/>
          <p:nvPr/>
        </p:nvPicPr>
        <p:blipFill>
          <a:blip r:embed="rId10" cstate="print">
            <a:extLst>
              <a:ext uri="{28A0092B-C50C-407E-A947-70E740481C1C}">
                <a14:useLocalDpi xmlns:a14="http://schemas.microsoft.com/office/drawing/2010/main" val="0"/>
              </a:ext>
            </a:extLst>
          </a:blip>
          <a:stretch>
            <a:fillRect/>
          </a:stretch>
        </p:blipFill>
        <p:spPr>
          <a:xfrm>
            <a:off x="2598381" y="2586565"/>
            <a:ext cx="1171575" cy="1171575"/>
          </a:xfrm>
          <a:prstGeom prst="rect">
            <a:avLst/>
          </a:prstGeom>
        </p:spPr>
      </p:pic>
      <p:sp>
        <p:nvSpPr>
          <p:cNvPr id="14" name="مربع نص 13"/>
          <p:cNvSpPr txBox="1"/>
          <p:nvPr/>
        </p:nvSpPr>
        <p:spPr>
          <a:xfrm>
            <a:off x="2478721" y="438912"/>
            <a:ext cx="8217408" cy="646331"/>
          </a:xfrm>
          <a:prstGeom prst="rect">
            <a:avLst/>
          </a:prstGeom>
          <a:noFill/>
        </p:spPr>
        <p:txBody>
          <a:bodyPr wrap="square" rtlCol="0">
            <a:spAutoFit/>
          </a:bodyPr>
          <a:lstStyle/>
          <a:p>
            <a:pPr algn="l"/>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Instruments and characterizations</a:t>
            </a:r>
            <a:endParaRPr lang="en-US" sz="36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802902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569976" y="844573"/>
            <a:ext cx="10515600" cy="5844454"/>
          </a:xfrm>
        </p:spPr>
        <p:txBody>
          <a:bodyPr>
            <a:noAutofit/>
          </a:bodyPr>
          <a:lstStyle/>
          <a:p>
            <a:pPr marL="0" indent="0" algn="l" rtl="0">
              <a:buNone/>
            </a:pPr>
            <a:r>
              <a:rPr lang="en-GB" sz="3600" b="1" dirty="0" smtClean="0">
                <a:solidFill>
                  <a:schemeClr val="tx1"/>
                </a:solidFill>
                <a:effectLst>
                  <a:outerShdw blurRad="38100" dist="38100" dir="2700000" algn="tl">
                    <a:srgbClr val="000000">
                      <a:alpha val="43137"/>
                    </a:srgbClr>
                  </a:outerShdw>
                </a:effectLst>
              </a:rPr>
              <a:t>Methodology</a:t>
            </a:r>
          </a:p>
          <a:p>
            <a:pPr marL="0" indent="0">
              <a:buNone/>
            </a:pPr>
            <a:endParaRPr lang="en-US" sz="3200" dirty="0" smtClean="0"/>
          </a:p>
          <a:p>
            <a:pPr marL="0" indent="0">
              <a:buNone/>
            </a:pPr>
            <a:r>
              <a:rPr lang="en-US" sz="3200" dirty="0" smtClean="0"/>
              <a:t>In </a:t>
            </a:r>
            <a:r>
              <a:rPr lang="en-US" sz="3200" dirty="0"/>
              <a:t>order for the concrete to be designed, the type has to be identified along with the properties, proportions involved in the preparation of the concrete and those things the typical standard normally used in buildings in the market of Palestine</a:t>
            </a:r>
            <a:r>
              <a:rPr lang="en-US" sz="3200" dirty="0" smtClean="0"/>
              <a:t>.</a:t>
            </a:r>
          </a:p>
          <a:p>
            <a:pPr marL="0" indent="0">
              <a:buNone/>
            </a:pPr>
            <a:r>
              <a:rPr lang="en-GB" sz="3200" dirty="0" smtClean="0"/>
              <a:t>Mix 1Kg Cement, 2.3Kg Sand, 4.03Kg Aggregate </a:t>
            </a:r>
          </a:p>
          <a:p>
            <a:pPr marL="0" indent="0">
              <a:buNone/>
            </a:pPr>
            <a:r>
              <a:rPr lang="en-GB" sz="3200" dirty="0" smtClean="0"/>
              <a:t>40g PCB and B300 type of concrete.</a:t>
            </a:r>
          </a:p>
          <a:p>
            <a:pPr marL="0" indent="0">
              <a:buNone/>
            </a:pPr>
            <a:r>
              <a:rPr lang="en-US" sz="3200" dirty="0" smtClean="0"/>
              <a:t>And we will have 3 type of tests :</a:t>
            </a:r>
          </a:p>
          <a:p>
            <a:pPr marL="0" indent="0" algn="l" rtl="0">
              <a:buNone/>
            </a:pPr>
            <a:endParaRPr lang="en-GB" sz="3200" dirty="0" smtClean="0"/>
          </a:p>
          <a:p>
            <a:pPr marL="0" indent="0" algn="l" rtl="0">
              <a:buNone/>
            </a:pPr>
            <a:endParaRPr lang="ar-SA" sz="3200" dirty="0"/>
          </a:p>
        </p:txBody>
      </p:sp>
    </p:spTree>
    <p:extLst>
      <p:ext uri="{BB962C8B-B14F-4D97-AF65-F5344CB8AC3E}">
        <p14:creationId xmlns:p14="http://schemas.microsoft.com/office/powerpoint/2010/main" val="27610931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صورة 17" descr="http://www.matest.com/contents/products/c070d-72dpi-1.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81183" y="2160489"/>
            <a:ext cx="3619144" cy="3754921"/>
          </a:xfrm>
          <a:prstGeom prst="rect">
            <a:avLst/>
          </a:prstGeom>
          <a:noFill/>
          <a:ln>
            <a:noFill/>
          </a:ln>
        </p:spPr>
      </p:pic>
      <p:sp>
        <p:nvSpPr>
          <p:cNvPr id="5" name="TextBox 4"/>
          <p:cNvSpPr txBox="1"/>
          <p:nvPr/>
        </p:nvSpPr>
        <p:spPr>
          <a:xfrm>
            <a:off x="3534770" y="846161"/>
            <a:ext cx="5377218" cy="523220"/>
          </a:xfrm>
          <a:prstGeom prst="rect">
            <a:avLst/>
          </a:prstGeom>
          <a:noFill/>
        </p:spPr>
        <p:txBody>
          <a:bodyPr wrap="square" rtlCol="0">
            <a:spAutoFit/>
          </a:bodyPr>
          <a:lstStyle/>
          <a:p>
            <a:pPr algn="ctr"/>
            <a:r>
              <a:rPr lang="en-US" sz="2800" dirty="0" smtClean="0">
                <a:solidFill>
                  <a:srgbClr val="FF0000"/>
                </a:solidFill>
              </a:rPr>
              <a:t>Compression Test</a:t>
            </a:r>
            <a:endParaRPr lang="en-US" sz="2800" dirty="0">
              <a:solidFill>
                <a:srgbClr val="FF0000"/>
              </a:solidFill>
            </a:endParaRPr>
          </a:p>
        </p:txBody>
      </p:sp>
    </p:spTree>
    <p:extLst>
      <p:ext uri="{BB962C8B-B14F-4D97-AF65-F5344CB8AC3E}">
        <p14:creationId xmlns:p14="http://schemas.microsoft.com/office/powerpoint/2010/main" val="846989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838200" y="477982"/>
            <a:ext cx="10515600" cy="6047509"/>
          </a:xfrm>
        </p:spPr>
        <p:txBody>
          <a:bodyPr>
            <a:normAutofit/>
          </a:bodyPr>
          <a:lstStyle/>
          <a:p>
            <a:r>
              <a:rPr lang="en-US" sz="4800" b="1" dirty="0" smtClean="0">
                <a:solidFill>
                  <a:schemeClr val="tx1"/>
                </a:solidFill>
                <a:effectLst>
                  <a:outerShdw blurRad="38100" dist="38100" dir="2700000" algn="tl">
                    <a:srgbClr val="000000">
                      <a:alpha val="43137"/>
                    </a:srgbClr>
                  </a:outerShdw>
                </a:effectLst>
              </a:rPr>
              <a:t>Agenda</a:t>
            </a:r>
            <a:r>
              <a:rPr lang="en-US" sz="4800" b="1" dirty="0" smtClean="0"/>
              <a:t/>
            </a:r>
            <a:br>
              <a:rPr lang="en-US" sz="4800" b="1" dirty="0" smtClean="0"/>
            </a:br>
            <a:r>
              <a:rPr lang="en-US" sz="3600" b="1" dirty="0" smtClean="0"/>
              <a:t> </a:t>
            </a:r>
            <a:br>
              <a:rPr lang="en-US" sz="3600" b="1" dirty="0" smtClean="0"/>
            </a:br>
            <a:r>
              <a:rPr lang="en-US" sz="3600" b="1" dirty="0" smtClean="0"/>
              <a:t>- Objective.  </a:t>
            </a:r>
            <a:br>
              <a:rPr lang="en-US" sz="3600" b="1" dirty="0" smtClean="0"/>
            </a:br>
            <a:r>
              <a:rPr lang="en-US" sz="3600" b="1" dirty="0" smtClean="0"/>
              <a:t>- Introduction.</a:t>
            </a:r>
            <a:br>
              <a:rPr lang="en-US" sz="3600" b="1" dirty="0" smtClean="0"/>
            </a:br>
            <a:r>
              <a:rPr lang="en-US" sz="3600" b="1" dirty="0" smtClean="0"/>
              <a:t>- Material. </a:t>
            </a:r>
            <a:r>
              <a:rPr lang="en-US" sz="3600" b="1" dirty="0"/>
              <a:t/>
            </a:r>
            <a:br>
              <a:rPr lang="en-US" sz="3600" b="1" dirty="0"/>
            </a:br>
            <a:r>
              <a:rPr lang="en-US" sz="3600" b="1" dirty="0" smtClean="0"/>
              <a:t>- Experimental Work.</a:t>
            </a:r>
            <a:br>
              <a:rPr lang="en-US" sz="3600" b="1" dirty="0" smtClean="0"/>
            </a:br>
            <a:r>
              <a:rPr lang="en-US" sz="3600" b="1" dirty="0" smtClean="0"/>
              <a:t>- Methodology. </a:t>
            </a:r>
            <a:br>
              <a:rPr lang="en-US" sz="3600" b="1" dirty="0" smtClean="0"/>
            </a:br>
            <a:r>
              <a:rPr lang="en-US" sz="3600" b="1" dirty="0" smtClean="0"/>
              <a:t>- Conclusion. </a:t>
            </a:r>
            <a:br>
              <a:rPr lang="en-US" sz="3600" b="1" dirty="0" smtClean="0"/>
            </a:br>
            <a:r>
              <a:rPr lang="en-US" sz="3600" b="1" dirty="0" smtClean="0"/>
              <a:t>- </a:t>
            </a:r>
            <a:r>
              <a:rPr lang="en-US" sz="3600" b="1" dirty="0"/>
              <a:t>Recommendation.</a:t>
            </a:r>
            <a:endParaRPr lang="en-US" sz="3600" b="1" dirty="0" smtClean="0"/>
          </a:p>
        </p:txBody>
      </p:sp>
    </p:spTree>
    <p:extLst>
      <p:ext uri="{BB962C8B-B14F-4D97-AF65-F5344CB8AC3E}">
        <p14:creationId xmlns:p14="http://schemas.microsoft.com/office/powerpoint/2010/main" val="15648400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TextBox 3"/>
          <p:cNvSpPr txBox="1"/>
          <p:nvPr/>
        </p:nvSpPr>
        <p:spPr>
          <a:xfrm>
            <a:off x="3534770" y="846161"/>
            <a:ext cx="5377218" cy="523220"/>
          </a:xfrm>
          <a:prstGeom prst="rect">
            <a:avLst/>
          </a:prstGeom>
          <a:noFill/>
        </p:spPr>
        <p:txBody>
          <a:bodyPr wrap="square" rtlCol="0">
            <a:spAutoFit/>
          </a:bodyPr>
          <a:lstStyle/>
          <a:p>
            <a:pPr algn="ctr"/>
            <a:r>
              <a:rPr lang="en-US" sz="2800" dirty="0">
                <a:solidFill>
                  <a:srgbClr val="FF0000"/>
                </a:solidFill>
              </a:rPr>
              <a:t>Water </a:t>
            </a:r>
            <a:r>
              <a:rPr lang="en-US" sz="2800" dirty="0" smtClean="0">
                <a:solidFill>
                  <a:srgbClr val="FF0000"/>
                </a:solidFill>
              </a:rPr>
              <a:t>Adsorption Test</a:t>
            </a:r>
            <a:endParaRPr lang="en-US" sz="2800" dirty="0">
              <a:solidFill>
                <a:srgbClr val="FF0000"/>
              </a:solidFill>
            </a:endParaRPr>
          </a:p>
        </p:txBody>
      </p:sp>
      <p:pic>
        <p:nvPicPr>
          <p:cNvPr id="6" name="صورة 11" descr="Image result for drying ov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93374" y="2089706"/>
            <a:ext cx="2956394" cy="3365382"/>
          </a:xfrm>
          <a:prstGeom prst="rect">
            <a:avLst/>
          </a:prstGeom>
          <a:noFill/>
          <a:ln>
            <a:noFill/>
          </a:ln>
        </p:spPr>
      </p:pic>
      <p:pic>
        <p:nvPicPr>
          <p:cNvPr id="1026" name="Picture 2" descr="C:\Users\abdul\Downloads\107687547_2374639799500359_1630747234464810092_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2744" y="1985534"/>
            <a:ext cx="7372350" cy="3409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45763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4449171" y="1587745"/>
            <a:ext cx="3806346" cy="3798576"/>
          </a:xfrm>
          <a:prstGeom prst="rect">
            <a:avLst/>
          </a:prstGeom>
        </p:spPr>
      </p:pic>
      <p:sp>
        <p:nvSpPr>
          <p:cNvPr id="5" name="TextBox 4"/>
          <p:cNvSpPr txBox="1"/>
          <p:nvPr/>
        </p:nvSpPr>
        <p:spPr>
          <a:xfrm>
            <a:off x="3534770" y="846161"/>
            <a:ext cx="5377218" cy="523220"/>
          </a:xfrm>
          <a:prstGeom prst="rect">
            <a:avLst/>
          </a:prstGeom>
          <a:noFill/>
        </p:spPr>
        <p:txBody>
          <a:bodyPr wrap="square" rtlCol="0">
            <a:spAutoFit/>
          </a:bodyPr>
          <a:lstStyle/>
          <a:p>
            <a:pPr algn="ctr"/>
            <a:r>
              <a:rPr lang="en-US" sz="2800" dirty="0" smtClean="0">
                <a:solidFill>
                  <a:srgbClr val="FF0000"/>
                </a:solidFill>
              </a:rPr>
              <a:t>Slump Test</a:t>
            </a:r>
            <a:endParaRPr lang="en-US" sz="2800" dirty="0">
              <a:solidFill>
                <a:srgbClr val="FF0000"/>
              </a:solidFill>
            </a:endParaRPr>
          </a:p>
        </p:txBody>
      </p:sp>
    </p:spTree>
    <p:extLst>
      <p:ext uri="{BB962C8B-B14F-4D97-AF65-F5344CB8AC3E}">
        <p14:creationId xmlns:p14="http://schemas.microsoft.com/office/powerpoint/2010/main" val="299397768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0853" y="584247"/>
            <a:ext cx="7212144" cy="896112"/>
          </a:xfrm>
        </p:spPr>
        <p:txBody>
          <a:bodyPr>
            <a:normAutofit fontScale="90000"/>
          </a:bodyPr>
          <a:lstStyle/>
          <a:p>
            <a:r>
              <a:rPr lang="en-GB" sz="3200" b="1" dirty="0" smtClean="0">
                <a:solidFill>
                  <a:schemeClr val="tx1"/>
                </a:solidFill>
                <a:latin typeface="Times New Roman" panose="02020603050405020304" pitchFamily="18" charset="0"/>
                <a:cs typeface="Times New Roman" panose="02020603050405020304" pitchFamily="18" charset="0"/>
              </a:rPr>
              <a:t>Results : 1- Compression Test</a:t>
            </a:r>
            <a:r>
              <a:rPr lang="en-GB" sz="3200" b="1" dirty="0" smtClean="0">
                <a:solidFill>
                  <a:srgbClr val="FF0000"/>
                </a:solidFill>
                <a:latin typeface="Times New Roman" panose="02020603050405020304" pitchFamily="18" charset="0"/>
                <a:cs typeface="Times New Roman" panose="02020603050405020304" pitchFamily="18" charset="0"/>
              </a:rPr>
              <a:t/>
            </a:r>
            <a:br>
              <a:rPr lang="en-GB" sz="3200" b="1" dirty="0" smtClean="0">
                <a:solidFill>
                  <a:srgbClr val="FF0000"/>
                </a:solidFill>
                <a:latin typeface="Times New Roman" panose="02020603050405020304" pitchFamily="18" charset="0"/>
                <a:cs typeface="Times New Roman" panose="02020603050405020304" pitchFamily="18" charset="0"/>
              </a:rPr>
            </a:br>
            <a:r>
              <a:rPr lang="en-GB" sz="3200" b="1" dirty="0" smtClean="0">
                <a:solidFill>
                  <a:srgbClr val="FF0000"/>
                </a:solidFill>
                <a:latin typeface="Times New Roman" panose="02020603050405020304" pitchFamily="18" charset="0"/>
                <a:cs typeface="Times New Roman" panose="02020603050405020304" pitchFamily="18" charset="0"/>
              </a:rPr>
              <a:t>Compression Test at 7 days </a:t>
            </a:r>
            <a:endParaRPr lang="ar-SA" sz="3200" b="1" dirty="0">
              <a:solidFill>
                <a:srgbClr val="FF0000"/>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5" name="Content Placeholder 4"/>
              <p:cNvGraphicFramePr>
                <a:graphicFrameLocks noGrp="1"/>
              </p:cNvGraphicFramePr>
              <p:nvPr>
                <p:ph idx="1"/>
                <p:extLst>
                  <p:ext uri="{D42A27DB-BD31-4B8C-83A1-F6EECF244321}">
                    <p14:modId xmlns:p14="http://schemas.microsoft.com/office/powerpoint/2010/main" val="3173113926"/>
                  </p:ext>
                </p:extLst>
              </p:nvPr>
            </p:nvGraphicFramePr>
            <p:xfrm>
              <a:off x="4326338" y="1620199"/>
              <a:ext cx="7110068" cy="4471706"/>
            </p:xfrm>
            <a:graphic>
              <a:graphicData uri="http://schemas.openxmlformats.org/drawingml/2006/table">
                <a:tbl>
                  <a:tblPr firstRow="1" firstCol="1" bandRow="1">
                    <a:tableStyleId>{5C22544A-7EE6-4342-B048-85BDC9FD1C3A}</a:tableStyleId>
                  </a:tblPr>
                  <a:tblGrid>
                    <a:gridCol w="1242817"/>
                    <a:gridCol w="720159"/>
                    <a:gridCol w="985101"/>
                    <a:gridCol w="1001961"/>
                    <a:gridCol w="1164940"/>
                    <a:gridCol w="992326"/>
                    <a:gridCol w="1002764"/>
                  </a:tblGrid>
                  <a:tr h="947399">
                    <a:tc>
                      <a:txBody>
                        <a:bodyPr/>
                        <a:lstStyle/>
                        <a:p>
                          <a:pPr marL="0" marR="0" algn="ctr">
                            <a:lnSpc>
                              <a:spcPct val="150000"/>
                            </a:lnSpc>
                            <a:spcBef>
                              <a:spcPts val="0"/>
                            </a:spcBef>
                            <a:spcAft>
                              <a:spcPts val="0"/>
                            </a:spcAft>
                          </a:pPr>
                          <a:r>
                            <a:rPr lang="en-US" sz="1600" dirty="0">
                              <a:effectLst/>
                            </a:rPr>
                            <a:t>Ratio PCB%</a:t>
                          </a:r>
                          <a:endParaRPr lang="en-US" sz="1600" dirty="0">
                            <a:effectLst/>
                            <a:latin typeface="Calibri"/>
                            <a:ea typeface="Times New Roman"/>
                            <a:cs typeface="Arial"/>
                          </a:endParaRPr>
                        </a:p>
                      </a:txBody>
                      <a:tcPr marL="68580" marR="68580" marT="0" marB="0"/>
                    </a:tc>
                    <a:tc>
                      <a:txBody>
                        <a:bodyPr/>
                        <a:lstStyle/>
                        <a:p>
                          <a:pPr marL="0" marR="0" algn="ctr">
                            <a:lnSpc>
                              <a:spcPct val="150000"/>
                            </a:lnSpc>
                            <a:spcBef>
                              <a:spcPts val="0"/>
                            </a:spcBef>
                            <a:spcAft>
                              <a:spcPts val="0"/>
                            </a:spcAft>
                          </a:pPr>
                          <a:r>
                            <a:rPr lang="en-US" sz="1600">
                              <a:effectLst/>
                            </a:rPr>
                            <a:t>Age</a:t>
                          </a:r>
                        </a:p>
                        <a:p>
                          <a:pPr marL="0" marR="0" algn="ctr">
                            <a:lnSpc>
                              <a:spcPct val="150000"/>
                            </a:lnSpc>
                            <a:spcBef>
                              <a:spcPts val="0"/>
                            </a:spcBef>
                            <a:spcAft>
                              <a:spcPts val="0"/>
                            </a:spcAft>
                          </a:pPr>
                          <a:r>
                            <a:rPr lang="en-US" sz="1600">
                              <a:effectLst/>
                            </a:rPr>
                            <a:t>(Days)</a:t>
                          </a:r>
                          <a:endParaRPr lang="en-US" sz="1600">
                            <a:effectLst/>
                            <a:latin typeface="Calibri"/>
                            <a:ea typeface="Times New Roman"/>
                            <a:cs typeface="Arial"/>
                          </a:endParaRPr>
                        </a:p>
                      </a:txBody>
                      <a:tcPr marL="68580" marR="68580" marT="0" marB="0"/>
                    </a:tc>
                    <a:tc>
                      <a:txBody>
                        <a:bodyPr/>
                        <a:lstStyle/>
                        <a:p>
                          <a:pPr marL="0" marR="0" algn="ctr">
                            <a:lnSpc>
                              <a:spcPct val="150000"/>
                            </a:lnSpc>
                            <a:spcBef>
                              <a:spcPts val="0"/>
                            </a:spcBef>
                            <a:spcAft>
                              <a:spcPts val="0"/>
                            </a:spcAft>
                          </a:pPr>
                          <a:r>
                            <a:rPr lang="en-US" sz="1600" dirty="0">
                              <a:effectLst/>
                            </a:rPr>
                            <a:t>Weight (</a:t>
                          </a:r>
                          <a:r>
                            <a:rPr lang="en-US" sz="1600" dirty="0" err="1">
                              <a:effectLst/>
                            </a:rPr>
                            <a:t>gm</a:t>
                          </a:r>
                          <a:r>
                            <a:rPr lang="en-US" sz="1600" dirty="0">
                              <a:effectLst/>
                            </a:rPr>
                            <a:t>)</a:t>
                          </a:r>
                          <a:endParaRPr lang="en-US" sz="1600" dirty="0">
                            <a:effectLst/>
                            <a:latin typeface="Calibri"/>
                            <a:ea typeface="Times New Roman"/>
                            <a:cs typeface="Arial"/>
                          </a:endParaRPr>
                        </a:p>
                      </a:txBody>
                      <a:tcPr marL="68580" marR="68580" marT="0" marB="0"/>
                    </a:tc>
                    <a:tc>
                      <a:txBody>
                        <a:bodyPr/>
                        <a:lstStyle/>
                        <a:p>
                          <a:pPr marL="0" marR="0" algn="ctr">
                            <a:lnSpc>
                              <a:spcPct val="150000"/>
                            </a:lnSpc>
                            <a:spcBef>
                              <a:spcPts val="0"/>
                            </a:spcBef>
                            <a:spcAft>
                              <a:spcPts val="0"/>
                            </a:spcAft>
                          </a:pPr>
                          <a:r>
                            <a:rPr lang="en-US" sz="1600" dirty="0">
                              <a:effectLst/>
                            </a:rPr>
                            <a:t>Density </a:t>
                          </a:r>
                          <a:r>
                            <a:rPr lang="en-US" sz="1800" b="1" kern="1200" dirty="0" smtClean="0">
                              <a:solidFill>
                                <a:schemeClr val="lt1"/>
                              </a:solidFill>
                              <a:effectLst/>
                              <a:latin typeface="+mn-lt"/>
                              <a:ea typeface="+mn-ea"/>
                              <a:cs typeface="+mn-cs"/>
                            </a:rPr>
                            <a:t>(g/</a:t>
                          </a:r>
                          <a14:m>
                            <m:oMath xmlns:m="http://schemas.openxmlformats.org/officeDocument/2006/math">
                              <m:r>
                                <a:rPr lang="en-US" sz="1800" b="1" i="1" kern="1200">
                                  <a:solidFill>
                                    <a:schemeClr val="lt1"/>
                                  </a:solidFill>
                                  <a:effectLst/>
                                  <a:latin typeface="Cambria Math"/>
                                  <a:ea typeface="+mn-ea"/>
                                  <a:cs typeface="+mn-cs"/>
                                </a:rPr>
                                <m:t>𝑐</m:t>
                              </m:r>
                              <m:sSup>
                                <m:sSupPr>
                                  <m:ctrlPr>
                                    <a:rPr lang="en-US" sz="1800" b="1" i="1" kern="1200">
                                      <a:solidFill>
                                        <a:schemeClr val="lt1"/>
                                      </a:solidFill>
                                      <a:effectLst/>
                                      <a:latin typeface="Cambria Math"/>
                                      <a:ea typeface="+mn-ea"/>
                                      <a:cs typeface="+mn-cs"/>
                                    </a:rPr>
                                  </m:ctrlPr>
                                </m:sSupPr>
                                <m:e>
                                  <m:r>
                                    <a:rPr lang="en-US" sz="1800" b="1" i="1" kern="1200">
                                      <a:solidFill>
                                        <a:schemeClr val="lt1"/>
                                      </a:solidFill>
                                      <a:effectLst/>
                                      <a:latin typeface="Cambria Math"/>
                                      <a:ea typeface="+mn-ea"/>
                                      <a:cs typeface="+mn-cs"/>
                                    </a:rPr>
                                    <m:t>𝒎</m:t>
                                  </m:r>
                                </m:e>
                                <m:sup>
                                  <m:r>
                                    <a:rPr lang="en-US" sz="1800" b="1" i="1" kern="1200">
                                      <a:solidFill>
                                        <a:schemeClr val="lt1"/>
                                      </a:solidFill>
                                      <a:effectLst/>
                                      <a:latin typeface="Cambria Math"/>
                                      <a:ea typeface="+mn-ea"/>
                                      <a:cs typeface="+mn-cs"/>
                                    </a:rPr>
                                    <m:t>𝟑</m:t>
                                  </m:r>
                                </m:sup>
                              </m:sSup>
                              <m:r>
                                <a:rPr lang="en-US" sz="1800" b="1" i="1" kern="1200">
                                  <a:solidFill>
                                    <a:schemeClr val="lt1"/>
                                  </a:solidFill>
                                  <a:effectLst/>
                                  <a:latin typeface="Cambria Math"/>
                                  <a:ea typeface="+mn-ea"/>
                                  <a:cs typeface="+mn-cs"/>
                                </a:rPr>
                                <m:t>)</m:t>
                              </m:r>
                            </m:oMath>
                          </a14:m>
                          <a:endParaRPr lang="en-US" sz="1600" dirty="0">
                            <a:effectLst/>
                            <a:latin typeface="Calibri"/>
                            <a:ea typeface="Times New Roman"/>
                            <a:cs typeface="Arial"/>
                          </a:endParaRPr>
                        </a:p>
                      </a:txBody>
                      <a:tcPr marL="68580" marR="68580" marT="0" marB="0"/>
                    </a:tc>
                    <a:tc>
                      <a:txBody>
                        <a:bodyPr/>
                        <a:lstStyle/>
                        <a:p>
                          <a:pPr marL="0" marR="0" algn="ctr">
                            <a:lnSpc>
                              <a:spcPct val="150000"/>
                            </a:lnSpc>
                            <a:spcBef>
                              <a:spcPts val="0"/>
                            </a:spcBef>
                            <a:spcAft>
                              <a:spcPts val="0"/>
                            </a:spcAft>
                          </a:pPr>
                          <a:r>
                            <a:rPr lang="en-US" sz="1600">
                              <a:effectLst/>
                            </a:rPr>
                            <a:t>Compression Test (KN)</a:t>
                          </a:r>
                          <a:endParaRPr lang="en-US" sz="1600">
                            <a:effectLst/>
                            <a:latin typeface="Calibri"/>
                            <a:ea typeface="Times New Roman"/>
                            <a:cs typeface="Arial"/>
                          </a:endParaRPr>
                        </a:p>
                      </a:txBody>
                      <a:tcPr marL="68580" marR="68580" marT="0" marB="0"/>
                    </a:tc>
                    <a:tc>
                      <a:txBody>
                        <a:bodyPr/>
                        <a:lstStyle/>
                        <a:p>
                          <a:pPr marL="0" marR="0" algn="ctr">
                            <a:lnSpc>
                              <a:spcPct val="150000"/>
                            </a:lnSpc>
                            <a:spcBef>
                              <a:spcPts val="0"/>
                            </a:spcBef>
                            <a:spcAft>
                              <a:spcPts val="0"/>
                            </a:spcAft>
                          </a:pPr>
                          <a:r>
                            <a:rPr lang="en-US" sz="1600">
                              <a:effectLst/>
                            </a:rPr>
                            <a:t>Pressure</a:t>
                          </a:r>
                        </a:p>
                        <a:p>
                          <a:pPr marL="0" marR="0" algn="ctr">
                            <a:lnSpc>
                              <a:spcPct val="150000"/>
                            </a:lnSpc>
                            <a:spcBef>
                              <a:spcPts val="0"/>
                            </a:spcBef>
                            <a:spcAft>
                              <a:spcPts val="0"/>
                            </a:spcAft>
                          </a:pPr>
                          <a:r>
                            <a:rPr lang="en-US" sz="1600">
                              <a:effectLst/>
                            </a:rPr>
                            <a:t>MPa</a:t>
                          </a:r>
                          <a:endParaRPr lang="en-US" sz="1600">
                            <a:effectLst/>
                            <a:latin typeface="Calibri"/>
                            <a:ea typeface="Times New Roman"/>
                            <a:cs typeface="Arial"/>
                          </a:endParaRPr>
                        </a:p>
                      </a:txBody>
                      <a:tcPr marL="68580" marR="68580" marT="0" marB="0"/>
                    </a:tc>
                    <a:tc>
                      <a:txBody>
                        <a:bodyPr/>
                        <a:lstStyle/>
                        <a:p>
                          <a:pPr marL="0" marR="0" algn="ctr">
                            <a:lnSpc>
                              <a:spcPct val="150000"/>
                            </a:lnSpc>
                            <a:spcBef>
                              <a:spcPts val="0"/>
                            </a:spcBef>
                            <a:spcAft>
                              <a:spcPts val="0"/>
                            </a:spcAft>
                          </a:pPr>
                          <a:r>
                            <a:rPr lang="en-US" sz="1600">
                              <a:effectLst/>
                            </a:rPr>
                            <a:t>Pressure (Kg/c</a:t>
                          </a:r>
                          <a14:m>
                            <m:oMath xmlns:m="http://schemas.openxmlformats.org/officeDocument/2006/math">
                              <m:sSup>
                                <m:sSupPr>
                                  <m:ctrlPr>
                                    <a:rPr lang="en-US" sz="1600" i="1">
                                      <a:effectLst/>
                                      <a:latin typeface="Cambria Math"/>
                                    </a:rPr>
                                  </m:ctrlPr>
                                </m:sSupPr>
                                <m:e>
                                  <m:r>
                                    <a:rPr lang="en-US" sz="1600">
                                      <a:effectLst/>
                                      <a:latin typeface="Cambria Math"/>
                                    </a:rPr>
                                    <m:t>𝒎</m:t>
                                  </m:r>
                                </m:e>
                                <m:sup>
                                  <m:r>
                                    <a:rPr lang="en-US" sz="1600">
                                      <a:effectLst/>
                                      <a:latin typeface="Cambria Math"/>
                                    </a:rPr>
                                    <m:t>𝟐</m:t>
                                  </m:r>
                                </m:sup>
                              </m:sSup>
                              <m:r>
                                <a:rPr lang="en-US" sz="1600">
                                  <a:effectLst/>
                                  <a:latin typeface="Cambria Math"/>
                                </a:rPr>
                                <m:t>)</m:t>
                              </m:r>
                            </m:oMath>
                          </a14:m>
                          <a:endParaRPr lang="en-US" sz="1600">
                            <a:effectLst/>
                            <a:latin typeface="Calibri"/>
                            <a:ea typeface="Times New Roman"/>
                            <a:cs typeface="Arial"/>
                          </a:endParaRPr>
                        </a:p>
                      </a:txBody>
                      <a:tcPr marL="68580" marR="68580" marT="0" marB="0"/>
                    </a:tc>
                  </a:tr>
                  <a:tr h="443249">
                    <a:tc>
                      <a:txBody>
                        <a:bodyPr/>
                        <a:lstStyle/>
                        <a:p>
                          <a:pPr marL="0" marR="0" algn="ctr">
                            <a:lnSpc>
                              <a:spcPct val="150000"/>
                            </a:lnSpc>
                            <a:spcBef>
                              <a:spcPts val="0"/>
                            </a:spcBef>
                            <a:spcAft>
                              <a:spcPts val="0"/>
                            </a:spcAft>
                          </a:pPr>
                          <a:r>
                            <a:rPr lang="en-US" sz="1600">
                              <a:effectLst/>
                            </a:rPr>
                            <a:t>0%</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7</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2379</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2.379</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212</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dirty="0">
                              <a:effectLst/>
                            </a:rPr>
                            <a:t>21.2</a:t>
                          </a:r>
                          <a:endParaRPr lang="en-US" sz="1600" dirty="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216.2</a:t>
                          </a:r>
                          <a:endParaRPr lang="en-US" sz="1600">
                            <a:effectLst/>
                            <a:latin typeface="Calibri"/>
                            <a:ea typeface="Times New Roman"/>
                            <a:cs typeface="Arial"/>
                          </a:endParaRPr>
                        </a:p>
                      </a:txBody>
                      <a:tcPr marL="68580" marR="68580" marT="0" marB="0"/>
                    </a:tc>
                  </a:tr>
                  <a:tr h="443249">
                    <a:tc>
                      <a:txBody>
                        <a:bodyPr/>
                        <a:lstStyle/>
                        <a:p>
                          <a:pPr marL="0" marR="0" algn="ctr">
                            <a:lnSpc>
                              <a:spcPct val="150000"/>
                            </a:lnSpc>
                            <a:spcBef>
                              <a:spcPts val="0"/>
                            </a:spcBef>
                            <a:spcAft>
                              <a:spcPts val="0"/>
                            </a:spcAft>
                          </a:pPr>
                          <a:r>
                            <a:rPr lang="en-US" sz="1600">
                              <a:effectLst/>
                            </a:rPr>
                            <a:t>4% Random</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7</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2369</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2.369</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dirty="0">
                              <a:effectLst/>
                            </a:rPr>
                            <a:t>284.6</a:t>
                          </a:r>
                          <a:endParaRPr lang="en-US" sz="1600" dirty="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28.4</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dirty="0">
                              <a:effectLst/>
                            </a:rPr>
                            <a:t>290.3</a:t>
                          </a:r>
                          <a:endParaRPr lang="en-US" sz="1600" dirty="0">
                            <a:effectLst/>
                            <a:latin typeface="Calibri"/>
                            <a:ea typeface="Times New Roman"/>
                            <a:cs typeface="Arial"/>
                          </a:endParaRPr>
                        </a:p>
                      </a:txBody>
                      <a:tcPr marL="68580" marR="68580" marT="0" marB="0"/>
                    </a:tc>
                  </a:tr>
                  <a:tr h="443249">
                    <a:tc>
                      <a:txBody>
                        <a:bodyPr/>
                        <a:lstStyle/>
                        <a:p>
                          <a:pPr marL="0" marR="0" algn="ctr">
                            <a:lnSpc>
                              <a:spcPct val="150000"/>
                            </a:lnSpc>
                            <a:spcBef>
                              <a:spcPts val="0"/>
                            </a:spcBef>
                            <a:spcAft>
                              <a:spcPts val="0"/>
                            </a:spcAft>
                          </a:pPr>
                          <a:r>
                            <a:rPr lang="en-US" sz="1600">
                              <a:effectLst/>
                            </a:rPr>
                            <a:t>4% at 600 </a:t>
                          </a:r>
                          <a:r>
                            <a:rPr lang="en-GB" sz="1600">
                              <a:effectLst/>
                            </a:rPr>
                            <a:t>µm</a:t>
                          </a:r>
                          <a:endParaRPr lang="en-US" sz="1600">
                            <a:effectLst/>
                            <a:latin typeface="Calibri"/>
                            <a:ea typeface="Times New Roman"/>
                            <a:cs typeface="Arial"/>
                          </a:endParaRPr>
                        </a:p>
                      </a:txBody>
                      <a:tcPr marL="68580" marR="68580" marT="0" marB="0"/>
                    </a:tc>
                    <a:tc>
                      <a:txBody>
                        <a:bodyPr/>
                        <a:lstStyle/>
                        <a:p>
                          <a:pPr marL="0" marR="0" algn="ctr" rtl="0">
                            <a:lnSpc>
                              <a:spcPct val="115000"/>
                            </a:lnSpc>
                            <a:spcBef>
                              <a:spcPts val="0"/>
                            </a:spcBef>
                            <a:spcAft>
                              <a:spcPts val="0"/>
                            </a:spcAft>
                          </a:pPr>
                          <a:r>
                            <a:rPr lang="en-US" sz="1600">
                              <a:effectLst/>
                            </a:rPr>
                            <a:t>7</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2407.6</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2.407</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297.3</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29.7</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303.2</a:t>
                          </a:r>
                          <a:endParaRPr lang="en-US" sz="1600">
                            <a:effectLst/>
                            <a:latin typeface="Calibri"/>
                            <a:ea typeface="Times New Roman"/>
                            <a:cs typeface="Arial"/>
                          </a:endParaRPr>
                        </a:p>
                      </a:txBody>
                      <a:tcPr marL="68580" marR="68580" marT="0" marB="0"/>
                    </a:tc>
                  </a:tr>
                  <a:tr h="443249">
                    <a:tc>
                      <a:txBody>
                        <a:bodyPr/>
                        <a:lstStyle/>
                        <a:p>
                          <a:pPr marL="0" marR="0" algn="ctr">
                            <a:lnSpc>
                              <a:spcPct val="150000"/>
                            </a:lnSpc>
                            <a:spcBef>
                              <a:spcPts val="0"/>
                            </a:spcBef>
                            <a:spcAft>
                              <a:spcPts val="0"/>
                            </a:spcAft>
                          </a:pPr>
                          <a:r>
                            <a:rPr lang="en-US" sz="1600">
                              <a:effectLst/>
                            </a:rPr>
                            <a:t>4% at 300</a:t>
                          </a:r>
                          <a:r>
                            <a:rPr lang="en-GB" sz="1600">
                              <a:effectLst/>
                            </a:rPr>
                            <a:t>µm</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7</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2454.3</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2.454</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236.6</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dirty="0">
                              <a:effectLst/>
                            </a:rPr>
                            <a:t>23.6</a:t>
                          </a:r>
                          <a:endParaRPr lang="en-US" sz="1600" dirty="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241.3</a:t>
                          </a:r>
                          <a:endParaRPr lang="en-US" sz="1600">
                            <a:effectLst/>
                            <a:latin typeface="Calibri"/>
                            <a:ea typeface="Times New Roman"/>
                            <a:cs typeface="Arial"/>
                          </a:endParaRPr>
                        </a:p>
                      </a:txBody>
                      <a:tcPr marL="68580" marR="68580" marT="0" marB="0"/>
                    </a:tc>
                  </a:tr>
                  <a:tr h="443249">
                    <a:tc>
                      <a:txBody>
                        <a:bodyPr/>
                        <a:lstStyle/>
                        <a:p>
                          <a:pPr marL="0" marR="0" algn="ctr">
                            <a:lnSpc>
                              <a:spcPct val="150000"/>
                            </a:lnSpc>
                            <a:spcBef>
                              <a:spcPts val="0"/>
                            </a:spcBef>
                            <a:spcAft>
                              <a:spcPts val="0"/>
                            </a:spcAft>
                          </a:pPr>
                          <a:r>
                            <a:rPr lang="en-US" sz="1600">
                              <a:effectLst/>
                            </a:rPr>
                            <a:t>4% at 150</a:t>
                          </a:r>
                          <a:r>
                            <a:rPr lang="en-GB" sz="1600">
                              <a:effectLst/>
                            </a:rPr>
                            <a:t>µm</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7</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2383</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2.383</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246</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24.6</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250.8</a:t>
                          </a:r>
                          <a:endParaRPr lang="en-US" sz="1600">
                            <a:effectLst/>
                            <a:latin typeface="Calibri"/>
                            <a:ea typeface="Times New Roman"/>
                            <a:cs typeface="Arial"/>
                          </a:endParaRPr>
                        </a:p>
                      </a:txBody>
                      <a:tcPr marL="68580" marR="68580" marT="0" marB="0"/>
                    </a:tc>
                  </a:tr>
                  <a:tr h="443249">
                    <a:tc>
                      <a:txBody>
                        <a:bodyPr/>
                        <a:lstStyle/>
                        <a:p>
                          <a:pPr marL="0" marR="0" algn="ctr">
                            <a:lnSpc>
                              <a:spcPct val="150000"/>
                            </a:lnSpc>
                            <a:spcBef>
                              <a:spcPts val="0"/>
                            </a:spcBef>
                            <a:spcAft>
                              <a:spcPts val="0"/>
                            </a:spcAft>
                          </a:pPr>
                          <a:r>
                            <a:rPr lang="en-US" sz="1600" dirty="0">
                              <a:effectLst/>
                            </a:rPr>
                            <a:t>4% at 75</a:t>
                          </a:r>
                          <a:r>
                            <a:rPr lang="en-GB" sz="1600" dirty="0">
                              <a:effectLst/>
                            </a:rPr>
                            <a:t>µm</a:t>
                          </a:r>
                          <a:endParaRPr lang="en-US" sz="1600" dirty="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7</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2417.3</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2.417</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dirty="0">
                              <a:effectLst/>
                            </a:rPr>
                            <a:t>263.3</a:t>
                          </a:r>
                          <a:endParaRPr lang="en-US" sz="1600" dirty="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dirty="0">
                              <a:effectLst/>
                            </a:rPr>
                            <a:t>26.3</a:t>
                          </a:r>
                          <a:endParaRPr lang="en-US" sz="1600" dirty="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dirty="0">
                              <a:effectLst/>
                            </a:rPr>
                            <a:t>268.5</a:t>
                          </a:r>
                          <a:endParaRPr lang="en-US" sz="1600" dirty="0">
                            <a:effectLst/>
                            <a:latin typeface="Calibri"/>
                            <a:ea typeface="Times New Roman"/>
                            <a:cs typeface="Arial"/>
                          </a:endParaRPr>
                        </a:p>
                      </a:txBody>
                      <a:tcPr marL="68580" marR="68580" marT="0" marB="0"/>
                    </a:tc>
                  </a:tr>
                </a:tbl>
              </a:graphicData>
            </a:graphic>
          </p:graphicFrame>
        </mc:Choice>
        <mc:Fallback xmlns="">
          <p:graphicFrame>
            <p:nvGraphicFramePr>
              <p:cNvPr id="5" name="Content Placeholder 4"/>
              <p:cNvGraphicFramePr>
                <a:graphicFrameLocks noGrp="1"/>
              </p:cNvGraphicFramePr>
              <p:nvPr>
                <p:ph idx="1"/>
                <p:extLst>
                  <p:ext uri="{D42A27DB-BD31-4B8C-83A1-F6EECF244321}">
                    <p14:modId xmlns:p14="http://schemas.microsoft.com/office/powerpoint/2010/main" val="3173113926"/>
                  </p:ext>
                </p:extLst>
              </p:nvPr>
            </p:nvGraphicFramePr>
            <p:xfrm>
              <a:off x="4326338" y="1620199"/>
              <a:ext cx="7110068" cy="4354358"/>
            </p:xfrm>
            <a:graphic>
              <a:graphicData uri="http://schemas.openxmlformats.org/drawingml/2006/table">
                <a:tbl>
                  <a:tblPr firstRow="1" firstCol="1" bandRow="1">
                    <a:tableStyleId>{5C22544A-7EE6-4342-B048-85BDC9FD1C3A}</a:tableStyleId>
                  </a:tblPr>
                  <a:tblGrid>
                    <a:gridCol w="1242817"/>
                    <a:gridCol w="720159"/>
                    <a:gridCol w="985101"/>
                    <a:gridCol w="1001961"/>
                    <a:gridCol w="1164940"/>
                    <a:gridCol w="992326"/>
                    <a:gridCol w="1002764"/>
                  </a:tblGrid>
                  <a:tr h="947399">
                    <a:tc>
                      <a:txBody>
                        <a:bodyPr/>
                        <a:lstStyle/>
                        <a:p>
                          <a:pPr marL="0" marR="0" algn="ctr">
                            <a:lnSpc>
                              <a:spcPct val="150000"/>
                            </a:lnSpc>
                            <a:spcBef>
                              <a:spcPts val="0"/>
                            </a:spcBef>
                            <a:spcAft>
                              <a:spcPts val="0"/>
                            </a:spcAft>
                          </a:pPr>
                          <a:r>
                            <a:rPr lang="en-US" sz="1600" dirty="0">
                              <a:effectLst/>
                            </a:rPr>
                            <a:t>Ratio PCB%</a:t>
                          </a:r>
                          <a:endParaRPr lang="en-US" sz="1600" dirty="0">
                            <a:effectLst/>
                            <a:latin typeface="Calibri"/>
                            <a:ea typeface="Times New Roman"/>
                            <a:cs typeface="Arial"/>
                          </a:endParaRPr>
                        </a:p>
                      </a:txBody>
                      <a:tcPr marL="68580" marR="68580" marT="0" marB="0"/>
                    </a:tc>
                    <a:tc>
                      <a:txBody>
                        <a:bodyPr/>
                        <a:lstStyle/>
                        <a:p>
                          <a:pPr marL="0" marR="0" algn="ctr">
                            <a:lnSpc>
                              <a:spcPct val="150000"/>
                            </a:lnSpc>
                            <a:spcBef>
                              <a:spcPts val="0"/>
                            </a:spcBef>
                            <a:spcAft>
                              <a:spcPts val="0"/>
                            </a:spcAft>
                          </a:pPr>
                          <a:r>
                            <a:rPr lang="en-US" sz="1600">
                              <a:effectLst/>
                            </a:rPr>
                            <a:t>Age</a:t>
                          </a:r>
                        </a:p>
                        <a:p>
                          <a:pPr marL="0" marR="0" algn="ctr">
                            <a:lnSpc>
                              <a:spcPct val="150000"/>
                            </a:lnSpc>
                            <a:spcBef>
                              <a:spcPts val="0"/>
                            </a:spcBef>
                            <a:spcAft>
                              <a:spcPts val="0"/>
                            </a:spcAft>
                          </a:pPr>
                          <a:r>
                            <a:rPr lang="en-US" sz="1600">
                              <a:effectLst/>
                            </a:rPr>
                            <a:t>(Days)</a:t>
                          </a:r>
                          <a:endParaRPr lang="en-US" sz="1600">
                            <a:effectLst/>
                            <a:latin typeface="Calibri"/>
                            <a:ea typeface="Times New Roman"/>
                            <a:cs typeface="Arial"/>
                          </a:endParaRPr>
                        </a:p>
                      </a:txBody>
                      <a:tcPr marL="68580" marR="68580" marT="0" marB="0"/>
                    </a:tc>
                    <a:tc>
                      <a:txBody>
                        <a:bodyPr/>
                        <a:lstStyle/>
                        <a:p>
                          <a:pPr marL="0" marR="0" algn="ctr">
                            <a:lnSpc>
                              <a:spcPct val="150000"/>
                            </a:lnSpc>
                            <a:spcBef>
                              <a:spcPts val="0"/>
                            </a:spcBef>
                            <a:spcAft>
                              <a:spcPts val="0"/>
                            </a:spcAft>
                          </a:pPr>
                          <a:r>
                            <a:rPr lang="en-US" sz="1600" dirty="0">
                              <a:effectLst/>
                            </a:rPr>
                            <a:t>Weight (</a:t>
                          </a:r>
                          <a:r>
                            <a:rPr lang="en-US" sz="1600" dirty="0" err="1">
                              <a:effectLst/>
                            </a:rPr>
                            <a:t>gm</a:t>
                          </a:r>
                          <a:r>
                            <a:rPr lang="en-US" sz="1600" dirty="0">
                              <a:effectLst/>
                            </a:rPr>
                            <a:t>)</a:t>
                          </a:r>
                          <a:endParaRPr lang="en-US" sz="1600" dirty="0">
                            <a:effectLst/>
                            <a:latin typeface="Calibri"/>
                            <a:ea typeface="Times New Roman"/>
                            <a:cs typeface="Arial"/>
                          </a:endParaRPr>
                        </a:p>
                      </a:txBody>
                      <a:tcPr marL="68580" marR="68580" marT="0" marB="0"/>
                    </a:tc>
                    <a:tc>
                      <a:txBody>
                        <a:bodyPr/>
                        <a:lstStyle/>
                        <a:p>
                          <a:endParaRPr lang="en-US"/>
                        </a:p>
                      </a:txBody>
                      <a:tcPr marL="68580" marR="68580" marT="0" marB="0">
                        <a:blipFill rotWithShape="1">
                          <a:blip r:embed="rId2"/>
                          <a:stretch>
                            <a:fillRect l="-293333" t="-645" r="-314545" b="-361935"/>
                          </a:stretch>
                        </a:blipFill>
                      </a:tcPr>
                    </a:tc>
                    <a:tc>
                      <a:txBody>
                        <a:bodyPr/>
                        <a:lstStyle/>
                        <a:p>
                          <a:pPr marL="0" marR="0" algn="ctr">
                            <a:lnSpc>
                              <a:spcPct val="150000"/>
                            </a:lnSpc>
                            <a:spcBef>
                              <a:spcPts val="0"/>
                            </a:spcBef>
                            <a:spcAft>
                              <a:spcPts val="0"/>
                            </a:spcAft>
                          </a:pPr>
                          <a:r>
                            <a:rPr lang="en-US" sz="1600">
                              <a:effectLst/>
                            </a:rPr>
                            <a:t>Compression Test (KN)</a:t>
                          </a:r>
                          <a:endParaRPr lang="en-US" sz="1600">
                            <a:effectLst/>
                            <a:latin typeface="Calibri"/>
                            <a:ea typeface="Times New Roman"/>
                            <a:cs typeface="Arial"/>
                          </a:endParaRPr>
                        </a:p>
                      </a:txBody>
                      <a:tcPr marL="68580" marR="68580" marT="0" marB="0"/>
                    </a:tc>
                    <a:tc>
                      <a:txBody>
                        <a:bodyPr/>
                        <a:lstStyle/>
                        <a:p>
                          <a:pPr marL="0" marR="0" algn="ctr">
                            <a:lnSpc>
                              <a:spcPct val="150000"/>
                            </a:lnSpc>
                            <a:spcBef>
                              <a:spcPts val="0"/>
                            </a:spcBef>
                            <a:spcAft>
                              <a:spcPts val="0"/>
                            </a:spcAft>
                          </a:pPr>
                          <a:r>
                            <a:rPr lang="en-US" sz="1600">
                              <a:effectLst/>
                            </a:rPr>
                            <a:t>Pressure</a:t>
                          </a:r>
                        </a:p>
                        <a:p>
                          <a:pPr marL="0" marR="0" algn="ctr">
                            <a:lnSpc>
                              <a:spcPct val="150000"/>
                            </a:lnSpc>
                            <a:spcBef>
                              <a:spcPts val="0"/>
                            </a:spcBef>
                            <a:spcAft>
                              <a:spcPts val="0"/>
                            </a:spcAft>
                          </a:pPr>
                          <a:r>
                            <a:rPr lang="en-US" sz="1600">
                              <a:effectLst/>
                            </a:rPr>
                            <a:t>MPa</a:t>
                          </a:r>
                          <a:endParaRPr lang="en-US" sz="1600">
                            <a:effectLst/>
                            <a:latin typeface="Calibri"/>
                            <a:ea typeface="Times New Roman"/>
                            <a:cs typeface="Arial"/>
                          </a:endParaRPr>
                        </a:p>
                      </a:txBody>
                      <a:tcPr marL="68580" marR="68580" marT="0" marB="0"/>
                    </a:tc>
                    <a:tc>
                      <a:txBody>
                        <a:bodyPr/>
                        <a:lstStyle/>
                        <a:p>
                          <a:endParaRPr lang="en-US"/>
                        </a:p>
                      </a:txBody>
                      <a:tcPr marL="68580" marR="68580" marT="0" marB="0">
                        <a:blipFill rotWithShape="1">
                          <a:blip r:embed="rId2"/>
                          <a:stretch>
                            <a:fillRect l="-611585" t="-645" r="-610" b="-361935"/>
                          </a:stretch>
                        </a:blipFill>
                      </a:tcPr>
                    </a:tc>
                  </a:tr>
                  <a:tr h="443249">
                    <a:tc>
                      <a:txBody>
                        <a:bodyPr/>
                        <a:lstStyle/>
                        <a:p>
                          <a:pPr marL="0" marR="0" algn="ctr">
                            <a:lnSpc>
                              <a:spcPct val="150000"/>
                            </a:lnSpc>
                            <a:spcBef>
                              <a:spcPts val="0"/>
                            </a:spcBef>
                            <a:spcAft>
                              <a:spcPts val="0"/>
                            </a:spcAft>
                          </a:pPr>
                          <a:r>
                            <a:rPr lang="en-US" sz="1600">
                              <a:effectLst/>
                            </a:rPr>
                            <a:t>0%</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7</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2379</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2.379</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212</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dirty="0">
                              <a:effectLst/>
                            </a:rPr>
                            <a:t>21.2</a:t>
                          </a:r>
                          <a:endParaRPr lang="en-US" sz="1600" dirty="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216.2</a:t>
                          </a:r>
                          <a:endParaRPr lang="en-US" sz="1600">
                            <a:effectLst/>
                            <a:latin typeface="Calibri"/>
                            <a:ea typeface="Times New Roman"/>
                            <a:cs typeface="Arial"/>
                          </a:endParaRPr>
                        </a:p>
                      </a:txBody>
                      <a:tcPr marL="68580" marR="68580" marT="0" marB="0"/>
                    </a:tc>
                  </a:tr>
                  <a:tr h="443249">
                    <a:tc>
                      <a:txBody>
                        <a:bodyPr/>
                        <a:lstStyle/>
                        <a:p>
                          <a:pPr marL="0" marR="0" algn="ctr">
                            <a:lnSpc>
                              <a:spcPct val="150000"/>
                            </a:lnSpc>
                            <a:spcBef>
                              <a:spcPts val="0"/>
                            </a:spcBef>
                            <a:spcAft>
                              <a:spcPts val="0"/>
                            </a:spcAft>
                          </a:pPr>
                          <a:r>
                            <a:rPr lang="en-US" sz="1600">
                              <a:effectLst/>
                            </a:rPr>
                            <a:t>4% Random</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7</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2369</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2.369</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dirty="0">
                              <a:effectLst/>
                            </a:rPr>
                            <a:t>284.6</a:t>
                          </a:r>
                          <a:endParaRPr lang="en-US" sz="1600" dirty="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28.4</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dirty="0">
                              <a:effectLst/>
                            </a:rPr>
                            <a:t>290.3</a:t>
                          </a:r>
                          <a:endParaRPr lang="en-US" sz="1600" dirty="0">
                            <a:effectLst/>
                            <a:latin typeface="Calibri"/>
                            <a:ea typeface="Times New Roman"/>
                            <a:cs typeface="Arial"/>
                          </a:endParaRPr>
                        </a:p>
                      </a:txBody>
                      <a:tcPr marL="68580" marR="68580" marT="0" marB="0"/>
                    </a:tc>
                  </a:tr>
                  <a:tr h="692404">
                    <a:tc>
                      <a:txBody>
                        <a:bodyPr/>
                        <a:lstStyle/>
                        <a:p>
                          <a:pPr marL="0" marR="0" algn="ctr">
                            <a:lnSpc>
                              <a:spcPct val="150000"/>
                            </a:lnSpc>
                            <a:spcBef>
                              <a:spcPts val="0"/>
                            </a:spcBef>
                            <a:spcAft>
                              <a:spcPts val="0"/>
                            </a:spcAft>
                          </a:pPr>
                          <a:r>
                            <a:rPr lang="en-US" sz="1600">
                              <a:effectLst/>
                            </a:rPr>
                            <a:t>4% at 600 </a:t>
                          </a:r>
                          <a:r>
                            <a:rPr lang="en-GB" sz="1600">
                              <a:effectLst/>
                            </a:rPr>
                            <a:t>µm</a:t>
                          </a:r>
                          <a:endParaRPr lang="en-US" sz="1600">
                            <a:effectLst/>
                            <a:latin typeface="Calibri"/>
                            <a:ea typeface="Times New Roman"/>
                            <a:cs typeface="Arial"/>
                          </a:endParaRPr>
                        </a:p>
                      </a:txBody>
                      <a:tcPr marL="68580" marR="68580" marT="0" marB="0"/>
                    </a:tc>
                    <a:tc>
                      <a:txBody>
                        <a:bodyPr/>
                        <a:lstStyle/>
                        <a:p>
                          <a:pPr marL="0" marR="0" algn="ctr" rtl="0">
                            <a:lnSpc>
                              <a:spcPct val="115000"/>
                            </a:lnSpc>
                            <a:spcBef>
                              <a:spcPts val="0"/>
                            </a:spcBef>
                            <a:spcAft>
                              <a:spcPts val="0"/>
                            </a:spcAft>
                          </a:pPr>
                          <a:r>
                            <a:rPr lang="en-US" sz="1600">
                              <a:effectLst/>
                            </a:rPr>
                            <a:t>7</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2407.6</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2.407</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297.3</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29.7</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303.2</a:t>
                          </a:r>
                          <a:endParaRPr lang="en-US" sz="1600">
                            <a:effectLst/>
                            <a:latin typeface="Calibri"/>
                            <a:ea typeface="Times New Roman"/>
                            <a:cs typeface="Arial"/>
                          </a:endParaRPr>
                        </a:p>
                      </a:txBody>
                      <a:tcPr marL="68580" marR="68580" marT="0" marB="0"/>
                    </a:tc>
                  </a:tr>
                  <a:tr h="692404">
                    <a:tc>
                      <a:txBody>
                        <a:bodyPr/>
                        <a:lstStyle/>
                        <a:p>
                          <a:pPr marL="0" marR="0" algn="ctr">
                            <a:lnSpc>
                              <a:spcPct val="150000"/>
                            </a:lnSpc>
                            <a:spcBef>
                              <a:spcPts val="0"/>
                            </a:spcBef>
                            <a:spcAft>
                              <a:spcPts val="0"/>
                            </a:spcAft>
                          </a:pPr>
                          <a:r>
                            <a:rPr lang="en-US" sz="1600">
                              <a:effectLst/>
                            </a:rPr>
                            <a:t>4% at 300</a:t>
                          </a:r>
                          <a:r>
                            <a:rPr lang="en-GB" sz="1600">
                              <a:effectLst/>
                            </a:rPr>
                            <a:t>µm</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7</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2454.3</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2.454</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236.6</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dirty="0">
                              <a:effectLst/>
                            </a:rPr>
                            <a:t>23.6</a:t>
                          </a:r>
                          <a:endParaRPr lang="en-US" sz="1600" dirty="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241.3</a:t>
                          </a:r>
                          <a:endParaRPr lang="en-US" sz="1600">
                            <a:effectLst/>
                            <a:latin typeface="Calibri"/>
                            <a:ea typeface="Times New Roman"/>
                            <a:cs typeface="Arial"/>
                          </a:endParaRPr>
                        </a:p>
                      </a:txBody>
                      <a:tcPr marL="68580" marR="68580" marT="0" marB="0"/>
                    </a:tc>
                  </a:tr>
                  <a:tr h="692404">
                    <a:tc>
                      <a:txBody>
                        <a:bodyPr/>
                        <a:lstStyle/>
                        <a:p>
                          <a:pPr marL="0" marR="0" algn="ctr">
                            <a:lnSpc>
                              <a:spcPct val="150000"/>
                            </a:lnSpc>
                            <a:spcBef>
                              <a:spcPts val="0"/>
                            </a:spcBef>
                            <a:spcAft>
                              <a:spcPts val="0"/>
                            </a:spcAft>
                          </a:pPr>
                          <a:r>
                            <a:rPr lang="en-US" sz="1600">
                              <a:effectLst/>
                            </a:rPr>
                            <a:t>4% at 150</a:t>
                          </a:r>
                          <a:r>
                            <a:rPr lang="en-GB" sz="1600">
                              <a:effectLst/>
                            </a:rPr>
                            <a:t>µm</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7</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2383</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2.383</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246</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24.6</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250.8</a:t>
                          </a:r>
                          <a:endParaRPr lang="en-US" sz="1600">
                            <a:effectLst/>
                            <a:latin typeface="Calibri"/>
                            <a:ea typeface="Times New Roman"/>
                            <a:cs typeface="Arial"/>
                          </a:endParaRPr>
                        </a:p>
                      </a:txBody>
                      <a:tcPr marL="68580" marR="68580" marT="0" marB="0"/>
                    </a:tc>
                  </a:tr>
                  <a:tr h="443249">
                    <a:tc>
                      <a:txBody>
                        <a:bodyPr/>
                        <a:lstStyle/>
                        <a:p>
                          <a:pPr marL="0" marR="0" algn="ctr">
                            <a:lnSpc>
                              <a:spcPct val="150000"/>
                            </a:lnSpc>
                            <a:spcBef>
                              <a:spcPts val="0"/>
                            </a:spcBef>
                            <a:spcAft>
                              <a:spcPts val="0"/>
                            </a:spcAft>
                          </a:pPr>
                          <a:r>
                            <a:rPr lang="en-US" sz="1600" dirty="0">
                              <a:effectLst/>
                            </a:rPr>
                            <a:t>4% at 75</a:t>
                          </a:r>
                          <a:r>
                            <a:rPr lang="en-GB" sz="1600" dirty="0">
                              <a:effectLst/>
                            </a:rPr>
                            <a:t>µm</a:t>
                          </a:r>
                          <a:endParaRPr lang="en-US" sz="1600" dirty="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7</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2417.3</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2.417</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dirty="0">
                              <a:effectLst/>
                            </a:rPr>
                            <a:t>263.3</a:t>
                          </a:r>
                          <a:endParaRPr lang="en-US" sz="1600" dirty="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dirty="0">
                              <a:effectLst/>
                            </a:rPr>
                            <a:t>26.3</a:t>
                          </a:r>
                          <a:endParaRPr lang="en-US" sz="1600" dirty="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dirty="0">
                              <a:effectLst/>
                            </a:rPr>
                            <a:t>268.5</a:t>
                          </a:r>
                          <a:endParaRPr lang="en-US" sz="1600" dirty="0">
                            <a:effectLst/>
                            <a:latin typeface="Calibri"/>
                            <a:ea typeface="Times New Roman"/>
                            <a:cs typeface="Arial"/>
                          </a:endParaRPr>
                        </a:p>
                      </a:txBody>
                      <a:tcPr marL="68580" marR="68580" marT="0" marB="0"/>
                    </a:tc>
                  </a:tr>
                </a:tbl>
              </a:graphicData>
            </a:graphic>
          </p:graphicFrame>
        </mc:Fallback>
      </mc:AlternateContent>
    </p:spTree>
    <p:extLst>
      <p:ext uri="{BB962C8B-B14F-4D97-AF65-F5344CB8AC3E}">
        <p14:creationId xmlns:p14="http://schemas.microsoft.com/office/powerpoint/2010/main" val="29017991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val="3308656242"/>
              </p:ext>
            </p:extLst>
          </p:nvPr>
        </p:nvGraphicFramePr>
        <p:xfrm>
          <a:off x="1692322" y="1269242"/>
          <a:ext cx="9130353" cy="4708478"/>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777921" y="547089"/>
            <a:ext cx="6005015" cy="461665"/>
          </a:xfrm>
          <a:prstGeom prst="rect">
            <a:avLst/>
          </a:prstGeom>
          <a:noFill/>
        </p:spPr>
        <p:txBody>
          <a:bodyPr wrap="square" rtlCol="0">
            <a:spAutoFit/>
          </a:bodyPr>
          <a:lstStyle/>
          <a:p>
            <a:pPr algn="l"/>
            <a:r>
              <a:rPr lang="en-GB" sz="2400" b="1" dirty="0" smtClean="0">
                <a:solidFill>
                  <a:srgbClr val="FF0000"/>
                </a:solidFill>
                <a:latin typeface="Times New Roman" panose="02020603050405020304" pitchFamily="18" charset="0"/>
                <a:cs typeface="Times New Roman" panose="02020603050405020304" pitchFamily="18" charset="0"/>
              </a:rPr>
              <a:t> Compression </a:t>
            </a:r>
            <a:r>
              <a:rPr lang="en-GB" sz="2400" b="1" dirty="0">
                <a:solidFill>
                  <a:srgbClr val="FF0000"/>
                </a:solidFill>
                <a:latin typeface="Times New Roman" panose="02020603050405020304" pitchFamily="18" charset="0"/>
                <a:cs typeface="Times New Roman" panose="02020603050405020304" pitchFamily="18" charset="0"/>
              </a:rPr>
              <a:t>Test at 7 </a:t>
            </a:r>
            <a:r>
              <a:rPr lang="en-GB" sz="2400" b="1" dirty="0" smtClean="0">
                <a:solidFill>
                  <a:srgbClr val="FF0000"/>
                </a:solidFill>
                <a:latin typeface="Times New Roman" panose="02020603050405020304" pitchFamily="18" charset="0"/>
                <a:cs typeface="Times New Roman" panose="02020603050405020304" pitchFamily="18" charset="0"/>
              </a:rPr>
              <a:t>days Continue ..</a:t>
            </a:r>
            <a:endParaRPr lang="en-US" sz="2400" dirty="0"/>
          </a:p>
        </p:txBody>
      </p:sp>
    </p:spTree>
    <p:extLst>
      <p:ext uri="{BB962C8B-B14F-4D97-AF65-F5344CB8AC3E}">
        <p14:creationId xmlns:p14="http://schemas.microsoft.com/office/powerpoint/2010/main" val="378310915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1016000" y="6172199"/>
            <a:ext cx="3392227" cy="78475"/>
          </a:xfrm>
        </p:spPr>
        <p:txBody>
          <a:bodyPr>
            <a:normAutofit fontScale="90000"/>
          </a:bodyPr>
          <a:lstStyle/>
          <a:p>
            <a:endParaRPr lang="en-US"/>
          </a:p>
        </p:txBody>
      </p:sp>
      <p:sp>
        <p:nvSpPr>
          <p:cNvPr id="8" name="TextBox 7"/>
          <p:cNvSpPr txBox="1"/>
          <p:nvPr/>
        </p:nvSpPr>
        <p:spPr>
          <a:xfrm>
            <a:off x="777922" y="777922"/>
            <a:ext cx="6005015" cy="461665"/>
          </a:xfrm>
          <a:prstGeom prst="rect">
            <a:avLst/>
          </a:prstGeom>
          <a:noFill/>
        </p:spPr>
        <p:txBody>
          <a:bodyPr wrap="square" rtlCol="0">
            <a:spAutoFit/>
          </a:bodyPr>
          <a:lstStyle/>
          <a:p>
            <a:pPr algn="l"/>
            <a:r>
              <a:rPr lang="en-GB" sz="2400" b="1" dirty="0" smtClean="0">
                <a:solidFill>
                  <a:srgbClr val="FF0000"/>
                </a:solidFill>
                <a:latin typeface="Times New Roman" panose="02020603050405020304" pitchFamily="18" charset="0"/>
                <a:cs typeface="Times New Roman" panose="02020603050405020304" pitchFamily="18" charset="0"/>
              </a:rPr>
              <a:t>Error for Compression </a:t>
            </a:r>
            <a:r>
              <a:rPr lang="en-GB" sz="2400" b="1" dirty="0">
                <a:solidFill>
                  <a:srgbClr val="FF0000"/>
                </a:solidFill>
                <a:latin typeface="Times New Roman" panose="02020603050405020304" pitchFamily="18" charset="0"/>
                <a:cs typeface="Times New Roman" panose="02020603050405020304" pitchFamily="18" charset="0"/>
              </a:rPr>
              <a:t>Test at 7 days</a:t>
            </a:r>
            <a:endParaRPr lang="en-US" sz="24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57242847"/>
              </p:ext>
            </p:extLst>
          </p:nvPr>
        </p:nvGraphicFramePr>
        <p:xfrm>
          <a:off x="4121624" y="1723713"/>
          <a:ext cx="6823464" cy="3912813"/>
        </p:xfrm>
        <a:graphic>
          <a:graphicData uri="http://schemas.openxmlformats.org/drawingml/2006/table">
            <a:tbl>
              <a:tblPr firstRow="1" firstCol="1" bandRow="1">
                <a:tableStyleId>{5C22544A-7EE6-4342-B048-85BDC9FD1C3A}</a:tableStyleId>
              </a:tblPr>
              <a:tblGrid>
                <a:gridCol w="3411732"/>
                <a:gridCol w="3411732"/>
              </a:tblGrid>
              <a:tr h="602031">
                <a:tc>
                  <a:txBody>
                    <a:bodyPr/>
                    <a:lstStyle/>
                    <a:p>
                      <a:pPr marL="0" marR="0" algn="ctr">
                        <a:lnSpc>
                          <a:spcPct val="150000"/>
                        </a:lnSpc>
                        <a:spcBef>
                          <a:spcPts val="0"/>
                        </a:spcBef>
                        <a:spcAft>
                          <a:spcPts val="0"/>
                        </a:spcAft>
                      </a:pPr>
                      <a:r>
                        <a:rPr lang="en-US" sz="1800" dirty="0">
                          <a:effectLst/>
                        </a:rPr>
                        <a:t>Ratio PCB%</a:t>
                      </a:r>
                      <a:endParaRPr lang="en-US" sz="1600" dirty="0">
                        <a:effectLst/>
                        <a:latin typeface="Calibri"/>
                        <a:ea typeface="Times New Roman"/>
                        <a:cs typeface="Arial"/>
                      </a:endParaRPr>
                    </a:p>
                  </a:txBody>
                  <a:tcPr marL="68580" marR="68580" marT="0" marB="0"/>
                </a:tc>
                <a:tc>
                  <a:txBody>
                    <a:bodyPr/>
                    <a:lstStyle/>
                    <a:p>
                      <a:pPr marL="0" marR="0" algn="ctr">
                        <a:lnSpc>
                          <a:spcPct val="150000"/>
                        </a:lnSpc>
                        <a:spcBef>
                          <a:spcPts val="0"/>
                        </a:spcBef>
                        <a:spcAft>
                          <a:spcPts val="0"/>
                        </a:spcAft>
                      </a:pPr>
                      <a:r>
                        <a:rPr lang="en-US" sz="1800">
                          <a:effectLst/>
                        </a:rPr>
                        <a:t>Error% </a:t>
                      </a:r>
                      <a:endParaRPr lang="en-US" sz="1600">
                        <a:effectLst/>
                        <a:latin typeface="Calibri"/>
                        <a:ea typeface="Times New Roman"/>
                        <a:cs typeface="Arial"/>
                      </a:endParaRPr>
                    </a:p>
                  </a:txBody>
                  <a:tcPr marL="68580" marR="68580" marT="0" marB="0"/>
                </a:tc>
              </a:tr>
              <a:tr h="551797">
                <a:tc>
                  <a:txBody>
                    <a:bodyPr/>
                    <a:lstStyle/>
                    <a:p>
                      <a:pPr marL="0" marR="0" algn="ctr">
                        <a:lnSpc>
                          <a:spcPct val="150000"/>
                        </a:lnSpc>
                        <a:spcBef>
                          <a:spcPts val="0"/>
                        </a:spcBef>
                        <a:spcAft>
                          <a:spcPts val="0"/>
                        </a:spcAft>
                      </a:pPr>
                      <a:r>
                        <a:rPr lang="en-US" sz="1600">
                          <a:effectLst/>
                        </a:rPr>
                        <a:t>0%</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800">
                          <a:effectLst/>
                        </a:rPr>
                        <a:t>± </a:t>
                      </a:r>
                      <a:r>
                        <a:rPr lang="en-US" sz="1600">
                          <a:effectLst/>
                        </a:rPr>
                        <a:t>2.83</a:t>
                      </a:r>
                      <a:endParaRPr lang="en-US" sz="1600">
                        <a:effectLst/>
                        <a:latin typeface="Calibri"/>
                        <a:ea typeface="Times New Roman"/>
                        <a:cs typeface="Arial"/>
                      </a:endParaRPr>
                    </a:p>
                  </a:txBody>
                  <a:tcPr marL="68580" marR="68580" marT="0" marB="0"/>
                </a:tc>
              </a:tr>
              <a:tr h="551797">
                <a:tc>
                  <a:txBody>
                    <a:bodyPr/>
                    <a:lstStyle/>
                    <a:p>
                      <a:pPr marL="0" marR="0" algn="ctr">
                        <a:lnSpc>
                          <a:spcPct val="150000"/>
                        </a:lnSpc>
                        <a:spcBef>
                          <a:spcPts val="0"/>
                        </a:spcBef>
                        <a:spcAft>
                          <a:spcPts val="0"/>
                        </a:spcAft>
                      </a:pPr>
                      <a:r>
                        <a:rPr lang="en-US" sz="1600">
                          <a:effectLst/>
                        </a:rPr>
                        <a:t>4% Random</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800">
                          <a:effectLst/>
                        </a:rPr>
                        <a:t>± </a:t>
                      </a:r>
                      <a:r>
                        <a:rPr lang="en-US" sz="1600">
                          <a:effectLst/>
                        </a:rPr>
                        <a:t>2.455</a:t>
                      </a:r>
                      <a:endParaRPr lang="en-US" sz="1600">
                        <a:effectLst/>
                        <a:latin typeface="Calibri"/>
                        <a:ea typeface="Times New Roman"/>
                        <a:cs typeface="Arial"/>
                      </a:endParaRPr>
                    </a:p>
                  </a:txBody>
                  <a:tcPr marL="68580" marR="68580" marT="0" marB="0"/>
                </a:tc>
              </a:tr>
              <a:tr h="551797">
                <a:tc>
                  <a:txBody>
                    <a:bodyPr/>
                    <a:lstStyle/>
                    <a:p>
                      <a:pPr marL="0" marR="0" algn="ctr">
                        <a:lnSpc>
                          <a:spcPct val="150000"/>
                        </a:lnSpc>
                        <a:spcBef>
                          <a:spcPts val="0"/>
                        </a:spcBef>
                        <a:spcAft>
                          <a:spcPts val="0"/>
                        </a:spcAft>
                      </a:pPr>
                      <a:r>
                        <a:rPr lang="en-US" sz="1600">
                          <a:effectLst/>
                        </a:rPr>
                        <a:t>4% at 600 </a:t>
                      </a:r>
                      <a:r>
                        <a:rPr lang="en-GB" sz="1600">
                          <a:effectLst/>
                        </a:rPr>
                        <a:t>µm</a:t>
                      </a:r>
                      <a:endParaRPr lang="en-US" sz="1600">
                        <a:effectLst/>
                        <a:latin typeface="Calibri"/>
                        <a:ea typeface="Times New Roman"/>
                        <a:cs typeface="Arial"/>
                      </a:endParaRPr>
                    </a:p>
                  </a:txBody>
                  <a:tcPr marL="68580" marR="68580" marT="0" marB="0"/>
                </a:tc>
                <a:tc>
                  <a:txBody>
                    <a:bodyPr/>
                    <a:lstStyle/>
                    <a:p>
                      <a:pPr marL="0" marR="0" algn="ctr" rtl="0">
                        <a:lnSpc>
                          <a:spcPct val="115000"/>
                        </a:lnSpc>
                        <a:spcBef>
                          <a:spcPts val="0"/>
                        </a:spcBef>
                        <a:spcAft>
                          <a:spcPts val="0"/>
                        </a:spcAft>
                      </a:pPr>
                      <a:r>
                        <a:rPr lang="en-US" sz="1800">
                          <a:effectLst/>
                        </a:rPr>
                        <a:t>± </a:t>
                      </a:r>
                      <a:r>
                        <a:rPr lang="en-US" sz="1600">
                          <a:effectLst/>
                        </a:rPr>
                        <a:t>1.68</a:t>
                      </a:r>
                      <a:endParaRPr lang="en-US" sz="1600">
                        <a:effectLst/>
                        <a:latin typeface="Calibri"/>
                        <a:ea typeface="Times New Roman"/>
                        <a:cs typeface="Arial"/>
                      </a:endParaRPr>
                    </a:p>
                  </a:txBody>
                  <a:tcPr marL="68580" marR="68580" marT="0" marB="0"/>
                </a:tc>
              </a:tr>
              <a:tr h="551797">
                <a:tc>
                  <a:txBody>
                    <a:bodyPr/>
                    <a:lstStyle/>
                    <a:p>
                      <a:pPr marL="0" marR="0" algn="ctr">
                        <a:lnSpc>
                          <a:spcPct val="150000"/>
                        </a:lnSpc>
                        <a:spcBef>
                          <a:spcPts val="0"/>
                        </a:spcBef>
                        <a:spcAft>
                          <a:spcPts val="0"/>
                        </a:spcAft>
                      </a:pPr>
                      <a:r>
                        <a:rPr lang="en-US" sz="1600">
                          <a:effectLst/>
                        </a:rPr>
                        <a:t>4% at </a:t>
                      </a:r>
                      <a:r>
                        <a:rPr lang="en-GB" sz="1600">
                          <a:effectLst/>
                        </a:rPr>
                        <a:t>300µm</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800">
                          <a:effectLst/>
                        </a:rPr>
                        <a:t>± </a:t>
                      </a:r>
                      <a:r>
                        <a:rPr lang="en-US" sz="1600">
                          <a:effectLst/>
                        </a:rPr>
                        <a:t>2.535</a:t>
                      </a:r>
                      <a:endParaRPr lang="en-US" sz="1600">
                        <a:effectLst/>
                        <a:latin typeface="Calibri"/>
                        <a:ea typeface="Times New Roman"/>
                        <a:cs typeface="Arial"/>
                      </a:endParaRPr>
                    </a:p>
                  </a:txBody>
                  <a:tcPr marL="68580" marR="68580" marT="0" marB="0"/>
                </a:tc>
              </a:tr>
              <a:tr h="551797">
                <a:tc>
                  <a:txBody>
                    <a:bodyPr/>
                    <a:lstStyle/>
                    <a:p>
                      <a:pPr marL="0" marR="0" algn="ctr">
                        <a:lnSpc>
                          <a:spcPct val="150000"/>
                        </a:lnSpc>
                        <a:spcBef>
                          <a:spcPts val="0"/>
                        </a:spcBef>
                        <a:spcAft>
                          <a:spcPts val="0"/>
                        </a:spcAft>
                      </a:pPr>
                      <a:r>
                        <a:rPr lang="en-US" sz="1600">
                          <a:effectLst/>
                        </a:rPr>
                        <a:t>4% at 150</a:t>
                      </a:r>
                      <a:r>
                        <a:rPr lang="en-GB" sz="1600">
                          <a:effectLst/>
                        </a:rPr>
                        <a:t>µm</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800">
                          <a:effectLst/>
                        </a:rPr>
                        <a:t>± </a:t>
                      </a:r>
                      <a:r>
                        <a:rPr lang="en-US" sz="1600">
                          <a:effectLst/>
                        </a:rPr>
                        <a:t>1.12</a:t>
                      </a:r>
                      <a:endParaRPr lang="en-US" sz="1600">
                        <a:effectLst/>
                        <a:latin typeface="Calibri"/>
                        <a:ea typeface="Times New Roman"/>
                        <a:cs typeface="Arial"/>
                      </a:endParaRPr>
                    </a:p>
                  </a:txBody>
                  <a:tcPr marL="68580" marR="68580" marT="0" marB="0"/>
                </a:tc>
              </a:tr>
              <a:tr h="551797">
                <a:tc>
                  <a:txBody>
                    <a:bodyPr/>
                    <a:lstStyle/>
                    <a:p>
                      <a:pPr marL="0" marR="0" algn="ctr">
                        <a:lnSpc>
                          <a:spcPct val="150000"/>
                        </a:lnSpc>
                        <a:spcBef>
                          <a:spcPts val="0"/>
                        </a:spcBef>
                        <a:spcAft>
                          <a:spcPts val="0"/>
                        </a:spcAft>
                      </a:pPr>
                      <a:r>
                        <a:rPr lang="en-US" sz="1600">
                          <a:effectLst/>
                        </a:rPr>
                        <a:t>4% at 75</a:t>
                      </a:r>
                      <a:r>
                        <a:rPr lang="en-GB" sz="1600">
                          <a:effectLst/>
                        </a:rPr>
                        <a:t>µm</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800" dirty="0">
                          <a:effectLst/>
                        </a:rPr>
                        <a:t>± </a:t>
                      </a:r>
                      <a:r>
                        <a:rPr lang="en-US" sz="1600" dirty="0">
                          <a:effectLst/>
                        </a:rPr>
                        <a:t>3.795</a:t>
                      </a:r>
                      <a:endParaRPr lang="en-US" sz="1600" dirty="0">
                        <a:effectLst/>
                        <a:latin typeface="Calibri"/>
                        <a:ea typeface="Times New Roman"/>
                        <a:cs typeface="Arial"/>
                      </a:endParaRPr>
                    </a:p>
                  </a:txBody>
                  <a:tcPr marL="68580" marR="68580" marT="0" marB="0"/>
                </a:tc>
              </a:tr>
            </a:tbl>
          </a:graphicData>
        </a:graphic>
      </p:graphicFrame>
    </p:spTree>
    <p:extLst>
      <p:ext uri="{BB962C8B-B14F-4D97-AF65-F5344CB8AC3E}">
        <p14:creationId xmlns:p14="http://schemas.microsoft.com/office/powerpoint/2010/main" val="93676044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392071" y="627796"/>
            <a:ext cx="6005015" cy="830997"/>
          </a:xfrm>
          <a:prstGeom prst="rect">
            <a:avLst/>
          </a:prstGeom>
          <a:noFill/>
        </p:spPr>
        <p:txBody>
          <a:bodyPr wrap="square" rtlCol="0">
            <a:spAutoFit/>
          </a:bodyPr>
          <a:lstStyle/>
          <a:p>
            <a:pPr algn="l"/>
            <a:r>
              <a:rPr lang="en-GB" sz="2400" b="1" dirty="0" smtClean="0">
                <a:solidFill>
                  <a:srgbClr val="FF0000"/>
                </a:solidFill>
                <a:latin typeface="Times New Roman" panose="02020603050405020304" pitchFamily="18" charset="0"/>
                <a:cs typeface="Times New Roman" panose="02020603050405020304" pitchFamily="18" charset="0"/>
              </a:rPr>
              <a:t>Error for Compression </a:t>
            </a:r>
            <a:r>
              <a:rPr lang="en-GB" sz="2400" b="1" dirty="0">
                <a:solidFill>
                  <a:srgbClr val="FF0000"/>
                </a:solidFill>
                <a:latin typeface="Times New Roman" panose="02020603050405020304" pitchFamily="18" charset="0"/>
                <a:cs typeface="Times New Roman" panose="02020603050405020304" pitchFamily="18" charset="0"/>
              </a:rPr>
              <a:t>Test at 7 </a:t>
            </a:r>
            <a:r>
              <a:rPr lang="en-GB" sz="2400" b="1" dirty="0" smtClean="0">
                <a:solidFill>
                  <a:srgbClr val="FF0000"/>
                </a:solidFill>
                <a:latin typeface="Times New Roman" panose="02020603050405020304" pitchFamily="18" charset="0"/>
                <a:cs typeface="Times New Roman" panose="02020603050405020304" pitchFamily="18" charset="0"/>
              </a:rPr>
              <a:t>days Continue ..</a:t>
            </a:r>
            <a:endParaRPr lang="en-US" sz="2400" dirty="0"/>
          </a:p>
        </p:txBody>
      </p:sp>
      <p:graphicFrame>
        <p:nvGraphicFramePr>
          <p:cNvPr id="8" name="Chart 7"/>
          <p:cNvGraphicFramePr/>
          <p:nvPr>
            <p:extLst>
              <p:ext uri="{D42A27DB-BD31-4B8C-83A1-F6EECF244321}">
                <p14:modId xmlns:p14="http://schemas.microsoft.com/office/powerpoint/2010/main" val="3116229620"/>
              </p:ext>
            </p:extLst>
          </p:nvPr>
        </p:nvGraphicFramePr>
        <p:xfrm>
          <a:off x="504966" y="1774209"/>
          <a:ext cx="11150221" cy="414892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9329392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77921" y="547089"/>
            <a:ext cx="6005015" cy="461665"/>
          </a:xfrm>
          <a:prstGeom prst="rect">
            <a:avLst/>
          </a:prstGeom>
          <a:noFill/>
        </p:spPr>
        <p:txBody>
          <a:bodyPr wrap="square" rtlCol="0">
            <a:spAutoFit/>
          </a:bodyPr>
          <a:lstStyle/>
          <a:p>
            <a:pPr algn="l"/>
            <a:r>
              <a:rPr lang="en-GB" sz="2400" b="1" dirty="0" smtClean="0">
                <a:solidFill>
                  <a:srgbClr val="FF0000"/>
                </a:solidFill>
                <a:latin typeface="Times New Roman" panose="02020603050405020304" pitchFamily="18" charset="0"/>
                <a:cs typeface="Times New Roman" panose="02020603050405020304" pitchFamily="18" charset="0"/>
              </a:rPr>
              <a:t> Compression </a:t>
            </a:r>
            <a:r>
              <a:rPr lang="en-GB" sz="2400" b="1" dirty="0">
                <a:solidFill>
                  <a:srgbClr val="FF0000"/>
                </a:solidFill>
                <a:latin typeface="Times New Roman" panose="02020603050405020304" pitchFamily="18" charset="0"/>
                <a:cs typeface="Times New Roman" panose="02020603050405020304" pitchFamily="18" charset="0"/>
              </a:rPr>
              <a:t>Test at </a:t>
            </a:r>
            <a:r>
              <a:rPr lang="en-GB" sz="2400" b="1" dirty="0" smtClean="0">
                <a:solidFill>
                  <a:srgbClr val="FF0000"/>
                </a:solidFill>
                <a:latin typeface="Times New Roman" panose="02020603050405020304" pitchFamily="18" charset="0"/>
                <a:cs typeface="Times New Roman" panose="02020603050405020304" pitchFamily="18" charset="0"/>
              </a:rPr>
              <a:t>28 days </a:t>
            </a:r>
            <a:endParaRPr lang="en-US" sz="2400" dirty="0"/>
          </a:p>
        </p:txBody>
      </p:sp>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4224476947"/>
                  </p:ext>
                </p:extLst>
              </p:nvPr>
            </p:nvGraphicFramePr>
            <p:xfrm>
              <a:off x="3670147" y="1122528"/>
              <a:ext cx="7220765" cy="4809040"/>
            </p:xfrm>
            <a:graphic>
              <a:graphicData uri="http://schemas.openxmlformats.org/drawingml/2006/table">
                <a:tbl>
                  <a:tblPr firstRow="1" firstCol="1" bandRow="1">
                    <a:tableStyleId>{5C22544A-7EE6-4342-B048-85BDC9FD1C3A}</a:tableStyleId>
                  </a:tblPr>
                  <a:tblGrid>
                    <a:gridCol w="1262166"/>
                    <a:gridCol w="731372"/>
                    <a:gridCol w="1000438"/>
                    <a:gridCol w="1017560"/>
                    <a:gridCol w="1183077"/>
                    <a:gridCol w="1007776"/>
                    <a:gridCol w="1018376"/>
                  </a:tblGrid>
                  <a:tr h="1138042">
                    <a:tc>
                      <a:txBody>
                        <a:bodyPr/>
                        <a:lstStyle/>
                        <a:p>
                          <a:pPr marL="0" marR="0" algn="ctr">
                            <a:lnSpc>
                              <a:spcPct val="150000"/>
                            </a:lnSpc>
                            <a:spcBef>
                              <a:spcPts val="0"/>
                            </a:spcBef>
                            <a:spcAft>
                              <a:spcPts val="0"/>
                            </a:spcAft>
                          </a:pPr>
                          <a:r>
                            <a:rPr lang="en-US" sz="1800" dirty="0">
                              <a:effectLst/>
                            </a:rPr>
                            <a:t>Ratio PCB%</a:t>
                          </a:r>
                          <a:endParaRPr lang="en-US" sz="1600" dirty="0">
                            <a:effectLst/>
                            <a:latin typeface="Calibri"/>
                            <a:ea typeface="Times New Roman"/>
                            <a:cs typeface="Arial"/>
                          </a:endParaRPr>
                        </a:p>
                      </a:txBody>
                      <a:tcPr marL="68580" marR="68580" marT="0" marB="0"/>
                    </a:tc>
                    <a:tc>
                      <a:txBody>
                        <a:bodyPr/>
                        <a:lstStyle/>
                        <a:p>
                          <a:pPr marL="0" marR="0" algn="ctr">
                            <a:lnSpc>
                              <a:spcPct val="150000"/>
                            </a:lnSpc>
                            <a:spcBef>
                              <a:spcPts val="0"/>
                            </a:spcBef>
                            <a:spcAft>
                              <a:spcPts val="0"/>
                            </a:spcAft>
                          </a:pPr>
                          <a:r>
                            <a:rPr lang="en-US" sz="1600">
                              <a:effectLst/>
                            </a:rPr>
                            <a:t>Age</a:t>
                          </a:r>
                        </a:p>
                        <a:p>
                          <a:pPr marL="0" marR="0" algn="ctr">
                            <a:lnSpc>
                              <a:spcPct val="150000"/>
                            </a:lnSpc>
                            <a:spcBef>
                              <a:spcPts val="0"/>
                            </a:spcBef>
                            <a:spcAft>
                              <a:spcPts val="0"/>
                            </a:spcAft>
                          </a:pPr>
                          <a:r>
                            <a:rPr lang="en-US" sz="1600">
                              <a:effectLst/>
                            </a:rPr>
                            <a:t>(Days)</a:t>
                          </a:r>
                          <a:endParaRPr lang="en-US" sz="1600">
                            <a:effectLst/>
                            <a:latin typeface="Calibri"/>
                            <a:ea typeface="Times New Roman"/>
                            <a:cs typeface="Arial"/>
                          </a:endParaRPr>
                        </a:p>
                      </a:txBody>
                      <a:tcPr marL="68580" marR="68580" marT="0" marB="0"/>
                    </a:tc>
                    <a:tc>
                      <a:txBody>
                        <a:bodyPr/>
                        <a:lstStyle/>
                        <a:p>
                          <a:pPr marL="0" marR="0" algn="ctr">
                            <a:lnSpc>
                              <a:spcPct val="150000"/>
                            </a:lnSpc>
                            <a:spcBef>
                              <a:spcPts val="0"/>
                            </a:spcBef>
                            <a:spcAft>
                              <a:spcPts val="0"/>
                            </a:spcAft>
                          </a:pPr>
                          <a:r>
                            <a:rPr lang="en-US" sz="1800">
                              <a:effectLst/>
                            </a:rPr>
                            <a:t>Weight (gm)</a:t>
                          </a:r>
                          <a:endParaRPr lang="en-US" sz="1600">
                            <a:effectLst/>
                            <a:latin typeface="Calibri"/>
                            <a:ea typeface="Times New Roman"/>
                            <a:cs typeface="Arial"/>
                          </a:endParaRPr>
                        </a:p>
                      </a:txBody>
                      <a:tcPr marL="68580" marR="68580" marT="0" marB="0"/>
                    </a:tc>
                    <a:tc>
                      <a:txBody>
                        <a:bodyPr/>
                        <a:lstStyle/>
                        <a:p>
                          <a:pPr marL="0" marR="0" algn="ctr">
                            <a:lnSpc>
                              <a:spcPct val="150000"/>
                            </a:lnSpc>
                            <a:spcBef>
                              <a:spcPts val="0"/>
                            </a:spcBef>
                            <a:spcAft>
                              <a:spcPts val="0"/>
                            </a:spcAft>
                          </a:pPr>
                          <a:r>
                            <a:rPr lang="en-US" sz="1600" dirty="0">
                              <a:effectLst/>
                            </a:rPr>
                            <a:t>Density </a:t>
                          </a:r>
                          <a:r>
                            <a:rPr lang="en-US" sz="1800" b="1" kern="1200" dirty="0" smtClean="0">
                              <a:solidFill>
                                <a:schemeClr val="lt1"/>
                              </a:solidFill>
                              <a:effectLst/>
                              <a:latin typeface="+mn-lt"/>
                              <a:ea typeface="+mn-ea"/>
                              <a:cs typeface="+mn-cs"/>
                            </a:rPr>
                            <a:t>(g/</a:t>
                          </a:r>
                          <a14:m>
                            <m:oMath xmlns:m="http://schemas.openxmlformats.org/officeDocument/2006/math">
                              <m:r>
                                <a:rPr lang="en-US" sz="1800" b="1" i="1" kern="1200">
                                  <a:solidFill>
                                    <a:schemeClr val="lt1"/>
                                  </a:solidFill>
                                  <a:effectLst/>
                                  <a:latin typeface="Cambria Math"/>
                                  <a:ea typeface="+mn-ea"/>
                                  <a:cs typeface="+mn-cs"/>
                                </a:rPr>
                                <m:t>𝑐</m:t>
                              </m:r>
                              <m:sSup>
                                <m:sSupPr>
                                  <m:ctrlPr>
                                    <a:rPr lang="en-US" sz="1800" b="1" i="1" kern="1200">
                                      <a:solidFill>
                                        <a:schemeClr val="lt1"/>
                                      </a:solidFill>
                                      <a:effectLst/>
                                      <a:latin typeface="Cambria Math"/>
                                      <a:ea typeface="+mn-ea"/>
                                      <a:cs typeface="+mn-cs"/>
                                    </a:rPr>
                                  </m:ctrlPr>
                                </m:sSupPr>
                                <m:e>
                                  <m:r>
                                    <a:rPr lang="en-US" sz="1800" b="1" i="1" kern="1200">
                                      <a:solidFill>
                                        <a:schemeClr val="lt1"/>
                                      </a:solidFill>
                                      <a:effectLst/>
                                      <a:latin typeface="Cambria Math"/>
                                      <a:ea typeface="+mn-ea"/>
                                      <a:cs typeface="+mn-cs"/>
                                    </a:rPr>
                                    <m:t>𝒎</m:t>
                                  </m:r>
                                </m:e>
                                <m:sup>
                                  <m:r>
                                    <a:rPr lang="en-US" sz="1800" b="1" i="1" kern="1200">
                                      <a:solidFill>
                                        <a:schemeClr val="lt1"/>
                                      </a:solidFill>
                                      <a:effectLst/>
                                      <a:latin typeface="Cambria Math"/>
                                      <a:ea typeface="+mn-ea"/>
                                      <a:cs typeface="+mn-cs"/>
                                    </a:rPr>
                                    <m:t>𝟑</m:t>
                                  </m:r>
                                </m:sup>
                              </m:sSup>
                              <m:r>
                                <a:rPr lang="en-US" sz="1800" b="1" i="1" kern="1200">
                                  <a:solidFill>
                                    <a:schemeClr val="lt1"/>
                                  </a:solidFill>
                                  <a:effectLst/>
                                  <a:latin typeface="Cambria Math"/>
                                  <a:ea typeface="+mn-ea"/>
                                  <a:cs typeface="+mn-cs"/>
                                </a:rPr>
                                <m:t>)</m:t>
                              </m:r>
                            </m:oMath>
                          </a14:m>
                          <a:endParaRPr lang="en-US" sz="1600" dirty="0">
                            <a:effectLst/>
                            <a:latin typeface="Calibri"/>
                            <a:ea typeface="Times New Roman"/>
                            <a:cs typeface="Arial"/>
                          </a:endParaRPr>
                        </a:p>
                      </a:txBody>
                      <a:tcPr marL="68580" marR="68580" marT="0" marB="0"/>
                    </a:tc>
                    <a:tc>
                      <a:txBody>
                        <a:bodyPr/>
                        <a:lstStyle/>
                        <a:p>
                          <a:pPr marL="0" marR="0" algn="ctr">
                            <a:lnSpc>
                              <a:spcPct val="150000"/>
                            </a:lnSpc>
                            <a:spcBef>
                              <a:spcPts val="0"/>
                            </a:spcBef>
                            <a:spcAft>
                              <a:spcPts val="0"/>
                            </a:spcAft>
                          </a:pPr>
                          <a:r>
                            <a:rPr lang="en-US" sz="1600">
                              <a:effectLst/>
                            </a:rPr>
                            <a:t>Compression Test (KN)</a:t>
                          </a:r>
                          <a:endParaRPr lang="en-US" sz="1600">
                            <a:effectLst/>
                            <a:latin typeface="Calibri"/>
                            <a:ea typeface="Times New Roman"/>
                            <a:cs typeface="Arial"/>
                          </a:endParaRPr>
                        </a:p>
                      </a:txBody>
                      <a:tcPr marL="68580" marR="68580" marT="0" marB="0"/>
                    </a:tc>
                    <a:tc>
                      <a:txBody>
                        <a:bodyPr/>
                        <a:lstStyle/>
                        <a:p>
                          <a:pPr marL="0" marR="0" algn="ctr">
                            <a:lnSpc>
                              <a:spcPct val="150000"/>
                            </a:lnSpc>
                            <a:spcBef>
                              <a:spcPts val="0"/>
                            </a:spcBef>
                            <a:spcAft>
                              <a:spcPts val="0"/>
                            </a:spcAft>
                          </a:pPr>
                          <a:r>
                            <a:rPr lang="en-US" sz="1600">
                              <a:effectLst/>
                            </a:rPr>
                            <a:t>Pressure</a:t>
                          </a:r>
                        </a:p>
                        <a:p>
                          <a:pPr marL="0" marR="0" algn="ctr">
                            <a:lnSpc>
                              <a:spcPct val="150000"/>
                            </a:lnSpc>
                            <a:spcBef>
                              <a:spcPts val="0"/>
                            </a:spcBef>
                            <a:spcAft>
                              <a:spcPts val="0"/>
                            </a:spcAft>
                          </a:pPr>
                          <a:r>
                            <a:rPr lang="en-US" sz="1600">
                              <a:effectLst/>
                            </a:rPr>
                            <a:t>MPa</a:t>
                          </a:r>
                          <a:endParaRPr lang="en-US" sz="1600">
                            <a:effectLst/>
                            <a:latin typeface="Calibri"/>
                            <a:ea typeface="Times New Roman"/>
                            <a:cs typeface="Arial"/>
                          </a:endParaRPr>
                        </a:p>
                      </a:txBody>
                      <a:tcPr marL="68580" marR="68580" marT="0" marB="0"/>
                    </a:tc>
                    <a:tc>
                      <a:txBody>
                        <a:bodyPr/>
                        <a:lstStyle/>
                        <a:p>
                          <a:pPr marL="0" marR="0" algn="ctr">
                            <a:lnSpc>
                              <a:spcPct val="150000"/>
                            </a:lnSpc>
                            <a:spcBef>
                              <a:spcPts val="0"/>
                            </a:spcBef>
                            <a:spcAft>
                              <a:spcPts val="0"/>
                            </a:spcAft>
                          </a:pPr>
                          <a:r>
                            <a:rPr lang="en-US" sz="1600" dirty="0">
                              <a:effectLst/>
                            </a:rPr>
                            <a:t>Pressure (Kg/c</a:t>
                          </a:r>
                          <a14:m>
                            <m:oMath xmlns:m="http://schemas.openxmlformats.org/officeDocument/2006/math">
                              <m:sSup>
                                <m:sSupPr>
                                  <m:ctrlPr>
                                    <a:rPr lang="en-US" sz="1600" i="1">
                                      <a:effectLst/>
                                      <a:latin typeface="Cambria Math"/>
                                    </a:rPr>
                                  </m:ctrlPr>
                                </m:sSupPr>
                                <m:e>
                                  <m:r>
                                    <a:rPr lang="en-US" sz="1600">
                                      <a:effectLst/>
                                      <a:latin typeface="Cambria Math"/>
                                    </a:rPr>
                                    <m:t>𝒎</m:t>
                                  </m:r>
                                </m:e>
                                <m:sup>
                                  <m:r>
                                    <a:rPr lang="en-US" sz="1600">
                                      <a:effectLst/>
                                      <a:latin typeface="Cambria Math"/>
                                    </a:rPr>
                                    <m:t>𝟐</m:t>
                                  </m:r>
                                </m:sup>
                              </m:sSup>
                              <m:r>
                                <a:rPr lang="en-US" sz="1600">
                                  <a:effectLst/>
                                  <a:latin typeface="Cambria Math"/>
                                </a:rPr>
                                <m:t>)</m:t>
                              </m:r>
                            </m:oMath>
                          </a14:m>
                          <a:endParaRPr lang="en-US" sz="1600" dirty="0">
                            <a:effectLst/>
                            <a:latin typeface="Calibri"/>
                            <a:ea typeface="Times New Roman"/>
                            <a:cs typeface="Arial"/>
                          </a:endParaRPr>
                        </a:p>
                      </a:txBody>
                      <a:tcPr marL="68580" marR="68580" marT="0" marB="0"/>
                    </a:tc>
                  </a:tr>
                  <a:tr h="492146">
                    <a:tc>
                      <a:txBody>
                        <a:bodyPr/>
                        <a:lstStyle/>
                        <a:p>
                          <a:pPr marL="0" marR="0" algn="ctr">
                            <a:lnSpc>
                              <a:spcPct val="150000"/>
                            </a:lnSpc>
                            <a:spcBef>
                              <a:spcPts val="0"/>
                            </a:spcBef>
                            <a:spcAft>
                              <a:spcPts val="0"/>
                            </a:spcAft>
                          </a:pPr>
                          <a:r>
                            <a:rPr lang="en-US" sz="1600">
                              <a:effectLst/>
                            </a:rPr>
                            <a:t>0%</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dirty="0">
                              <a:effectLst/>
                            </a:rPr>
                            <a:t>28</a:t>
                          </a:r>
                          <a:endParaRPr lang="en-US" sz="1600" dirty="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2395.6</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dirty="0">
                              <a:effectLst/>
                            </a:rPr>
                            <a:t>2.3956</a:t>
                          </a:r>
                          <a:endParaRPr lang="en-US" sz="1600" dirty="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dirty="0">
                              <a:effectLst/>
                            </a:rPr>
                            <a:t>295.3</a:t>
                          </a:r>
                          <a:endParaRPr lang="en-US" sz="1600" dirty="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dirty="0">
                              <a:effectLst/>
                            </a:rPr>
                            <a:t>29.5</a:t>
                          </a:r>
                          <a:endParaRPr lang="en-US" sz="1600" dirty="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301.1</a:t>
                          </a:r>
                          <a:endParaRPr lang="en-US" sz="1600">
                            <a:effectLst/>
                            <a:latin typeface="Calibri"/>
                            <a:ea typeface="Times New Roman"/>
                            <a:cs typeface="Arial"/>
                          </a:endParaRPr>
                        </a:p>
                      </a:txBody>
                      <a:tcPr marL="68580" marR="68580" marT="0" marB="0"/>
                    </a:tc>
                  </a:tr>
                  <a:tr h="492146">
                    <a:tc>
                      <a:txBody>
                        <a:bodyPr/>
                        <a:lstStyle/>
                        <a:p>
                          <a:pPr marL="0" marR="0" algn="ctr">
                            <a:lnSpc>
                              <a:spcPct val="150000"/>
                            </a:lnSpc>
                            <a:spcBef>
                              <a:spcPts val="0"/>
                            </a:spcBef>
                            <a:spcAft>
                              <a:spcPts val="0"/>
                            </a:spcAft>
                          </a:pPr>
                          <a:r>
                            <a:rPr lang="en-US" sz="1600">
                              <a:effectLst/>
                            </a:rPr>
                            <a:t>4% Random</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28</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2392.6</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dirty="0">
                              <a:effectLst/>
                            </a:rPr>
                            <a:t>2.3926</a:t>
                          </a:r>
                          <a:endParaRPr lang="en-US" sz="1600" dirty="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341.3</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dirty="0">
                              <a:effectLst/>
                            </a:rPr>
                            <a:t>34.1</a:t>
                          </a:r>
                          <a:endParaRPr lang="en-US" sz="1600" dirty="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dirty="0">
                              <a:effectLst/>
                            </a:rPr>
                            <a:t>348.1</a:t>
                          </a:r>
                          <a:endParaRPr lang="en-US" sz="1600" dirty="0">
                            <a:effectLst/>
                            <a:latin typeface="Calibri"/>
                            <a:ea typeface="Times New Roman"/>
                            <a:cs typeface="Arial"/>
                          </a:endParaRPr>
                        </a:p>
                      </a:txBody>
                      <a:tcPr marL="68580" marR="68580" marT="0" marB="0"/>
                    </a:tc>
                  </a:tr>
                  <a:tr h="492146">
                    <a:tc>
                      <a:txBody>
                        <a:bodyPr/>
                        <a:lstStyle/>
                        <a:p>
                          <a:pPr marL="0" marR="0" algn="ctr">
                            <a:lnSpc>
                              <a:spcPct val="150000"/>
                            </a:lnSpc>
                            <a:spcBef>
                              <a:spcPts val="0"/>
                            </a:spcBef>
                            <a:spcAft>
                              <a:spcPts val="0"/>
                            </a:spcAft>
                          </a:pPr>
                          <a:r>
                            <a:rPr lang="en-US" sz="1600">
                              <a:effectLst/>
                            </a:rPr>
                            <a:t>4% at 600 </a:t>
                          </a:r>
                          <a:r>
                            <a:rPr lang="en-GB" sz="1600">
                              <a:effectLst/>
                            </a:rPr>
                            <a:t>µm</a:t>
                          </a:r>
                          <a:endParaRPr lang="en-US" sz="1600">
                            <a:effectLst/>
                            <a:latin typeface="Calibri"/>
                            <a:ea typeface="Times New Roman"/>
                            <a:cs typeface="Arial"/>
                          </a:endParaRPr>
                        </a:p>
                      </a:txBody>
                      <a:tcPr marL="68580" marR="68580" marT="0" marB="0"/>
                    </a:tc>
                    <a:tc>
                      <a:txBody>
                        <a:bodyPr/>
                        <a:lstStyle/>
                        <a:p>
                          <a:pPr marL="0" marR="0" algn="ctr" rtl="0">
                            <a:lnSpc>
                              <a:spcPct val="115000"/>
                            </a:lnSpc>
                            <a:spcBef>
                              <a:spcPts val="0"/>
                            </a:spcBef>
                            <a:spcAft>
                              <a:spcPts val="0"/>
                            </a:spcAft>
                          </a:pPr>
                          <a:r>
                            <a:rPr lang="en-US" sz="1600">
                              <a:effectLst/>
                            </a:rPr>
                            <a:t>28</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2494.3</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2.4943</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354.6</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35.4</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dirty="0">
                              <a:effectLst/>
                            </a:rPr>
                            <a:t>361.6</a:t>
                          </a:r>
                          <a:endParaRPr lang="en-US" sz="1600" dirty="0">
                            <a:effectLst/>
                            <a:latin typeface="Calibri"/>
                            <a:ea typeface="Times New Roman"/>
                            <a:cs typeface="Arial"/>
                          </a:endParaRPr>
                        </a:p>
                      </a:txBody>
                      <a:tcPr marL="68580" marR="68580" marT="0" marB="0"/>
                    </a:tc>
                  </a:tr>
                  <a:tr h="492146">
                    <a:tc>
                      <a:txBody>
                        <a:bodyPr/>
                        <a:lstStyle/>
                        <a:p>
                          <a:pPr marL="0" marR="0" algn="ctr">
                            <a:lnSpc>
                              <a:spcPct val="150000"/>
                            </a:lnSpc>
                            <a:spcBef>
                              <a:spcPts val="0"/>
                            </a:spcBef>
                            <a:spcAft>
                              <a:spcPts val="0"/>
                            </a:spcAft>
                          </a:pPr>
                          <a:r>
                            <a:rPr lang="en-US" sz="1600">
                              <a:effectLst/>
                            </a:rPr>
                            <a:t>4% at </a:t>
                          </a:r>
                          <a:r>
                            <a:rPr lang="ar-SA" sz="1600">
                              <a:effectLst/>
                            </a:rPr>
                            <a:t>300</a:t>
                          </a:r>
                          <a:r>
                            <a:rPr lang="en-GB" sz="1600">
                              <a:effectLst/>
                            </a:rPr>
                            <a:t>µm</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28</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2251.6</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2.2516</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376.6</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37.6</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dirty="0">
                              <a:effectLst/>
                            </a:rPr>
                            <a:t>384.1</a:t>
                          </a:r>
                          <a:endParaRPr lang="en-US" sz="1600" dirty="0">
                            <a:effectLst/>
                            <a:latin typeface="Calibri"/>
                            <a:ea typeface="Times New Roman"/>
                            <a:cs typeface="Arial"/>
                          </a:endParaRPr>
                        </a:p>
                      </a:txBody>
                      <a:tcPr marL="68580" marR="68580" marT="0" marB="0"/>
                    </a:tc>
                  </a:tr>
                  <a:tr h="492146">
                    <a:tc>
                      <a:txBody>
                        <a:bodyPr/>
                        <a:lstStyle/>
                        <a:p>
                          <a:pPr marL="0" marR="0" algn="ctr">
                            <a:lnSpc>
                              <a:spcPct val="150000"/>
                            </a:lnSpc>
                            <a:spcBef>
                              <a:spcPts val="0"/>
                            </a:spcBef>
                            <a:spcAft>
                              <a:spcPts val="0"/>
                            </a:spcAft>
                          </a:pPr>
                          <a:r>
                            <a:rPr lang="en-US" sz="1600">
                              <a:effectLst/>
                            </a:rPr>
                            <a:t>4% at </a:t>
                          </a:r>
                          <a:r>
                            <a:rPr lang="ar-SA" sz="1600">
                              <a:effectLst/>
                            </a:rPr>
                            <a:t>150</a:t>
                          </a:r>
                          <a:r>
                            <a:rPr lang="en-GB" sz="1600">
                              <a:effectLst/>
                            </a:rPr>
                            <a:t>µm</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28</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2374</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2.374</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405.3</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40.5</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dirty="0">
                              <a:effectLst/>
                            </a:rPr>
                            <a:t>413.3</a:t>
                          </a:r>
                          <a:endParaRPr lang="en-US" sz="1600" dirty="0">
                            <a:effectLst/>
                            <a:latin typeface="Calibri"/>
                            <a:ea typeface="Times New Roman"/>
                            <a:cs typeface="Arial"/>
                          </a:endParaRPr>
                        </a:p>
                      </a:txBody>
                      <a:tcPr marL="68580" marR="68580" marT="0" marB="0"/>
                    </a:tc>
                  </a:tr>
                  <a:tr h="492146">
                    <a:tc>
                      <a:txBody>
                        <a:bodyPr/>
                        <a:lstStyle/>
                        <a:p>
                          <a:pPr marL="0" marR="0" algn="ctr">
                            <a:lnSpc>
                              <a:spcPct val="150000"/>
                            </a:lnSpc>
                            <a:spcBef>
                              <a:spcPts val="0"/>
                            </a:spcBef>
                            <a:spcAft>
                              <a:spcPts val="0"/>
                            </a:spcAft>
                          </a:pPr>
                          <a:r>
                            <a:rPr lang="en-US" sz="1600">
                              <a:effectLst/>
                            </a:rPr>
                            <a:t>4% at </a:t>
                          </a:r>
                          <a:r>
                            <a:rPr lang="ar-SA" sz="1600">
                              <a:effectLst/>
                            </a:rPr>
                            <a:t>75</a:t>
                          </a:r>
                          <a:r>
                            <a:rPr lang="en-GB" sz="1600">
                              <a:effectLst/>
                            </a:rPr>
                            <a:t>µm</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28</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2421.3</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2.4213</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424</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42.4</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dirty="0">
                              <a:effectLst/>
                            </a:rPr>
                            <a:t>432.3</a:t>
                          </a:r>
                          <a:endParaRPr lang="en-US" sz="1600" dirty="0">
                            <a:effectLst/>
                            <a:latin typeface="Calibri"/>
                            <a:ea typeface="Times New Roman"/>
                            <a:cs typeface="Arial"/>
                          </a:endParaRPr>
                        </a:p>
                      </a:txBody>
                      <a:tcPr marL="68580" marR="68580" marT="0" marB="0"/>
                    </a:tc>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4224476947"/>
                  </p:ext>
                </p:extLst>
              </p:nvPr>
            </p:nvGraphicFramePr>
            <p:xfrm>
              <a:off x="3670147" y="1122528"/>
              <a:ext cx="7220765" cy="4691692"/>
            </p:xfrm>
            <a:graphic>
              <a:graphicData uri="http://schemas.openxmlformats.org/drawingml/2006/table">
                <a:tbl>
                  <a:tblPr firstRow="1" firstCol="1" bandRow="1">
                    <a:tableStyleId>{5C22544A-7EE6-4342-B048-85BDC9FD1C3A}</a:tableStyleId>
                  </a:tblPr>
                  <a:tblGrid>
                    <a:gridCol w="1262166"/>
                    <a:gridCol w="731372"/>
                    <a:gridCol w="1000438"/>
                    <a:gridCol w="1017560"/>
                    <a:gridCol w="1183077"/>
                    <a:gridCol w="1007776"/>
                    <a:gridCol w="1018376"/>
                  </a:tblGrid>
                  <a:tr h="1138042">
                    <a:tc>
                      <a:txBody>
                        <a:bodyPr/>
                        <a:lstStyle/>
                        <a:p>
                          <a:pPr marL="0" marR="0" algn="ctr">
                            <a:lnSpc>
                              <a:spcPct val="150000"/>
                            </a:lnSpc>
                            <a:spcBef>
                              <a:spcPts val="0"/>
                            </a:spcBef>
                            <a:spcAft>
                              <a:spcPts val="0"/>
                            </a:spcAft>
                          </a:pPr>
                          <a:r>
                            <a:rPr lang="en-US" sz="1800" dirty="0">
                              <a:effectLst/>
                            </a:rPr>
                            <a:t>Ratio PCB%</a:t>
                          </a:r>
                          <a:endParaRPr lang="en-US" sz="1600" dirty="0">
                            <a:effectLst/>
                            <a:latin typeface="Calibri"/>
                            <a:ea typeface="Times New Roman"/>
                            <a:cs typeface="Arial"/>
                          </a:endParaRPr>
                        </a:p>
                      </a:txBody>
                      <a:tcPr marL="68580" marR="68580" marT="0" marB="0"/>
                    </a:tc>
                    <a:tc>
                      <a:txBody>
                        <a:bodyPr/>
                        <a:lstStyle/>
                        <a:p>
                          <a:pPr marL="0" marR="0" algn="ctr">
                            <a:lnSpc>
                              <a:spcPct val="150000"/>
                            </a:lnSpc>
                            <a:spcBef>
                              <a:spcPts val="0"/>
                            </a:spcBef>
                            <a:spcAft>
                              <a:spcPts val="0"/>
                            </a:spcAft>
                          </a:pPr>
                          <a:r>
                            <a:rPr lang="en-US" sz="1600">
                              <a:effectLst/>
                            </a:rPr>
                            <a:t>Age</a:t>
                          </a:r>
                        </a:p>
                        <a:p>
                          <a:pPr marL="0" marR="0" algn="ctr">
                            <a:lnSpc>
                              <a:spcPct val="150000"/>
                            </a:lnSpc>
                            <a:spcBef>
                              <a:spcPts val="0"/>
                            </a:spcBef>
                            <a:spcAft>
                              <a:spcPts val="0"/>
                            </a:spcAft>
                          </a:pPr>
                          <a:r>
                            <a:rPr lang="en-US" sz="1600">
                              <a:effectLst/>
                            </a:rPr>
                            <a:t>(Days)</a:t>
                          </a:r>
                          <a:endParaRPr lang="en-US" sz="1600">
                            <a:effectLst/>
                            <a:latin typeface="Calibri"/>
                            <a:ea typeface="Times New Roman"/>
                            <a:cs typeface="Arial"/>
                          </a:endParaRPr>
                        </a:p>
                      </a:txBody>
                      <a:tcPr marL="68580" marR="68580" marT="0" marB="0"/>
                    </a:tc>
                    <a:tc>
                      <a:txBody>
                        <a:bodyPr/>
                        <a:lstStyle/>
                        <a:p>
                          <a:pPr marL="0" marR="0" algn="ctr">
                            <a:lnSpc>
                              <a:spcPct val="150000"/>
                            </a:lnSpc>
                            <a:spcBef>
                              <a:spcPts val="0"/>
                            </a:spcBef>
                            <a:spcAft>
                              <a:spcPts val="0"/>
                            </a:spcAft>
                          </a:pPr>
                          <a:r>
                            <a:rPr lang="en-US" sz="1800">
                              <a:effectLst/>
                            </a:rPr>
                            <a:t>Weight (gm)</a:t>
                          </a:r>
                          <a:endParaRPr lang="en-US" sz="1600">
                            <a:effectLst/>
                            <a:latin typeface="Calibri"/>
                            <a:ea typeface="Times New Roman"/>
                            <a:cs typeface="Arial"/>
                          </a:endParaRPr>
                        </a:p>
                      </a:txBody>
                      <a:tcPr marL="68580" marR="68580" marT="0" marB="0"/>
                    </a:tc>
                    <a:tc>
                      <a:txBody>
                        <a:bodyPr/>
                        <a:lstStyle/>
                        <a:p>
                          <a:endParaRPr lang="en-US"/>
                        </a:p>
                      </a:txBody>
                      <a:tcPr marL="68580" marR="68580" marT="0" marB="0">
                        <a:blipFill rotWithShape="1">
                          <a:blip r:embed="rId2"/>
                          <a:stretch>
                            <a:fillRect l="-294012" r="-315569" b="-311765"/>
                          </a:stretch>
                        </a:blipFill>
                      </a:tcPr>
                    </a:tc>
                    <a:tc>
                      <a:txBody>
                        <a:bodyPr/>
                        <a:lstStyle/>
                        <a:p>
                          <a:pPr marL="0" marR="0" algn="ctr">
                            <a:lnSpc>
                              <a:spcPct val="150000"/>
                            </a:lnSpc>
                            <a:spcBef>
                              <a:spcPts val="0"/>
                            </a:spcBef>
                            <a:spcAft>
                              <a:spcPts val="0"/>
                            </a:spcAft>
                          </a:pPr>
                          <a:r>
                            <a:rPr lang="en-US" sz="1600">
                              <a:effectLst/>
                            </a:rPr>
                            <a:t>Compression Test (KN)</a:t>
                          </a:r>
                          <a:endParaRPr lang="en-US" sz="1600">
                            <a:effectLst/>
                            <a:latin typeface="Calibri"/>
                            <a:ea typeface="Times New Roman"/>
                            <a:cs typeface="Arial"/>
                          </a:endParaRPr>
                        </a:p>
                      </a:txBody>
                      <a:tcPr marL="68580" marR="68580" marT="0" marB="0"/>
                    </a:tc>
                    <a:tc>
                      <a:txBody>
                        <a:bodyPr/>
                        <a:lstStyle/>
                        <a:p>
                          <a:pPr marL="0" marR="0" algn="ctr">
                            <a:lnSpc>
                              <a:spcPct val="150000"/>
                            </a:lnSpc>
                            <a:spcBef>
                              <a:spcPts val="0"/>
                            </a:spcBef>
                            <a:spcAft>
                              <a:spcPts val="0"/>
                            </a:spcAft>
                          </a:pPr>
                          <a:r>
                            <a:rPr lang="en-US" sz="1600">
                              <a:effectLst/>
                            </a:rPr>
                            <a:t>Pressure</a:t>
                          </a:r>
                        </a:p>
                        <a:p>
                          <a:pPr marL="0" marR="0" algn="ctr">
                            <a:lnSpc>
                              <a:spcPct val="150000"/>
                            </a:lnSpc>
                            <a:spcBef>
                              <a:spcPts val="0"/>
                            </a:spcBef>
                            <a:spcAft>
                              <a:spcPts val="0"/>
                            </a:spcAft>
                          </a:pPr>
                          <a:r>
                            <a:rPr lang="en-US" sz="1600">
                              <a:effectLst/>
                            </a:rPr>
                            <a:t>MPa</a:t>
                          </a:r>
                          <a:endParaRPr lang="en-US" sz="1600">
                            <a:effectLst/>
                            <a:latin typeface="Calibri"/>
                            <a:ea typeface="Times New Roman"/>
                            <a:cs typeface="Arial"/>
                          </a:endParaRPr>
                        </a:p>
                      </a:txBody>
                      <a:tcPr marL="68580" marR="68580" marT="0" marB="0"/>
                    </a:tc>
                    <a:tc>
                      <a:txBody>
                        <a:bodyPr/>
                        <a:lstStyle/>
                        <a:p>
                          <a:endParaRPr lang="en-US"/>
                        </a:p>
                      </a:txBody>
                      <a:tcPr marL="68580" marR="68580" marT="0" marB="0">
                        <a:blipFill rotWithShape="1">
                          <a:blip r:embed="rId2"/>
                          <a:stretch>
                            <a:fillRect l="-609581" b="-311765"/>
                          </a:stretch>
                        </a:blipFill>
                      </a:tcPr>
                    </a:tc>
                  </a:tr>
                  <a:tr h="492146">
                    <a:tc>
                      <a:txBody>
                        <a:bodyPr/>
                        <a:lstStyle/>
                        <a:p>
                          <a:pPr marL="0" marR="0" algn="ctr">
                            <a:lnSpc>
                              <a:spcPct val="150000"/>
                            </a:lnSpc>
                            <a:spcBef>
                              <a:spcPts val="0"/>
                            </a:spcBef>
                            <a:spcAft>
                              <a:spcPts val="0"/>
                            </a:spcAft>
                          </a:pPr>
                          <a:r>
                            <a:rPr lang="en-US" sz="1600">
                              <a:effectLst/>
                            </a:rPr>
                            <a:t>0%</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dirty="0">
                              <a:effectLst/>
                            </a:rPr>
                            <a:t>28</a:t>
                          </a:r>
                          <a:endParaRPr lang="en-US" sz="1600" dirty="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2395.6</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dirty="0">
                              <a:effectLst/>
                            </a:rPr>
                            <a:t>2.3956</a:t>
                          </a:r>
                          <a:endParaRPr lang="en-US" sz="1600" dirty="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dirty="0">
                              <a:effectLst/>
                            </a:rPr>
                            <a:t>295.3</a:t>
                          </a:r>
                          <a:endParaRPr lang="en-US" sz="1600" dirty="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dirty="0">
                              <a:effectLst/>
                            </a:rPr>
                            <a:t>29.5</a:t>
                          </a:r>
                          <a:endParaRPr lang="en-US" sz="1600" dirty="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301.1</a:t>
                          </a:r>
                          <a:endParaRPr lang="en-US" sz="1600">
                            <a:effectLst/>
                            <a:latin typeface="Calibri"/>
                            <a:ea typeface="Times New Roman"/>
                            <a:cs typeface="Arial"/>
                          </a:endParaRPr>
                        </a:p>
                      </a:txBody>
                      <a:tcPr marL="68580" marR="68580" marT="0" marB="0"/>
                    </a:tc>
                  </a:tr>
                  <a:tr h="492146">
                    <a:tc>
                      <a:txBody>
                        <a:bodyPr/>
                        <a:lstStyle/>
                        <a:p>
                          <a:pPr marL="0" marR="0" algn="ctr">
                            <a:lnSpc>
                              <a:spcPct val="150000"/>
                            </a:lnSpc>
                            <a:spcBef>
                              <a:spcPts val="0"/>
                            </a:spcBef>
                            <a:spcAft>
                              <a:spcPts val="0"/>
                            </a:spcAft>
                          </a:pPr>
                          <a:r>
                            <a:rPr lang="en-US" sz="1600">
                              <a:effectLst/>
                            </a:rPr>
                            <a:t>4% Random</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28</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2392.6</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dirty="0">
                              <a:effectLst/>
                            </a:rPr>
                            <a:t>2.3926</a:t>
                          </a:r>
                          <a:endParaRPr lang="en-US" sz="1600" dirty="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341.3</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dirty="0">
                              <a:effectLst/>
                            </a:rPr>
                            <a:t>34.1</a:t>
                          </a:r>
                          <a:endParaRPr lang="en-US" sz="1600" dirty="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dirty="0">
                              <a:effectLst/>
                            </a:rPr>
                            <a:t>348.1</a:t>
                          </a:r>
                          <a:endParaRPr lang="en-US" sz="1600" dirty="0">
                            <a:effectLst/>
                            <a:latin typeface="Calibri"/>
                            <a:ea typeface="Times New Roman"/>
                            <a:cs typeface="Arial"/>
                          </a:endParaRPr>
                        </a:p>
                      </a:txBody>
                      <a:tcPr marL="68580" marR="68580" marT="0" marB="0"/>
                    </a:tc>
                  </a:tr>
                  <a:tr h="692404">
                    <a:tc>
                      <a:txBody>
                        <a:bodyPr/>
                        <a:lstStyle/>
                        <a:p>
                          <a:pPr marL="0" marR="0" algn="ctr">
                            <a:lnSpc>
                              <a:spcPct val="150000"/>
                            </a:lnSpc>
                            <a:spcBef>
                              <a:spcPts val="0"/>
                            </a:spcBef>
                            <a:spcAft>
                              <a:spcPts val="0"/>
                            </a:spcAft>
                          </a:pPr>
                          <a:r>
                            <a:rPr lang="en-US" sz="1600">
                              <a:effectLst/>
                            </a:rPr>
                            <a:t>4% at 600 </a:t>
                          </a:r>
                          <a:r>
                            <a:rPr lang="en-GB" sz="1600">
                              <a:effectLst/>
                            </a:rPr>
                            <a:t>µm</a:t>
                          </a:r>
                          <a:endParaRPr lang="en-US" sz="1600">
                            <a:effectLst/>
                            <a:latin typeface="Calibri"/>
                            <a:ea typeface="Times New Roman"/>
                            <a:cs typeface="Arial"/>
                          </a:endParaRPr>
                        </a:p>
                      </a:txBody>
                      <a:tcPr marL="68580" marR="68580" marT="0" marB="0"/>
                    </a:tc>
                    <a:tc>
                      <a:txBody>
                        <a:bodyPr/>
                        <a:lstStyle/>
                        <a:p>
                          <a:pPr marL="0" marR="0" algn="ctr" rtl="0">
                            <a:lnSpc>
                              <a:spcPct val="115000"/>
                            </a:lnSpc>
                            <a:spcBef>
                              <a:spcPts val="0"/>
                            </a:spcBef>
                            <a:spcAft>
                              <a:spcPts val="0"/>
                            </a:spcAft>
                          </a:pPr>
                          <a:r>
                            <a:rPr lang="en-US" sz="1600">
                              <a:effectLst/>
                            </a:rPr>
                            <a:t>28</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2494.3</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2.4943</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354.6</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35.4</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dirty="0">
                              <a:effectLst/>
                            </a:rPr>
                            <a:t>361.6</a:t>
                          </a:r>
                          <a:endParaRPr lang="en-US" sz="1600" dirty="0">
                            <a:effectLst/>
                            <a:latin typeface="Calibri"/>
                            <a:ea typeface="Times New Roman"/>
                            <a:cs typeface="Arial"/>
                          </a:endParaRPr>
                        </a:p>
                      </a:txBody>
                      <a:tcPr marL="68580" marR="68580" marT="0" marB="0"/>
                    </a:tc>
                  </a:tr>
                  <a:tr h="692404">
                    <a:tc>
                      <a:txBody>
                        <a:bodyPr/>
                        <a:lstStyle/>
                        <a:p>
                          <a:pPr marL="0" marR="0" algn="ctr">
                            <a:lnSpc>
                              <a:spcPct val="150000"/>
                            </a:lnSpc>
                            <a:spcBef>
                              <a:spcPts val="0"/>
                            </a:spcBef>
                            <a:spcAft>
                              <a:spcPts val="0"/>
                            </a:spcAft>
                          </a:pPr>
                          <a:r>
                            <a:rPr lang="en-US" sz="1600">
                              <a:effectLst/>
                            </a:rPr>
                            <a:t>4% at </a:t>
                          </a:r>
                          <a:r>
                            <a:rPr lang="ar-SA" sz="1600">
                              <a:effectLst/>
                            </a:rPr>
                            <a:t>300</a:t>
                          </a:r>
                          <a:r>
                            <a:rPr lang="en-GB" sz="1600">
                              <a:effectLst/>
                            </a:rPr>
                            <a:t>µm</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28</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2251.6</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2.2516</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376.6</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37.6</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dirty="0">
                              <a:effectLst/>
                            </a:rPr>
                            <a:t>384.1</a:t>
                          </a:r>
                          <a:endParaRPr lang="en-US" sz="1600" dirty="0">
                            <a:effectLst/>
                            <a:latin typeface="Calibri"/>
                            <a:ea typeface="Times New Roman"/>
                            <a:cs typeface="Arial"/>
                          </a:endParaRPr>
                        </a:p>
                      </a:txBody>
                      <a:tcPr marL="68580" marR="68580" marT="0" marB="0"/>
                    </a:tc>
                  </a:tr>
                  <a:tr h="692404">
                    <a:tc>
                      <a:txBody>
                        <a:bodyPr/>
                        <a:lstStyle/>
                        <a:p>
                          <a:pPr marL="0" marR="0" algn="ctr">
                            <a:lnSpc>
                              <a:spcPct val="150000"/>
                            </a:lnSpc>
                            <a:spcBef>
                              <a:spcPts val="0"/>
                            </a:spcBef>
                            <a:spcAft>
                              <a:spcPts val="0"/>
                            </a:spcAft>
                          </a:pPr>
                          <a:r>
                            <a:rPr lang="en-US" sz="1600">
                              <a:effectLst/>
                            </a:rPr>
                            <a:t>4% at </a:t>
                          </a:r>
                          <a:r>
                            <a:rPr lang="ar-SA" sz="1600">
                              <a:effectLst/>
                            </a:rPr>
                            <a:t>150</a:t>
                          </a:r>
                          <a:r>
                            <a:rPr lang="en-GB" sz="1600">
                              <a:effectLst/>
                            </a:rPr>
                            <a:t>µm</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28</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2374</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2.374</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405.3</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40.5</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dirty="0">
                              <a:effectLst/>
                            </a:rPr>
                            <a:t>413.3</a:t>
                          </a:r>
                          <a:endParaRPr lang="en-US" sz="1600" dirty="0">
                            <a:effectLst/>
                            <a:latin typeface="Calibri"/>
                            <a:ea typeface="Times New Roman"/>
                            <a:cs typeface="Arial"/>
                          </a:endParaRPr>
                        </a:p>
                      </a:txBody>
                      <a:tcPr marL="68580" marR="68580" marT="0" marB="0"/>
                    </a:tc>
                  </a:tr>
                  <a:tr h="492146">
                    <a:tc>
                      <a:txBody>
                        <a:bodyPr/>
                        <a:lstStyle/>
                        <a:p>
                          <a:pPr marL="0" marR="0" algn="ctr">
                            <a:lnSpc>
                              <a:spcPct val="150000"/>
                            </a:lnSpc>
                            <a:spcBef>
                              <a:spcPts val="0"/>
                            </a:spcBef>
                            <a:spcAft>
                              <a:spcPts val="0"/>
                            </a:spcAft>
                          </a:pPr>
                          <a:r>
                            <a:rPr lang="en-US" sz="1600">
                              <a:effectLst/>
                            </a:rPr>
                            <a:t>4% at </a:t>
                          </a:r>
                          <a:r>
                            <a:rPr lang="ar-SA" sz="1600">
                              <a:effectLst/>
                            </a:rPr>
                            <a:t>75</a:t>
                          </a:r>
                          <a:r>
                            <a:rPr lang="en-GB" sz="1600">
                              <a:effectLst/>
                            </a:rPr>
                            <a:t>µm</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28</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2421.3</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2.4213</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424</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a:effectLst/>
                            </a:rPr>
                            <a:t>42.4</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dirty="0">
                              <a:effectLst/>
                            </a:rPr>
                            <a:t>432.3</a:t>
                          </a:r>
                          <a:endParaRPr lang="en-US" sz="1600" dirty="0">
                            <a:effectLst/>
                            <a:latin typeface="Calibri"/>
                            <a:ea typeface="Times New Roman"/>
                            <a:cs typeface="Arial"/>
                          </a:endParaRPr>
                        </a:p>
                      </a:txBody>
                      <a:tcPr marL="68580" marR="68580" marT="0" marB="0"/>
                    </a:tc>
                  </a:tr>
                </a:tbl>
              </a:graphicData>
            </a:graphic>
          </p:graphicFrame>
        </mc:Fallback>
      </mc:AlternateContent>
    </p:spTree>
    <p:extLst>
      <p:ext uri="{BB962C8B-B14F-4D97-AF65-F5344CB8AC3E}">
        <p14:creationId xmlns:p14="http://schemas.microsoft.com/office/powerpoint/2010/main" val="329881438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77921" y="547089"/>
            <a:ext cx="6005015" cy="461665"/>
          </a:xfrm>
          <a:prstGeom prst="rect">
            <a:avLst/>
          </a:prstGeom>
          <a:noFill/>
        </p:spPr>
        <p:txBody>
          <a:bodyPr wrap="square" rtlCol="0">
            <a:spAutoFit/>
          </a:bodyPr>
          <a:lstStyle/>
          <a:p>
            <a:pPr algn="l"/>
            <a:r>
              <a:rPr lang="en-GB" sz="2400" b="1" dirty="0" smtClean="0">
                <a:solidFill>
                  <a:srgbClr val="FF0000"/>
                </a:solidFill>
                <a:latin typeface="Times New Roman" panose="02020603050405020304" pitchFamily="18" charset="0"/>
                <a:cs typeface="Times New Roman" panose="02020603050405020304" pitchFamily="18" charset="0"/>
              </a:rPr>
              <a:t> Compression </a:t>
            </a:r>
            <a:r>
              <a:rPr lang="en-GB" sz="2400" b="1" dirty="0">
                <a:solidFill>
                  <a:srgbClr val="FF0000"/>
                </a:solidFill>
                <a:latin typeface="Times New Roman" panose="02020603050405020304" pitchFamily="18" charset="0"/>
                <a:cs typeface="Times New Roman" panose="02020603050405020304" pitchFamily="18" charset="0"/>
              </a:rPr>
              <a:t>Test at </a:t>
            </a:r>
            <a:r>
              <a:rPr lang="en-GB" sz="2400" b="1" dirty="0" smtClean="0">
                <a:solidFill>
                  <a:srgbClr val="FF0000"/>
                </a:solidFill>
                <a:latin typeface="Times New Roman" panose="02020603050405020304" pitchFamily="18" charset="0"/>
                <a:cs typeface="Times New Roman" panose="02020603050405020304" pitchFamily="18" charset="0"/>
              </a:rPr>
              <a:t>28 days Continue ..</a:t>
            </a:r>
            <a:endParaRPr lang="en-US" sz="2400" dirty="0"/>
          </a:p>
        </p:txBody>
      </p:sp>
      <p:graphicFrame>
        <p:nvGraphicFramePr>
          <p:cNvPr id="5" name="Chart 4"/>
          <p:cNvGraphicFramePr/>
          <p:nvPr>
            <p:extLst>
              <p:ext uri="{D42A27DB-BD31-4B8C-83A1-F6EECF244321}">
                <p14:modId xmlns:p14="http://schemas.microsoft.com/office/powerpoint/2010/main" val="1442400868"/>
              </p:ext>
            </p:extLst>
          </p:nvPr>
        </p:nvGraphicFramePr>
        <p:xfrm>
          <a:off x="1023582" y="1418188"/>
          <a:ext cx="10313157" cy="442305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3852859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77922" y="764274"/>
            <a:ext cx="6005015" cy="461665"/>
          </a:xfrm>
          <a:prstGeom prst="rect">
            <a:avLst/>
          </a:prstGeom>
          <a:noFill/>
        </p:spPr>
        <p:txBody>
          <a:bodyPr wrap="square" rtlCol="0">
            <a:spAutoFit/>
          </a:bodyPr>
          <a:lstStyle/>
          <a:p>
            <a:pPr algn="l"/>
            <a:r>
              <a:rPr lang="en-GB" sz="2400" b="1" dirty="0" smtClean="0">
                <a:solidFill>
                  <a:srgbClr val="FF0000"/>
                </a:solidFill>
                <a:latin typeface="Times New Roman" panose="02020603050405020304" pitchFamily="18" charset="0"/>
                <a:cs typeface="Times New Roman" panose="02020603050405020304" pitchFamily="18" charset="0"/>
              </a:rPr>
              <a:t>Error for Compression </a:t>
            </a:r>
            <a:r>
              <a:rPr lang="en-GB" sz="2400" b="1" dirty="0">
                <a:solidFill>
                  <a:srgbClr val="FF0000"/>
                </a:solidFill>
                <a:latin typeface="Times New Roman" panose="02020603050405020304" pitchFamily="18" charset="0"/>
                <a:cs typeface="Times New Roman" panose="02020603050405020304" pitchFamily="18" charset="0"/>
              </a:rPr>
              <a:t>Test </a:t>
            </a:r>
            <a:r>
              <a:rPr lang="en-GB" sz="2400" b="1" dirty="0" smtClean="0">
                <a:solidFill>
                  <a:srgbClr val="FF0000"/>
                </a:solidFill>
                <a:latin typeface="Times New Roman" panose="02020603050405020304" pitchFamily="18" charset="0"/>
                <a:cs typeface="Times New Roman" panose="02020603050405020304" pitchFamily="18" charset="0"/>
              </a:rPr>
              <a:t>at 28 </a:t>
            </a:r>
            <a:r>
              <a:rPr lang="en-GB" sz="2400" b="1" dirty="0">
                <a:solidFill>
                  <a:srgbClr val="FF0000"/>
                </a:solidFill>
                <a:latin typeface="Times New Roman" panose="02020603050405020304" pitchFamily="18" charset="0"/>
                <a:cs typeface="Times New Roman" panose="02020603050405020304" pitchFamily="18" charset="0"/>
              </a:rPr>
              <a:t>days</a:t>
            </a:r>
            <a:endParaRPr lang="en-US" sz="2400" dirty="0"/>
          </a:p>
        </p:txBody>
      </p:sp>
      <p:graphicFrame>
        <p:nvGraphicFramePr>
          <p:cNvPr id="2" name="Table 1"/>
          <p:cNvGraphicFramePr>
            <a:graphicFrameLocks noGrp="1"/>
          </p:cNvGraphicFramePr>
          <p:nvPr>
            <p:extLst>
              <p:ext uri="{D42A27DB-BD31-4B8C-83A1-F6EECF244321}">
                <p14:modId xmlns:p14="http://schemas.microsoft.com/office/powerpoint/2010/main" val="1990463589"/>
              </p:ext>
            </p:extLst>
          </p:nvPr>
        </p:nvGraphicFramePr>
        <p:xfrm>
          <a:off x="3780429" y="1707846"/>
          <a:ext cx="7042084" cy="3833144"/>
        </p:xfrm>
        <a:graphic>
          <a:graphicData uri="http://schemas.openxmlformats.org/drawingml/2006/table">
            <a:tbl>
              <a:tblPr firstRow="1" firstCol="1" bandRow="1">
                <a:tableStyleId>{5C22544A-7EE6-4342-B048-85BDC9FD1C3A}</a:tableStyleId>
              </a:tblPr>
              <a:tblGrid>
                <a:gridCol w="3284269"/>
                <a:gridCol w="3757815"/>
              </a:tblGrid>
              <a:tr h="547592">
                <a:tc>
                  <a:txBody>
                    <a:bodyPr/>
                    <a:lstStyle/>
                    <a:p>
                      <a:pPr marL="0" marR="0" algn="ctr" rtl="1">
                        <a:lnSpc>
                          <a:spcPct val="150000"/>
                        </a:lnSpc>
                        <a:spcBef>
                          <a:spcPts val="0"/>
                        </a:spcBef>
                        <a:spcAft>
                          <a:spcPts val="0"/>
                        </a:spcAft>
                      </a:pPr>
                      <a:r>
                        <a:rPr lang="en-US" sz="1600">
                          <a:effectLst/>
                        </a:rPr>
                        <a:t>Ratio PCB %</a:t>
                      </a:r>
                      <a:endParaRPr lang="en-US" sz="1600">
                        <a:effectLst/>
                        <a:latin typeface="Calibri"/>
                        <a:ea typeface="Times New Roman"/>
                        <a:cs typeface="Arial"/>
                      </a:endParaRPr>
                    </a:p>
                  </a:txBody>
                  <a:tcPr marL="68580" marR="68580" marT="0" marB="0"/>
                </a:tc>
                <a:tc>
                  <a:txBody>
                    <a:bodyPr/>
                    <a:lstStyle/>
                    <a:p>
                      <a:pPr marL="0" marR="0" algn="ctr">
                        <a:lnSpc>
                          <a:spcPct val="150000"/>
                        </a:lnSpc>
                        <a:spcBef>
                          <a:spcPts val="0"/>
                        </a:spcBef>
                        <a:spcAft>
                          <a:spcPts val="0"/>
                        </a:spcAft>
                      </a:pPr>
                      <a:r>
                        <a:rPr lang="en-US" sz="1600">
                          <a:effectLst/>
                        </a:rPr>
                        <a:t>Error %</a:t>
                      </a:r>
                      <a:endParaRPr lang="en-US" sz="1600">
                        <a:effectLst/>
                        <a:latin typeface="Calibri"/>
                        <a:ea typeface="Times New Roman"/>
                        <a:cs typeface="Arial"/>
                      </a:endParaRPr>
                    </a:p>
                  </a:txBody>
                  <a:tcPr marL="68580" marR="68580" marT="0" marB="0"/>
                </a:tc>
              </a:tr>
              <a:tr h="547592">
                <a:tc>
                  <a:txBody>
                    <a:bodyPr/>
                    <a:lstStyle/>
                    <a:p>
                      <a:pPr marL="0" marR="0" algn="ctr">
                        <a:lnSpc>
                          <a:spcPct val="150000"/>
                        </a:lnSpc>
                        <a:spcBef>
                          <a:spcPts val="0"/>
                        </a:spcBef>
                        <a:spcAft>
                          <a:spcPts val="0"/>
                        </a:spcAft>
                      </a:pPr>
                      <a:r>
                        <a:rPr lang="en-US" sz="1600">
                          <a:effectLst/>
                        </a:rPr>
                        <a:t>0%</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800" dirty="0">
                          <a:effectLst/>
                        </a:rPr>
                        <a:t>± 3.385</a:t>
                      </a:r>
                      <a:endParaRPr lang="en-US" sz="1600" dirty="0">
                        <a:effectLst/>
                        <a:latin typeface="Calibri"/>
                        <a:ea typeface="Times New Roman"/>
                        <a:cs typeface="Arial"/>
                      </a:endParaRPr>
                    </a:p>
                  </a:txBody>
                  <a:tcPr marL="68580" marR="68580" marT="0" marB="0"/>
                </a:tc>
              </a:tr>
              <a:tr h="547592">
                <a:tc>
                  <a:txBody>
                    <a:bodyPr/>
                    <a:lstStyle/>
                    <a:p>
                      <a:pPr marL="0" marR="0" algn="ctr">
                        <a:lnSpc>
                          <a:spcPct val="150000"/>
                        </a:lnSpc>
                        <a:spcBef>
                          <a:spcPts val="0"/>
                        </a:spcBef>
                        <a:spcAft>
                          <a:spcPts val="0"/>
                        </a:spcAft>
                      </a:pPr>
                      <a:r>
                        <a:rPr lang="en-US" sz="1600">
                          <a:effectLst/>
                        </a:rPr>
                        <a:t>4% Random</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800">
                          <a:effectLst/>
                        </a:rPr>
                        <a:t>± 1.755</a:t>
                      </a:r>
                      <a:endParaRPr lang="en-US" sz="1600">
                        <a:effectLst/>
                        <a:latin typeface="Calibri"/>
                        <a:ea typeface="Times New Roman"/>
                        <a:cs typeface="Arial"/>
                      </a:endParaRPr>
                    </a:p>
                  </a:txBody>
                  <a:tcPr marL="68580" marR="68580" marT="0" marB="0"/>
                </a:tc>
              </a:tr>
              <a:tr h="547592">
                <a:tc>
                  <a:txBody>
                    <a:bodyPr/>
                    <a:lstStyle/>
                    <a:p>
                      <a:pPr marL="0" marR="0" algn="ctr">
                        <a:lnSpc>
                          <a:spcPct val="150000"/>
                        </a:lnSpc>
                        <a:spcBef>
                          <a:spcPts val="0"/>
                        </a:spcBef>
                        <a:spcAft>
                          <a:spcPts val="0"/>
                        </a:spcAft>
                      </a:pPr>
                      <a:r>
                        <a:rPr lang="en-US" sz="1600">
                          <a:effectLst/>
                        </a:rPr>
                        <a:t>4% at 600 </a:t>
                      </a:r>
                      <a:r>
                        <a:rPr lang="en-GB" sz="1600">
                          <a:effectLst/>
                        </a:rPr>
                        <a:t>µm</a:t>
                      </a:r>
                      <a:endParaRPr lang="en-US" sz="1600">
                        <a:effectLst/>
                        <a:latin typeface="Calibri"/>
                        <a:ea typeface="Times New Roman"/>
                        <a:cs typeface="Arial"/>
                      </a:endParaRPr>
                    </a:p>
                  </a:txBody>
                  <a:tcPr marL="68580" marR="68580" marT="0" marB="0"/>
                </a:tc>
                <a:tc>
                  <a:txBody>
                    <a:bodyPr/>
                    <a:lstStyle/>
                    <a:p>
                      <a:pPr marL="0" marR="0" algn="ctr" rtl="0">
                        <a:lnSpc>
                          <a:spcPct val="115000"/>
                        </a:lnSpc>
                        <a:spcBef>
                          <a:spcPts val="0"/>
                        </a:spcBef>
                        <a:spcAft>
                          <a:spcPts val="0"/>
                        </a:spcAft>
                      </a:pPr>
                      <a:r>
                        <a:rPr lang="en-US" sz="1800">
                          <a:effectLst/>
                        </a:rPr>
                        <a:t>± 1.97</a:t>
                      </a:r>
                      <a:endParaRPr lang="en-US" sz="1600">
                        <a:effectLst/>
                        <a:latin typeface="Calibri"/>
                        <a:ea typeface="Times New Roman"/>
                        <a:cs typeface="Arial"/>
                      </a:endParaRPr>
                    </a:p>
                  </a:txBody>
                  <a:tcPr marL="68580" marR="68580" marT="0" marB="0"/>
                </a:tc>
              </a:tr>
              <a:tr h="547592">
                <a:tc>
                  <a:txBody>
                    <a:bodyPr/>
                    <a:lstStyle/>
                    <a:p>
                      <a:pPr marL="0" marR="0" algn="ctr">
                        <a:lnSpc>
                          <a:spcPct val="150000"/>
                        </a:lnSpc>
                        <a:spcBef>
                          <a:spcPts val="0"/>
                        </a:spcBef>
                        <a:spcAft>
                          <a:spcPts val="0"/>
                        </a:spcAft>
                      </a:pPr>
                      <a:r>
                        <a:rPr lang="en-US" sz="1600">
                          <a:effectLst/>
                        </a:rPr>
                        <a:t>4% at </a:t>
                      </a:r>
                      <a:r>
                        <a:rPr lang="ar-SA" sz="1600">
                          <a:effectLst/>
                        </a:rPr>
                        <a:t>300</a:t>
                      </a:r>
                      <a:r>
                        <a:rPr lang="en-GB" sz="1600">
                          <a:effectLst/>
                        </a:rPr>
                        <a:t>µm</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800">
                          <a:effectLst/>
                        </a:rPr>
                        <a:t>± 2.65</a:t>
                      </a:r>
                      <a:endParaRPr lang="en-US" sz="1600">
                        <a:effectLst/>
                        <a:latin typeface="Calibri"/>
                        <a:ea typeface="Times New Roman"/>
                        <a:cs typeface="Arial"/>
                      </a:endParaRPr>
                    </a:p>
                  </a:txBody>
                  <a:tcPr marL="68580" marR="68580" marT="0" marB="0"/>
                </a:tc>
              </a:tr>
              <a:tr h="547592">
                <a:tc>
                  <a:txBody>
                    <a:bodyPr/>
                    <a:lstStyle/>
                    <a:p>
                      <a:pPr marL="0" marR="0" algn="ctr">
                        <a:lnSpc>
                          <a:spcPct val="150000"/>
                        </a:lnSpc>
                        <a:spcBef>
                          <a:spcPts val="0"/>
                        </a:spcBef>
                        <a:spcAft>
                          <a:spcPts val="0"/>
                        </a:spcAft>
                      </a:pPr>
                      <a:r>
                        <a:rPr lang="en-US" sz="1600">
                          <a:effectLst/>
                        </a:rPr>
                        <a:t>4% at </a:t>
                      </a:r>
                      <a:r>
                        <a:rPr lang="ar-SA" sz="1600">
                          <a:effectLst/>
                        </a:rPr>
                        <a:t>150</a:t>
                      </a:r>
                      <a:r>
                        <a:rPr lang="en-GB" sz="1600">
                          <a:effectLst/>
                        </a:rPr>
                        <a:t>µm</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800">
                          <a:effectLst/>
                        </a:rPr>
                        <a:t>± 1.97</a:t>
                      </a:r>
                      <a:endParaRPr lang="en-US" sz="1600">
                        <a:effectLst/>
                        <a:latin typeface="Calibri"/>
                        <a:ea typeface="Times New Roman"/>
                        <a:cs typeface="Arial"/>
                      </a:endParaRPr>
                    </a:p>
                  </a:txBody>
                  <a:tcPr marL="68580" marR="68580" marT="0" marB="0"/>
                </a:tc>
              </a:tr>
              <a:tr h="547592">
                <a:tc>
                  <a:txBody>
                    <a:bodyPr/>
                    <a:lstStyle/>
                    <a:p>
                      <a:pPr marL="0" marR="0" algn="ctr">
                        <a:lnSpc>
                          <a:spcPct val="150000"/>
                        </a:lnSpc>
                        <a:spcBef>
                          <a:spcPts val="0"/>
                        </a:spcBef>
                        <a:spcAft>
                          <a:spcPts val="0"/>
                        </a:spcAft>
                      </a:pPr>
                      <a:r>
                        <a:rPr lang="en-US" sz="1600">
                          <a:effectLst/>
                        </a:rPr>
                        <a:t>4% at </a:t>
                      </a:r>
                      <a:r>
                        <a:rPr lang="ar-SA" sz="1600">
                          <a:effectLst/>
                        </a:rPr>
                        <a:t>75</a:t>
                      </a:r>
                      <a:r>
                        <a:rPr lang="en-GB" sz="1600">
                          <a:effectLst/>
                        </a:rPr>
                        <a:t>µm</a:t>
                      </a:r>
                      <a:endParaRPr lang="en-US" sz="16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800" dirty="0">
                          <a:effectLst/>
                        </a:rPr>
                        <a:t>± 2.12</a:t>
                      </a:r>
                      <a:endParaRPr lang="en-US" sz="1600" dirty="0">
                        <a:effectLst/>
                        <a:latin typeface="Calibri"/>
                        <a:ea typeface="Times New Roman"/>
                        <a:cs typeface="Arial"/>
                      </a:endParaRPr>
                    </a:p>
                  </a:txBody>
                  <a:tcPr marL="68580" marR="68580" marT="0" marB="0"/>
                </a:tc>
              </a:tr>
            </a:tbl>
          </a:graphicData>
        </a:graphic>
      </p:graphicFrame>
    </p:spTree>
    <p:extLst>
      <p:ext uri="{BB962C8B-B14F-4D97-AF65-F5344CB8AC3E}">
        <p14:creationId xmlns:p14="http://schemas.microsoft.com/office/powerpoint/2010/main" val="34556282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50878" y="627797"/>
            <a:ext cx="6005015" cy="830997"/>
          </a:xfrm>
          <a:prstGeom prst="rect">
            <a:avLst/>
          </a:prstGeom>
          <a:noFill/>
        </p:spPr>
        <p:txBody>
          <a:bodyPr wrap="square" rtlCol="0">
            <a:spAutoFit/>
          </a:bodyPr>
          <a:lstStyle/>
          <a:p>
            <a:pPr algn="l"/>
            <a:r>
              <a:rPr lang="en-GB" sz="2400" b="1" dirty="0" smtClean="0">
                <a:solidFill>
                  <a:srgbClr val="FF0000"/>
                </a:solidFill>
                <a:latin typeface="Times New Roman" panose="02020603050405020304" pitchFamily="18" charset="0"/>
                <a:cs typeface="Times New Roman" panose="02020603050405020304" pitchFamily="18" charset="0"/>
              </a:rPr>
              <a:t>Error for Compression </a:t>
            </a:r>
            <a:r>
              <a:rPr lang="en-GB" sz="2400" b="1" dirty="0">
                <a:solidFill>
                  <a:srgbClr val="FF0000"/>
                </a:solidFill>
                <a:latin typeface="Times New Roman" panose="02020603050405020304" pitchFamily="18" charset="0"/>
                <a:cs typeface="Times New Roman" panose="02020603050405020304" pitchFamily="18" charset="0"/>
              </a:rPr>
              <a:t>Test at </a:t>
            </a:r>
            <a:r>
              <a:rPr lang="en-GB" sz="2400" b="1" dirty="0" smtClean="0">
                <a:solidFill>
                  <a:srgbClr val="FF0000"/>
                </a:solidFill>
                <a:latin typeface="Times New Roman" panose="02020603050405020304" pitchFamily="18" charset="0"/>
                <a:cs typeface="Times New Roman" panose="02020603050405020304" pitchFamily="18" charset="0"/>
              </a:rPr>
              <a:t>28 days Continue..</a:t>
            </a:r>
            <a:endParaRPr lang="en-US" sz="2400" dirty="0"/>
          </a:p>
        </p:txBody>
      </p:sp>
      <p:graphicFrame>
        <p:nvGraphicFramePr>
          <p:cNvPr id="6" name="Chart 5"/>
          <p:cNvGraphicFramePr/>
          <p:nvPr>
            <p:extLst>
              <p:ext uri="{D42A27DB-BD31-4B8C-83A1-F6EECF244321}">
                <p14:modId xmlns:p14="http://schemas.microsoft.com/office/powerpoint/2010/main" val="2297265870"/>
              </p:ext>
            </p:extLst>
          </p:nvPr>
        </p:nvGraphicFramePr>
        <p:xfrm>
          <a:off x="668740" y="1937982"/>
          <a:ext cx="10413242" cy="379407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788977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17418" y="353291"/>
            <a:ext cx="10515600" cy="6176963"/>
          </a:xfrm>
        </p:spPr>
        <p:txBody>
          <a:bodyPr>
            <a:normAutofit/>
          </a:bodyPr>
          <a:lstStyle/>
          <a:p>
            <a:pPr marL="0" indent="0">
              <a:buNone/>
            </a:pPr>
            <a:r>
              <a:rPr lang="en-US" sz="4400" b="1" dirty="0" smtClean="0">
                <a:solidFill>
                  <a:schemeClr val="tx1"/>
                </a:solidFill>
                <a:effectLst>
                  <a:outerShdw blurRad="38100" dist="38100" dir="2700000" algn="tl">
                    <a:srgbClr val="000000">
                      <a:alpha val="43137"/>
                    </a:srgbClr>
                  </a:outerShdw>
                </a:effectLst>
              </a:rPr>
              <a:t>Objective</a:t>
            </a:r>
            <a:r>
              <a:rPr lang="en-US" sz="4400" b="1" dirty="0" smtClean="0">
                <a:solidFill>
                  <a:srgbClr val="FF0000"/>
                </a:solidFill>
              </a:rPr>
              <a:t/>
            </a:r>
            <a:br>
              <a:rPr lang="en-US" sz="4400" b="1" dirty="0" smtClean="0">
                <a:solidFill>
                  <a:srgbClr val="FF0000"/>
                </a:solidFill>
              </a:rPr>
            </a:br>
            <a:r>
              <a:rPr lang="en-US" sz="4400" b="1" dirty="0" smtClean="0">
                <a:solidFill>
                  <a:srgbClr val="FF0000"/>
                </a:solidFill>
              </a:rPr>
              <a:t/>
            </a:r>
            <a:br>
              <a:rPr lang="en-US" sz="4400" b="1" dirty="0" smtClean="0">
                <a:solidFill>
                  <a:srgbClr val="FF0000"/>
                </a:solidFill>
              </a:rPr>
            </a:br>
            <a:r>
              <a:rPr lang="en-GB" sz="4000" dirty="0" smtClean="0"/>
              <a:t>We are continuing the work done by </a:t>
            </a:r>
            <a:r>
              <a:rPr lang="en-US" sz="4000" dirty="0" smtClean="0"/>
              <a:t>Ayman </a:t>
            </a:r>
            <a:r>
              <a:rPr lang="en-US" sz="4000" dirty="0" err="1" smtClean="0"/>
              <a:t>Nassar</a:t>
            </a:r>
            <a:r>
              <a:rPr lang="en-US" sz="4000" dirty="0" smtClean="0"/>
              <a:t>, under Dr. </a:t>
            </a:r>
            <a:r>
              <a:rPr lang="en-US" sz="4000" dirty="0" err="1" smtClean="0"/>
              <a:t>Osayd</a:t>
            </a:r>
            <a:r>
              <a:rPr lang="en-US" sz="4000" dirty="0" smtClean="0"/>
              <a:t> Abdul Fattah </a:t>
            </a:r>
            <a:r>
              <a:rPr lang="it-IT" sz="4000" dirty="0" smtClean="0"/>
              <a:t>supervisor</a:t>
            </a:r>
            <a:r>
              <a:rPr lang="en-US" sz="4000" dirty="0" smtClean="0"/>
              <a:t> which </a:t>
            </a:r>
            <a:r>
              <a:rPr lang="en-US" sz="4000" dirty="0"/>
              <a:t>is the effect on mechanical properties of concrete when pyrolysis carbon black is </a:t>
            </a:r>
            <a:r>
              <a:rPr lang="en-US" sz="4000" dirty="0" smtClean="0"/>
              <a:t>added</a:t>
            </a:r>
            <a:r>
              <a:rPr lang="en-US" sz="4000" dirty="0"/>
              <a:t> </a:t>
            </a:r>
            <a:r>
              <a:rPr lang="en-US" sz="4000" dirty="0" smtClean="0"/>
              <a:t>but we focused on the adding of  </a:t>
            </a:r>
            <a:r>
              <a:rPr lang="en-US" sz="4000" dirty="0"/>
              <a:t>particle </a:t>
            </a:r>
            <a:r>
              <a:rPr lang="en-US" sz="4000" dirty="0" smtClean="0"/>
              <a:t>size.</a:t>
            </a:r>
            <a:br>
              <a:rPr lang="en-US" sz="4000" dirty="0" smtClean="0"/>
            </a:br>
            <a:r>
              <a:rPr lang="en-US" sz="4000" dirty="0" smtClean="0">
                <a:solidFill>
                  <a:srgbClr val="FF0000"/>
                </a:solidFill>
              </a:rPr>
              <a:t> </a:t>
            </a:r>
            <a:endParaRPr lang="ar-SA" sz="4000" dirty="0">
              <a:solidFill>
                <a:srgbClr val="FF0000"/>
              </a:solidFill>
            </a:endParaRPr>
          </a:p>
        </p:txBody>
      </p:sp>
    </p:spTree>
    <p:extLst>
      <p:ext uri="{BB962C8B-B14F-4D97-AF65-F5344CB8AC3E}">
        <p14:creationId xmlns:p14="http://schemas.microsoft.com/office/powerpoint/2010/main" val="417680012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632432990"/>
              </p:ext>
            </p:extLst>
          </p:nvPr>
        </p:nvGraphicFramePr>
        <p:xfrm>
          <a:off x="2423269" y="1624084"/>
          <a:ext cx="7983939" cy="4026011"/>
        </p:xfrm>
        <a:graphic>
          <a:graphicData uri="http://schemas.openxmlformats.org/drawingml/2006/table">
            <a:tbl>
              <a:tblPr rtl="1" firstRow="1" firstCol="1" bandRow="1">
                <a:tableStyleId>{5C22544A-7EE6-4342-B048-85BDC9FD1C3A}</a:tableStyleId>
              </a:tblPr>
              <a:tblGrid>
                <a:gridCol w="1820187"/>
                <a:gridCol w="1819285"/>
                <a:gridCol w="2096956"/>
                <a:gridCol w="2247511"/>
              </a:tblGrid>
              <a:tr h="1532861">
                <a:tc>
                  <a:txBody>
                    <a:bodyPr/>
                    <a:lstStyle/>
                    <a:p>
                      <a:pPr marL="0" marR="0" algn="ctr" rtl="0">
                        <a:lnSpc>
                          <a:spcPct val="115000"/>
                        </a:lnSpc>
                        <a:spcBef>
                          <a:spcPts val="0"/>
                        </a:spcBef>
                        <a:spcAft>
                          <a:spcPts val="0"/>
                        </a:spcAft>
                      </a:pPr>
                      <a:r>
                        <a:rPr lang="en-US" sz="1800" dirty="0">
                          <a:effectLst/>
                        </a:rPr>
                        <a:t>Water Adsorption (%)</a:t>
                      </a:r>
                      <a:endParaRPr lang="en-US" sz="1600" dirty="0">
                        <a:effectLst/>
                        <a:latin typeface="Calibri"/>
                        <a:ea typeface="Times New Roman"/>
                        <a:cs typeface="Arial"/>
                      </a:endParaRPr>
                    </a:p>
                  </a:txBody>
                  <a:tcPr marL="68580" marR="68580" marT="0" marB="0"/>
                </a:tc>
                <a:tc>
                  <a:txBody>
                    <a:bodyPr/>
                    <a:lstStyle/>
                    <a:p>
                      <a:pPr marL="0" marR="0" algn="ctr" rtl="0">
                        <a:lnSpc>
                          <a:spcPct val="115000"/>
                        </a:lnSpc>
                        <a:spcBef>
                          <a:spcPts val="0"/>
                        </a:spcBef>
                        <a:spcAft>
                          <a:spcPts val="0"/>
                        </a:spcAft>
                      </a:pPr>
                      <a:r>
                        <a:rPr lang="en-US" sz="1800">
                          <a:effectLst/>
                        </a:rPr>
                        <a:t>Average Weight concrete Dry (gm)</a:t>
                      </a:r>
                      <a:endParaRPr lang="en-US" sz="1600">
                        <a:effectLst/>
                        <a:latin typeface="Calibri"/>
                        <a:ea typeface="Times New Roman"/>
                        <a:cs typeface="Arial"/>
                      </a:endParaRPr>
                    </a:p>
                  </a:txBody>
                  <a:tcPr marL="68580" marR="68580" marT="0" marB="0"/>
                </a:tc>
                <a:tc>
                  <a:txBody>
                    <a:bodyPr/>
                    <a:lstStyle/>
                    <a:p>
                      <a:pPr marL="0" marR="0" algn="ctr" rtl="0">
                        <a:lnSpc>
                          <a:spcPct val="115000"/>
                        </a:lnSpc>
                        <a:spcBef>
                          <a:spcPts val="0"/>
                        </a:spcBef>
                        <a:spcAft>
                          <a:spcPts val="0"/>
                        </a:spcAft>
                      </a:pPr>
                      <a:r>
                        <a:rPr lang="en-US" sz="1800" dirty="0">
                          <a:effectLst/>
                        </a:rPr>
                        <a:t>Average Weight concrete Wet </a:t>
                      </a:r>
                      <a:endParaRPr lang="en-US" sz="1600" dirty="0">
                        <a:effectLst/>
                      </a:endParaRPr>
                    </a:p>
                    <a:p>
                      <a:pPr marL="0" marR="0" algn="ctr" rtl="0">
                        <a:lnSpc>
                          <a:spcPct val="115000"/>
                        </a:lnSpc>
                        <a:spcBef>
                          <a:spcPts val="0"/>
                        </a:spcBef>
                        <a:spcAft>
                          <a:spcPts val="0"/>
                        </a:spcAft>
                      </a:pPr>
                      <a:r>
                        <a:rPr lang="en-US" sz="1800" dirty="0">
                          <a:effectLst/>
                        </a:rPr>
                        <a:t>(</a:t>
                      </a:r>
                      <a:r>
                        <a:rPr lang="en-US" sz="1800" dirty="0" err="1">
                          <a:effectLst/>
                        </a:rPr>
                        <a:t>gm</a:t>
                      </a:r>
                      <a:r>
                        <a:rPr lang="en-US" sz="1800" dirty="0">
                          <a:effectLst/>
                        </a:rPr>
                        <a:t>)</a:t>
                      </a:r>
                      <a:endParaRPr lang="en-US" sz="1600" dirty="0">
                        <a:effectLst/>
                        <a:latin typeface="Calibri"/>
                        <a:ea typeface="Times New Roman"/>
                        <a:cs typeface="Arial"/>
                      </a:endParaRPr>
                    </a:p>
                  </a:txBody>
                  <a:tcPr marL="68580" marR="68580" marT="0" marB="0"/>
                </a:tc>
                <a:tc>
                  <a:txBody>
                    <a:bodyPr/>
                    <a:lstStyle/>
                    <a:p>
                      <a:pPr marL="0" marR="0" algn="ctr" rtl="0">
                        <a:lnSpc>
                          <a:spcPct val="115000"/>
                        </a:lnSpc>
                        <a:spcBef>
                          <a:spcPts val="0"/>
                        </a:spcBef>
                        <a:spcAft>
                          <a:spcPts val="0"/>
                        </a:spcAft>
                      </a:pPr>
                      <a:r>
                        <a:rPr lang="en-US" sz="1800" dirty="0">
                          <a:effectLst/>
                        </a:rPr>
                        <a:t>Ratio PCB%</a:t>
                      </a:r>
                      <a:endParaRPr lang="en-US" sz="1600" dirty="0">
                        <a:effectLst/>
                        <a:latin typeface="Calibri"/>
                        <a:ea typeface="Times New Roman"/>
                        <a:cs typeface="Arial"/>
                      </a:endParaRPr>
                    </a:p>
                  </a:txBody>
                  <a:tcPr marL="68580" marR="68580" marT="0" marB="0"/>
                </a:tc>
              </a:tr>
              <a:tr h="415525">
                <a:tc>
                  <a:txBody>
                    <a:bodyPr/>
                    <a:lstStyle/>
                    <a:p>
                      <a:pPr marL="0" marR="0" algn="ctr" rtl="0">
                        <a:lnSpc>
                          <a:spcPct val="115000"/>
                        </a:lnSpc>
                        <a:spcBef>
                          <a:spcPts val="0"/>
                        </a:spcBef>
                        <a:spcAft>
                          <a:spcPts val="0"/>
                        </a:spcAft>
                      </a:pPr>
                      <a:r>
                        <a:rPr lang="en-US" sz="1800">
                          <a:effectLst/>
                        </a:rPr>
                        <a:t>6.01</a:t>
                      </a:r>
                      <a:endParaRPr lang="en-US" sz="1600">
                        <a:effectLst/>
                        <a:latin typeface="Calibri"/>
                        <a:ea typeface="Times New Roman"/>
                        <a:cs typeface="Arial"/>
                      </a:endParaRPr>
                    </a:p>
                  </a:txBody>
                  <a:tcPr marL="68580" marR="68580" marT="0" marB="0"/>
                </a:tc>
                <a:tc>
                  <a:txBody>
                    <a:bodyPr/>
                    <a:lstStyle/>
                    <a:p>
                      <a:pPr marL="0" marR="0" algn="ctr" rtl="0">
                        <a:lnSpc>
                          <a:spcPct val="115000"/>
                        </a:lnSpc>
                        <a:spcBef>
                          <a:spcPts val="0"/>
                        </a:spcBef>
                        <a:spcAft>
                          <a:spcPts val="0"/>
                        </a:spcAft>
                      </a:pPr>
                      <a:r>
                        <a:rPr lang="en-US" sz="1800">
                          <a:effectLst/>
                        </a:rPr>
                        <a:t>2251.221</a:t>
                      </a:r>
                      <a:endParaRPr lang="en-US" sz="1600">
                        <a:effectLst/>
                        <a:latin typeface="Calibri"/>
                        <a:ea typeface="Times New Roman"/>
                        <a:cs typeface="Arial"/>
                      </a:endParaRPr>
                    </a:p>
                  </a:txBody>
                  <a:tcPr marL="68580" marR="68580" marT="0" marB="0"/>
                </a:tc>
                <a:tc>
                  <a:txBody>
                    <a:bodyPr/>
                    <a:lstStyle/>
                    <a:p>
                      <a:pPr marL="0" marR="0" algn="ctr" rtl="0">
                        <a:lnSpc>
                          <a:spcPct val="115000"/>
                        </a:lnSpc>
                        <a:spcBef>
                          <a:spcPts val="0"/>
                        </a:spcBef>
                        <a:spcAft>
                          <a:spcPts val="0"/>
                        </a:spcAft>
                      </a:pPr>
                      <a:r>
                        <a:rPr lang="en-US" sz="1800">
                          <a:effectLst/>
                        </a:rPr>
                        <a:t>2386.354</a:t>
                      </a:r>
                      <a:endParaRPr lang="en-US" sz="1600">
                        <a:effectLst/>
                        <a:latin typeface="Calibri"/>
                        <a:ea typeface="Times New Roman"/>
                        <a:cs typeface="Arial"/>
                      </a:endParaRPr>
                    </a:p>
                  </a:txBody>
                  <a:tcPr marL="68580" marR="68580" marT="0" marB="0"/>
                </a:tc>
                <a:tc>
                  <a:txBody>
                    <a:bodyPr/>
                    <a:lstStyle/>
                    <a:p>
                      <a:pPr marL="0" marR="0" algn="ctr" rtl="0">
                        <a:lnSpc>
                          <a:spcPct val="115000"/>
                        </a:lnSpc>
                        <a:spcBef>
                          <a:spcPts val="0"/>
                        </a:spcBef>
                        <a:spcAft>
                          <a:spcPts val="0"/>
                        </a:spcAft>
                      </a:pPr>
                      <a:r>
                        <a:rPr lang="en-GB" sz="1800">
                          <a:effectLst/>
                        </a:rPr>
                        <a:t>0</a:t>
                      </a:r>
                      <a:endParaRPr lang="en-US" sz="1600">
                        <a:effectLst/>
                        <a:latin typeface="Calibri"/>
                        <a:ea typeface="Times New Roman"/>
                        <a:cs typeface="Arial"/>
                      </a:endParaRPr>
                    </a:p>
                  </a:txBody>
                  <a:tcPr marL="68580" marR="68580" marT="0" marB="0"/>
                </a:tc>
              </a:tr>
              <a:tr h="415525">
                <a:tc>
                  <a:txBody>
                    <a:bodyPr/>
                    <a:lstStyle/>
                    <a:p>
                      <a:pPr marL="0" marR="0" algn="ctr" rtl="0">
                        <a:lnSpc>
                          <a:spcPct val="115000"/>
                        </a:lnSpc>
                        <a:spcBef>
                          <a:spcPts val="0"/>
                        </a:spcBef>
                        <a:spcAft>
                          <a:spcPts val="0"/>
                        </a:spcAft>
                      </a:pPr>
                      <a:r>
                        <a:rPr lang="en-US" sz="1800">
                          <a:effectLst/>
                        </a:rPr>
                        <a:t>4.83</a:t>
                      </a:r>
                      <a:endParaRPr lang="en-US" sz="1600">
                        <a:effectLst/>
                        <a:latin typeface="Calibri"/>
                        <a:ea typeface="Times New Roman"/>
                        <a:cs typeface="Arial"/>
                      </a:endParaRPr>
                    </a:p>
                  </a:txBody>
                  <a:tcPr marL="68580" marR="68580" marT="0" marB="0"/>
                </a:tc>
                <a:tc>
                  <a:txBody>
                    <a:bodyPr/>
                    <a:lstStyle/>
                    <a:p>
                      <a:pPr marL="0" marR="0" algn="ctr" rtl="0">
                        <a:lnSpc>
                          <a:spcPct val="115000"/>
                        </a:lnSpc>
                        <a:spcBef>
                          <a:spcPts val="0"/>
                        </a:spcBef>
                        <a:spcAft>
                          <a:spcPts val="0"/>
                        </a:spcAft>
                      </a:pPr>
                      <a:r>
                        <a:rPr lang="en-US" sz="1800">
                          <a:effectLst/>
                        </a:rPr>
                        <a:t>2326.333</a:t>
                      </a:r>
                      <a:endParaRPr lang="en-US" sz="1600">
                        <a:effectLst/>
                        <a:latin typeface="Calibri"/>
                        <a:ea typeface="Times New Roman"/>
                        <a:cs typeface="Arial"/>
                      </a:endParaRPr>
                    </a:p>
                  </a:txBody>
                  <a:tcPr marL="68580" marR="68580" marT="0" marB="0"/>
                </a:tc>
                <a:tc>
                  <a:txBody>
                    <a:bodyPr/>
                    <a:lstStyle/>
                    <a:p>
                      <a:pPr marL="0" marR="0" algn="ctr" rtl="0">
                        <a:lnSpc>
                          <a:spcPct val="115000"/>
                        </a:lnSpc>
                        <a:spcBef>
                          <a:spcPts val="0"/>
                        </a:spcBef>
                        <a:spcAft>
                          <a:spcPts val="0"/>
                        </a:spcAft>
                      </a:pPr>
                      <a:r>
                        <a:rPr lang="en-US" sz="1800">
                          <a:effectLst/>
                        </a:rPr>
                        <a:t>2439.453</a:t>
                      </a:r>
                      <a:endParaRPr lang="en-US" sz="1600">
                        <a:effectLst/>
                        <a:latin typeface="Calibri"/>
                        <a:ea typeface="Times New Roman"/>
                        <a:cs typeface="Arial"/>
                      </a:endParaRPr>
                    </a:p>
                  </a:txBody>
                  <a:tcPr marL="68580" marR="68580" marT="0" marB="0"/>
                </a:tc>
                <a:tc>
                  <a:txBody>
                    <a:bodyPr/>
                    <a:lstStyle/>
                    <a:p>
                      <a:pPr marL="0" marR="0" algn="ctr" rtl="0">
                        <a:lnSpc>
                          <a:spcPct val="115000"/>
                        </a:lnSpc>
                        <a:spcBef>
                          <a:spcPts val="0"/>
                        </a:spcBef>
                        <a:spcAft>
                          <a:spcPts val="0"/>
                        </a:spcAft>
                      </a:pPr>
                      <a:r>
                        <a:rPr lang="en-US" sz="1800">
                          <a:effectLst/>
                        </a:rPr>
                        <a:t>4% </a:t>
                      </a:r>
                      <a:r>
                        <a:rPr lang="en-GB" sz="1800">
                          <a:effectLst/>
                        </a:rPr>
                        <a:t>Random</a:t>
                      </a:r>
                      <a:endParaRPr lang="en-US" sz="1600">
                        <a:effectLst/>
                        <a:latin typeface="Calibri"/>
                        <a:ea typeface="Times New Roman"/>
                        <a:cs typeface="Arial"/>
                      </a:endParaRPr>
                    </a:p>
                  </a:txBody>
                  <a:tcPr marL="68580" marR="68580" marT="0" marB="0"/>
                </a:tc>
              </a:tr>
              <a:tr h="415525">
                <a:tc>
                  <a:txBody>
                    <a:bodyPr/>
                    <a:lstStyle/>
                    <a:p>
                      <a:pPr marL="0" marR="0" algn="ctr" rtl="0">
                        <a:lnSpc>
                          <a:spcPct val="115000"/>
                        </a:lnSpc>
                        <a:spcBef>
                          <a:spcPts val="0"/>
                        </a:spcBef>
                        <a:spcAft>
                          <a:spcPts val="0"/>
                        </a:spcAft>
                      </a:pPr>
                      <a:r>
                        <a:rPr lang="en-US" sz="1800">
                          <a:effectLst/>
                        </a:rPr>
                        <a:t>4.89</a:t>
                      </a:r>
                      <a:endParaRPr lang="en-US" sz="1600">
                        <a:effectLst/>
                        <a:latin typeface="Calibri"/>
                        <a:ea typeface="Times New Roman"/>
                        <a:cs typeface="Arial"/>
                      </a:endParaRPr>
                    </a:p>
                  </a:txBody>
                  <a:tcPr marL="68580" marR="68580" marT="0" marB="0"/>
                </a:tc>
                <a:tc>
                  <a:txBody>
                    <a:bodyPr/>
                    <a:lstStyle/>
                    <a:p>
                      <a:pPr marL="0" marR="0" algn="ctr" rtl="0">
                        <a:lnSpc>
                          <a:spcPct val="115000"/>
                        </a:lnSpc>
                        <a:spcBef>
                          <a:spcPts val="0"/>
                        </a:spcBef>
                        <a:spcAft>
                          <a:spcPts val="0"/>
                        </a:spcAft>
                      </a:pPr>
                      <a:r>
                        <a:rPr lang="en-US" sz="1800">
                          <a:effectLst/>
                        </a:rPr>
                        <a:t>2319.748</a:t>
                      </a:r>
                      <a:endParaRPr lang="en-US" sz="1600">
                        <a:effectLst/>
                        <a:latin typeface="Calibri"/>
                        <a:ea typeface="Times New Roman"/>
                        <a:cs typeface="Arial"/>
                      </a:endParaRPr>
                    </a:p>
                  </a:txBody>
                  <a:tcPr marL="68580" marR="68580" marT="0" marB="0"/>
                </a:tc>
                <a:tc>
                  <a:txBody>
                    <a:bodyPr/>
                    <a:lstStyle/>
                    <a:p>
                      <a:pPr marL="0" marR="0" algn="ctr" rtl="0">
                        <a:lnSpc>
                          <a:spcPct val="115000"/>
                        </a:lnSpc>
                        <a:spcBef>
                          <a:spcPts val="0"/>
                        </a:spcBef>
                        <a:spcAft>
                          <a:spcPts val="0"/>
                        </a:spcAft>
                      </a:pPr>
                      <a:r>
                        <a:rPr lang="en-US" sz="1800">
                          <a:effectLst/>
                        </a:rPr>
                        <a:t>2433.765</a:t>
                      </a:r>
                      <a:endParaRPr lang="en-US" sz="1600">
                        <a:effectLst/>
                        <a:latin typeface="Calibri"/>
                        <a:ea typeface="Times New Roman"/>
                        <a:cs typeface="Arial"/>
                      </a:endParaRPr>
                    </a:p>
                  </a:txBody>
                  <a:tcPr marL="68580" marR="68580" marT="0" marB="0"/>
                </a:tc>
                <a:tc>
                  <a:txBody>
                    <a:bodyPr/>
                    <a:lstStyle/>
                    <a:p>
                      <a:pPr marL="0" marR="0" algn="ctr" rtl="0">
                        <a:lnSpc>
                          <a:spcPct val="115000"/>
                        </a:lnSpc>
                        <a:spcBef>
                          <a:spcPts val="0"/>
                        </a:spcBef>
                        <a:spcAft>
                          <a:spcPts val="0"/>
                        </a:spcAft>
                      </a:pPr>
                      <a:r>
                        <a:rPr lang="en-GB" sz="1800">
                          <a:effectLst/>
                        </a:rPr>
                        <a:t>4% at 600 µm</a:t>
                      </a:r>
                      <a:endParaRPr lang="en-US" sz="1600">
                        <a:effectLst/>
                        <a:latin typeface="Calibri"/>
                        <a:ea typeface="Times New Roman"/>
                        <a:cs typeface="Arial"/>
                      </a:endParaRPr>
                    </a:p>
                  </a:txBody>
                  <a:tcPr marL="68580" marR="68580" marT="0" marB="0"/>
                </a:tc>
              </a:tr>
              <a:tr h="415525">
                <a:tc>
                  <a:txBody>
                    <a:bodyPr/>
                    <a:lstStyle/>
                    <a:p>
                      <a:pPr marL="0" marR="0" algn="ctr" rtl="0">
                        <a:lnSpc>
                          <a:spcPct val="115000"/>
                        </a:lnSpc>
                        <a:spcBef>
                          <a:spcPts val="0"/>
                        </a:spcBef>
                        <a:spcAft>
                          <a:spcPts val="0"/>
                        </a:spcAft>
                      </a:pPr>
                      <a:r>
                        <a:rPr lang="en-US" sz="1800">
                          <a:effectLst/>
                        </a:rPr>
                        <a:t>4.78</a:t>
                      </a:r>
                      <a:endParaRPr lang="en-US" sz="1600">
                        <a:effectLst/>
                        <a:latin typeface="Calibri"/>
                        <a:ea typeface="Times New Roman"/>
                        <a:cs typeface="Arial"/>
                      </a:endParaRPr>
                    </a:p>
                  </a:txBody>
                  <a:tcPr marL="68580" marR="68580" marT="0" marB="0"/>
                </a:tc>
                <a:tc>
                  <a:txBody>
                    <a:bodyPr/>
                    <a:lstStyle/>
                    <a:p>
                      <a:pPr marL="0" marR="0" algn="ctr" rtl="0">
                        <a:lnSpc>
                          <a:spcPct val="115000"/>
                        </a:lnSpc>
                        <a:spcBef>
                          <a:spcPts val="0"/>
                        </a:spcBef>
                        <a:spcAft>
                          <a:spcPts val="0"/>
                        </a:spcAft>
                      </a:pPr>
                      <a:r>
                        <a:rPr lang="en-US" sz="1800">
                          <a:effectLst/>
                        </a:rPr>
                        <a:t>2179.519</a:t>
                      </a:r>
                      <a:endParaRPr lang="en-US" sz="1600">
                        <a:effectLst/>
                        <a:latin typeface="Calibri"/>
                        <a:ea typeface="Times New Roman"/>
                        <a:cs typeface="Arial"/>
                      </a:endParaRPr>
                    </a:p>
                  </a:txBody>
                  <a:tcPr marL="68580" marR="68580" marT="0" marB="0"/>
                </a:tc>
                <a:tc>
                  <a:txBody>
                    <a:bodyPr/>
                    <a:lstStyle/>
                    <a:p>
                      <a:pPr marL="0" marR="0" algn="ctr" rtl="0">
                        <a:lnSpc>
                          <a:spcPct val="115000"/>
                        </a:lnSpc>
                        <a:spcBef>
                          <a:spcPts val="0"/>
                        </a:spcBef>
                        <a:spcAft>
                          <a:spcPts val="0"/>
                        </a:spcAft>
                      </a:pPr>
                      <a:r>
                        <a:rPr lang="en-US" sz="1800">
                          <a:effectLst/>
                        </a:rPr>
                        <a:t>2284.534</a:t>
                      </a:r>
                      <a:endParaRPr lang="en-US" sz="1600">
                        <a:effectLst/>
                        <a:latin typeface="Calibri"/>
                        <a:ea typeface="Times New Roman"/>
                        <a:cs typeface="Arial"/>
                      </a:endParaRPr>
                    </a:p>
                  </a:txBody>
                  <a:tcPr marL="68580" marR="68580" marT="0" marB="0"/>
                </a:tc>
                <a:tc>
                  <a:txBody>
                    <a:bodyPr/>
                    <a:lstStyle/>
                    <a:p>
                      <a:pPr marL="0" marR="0" algn="ctr" rtl="0">
                        <a:lnSpc>
                          <a:spcPct val="115000"/>
                        </a:lnSpc>
                        <a:spcBef>
                          <a:spcPts val="0"/>
                        </a:spcBef>
                        <a:spcAft>
                          <a:spcPts val="0"/>
                        </a:spcAft>
                      </a:pPr>
                      <a:r>
                        <a:rPr lang="en-GB" sz="1800">
                          <a:effectLst/>
                        </a:rPr>
                        <a:t>4% at 300µm</a:t>
                      </a:r>
                      <a:endParaRPr lang="en-US" sz="1600">
                        <a:effectLst/>
                        <a:latin typeface="Calibri"/>
                        <a:ea typeface="Times New Roman"/>
                        <a:cs typeface="Arial"/>
                      </a:endParaRPr>
                    </a:p>
                  </a:txBody>
                  <a:tcPr marL="68580" marR="68580" marT="0" marB="0"/>
                </a:tc>
              </a:tr>
              <a:tr h="415525">
                <a:tc>
                  <a:txBody>
                    <a:bodyPr/>
                    <a:lstStyle/>
                    <a:p>
                      <a:pPr marL="0" marR="0" algn="ctr" rtl="0">
                        <a:lnSpc>
                          <a:spcPct val="115000"/>
                        </a:lnSpc>
                        <a:spcBef>
                          <a:spcPts val="0"/>
                        </a:spcBef>
                        <a:spcAft>
                          <a:spcPts val="0"/>
                        </a:spcAft>
                      </a:pPr>
                      <a:r>
                        <a:rPr lang="en-US" sz="1800">
                          <a:effectLst/>
                        </a:rPr>
                        <a:t>4.46</a:t>
                      </a:r>
                      <a:endParaRPr lang="en-US" sz="1600">
                        <a:effectLst/>
                        <a:latin typeface="Calibri"/>
                        <a:ea typeface="Times New Roman"/>
                        <a:cs typeface="Arial"/>
                      </a:endParaRPr>
                    </a:p>
                  </a:txBody>
                  <a:tcPr marL="68580" marR="68580" marT="0" marB="0"/>
                </a:tc>
                <a:tc>
                  <a:txBody>
                    <a:bodyPr/>
                    <a:lstStyle/>
                    <a:p>
                      <a:pPr marL="0" marR="0" algn="ctr" rtl="0">
                        <a:lnSpc>
                          <a:spcPct val="115000"/>
                        </a:lnSpc>
                        <a:spcBef>
                          <a:spcPts val="0"/>
                        </a:spcBef>
                        <a:spcAft>
                          <a:spcPts val="0"/>
                        </a:spcAft>
                      </a:pPr>
                      <a:r>
                        <a:rPr lang="en-US" sz="1800">
                          <a:effectLst/>
                        </a:rPr>
                        <a:t>2256.983</a:t>
                      </a:r>
                      <a:endParaRPr lang="en-US" sz="1600">
                        <a:effectLst/>
                        <a:latin typeface="Calibri"/>
                        <a:ea typeface="Times New Roman"/>
                        <a:cs typeface="Arial"/>
                      </a:endParaRPr>
                    </a:p>
                  </a:txBody>
                  <a:tcPr marL="68580" marR="68580" marT="0" marB="0"/>
                </a:tc>
                <a:tc>
                  <a:txBody>
                    <a:bodyPr/>
                    <a:lstStyle/>
                    <a:p>
                      <a:pPr marL="0" marR="0" algn="ctr" rtl="0">
                        <a:lnSpc>
                          <a:spcPct val="115000"/>
                        </a:lnSpc>
                        <a:spcBef>
                          <a:spcPts val="0"/>
                        </a:spcBef>
                        <a:spcAft>
                          <a:spcPts val="0"/>
                        </a:spcAft>
                      </a:pPr>
                      <a:r>
                        <a:rPr lang="en-US" sz="1800">
                          <a:effectLst/>
                        </a:rPr>
                        <a:t>2357.618</a:t>
                      </a:r>
                      <a:endParaRPr lang="en-US" sz="1600">
                        <a:effectLst/>
                        <a:latin typeface="Calibri"/>
                        <a:ea typeface="Times New Roman"/>
                        <a:cs typeface="Arial"/>
                      </a:endParaRPr>
                    </a:p>
                  </a:txBody>
                  <a:tcPr marL="68580" marR="68580" marT="0" marB="0"/>
                </a:tc>
                <a:tc>
                  <a:txBody>
                    <a:bodyPr/>
                    <a:lstStyle/>
                    <a:p>
                      <a:pPr marL="0" marR="0" algn="ctr" rtl="0">
                        <a:lnSpc>
                          <a:spcPct val="115000"/>
                        </a:lnSpc>
                        <a:spcBef>
                          <a:spcPts val="0"/>
                        </a:spcBef>
                        <a:spcAft>
                          <a:spcPts val="0"/>
                        </a:spcAft>
                      </a:pPr>
                      <a:r>
                        <a:rPr lang="en-GB" sz="1800">
                          <a:effectLst/>
                        </a:rPr>
                        <a:t>4% at 150µm</a:t>
                      </a:r>
                      <a:endParaRPr lang="en-US" sz="1600">
                        <a:effectLst/>
                        <a:latin typeface="Calibri"/>
                        <a:ea typeface="Times New Roman"/>
                        <a:cs typeface="Arial"/>
                      </a:endParaRPr>
                    </a:p>
                  </a:txBody>
                  <a:tcPr marL="68580" marR="68580" marT="0" marB="0"/>
                </a:tc>
              </a:tr>
              <a:tr h="415525">
                <a:tc>
                  <a:txBody>
                    <a:bodyPr/>
                    <a:lstStyle/>
                    <a:p>
                      <a:pPr marL="0" marR="0" algn="ctr" rtl="0">
                        <a:lnSpc>
                          <a:spcPct val="115000"/>
                        </a:lnSpc>
                        <a:spcBef>
                          <a:spcPts val="0"/>
                        </a:spcBef>
                        <a:spcAft>
                          <a:spcPts val="0"/>
                        </a:spcAft>
                      </a:pPr>
                      <a:r>
                        <a:rPr lang="en-US" sz="1800">
                          <a:effectLst/>
                        </a:rPr>
                        <a:t>4.14</a:t>
                      </a:r>
                      <a:endParaRPr lang="en-US" sz="1600">
                        <a:effectLst/>
                        <a:latin typeface="Calibri"/>
                        <a:ea typeface="Times New Roman"/>
                        <a:cs typeface="Arial"/>
                      </a:endParaRPr>
                    </a:p>
                  </a:txBody>
                  <a:tcPr marL="68580" marR="68580" marT="0" marB="0"/>
                </a:tc>
                <a:tc>
                  <a:txBody>
                    <a:bodyPr/>
                    <a:lstStyle/>
                    <a:p>
                      <a:pPr marL="0" marR="0" algn="ctr" rtl="0">
                        <a:lnSpc>
                          <a:spcPct val="115000"/>
                        </a:lnSpc>
                        <a:spcBef>
                          <a:spcPts val="0"/>
                        </a:spcBef>
                        <a:spcAft>
                          <a:spcPts val="0"/>
                        </a:spcAft>
                      </a:pPr>
                      <a:r>
                        <a:rPr lang="en-US" sz="1800">
                          <a:effectLst/>
                        </a:rPr>
                        <a:t>2262.158</a:t>
                      </a:r>
                      <a:endParaRPr lang="en-US" sz="1600">
                        <a:effectLst/>
                        <a:latin typeface="Calibri"/>
                        <a:ea typeface="Times New Roman"/>
                        <a:cs typeface="Arial"/>
                      </a:endParaRPr>
                    </a:p>
                  </a:txBody>
                  <a:tcPr marL="68580" marR="68580" marT="0" marB="0"/>
                </a:tc>
                <a:tc>
                  <a:txBody>
                    <a:bodyPr/>
                    <a:lstStyle/>
                    <a:p>
                      <a:pPr marL="0" marR="0" algn="ctr" rtl="0">
                        <a:lnSpc>
                          <a:spcPct val="115000"/>
                        </a:lnSpc>
                        <a:spcBef>
                          <a:spcPts val="0"/>
                        </a:spcBef>
                        <a:spcAft>
                          <a:spcPts val="0"/>
                        </a:spcAft>
                      </a:pPr>
                      <a:r>
                        <a:rPr lang="en-US" sz="1800">
                          <a:effectLst/>
                        </a:rPr>
                        <a:t>2355.124</a:t>
                      </a:r>
                      <a:endParaRPr lang="en-US" sz="1600">
                        <a:effectLst/>
                        <a:latin typeface="Calibri"/>
                        <a:ea typeface="Times New Roman"/>
                        <a:cs typeface="Arial"/>
                      </a:endParaRPr>
                    </a:p>
                  </a:txBody>
                  <a:tcPr marL="68580" marR="68580" marT="0" marB="0"/>
                </a:tc>
                <a:tc>
                  <a:txBody>
                    <a:bodyPr/>
                    <a:lstStyle/>
                    <a:p>
                      <a:pPr marL="0" marR="0" algn="ctr" rtl="0">
                        <a:lnSpc>
                          <a:spcPct val="115000"/>
                        </a:lnSpc>
                        <a:spcBef>
                          <a:spcPts val="0"/>
                        </a:spcBef>
                        <a:spcAft>
                          <a:spcPts val="0"/>
                        </a:spcAft>
                      </a:pPr>
                      <a:r>
                        <a:rPr lang="en-GB" sz="1800" dirty="0">
                          <a:effectLst/>
                        </a:rPr>
                        <a:t>4% at 75µm</a:t>
                      </a:r>
                      <a:endParaRPr lang="en-US" sz="1600" dirty="0">
                        <a:effectLst/>
                        <a:latin typeface="Calibri"/>
                        <a:ea typeface="Times New Roman"/>
                        <a:cs typeface="Arial"/>
                      </a:endParaRPr>
                    </a:p>
                  </a:txBody>
                  <a:tcPr marL="68580" marR="68580" marT="0" marB="0"/>
                </a:tc>
              </a:tr>
            </a:tbl>
          </a:graphicData>
        </a:graphic>
      </p:graphicFrame>
      <p:sp>
        <p:nvSpPr>
          <p:cNvPr id="5" name="Rectangle 4"/>
          <p:cNvSpPr/>
          <p:nvPr/>
        </p:nvSpPr>
        <p:spPr>
          <a:xfrm>
            <a:off x="607772" y="675072"/>
            <a:ext cx="3630994" cy="523220"/>
          </a:xfrm>
          <a:prstGeom prst="rect">
            <a:avLst/>
          </a:prstGeom>
        </p:spPr>
        <p:txBody>
          <a:bodyPr wrap="none">
            <a:spAutoFit/>
          </a:bodyPr>
          <a:lstStyle/>
          <a:p>
            <a:r>
              <a:rPr lang="en-GB" sz="2400" b="1" dirty="0" smtClean="0">
                <a:latin typeface="Times New Roman" panose="02020603050405020304" pitchFamily="18" charset="0"/>
                <a:cs typeface="Times New Roman" panose="02020603050405020304" pitchFamily="18" charset="0"/>
              </a:rPr>
              <a:t>2- </a:t>
            </a:r>
            <a:r>
              <a:rPr lang="en-GB" sz="2800" b="1" dirty="0" smtClean="0">
                <a:latin typeface="Times New Roman" panose="02020603050405020304" pitchFamily="18" charset="0"/>
                <a:cs typeface="Times New Roman" panose="02020603050405020304" pitchFamily="18" charset="0"/>
              </a:rPr>
              <a:t>Water</a:t>
            </a:r>
            <a:r>
              <a:rPr lang="en-GB" sz="2400" b="1" dirty="0" smtClean="0">
                <a:latin typeface="Times New Roman" panose="02020603050405020304" pitchFamily="18" charset="0"/>
                <a:cs typeface="Times New Roman" panose="02020603050405020304" pitchFamily="18" charset="0"/>
              </a:rPr>
              <a:t> Adsorption Test</a:t>
            </a:r>
            <a:endParaRPr lang="en-US" sz="2400" dirty="0"/>
          </a:p>
        </p:txBody>
      </p:sp>
    </p:spTree>
    <p:extLst>
      <p:ext uri="{BB962C8B-B14F-4D97-AF65-F5344CB8AC3E}">
        <p14:creationId xmlns:p14="http://schemas.microsoft.com/office/powerpoint/2010/main" val="42538836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val="935342529"/>
              </p:ext>
            </p:extLst>
          </p:nvPr>
        </p:nvGraphicFramePr>
        <p:xfrm>
          <a:off x="1596788" y="1173707"/>
          <a:ext cx="9007523" cy="4653886"/>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p:cNvSpPr/>
          <p:nvPr/>
        </p:nvSpPr>
        <p:spPr>
          <a:xfrm>
            <a:off x="913325" y="583020"/>
            <a:ext cx="3555589" cy="369332"/>
          </a:xfrm>
          <a:prstGeom prst="rect">
            <a:avLst/>
          </a:prstGeom>
        </p:spPr>
        <p:txBody>
          <a:bodyPr wrap="none">
            <a:spAutoFit/>
          </a:bodyPr>
          <a:lstStyle/>
          <a:p>
            <a:pPr algn="l"/>
            <a:r>
              <a:rPr lang="en-GB" b="1" dirty="0">
                <a:solidFill>
                  <a:srgbClr val="FF0000"/>
                </a:solidFill>
                <a:latin typeface="Times New Roman" panose="02020603050405020304" pitchFamily="18" charset="0"/>
                <a:cs typeface="Times New Roman" panose="02020603050405020304" pitchFamily="18" charset="0"/>
              </a:rPr>
              <a:t> </a:t>
            </a:r>
            <a:r>
              <a:rPr lang="en-GB" b="1" dirty="0" smtClean="0">
                <a:solidFill>
                  <a:srgbClr val="FF0000"/>
                </a:solidFill>
                <a:latin typeface="Times New Roman" panose="02020603050405020304" pitchFamily="18" charset="0"/>
                <a:cs typeface="Times New Roman" panose="02020603050405020304" pitchFamily="18" charset="0"/>
              </a:rPr>
              <a:t>Water Adsorption test </a:t>
            </a:r>
            <a:r>
              <a:rPr lang="en-GB" b="1" dirty="0">
                <a:solidFill>
                  <a:srgbClr val="FF0000"/>
                </a:solidFill>
                <a:latin typeface="Times New Roman" panose="02020603050405020304" pitchFamily="18" charset="0"/>
                <a:cs typeface="Times New Roman" panose="02020603050405020304" pitchFamily="18" charset="0"/>
              </a:rPr>
              <a:t>Continue ..</a:t>
            </a:r>
            <a:endParaRPr lang="en-US" dirty="0"/>
          </a:p>
        </p:txBody>
      </p:sp>
    </p:spTree>
    <p:extLst>
      <p:ext uri="{BB962C8B-B14F-4D97-AF65-F5344CB8AC3E}">
        <p14:creationId xmlns:p14="http://schemas.microsoft.com/office/powerpoint/2010/main" val="6633539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77921" y="547089"/>
            <a:ext cx="6005015" cy="461665"/>
          </a:xfrm>
          <a:prstGeom prst="rect">
            <a:avLst/>
          </a:prstGeom>
          <a:noFill/>
        </p:spPr>
        <p:txBody>
          <a:bodyPr wrap="square" rtlCol="0">
            <a:spAutoFit/>
          </a:bodyPr>
          <a:lstStyle/>
          <a:p>
            <a:pPr algn="l"/>
            <a:r>
              <a:rPr lang="en-GB" sz="2400" b="1" dirty="0" smtClean="0">
                <a:latin typeface="Times New Roman" panose="02020603050405020304" pitchFamily="18" charset="0"/>
                <a:cs typeface="Times New Roman" panose="02020603050405020304" pitchFamily="18" charset="0"/>
              </a:rPr>
              <a:t>3- </a:t>
            </a:r>
            <a:r>
              <a:rPr lang="en-GB" sz="2400" b="1" dirty="0" smtClean="0">
                <a:latin typeface="Times New Roman" panose="02020603050405020304" pitchFamily="18" charset="0"/>
                <a:cs typeface="Times New Roman" panose="02020603050405020304" pitchFamily="18" charset="0"/>
              </a:rPr>
              <a:t>Slump Test</a:t>
            </a:r>
            <a:endParaRPr lang="en-US" sz="2400" dirty="0"/>
          </a:p>
        </p:txBody>
      </p:sp>
      <p:graphicFrame>
        <p:nvGraphicFramePr>
          <p:cNvPr id="5" name="Table 4"/>
          <p:cNvGraphicFramePr>
            <a:graphicFrameLocks noGrp="1"/>
          </p:cNvGraphicFramePr>
          <p:nvPr>
            <p:extLst>
              <p:ext uri="{D42A27DB-BD31-4B8C-83A1-F6EECF244321}">
                <p14:modId xmlns:p14="http://schemas.microsoft.com/office/powerpoint/2010/main" val="2831379769"/>
              </p:ext>
            </p:extLst>
          </p:nvPr>
        </p:nvGraphicFramePr>
        <p:xfrm>
          <a:off x="2743196" y="1583141"/>
          <a:ext cx="8461614" cy="3903260"/>
        </p:xfrm>
        <a:graphic>
          <a:graphicData uri="http://schemas.openxmlformats.org/drawingml/2006/table">
            <a:tbl>
              <a:tblPr rtl="1" firstRow="1" firstCol="1" bandRow="1">
                <a:tableStyleId>{5C22544A-7EE6-4342-B048-85BDC9FD1C3A}</a:tableStyleId>
              </a:tblPr>
              <a:tblGrid>
                <a:gridCol w="4230807"/>
                <a:gridCol w="4230807"/>
              </a:tblGrid>
              <a:tr h="517232">
                <a:tc>
                  <a:txBody>
                    <a:bodyPr/>
                    <a:lstStyle/>
                    <a:p>
                      <a:pPr marL="0" marR="0" algn="ctr" rtl="0">
                        <a:lnSpc>
                          <a:spcPct val="115000"/>
                        </a:lnSpc>
                        <a:spcBef>
                          <a:spcPts val="0"/>
                        </a:spcBef>
                        <a:spcAft>
                          <a:spcPts val="0"/>
                        </a:spcAft>
                      </a:pPr>
                      <a:r>
                        <a:rPr lang="en-GB" sz="1600">
                          <a:effectLst/>
                        </a:rPr>
                        <a:t>Slump (cm)</a:t>
                      </a:r>
                      <a:endParaRPr lang="en-US" sz="1600">
                        <a:effectLst/>
                        <a:latin typeface="Calibri"/>
                        <a:ea typeface="Times New Roman"/>
                        <a:cs typeface="Arial"/>
                      </a:endParaRPr>
                    </a:p>
                  </a:txBody>
                  <a:tcPr marL="68580" marR="68580" marT="0" marB="0"/>
                </a:tc>
                <a:tc>
                  <a:txBody>
                    <a:bodyPr/>
                    <a:lstStyle/>
                    <a:p>
                      <a:pPr marL="0" marR="0" algn="ctr" rtl="0">
                        <a:lnSpc>
                          <a:spcPct val="115000"/>
                        </a:lnSpc>
                        <a:spcBef>
                          <a:spcPts val="0"/>
                        </a:spcBef>
                        <a:spcAft>
                          <a:spcPts val="0"/>
                        </a:spcAft>
                      </a:pPr>
                      <a:r>
                        <a:rPr lang="en-GB" sz="1600" dirty="0">
                          <a:effectLst/>
                        </a:rPr>
                        <a:t>4% PCB at different particle size</a:t>
                      </a:r>
                      <a:endParaRPr lang="en-US" sz="1600" dirty="0">
                        <a:effectLst/>
                        <a:latin typeface="Calibri"/>
                        <a:ea typeface="Times New Roman"/>
                        <a:cs typeface="Arial"/>
                      </a:endParaRPr>
                    </a:p>
                  </a:txBody>
                  <a:tcPr marL="68580" marR="68580" marT="0" marB="0"/>
                </a:tc>
              </a:tr>
              <a:tr h="564338">
                <a:tc>
                  <a:txBody>
                    <a:bodyPr/>
                    <a:lstStyle/>
                    <a:p>
                      <a:pPr marL="0" marR="0" algn="ctr" rtl="0">
                        <a:lnSpc>
                          <a:spcPct val="115000"/>
                        </a:lnSpc>
                        <a:spcBef>
                          <a:spcPts val="0"/>
                        </a:spcBef>
                        <a:spcAft>
                          <a:spcPts val="0"/>
                        </a:spcAft>
                      </a:pPr>
                      <a:r>
                        <a:rPr lang="en-GB" sz="1800" dirty="0">
                          <a:effectLst/>
                        </a:rPr>
                        <a:t>4.3</a:t>
                      </a:r>
                      <a:endParaRPr lang="en-US" sz="1600" dirty="0">
                        <a:effectLst/>
                        <a:latin typeface="Calibri"/>
                        <a:ea typeface="Times New Roman"/>
                        <a:cs typeface="Arial"/>
                      </a:endParaRPr>
                    </a:p>
                  </a:txBody>
                  <a:tcPr marL="68580" marR="68580" marT="0" marB="0"/>
                </a:tc>
                <a:tc>
                  <a:txBody>
                    <a:bodyPr/>
                    <a:lstStyle/>
                    <a:p>
                      <a:pPr marL="0" marR="0" algn="ctr" rtl="0">
                        <a:lnSpc>
                          <a:spcPct val="115000"/>
                        </a:lnSpc>
                        <a:spcBef>
                          <a:spcPts val="0"/>
                        </a:spcBef>
                        <a:spcAft>
                          <a:spcPts val="0"/>
                        </a:spcAft>
                      </a:pPr>
                      <a:r>
                        <a:rPr lang="en-GB" sz="1800" dirty="0">
                          <a:effectLst/>
                        </a:rPr>
                        <a:t>0</a:t>
                      </a:r>
                      <a:endParaRPr lang="en-US" sz="1600" dirty="0">
                        <a:effectLst/>
                        <a:latin typeface="Calibri"/>
                        <a:ea typeface="Times New Roman"/>
                        <a:cs typeface="Arial"/>
                      </a:endParaRPr>
                    </a:p>
                  </a:txBody>
                  <a:tcPr marL="68580" marR="68580" marT="0" marB="0"/>
                </a:tc>
              </a:tr>
              <a:tr h="564338">
                <a:tc>
                  <a:txBody>
                    <a:bodyPr/>
                    <a:lstStyle/>
                    <a:p>
                      <a:pPr marL="0" marR="0" algn="ctr" rtl="0">
                        <a:lnSpc>
                          <a:spcPct val="115000"/>
                        </a:lnSpc>
                        <a:spcBef>
                          <a:spcPts val="0"/>
                        </a:spcBef>
                        <a:spcAft>
                          <a:spcPts val="0"/>
                        </a:spcAft>
                      </a:pPr>
                      <a:r>
                        <a:rPr lang="en-GB" sz="1800" dirty="0">
                          <a:effectLst/>
                        </a:rPr>
                        <a:t>6.7</a:t>
                      </a:r>
                      <a:endParaRPr lang="en-US" sz="1600" dirty="0">
                        <a:effectLst/>
                        <a:latin typeface="Calibri"/>
                        <a:ea typeface="Times New Roman"/>
                        <a:cs typeface="Arial"/>
                      </a:endParaRPr>
                    </a:p>
                  </a:txBody>
                  <a:tcPr marL="68580" marR="68580" marT="0" marB="0"/>
                </a:tc>
                <a:tc>
                  <a:txBody>
                    <a:bodyPr/>
                    <a:lstStyle/>
                    <a:p>
                      <a:pPr marL="0" marR="0" algn="ctr" rtl="0">
                        <a:lnSpc>
                          <a:spcPct val="115000"/>
                        </a:lnSpc>
                        <a:spcBef>
                          <a:spcPts val="0"/>
                        </a:spcBef>
                        <a:spcAft>
                          <a:spcPts val="0"/>
                        </a:spcAft>
                      </a:pPr>
                      <a:r>
                        <a:rPr lang="en-US" sz="1800" dirty="0">
                          <a:effectLst/>
                        </a:rPr>
                        <a:t>4% </a:t>
                      </a:r>
                      <a:r>
                        <a:rPr lang="en-GB" sz="1800" dirty="0">
                          <a:effectLst/>
                        </a:rPr>
                        <a:t>Random</a:t>
                      </a:r>
                      <a:endParaRPr lang="en-US" sz="1600" dirty="0">
                        <a:effectLst/>
                        <a:latin typeface="Calibri"/>
                        <a:ea typeface="Times New Roman"/>
                        <a:cs typeface="Arial"/>
                      </a:endParaRPr>
                    </a:p>
                  </a:txBody>
                  <a:tcPr marL="68580" marR="68580" marT="0" marB="0"/>
                </a:tc>
              </a:tr>
              <a:tr h="564338">
                <a:tc>
                  <a:txBody>
                    <a:bodyPr/>
                    <a:lstStyle/>
                    <a:p>
                      <a:pPr marL="0" marR="0" algn="ctr" rtl="0">
                        <a:lnSpc>
                          <a:spcPct val="115000"/>
                        </a:lnSpc>
                        <a:spcBef>
                          <a:spcPts val="0"/>
                        </a:spcBef>
                        <a:spcAft>
                          <a:spcPts val="0"/>
                        </a:spcAft>
                      </a:pPr>
                      <a:r>
                        <a:rPr lang="en-GB" sz="1800">
                          <a:effectLst/>
                        </a:rPr>
                        <a:t>5.1</a:t>
                      </a:r>
                      <a:endParaRPr lang="en-US" sz="1600">
                        <a:effectLst/>
                        <a:latin typeface="Calibri"/>
                        <a:ea typeface="Times New Roman"/>
                        <a:cs typeface="Arial"/>
                      </a:endParaRPr>
                    </a:p>
                  </a:txBody>
                  <a:tcPr marL="68580" marR="68580" marT="0" marB="0"/>
                </a:tc>
                <a:tc>
                  <a:txBody>
                    <a:bodyPr/>
                    <a:lstStyle/>
                    <a:p>
                      <a:pPr marL="0" marR="0" algn="ctr" rtl="0">
                        <a:lnSpc>
                          <a:spcPct val="115000"/>
                        </a:lnSpc>
                        <a:spcBef>
                          <a:spcPts val="0"/>
                        </a:spcBef>
                        <a:spcAft>
                          <a:spcPts val="0"/>
                        </a:spcAft>
                      </a:pPr>
                      <a:r>
                        <a:rPr lang="en-GB" sz="1800" dirty="0">
                          <a:effectLst/>
                        </a:rPr>
                        <a:t>75 µm</a:t>
                      </a:r>
                      <a:endParaRPr lang="en-US" sz="1600" dirty="0">
                        <a:effectLst/>
                        <a:latin typeface="Calibri"/>
                        <a:ea typeface="Times New Roman"/>
                        <a:cs typeface="Arial"/>
                      </a:endParaRPr>
                    </a:p>
                  </a:txBody>
                  <a:tcPr marL="68580" marR="68580" marT="0" marB="0"/>
                </a:tc>
              </a:tr>
              <a:tr h="564338">
                <a:tc>
                  <a:txBody>
                    <a:bodyPr/>
                    <a:lstStyle/>
                    <a:p>
                      <a:pPr marL="0" marR="0" algn="ctr" rtl="0">
                        <a:lnSpc>
                          <a:spcPct val="115000"/>
                        </a:lnSpc>
                        <a:spcBef>
                          <a:spcPts val="0"/>
                        </a:spcBef>
                        <a:spcAft>
                          <a:spcPts val="0"/>
                        </a:spcAft>
                      </a:pPr>
                      <a:r>
                        <a:rPr lang="en-GB" sz="1800">
                          <a:effectLst/>
                        </a:rPr>
                        <a:t>6.4</a:t>
                      </a:r>
                      <a:endParaRPr lang="en-US" sz="1600">
                        <a:effectLst/>
                        <a:latin typeface="Calibri"/>
                        <a:ea typeface="Times New Roman"/>
                        <a:cs typeface="Arial"/>
                      </a:endParaRPr>
                    </a:p>
                  </a:txBody>
                  <a:tcPr marL="68580" marR="68580" marT="0" marB="0"/>
                </a:tc>
                <a:tc>
                  <a:txBody>
                    <a:bodyPr/>
                    <a:lstStyle/>
                    <a:p>
                      <a:pPr marL="0" marR="0" algn="ctr" rtl="0">
                        <a:lnSpc>
                          <a:spcPct val="115000"/>
                        </a:lnSpc>
                        <a:spcBef>
                          <a:spcPts val="0"/>
                        </a:spcBef>
                        <a:spcAft>
                          <a:spcPts val="0"/>
                        </a:spcAft>
                      </a:pPr>
                      <a:r>
                        <a:rPr lang="en-GB" sz="1800" dirty="0">
                          <a:effectLst/>
                        </a:rPr>
                        <a:t>150 µm</a:t>
                      </a:r>
                      <a:endParaRPr lang="en-US" sz="1600" dirty="0">
                        <a:effectLst/>
                        <a:latin typeface="Calibri"/>
                        <a:ea typeface="Times New Roman"/>
                        <a:cs typeface="Arial"/>
                      </a:endParaRPr>
                    </a:p>
                  </a:txBody>
                  <a:tcPr marL="68580" marR="68580" marT="0" marB="0"/>
                </a:tc>
              </a:tr>
              <a:tr h="564338">
                <a:tc>
                  <a:txBody>
                    <a:bodyPr/>
                    <a:lstStyle/>
                    <a:p>
                      <a:pPr marL="0" marR="0" algn="ctr" rtl="0">
                        <a:lnSpc>
                          <a:spcPct val="115000"/>
                        </a:lnSpc>
                        <a:spcBef>
                          <a:spcPts val="0"/>
                        </a:spcBef>
                        <a:spcAft>
                          <a:spcPts val="0"/>
                        </a:spcAft>
                      </a:pPr>
                      <a:r>
                        <a:rPr lang="en-GB" sz="1800">
                          <a:effectLst/>
                        </a:rPr>
                        <a:t>7.3</a:t>
                      </a:r>
                      <a:endParaRPr lang="en-US" sz="1600">
                        <a:effectLst/>
                        <a:latin typeface="Calibri"/>
                        <a:ea typeface="Times New Roman"/>
                        <a:cs typeface="Arial"/>
                      </a:endParaRPr>
                    </a:p>
                  </a:txBody>
                  <a:tcPr marL="68580" marR="68580" marT="0" marB="0"/>
                </a:tc>
                <a:tc>
                  <a:txBody>
                    <a:bodyPr/>
                    <a:lstStyle/>
                    <a:p>
                      <a:pPr marL="0" marR="0" algn="ctr" rtl="0">
                        <a:lnSpc>
                          <a:spcPct val="115000"/>
                        </a:lnSpc>
                        <a:spcBef>
                          <a:spcPts val="0"/>
                        </a:spcBef>
                        <a:spcAft>
                          <a:spcPts val="0"/>
                        </a:spcAft>
                      </a:pPr>
                      <a:r>
                        <a:rPr lang="en-GB" sz="1800" dirty="0">
                          <a:effectLst/>
                        </a:rPr>
                        <a:t>300 µm</a:t>
                      </a:r>
                      <a:endParaRPr lang="en-US" sz="1600" dirty="0">
                        <a:effectLst/>
                        <a:latin typeface="Calibri"/>
                        <a:ea typeface="Times New Roman"/>
                        <a:cs typeface="Arial"/>
                      </a:endParaRPr>
                    </a:p>
                  </a:txBody>
                  <a:tcPr marL="68580" marR="68580" marT="0" marB="0"/>
                </a:tc>
              </a:tr>
              <a:tr h="564338">
                <a:tc>
                  <a:txBody>
                    <a:bodyPr/>
                    <a:lstStyle/>
                    <a:p>
                      <a:pPr marL="0" marR="0" algn="ctr" rtl="0">
                        <a:lnSpc>
                          <a:spcPct val="115000"/>
                        </a:lnSpc>
                        <a:spcBef>
                          <a:spcPts val="0"/>
                        </a:spcBef>
                        <a:spcAft>
                          <a:spcPts val="0"/>
                        </a:spcAft>
                      </a:pPr>
                      <a:r>
                        <a:rPr lang="en-GB" sz="1800">
                          <a:effectLst/>
                        </a:rPr>
                        <a:t>7.9</a:t>
                      </a:r>
                      <a:endParaRPr lang="en-US" sz="1600">
                        <a:effectLst/>
                        <a:latin typeface="Calibri"/>
                        <a:ea typeface="Times New Roman"/>
                        <a:cs typeface="Arial"/>
                      </a:endParaRPr>
                    </a:p>
                  </a:txBody>
                  <a:tcPr marL="68580" marR="68580" marT="0" marB="0"/>
                </a:tc>
                <a:tc>
                  <a:txBody>
                    <a:bodyPr/>
                    <a:lstStyle/>
                    <a:p>
                      <a:pPr marL="0" marR="0" algn="ctr" rtl="0">
                        <a:lnSpc>
                          <a:spcPct val="115000"/>
                        </a:lnSpc>
                        <a:spcBef>
                          <a:spcPts val="0"/>
                        </a:spcBef>
                        <a:spcAft>
                          <a:spcPts val="0"/>
                        </a:spcAft>
                      </a:pPr>
                      <a:r>
                        <a:rPr lang="en-GB" sz="1800" dirty="0">
                          <a:effectLst/>
                        </a:rPr>
                        <a:t>600 µm</a:t>
                      </a:r>
                      <a:endParaRPr lang="en-US" sz="1600" dirty="0">
                        <a:effectLst/>
                        <a:latin typeface="Calibri"/>
                        <a:ea typeface="Times New Roman"/>
                        <a:cs typeface="Arial"/>
                      </a:endParaRPr>
                    </a:p>
                  </a:txBody>
                  <a:tcPr marL="68580" marR="68580" marT="0" marB="0"/>
                </a:tc>
              </a:tr>
            </a:tbl>
          </a:graphicData>
        </a:graphic>
      </p:graphicFrame>
    </p:spTree>
    <p:extLst>
      <p:ext uri="{BB962C8B-B14F-4D97-AF65-F5344CB8AC3E}">
        <p14:creationId xmlns:p14="http://schemas.microsoft.com/office/powerpoint/2010/main" val="347776760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050878" y="656271"/>
            <a:ext cx="6005015" cy="461665"/>
          </a:xfrm>
          <a:prstGeom prst="rect">
            <a:avLst/>
          </a:prstGeom>
          <a:noFill/>
        </p:spPr>
        <p:txBody>
          <a:bodyPr wrap="square" rtlCol="0">
            <a:spAutoFit/>
          </a:bodyPr>
          <a:lstStyle/>
          <a:p>
            <a:pPr algn="l"/>
            <a:r>
              <a:rPr lang="en-GB" sz="2400" b="1" dirty="0" smtClean="0">
                <a:latin typeface="Times New Roman" panose="02020603050405020304" pitchFamily="18" charset="0"/>
                <a:cs typeface="Times New Roman" panose="02020603050405020304" pitchFamily="18" charset="0"/>
              </a:rPr>
              <a:t>Slump Test Continue ...</a:t>
            </a:r>
            <a:endParaRPr lang="en-US" sz="2400" dirty="0"/>
          </a:p>
        </p:txBody>
      </p:sp>
      <p:graphicFrame>
        <p:nvGraphicFramePr>
          <p:cNvPr id="9" name="Chart 8"/>
          <p:cNvGraphicFramePr>
            <a:graphicFrameLocks/>
          </p:cNvGraphicFramePr>
          <p:nvPr>
            <p:extLst>
              <p:ext uri="{D42A27DB-BD31-4B8C-83A1-F6EECF244321}">
                <p14:modId xmlns:p14="http://schemas.microsoft.com/office/powerpoint/2010/main" val="791752787"/>
              </p:ext>
            </p:extLst>
          </p:nvPr>
        </p:nvGraphicFramePr>
        <p:xfrm>
          <a:off x="532263" y="1323833"/>
          <a:ext cx="11259403" cy="468118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85419724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050878" y="656271"/>
            <a:ext cx="6005015" cy="461665"/>
          </a:xfrm>
          <a:prstGeom prst="rect">
            <a:avLst/>
          </a:prstGeom>
          <a:noFill/>
        </p:spPr>
        <p:txBody>
          <a:bodyPr wrap="square" rtlCol="0">
            <a:spAutoFit/>
          </a:bodyPr>
          <a:lstStyle/>
          <a:p>
            <a:pPr algn="l"/>
            <a:r>
              <a:rPr lang="en-GB" sz="2400" b="1" dirty="0" smtClean="0">
                <a:latin typeface="Times New Roman" panose="02020603050405020304" pitchFamily="18" charset="0"/>
                <a:cs typeface="Times New Roman" panose="02020603050405020304" pitchFamily="18" charset="0"/>
              </a:rPr>
              <a:t>Slump Test Continue ...</a:t>
            </a:r>
            <a:endParaRPr lang="en-US" sz="2400" dirty="0"/>
          </a:p>
        </p:txBody>
      </p:sp>
      <p:graphicFrame>
        <p:nvGraphicFramePr>
          <p:cNvPr id="3" name="Table 2"/>
          <p:cNvGraphicFramePr>
            <a:graphicFrameLocks noGrp="1"/>
          </p:cNvGraphicFramePr>
          <p:nvPr>
            <p:extLst>
              <p:ext uri="{D42A27DB-BD31-4B8C-83A1-F6EECF244321}">
                <p14:modId xmlns:p14="http://schemas.microsoft.com/office/powerpoint/2010/main" val="1458853535"/>
              </p:ext>
            </p:extLst>
          </p:nvPr>
        </p:nvGraphicFramePr>
        <p:xfrm>
          <a:off x="204717" y="1910687"/>
          <a:ext cx="11659738" cy="3227867"/>
        </p:xfrm>
        <a:graphic>
          <a:graphicData uri="http://schemas.openxmlformats.org/drawingml/2006/table">
            <a:tbl>
              <a:tblPr firstRow="1" firstCol="1" bandRow="1">
                <a:tableStyleId>{2D5ABB26-0587-4C30-8999-92F81FD0307C}</a:tableStyleId>
              </a:tblPr>
              <a:tblGrid>
                <a:gridCol w="1682758"/>
                <a:gridCol w="1504036"/>
                <a:gridCol w="3035760"/>
                <a:gridCol w="2270528"/>
                <a:gridCol w="1837566"/>
                <a:gridCol w="1329090"/>
              </a:tblGrid>
              <a:tr h="1931173">
                <a:tc>
                  <a:txBody>
                    <a:bodyPr/>
                    <a:lstStyle/>
                    <a:p>
                      <a:pPr marL="0" marR="0">
                        <a:lnSpc>
                          <a:spcPct val="115000"/>
                        </a:lnSpc>
                        <a:spcBef>
                          <a:spcPts val="0"/>
                        </a:spcBef>
                        <a:spcAft>
                          <a:spcPts val="0"/>
                        </a:spcAft>
                      </a:pPr>
                      <a:r>
                        <a:rPr lang="en-US" sz="1800" b="1" dirty="0">
                          <a:effectLst/>
                        </a:rPr>
                        <a:t>Placing Conditions</a:t>
                      </a:r>
                      <a:endParaRPr lang="en-US" sz="1600" b="1" dirty="0">
                        <a:effectLst/>
                        <a:latin typeface="Calibri"/>
                        <a:ea typeface="Times New Roman"/>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a:effectLst/>
                        </a:rPr>
                        <a:t>Blinding concert;</a:t>
                      </a:r>
                      <a:endParaRPr lang="en-US" sz="1600">
                        <a:effectLst/>
                      </a:endParaRPr>
                    </a:p>
                    <a:p>
                      <a:pPr marL="0" marR="0">
                        <a:lnSpc>
                          <a:spcPct val="150000"/>
                        </a:lnSpc>
                        <a:spcBef>
                          <a:spcPts val="0"/>
                        </a:spcBef>
                        <a:spcAft>
                          <a:spcPts val="0"/>
                        </a:spcAft>
                      </a:pPr>
                      <a:r>
                        <a:rPr lang="en-US" sz="1800">
                          <a:effectLst/>
                        </a:rPr>
                        <a:t>Shallow sections;</a:t>
                      </a:r>
                      <a:endParaRPr lang="en-US" sz="1600">
                        <a:effectLst/>
                      </a:endParaRPr>
                    </a:p>
                    <a:p>
                      <a:pPr marL="0" marR="0">
                        <a:lnSpc>
                          <a:spcPct val="115000"/>
                        </a:lnSpc>
                        <a:spcBef>
                          <a:spcPts val="0"/>
                        </a:spcBef>
                        <a:spcAft>
                          <a:spcPts val="0"/>
                        </a:spcAft>
                      </a:pPr>
                      <a:r>
                        <a:rPr lang="en-US" sz="1800">
                          <a:effectLst/>
                        </a:rPr>
                        <a:t>Pavement using pavers</a:t>
                      </a:r>
                      <a:endParaRPr lang="en-US" sz="1600">
                        <a:effectLst/>
                        <a:latin typeface="Calibri"/>
                        <a:ea typeface="Times New Roman"/>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dirty="0">
                          <a:effectLst/>
                        </a:rPr>
                        <a:t>Mass concrete;</a:t>
                      </a:r>
                      <a:endParaRPr lang="en-US" sz="1600" dirty="0">
                        <a:effectLst/>
                      </a:endParaRPr>
                    </a:p>
                    <a:p>
                      <a:pPr marL="0" marR="0">
                        <a:lnSpc>
                          <a:spcPct val="150000"/>
                        </a:lnSpc>
                        <a:spcBef>
                          <a:spcPts val="0"/>
                        </a:spcBef>
                        <a:spcAft>
                          <a:spcPts val="0"/>
                        </a:spcAft>
                      </a:pPr>
                      <a:r>
                        <a:rPr lang="en-US" sz="1800" dirty="0">
                          <a:effectLst/>
                        </a:rPr>
                        <a:t>Lightly reinforced</a:t>
                      </a:r>
                      <a:endParaRPr lang="en-US" sz="1600" dirty="0">
                        <a:effectLst/>
                      </a:endParaRPr>
                    </a:p>
                    <a:p>
                      <a:pPr marL="0" marR="0">
                        <a:lnSpc>
                          <a:spcPct val="150000"/>
                        </a:lnSpc>
                        <a:spcBef>
                          <a:spcPts val="0"/>
                        </a:spcBef>
                        <a:spcAft>
                          <a:spcPts val="0"/>
                        </a:spcAft>
                      </a:pPr>
                      <a:r>
                        <a:rPr lang="en-US" sz="1800" dirty="0">
                          <a:effectLst/>
                        </a:rPr>
                        <a:t>Sections in slab, beams, walls, columns, floor</a:t>
                      </a:r>
                      <a:endParaRPr lang="en-US" sz="1600" dirty="0">
                        <a:effectLst/>
                        <a:latin typeface="Calibri"/>
                        <a:ea typeface="Times New Roman"/>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dirty="0">
                          <a:effectLst/>
                        </a:rPr>
                        <a:t>Heavily reinforced, sections in slab, beams, walls, columns;</a:t>
                      </a:r>
                      <a:endParaRPr lang="en-US" sz="1600" dirty="0">
                        <a:effectLst/>
                      </a:endParaRPr>
                    </a:p>
                    <a:p>
                      <a:pPr marL="0" marR="0">
                        <a:lnSpc>
                          <a:spcPct val="115000"/>
                        </a:lnSpc>
                        <a:spcBef>
                          <a:spcPts val="0"/>
                        </a:spcBef>
                        <a:spcAft>
                          <a:spcPts val="0"/>
                        </a:spcAft>
                      </a:pPr>
                      <a:r>
                        <a:rPr lang="en-US" sz="1800" dirty="0" err="1">
                          <a:effectLst/>
                        </a:rPr>
                        <a:t>Slipform</a:t>
                      </a:r>
                      <a:r>
                        <a:rPr lang="en-US" sz="1800" dirty="0">
                          <a:effectLst/>
                        </a:rPr>
                        <a:t> work;  pumped concrete</a:t>
                      </a:r>
                      <a:endParaRPr lang="en-US" sz="1600" dirty="0">
                        <a:effectLst/>
                        <a:latin typeface="Calibri"/>
                        <a:ea typeface="Times New Roman"/>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dirty="0">
                          <a:effectLst/>
                        </a:rPr>
                        <a:t>Trench fill; in site piling</a:t>
                      </a:r>
                      <a:endParaRPr lang="en-US" sz="1600" dirty="0">
                        <a:effectLst/>
                      </a:endParaRPr>
                    </a:p>
                    <a:p>
                      <a:pPr marL="0" marR="0">
                        <a:lnSpc>
                          <a:spcPct val="115000"/>
                        </a:lnSpc>
                        <a:spcBef>
                          <a:spcPts val="0"/>
                        </a:spcBef>
                        <a:spcAft>
                          <a:spcPts val="0"/>
                        </a:spcAft>
                      </a:pPr>
                      <a:r>
                        <a:rPr lang="en-US" sz="1600" dirty="0">
                          <a:effectLst/>
                        </a:rPr>
                        <a:t> </a:t>
                      </a:r>
                      <a:endParaRPr lang="en-US" sz="1600" dirty="0">
                        <a:effectLst/>
                        <a:latin typeface="Calibri"/>
                        <a:ea typeface="Times New Roman"/>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dirty="0">
                          <a:effectLst/>
                        </a:rPr>
                        <a:t>Termite concrete</a:t>
                      </a:r>
                      <a:endParaRPr lang="en-US" sz="1600" dirty="0">
                        <a:effectLst/>
                        <a:latin typeface="Calibri"/>
                        <a:ea typeface="Times New Roman"/>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30001">
                <a:tc>
                  <a:txBody>
                    <a:bodyPr/>
                    <a:lstStyle/>
                    <a:p>
                      <a:pPr marL="0" marR="0">
                        <a:lnSpc>
                          <a:spcPct val="115000"/>
                        </a:lnSpc>
                        <a:spcBef>
                          <a:spcPts val="0"/>
                        </a:spcBef>
                        <a:spcAft>
                          <a:spcPts val="0"/>
                        </a:spcAft>
                      </a:pPr>
                      <a:r>
                        <a:rPr lang="en-US" sz="1800" b="1" dirty="0">
                          <a:effectLst/>
                        </a:rPr>
                        <a:t>Degree of workability</a:t>
                      </a:r>
                      <a:endParaRPr lang="en-US" sz="1600" b="1" dirty="0">
                        <a:effectLst/>
                        <a:latin typeface="Calibri"/>
                        <a:ea typeface="Times New Roman"/>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effectLst/>
                        </a:rPr>
                        <a:t>Very low</a:t>
                      </a:r>
                      <a:endParaRPr lang="en-US" sz="1600">
                        <a:effectLst/>
                        <a:latin typeface="Calibri"/>
                        <a:ea typeface="Times New Roman"/>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dirty="0">
                          <a:effectLst/>
                        </a:rPr>
                        <a:t>Low</a:t>
                      </a:r>
                      <a:endParaRPr lang="en-US" sz="1600" dirty="0">
                        <a:effectLst/>
                        <a:latin typeface="Calibri"/>
                        <a:ea typeface="Times New Roman"/>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effectLst/>
                        </a:rPr>
                        <a:t>Medium</a:t>
                      </a:r>
                      <a:endParaRPr lang="en-US" sz="1600">
                        <a:effectLst/>
                        <a:latin typeface="Calibri"/>
                        <a:ea typeface="Times New Roman"/>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effectLst/>
                        </a:rPr>
                        <a:t> high</a:t>
                      </a:r>
                      <a:endParaRPr lang="en-US" sz="1600">
                        <a:effectLst/>
                        <a:latin typeface="Calibri"/>
                        <a:ea typeface="Times New Roman"/>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dirty="0">
                          <a:effectLst/>
                        </a:rPr>
                        <a:t>Very high</a:t>
                      </a:r>
                      <a:endParaRPr lang="en-US" sz="1600" dirty="0">
                        <a:effectLst/>
                        <a:latin typeface="Calibri"/>
                        <a:ea typeface="Times New Roman"/>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0075">
                <a:tc>
                  <a:txBody>
                    <a:bodyPr/>
                    <a:lstStyle/>
                    <a:p>
                      <a:pPr marL="0" marR="0">
                        <a:lnSpc>
                          <a:spcPct val="115000"/>
                        </a:lnSpc>
                        <a:spcBef>
                          <a:spcPts val="0"/>
                        </a:spcBef>
                        <a:spcAft>
                          <a:spcPts val="0"/>
                        </a:spcAft>
                      </a:pPr>
                      <a:r>
                        <a:rPr lang="en-US" sz="1800" b="1" dirty="0">
                          <a:effectLst/>
                        </a:rPr>
                        <a:t>Slump (mm)</a:t>
                      </a:r>
                      <a:endParaRPr lang="en-US" sz="1600" b="1" dirty="0">
                        <a:effectLst/>
                        <a:latin typeface="Calibri"/>
                        <a:ea typeface="Times New Roman"/>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effectLst/>
                        </a:rPr>
                        <a:t>&lt;25</a:t>
                      </a:r>
                      <a:endParaRPr lang="en-US" sz="1600">
                        <a:effectLst/>
                        <a:latin typeface="Calibri"/>
                        <a:ea typeface="Times New Roman"/>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effectLst/>
                        </a:rPr>
                        <a:t>25 – 75</a:t>
                      </a:r>
                      <a:endParaRPr lang="en-US" sz="1600">
                        <a:effectLst/>
                        <a:latin typeface="Calibri"/>
                        <a:ea typeface="Times New Roman"/>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effectLst/>
                        </a:rPr>
                        <a:t>50 - 100</a:t>
                      </a:r>
                      <a:endParaRPr lang="en-US" sz="1600">
                        <a:effectLst/>
                        <a:latin typeface="Calibri"/>
                        <a:ea typeface="Times New Roman"/>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effectLst/>
                        </a:rPr>
                        <a:t>75 – 100</a:t>
                      </a:r>
                      <a:endParaRPr lang="en-US" sz="1600">
                        <a:effectLst/>
                        <a:latin typeface="Calibri"/>
                        <a:ea typeface="Times New Roman"/>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dirty="0">
                          <a:effectLst/>
                        </a:rPr>
                        <a:t>100 – 150</a:t>
                      </a:r>
                      <a:endParaRPr lang="en-US" sz="1600" dirty="0">
                        <a:effectLst/>
                        <a:latin typeface="Calibri"/>
                        <a:ea typeface="Times New Roman"/>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50154670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57200"/>
            <a:ext cx="10515600" cy="5719763"/>
          </a:xfrm>
        </p:spPr>
        <p:txBody>
          <a:bodyPr>
            <a:normAutofit/>
          </a:bodyPr>
          <a:lstStyle/>
          <a:p>
            <a:pPr marL="0" indent="0" algn="l" rtl="0">
              <a:buNone/>
            </a:pPr>
            <a:r>
              <a:rPr lang="en-US" sz="4400" b="1" dirty="0" smtClean="0">
                <a:solidFill>
                  <a:schemeClr val="tx1"/>
                </a:solidFill>
                <a:effectLst>
                  <a:outerShdw blurRad="38100" dist="38100" dir="2700000" algn="tl">
                    <a:srgbClr val="000000">
                      <a:alpha val="43137"/>
                    </a:srgbClr>
                  </a:outerShdw>
                </a:effectLst>
              </a:rPr>
              <a:t>Conclusion</a:t>
            </a:r>
            <a:endParaRPr lang="en-US" sz="4400" b="1" dirty="0" smtClean="0">
              <a:solidFill>
                <a:srgbClr val="FF0000"/>
              </a:solidFill>
            </a:endParaRPr>
          </a:p>
          <a:p>
            <a:pPr>
              <a:lnSpc>
                <a:spcPct val="150000"/>
              </a:lnSpc>
              <a:buClr>
                <a:srgbClr val="C00000"/>
              </a:buClr>
              <a:buFont typeface="Wingdings" panose="05000000000000000000" pitchFamily="2" charset="2"/>
              <a:buChar char="Ø"/>
            </a:pPr>
            <a:r>
              <a:rPr lang="en-GB" sz="3200" dirty="0">
                <a:solidFill>
                  <a:schemeClr val="tx1"/>
                </a:solidFill>
                <a:latin typeface="Times New Roman" panose="02020603050405020304" pitchFamily="18" charset="0"/>
                <a:cs typeface="Times New Roman" panose="02020603050405020304" pitchFamily="18" charset="0"/>
              </a:rPr>
              <a:t>The PCB of waste automobile tires may be one </a:t>
            </a:r>
            <a:r>
              <a:rPr lang="en-GB" sz="3200" dirty="0" smtClean="0">
                <a:solidFill>
                  <a:schemeClr val="tx1"/>
                </a:solidFill>
                <a:latin typeface="Times New Roman" panose="02020603050405020304" pitchFamily="18" charset="0"/>
                <a:cs typeface="Times New Roman" panose="02020603050405020304" pitchFamily="18" charset="0"/>
              </a:rPr>
              <a:t>of </a:t>
            </a:r>
            <a:r>
              <a:rPr lang="en-GB" sz="3200" dirty="0">
                <a:solidFill>
                  <a:schemeClr val="tx1"/>
                </a:solidFill>
                <a:latin typeface="Times New Roman" panose="02020603050405020304" pitchFamily="18" charset="0"/>
                <a:cs typeface="Times New Roman" panose="02020603050405020304" pitchFamily="18" charset="0"/>
              </a:rPr>
              <a:t>the most desirable techniques for the economic and environmental stand point</a:t>
            </a:r>
            <a:r>
              <a:rPr lang="en-US" sz="3200" dirty="0">
                <a:solidFill>
                  <a:schemeClr val="tx1"/>
                </a:solidFill>
                <a:latin typeface="Times New Roman" panose="02020603050405020304" pitchFamily="18" charset="0"/>
                <a:cs typeface="Times New Roman" panose="02020603050405020304" pitchFamily="18" charset="0"/>
              </a:rPr>
              <a:t>.</a:t>
            </a:r>
          </a:p>
          <a:p>
            <a:pPr>
              <a:lnSpc>
                <a:spcPct val="150000"/>
              </a:lnSpc>
              <a:buClr>
                <a:srgbClr val="C00000"/>
              </a:buClr>
              <a:buFont typeface="Wingdings" panose="05000000000000000000" pitchFamily="2" charset="2"/>
              <a:buChar char="Ø"/>
            </a:pPr>
            <a:r>
              <a:rPr lang="en-GB" sz="3200" dirty="0" smtClean="0">
                <a:solidFill>
                  <a:schemeClr val="tx1"/>
                </a:solidFill>
                <a:latin typeface="Times New Roman" panose="02020603050405020304" pitchFamily="18" charset="0"/>
                <a:cs typeface="Times New Roman" panose="02020603050405020304" pitchFamily="18" charset="0"/>
              </a:rPr>
              <a:t>Lastly</a:t>
            </a:r>
            <a:r>
              <a:rPr lang="en-GB" sz="3200" dirty="0">
                <a:solidFill>
                  <a:schemeClr val="tx1"/>
                </a:solidFill>
                <a:latin typeface="Times New Roman" panose="02020603050405020304" pitchFamily="18" charset="0"/>
                <a:cs typeface="Times New Roman" panose="02020603050405020304" pitchFamily="18" charset="0"/>
              </a:rPr>
              <a:t>, a PCB content of 4% of the weight of concrete mix will be recommended </a:t>
            </a:r>
            <a:r>
              <a:rPr lang="en-GB" sz="3200" dirty="0" smtClean="0">
                <a:solidFill>
                  <a:schemeClr val="tx1"/>
                </a:solidFill>
                <a:latin typeface="Times New Roman" panose="02020603050405020304" pitchFamily="18" charset="0"/>
                <a:cs typeface="Times New Roman" panose="02020603050405020304" pitchFamily="18" charset="0"/>
              </a:rPr>
              <a:t>to use at 75</a:t>
            </a:r>
            <a:r>
              <a:rPr lang="en-US" sz="3200" dirty="0" smtClean="0"/>
              <a:t> </a:t>
            </a:r>
            <a:r>
              <a:rPr lang="en-US" sz="3200" dirty="0" smtClean="0">
                <a:solidFill>
                  <a:schemeClr val="tx1"/>
                </a:solidFill>
              </a:rPr>
              <a:t>µm</a:t>
            </a:r>
            <a:r>
              <a:rPr lang="en-GB" sz="3200" dirty="0" smtClean="0">
                <a:solidFill>
                  <a:schemeClr val="tx1"/>
                </a:solidFill>
                <a:latin typeface="Times New Roman" panose="02020603050405020304" pitchFamily="18" charset="0"/>
                <a:cs typeface="Times New Roman" panose="02020603050405020304" pitchFamily="18" charset="0"/>
              </a:rPr>
              <a:t> particle size to give desirable compressive strength after 28 days.</a:t>
            </a:r>
            <a:endParaRPr lang="ar-SA" sz="3200" dirty="0">
              <a:solidFill>
                <a:schemeClr val="tx1"/>
              </a:solidFill>
            </a:endParaRPr>
          </a:p>
          <a:p>
            <a:pPr marL="0" indent="0" algn="l" rtl="0">
              <a:buNone/>
            </a:pPr>
            <a:endParaRPr lang="ar-SA" sz="4400" b="1" dirty="0">
              <a:solidFill>
                <a:srgbClr val="FF0000"/>
              </a:solidFill>
            </a:endParaRPr>
          </a:p>
        </p:txBody>
      </p:sp>
    </p:spTree>
    <p:extLst>
      <p:ext uri="{BB962C8B-B14F-4D97-AF65-F5344CB8AC3E}">
        <p14:creationId xmlns:p14="http://schemas.microsoft.com/office/powerpoint/2010/main" val="277198549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332508"/>
            <a:ext cx="10515600" cy="6255327"/>
          </a:xfrm>
        </p:spPr>
        <p:txBody>
          <a:bodyPr>
            <a:normAutofit/>
          </a:bodyPr>
          <a:lstStyle/>
          <a:p>
            <a:pPr marL="0" indent="0" algn="l" rtl="0">
              <a:buNone/>
            </a:pPr>
            <a:r>
              <a:rPr lang="en-US" sz="3200" dirty="0" smtClean="0"/>
              <a:t>First of all adding water to concrete must be very careful so water amount that should be added must be studied and weighed carefully.</a:t>
            </a:r>
          </a:p>
          <a:p>
            <a:pPr marL="0" indent="0" algn="l" rtl="0">
              <a:buNone/>
            </a:pPr>
            <a:r>
              <a:rPr lang="en-US" sz="3200" dirty="0" smtClean="0"/>
              <a:t>About dealing with cement it is not preferable to use cement from an opened left pocket.</a:t>
            </a:r>
          </a:p>
          <a:p>
            <a:pPr marL="0" indent="0" algn="l" rtl="0">
              <a:buNone/>
            </a:pPr>
            <a:r>
              <a:rPr lang="en-US" sz="3200" dirty="0" smtClean="0"/>
              <a:t>Another recommendation which is dealing with pyrolysis carbon black should be in very careful way and this is due to the light weight of the PCB</a:t>
            </a:r>
            <a:endParaRPr lang="ar-SA" sz="3200" dirty="0">
              <a:solidFill>
                <a:srgbClr val="FF0000"/>
              </a:solidFill>
            </a:endParaRPr>
          </a:p>
        </p:txBody>
      </p:sp>
      <p:sp>
        <p:nvSpPr>
          <p:cNvPr id="5" name="مربع نص 4"/>
          <p:cNvSpPr txBox="1"/>
          <p:nvPr/>
        </p:nvSpPr>
        <p:spPr>
          <a:xfrm>
            <a:off x="804672" y="426720"/>
            <a:ext cx="7546848" cy="923330"/>
          </a:xfrm>
          <a:prstGeom prst="rect">
            <a:avLst/>
          </a:prstGeom>
          <a:noFill/>
        </p:spPr>
        <p:txBody>
          <a:bodyPr wrap="square" rtlCol="0">
            <a:spAutoFit/>
          </a:bodyPr>
          <a:lstStyle/>
          <a:p>
            <a:pPr algn="l"/>
            <a:r>
              <a:rPr lang="en-US" sz="3600" b="1" dirty="0">
                <a:effectLst>
                  <a:outerShdw blurRad="38100" dist="38100" dir="2700000" algn="tl">
                    <a:srgbClr val="000000">
                      <a:alpha val="43137"/>
                    </a:srgbClr>
                  </a:outerShdw>
                </a:effectLst>
              </a:rPr>
              <a:t>Recommendation</a:t>
            </a:r>
            <a:endParaRPr lang="en-US" b="1" dirty="0">
              <a:effectLst>
                <a:outerShdw blurRad="38100" dist="38100" dir="2700000" algn="tl">
                  <a:srgbClr val="000000">
                    <a:alpha val="43137"/>
                  </a:srgbClr>
                </a:outerShdw>
              </a:effectLst>
            </a:endParaRPr>
          </a:p>
          <a:p>
            <a:pPr algn="l"/>
            <a:endParaRPr lang="en-US" dirty="0"/>
          </a:p>
        </p:txBody>
      </p:sp>
    </p:spTree>
    <p:extLst>
      <p:ext uri="{BB962C8B-B14F-4D97-AF65-F5344CB8AC3E}">
        <p14:creationId xmlns:p14="http://schemas.microsoft.com/office/powerpoint/2010/main" val="127215006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13816" y="1609344"/>
            <a:ext cx="10515600" cy="3433763"/>
          </a:xfrm>
        </p:spPr>
        <p:txBody>
          <a:bodyPr/>
          <a:lstStyle/>
          <a:p>
            <a:pPr marL="0" indent="0" algn="ctr">
              <a:buNone/>
            </a:pPr>
            <a:r>
              <a:rPr lang="en-US" sz="8000" b="1" dirty="0" smtClean="0">
                <a:solidFill>
                  <a:schemeClr val="tx1"/>
                </a:solidFill>
              </a:rPr>
              <a:t>Thank you </a:t>
            </a:r>
            <a:r>
              <a:rPr lang="en-US" sz="8000" b="1" dirty="0" smtClean="0">
                <a:solidFill>
                  <a:schemeClr val="tx1"/>
                </a:solidFill>
                <a:sym typeface="Wingdings" panose="05000000000000000000" pitchFamily="2" charset="2"/>
              </a:rPr>
              <a:t></a:t>
            </a:r>
            <a:endParaRPr lang="en-US" b="1" dirty="0" smtClean="0">
              <a:solidFill>
                <a:schemeClr val="tx1"/>
              </a:solidFill>
            </a:endParaRPr>
          </a:p>
        </p:txBody>
      </p:sp>
    </p:spTree>
    <p:extLst>
      <p:ext uri="{BB962C8B-B14F-4D97-AF65-F5344CB8AC3E}">
        <p14:creationId xmlns:p14="http://schemas.microsoft.com/office/powerpoint/2010/main" val="25659032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311726"/>
            <a:ext cx="10515600" cy="6338455"/>
          </a:xfrm>
        </p:spPr>
        <p:txBody>
          <a:bodyPr>
            <a:normAutofit/>
          </a:bodyPr>
          <a:lstStyle/>
          <a:p>
            <a:pPr marL="0" indent="0" algn="l" rtl="0">
              <a:buNone/>
            </a:pPr>
            <a:r>
              <a:rPr lang="en-US" sz="4400" dirty="0" smtClean="0">
                <a:solidFill>
                  <a:srgbClr val="FF0000"/>
                </a:solidFill>
              </a:rPr>
              <a:t> </a:t>
            </a:r>
            <a:br>
              <a:rPr lang="en-US" sz="4400" dirty="0" smtClean="0">
                <a:solidFill>
                  <a:srgbClr val="FF0000"/>
                </a:solidFill>
              </a:rPr>
            </a:br>
            <a:r>
              <a:rPr lang="en-US" sz="4400" b="1" dirty="0" smtClean="0">
                <a:solidFill>
                  <a:srgbClr val="FF0000"/>
                </a:solidFill>
              </a:rPr>
              <a:t> Concrete: </a:t>
            </a:r>
          </a:p>
          <a:p>
            <a:pPr marL="0" indent="0">
              <a:buNone/>
            </a:pPr>
            <a:r>
              <a:rPr lang="en-US" sz="4400" dirty="0"/>
              <a:t>Concrete is the most widely used in construction material in the world. It is obtained by mixing cementitious materials, water and aggregates in required proportions.</a:t>
            </a:r>
          </a:p>
        </p:txBody>
      </p:sp>
      <p:sp>
        <p:nvSpPr>
          <p:cNvPr id="2" name="مربع نص 1"/>
          <p:cNvSpPr txBox="1"/>
          <p:nvPr/>
        </p:nvSpPr>
        <p:spPr>
          <a:xfrm>
            <a:off x="938784" y="597408"/>
            <a:ext cx="6620256" cy="830997"/>
          </a:xfrm>
          <a:prstGeom prst="rect">
            <a:avLst/>
          </a:prstGeom>
          <a:noFill/>
        </p:spPr>
        <p:txBody>
          <a:bodyPr wrap="square" rtlCol="0">
            <a:spAutoFit/>
          </a:bodyPr>
          <a:lstStyle/>
          <a:p>
            <a:pPr algn="l"/>
            <a:r>
              <a:rPr lang="en-US" sz="4800" b="1" dirty="0">
                <a:effectLst>
                  <a:outerShdw blurRad="38100" dist="38100" dir="2700000" algn="tl">
                    <a:srgbClr val="000000">
                      <a:alpha val="43137"/>
                    </a:srgbClr>
                  </a:outerShdw>
                </a:effectLst>
              </a:rPr>
              <a:t>Introduction</a:t>
            </a:r>
            <a:endParaRPr lang="en-US" sz="4800" dirty="0"/>
          </a:p>
        </p:txBody>
      </p:sp>
    </p:spTree>
    <p:extLst>
      <p:ext uri="{BB962C8B-B14F-4D97-AF65-F5344CB8AC3E}">
        <p14:creationId xmlns:p14="http://schemas.microsoft.com/office/powerpoint/2010/main" val="15181899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bdallah\Desktop\New folder\5araaaaaaa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04288" y="1685497"/>
            <a:ext cx="7412736" cy="3983781"/>
          </a:xfrm>
          <a:prstGeom prst="rect">
            <a:avLst/>
          </a:prstGeom>
          <a:noFill/>
          <a:extLst>
            <a:ext uri="{909E8E84-426E-40DD-AFC4-6F175D3DCCD1}">
              <a14:hiddenFill xmlns:a14="http://schemas.microsoft.com/office/drawing/2010/main">
                <a:solidFill>
                  <a:srgbClr val="FFFFFF"/>
                </a:solidFill>
              </a14:hiddenFill>
            </a:ext>
          </a:extLst>
        </p:spPr>
      </p:pic>
      <p:sp>
        <p:nvSpPr>
          <p:cNvPr id="3" name="مربع نص 2"/>
          <p:cNvSpPr txBox="1"/>
          <p:nvPr/>
        </p:nvSpPr>
        <p:spPr>
          <a:xfrm>
            <a:off x="3535680" y="634359"/>
            <a:ext cx="5132832" cy="707886"/>
          </a:xfrm>
          <a:prstGeom prst="rect">
            <a:avLst/>
          </a:prstGeom>
          <a:noFill/>
        </p:spPr>
        <p:txBody>
          <a:bodyPr wrap="square" rtlCol="0">
            <a:spAutoFit/>
          </a:bodyPr>
          <a:lstStyle/>
          <a:p>
            <a:pPr algn="ctr"/>
            <a:r>
              <a:rPr lang="en-US" sz="4000" b="1" dirty="0">
                <a:effectLst>
                  <a:outerShdw blurRad="38100" dist="38100" dir="2700000" algn="tl">
                    <a:srgbClr val="000000">
                      <a:alpha val="43137"/>
                    </a:srgbClr>
                  </a:outerShdw>
                </a:effectLst>
              </a:rPr>
              <a:t>Concrete consists of </a:t>
            </a:r>
          </a:p>
        </p:txBody>
      </p:sp>
    </p:spTree>
    <p:extLst>
      <p:ext uri="{BB962C8B-B14F-4D97-AF65-F5344CB8AC3E}">
        <p14:creationId xmlns:p14="http://schemas.microsoft.com/office/powerpoint/2010/main" val="7950849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353291"/>
            <a:ext cx="10515600" cy="6172200"/>
          </a:xfrm>
        </p:spPr>
        <p:txBody>
          <a:bodyPr>
            <a:normAutofit/>
          </a:bodyPr>
          <a:lstStyle/>
          <a:p>
            <a:pPr marL="0" indent="0" algn="l" rtl="0">
              <a:buNone/>
            </a:pPr>
            <a:r>
              <a:rPr lang="en-US" sz="4400" b="1" dirty="0" smtClean="0">
                <a:solidFill>
                  <a:srgbClr val="FF0000"/>
                </a:solidFill>
              </a:rPr>
              <a:t>Concrete admixture </a:t>
            </a:r>
          </a:p>
          <a:p>
            <a:pPr marL="0" indent="0">
              <a:buNone/>
            </a:pPr>
            <a:r>
              <a:rPr lang="en-US" sz="4400" dirty="0" smtClean="0"/>
              <a:t/>
            </a:r>
            <a:br>
              <a:rPr lang="en-US" sz="4400" dirty="0" smtClean="0"/>
            </a:br>
            <a:r>
              <a:rPr lang="en-US" sz="4400" dirty="0" smtClean="0"/>
              <a:t>Additives </a:t>
            </a:r>
            <a:r>
              <a:rPr lang="en-US" sz="4400" dirty="0"/>
              <a:t>are used in concrete for several purposes are (plasticizers</a:t>
            </a:r>
            <a:r>
              <a:rPr lang="en-US" sz="4400" dirty="0" smtClean="0"/>
              <a:t>, </a:t>
            </a:r>
            <a:r>
              <a:rPr lang="en-US" sz="4400" dirty="0"/>
              <a:t>retarders</a:t>
            </a:r>
            <a:r>
              <a:rPr lang="en-US" sz="4400"/>
              <a:t>, </a:t>
            </a:r>
            <a:r>
              <a:rPr lang="en-US" sz="4400" smtClean="0"/>
              <a:t>accelerators,</a:t>
            </a:r>
            <a:r>
              <a:rPr lang="en-US" sz="4400"/>
              <a:t> </a:t>
            </a:r>
            <a:r>
              <a:rPr lang="en-US" sz="4400" smtClean="0"/>
              <a:t>Shrinkage-reducing </a:t>
            </a:r>
            <a:r>
              <a:rPr lang="en-US" sz="4400" dirty="0"/>
              <a:t>and air entraining agents</a:t>
            </a:r>
            <a:r>
              <a:rPr lang="en-US" sz="4400" dirty="0" smtClean="0"/>
              <a:t>).</a:t>
            </a:r>
            <a:endParaRPr lang="ar-SA" sz="4400" dirty="0"/>
          </a:p>
        </p:txBody>
      </p:sp>
    </p:spTree>
    <p:extLst>
      <p:ext uri="{BB962C8B-B14F-4D97-AF65-F5344CB8AC3E}">
        <p14:creationId xmlns:p14="http://schemas.microsoft.com/office/powerpoint/2010/main" val="16957765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3011424" y="536448"/>
            <a:ext cx="5754624" cy="707886"/>
          </a:xfrm>
          <a:prstGeom prst="rect">
            <a:avLst/>
          </a:prstGeom>
          <a:noFill/>
        </p:spPr>
        <p:txBody>
          <a:bodyPr wrap="square" rtlCol="0">
            <a:spAutoFit/>
          </a:bodyPr>
          <a:lstStyle/>
          <a:p>
            <a:pPr algn="ctr"/>
            <a:r>
              <a:rPr lang="en-US" sz="4000" b="1" dirty="0">
                <a:effectLst>
                  <a:outerShdw blurRad="38100" dist="38100" dir="2700000" algn="tl">
                    <a:srgbClr val="000000">
                      <a:alpha val="43137"/>
                    </a:srgbClr>
                  </a:outerShdw>
                </a:effectLst>
              </a:rPr>
              <a:t>Concrete Additives</a:t>
            </a:r>
          </a:p>
        </p:txBody>
      </p:sp>
      <p:pic>
        <p:nvPicPr>
          <p:cNvPr id="5" name="Picture 2"/>
          <p:cNvPicPr/>
          <p:nvPr/>
        </p:nvPicPr>
        <p:blipFill>
          <a:blip r:embed="rId2">
            <a:extLst>
              <a:ext uri="{28A0092B-C50C-407E-A947-70E740481C1C}">
                <a14:useLocalDpi xmlns:a14="http://schemas.microsoft.com/office/drawing/2010/main" val="0"/>
              </a:ext>
            </a:extLst>
          </a:blip>
          <a:stretch>
            <a:fillRect/>
          </a:stretch>
        </p:blipFill>
        <p:spPr>
          <a:xfrm>
            <a:off x="2493264" y="1840992"/>
            <a:ext cx="6790944" cy="3864864"/>
          </a:xfrm>
          <a:prstGeom prst="rect">
            <a:avLst/>
          </a:prstGeom>
        </p:spPr>
      </p:pic>
    </p:spTree>
    <p:extLst>
      <p:ext uri="{BB962C8B-B14F-4D97-AF65-F5344CB8AC3E}">
        <p14:creationId xmlns:p14="http://schemas.microsoft.com/office/powerpoint/2010/main" val="10093811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332509"/>
            <a:ext cx="10515600" cy="6234546"/>
          </a:xfrm>
        </p:spPr>
        <p:txBody>
          <a:bodyPr>
            <a:normAutofit/>
          </a:bodyPr>
          <a:lstStyle/>
          <a:p>
            <a:pPr marL="0" indent="0" algn="l" rtl="0">
              <a:buNone/>
            </a:pPr>
            <a:r>
              <a:rPr lang="en-US" sz="3600" b="1" dirty="0" smtClean="0">
                <a:solidFill>
                  <a:srgbClr val="FFC000"/>
                </a:solidFill>
              </a:rPr>
              <a:t>Advantage of concrete </a:t>
            </a:r>
          </a:p>
          <a:p>
            <a:pPr marL="0" indent="0" algn="l" rtl="0">
              <a:buNone/>
            </a:pPr>
            <a:r>
              <a:rPr lang="en-US" sz="3200" dirty="0" smtClean="0"/>
              <a:t>1. Concrete components are easily available. </a:t>
            </a:r>
            <a:br>
              <a:rPr lang="en-US" sz="3200" dirty="0" smtClean="0"/>
            </a:br>
            <a:r>
              <a:rPr lang="en-US" sz="3200" dirty="0" smtClean="0"/>
              <a:t>2. Concrete is free of defects unlike natural stones. </a:t>
            </a:r>
            <a:br>
              <a:rPr lang="en-US" sz="3200" dirty="0" smtClean="0"/>
            </a:br>
            <a:r>
              <a:rPr lang="en-US" sz="3200" dirty="0" smtClean="0"/>
              <a:t>3. Concrete strength can be controlled with economy. </a:t>
            </a:r>
            <a:br>
              <a:rPr lang="en-US" sz="3200" dirty="0" smtClean="0"/>
            </a:br>
            <a:r>
              <a:rPr lang="en-US" sz="3200" dirty="0" smtClean="0"/>
              <a:t>4. The durability of concrete is very high. </a:t>
            </a:r>
            <a:br>
              <a:rPr lang="en-US" sz="3200" dirty="0" smtClean="0"/>
            </a:br>
            <a:r>
              <a:rPr lang="en-US" sz="3200" dirty="0" smtClean="0"/>
              <a:t>5. Easy to form concrete for the desired shape. </a:t>
            </a:r>
            <a:br>
              <a:rPr lang="en-US" sz="3200" dirty="0" smtClean="0"/>
            </a:br>
            <a:endParaRPr lang="ar-SA" sz="3200" dirty="0"/>
          </a:p>
        </p:txBody>
      </p:sp>
    </p:spTree>
    <p:extLst>
      <p:ext uri="{BB962C8B-B14F-4D97-AF65-F5344CB8AC3E}">
        <p14:creationId xmlns:p14="http://schemas.microsoft.com/office/powerpoint/2010/main" val="3431297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96635" y="332509"/>
            <a:ext cx="11173691" cy="6151418"/>
          </a:xfrm>
        </p:spPr>
        <p:txBody>
          <a:bodyPr>
            <a:normAutofit/>
          </a:bodyPr>
          <a:lstStyle/>
          <a:p>
            <a:pPr marL="0" indent="0" algn="l" rtl="0">
              <a:buNone/>
            </a:pPr>
            <a:r>
              <a:rPr lang="en-US" sz="3600" b="1" dirty="0" smtClean="0">
                <a:solidFill>
                  <a:srgbClr val="FFC000"/>
                </a:solidFill>
              </a:rPr>
              <a:t>Dis advantage of concrete</a:t>
            </a:r>
            <a:r>
              <a:rPr lang="en-US" sz="3600" b="1" dirty="0" smtClean="0"/>
              <a:t/>
            </a:r>
            <a:br>
              <a:rPr lang="en-US" sz="3600" b="1" dirty="0" smtClean="0"/>
            </a:br>
            <a:r>
              <a:rPr lang="en-US" sz="3600" b="1" dirty="0" smtClean="0"/>
              <a:t/>
            </a:r>
            <a:br>
              <a:rPr lang="en-US" sz="3600" b="1" dirty="0" smtClean="0"/>
            </a:br>
            <a:r>
              <a:rPr lang="en-US" sz="3200" dirty="0" smtClean="0"/>
              <a:t>1. The tensile strength of the concrete is low. </a:t>
            </a:r>
            <a:br>
              <a:rPr lang="en-US" sz="3200" dirty="0" smtClean="0"/>
            </a:br>
            <a:r>
              <a:rPr lang="en-US" sz="3200" dirty="0" smtClean="0"/>
              <a:t>2. Concrete is high brittle. </a:t>
            </a:r>
            <a:br>
              <a:rPr lang="en-US" sz="3200" dirty="0" smtClean="0"/>
            </a:br>
            <a:r>
              <a:rPr lang="en-US" sz="3200" dirty="0" smtClean="0"/>
              <a:t>3. Its weight is high compared to its strength. </a:t>
            </a:r>
            <a:br>
              <a:rPr lang="en-US" sz="3200" dirty="0" smtClean="0"/>
            </a:br>
            <a:r>
              <a:rPr lang="en-US" sz="3200" dirty="0" smtClean="0"/>
              <a:t>4. Concrete contains soluble salts which affect their properties. </a:t>
            </a:r>
            <a:br>
              <a:rPr lang="en-US" sz="3200" dirty="0" smtClean="0"/>
            </a:br>
            <a:r>
              <a:rPr lang="en-US" sz="3200" dirty="0" smtClean="0"/>
              <a:t>5. Concrete contains pores.</a:t>
            </a:r>
            <a:endParaRPr lang="ar-SA" sz="3200" dirty="0"/>
          </a:p>
        </p:txBody>
      </p:sp>
    </p:spTree>
    <p:extLst>
      <p:ext uri="{BB962C8B-B14F-4D97-AF65-F5344CB8AC3E}">
        <p14:creationId xmlns:p14="http://schemas.microsoft.com/office/powerpoint/2010/main" val="253034513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1479</TotalTime>
  <Words>1009</Words>
  <Application>Microsoft Office PowerPoint</Application>
  <PresentationFormat>Custom</PresentationFormat>
  <Paragraphs>285</Paragraphs>
  <Slides>37</Slides>
  <Notes>0</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NewsPrint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Results : 1- Compression Test Compression Test at 7 days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محمد نصار</dc:creator>
  <cp:lastModifiedBy>Abdullah Aghbar</cp:lastModifiedBy>
  <cp:revision>86</cp:revision>
  <dcterms:created xsi:type="dcterms:W3CDTF">2019-05-17T21:08:52Z</dcterms:created>
  <dcterms:modified xsi:type="dcterms:W3CDTF">2020-08-16T08:16:40Z</dcterms:modified>
</cp:coreProperties>
</file>