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0" r:id="rId1"/>
  </p:sldMasterIdLst>
  <p:sldIdLst>
    <p:sldId id="256" r:id="rId2"/>
    <p:sldId id="257" r:id="rId3"/>
    <p:sldId id="258" r:id="rId4"/>
    <p:sldId id="259" r:id="rId5"/>
    <p:sldId id="260" r:id="rId6"/>
    <p:sldId id="266" r:id="rId7"/>
    <p:sldId id="287" r:id="rId8"/>
    <p:sldId id="261" r:id="rId9"/>
    <p:sldId id="262" r:id="rId10"/>
    <p:sldId id="263" r:id="rId11"/>
    <p:sldId id="264" r:id="rId12"/>
    <p:sldId id="265" r:id="rId13"/>
    <p:sldId id="269" r:id="rId14"/>
    <p:sldId id="271" r:id="rId15"/>
    <p:sldId id="288" r:id="rId16"/>
    <p:sldId id="272" r:id="rId17"/>
    <p:sldId id="289" r:id="rId18"/>
    <p:sldId id="277" r:id="rId19"/>
    <p:sldId id="303" r:id="rId20"/>
    <p:sldId id="305" r:id="rId21"/>
    <p:sldId id="304" r:id="rId22"/>
    <p:sldId id="290" r:id="rId23"/>
    <p:sldId id="294" r:id="rId24"/>
    <p:sldId id="295" r:id="rId25"/>
    <p:sldId id="293" r:id="rId26"/>
    <p:sldId id="296" r:id="rId27"/>
    <p:sldId id="297" r:id="rId28"/>
    <p:sldId id="298" r:id="rId29"/>
    <p:sldId id="299" r:id="rId30"/>
    <p:sldId id="306" r:id="rId31"/>
    <p:sldId id="307" r:id="rId32"/>
    <p:sldId id="300" r:id="rId33"/>
    <p:sldId id="301" r:id="rId34"/>
    <p:sldId id="302" r:id="rId35"/>
    <p:sldId id="283" r:id="rId36"/>
    <p:sldId id="282" r:id="rId37"/>
    <p:sldId id="285" r:id="rId38"/>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p:scale>
          <a:sx n="70" d="100"/>
          <a:sy n="70" d="100"/>
        </p:scale>
        <p:origin x="-522" y="-2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bdul\OneDrive\Desktop\Book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bdul\Desktop\Book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bdul\OneDrive\Desktop\Book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abdul\Desktop\Book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abdul\OneDrive\Desktop\Book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abdul\OneDrive\Desktop\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8"/>
    </mc:Choice>
    <mc:Fallback>
      <c:style val="38"/>
    </mc:Fallback>
  </mc:AlternateContent>
  <c:chart>
    <c:title>
      <c:tx>
        <c:rich>
          <a:bodyPr/>
          <a:lstStyle/>
          <a:p>
            <a:pPr>
              <a:defRPr lang="en-US" sz="2000"/>
            </a:pPr>
            <a:r>
              <a:rPr lang="en-US" sz="2000"/>
              <a:t>Compression Test At 7 days</a:t>
            </a:r>
          </a:p>
        </c:rich>
      </c:tx>
      <c:layout/>
      <c:overlay val="0"/>
    </c:title>
    <c:autoTitleDeleted val="0"/>
    <c:plotArea>
      <c:layout/>
      <c:barChart>
        <c:barDir val="col"/>
        <c:grouping val="clustered"/>
        <c:varyColors val="0"/>
        <c:ser>
          <c:idx val="0"/>
          <c:order val="0"/>
          <c:invertIfNegative val="0"/>
          <c:dLbls>
            <c:spPr>
              <a:noFill/>
              <a:ln>
                <a:noFill/>
              </a:ln>
              <a:effectLst/>
            </c:spPr>
            <c:txPr>
              <a:bodyPr/>
              <a:lstStyle/>
              <a:p>
                <a:pPr>
                  <a:defRPr lang="en-US" sz="18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Sheet1!$AJ$46:$AJ$51</c:f>
              <c:strCache>
                <c:ptCount val="6"/>
                <c:pt idx="0">
                  <c:v>0%</c:v>
                </c:pt>
                <c:pt idx="1">
                  <c:v>4% Random</c:v>
                </c:pt>
                <c:pt idx="2">
                  <c:v>600 µm</c:v>
                </c:pt>
                <c:pt idx="3">
                  <c:v>300 µm</c:v>
                </c:pt>
                <c:pt idx="4">
                  <c:v>150 µm</c:v>
                </c:pt>
                <c:pt idx="5">
                  <c:v>75 µm</c:v>
                </c:pt>
              </c:strCache>
            </c:strRef>
          </c:cat>
          <c:val>
            <c:numRef>
              <c:f>Sheet1!$AG$47:$AG$52</c:f>
              <c:numCache>
                <c:formatCode>General</c:formatCode>
                <c:ptCount val="6"/>
                <c:pt idx="0">
                  <c:v>21.2</c:v>
                </c:pt>
                <c:pt idx="1">
                  <c:v>28.4</c:v>
                </c:pt>
                <c:pt idx="2">
                  <c:v>29.7</c:v>
                </c:pt>
                <c:pt idx="3">
                  <c:v>23.6</c:v>
                </c:pt>
                <c:pt idx="4">
                  <c:v>24.6</c:v>
                </c:pt>
                <c:pt idx="5">
                  <c:v>26.3</c:v>
                </c:pt>
              </c:numCache>
            </c:numRef>
          </c:val>
        </c:ser>
        <c:dLbls>
          <c:showLegendKey val="0"/>
          <c:showVal val="1"/>
          <c:showCatName val="0"/>
          <c:showSerName val="0"/>
          <c:showPercent val="0"/>
          <c:showBubbleSize val="0"/>
        </c:dLbls>
        <c:gapWidth val="150"/>
        <c:axId val="209840000"/>
        <c:axId val="210846848"/>
      </c:barChart>
      <c:catAx>
        <c:axId val="209840000"/>
        <c:scaling>
          <c:orientation val="minMax"/>
        </c:scaling>
        <c:delete val="0"/>
        <c:axPos val="b"/>
        <c:title>
          <c:tx>
            <c:rich>
              <a:bodyPr/>
              <a:lstStyle/>
              <a:p>
                <a:pPr>
                  <a:defRPr lang="en-US" sz="1600"/>
                </a:pPr>
                <a:r>
                  <a:rPr lang="en-US" sz="1600"/>
                  <a:t>Size Of PCB</a:t>
                </a:r>
              </a:p>
            </c:rich>
          </c:tx>
          <c:layout/>
          <c:overlay val="0"/>
        </c:title>
        <c:numFmt formatCode="General" sourceLinked="0"/>
        <c:majorTickMark val="out"/>
        <c:minorTickMark val="none"/>
        <c:tickLblPos val="nextTo"/>
        <c:txPr>
          <a:bodyPr/>
          <a:lstStyle/>
          <a:p>
            <a:pPr>
              <a:defRPr lang="en-US" sz="1600"/>
            </a:pPr>
            <a:endParaRPr lang="en-US"/>
          </a:p>
        </c:txPr>
        <c:crossAx val="210846848"/>
        <c:crosses val="autoZero"/>
        <c:auto val="1"/>
        <c:lblAlgn val="ctr"/>
        <c:lblOffset val="100"/>
        <c:noMultiLvlLbl val="0"/>
      </c:catAx>
      <c:valAx>
        <c:axId val="210846848"/>
        <c:scaling>
          <c:orientation val="minMax"/>
        </c:scaling>
        <c:delete val="0"/>
        <c:axPos val="l"/>
        <c:majorGridlines/>
        <c:title>
          <c:tx>
            <c:rich>
              <a:bodyPr rot="-5400000" vert="horz"/>
              <a:lstStyle/>
              <a:p>
                <a:pPr>
                  <a:defRPr lang="en-US" sz="1400">
                    <a:latin typeface="Times New Roman" pitchFamily="18" charset="0"/>
                    <a:cs typeface="Times New Roman" pitchFamily="18" charset="0"/>
                  </a:defRPr>
                </a:pPr>
                <a:r>
                  <a:rPr lang="en-US" sz="1400">
                    <a:latin typeface="Times New Roman" pitchFamily="18" charset="0"/>
                    <a:cs typeface="Times New Roman" pitchFamily="18" charset="0"/>
                  </a:rPr>
                  <a:t>Mpa</a:t>
                </a:r>
              </a:p>
            </c:rich>
          </c:tx>
          <c:layout/>
          <c:overlay val="0"/>
        </c:title>
        <c:numFmt formatCode="General" sourceLinked="1"/>
        <c:majorTickMark val="out"/>
        <c:minorTickMark val="none"/>
        <c:tickLblPos val="nextTo"/>
        <c:txPr>
          <a:bodyPr/>
          <a:lstStyle/>
          <a:p>
            <a:pPr>
              <a:defRPr lang="en-US" sz="1600"/>
            </a:pPr>
            <a:endParaRPr lang="en-US"/>
          </a:p>
        </c:txPr>
        <c:crossAx val="209840000"/>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8"/>
    </mc:Choice>
    <mc:Fallback>
      <c:style val="38"/>
    </mc:Fallback>
  </mc:AlternateContent>
  <c:chart>
    <c:title>
      <c:tx>
        <c:rich>
          <a:bodyPr/>
          <a:lstStyle/>
          <a:p>
            <a:pPr>
              <a:defRPr/>
            </a:pPr>
            <a:r>
              <a:rPr lang="en-US"/>
              <a:t>Error at 7 days </a:t>
            </a:r>
          </a:p>
        </c:rich>
      </c:tx>
      <c:layout/>
      <c:overlay val="0"/>
    </c:title>
    <c:autoTitleDeleted val="0"/>
    <c:plotArea>
      <c:layout/>
      <c:barChart>
        <c:barDir val="col"/>
        <c:grouping val="clustered"/>
        <c:varyColors val="0"/>
        <c:ser>
          <c:idx val="0"/>
          <c:order val="0"/>
          <c:invertIfNegative val="0"/>
          <c:dLbls>
            <c:txPr>
              <a:bodyPr/>
              <a:lstStyle/>
              <a:p>
                <a:pPr>
                  <a:defRPr sz="1600"/>
                </a:pPr>
                <a:endParaRPr lang="en-US"/>
              </a:p>
            </c:txPr>
            <c:dLblPos val="outEnd"/>
            <c:showLegendKey val="0"/>
            <c:showVal val="1"/>
            <c:showCatName val="0"/>
            <c:showSerName val="0"/>
            <c:showPercent val="0"/>
            <c:showBubbleSize val="0"/>
            <c:showLeaderLines val="0"/>
          </c:dLbls>
          <c:cat>
            <c:strRef>
              <c:f>Sheet1!$AJ$46:$AJ$51</c:f>
              <c:strCache>
                <c:ptCount val="6"/>
                <c:pt idx="0">
                  <c:v>0%</c:v>
                </c:pt>
                <c:pt idx="1">
                  <c:v>4% Random</c:v>
                </c:pt>
                <c:pt idx="2">
                  <c:v>600 µm</c:v>
                </c:pt>
                <c:pt idx="3">
                  <c:v>300 µm</c:v>
                </c:pt>
                <c:pt idx="4">
                  <c:v>150 µm</c:v>
                </c:pt>
                <c:pt idx="5">
                  <c:v>75 µm</c:v>
                </c:pt>
              </c:strCache>
            </c:strRef>
          </c:cat>
          <c:val>
            <c:numRef>
              <c:f>Sheet1!$C$132:$C$137</c:f>
              <c:numCache>
                <c:formatCode>General</c:formatCode>
                <c:ptCount val="6"/>
                <c:pt idx="0">
                  <c:v>2.83</c:v>
                </c:pt>
                <c:pt idx="1">
                  <c:v>2.4550000000000001</c:v>
                </c:pt>
                <c:pt idx="2">
                  <c:v>1.68</c:v>
                </c:pt>
                <c:pt idx="3">
                  <c:v>2.5350000000000001</c:v>
                </c:pt>
                <c:pt idx="4">
                  <c:v>1.1200000000000001</c:v>
                </c:pt>
                <c:pt idx="5">
                  <c:v>3.7949999999999999</c:v>
                </c:pt>
              </c:numCache>
            </c:numRef>
          </c:val>
        </c:ser>
        <c:dLbls>
          <c:dLblPos val="outEnd"/>
          <c:showLegendKey val="0"/>
          <c:showVal val="1"/>
          <c:showCatName val="0"/>
          <c:showSerName val="0"/>
          <c:showPercent val="0"/>
          <c:showBubbleSize val="0"/>
        </c:dLbls>
        <c:gapWidth val="150"/>
        <c:axId val="46132608"/>
        <c:axId val="47343872"/>
      </c:barChart>
      <c:catAx>
        <c:axId val="46132608"/>
        <c:scaling>
          <c:orientation val="minMax"/>
        </c:scaling>
        <c:delete val="0"/>
        <c:axPos val="b"/>
        <c:title>
          <c:tx>
            <c:rich>
              <a:bodyPr/>
              <a:lstStyle/>
              <a:p>
                <a:pPr>
                  <a:defRPr/>
                </a:pPr>
                <a:r>
                  <a:rPr lang="en-US"/>
                  <a:t>Size Of PCB</a:t>
                </a:r>
              </a:p>
            </c:rich>
          </c:tx>
          <c:layout/>
          <c:overlay val="0"/>
        </c:title>
        <c:majorTickMark val="out"/>
        <c:minorTickMark val="none"/>
        <c:tickLblPos val="nextTo"/>
        <c:txPr>
          <a:bodyPr/>
          <a:lstStyle/>
          <a:p>
            <a:pPr>
              <a:defRPr sz="1600"/>
            </a:pPr>
            <a:endParaRPr lang="en-US"/>
          </a:p>
        </c:txPr>
        <c:crossAx val="47343872"/>
        <c:crosses val="autoZero"/>
        <c:auto val="1"/>
        <c:lblAlgn val="ctr"/>
        <c:lblOffset val="100"/>
        <c:noMultiLvlLbl val="0"/>
      </c:catAx>
      <c:valAx>
        <c:axId val="47343872"/>
        <c:scaling>
          <c:orientation val="minMax"/>
        </c:scaling>
        <c:delete val="0"/>
        <c:axPos val="l"/>
        <c:majorGridlines/>
        <c:title>
          <c:tx>
            <c:rich>
              <a:bodyPr rot="-5400000" vert="horz"/>
              <a:lstStyle/>
              <a:p>
                <a:pPr>
                  <a:defRPr sz="1100">
                    <a:latin typeface="Times New Roman" pitchFamily="18" charset="0"/>
                    <a:cs typeface="Times New Roman" pitchFamily="18" charset="0"/>
                  </a:defRPr>
                </a:pPr>
                <a:r>
                  <a:rPr lang="en-US" sz="1100">
                    <a:latin typeface="Times New Roman" pitchFamily="18" charset="0"/>
                    <a:cs typeface="Times New Roman" pitchFamily="18" charset="0"/>
                  </a:rPr>
                  <a:t>Error %</a:t>
                </a:r>
              </a:p>
            </c:rich>
          </c:tx>
          <c:layout/>
          <c:overlay val="0"/>
        </c:title>
        <c:numFmt formatCode="General" sourceLinked="1"/>
        <c:majorTickMark val="out"/>
        <c:minorTickMark val="none"/>
        <c:tickLblPos val="nextTo"/>
        <c:txPr>
          <a:bodyPr/>
          <a:lstStyle/>
          <a:p>
            <a:pPr>
              <a:defRPr sz="1400"/>
            </a:pPr>
            <a:endParaRPr lang="en-US"/>
          </a:p>
        </c:txPr>
        <c:crossAx val="46132608"/>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8"/>
    </mc:Choice>
    <mc:Fallback>
      <c:style val="38"/>
    </mc:Fallback>
  </mc:AlternateContent>
  <c:chart>
    <c:title>
      <c:tx>
        <c:rich>
          <a:bodyPr/>
          <a:lstStyle/>
          <a:p>
            <a:pPr>
              <a:defRPr lang="en-US"/>
            </a:pPr>
            <a:r>
              <a:rPr lang="en-US"/>
              <a:t>Compression Test At 28 days</a:t>
            </a:r>
          </a:p>
        </c:rich>
      </c:tx>
      <c:layout/>
      <c:overlay val="0"/>
    </c:title>
    <c:autoTitleDeleted val="0"/>
    <c:plotArea>
      <c:layout/>
      <c:barChart>
        <c:barDir val="col"/>
        <c:grouping val="clustered"/>
        <c:varyColors val="0"/>
        <c:ser>
          <c:idx val="0"/>
          <c:order val="0"/>
          <c:invertIfNegative val="0"/>
          <c:dLbls>
            <c:spPr>
              <a:noFill/>
              <a:ln>
                <a:noFill/>
              </a:ln>
              <a:effectLst/>
            </c:spPr>
            <c:txPr>
              <a:bodyPr/>
              <a:lstStyle/>
              <a:p>
                <a:pPr>
                  <a:defRPr lang="en-US" sz="16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Sheet1!$AJ$46:$AJ$51</c:f>
              <c:strCache>
                <c:ptCount val="6"/>
                <c:pt idx="0">
                  <c:v>0%</c:v>
                </c:pt>
                <c:pt idx="1">
                  <c:v>4% Random</c:v>
                </c:pt>
                <c:pt idx="2">
                  <c:v>600 µm</c:v>
                </c:pt>
                <c:pt idx="3">
                  <c:v>300 µm</c:v>
                </c:pt>
                <c:pt idx="4">
                  <c:v>150 µm</c:v>
                </c:pt>
                <c:pt idx="5">
                  <c:v>75 µm</c:v>
                </c:pt>
              </c:strCache>
            </c:strRef>
          </c:cat>
          <c:val>
            <c:numRef>
              <c:f>Sheet1!$BT$62:$BT$67</c:f>
              <c:numCache>
                <c:formatCode>General</c:formatCode>
                <c:ptCount val="6"/>
                <c:pt idx="0">
                  <c:v>29.5</c:v>
                </c:pt>
                <c:pt idx="1">
                  <c:v>34.1</c:v>
                </c:pt>
                <c:pt idx="2">
                  <c:v>35.4</c:v>
                </c:pt>
                <c:pt idx="3">
                  <c:v>37.6</c:v>
                </c:pt>
                <c:pt idx="4">
                  <c:v>40.5</c:v>
                </c:pt>
                <c:pt idx="5">
                  <c:v>42.4</c:v>
                </c:pt>
              </c:numCache>
            </c:numRef>
          </c:val>
        </c:ser>
        <c:dLbls>
          <c:showLegendKey val="0"/>
          <c:showVal val="1"/>
          <c:showCatName val="0"/>
          <c:showSerName val="0"/>
          <c:showPercent val="0"/>
          <c:showBubbleSize val="0"/>
        </c:dLbls>
        <c:gapWidth val="150"/>
        <c:axId val="210281600"/>
        <c:axId val="210289024"/>
      </c:barChart>
      <c:catAx>
        <c:axId val="210281600"/>
        <c:scaling>
          <c:orientation val="minMax"/>
        </c:scaling>
        <c:delete val="0"/>
        <c:axPos val="b"/>
        <c:title>
          <c:tx>
            <c:rich>
              <a:bodyPr/>
              <a:lstStyle/>
              <a:p>
                <a:pPr>
                  <a:defRPr lang="en-US" sz="1600"/>
                </a:pPr>
                <a:r>
                  <a:rPr lang="en-US" sz="1600"/>
                  <a:t>Size Of PCB</a:t>
                </a:r>
              </a:p>
            </c:rich>
          </c:tx>
          <c:layout/>
          <c:overlay val="0"/>
        </c:title>
        <c:numFmt formatCode="General" sourceLinked="0"/>
        <c:majorTickMark val="out"/>
        <c:minorTickMark val="none"/>
        <c:tickLblPos val="nextTo"/>
        <c:txPr>
          <a:bodyPr/>
          <a:lstStyle/>
          <a:p>
            <a:pPr>
              <a:defRPr lang="en-US" sz="1600"/>
            </a:pPr>
            <a:endParaRPr lang="en-US"/>
          </a:p>
        </c:txPr>
        <c:crossAx val="210289024"/>
        <c:crosses val="autoZero"/>
        <c:auto val="1"/>
        <c:lblAlgn val="ctr"/>
        <c:lblOffset val="100"/>
        <c:noMultiLvlLbl val="0"/>
      </c:catAx>
      <c:valAx>
        <c:axId val="210289024"/>
        <c:scaling>
          <c:orientation val="minMax"/>
        </c:scaling>
        <c:delete val="0"/>
        <c:axPos val="l"/>
        <c:majorGridlines/>
        <c:title>
          <c:tx>
            <c:rich>
              <a:bodyPr rot="-5400000" vert="horz"/>
              <a:lstStyle/>
              <a:p>
                <a:pPr>
                  <a:defRPr lang="en-US" sz="1600">
                    <a:latin typeface="Times New Roman" pitchFamily="18" charset="0"/>
                    <a:cs typeface="Times New Roman" pitchFamily="18" charset="0"/>
                  </a:defRPr>
                </a:pPr>
                <a:r>
                  <a:rPr lang="en-US" sz="1600">
                    <a:latin typeface="Times New Roman" pitchFamily="18" charset="0"/>
                    <a:cs typeface="Times New Roman" pitchFamily="18" charset="0"/>
                  </a:rPr>
                  <a:t>Mpa</a:t>
                </a:r>
              </a:p>
            </c:rich>
          </c:tx>
          <c:layout/>
          <c:overlay val="0"/>
        </c:title>
        <c:numFmt formatCode="General" sourceLinked="1"/>
        <c:majorTickMark val="out"/>
        <c:minorTickMark val="none"/>
        <c:tickLblPos val="nextTo"/>
        <c:txPr>
          <a:bodyPr/>
          <a:lstStyle/>
          <a:p>
            <a:pPr>
              <a:defRPr lang="en-US" sz="1600"/>
            </a:pPr>
            <a:endParaRPr lang="en-US"/>
          </a:p>
        </c:txPr>
        <c:crossAx val="210281600"/>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8"/>
    </mc:Choice>
    <mc:Fallback>
      <c:style val="38"/>
    </mc:Fallback>
  </mc:AlternateContent>
  <c:chart>
    <c:title>
      <c:tx>
        <c:rich>
          <a:bodyPr/>
          <a:lstStyle/>
          <a:p>
            <a:pPr>
              <a:defRPr/>
            </a:pPr>
            <a:r>
              <a:rPr lang="en-US"/>
              <a:t>Error at 28 days</a:t>
            </a:r>
          </a:p>
        </c:rich>
      </c:tx>
      <c:layout/>
      <c:overlay val="0"/>
    </c:title>
    <c:autoTitleDeleted val="0"/>
    <c:plotArea>
      <c:layout/>
      <c:barChart>
        <c:barDir val="col"/>
        <c:grouping val="clustered"/>
        <c:varyColors val="0"/>
        <c:ser>
          <c:idx val="0"/>
          <c:order val="0"/>
          <c:invertIfNegative val="0"/>
          <c:dLbls>
            <c:txPr>
              <a:bodyPr/>
              <a:lstStyle/>
              <a:p>
                <a:pPr>
                  <a:defRPr sz="1600"/>
                </a:pPr>
                <a:endParaRPr lang="en-US"/>
              </a:p>
            </c:txPr>
            <c:dLblPos val="outEnd"/>
            <c:showLegendKey val="0"/>
            <c:showVal val="1"/>
            <c:showCatName val="0"/>
            <c:showSerName val="0"/>
            <c:showPercent val="0"/>
            <c:showBubbleSize val="0"/>
            <c:showLeaderLines val="0"/>
          </c:dLbls>
          <c:cat>
            <c:strRef>
              <c:f>Sheet1!$AJ$46:$AJ$51</c:f>
              <c:strCache>
                <c:ptCount val="6"/>
                <c:pt idx="0">
                  <c:v>0%</c:v>
                </c:pt>
                <c:pt idx="1">
                  <c:v>4% Random</c:v>
                </c:pt>
                <c:pt idx="2">
                  <c:v>600 µm</c:v>
                </c:pt>
                <c:pt idx="3">
                  <c:v>300 µm</c:v>
                </c:pt>
                <c:pt idx="4">
                  <c:v>150 µm</c:v>
                </c:pt>
                <c:pt idx="5">
                  <c:v>75 µm</c:v>
                </c:pt>
              </c:strCache>
            </c:strRef>
          </c:cat>
          <c:val>
            <c:numRef>
              <c:f>Sheet1!$C$104:$C$109</c:f>
              <c:numCache>
                <c:formatCode>General</c:formatCode>
                <c:ptCount val="6"/>
                <c:pt idx="0">
                  <c:v>3.3849999999999998</c:v>
                </c:pt>
                <c:pt idx="1">
                  <c:v>1.7549999999999999</c:v>
                </c:pt>
                <c:pt idx="2">
                  <c:v>1.97</c:v>
                </c:pt>
                <c:pt idx="3">
                  <c:v>2.65</c:v>
                </c:pt>
                <c:pt idx="4">
                  <c:v>1.97</c:v>
                </c:pt>
                <c:pt idx="5">
                  <c:v>2.12</c:v>
                </c:pt>
              </c:numCache>
            </c:numRef>
          </c:val>
        </c:ser>
        <c:dLbls>
          <c:dLblPos val="outEnd"/>
          <c:showLegendKey val="0"/>
          <c:showVal val="1"/>
          <c:showCatName val="0"/>
          <c:showSerName val="0"/>
          <c:showPercent val="0"/>
          <c:showBubbleSize val="0"/>
        </c:dLbls>
        <c:gapWidth val="150"/>
        <c:axId val="135278976"/>
        <c:axId val="135280896"/>
      </c:barChart>
      <c:catAx>
        <c:axId val="135278976"/>
        <c:scaling>
          <c:orientation val="minMax"/>
        </c:scaling>
        <c:delete val="0"/>
        <c:axPos val="b"/>
        <c:title>
          <c:tx>
            <c:rich>
              <a:bodyPr/>
              <a:lstStyle/>
              <a:p>
                <a:pPr>
                  <a:defRPr/>
                </a:pPr>
                <a:r>
                  <a:rPr lang="en-US"/>
                  <a:t>Size Of PCB</a:t>
                </a:r>
              </a:p>
            </c:rich>
          </c:tx>
          <c:layout/>
          <c:overlay val="0"/>
        </c:title>
        <c:majorTickMark val="out"/>
        <c:minorTickMark val="none"/>
        <c:tickLblPos val="nextTo"/>
        <c:txPr>
          <a:bodyPr/>
          <a:lstStyle/>
          <a:p>
            <a:pPr>
              <a:defRPr sz="1600"/>
            </a:pPr>
            <a:endParaRPr lang="en-US"/>
          </a:p>
        </c:txPr>
        <c:crossAx val="135280896"/>
        <c:crosses val="autoZero"/>
        <c:auto val="1"/>
        <c:lblAlgn val="ctr"/>
        <c:lblOffset val="100"/>
        <c:noMultiLvlLbl val="0"/>
      </c:catAx>
      <c:valAx>
        <c:axId val="135280896"/>
        <c:scaling>
          <c:orientation val="minMax"/>
        </c:scaling>
        <c:delete val="0"/>
        <c:axPos val="l"/>
        <c:majorGridlines/>
        <c:title>
          <c:tx>
            <c:rich>
              <a:bodyPr rot="-5400000" vert="horz"/>
              <a:lstStyle/>
              <a:p>
                <a:pPr>
                  <a:defRPr sz="1100">
                    <a:latin typeface="Times New Roman" pitchFamily="18" charset="0"/>
                    <a:cs typeface="Times New Roman" pitchFamily="18" charset="0"/>
                  </a:defRPr>
                </a:pPr>
                <a:r>
                  <a:rPr lang="en-US" sz="1100">
                    <a:latin typeface="Times New Roman" pitchFamily="18" charset="0"/>
                    <a:cs typeface="Times New Roman" pitchFamily="18" charset="0"/>
                  </a:rPr>
                  <a:t>Error %</a:t>
                </a:r>
              </a:p>
            </c:rich>
          </c:tx>
          <c:layout/>
          <c:overlay val="0"/>
        </c:title>
        <c:numFmt formatCode="General" sourceLinked="1"/>
        <c:majorTickMark val="out"/>
        <c:minorTickMark val="none"/>
        <c:tickLblPos val="nextTo"/>
        <c:txPr>
          <a:bodyPr/>
          <a:lstStyle/>
          <a:p>
            <a:pPr>
              <a:defRPr sz="1600"/>
            </a:pPr>
            <a:endParaRPr lang="en-US"/>
          </a:p>
        </c:txPr>
        <c:crossAx val="135278976"/>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8"/>
    </mc:Choice>
    <mc:Fallback>
      <c:style val="38"/>
    </mc:Fallback>
  </mc:AlternateContent>
  <c:chart>
    <c:title>
      <c:tx>
        <c:rich>
          <a:bodyPr/>
          <a:lstStyle/>
          <a:p>
            <a:pPr>
              <a:defRPr lang="en-US"/>
            </a:pPr>
            <a:r>
              <a:rPr lang="en-US"/>
              <a:t>Water Adsorption</a:t>
            </a:r>
          </a:p>
        </c:rich>
      </c:tx>
      <c:layout/>
      <c:overlay val="0"/>
    </c:title>
    <c:autoTitleDeleted val="0"/>
    <c:plotArea>
      <c:layout/>
      <c:barChart>
        <c:barDir val="col"/>
        <c:grouping val="clustered"/>
        <c:varyColors val="0"/>
        <c:ser>
          <c:idx val="0"/>
          <c:order val="0"/>
          <c:invertIfNegative val="0"/>
          <c:dLbls>
            <c:spPr>
              <a:noFill/>
              <a:ln>
                <a:noFill/>
              </a:ln>
              <a:effectLst/>
            </c:spPr>
            <c:txPr>
              <a:bodyPr/>
              <a:lstStyle/>
              <a:p>
                <a:pPr>
                  <a:defRPr lang="en-US" sz="16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Sheet1!$CB$101:$CB$106</c:f>
              <c:strCache>
                <c:ptCount val="6"/>
                <c:pt idx="0">
                  <c:v>0</c:v>
                </c:pt>
                <c:pt idx="1">
                  <c:v>4% Random</c:v>
                </c:pt>
                <c:pt idx="2">
                  <c:v> 600 µm</c:v>
                </c:pt>
                <c:pt idx="3">
                  <c:v> 300µm</c:v>
                </c:pt>
                <c:pt idx="4">
                  <c:v> 150µm</c:v>
                </c:pt>
                <c:pt idx="5">
                  <c:v> 75µm</c:v>
                </c:pt>
              </c:strCache>
            </c:strRef>
          </c:cat>
          <c:val>
            <c:numRef>
              <c:f>Sheet1!$BY$101:$BY$106</c:f>
              <c:numCache>
                <c:formatCode>General</c:formatCode>
                <c:ptCount val="6"/>
                <c:pt idx="0">
                  <c:v>6.01</c:v>
                </c:pt>
                <c:pt idx="1">
                  <c:v>4.83</c:v>
                </c:pt>
                <c:pt idx="2">
                  <c:v>4.8899999999999997</c:v>
                </c:pt>
                <c:pt idx="3">
                  <c:v>4.78</c:v>
                </c:pt>
                <c:pt idx="4">
                  <c:v>4.46</c:v>
                </c:pt>
                <c:pt idx="5">
                  <c:v>4.1399999999999997</c:v>
                </c:pt>
              </c:numCache>
            </c:numRef>
          </c:val>
        </c:ser>
        <c:dLbls>
          <c:showLegendKey val="0"/>
          <c:showVal val="1"/>
          <c:showCatName val="0"/>
          <c:showSerName val="0"/>
          <c:showPercent val="0"/>
          <c:showBubbleSize val="0"/>
        </c:dLbls>
        <c:gapWidth val="150"/>
        <c:axId val="18302080"/>
        <c:axId val="45929600"/>
      </c:barChart>
      <c:catAx>
        <c:axId val="18302080"/>
        <c:scaling>
          <c:orientation val="minMax"/>
        </c:scaling>
        <c:delete val="0"/>
        <c:axPos val="b"/>
        <c:title>
          <c:tx>
            <c:rich>
              <a:bodyPr/>
              <a:lstStyle/>
              <a:p>
                <a:pPr>
                  <a:defRPr lang="en-US"/>
                </a:pPr>
                <a:r>
                  <a:rPr lang="en-US"/>
                  <a:t>Size Of PCB</a:t>
                </a:r>
              </a:p>
            </c:rich>
          </c:tx>
          <c:layout>
            <c:manualLayout>
              <c:xMode val="edge"/>
              <c:yMode val="edge"/>
              <c:x val="0.43157125046423095"/>
              <c:y val="0.94017208887850057"/>
            </c:manualLayout>
          </c:layout>
          <c:overlay val="0"/>
        </c:title>
        <c:numFmt formatCode="General" sourceLinked="0"/>
        <c:majorTickMark val="out"/>
        <c:minorTickMark val="none"/>
        <c:tickLblPos val="nextTo"/>
        <c:txPr>
          <a:bodyPr/>
          <a:lstStyle/>
          <a:p>
            <a:pPr>
              <a:defRPr lang="en-US" sz="1600"/>
            </a:pPr>
            <a:endParaRPr lang="en-US"/>
          </a:p>
        </c:txPr>
        <c:crossAx val="45929600"/>
        <c:crosses val="autoZero"/>
        <c:auto val="1"/>
        <c:lblAlgn val="ctr"/>
        <c:lblOffset val="100"/>
        <c:noMultiLvlLbl val="0"/>
      </c:catAx>
      <c:valAx>
        <c:axId val="45929600"/>
        <c:scaling>
          <c:orientation val="minMax"/>
        </c:scaling>
        <c:delete val="0"/>
        <c:axPos val="l"/>
        <c:majorGridlines/>
        <c:title>
          <c:tx>
            <c:rich>
              <a:bodyPr rot="-5400000" vert="horz"/>
              <a:lstStyle/>
              <a:p>
                <a:pPr>
                  <a:defRPr lang="en-US" sz="1400">
                    <a:latin typeface="Times New Roman" pitchFamily="18" charset="0"/>
                    <a:cs typeface="Times New Roman" pitchFamily="18" charset="0"/>
                  </a:defRPr>
                </a:pPr>
                <a:r>
                  <a:rPr lang="en-US" sz="1400">
                    <a:latin typeface="Times New Roman" pitchFamily="18" charset="0"/>
                    <a:cs typeface="Times New Roman" pitchFamily="18" charset="0"/>
                  </a:rPr>
                  <a:t>Adsorption%</a:t>
                </a:r>
              </a:p>
            </c:rich>
          </c:tx>
          <c:layout/>
          <c:overlay val="0"/>
        </c:title>
        <c:numFmt formatCode="General" sourceLinked="1"/>
        <c:majorTickMark val="out"/>
        <c:minorTickMark val="none"/>
        <c:tickLblPos val="nextTo"/>
        <c:txPr>
          <a:bodyPr/>
          <a:lstStyle/>
          <a:p>
            <a:pPr>
              <a:defRPr lang="en-US"/>
            </a:pPr>
            <a:endParaRPr lang="en-US"/>
          </a:p>
        </c:txPr>
        <c:crossAx val="18302080"/>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8"/>
    </mc:Choice>
    <mc:Fallback>
      <c:style val="38"/>
    </mc:Fallback>
  </mc:AlternateContent>
  <c:chart>
    <c:title>
      <c:tx>
        <c:rich>
          <a:bodyPr/>
          <a:lstStyle/>
          <a:p>
            <a:pPr>
              <a:defRPr lang="en-US"/>
            </a:pPr>
            <a:r>
              <a:rPr lang="en-US"/>
              <a:t>Slump Test</a:t>
            </a:r>
          </a:p>
        </c:rich>
      </c:tx>
      <c:layout/>
      <c:overlay val="0"/>
    </c:title>
    <c:autoTitleDeleted val="0"/>
    <c:plotArea>
      <c:layout/>
      <c:barChart>
        <c:barDir val="col"/>
        <c:grouping val="clustered"/>
        <c:varyColors val="0"/>
        <c:ser>
          <c:idx val="0"/>
          <c:order val="0"/>
          <c:invertIfNegative val="0"/>
          <c:dLbls>
            <c:spPr>
              <a:noFill/>
              <a:ln>
                <a:noFill/>
              </a:ln>
              <a:effectLst/>
            </c:spPr>
            <c:txPr>
              <a:bodyPr/>
              <a:lstStyle/>
              <a:p>
                <a:pPr>
                  <a:defRPr lang="en-US" sz="16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Sheet1!$BE$96:$BE$101</c:f>
              <c:strCache>
                <c:ptCount val="6"/>
                <c:pt idx="0">
                  <c:v>0</c:v>
                </c:pt>
                <c:pt idx="1">
                  <c:v>4% Random</c:v>
                </c:pt>
                <c:pt idx="2">
                  <c:v>75 µm</c:v>
                </c:pt>
                <c:pt idx="3">
                  <c:v>150 µm</c:v>
                </c:pt>
                <c:pt idx="4">
                  <c:v>300 µm</c:v>
                </c:pt>
                <c:pt idx="5">
                  <c:v>600 µm</c:v>
                </c:pt>
              </c:strCache>
            </c:strRef>
          </c:cat>
          <c:val>
            <c:numRef>
              <c:f>Sheet1!$BD$96:$BD$101</c:f>
              <c:numCache>
                <c:formatCode>General</c:formatCode>
                <c:ptCount val="6"/>
                <c:pt idx="0">
                  <c:v>4.3</c:v>
                </c:pt>
                <c:pt idx="1">
                  <c:v>6.7</c:v>
                </c:pt>
                <c:pt idx="2">
                  <c:v>5.0999999999999996</c:v>
                </c:pt>
                <c:pt idx="3">
                  <c:v>6.4</c:v>
                </c:pt>
                <c:pt idx="4">
                  <c:v>7.3</c:v>
                </c:pt>
                <c:pt idx="5">
                  <c:v>7.9</c:v>
                </c:pt>
              </c:numCache>
            </c:numRef>
          </c:val>
        </c:ser>
        <c:dLbls>
          <c:showLegendKey val="0"/>
          <c:showVal val="1"/>
          <c:showCatName val="0"/>
          <c:showSerName val="0"/>
          <c:showPercent val="0"/>
          <c:showBubbleSize val="0"/>
        </c:dLbls>
        <c:gapWidth val="150"/>
        <c:axId val="210816384"/>
        <c:axId val="210705024"/>
      </c:barChart>
      <c:catAx>
        <c:axId val="210816384"/>
        <c:scaling>
          <c:orientation val="minMax"/>
        </c:scaling>
        <c:delete val="0"/>
        <c:axPos val="b"/>
        <c:title>
          <c:tx>
            <c:rich>
              <a:bodyPr/>
              <a:lstStyle/>
              <a:p>
                <a:pPr>
                  <a:defRPr lang="en-US"/>
                </a:pPr>
                <a:r>
                  <a:rPr lang="en-US"/>
                  <a:t>Size Of PCB</a:t>
                </a:r>
              </a:p>
            </c:rich>
          </c:tx>
          <c:layout/>
          <c:overlay val="0"/>
        </c:title>
        <c:numFmt formatCode="General" sourceLinked="0"/>
        <c:majorTickMark val="out"/>
        <c:minorTickMark val="none"/>
        <c:tickLblPos val="nextTo"/>
        <c:txPr>
          <a:bodyPr/>
          <a:lstStyle/>
          <a:p>
            <a:pPr>
              <a:defRPr lang="en-US" sz="1600"/>
            </a:pPr>
            <a:endParaRPr lang="en-US"/>
          </a:p>
        </c:txPr>
        <c:crossAx val="210705024"/>
        <c:crosses val="autoZero"/>
        <c:auto val="1"/>
        <c:lblAlgn val="ctr"/>
        <c:lblOffset val="100"/>
        <c:noMultiLvlLbl val="0"/>
      </c:catAx>
      <c:valAx>
        <c:axId val="210705024"/>
        <c:scaling>
          <c:orientation val="minMax"/>
        </c:scaling>
        <c:delete val="0"/>
        <c:axPos val="l"/>
        <c:majorGridlines/>
        <c:title>
          <c:tx>
            <c:rich>
              <a:bodyPr rot="-5400000" vert="horz"/>
              <a:lstStyle/>
              <a:p>
                <a:pPr>
                  <a:defRPr lang="en-US" sz="1400">
                    <a:latin typeface="Times New Roman" pitchFamily="18" charset="0"/>
                    <a:cs typeface="Times New Roman" pitchFamily="18" charset="0"/>
                  </a:defRPr>
                </a:pPr>
                <a:r>
                  <a:rPr lang="en-US" sz="1400">
                    <a:latin typeface="Times New Roman" pitchFamily="18" charset="0"/>
                    <a:cs typeface="Times New Roman" pitchFamily="18" charset="0"/>
                  </a:rPr>
                  <a:t>cm</a:t>
                </a:r>
              </a:p>
            </c:rich>
          </c:tx>
          <c:layout/>
          <c:overlay val="0"/>
        </c:title>
        <c:numFmt formatCode="General" sourceLinked="1"/>
        <c:majorTickMark val="out"/>
        <c:minorTickMark val="none"/>
        <c:tickLblPos val="nextTo"/>
        <c:txPr>
          <a:bodyPr/>
          <a:lstStyle/>
          <a:p>
            <a:pPr>
              <a:defRPr lang="en-US" sz="1600"/>
            </a:pPr>
            <a:endParaRPr lang="en-US"/>
          </a:p>
        </c:txPr>
        <c:crossAx val="210816384"/>
        <c:crosses val="autoZero"/>
        <c:crossBetween val="between"/>
      </c:valAx>
    </c:plotArea>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8" name="Rectangle 7"/>
          <p:cNvSpPr/>
          <p:nvPr/>
        </p:nvSpPr>
        <p:spPr>
          <a:xfrm>
            <a:off x="1036320"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016000" y="3200400"/>
            <a:ext cx="10058400" cy="1524000"/>
          </a:xfrm>
        </p:spPr>
        <p:txBody>
          <a:bodyPr>
            <a:noAutofit/>
          </a:bodyPr>
          <a:lstStyle>
            <a:lvl1pPr>
              <a:defRPr sz="80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016000" y="4724400"/>
            <a:ext cx="9144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D6549D8F-35D5-4659-B9CB-63428AC81C8D}" type="datetimeFigureOut">
              <a:rPr lang="ar-SA" smtClean="0"/>
              <a:t>27/12/1441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FEB0D10-F9A5-46D0-A4C9-294D301F4021}" type="slidenum">
              <a:rPr lang="ar-SA" smtClean="0"/>
              <a:t>‹#›</a:t>
            </a:fld>
            <a:endParaRPr lang="ar-SA"/>
          </a:p>
        </p:txBody>
      </p:sp>
      <p:sp>
        <p:nvSpPr>
          <p:cNvPr id="7" name="Rectangle 6"/>
          <p:cNvSpPr/>
          <p:nvPr/>
        </p:nvSpPr>
        <p:spPr>
          <a:xfrm>
            <a:off x="1036320" y="6172200"/>
            <a:ext cx="100584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1219200" y="685800"/>
            <a:ext cx="9652000" cy="3886200"/>
          </a:xfrm>
        </p:spPr>
        <p:txBody>
          <a:bodyPr vert="eaVert" anchor="t" anchorCtr="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D6549D8F-35D5-4659-B9CB-63428AC81C8D}" type="datetimeFigureOut">
              <a:rPr lang="ar-SA" smtClean="0"/>
              <a:t>27/12/1441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FEB0D10-F9A5-46D0-A4C9-294D301F4021}"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6000" y="685802"/>
            <a:ext cx="2438400" cy="5410199"/>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3454400" y="685801"/>
            <a:ext cx="7620000" cy="4876800"/>
          </a:xfrm>
        </p:spPr>
        <p:txBody>
          <a:bodyPr vert="eaVert" anchor="t" anchorCtr="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D6549D8F-35D5-4659-B9CB-63428AC81C8D}" type="datetimeFigureOut">
              <a:rPr lang="ar-SA" smtClean="0"/>
              <a:t>27/12/1441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FEB0D10-F9A5-46D0-A4C9-294D301F4021}"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D6549D8F-35D5-4659-B9CB-63428AC81C8D}" type="datetimeFigureOut">
              <a:rPr lang="ar-SA" smtClean="0"/>
              <a:t>27/12/1441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FEB0D10-F9A5-46D0-A4C9-294D301F4021}"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Rectangle 6"/>
          <p:cNvSpPr/>
          <p:nvPr/>
        </p:nvSpPr>
        <p:spPr>
          <a:xfrm>
            <a:off x="1036320"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16000" y="3276600"/>
            <a:ext cx="10058400" cy="1676400"/>
          </a:xfrm>
        </p:spPr>
        <p:txBody>
          <a:bodyPr anchor="b" anchorCtr="0"/>
          <a:lstStyle>
            <a:lvl1pPr algn="l">
              <a:defRPr sz="5400" b="0" cap="all"/>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016000" y="4953000"/>
            <a:ext cx="9144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D6549D8F-35D5-4659-B9CB-63428AC81C8D}" type="datetimeFigureOut">
              <a:rPr lang="ar-SA" smtClean="0"/>
              <a:t>27/12/1441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1FEB0D10-F9A5-46D0-A4C9-294D301F4021}" type="slidenum">
              <a:rPr lang="ar-SA" smtClean="0"/>
              <a:t>‹#›</a:t>
            </a:fld>
            <a:endParaRPr lang="ar-SA"/>
          </a:p>
        </p:txBody>
      </p:sp>
      <p:sp>
        <p:nvSpPr>
          <p:cNvPr id="8" name="Rectangle 7"/>
          <p:cNvSpPr/>
          <p:nvPr/>
        </p:nvSpPr>
        <p:spPr>
          <a:xfrm>
            <a:off x="1036320" y="6172200"/>
            <a:ext cx="100584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10160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61976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Date Placeholder 4"/>
          <p:cNvSpPr>
            <a:spLocks noGrp="1"/>
          </p:cNvSpPr>
          <p:nvPr>
            <p:ph type="dt" sz="half" idx="10"/>
          </p:nvPr>
        </p:nvSpPr>
        <p:spPr/>
        <p:txBody>
          <a:bodyPr/>
          <a:lstStyle/>
          <a:p>
            <a:fld id="{D6549D8F-35D5-4659-B9CB-63428AC81C8D}" type="datetimeFigureOut">
              <a:rPr lang="ar-SA" smtClean="0"/>
              <a:t>27/12/1441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FEB0D10-F9A5-46D0-A4C9-294D301F4021}"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0119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011936" y="1329264"/>
            <a:ext cx="48768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61935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6193536" y="1329264"/>
            <a:ext cx="48768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Date Placeholder 6"/>
          <p:cNvSpPr>
            <a:spLocks noGrp="1"/>
          </p:cNvSpPr>
          <p:nvPr>
            <p:ph type="dt" sz="half" idx="10"/>
          </p:nvPr>
        </p:nvSpPr>
        <p:spPr/>
        <p:txBody>
          <a:bodyPr/>
          <a:lstStyle/>
          <a:p>
            <a:fld id="{D6549D8F-35D5-4659-B9CB-63428AC81C8D}" type="datetimeFigureOut">
              <a:rPr lang="ar-SA" smtClean="0"/>
              <a:t>27/12/1441</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1FEB0D10-F9A5-46D0-A4C9-294D301F4021}" type="slidenum">
              <a:rPr lang="ar-SA" smtClean="0"/>
              <a:t>‹#›</a:t>
            </a:fld>
            <a:endParaRPr lang="ar-SA"/>
          </a:p>
        </p:txBody>
      </p:sp>
      <p:cxnSp>
        <p:nvCxnSpPr>
          <p:cNvPr id="11" name="Straight Connector 10"/>
          <p:cNvCxnSpPr/>
          <p:nvPr/>
        </p:nvCxnSpPr>
        <p:spPr>
          <a:xfrm>
            <a:off x="1011936" y="1249362"/>
            <a:ext cx="4876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193536" y="1249362"/>
            <a:ext cx="48768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D6549D8F-35D5-4659-B9CB-63428AC81C8D}" type="datetimeFigureOut">
              <a:rPr lang="ar-SA" smtClean="0"/>
              <a:t>27/12/1441</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1FEB0D10-F9A5-46D0-A4C9-294D301F4021}"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549D8F-35D5-4659-B9CB-63428AC81C8D}" type="datetimeFigureOut">
              <a:rPr lang="ar-SA" smtClean="0"/>
              <a:t>27/12/1441</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1FEB0D10-F9A5-46D0-A4C9-294D301F4021}"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016000" y="4572000"/>
            <a:ext cx="9046464" cy="1600200"/>
          </a:xfrm>
        </p:spPr>
        <p:txBody>
          <a:bodyPr anchor="b">
            <a:normAutofit/>
          </a:bodyPr>
          <a:lstStyle>
            <a:lvl1pPr algn="l">
              <a:defRPr sz="5400" b="0"/>
            </a:lvl1pPr>
          </a:lstStyle>
          <a:p>
            <a:r>
              <a:rPr lang="ar-SA" smtClean="0"/>
              <a:t>انقر لتحرير نمط العنوان الرئيسي</a:t>
            </a:r>
            <a:endParaRPr lang="en-US"/>
          </a:p>
        </p:txBody>
      </p:sp>
      <p:sp>
        <p:nvSpPr>
          <p:cNvPr id="3" name="Content Placeholder 2"/>
          <p:cNvSpPr>
            <a:spLocks noGrp="1"/>
          </p:cNvSpPr>
          <p:nvPr>
            <p:ph idx="1"/>
          </p:nvPr>
        </p:nvSpPr>
        <p:spPr>
          <a:xfrm>
            <a:off x="4947821" y="457200"/>
            <a:ext cx="6126579"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1016002" y="457200"/>
            <a:ext cx="3564876"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D6549D8F-35D5-4659-B9CB-63428AC81C8D}" type="datetimeFigureOut">
              <a:rPr lang="ar-SA" smtClean="0"/>
              <a:t>27/12/1441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FEB0D10-F9A5-46D0-A4C9-294D301F4021}" type="slidenum">
              <a:rPr lang="ar-SA" smtClean="0"/>
              <a:t>‹#›</a:t>
            </a:fld>
            <a:endParaRPr lang="ar-SA"/>
          </a:p>
        </p:txBody>
      </p:sp>
      <p:cxnSp>
        <p:nvCxnSpPr>
          <p:cNvPr id="10" name="Straight Connector 9"/>
          <p:cNvCxnSpPr/>
          <p:nvPr/>
        </p:nvCxnSpPr>
        <p:spPr>
          <a:xfrm rot="5400000">
            <a:off x="2871259" y="2514336"/>
            <a:ext cx="3810000" cy="2117"/>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011936" y="4572000"/>
            <a:ext cx="9046464" cy="1600200"/>
          </a:xfrm>
        </p:spPr>
        <p:txBody>
          <a:bodyPr anchor="b">
            <a:normAutofit/>
          </a:bodyPr>
          <a:lstStyle>
            <a:lvl1pPr algn="l">
              <a:defRPr sz="5400" b="0"/>
            </a:lvl1pPr>
          </a:lstStyle>
          <a:p>
            <a:r>
              <a:rPr lang="ar-SA" smtClean="0"/>
              <a:t>انقر لتحرير نمط العنوان الرئيسي</a:t>
            </a:r>
            <a:endParaRPr lang="en-US" dirty="0"/>
          </a:p>
        </p:txBody>
      </p:sp>
      <p:sp>
        <p:nvSpPr>
          <p:cNvPr id="3" name="Picture Placeholder 2"/>
          <p:cNvSpPr>
            <a:spLocks noGrp="1"/>
          </p:cNvSpPr>
          <p:nvPr>
            <p:ph type="pic" idx="1"/>
          </p:nvPr>
        </p:nvSpPr>
        <p:spPr>
          <a:xfrm>
            <a:off x="1036320" y="457200"/>
            <a:ext cx="100584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a:p>
        </p:txBody>
      </p:sp>
      <p:sp>
        <p:nvSpPr>
          <p:cNvPr id="4" name="Text Placeholder 3"/>
          <p:cNvSpPr>
            <a:spLocks noGrp="1"/>
          </p:cNvSpPr>
          <p:nvPr>
            <p:ph type="body" sz="half" idx="2"/>
          </p:nvPr>
        </p:nvSpPr>
        <p:spPr>
          <a:xfrm>
            <a:off x="1133856" y="3505200"/>
            <a:ext cx="98552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D6549D8F-35D5-4659-B9CB-63428AC81C8D}" type="datetimeFigureOut">
              <a:rPr lang="ar-SA" smtClean="0"/>
              <a:t>27/12/1441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1FEB0D10-F9A5-46D0-A4C9-294D301F4021}"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16000" y="4572000"/>
            <a:ext cx="9042400" cy="1600200"/>
          </a:xfrm>
          <a:prstGeom prst="rect">
            <a:avLst/>
          </a:prstGeom>
        </p:spPr>
        <p:txBody>
          <a:bodyPr vert="horz" lIns="91440" tIns="45720" rIns="91440" bIns="45720" rtlCol="0" anchor="b" anchorCtr="0">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016000" y="685800"/>
            <a:ext cx="10058400" cy="3886200"/>
          </a:xfrm>
          <a:prstGeom prst="rect">
            <a:avLst/>
          </a:prstGeom>
        </p:spPr>
        <p:txBody>
          <a:bodyPr vert="horz" lIns="91440" tIns="45720" rIns="91440" bIns="45720" rtlCol="0" anchor="ctr" anchorCtr="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8331200" y="6208777"/>
            <a:ext cx="28448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6549D8F-35D5-4659-B9CB-63428AC81C8D}" type="datetimeFigureOut">
              <a:rPr lang="ar-SA" smtClean="0"/>
              <a:t>27/12/1441</a:t>
            </a:fld>
            <a:endParaRPr lang="ar-SA"/>
          </a:p>
        </p:txBody>
      </p:sp>
      <p:sp>
        <p:nvSpPr>
          <p:cNvPr id="5" name="Footer Placeholder 4"/>
          <p:cNvSpPr>
            <a:spLocks noGrp="1"/>
          </p:cNvSpPr>
          <p:nvPr>
            <p:ph type="ftr" sz="quarter" idx="3"/>
          </p:nvPr>
        </p:nvSpPr>
        <p:spPr>
          <a:xfrm>
            <a:off x="1015999" y="6208777"/>
            <a:ext cx="6498492"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ar-SA"/>
          </a:p>
        </p:txBody>
      </p:sp>
      <p:sp>
        <p:nvSpPr>
          <p:cNvPr id="6" name="Slide Number Placeholder 5"/>
          <p:cNvSpPr>
            <a:spLocks noGrp="1"/>
          </p:cNvSpPr>
          <p:nvPr>
            <p:ph type="sldNum" sz="quarter" idx="4"/>
          </p:nvPr>
        </p:nvSpPr>
        <p:spPr>
          <a:xfrm>
            <a:off x="10160000" y="5687569"/>
            <a:ext cx="1016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1FEB0D10-F9A5-46D0-A4C9-294D301F4021}" type="slidenum">
              <a:rPr lang="ar-SA" smtClean="0"/>
              <a:t>‹#›</a:t>
            </a:fld>
            <a:endParaRPr lang="ar-SA"/>
          </a:p>
        </p:txBody>
      </p:sp>
      <p:sp>
        <p:nvSpPr>
          <p:cNvPr id="8" name="Rectangle 7"/>
          <p:cNvSpPr/>
          <p:nvPr/>
        </p:nvSpPr>
        <p:spPr>
          <a:xfrm>
            <a:off x="1036320" y="0"/>
            <a:ext cx="100584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036320" y="6172200"/>
            <a:ext cx="100584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8.gif"/><Relationship Id="rId3" Type="http://schemas.openxmlformats.org/officeDocument/2006/relationships/image" Target="../media/image13.jpg"/><Relationship Id="rId7" Type="http://schemas.openxmlformats.org/officeDocument/2006/relationships/image" Target="../media/image17.jp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10" Type="http://schemas.openxmlformats.org/officeDocument/2006/relationships/image" Target="../media/image20.jpg"/><Relationship Id="rId4" Type="http://schemas.openxmlformats.org/officeDocument/2006/relationships/image" Target="../media/image14.jpeg"/><Relationship Id="rId9" Type="http://schemas.openxmlformats.org/officeDocument/2006/relationships/image" Target="../media/image1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636588" y="395288"/>
            <a:ext cx="11555412" cy="6089650"/>
          </a:xfrm>
        </p:spPr>
        <p:txBody>
          <a:bodyPr>
            <a:normAutofit/>
          </a:bodyPr>
          <a:lstStyle/>
          <a:p>
            <a:pPr marL="0" indent="0" algn="ctr">
              <a:buNone/>
            </a:pPr>
            <a:endParaRPr lang="en-GB" sz="2400" b="1" dirty="0" smtClean="0"/>
          </a:p>
          <a:p>
            <a:pPr marL="0" indent="0" algn="ctr">
              <a:buNone/>
            </a:pPr>
            <a:r>
              <a:rPr lang="en-GB" sz="2800" b="1" dirty="0" smtClean="0"/>
              <a:t>Graduation Project 2</a:t>
            </a:r>
            <a:r>
              <a:rPr lang="ar-SA" sz="2400" b="1" dirty="0" smtClean="0"/>
              <a:t/>
            </a:r>
            <a:br>
              <a:rPr lang="ar-SA" sz="2400" b="1" dirty="0" smtClean="0"/>
            </a:br>
            <a:r>
              <a:rPr lang="en-GB" sz="2400" b="1" dirty="0"/>
              <a:t/>
            </a:r>
            <a:br>
              <a:rPr lang="en-GB" sz="2400" b="1" dirty="0"/>
            </a:br>
            <a:r>
              <a:rPr lang="ar-SA" sz="2000" b="1" dirty="0" smtClean="0"/>
              <a:t/>
            </a:r>
            <a:br>
              <a:rPr lang="ar-SA" sz="2000" b="1" dirty="0" smtClean="0"/>
            </a:br>
            <a:endParaRPr lang="ar-SA" sz="2000" b="1" dirty="0" smtClean="0"/>
          </a:p>
          <a:p>
            <a:pPr marL="0" indent="0" algn="l" rtl="0">
              <a:buNone/>
            </a:pPr>
            <a:endParaRPr lang="en-US" sz="2800" b="1" dirty="0">
              <a:solidFill>
                <a:srgbClr val="FF0000"/>
              </a:solidFill>
            </a:endParaRPr>
          </a:p>
          <a:p>
            <a:pPr marL="0" indent="0" algn="l" rtl="0">
              <a:buNone/>
            </a:pPr>
            <a:endParaRPr lang="en-US" sz="2800" b="1" dirty="0" smtClean="0">
              <a:solidFill>
                <a:srgbClr val="FF0000"/>
              </a:solidFill>
            </a:endParaRPr>
          </a:p>
          <a:p>
            <a:pPr marL="0" indent="0" algn="l" rtl="0">
              <a:buNone/>
            </a:pPr>
            <a:r>
              <a:rPr lang="en-US" sz="2800" b="1" dirty="0" smtClean="0">
                <a:solidFill>
                  <a:srgbClr val="FF0000"/>
                </a:solidFill>
              </a:rPr>
              <a:t>Prepared by</a:t>
            </a:r>
            <a:r>
              <a:rPr lang="en-US" sz="2800" b="1" dirty="0" smtClean="0"/>
              <a:t/>
            </a:r>
            <a:br>
              <a:rPr lang="en-US" sz="2800" b="1" dirty="0" smtClean="0"/>
            </a:br>
            <a:r>
              <a:rPr lang="en-US" sz="2800" b="1" i="1" dirty="0" smtClean="0"/>
              <a:t>Abdullah </a:t>
            </a:r>
            <a:r>
              <a:rPr lang="en-US" sz="2800" b="1" i="1" dirty="0" err="1" smtClean="0"/>
              <a:t>aghbar</a:t>
            </a:r>
            <a:r>
              <a:rPr lang="en-US" sz="2800" b="1" i="1" dirty="0" smtClean="0"/>
              <a:t> </a:t>
            </a:r>
            <a:br>
              <a:rPr lang="en-US" sz="2800" b="1" i="1" dirty="0" smtClean="0"/>
            </a:br>
            <a:r>
              <a:rPr lang="en-US" sz="2800" b="1" i="1" dirty="0" smtClean="0"/>
              <a:t>Ameer </a:t>
            </a:r>
            <a:r>
              <a:rPr lang="en-US" sz="2800" b="1" i="1" dirty="0" err="1" smtClean="0"/>
              <a:t>Hendiya</a:t>
            </a:r>
            <a:r>
              <a:rPr lang="en-US" sz="2800" b="1" i="1" dirty="0" smtClean="0"/>
              <a:t> </a:t>
            </a:r>
            <a:br>
              <a:rPr lang="en-US" sz="2800" b="1" i="1" dirty="0" smtClean="0"/>
            </a:br>
            <a:r>
              <a:rPr lang="en-US" sz="2800" b="1" i="1" dirty="0" smtClean="0"/>
              <a:t>Mahmoud </a:t>
            </a:r>
            <a:r>
              <a:rPr lang="en-US" sz="2800" b="1" i="1" dirty="0" err="1" smtClean="0"/>
              <a:t>Ziad</a:t>
            </a:r>
            <a:endParaRPr lang="en-US" dirty="0" smtClean="0"/>
          </a:p>
          <a:p>
            <a:pPr marL="0" indent="0">
              <a:buNone/>
            </a:pPr>
            <a:r>
              <a:rPr lang="en-GB" dirty="0" smtClean="0"/>
              <a:t/>
            </a:r>
            <a:br>
              <a:rPr lang="en-GB" dirty="0" smtClean="0"/>
            </a:br>
            <a:r>
              <a:rPr lang="en-US" b="1" dirty="0" smtClean="0"/>
              <a:t> </a:t>
            </a:r>
            <a:r>
              <a:rPr lang="it-IT" sz="2400" b="1" dirty="0" smtClean="0">
                <a:solidFill>
                  <a:srgbClr val="FF0000"/>
                </a:solidFill>
              </a:rPr>
              <a:t>Supervisor</a:t>
            </a:r>
            <a:r>
              <a:rPr lang="en-US" sz="2400" b="1" dirty="0" smtClean="0">
                <a:solidFill>
                  <a:srgbClr val="FF0000"/>
                </a:solidFill>
              </a:rPr>
              <a:t>s</a:t>
            </a:r>
            <a:r>
              <a:rPr lang="en-US" sz="2400" dirty="0" smtClean="0">
                <a:solidFill>
                  <a:srgbClr val="FF0000"/>
                </a:solidFill>
              </a:rPr>
              <a:t>: </a:t>
            </a:r>
            <a:r>
              <a:rPr lang="en-US" sz="2400" b="1" i="1" dirty="0" smtClean="0"/>
              <a:t>Dr. </a:t>
            </a:r>
            <a:r>
              <a:rPr lang="en-US" sz="2400" b="1" i="1" dirty="0" err="1" smtClean="0"/>
              <a:t>Osayd</a:t>
            </a:r>
            <a:r>
              <a:rPr lang="en-US" sz="2400" b="1" i="1" dirty="0" smtClean="0"/>
              <a:t> Abdul Fattah</a:t>
            </a:r>
          </a:p>
          <a:p>
            <a:pPr marL="0" indent="0" algn="ctr">
              <a:buNone/>
            </a:pPr>
            <a:endParaRPr lang="en-US" dirty="0"/>
          </a:p>
        </p:txBody>
      </p:sp>
      <p:sp>
        <p:nvSpPr>
          <p:cNvPr id="4" name="Rectangle 2"/>
          <p:cNvSpPr>
            <a:spLocks noChangeArrowheads="1"/>
          </p:cNvSpPr>
          <p:nvPr/>
        </p:nvSpPr>
        <p:spPr bwMode="auto">
          <a:xfrm>
            <a:off x="-498764" y="16625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r-SA"/>
          </a:p>
        </p:txBody>
      </p:sp>
      <p:sp>
        <p:nvSpPr>
          <p:cNvPr id="5" name="Rectangle 3"/>
          <p:cNvSpPr>
            <a:spLocks noChangeArrowheads="1"/>
          </p:cNvSpPr>
          <p:nvPr/>
        </p:nvSpPr>
        <p:spPr bwMode="auto">
          <a:xfrm>
            <a:off x="-498764" y="62345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anose="020F0502020204030204" pitchFamily="34" charset="0"/>
                <a:ea typeface="SimSun" panose="02010600030101010101" pitchFamily="2" charset="-122"/>
                <a:cs typeface="Arial" panose="020B0604020202020204" pitchFamily="34" charset="0"/>
              </a:rPr>
              <a:t/>
            </a:r>
            <a:br>
              <a:rPr kumimoji="0" lang="en-US" sz="1100" b="0" i="0" u="none" strike="noStrike" cap="none" normalizeH="0" baseline="0" smtClean="0">
                <a:ln>
                  <a:noFill/>
                </a:ln>
                <a:solidFill>
                  <a:schemeClr val="tx1"/>
                </a:solidFill>
                <a:effectLst/>
                <a:latin typeface="Calibri" panose="020F0502020204030204" pitchFamily="34" charset="0"/>
                <a:ea typeface="SimSun" panose="02010600030101010101" pitchFamily="2" charset="-122"/>
                <a:cs typeface="Arial" panose="020B0604020202020204" pitchFamily="34" charset="0"/>
              </a:rPr>
            </a:b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7" name="مربع نص 6"/>
          <p:cNvSpPr txBox="1"/>
          <p:nvPr/>
        </p:nvSpPr>
        <p:spPr>
          <a:xfrm>
            <a:off x="883274" y="1944727"/>
            <a:ext cx="10521863" cy="1200329"/>
          </a:xfrm>
          <a:prstGeom prst="rect">
            <a:avLst/>
          </a:prstGeom>
          <a:noFill/>
        </p:spPr>
        <p:txBody>
          <a:bodyPr wrap="square" rtlCol="0">
            <a:spAutoFit/>
          </a:bodyPr>
          <a:lstStyle/>
          <a:p>
            <a:pPr algn="ctr"/>
            <a:r>
              <a:rPr lang="en-US" sz="3600" b="1" dirty="0">
                <a:effectLst>
                  <a:outerShdw blurRad="38100" dist="38100" dir="2700000" algn="tl">
                    <a:srgbClr val="000000">
                      <a:alpha val="43137"/>
                    </a:srgbClr>
                  </a:outerShdw>
                </a:effectLst>
              </a:rPr>
              <a:t>The Effect of Adding Pyrolysis Carbon Black On Concrete At Different Particle Size</a:t>
            </a:r>
            <a:endParaRPr lang="en-US" sz="3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306061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0383" y="457199"/>
            <a:ext cx="10515600" cy="6109855"/>
          </a:xfrm>
        </p:spPr>
        <p:txBody>
          <a:bodyPr>
            <a:normAutofit fontScale="85000" lnSpcReduction="20000"/>
          </a:bodyPr>
          <a:lstStyle/>
          <a:p>
            <a:pPr marL="0" indent="0" algn="l" rtl="0">
              <a:buNone/>
            </a:pPr>
            <a:r>
              <a:rPr lang="en-US" sz="4400" b="1" dirty="0" smtClean="0">
                <a:solidFill>
                  <a:srgbClr val="FF0000"/>
                </a:solidFill>
              </a:rPr>
              <a:t>Pyrolysis carbon black: </a:t>
            </a:r>
            <a:r>
              <a:rPr lang="en-US" sz="4400" dirty="0" smtClean="0"/>
              <a:t/>
            </a:r>
            <a:br>
              <a:rPr lang="en-US" sz="4400" dirty="0" smtClean="0"/>
            </a:br>
            <a:endParaRPr lang="en-US" sz="4400" dirty="0" smtClean="0"/>
          </a:p>
          <a:p>
            <a:pPr marL="0" indent="0" algn="l" rtl="0">
              <a:buNone/>
            </a:pPr>
            <a:endParaRPr lang="en-US" sz="4400" dirty="0">
              <a:latin typeface="+mj-lt"/>
            </a:endParaRPr>
          </a:p>
          <a:p>
            <a:pPr marL="0" indent="0" algn="l" rtl="0">
              <a:buNone/>
            </a:pPr>
            <a:endParaRPr lang="en-US" sz="4400" dirty="0" smtClean="0">
              <a:latin typeface="+mj-lt"/>
            </a:endParaRPr>
          </a:p>
          <a:p>
            <a:pPr marL="0" indent="0" algn="l" rtl="0">
              <a:buNone/>
            </a:pPr>
            <a:r>
              <a:rPr lang="en-US" sz="4300" dirty="0" smtClean="0">
                <a:latin typeface="+mj-lt"/>
              </a:rPr>
              <a:t/>
            </a:r>
            <a:br>
              <a:rPr lang="en-US" sz="4300" dirty="0" smtClean="0">
                <a:latin typeface="+mj-lt"/>
              </a:rPr>
            </a:br>
            <a:r>
              <a:rPr lang="en-GB" sz="4300" dirty="0" smtClean="0">
                <a:cs typeface="Times New Roman" panose="02020603050405020304" pitchFamily="18" charset="0"/>
              </a:rPr>
              <a:t>Waste tire is one of the most important problems that face many countries in the world, especially with the growth of the auto-related industries.</a:t>
            </a:r>
            <a:endParaRPr lang="en-GB" sz="4300" dirty="0" smtClean="0">
              <a:latin typeface="+mj-lt"/>
              <a:cs typeface="Times New Roman" panose="02020603050405020304" pitchFamily="18" charset="0"/>
            </a:endParaRPr>
          </a:p>
          <a:p>
            <a:pPr marL="0" indent="0">
              <a:buNone/>
            </a:pPr>
            <a:r>
              <a:rPr lang="en-US" sz="4300" dirty="0" smtClean="0"/>
              <a:t>Carbon </a:t>
            </a:r>
            <a:r>
              <a:rPr lang="en-US" sz="4300" dirty="0"/>
              <a:t>black produce from waste tire by </a:t>
            </a:r>
            <a:r>
              <a:rPr lang="en-US" sz="4300" dirty="0" smtClean="0"/>
              <a:t>pyrolysis.</a:t>
            </a:r>
            <a:endParaRPr lang="en-GB" sz="4300" dirty="0">
              <a:latin typeface="+mj-lt"/>
              <a:cs typeface="Times New Roman" panose="02020603050405020304" pitchFamily="18" charset="0"/>
            </a:endParaRPr>
          </a:p>
          <a:p>
            <a:pPr marL="0" indent="0" algn="l" rtl="0">
              <a:buNone/>
            </a:pPr>
            <a:r>
              <a:rPr lang="en-US" sz="4400" dirty="0" smtClean="0"/>
              <a:t/>
            </a:r>
            <a:br>
              <a:rPr lang="en-US" sz="4400" dirty="0" smtClean="0"/>
            </a:br>
            <a:r>
              <a:rPr lang="en-US" dirty="0" smtClean="0"/>
              <a:t/>
            </a:r>
            <a:br>
              <a:rPr lang="en-US" dirty="0" smtClean="0"/>
            </a:br>
            <a:endParaRPr lang="ar-SA" sz="4400" dirty="0"/>
          </a:p>
        </p:txBody>
      </p:sp>
      <p:pic>
        <p:nvPicPr>
          <p:cNvPr id="4" name="Picture 3" descr="75429527_814652985632224_7041806470446317568_n"/>
          <p:cNvPicPr/>
          <p:nvPr/>
        </p:nvPicPr>
        <p:blipFill>
          <a:blip r:embed="rId2">
            <a:extLst>
              <a:ext uri="{28A0092B-C50C-407E-A947-70E740481C1C}">
                <a14:useLocalDpi xmlns:a14="http://schemas.microsoft.com/office/drawing/2010/main" val="0"/>
              </a:ext>
            </a:extLst>
          </a:blip>
          <a:srcRect/>
          <a:stretch>
            <a:fillRect/>
          </a:stretch>
        </p:blipFill>
        <p:spPr bwMode="auto">
          <a:xfrm>
            <a:off x="5554639" y="794663"/>
            <a:ext cx="4913193" cy="2194197"/>
          </a:xfrm>
          <a:prstGeom prst="rect">
            <a:avLst/>
          </a:prstGeom>
          <a:noFill/>
          <a:ln>
            <a:noFill/>
          </a:ln>
        </p:spPr>
      </p:pic>
    </p:spTree>
    <p:extLst>
      <p:ext uri="{BB962C8B-B14F-4D97-AF65-F5344CB8AC3E}">
        <p14:creationId xmlns:p14="http://schemas.microsoft.com/office/powerpoint/2010/main" val="574139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393827" y="1624083"/>
            <a:ext cx="7937530" cy="4119926"/>
          </a:xfrm>
          <a:prstGeom prst="rect">
            <a:avLst/>
          </a:prstGeom>
        </p:spPr>
      </p:pic>
      <p:sp>
        <p:nvSpPr>
          <p:cNvPr id="3" name="مربع نص 2"/>
          <p:cNvSpPr txBox="1"/>
          <p:nvPr/>
        </p:nvSpPr>
        <p:spPr>
          <a:xfrm>
            <a:off x="3352800" y="634359"/>
            <a:ext cx="5132832" cy="707886"/>
          </a:xfrm>
          <a:prstGeom prst="rect">
            <a:avLst/>
          </a:prstGeom>
          <a:noFill/>
        </p:spPr>
        <p:txBody>
          <a:bodyPr wrap="square" rtlCol="0">
            <a:spAutoFit/>
          </a:bodyPr>
          <a:lstStyle/>
          <a:p>
            <a:pPr algn="ctr" rtl="0"/>
            <a:r>
              <a:rPr lang="en-US" sz="4000" b="1" dirty="0">
                <a:effectLst>
                  <a:outerShdw blurRad="38100" dist="38100" dir="2700000" algn="tl">
                    <a:srgbClr val="000000">
                      <a:alpha val="43137"/>
                    </a:srgbClr>
                  </a:outerShdw>
                </a:effectLst>
              </a:rPr>
              <a:t>Pyrolysis is </a:t>
            </a:r>
            <a:r>
              <a:rPr lang="en-US" sz="4000" b="1" dirty="0" smtClean="0">
                <a:effectLst>
                  <a:outerShdw blurRad="38100" dist="38100" dir="2700000" algn="tl">
                    <a:srgbClr val="000000">
                      <a:alpha val="43137"/>
                    </a:srgbClr>
                  </a:outerShdw>
                </a:effectLst>
              </a:rPr>
              <a:t>produce</a:t>
            </a:r>
            <a:endParaRPr lang="en-US"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273531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bdul\OneDrive\Desktop\106929100_318770085811725_1397440543050047141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3015" y="1358255"/>
            <a:ext cx="9103057" cy="4210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49989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926336" y="609600"/>
            <a:ext cx="8180832" cy="707886"/>
          </a:xfrm>
          <a:prstGeom prst="rect">
            <a:avLst/>
          </a:prstGeom>
          <a:noFill/>
        </p:spPr>
        <p:txBody>
          <a:bodyPr wrap="square" rtlCol="0">
            <a:spAutoFit/>
          </a:bodyPr>
          <a:lstStyle/>
          <a:p>
            <a:pPr algn="l"/>
            <a:r>
              <a:rPr lang="en-US" sz="4000" b="1" dirty="0">
                <a:effectLst>
                  <a:outerShdw blurRad="38100" dist="38100" dir="2700000" algn="tl">
                    <a:srgbClr val="000000">
                      <a:alpha val="43137"/>
                    </a:srgbClr>
                  </a:outerShdw>
                </a:effectLst>
              </a:rPr>
              <a:t>Experimental Work Program</a:t>
            </a:r>
          </a:p>
        </p:txBody>
      </p:sp>
      <p:sp>
        <p:nvSpPr>
          <p:cNvPr id="10" name="مربع نص 9"/>
          <p:cNvSpPr txBox="1"/>
          <p:nvPr/>
        </p:nvSpPr>
        <p:spPr>
          <a:xfrm>
            <a:off x="158496" y="2090737"/>
            <a:ext cx="5657088" cy="3170099"/>
          </a:xfrm>
          <a:prstGeom prst="rect">
            <a:avLst/>
          </a:prstGeom>
          <a:noFill/>
        </p:spPr>
        <p:txBody>
          <a:bodyPr wrap="square" rtlCol="0">
            <a:spAutoFit/>
          </a:bodyPr>
          <a:lstStyle/>
          <a:p>
            <a:pPr algn="l"/>
            <a:r>
              <a:rPr lang="en-US" sz="3600" b="1" dirty="0" smtClean="0">
                <a:solidFill>
                  <a:srgbClr val="FF0000"/>
                </a:solidFill>
                <a:effectLst>
                  <a:outerShdw blurRad="38100" dist="38100" dir="2700000" algn="tl">
                    <a:srgbClr val="000000">
                      <a:alpha val="43137"/>
                    </a:srgbClr>
                  </a:outerShdw>
                </a:effectLst>
              </a:rPr>
              <a:t>Materials: </a:t>
            </a:r>
            <a:endParaRPr lang="en-US" sz="2400" b="1" dirty="0" smtClean="0">
              <a:solidFill>
                <a:srgbClr val="FF0000"/>
              </a:solidFill>
              <a:effectLst>
                <a:outerShdw blurRad="38100" dist="38100" dir="2700000" algn="tl">
                  <a:srgbClr val="000000">
                    <a:alpha val="43137"/>
                  </a:srgbClr>
                </a:outerShdw>
              </a:effectLst>
            </a:endParaRPr>
          </a:p>
          <a:p>
            <a:pPr algn="l"/>
            <a:endParaRPr lang="en-US" sz="2400" b="1" dirty="0" smtClean="0">
              <a:effectLst>
                <a:outerShdw blurRad="38100" dist="38100" dir="2700000" algn="tl">
                  <a:srgbClr val="000000">
                    <a:alpha val="43137"/>
                  </a:srgbClr>
                </a:outerShdw>
              </a:effectLst>
            </a:endParaRPr>
          </a:p>
          <a:p>
            <a:pPr algn="l"/>
            <a:r>
              <a:rPr lang="en-US" sz="2800" b="1" dirty="0" smtClean="0">
                <a:solidFill>
                  <a:srgbClr val="FF0000"/>
                </a:solidFill>
                <a:effectLst>
                  <a:outerShdw blurRad="38100" dist="38100" dir="2700000" algn="tl">
                    <a:srgbClr val="000000">
                      <a:alpha val="43137"/>
                    </a:srgbClr>
                  </a:outerShdw>
                </a:effectLst>
              </a:rPr>
              <a:t>1.Cement</a:t>
            </a:r>
            <a:r>
              <a:rPr lang="en-US" sz="2800" b="1" dirty="0">
                <a:solidFill>
                  <a:srgbClr val="FF0000"/>
                </a:solidFill>
                <a:effectLst>
                  <a:outerShdw blurRad="38100" dist="38100" dir="2700000" algn="tl">
                    <a:srgbClr val="000000">
                      <a:alpha val="43137"/>
                    </a:srgbClr>
                  </a:outerShdw>
                </a:effectLst>
              </a:rPr>
              <a:t>: </a:t>
            </a:r>
            <a:r>
              <a:rPr lang="en-US" sz="2800" dirty="0"/>
              <a:t>Cement acts mostly as a binding agent between coarse aggregate (gravel), fine aggregate (sand) and provides strength to concrete on setting and hardening</a:t>
            </a:r>
            <a:endParaRPr lang="en-US" sz="2800" b="1" dirty="0">
              <a:effectLst>
                <a:outerShdw blurRad="38100" dist="38100" dir="2700000" algn="tl">
                  <a:srgbClr val="000000">
                    <a:alpha val="43137"/>
                  </a:srgbClr>
                </a:outerShdw>
              </a:effectLst>
            </a:endParaRPr>
          </a:p>
        </p:txBody>
      </p:sp>
      <p:pic>
        <p:nvPicPr>
          <p:cNvPr id="5" name="صورة 8"/>
          <p:cNvPicPr/>
          <p:nvPr/>
        </p:nvPicPr>
        <p:blipFill>
          <a:blip r:embed="rId2">
            <a:extLst>
              <a:ext uri="{28A0092B-C50C-407E-A947-70E740481C1C}">
                <a14:useLocalDpi xmlns:a14="http://schemas.microsoft.com/office/drawing/2010/main" val="0"/>
              </a:ext>
            </a:extLst>
          </a:blip>
          <a:srcRect/>
          <a:stretch>
            <a:fillRect/>
          </a:stretch>
        </p:blipFill>
        <p:spPr bwMode="auto">
          <a:xfrm>
            <a:off x="7053312" y="1646605"/>
            <a:ext cx="4083260" cy="4058361"/>
          </a:xfrm>
          <a:prstGeom prst="rect">
            <a:avLst/>
          </a:prstGeom>
          <a:noFill/>
          <a:ln>
            <a:noFill/>
          </a:ln>
        </p:spPr>
      </p:pic>
    </p:spTree>
    <p:extLst>
      <p:ext uri="{BB962C8B-B14F-4D97-AF65-F5344CB8AC3E}">
        <p14:creationId xmlns:p14="http://schemas.microsoft.com/office/powerpoint/2010/main" val="25309806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6850449" y="3452883"/>
            <a:ext cx="4026816" cy="1940347"/>
          </a:xfrm>
          <a:prstGeom prst="rect">
            <a:avLst/>
          </a:prstGeom>
        </p:spPr>
      </p:pic>
      <p:sp>
        <p:nvSpPr>
          <p:cNvPr id="2" name="مربع نص 1"/>
          <p:cNvSpPr txBox="1"/>
          <p:nvPr/>
        </p:nvSpPr>
        <p:spPr>
          <a:xfrm>
            <a:off x="670559" y="3453429"/>
            <a:ext cx="6030491" cy="1569660"/>
          </a:xfrm>
          <a:prstGeom prst="rect">
            <a:avLst/>
          </a:prstGeom>
          <a:noFill/>
        </p:spPr>
        <p:txBody>
          <a:bodyPr wrap="square" rtlCol="0">
            <a:spAutoFit/>
          </a:bodyPr>
          <a:lstStyle/>
          <a:p>
            <a:pPr algn="l"/>
            <a:r>
              <a:rPr lang="en-US" sz="2400" dirty="0">
                <a:solidFill>
                  <a:srgbClr val="FF0000"/>
                </a:solidFill>
              </a:rPr>
              <a:t>3. Aggregate: </a:t>
            </a:r>
            <a:r>
              <a:rPr lang="en-US" sz="2400" dirty="0"/>
              <a:t>Is coarse aggregates increases the crushing strength of concrete, makes concrete solid hard mass, reduce cost of concrete by occupying major volume in concrete.</a:t>
            </a:r>
          </a:p>
        </p:txBody>
      </p:sp>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6850449" y="941695"/>
            <a:ext cx="4026816" cy="2117560"/>
          </a:xfrm>
          <a:prstGeom prst="rect">
            <a:avLst/>
          </a:prstGeom>
        </p:spPr>
      </p:pic>
      <p:sp>
        <p:nvSpPr>
          <p:cNvPr id="3" name="Rectangle 2"/>
          <p:cNvSpPr/>
          <p:nvPr/>
        </p:nvSpPr>
        <p:spPr>
          <a:xfrm>
            <a:off x="605050" y="988409"/>
            <a:ext cx="6096000" cy="1200329"/>
          </a:xfrm>
          <a:prstGeom prst="rect">
            <a:avLst/>
          </a:prstGeom>
        </p:spPr>
        <p:txBody>
          <a:bodyPr>
            <a:spAutoFit/>
          </a:bodyPr>
          <a:lstStyle/>
          <a:p>
            <a:pPr algn="l"/>
            <a:r>
              <a:rPr lang="en-US" sz="2400" dirty="0">
                <a:solidFill>
                  <a:srgbClr val="FF0000"/>
                </a:solidFill>
              </a:rPr>
              <a:t>2. Sand: </a:t>
            </a:r>
            <a:r>
              <a:rPr lang="en-US" sz="2400" dirty="0"/>
              <a:t>Is fine aggregate reduces shrinkage and cracking, fills voids present in coarse aggregates and helps in hardening of cement</a:t>
            </a:r>
          </a:p>
        </p:txBody>
      </p:sp>
    </p:spTree>
    <p:extLst>
      <p:ext uri="{BB962C8B-B14F-4D97-AF65-F5344CB8AC3E}">
        <p14:creationId xmlns:p14="http://schemas.microsoft.com/office/powerpoint/2010/main" val="42167329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bdallah\Desktop\downloa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3952" y="729963"/>
            <a:ext cx="4962144" cy="3332243"/>
          </a:xfrm>
          <a:prstGeom prst="rect">
            <a:avLst/>
          </a:prstGeom>
          <a:noFill/>
          <a:extLst>
            <a:ext uri="{909E8E84-426E-40DD-AFC4-6F175D3DCCD1}">
              <a14:hiddenFill xmlns:a14="http://schemas.microsoft.com/office/drawing/2010/main">
                <a:solidFill>
                  <a:srgbClr val="FFFFFF"/>
                </a:solidFill>
              </a14:hiddenFill>
            </a:ext>
          </a:extLst>
        </p:spPr>
      </p:pic>
      <p:sp>
        <p:nvSpPr>
          <p:cNvPr id="4" name="مربع نص 3"/>
          <p:cNvSpPr txBox="1"/>
          <p:nvPr/>
        </p:nvSpPr>
        <p:spPr>
          <a:xfrm>
            <a:off x="414528" y="683103"/>
            <a:ext cx="5803392" cy="3970318"/>
          </a:xfrm>
          <a:prstGeom prst="rect">
            <a:avLst/>
          </a:prstGeom>
          <a:noFill/>
        </p:spPr>
        <p:txBody>
          <a:bodyPr wrap="square" rtlCol="0">
            <a:spAutoFit/>
          </a:bodyPr>
          <a:lstStyle/>
          <a:p>
            <a:pPr algn="l" rtl="0"/>
            <a:r>
              <a:rPr lang="en-US" sz="2800" dirty="0" smtClean="0">
                <a:solidFill>
                  <a:srgbClr val="FF0000"/>
                </a:solidFill>
              </a:rPr>
              <a:t>4.Water:</a:t>
            </a:r>
            <a:r>
              <a:rPr lang="en-US" sz="2800" dirty="0" smtClean="0"/>
              <a:t> Its act </a:t>
            </a:r>
            <a:r>
              <a:rPr lang="en-US" sz="2800" dirty="0"/>
              <a:t>as one of the component in concrete mix for reaction with cement which result in hard cement after </a:t>
            </a:r>
            <a:r>
              <a:rPr lang="en-US" sz="2800" dirty="0" smtClean="0"/>
              <a:t>drying, </a:t>
            </a:r>
            <a:r>
              <a:rPr lang="en-US" sz="2800" dirty="0"/>
              <a:t>but increase water to cement </a:t>
            </a:r>
            <a:r>
              <a:rPr lang="en-US" sz="2800" dirty="0" smtClean="0"/>
              <a:t>ratio reduce </a:t>
            </a:r>
            <a:r>
              <a:rPr lang="en-US" sz="2800" dirty="0"/>
              <a:t>concrete </a:t>
            </a:r>
            <a:r>
              <a:rPr lang="en-US" sz="2800" dirty="0" smtClean="0"/>
              <a:t>strength</a:t>
            </a:r>
            <a:r>
              <a:rPr lang="en-US" sz="2800" b="1" dirty="0" smtClean="0"/>
              <a:t>. </a:t>
            </a:r>
            <a:r>
              <a:rPr lang="en-US" sz="2800" dirty="0" smtClean="0"/>
              <a:t>Water </a:t>
            </a:r>
            <a:r>
              <a:rPr lang="en-US" sz="2800" dirty="0"/>
              <a:t>to cement ratio is </a:t>
            </a:r>
            <a:r>
              <a:rPr lang="en-US" sz="2800" dirty="0" smtClean="0"/>
              <a:t>50% </a:t>
            </a:r>
            <a:endParaRPr lang="en-US" sz="2800" dirty="0"/>
          </a:p>
          <a:p>
            <a:pPr algn="l" rtl="0"/>
            <a:r>
              <a:rPr lang="en-US" sz="2800" dirty="0" smtClean="0"/>
              <a:t>Note: High w/c ratio due to reduce strength of concrete.</a:t>
            </a:r>
            <a:endParaRPr lang="ar-SA" sz="2800" dirty="0" smtClean="0"/>
          </a:p>
          <a:p>
            <a:endParaRPr lang="en-US" sz="2800" dirty="0"/>
          </a:p>
        </p:txBody>
      </p:sp>
      <p:sp>
        <p:nvSpPr>
          <p:cNvPr id="5" name="مربع نص 4"/>
          <p:cNvSpPr txBox="1"/>
          <p:nvPr/>
        </p:nvSpPr>
        <p:spPr>
          <a:xfrm>
            <a:off x="414528" y="4176367"/>
            <a:ext cx="8619744" cy="1815882"/>
          </a:xfrm>
          <a:prstGeom prst="rect">
            <a:avLst/>
          </a:prstGeom>
          <a:noFill/>
        </p:spPr>
        <p:txBody>
          <a:bodyPr wrap="square" rtlCol="0">
            <a:spAutoFit/>
          </a:bodyPr>
          <a:lstStyle/>
          <a:p>
            <a:pPr algn="l"/>
            <a:r>
              <a:rPr lang="en-US" sz="2800" dirty="0" smtClean="0">
                <a:solidFill>
                  <a:srgbClr val="FF0000"/>
                </a:solidFill>
              </a:rPr>
              <a:t>5.Super G7: </a:t>
            </a:r>
            <a:r>
              <a:rPr lang="en-US" sz="2800" dirty="0" smtClean="0"/>
              <a:t>is </a:t>
            </a:r>
            <a:r>
              <a:rPr lang="en-US" sz="2800" dirty="0"/>
              <a:t>a plasticizers </a:t>
            </a:r>
            <a:r>
              <a:rPr lang="en-US" sz="2800" dirty="0" smtClean="0"/>
              <a:t>substance which </a:t>
            </a:r>
            <a:r>
              <a:rPr lang="en-US" sz="2800" dirty="0"/>
              <a:t>can be added to concrete to increase the workability of concrete when </a:t>
            </a:r>
            <a:r>
              <a:rPr lang="en-US" sz="2800" dirty="0" smtClean="0"/>
              <a:t>mixing </a:t>
            </a:r>
            <a:r>
              <a:rPr lang="en-US" sz="2800" dirty="0"/>
              <a:t>concrete ingredients together</a:t>
            </a:r>
          </a:p>
          <a:p>
            <a:pPr algn="l"/>
            <a:r>
              <a:rPr lang="en-US" sz="2800" dirty="0" smtClean="0"/>
              <a:t>Super cement ratio is 2%</a:t>
            </a:r>
            <a:endParaRPr lang="en-US" sz="2800" dirty="0"/>
          </a:p>
        </p:txBody>
      </p:sp>
    </p:spTree>
    <p:extLst>
      <p:ext uri="{BB962C8B-B14F-4D97-AF65-F5344CB8AC3E}">
        <p14:creationId xmlns:p14="http://schemas.microsoft.com/office/powerpoint/2010/main" val="1383206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28456" y="0"/>
            <a:ext cx="10515600" cy="5667542"/>
          </a:xfrm>
        </p:spPr>
        <p:txBody>
          <a:bodyPr>
            <a:normAutofit/>
          </a:bodyPr>
          <a:lstStyle/>
          <a:p>
            <a:pPr marL="0" indent="0" algn="l" rtl="0">
              <a:buNone/>
            </a:pPr>
            <a:r>
              <a:rPr lang="en-US" sz="3600" dirty="0" smtClean="0">
                <a:solidFill>
                  <a:srgbClr val="FF0000"/>
                </a:solidFill>
              </a:rPr>
              <a:t>6. PCB</a:t>
            </a:r>
            <a:endParaRPr lang="en-US" sz="4400" dirty="0"/>
          </a:p>
          <a:p>
            <a:pPr marL="0" indent="0" algn="l" rtl="0">
              <a:buNone/>
            </a:pPr>
            <a:endParaRPr lang="en-US" sz="4400" dirty="0" smtClean="0"/>
          </a:p>
          <a:p>
            <a:pPr marL="0" indent="0" algn="l" rtl="0">
              <a:buNone/>
            </a:pPr>
            <a:endParaRPr lang="en-US" sz="4400" dirty="0"/>
          </a:p>
          <a:p>
            <a:pPr marL="0" indent="0" algn="l" rtl="0">
              <a:buNone/>
            </a:pPr>
            <a:endParaRPr lang="en-US" sz="4400" dirty="0" smtClean="0"/>
          </a:p>
        </p:txBody>
      </p:sp>
      <p:pic>
        <p:nvPicPr>
          <p:cNvPr id="5" name="Picture 1" descr="Raven-1255-Carbon-Black-Master-Batch-n77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55308" y="2347413"/>
            <a:ext cx="6843533" cy="3418310"/>
          </a:xfrm>
          <a:prstGeom prst="rect">
            <a:avLst/>
          </a:prstGeom>
          <a:noFill/>
          <a:ln>
            <a:noFill/>
          </a:ln>
        </p:spPr>
      </p:pic>
    </p:spTree>
    <p:extLst>
      <p:ext uri="{BB962C8B-B14F-4D97-AF65-F5344CB8AC3E}">
        <p14:creationId xmlns:p14="http://schemas.microsoft.com/office/powerpoint/2010/main" val="7180145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586708" y="2562285"/>
            <a:ext cx="1745673" cy="1745673"/>
          </a:xfrm>
          <a:prstGeom prst="rect">
            <a:avLst/>
          </a:prstGeom>
        </p:spPr>
      </p:pic>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6546413" y="2361404"/>
            <a:ext cx="1809750" cy="1847850"/>
          </a:xfrm>
          <a:prstGeom prst="rect">
            <a:avLst/>
          </a:prstGeom>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9647767" y="2403661"/>
            <a:ext cx="1503277" cy="1537385"/>
          </a:xfrm>
          <a:prstGeom prst="rect">
            <a:avLst/>
          </a:prstGeom>
          <a:noFill/>
          <a:ln>
            <a:noFill/>
          </a:ln>
        </p:spPr>
      </p:pic>
      <p:pic>
        <p:nvPicPr>
          <p:cNvPr id="8" name="Picture 7"/>
          <p:cNvPicPr/>
          <p:nvPr/>
        </p:nvPicPr>
        <p:blipFill>
          <a:blip r:embed="rId5">
            <a:extLst>
              <a:ext uri="{28A0092B-C50C-407E-A947-70E740481C1C}">
                <a14:useLocalDpi xmlns:a14="http://schemas.microsoft.com/office/drawing/2010/main" val="0"/>
              </a:ext>
            </a:extLst>
          </a:blip>
          <a:srcRect/>
          <a:stretch>
            <a:fillRect/>
          </a:stretch>
        </p:blipFill>
        <p:spPr bwMode="auto">
          <a:xfrm>
            <a:off x="550099" y="4700087"/>
            <a:ext cx="2038350" cy="1028700"/>
          </a:xfrm>
          <a:prstGeom prst="rect">
            <a:avLst/>
          </a:prstGeom>
          <a:noFill/>
          <a:ln>
            <a:noFill/>
          </a:ln>
        </p:spPr>
      </p:pic>
      <p:pic>
        <p:nvPicPr>
          <p:cNvPr id="9" name="Picture 8"/>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89223" y="4402272"/>
            <a:ext cx="2019300" cy="1514475"/>
          </a:xfrm>
          <a:prstGeom prst="rect">
            <a:avLst/>
          </a:prstGeom>
          <a:noFill/>
          <a:ln>
            <a:noFill/>
          </a:ln>
        </p:spPr>
      </p:pic>
      <p:pic>
        <p:nvPicPr>
          <p:cNvPr id="10" name="Picture 9"/>
          <p:cNvPicPr/>
          <p:nvPr/>
        </p:nvPicPr>
        <p:blipFill>
          <a:blip r:embed="rId7">
            <a:extLst>
              <a:ext uri="{28A0092B-C50C-407E-A947-70E740481C1C}">
                <a14:useLocalDpi xmlns:a14="http://schemas.microsoft.com/office/drawing/2010/main" val="0"/>
              </a:ext>
            </a:extLst>
          </a:blip>
          <a:stretch>
            <a:fillRect/>
          </a:stretch>
        </p:blipFill>
        <p:spPr>
          <a:xfrm>
            <a:off x="6546413" y="4402272"/>
            <a:ext cx="1857375" cy="1326515"/>
          </a:xfrm>
          <a:prstGeom prst="rect">
            <a:avLst/>
          </a:prstGeom>
        </p:spPr>
      </p:pic>
      <p:pic>
        <p:nvPicPr>
          <p:cNvPr id="11" name="Picture 10"/>
          <p:cNvPicPr/>
          <p:nvPr/>
        </p:nvPicPr>
        <p:blipFill>
          <a:blip r:embed="rId8">
            <a:extLst>
              <a:ext uri="{28A0092B-C50C-407E-A947-70E740481C1C}">
                <a14:useLocalDpi xmlns:a14="http://schemas.microsoft.com/office/drawing/2010/main" val="0"/>
              </a:ext>
            </a:extLst>
          </a:blip>
          <a:stretch>
            <a:fillRect/>
          </a:stretch>
        </p:blipFill>
        <p:spPr>
          <a:xfrm>
            <a:off x="9399280" y="4289560"/>
            <a:ext cx="2000250" cy="1551940"/>
          </a:xfrm>
          <a:prstGeom prst="rect">
            <a:avLst/>
          </a:prstGeom>
        </p:spPr>
      </p:pic>
      <p:pic>
        <p:nvPicPr>
          <p:cNvPr id="12" name="Picture 11"/>
          <p:cNvPicPr/>
          <p:nvPr/>
        </p:nvPicPr>
        <p:blipFill>
          <a:blip r:embed="rId9">
            <a:extLst>
              <a:ext uri="{28A0092B-C50C-407E-A947-70E740481C1C}">
                <a14:useLocalDpi xmlns:a14="http://schemas.microsoft.com/office/drawing/2010/main" val="0"/>
              </a:ext>
            </a:extLst>
          </a:blip>
          <a:stretch>
            <a:fillRect/>
          </a:stretch>
        </p:blipFill>
        <p:spPr>
          <a:xfrm>
            <a:off x="4621535" y="2517031"/>
            <a:ext cx="1373975" cy="1310641"/>
          </a:xfrm>
          <a:prstGeom prst="rect">
            <a:avLst/>
          </a:prstGeom>
        </p:spPr>
      </p:pic>
      <p:pic>
        <p:nvPicPr>
          <p:cNvPr id="13" name="Picture 12"/>
          <p:cNvPicPr/>
          <p:nvPr/>
        </p:nvPicPr>
        <p:blipFill>
          <a:blip r:embed="rId10" cstate="print">
            <a:extLst>
              <a:ext uri="{28A0092B-C50C-407E-A947-70E740481C1C}">
                <a14:useLocalDpi xmlns:a14="http://schemas.microsoft.com/office/drawing/2010/main" val="0"/>
              </a:ext>
            </a:extLst>
          </a:blip>
          <a:stretch>
            <a:fillRect/>
          </a:stretch>
        </p:blipFill>
        <p:spPr>
          <a:xfrm>
            <a:off x="2598381" y="2586565"/>
            <a:ext cx="1171575" cy="1171575"/>
          </a:xfrm>
          <a:prstGeom prst="rect">
            <a:avLst/>
          </a:prstGeom>
        </p:spPr>
      </p:pic>
      <p:sp>
        <p:nvSpPr>
          <p:cNvPr id="14" name="مربع نص 13"/>
          <p:cNvSpPr txBox="1"/>
          <p:nvPr/>
        </p:nvSpPr>
        <p:spPr>
          <a:xfrm>
            <a:off x="2478721" y="438912"/>
            <a:ext cx="8217408" cy="646331"/>
          </a:xfrm>
          <a:prstGeom prst="rect">
            <a:avLst/>
          </a:prstGeom>
          <a:noFill/>
        </p:spPr>
        <p:txBody>
          <a:bodyPr wrap="square" rtlCol="0">
            <a:spAutoFit/>
          </a:bodyPr>
          <a:lstStyle/>
          <a:p>
            <a:pPr algn="l"/>
            <a:r>
              <a:rPr lang="en-US" sz="3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Instruments and characterizations</a:t>
            </a:r>
            <a:endParaRPr lang="en-US" sz="3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02902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569976" y="844573"/>
            <a:ext cx="10515600" cy="5844454"/>
          </a:xfrm>
        </p:spPr>
        <p:txBody>
          <a:bodyPr>
            <a:noAutofit/>
          </a:bodyPr>
          <a:lstStyle/>
          <a:p>
            <a:pPr marL="0" indent="0" algn="l" rtl="0">
              <a:buNone/>
            </a:pPr>
            <a:r>
              <a:rPr lang="en-GB" sz="3600" b="1" dirty="0" smtClean="0">
                <a:solidFill>
                  <a:schemeClr val="tx1"/>
                </a:solidFill>
                <a:effectLst>
                  <a:outerShdw blurRad="38100" dist="38100" dir="2700000" algn="tl">
                    <a:srgbClr val="000000">
                      <a:alpha val="43137"/>
                    </a:srgbClr>
                  </a:outerShdw>
                </a:effectLst>
              </a:rPr>
              <a:t>Methodology</a:t>
            </a:r>
          </a:p>
          <a:p>
            <a:pPr marL="0" indent="0">
              <a:buNone/>
            </a:pPr>
            <a:endParaRPr lang="en-US" sz="3200" dirty="0" smtClean="0"/>
          </a:p>
          <a:p>
            <a:pPr marL="0" indent="0">
              <a:buNone/>
            </a:pPr>
            <a:r>
              <a:rPr lang="en-US" sz="3200" dirty="0" smtClean="0"/>
              <a:t>In </a:t>
            </a:r>
            <a:r>
              <a:rPr lang="en-US" sz="3200" dirty="0"/>
              <a:t>order for the concrete to be designed, the type has to be identified along with the properties, proportions involved in the preparation of the concrete and those things the typical standard normally used in buildings in the market of Palestine</a:t>
            </a:r>
            <a:r>
              <a:rPr lang="en-US" sz="3200" dirty="0" smtClean="0"/>
              <a:t>.</a:t>
            </a:r>
          </a:p>
          <a:p>
            <a:pPr marL="0" indent="0">
              <a:buNone/>
            </a:pPr>
            <a:r>
              <a:rPr lang="en-GB" sz="3200" dirty="0" smtClean="0"/>
              <a:t>Mix 1Kg Cement, 2.3Kg Sand, 4.03Kg Aggregate </a:t>
            </a:r>
          </a:p>
          <a:p>
            <a:pPr marL="0" indent="0">
              <a:buNone/>
            </a:pPr>
            <a:r>
              <a:rPr lang="en-GB" sz="3200" dirty="0" smtClean="0"/>
              <a:t>40g PCB and B300 type of concrete.</a:t>
            </a:r>
          </a:p>
          <a:p>
            <a:pPr marL="0" indent="0">
              <a:buNone/>
            </a:pPr>
            <a:r>
              <a:rPr lang="en-US" sz="3200" dirty="0" smtClean="0"/>
              <a:t>And we will have 3 type of tests :</a:t>
            </a:r>
          </a:p>
          <a:p>
            <a:pPr marL="0" indent="0" algn="l" rtl="0">
              <a:buNone/>
            </a:pPr>
            <a:endParaRPr lang="en-GB" sz="3200" dirty="0" smtClean="0"/>
          </a:p>
          <a:p>
            <a:pPr marL="0" indent="0" algn="l" rtl="0">
              <a:buNone/>
            </a:pPr>
            <a:endParaRPr lang="ar-SA" sz="3200" dirty="0"/>
          </a:p>
        </p:txBody>
      </p:sp>
    </p:spTree>
    <p:extLst>
      <p:ext uri="{BB962C8B-B14F-4D97-AF65-F5344CB8AC3E}">
        <p14:creationId xmlns:p14="http://schemas.microsoft.com/office/powerpoint/2010/main" val="27610931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صورة 17" descr="http://www.matest.com/contents/products/c070d-72dpi-1.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81183" y="2160489"/>
            <a:ext cx="3619144" cy="3754921"/>
          </a:xfrm>
          <a:prstGeom prst="rect">
            <a:avLst/>
          </a:prstGeom>
          <a:noFill/>
          <a:ln>
            <a:noFill/>
          </a:ln>
        </p:spPr>
      </p:pic>
      <p:sp>
        <p:nvSpPr>
          <p:cNvPr id="5" name="TextBox 4"/>
          <p:cNvSpPr txBox="1"/>
          <p:nvPr/>
        </p:nvSpPr>
        <p:spPr>
          <a:xfrm>
            <a:off x="3534770" y="846161"/>
            <a:ext cx="5377218" cy="523220"/>
          </a:xfrm>
          <a:prstGeom prst="rect">
            <a:avLst/>
          </a:prstGeom>
          <a:noFill/>
        </p:spPr>
        <p:txBody>
          <a:bodyPr wrap="square" rtlCol="0">
            <a:spAutoFit/>
          </a:bodyPr>
          <a:lstStyle/>
          <a:p>
            <a:pPr algn="ctr"/>
            <a:r>
              <a:rPr lang="en-US" sz="2800" dirty="0" smtClean="0">
                <a:solidFill>
                  <a:srgbClr val="FF0000"/>
                </a:solidFill>
              </a:rPr>
              <a:t>Compression Test</a:t>
            </a:r>
            <a:endParaRPr lang="en-US" sz="2800" dirty="0">
              <a:solidFill>
                <a:srgbClr val="FF0000"/>
              </a:solidFill>
            </a:endParaRPr>
          </a:p>
        </p:txBody>
      </p:sp>
    </p:spTree>
    <p:extLst>
      <p:ext uri="{BB962C8B-B14F-4D97-AF65-F5344CB8AC3E}">
        <p14:creationId xmlns:p14="http://schemas.microsoft.com/office/powerpoint/2010/main" val="846989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838200" y="477982"/>
            <a:ext cx="10515600" cy="6047509"/>
          </a:xfrm>
        </p:spPr>
        <p:txBody>
          <a:bodyPr>
            <a:normAutofit/>
          </a:bodyPr>
          <a:lstStyle/>
          <a:p>
            <a:r>
              <a:rPr lang="en-US" sz="4800" b="1" dirty="0" smtClean="0">
                <a:solidFill>
                  <a:schemeClr val="tx1"/>
                </a:solidFill>
                <a:effectLst>
                  <a:outerShdw blurRad="38100" dist="38100" dir="2700000" algn="tl">
                    <a:srgbClr val="000000">
                      <a:alpha val="43137"/>
                    </a:srgbClr>
                  </a:outerShdw>
                </a:effectLst>
              </a:rPr>
              <a:t>Agenda</a:t>
            </a:r>
            <a:r>
              <a:rPr lang="en-US" sz="4800" b="1" dirty="0" smtClean="0"/>
              <a:t/>
            </a:r>
            <a:br>
              <a:rPr lang="en-US" sz="4800" b="1" dirty="0" smtClean="0"/>
            </a:br>
            <a:r>
              <a:rPr lang="en-US" sz="3600" b="1" dirty="0" smtClean="0"/>
              <a:t> </a:t>
            </a:r>
            <a:br>
              <a:rPr lang="en-US" sz="3600" b="1" dirty="0" smtClean="0"/>
            </a:br>
            <a:r>
              <a:rPr lang="en-US" sz="3600" b="1" dirty="0" smtClean="0"/>
              <a:t>- Objective.  </a:t>
            </a:r>
            <a:br>
              <a:rPr lang="en-US" sz="3600" b="1" dirty="0" smtClean="0"/>
            </a:br>
            <a:r>
              <a:rPr lang="en-US" sz="3600" b="1" dirty="0" smtClean="0"/>
              <a:t>- Introduction.</a:t>
            </a:r>
            <a:br>
              <a:rPr lang="en-US" sz="3600" b="1" dirty="0" smtClean="0"/>
            </a:br>
            <a:r>
              <a:rPr lang="en-US" sz="3600" b="1" dirty="0" smtClean="0"/>
              <a:t>- Material. </a:t>
            </a:r>
            <a:r>
              <a:rPr lang="en-US" sz="3600" b="1" dirty="0"/>
              <a:t/>
            </a:r>
            <a:br>
              <a:rPr lang="en-US" sz="3600" b="1" dirty="0"/>
            </a:br>
            <a:r>
              <a:rPr lang="en-US" sz="3600" b="1" dirty="0" smtClean="0"/>
              <a:t>- Experimental Work.</a:t>
            </a:r>
            <a:br>
              <a:rPr lang="en-US" sz="3600" b="1" dirty="0" smtClean="0"/>
            </a:br>
            <a:r>
              <a:rPr lang="en-US" sz="3600" b="1" dirty="0" smtClean="0"/>
              <a:t>- Methodology. </a:t>
            </a:r>
            <a:br>
              <a:rPr lang="en-US" sz="3600" b="1" dirty="0" smtClean="0"/>
            </a:br>
            <a:r>
              <a:rPr lang="en-US" sz="3600" b="1" dirty="0" smtClean="0"/>
              <a:t>- Conclusion. </a:t>
            </a:r>
            <a:br>
              <a:rPr lang="en-US" sz="3600" b="1" dirty="0" smtClean="0"/>
            </a:br>
            <a:r>
              <a:rPr lang="en-US" sz="3600" b="1" dirty="0" smtClean="0"/>
              <a:t>- </a:t>
            </a:r>
            <a:r>
              <a:rPr lang="en-US" sz="3600" b="1" dirty="0"/>
              <a:t>Recommendation.</a:t>
            </a:r>
            <a:endParaRPr lang="en-US" sz="3600" b="1" dirty="0" smtClean="0"/>
          </a:p>
        </p:txBody>
      </p:sp>
    </p:spTree>
    <p:extLst>
      <p:ext uri="{BB962C8B-B14F-4D97-AF65-F5344CB8AC3E}">
        <p14:creationId xmlns:p14="http://schemas.microsoft.com/office/powerpoint/2010/main" val="15648400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TextBox 3"/>
          <p:cNvSpPr txBox="1"/>
          <p:nvPr/>
        </p:nvSpPr>
        <p:spPr>
          <a:xfrm>
            <a:off x="3534770" y="846161"/>
            <a:ext cx="5377218" cy="523220"/>
          </a:xfrm>
          <a:prstGeom prst="rect">
            <a:avLst/>
          </a:prstGeom>
          <a:noFill/>
        </p:spPr>
        <p:txBody>
          <a:bodyPr wrap="square" rtlCol="0">
            <a:spAutoFit/>
          </a:bodyPr>
          <a:lstStyle/>
          <a:p>
            <a:pPr algn="ctr"/>
            <a:r>
              <a:rPr lang="en-US" sz="2800" dirty="0">
                <a:solidFill>
                  <a:srgbClr val="FF0000"/>
                </a:solidFill>
              </a:rPr>
              <a:t>Water </a:t>
            </a:r>
            <a:r>
              <a:rPr lang="en-US" sz="2800" dirty="0" smtClean="0">
                <a:solidFill>
                  <a:srgbClr val="FF0000"/>
                </a:solidFill>
              </a:rPr>
              <a:t>Adsorption Test</a:t>
            </a:r>
            <a:endParaRPr lang="en-US" sz="2800" dirty="0">
              <a:solidFill>
                <a:srgbClr val="FF0000"/>
              </a:solidFill>
            </a:endParaRPr>
          </a:p>
        </p:txBody>
      </p:sp>
      <p:pic>
        <p:nvPicPr>
          <p:cNvPr id="6" name="صورة 11" descr="Image result for drying oven"/>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3374" y="2089706"/>
            <a:ext cx="2956394" cy="3365382"/>
          </a:xfrm>
          <a:prstGeom prst="rect">
            <a:avLst/>
          </a:prstGeom>
          <a:noFill/>
          <a:ln>
            <a:noFill/>
          </a:ln>
        </p:spPr>
      </p:pic>
      <p:pic>
        <p:nvPicPr>
          <p:cNvPr id="1026" name="Picture 2" descr="C:\Users\abdul\Downloads\107687547_2374639799500359_1630747234464810092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744" y="1985534"/>
            <a:ext cx="7372350" cy="3409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5763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4449171" y="1587745"/>
            <a:ext cx="3806346" cy="3798576"/>
          </a:xfrm>
          <a:prstGeom prst="rect">
            <a:avLst/>
          </a:prstGeom>
        </p:spPr>
      </p:pic>
      <p:sp>
        <p:nvSpPr>
          <p:cNvPr id="5" name="TextBox 4"/>
          <p:cNvSpPr txBox="1"/>
          <p:nvPr/>
        </p:nvSpPr>
        <p:spPr>
          <a:xfrm>
            <a:off x="3534770" y="846161"/>
            <a:ext cx="5377218" cy="523220"/>
          </a:xfrm>
          <a:prstGeom prst="rect">
            <a:avLst/>
          </a:prstGeom>
          <a:noFill/>
        </p:spPr>
        <p:txBody>
          <a:bodyPr wrap="square" rtlCol="0">
            <a:spAutoFit/>
          </a:bodyPr>
          <a:lstStyle/>
          <a:p>
            <a:pPr algn="ctr"/>
            <a:r>
              <a:rPr lang="en-US" sz="2800" dirty="0" smtClean="0">
                <a:solidFill>
                  <a:srgbClr val="FF0000"/>
                </a:solidFill>
              </a:rPr>
              <a:t>Slump Test</a:t>
            </a:r>
            <a:endParaRPr lang="en-US" sz="2800" dirty="0">
              <a:solidFill>
                <a:srgbClr val="FF0000"/>
              </a:solidFill>
            </a:endParaRPr>
          </a:p>
        </p:txBody>
      </p:sp>
    </p:spTree>
    <p:extLst>
      <p:ext uri="{BB962C8B-B14F-4D97-AF65-F5344CB8AC3E}">
        <p14:creationId xmlns:p14="http://schemas.microsoft.com/office/powerpoint/2010/main" val="29939776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0853" y="584247"/>
            <a:ext cx="7212144" cy="896112"/>
          </a:xfrm>
        </p:spPr>
        <p:txBody>
          <a:bodyPr>
            <a:normAutofit fontScale="90000"/>
          </a:bodyPr>
          <a:lstStyle/>
          <a:p>
            <a:r>
              <a:rPr lang="en-GB" sz="3200" b="1" dirty="0" smtClean="0">
                <a:solidFill>
                  <a:schemeClr val="tx1"/>
                </a:solidFill>
                <a:latin typeface="Times New Roman" panose="02020603050405020304" pitchFamily="18" charset="0"/>
                <a:cs typeface="Times New Roman" panose="02020603050405020304" pitchFamily="18" charset="0"/>
              </a:rPr>
              <a:t>Results : 1- Compression Test</a:t>
            </a:r>
            <a:r>
              <a:rPr lang="en-GB" sz="3200" b="1" dirty="0" smtClean="0">
                <a:solidFill>
                  <a:srgbClr val="FF0000"/>
                </a:solidFill>
                <a:latin typeface="Times New Roman" panose="02020603050405020304" pitchFamily="18" charset="0"/>
                <a:cs typeface="Times New Roman" panose="02020603050405020304" pitchFamily="18" charset="0"/>
              </a:rPr>
              <a:t/>
            </a:r>
            <a:br>
              <a:rPr lang="en-GB" sz="3200" b="1" dirty="0" smtClean="0">
                <a:solidFill>
                  <a:srgbClr val="FF0000"/>
                </a:solidFill>
                <a:latin typeface="Times New Roman" panose="02020603050405020304" pitchFamily="18" charset="0"/>
                <a:cs typeface="Times New Roman" panose="02020603050405020304" pitchFamily="18" charset="0"/>
              </a:rPr>
            </a:br>
            <a:r>
              <a:rPr lang="en-GB" sz="3200" b="1" dirty="0" smtClean="0">
                <a:solidFill>
                  <a:srgbClr val="FF0000"/>
                </a:solidFill>
                <a:latin typeface="Times New Roman" panose="02020603050405020304" pitchFamily="18" charset="0"/>
                <a:cs typeface="Times New Roman" panose="02020603050405020304" pitchFamily="18" charset="0"/>
              </a:rPr>
              <a:t>Compression Test at 7 days </a:t>
            </a:r>
            <a:endParaRPr lang="ar-SA" sz="3200" b="1" dirty="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graphicFrame>
            <p:nvGraphicFramePr>
              <p:cNvPr id="5" name="Content Placeholder 4"/>
              <p:cNvGraphicFramePr>
                <a:graphicFrameLocks noGrp="1"/>
              </p:cNvGraphicFramePr>
              <p:nvPr>
                <p:ph idx="1"/>
                <p:extLst>
                  <p:ext uri="{D42A27DB-BD31-4B8C-83A1-F6EECF244321}">
                    <p14:modId xmlns:p14="http://schemas.microsoft.com/office/powerpoint/2010/main" val="3173113926"/>
                  </p:ext>
                </p:extLst>
              </p:nvPr>
            </p:nvGraphicFramePr>
            <p:xfrm>
              <a:off x="4326338" y="1620199"/>
              <a:ext cx="7110068" cy="4471706"/>
            </p:xfrm>
            <a:graphic>
              <a:graphicData uri="http://schemas.openxmlformats.org/drawingml/2006/table">
                <a:tbl>
                  <a:tblPr firstRow="1" firstCol="1" bandRow="1">
                    <a:tableStyleId>{5C22544A-7EE6-4342-B048-85BDC9FD1C3A}</a:tableStyleId>
                  </a:tblPr>
                  <a:tblGrid>
                    <a:gridCol w="1242817"/>
                    <a:gridCol w="720159"/>
                    <a:gridCol w="985101"/>
                    <a:gridCol w="1001961"/>
                    <a:gridCol w="1164940"/>
                    <a:gridCol w="992326"/>
                    <a:gridCol w="1002764"/>
                  </a:tblGrid>
                  <a:tr h="947399">
                    <a:tc>
                      <a:txBody>
                        <a:bodyPr/>
                        <a:lstStyle/>
                        <a:p>
                          <a:pPr marL="0" marR="0" algn="ctr">
                            <a:lnSpc>
                              <a:spcPct val="150000"/>
                            </a:lnSpc>
                            <a:spcBef>
                              <a:spcPts val="0"/>
                            </a:spcBef>
                            <a:spcAft>
                              <a:spcPts val="0"/>
                            </a:spcAft>
                          </a:pPr>
                          <a:r>
                            <a:rPr lang="en-US" sz="1600" dirty="0">
                              <a:effectLst/>
                            </a:rPr>
                            <a:t>Ratio PCB%</a:t>
                          </a:r>
                          <a:endParaRPr lang="en-US" sz="1600" dirty="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600">
                              <a:effectLst/>
                            </a:rPr>
                            <a:t>Age</a:t>
                          </a:r>
                        </a:p>
                        <a:p>
                          <a:pPr marL="0" marR="0" algn="ctr">
                            <a:lnSpc>
                              <a:spcPct val="150000"/>
                            </a:lnSpc>
                            <a:spcBef>
                              <a:spcPts val="0"/>
                            </a:spcBef>
                            <a:spcAft>
                              <a:spcPts val="0"/>
                            </a:spcAft>
                          </a:pPr>
                          <a:r>
                            <a:rPr lang="en-US" sz="1600">
                              <a:effectLst/>
                            </a:rPr>
                            <a:t>(Days)</a:t>
                          </a:r>
                          <a:endParaRPr lang="en-US" sz="160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600" dirty="0">
                              <a:effectLst/>
                            </a:rPr>
                            <a:t>Weight (</a:t>
                          </a:r>
                          <a:r>
                            <a:rPr lang="en-US" sz="1600" dirty="0" err="1">
                              <a:effectLst/>
                            </a:rPr>
                            <a:t>gm</a:t>
                          </a:r>
                          <a:r>
                            <a:rPr lang="en-US" sz="1600" dirty="0">
                              <a:effectLst/>
                            </a:rPr>
                            <a:t>)</a:t>
                          </a:r>
                          <a:endParaRPr lang="en-US" sz="1600" dirty="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600" dirty="0">
                              <a:effectLst/>
                            </a:rPr>
                            <a:t>Density </a:t>
                          </a:r>
                          <a:r>
                            <a:rPr lang="en-US" sz="1800" b="1" kern="1200" dirty="0" smtClean="0">
                              <a:solidFill>
                                <a:schemeClr val="lt1"/>
                              </a:solidFill>
                              <a:effectLst/>
                              <a:latin typeface="+mn-lt"/>
                              <a:ea typeface="+mn-ea"/>
                              <a:cs typeface="+mn-cs"/>
                            </a:rPr>
                            <a:t>(g/</a:t>
                          </a:r>
                          <a14:m>
                            <m:oMath xmlns:m="http://schemas.openxmlformats.org/officeDocument/2006/math">
                              <m:r>
                                <a:rPr lang="en-US" sz="1800" b="1" i="1" kern="1200">
                                  <a:solidFill>
                                    <a:schemeClr val="lt1"/>
                                  </a:solidFill>
                                  <a:effectLst/>
                                  <a:latin typeface="Cambria Math"/>
                                  <a:ea typeface="+mn-ea"/>
                                  <a:cs typeface="+mn-cs"/>
                                </a:rPr>
                                <m:t>𝑐</m:t>
                              </m:r>
                              <m:sSup>
                                <m:sSupPr>
                                  <m:ctrlPr>
                                    <a:rPr lang="en-US" sz="1800" b="1" i="1" kern="1200">
                                      <a:solidFill>
                                        <a:schemeClr val="lt1"/>
                                      </a:solidFill>
                                      <a:effectLst/>
                                      <a:latin typeface="Cambria Math"/>
                                      <a:ea typeface="+mn-ea"/>
                                      <a:cs typeface="+mn-cs"/>
                                    </a:rPr>
                                  </m:ctrlPr>
                                </m:sSupPr>
                                <m:e>
                                  <m:r>
                                    <a:rPr lang="en-US" sz="1800" b="1" i="1" kern="1200">
                                      <a:solidFill>
                                        <a:schemeClr val="lt1"/>
                                      </a:solidFill>
                                      <a:effectLst/>
                                      <a:latin typeface="Cambria Math"/>
                                      <a:ea typeface="+mn-ea"/>
                                      <a:cs typeface="+mn-cs"/>
                                    </a:rPr>
                                    <m:t>𝒎</m:t>
                                  </m:r>
                                </m:e>
                                <m:sup>
                                  <m:r>
                                    <a:rPr lang="en-US" sz="1800" b="1" i="1" kern="1200">
                                      <a:solidFill>
                                        <a:schemeClr val="lt1"/>
                                      </a:solidFill>
                                      <a:effectLst/>
                                      <a:latin typeface="Cambria Math"/>
                                      <a:ea typeface="+mn-ea"/>
                                      <a:cs typeface="+mn-cs"/>
                                    </a:rPr>
                                    <m:t>𝟑</m:t>
                                  </m:r>
                                </m:sup>
                              </m:sSup>
                              <m:r>
                                <a:rPr lang="en-US" sz="1800" b="1" i="1" kern="1200">
                                  <a:solidFill>
                                    <a:schemeClr val="lt1"/>
                                  </a:solidFill>
                                  <a:effectLst/>
                                  <a:latin typeface="Cambria Math"/>
                                  <a:ea typeface="+mn-ea"/>
                                  <a:cs typeface="+mn-cs"/>
                                </a:rPr>
                                <m:t>)</m:t>
                              </m:r>
                            </m:oMath>
                          </a14:m>
                          <a:endParaRPr lang="en-US" sz="1600" dirty="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600">
                              <a:effectLst/>
                            </a:rPr>
                            <a:t>Compression Test (KN)</a:t>
                          </a:r>
                          <a:endParaRPr lang="en-US" sz="160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600">
                              <a:effectLst/>
                            </a:rPr>
                            <a:t>Pressure</a:t>
                          </a:r>
                        </a:p>
                        <a:p>
                          <a:pPr marL="0" marR="0" algn="ctr">
                            <a:lnSpc>
                              <a:spcPct val="150000"/>
                            </a:lnSpc>
                            <a:spcBef>
                              <a:spcPts val="0"/>
                            </a:spcBef>
                            <a:spcAft>
                              <a:spcPts val="0"/>
                            </a:spcAft>
                          </a:pPr>
                          <a:r>
                            <a:rPr lang="en-US" sz="1600">
                              <a:effectLst/>
                            </a:rPr>
                            <a:t>MPa</a:t>
                          </a:r>
                          <a:endParaRPr lang="en-US" sz="160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600">
                              <a:effectLst/>
                            </a:rPr>
                            <a:t>Pressure (Kg/c</a:t>
                          </a:r>
                          <a14:m>
                            <m:oMath xmlns:m="http://schemas.openxmlformats.org/officeDocument/2006/math">
                              <m:sSup>
                                <m:sSupPr>
                                  <m:ctrlPr>
                                    <a:rPr lang="en-US" sz="1600" i="1">
                                      <a:effectLst/>
                                      <a:latin typeface="Cambria Math"/>
                                    </a:rPr>
                                  </m:ctrlPr>
                                </m:sSupPr>
                                <m:e>
                                  <m:r>
                                    <a:rPr lang="en-US" sz="1600">
                                      <a:effectLst/>
                                      <a:latin typeface="Cambria Math"/>
                                    </a:rPr>
                                    <m:t>𝒎</m:t>
                                  </m:r>
                                </m:e>
                                <m:sup>
                                  <m:r>
                                    <a:rPr lang="en-US" sz="1600">
                                      <a:effectLst/>
                                      <a:latin typeface="Cambria Math"/>
                                    </a:rPr>
                                    <m:t>𝟐</m:t>
                                  </m:r>
                                </m:sup>
                              </m:sSup>
                              <m:r>
                                <a:rPr lang="en-US" sz="1600">
                                  <a:effectLst/>
                                  <a:latin typeface="Cambria Math"/>
                                </a:rPr>
                                <m:t>)</m:t>
                              </m:r>
                            </m:oMath>
                          </a14:m>
                          <a:endParaRPr lang="en-US" sz="1600">
                            <a:effectLst/>
                            <a:latin typeface="Calibri"/>
                            <a:ea typeface="Times New Roman"/>
                            <a:cs typeface="Arial"/>
                          </a:endParaRPr>
                        </a:p>
                      </a:txBody>
                      <a:tcPr marL="68580" marR="68580" marT="0" marB="0"/>
                    </a:tc>
                  </a:tr>
                  <a:tr h="443249">
                    <a:tc>
                      <a:txBody>
                        <a:bodyPr/>
                        <a:lstStyle/>
                        <a:p>
                          <a:pPr marL="0" marR="0" algn="ctr">
                            <a:lnSpc>
                              <a:spcPct val="150000"/>
                            </a:lnSpc>
                            <a:spcBef>
                              <a:spcPts val="0"/>
                            </a:spcBef>
                            <a:spcAft>
                              <a:spcPts val="0"/>
                            </a:spcAft>
                          </a:pPr>
                          <a:r>
                            <a:rPr lang="en-US" sz="1600">
                              <a:effectLst/>
                            </a:rPr>
                            <a:t>0%</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2379</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2.379</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212</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21.2</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216.2</a:t>
                          </a:r>
                          <a:endParaRPr lang="en-US" sz="1600">
                            <a:effectLst/>
                            <a:latin typeface="Calibri"/>
                            <a:ea typeface="Times New Roman"/>
                            <a:cs typeface="Arial"/>
                          </a:endParaRPr>
                        </a:p>
                      </a:txBody>
                      <a:tcPr marL="68580" marR="68580" marT="0" marB="0"/>
                    </a:tc>
                  </a:tr>
                  <a:tr h="443249">
                    <a:tc>
                      <a:txBody>
                        <a:bodyPr/>
                        <a:lstStyle/>
                        <a:p>
                          <a:pPr marL="0" marR="0" algn="ctr">
                            <a:lnSpc>
                              <a:spcPct val="150000"/>
                            </a:lnSpc>
                            <a:spcBef>
                              <a:spcPts val="0"/>
                            </a:spcBef>
                            <a:spcAft>
                              <a:spcPts val="0"/>
                            </a:spcAft>
                          </a:pPr>
                          <a:r>
                            <a:rPr lang="en-US" sz="1600">
                              <a:effectLst/>
                            </a:rPr>
                            <a:t>4% Random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2369</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2.369</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284.6</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28.4</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290.3</a:t>
                          </a:r>
                          <a:endParaRPr lang="en-US" sz="1600" dirty="0">
                            <a:effectLst/>
                            <a:latin typeface="Calibri"/>
                            <a:ea typeface="Times New Roman"/>
                            <a:cs typeface="Arial"/>
                          </a:endParaRPr>
                        </a:p>
                      </a:txBody>
                      <a:tcPr marL="68580" marR="68580" marT="0" marB="0"/>
                    </a:tc>
                  </a:tr>
                  <a:tr h="443249">
                    <a:tc>
                      <a:txBody>
                        <a:bodyPr/>
                        <a:lstStyle/>
                        <a:p>
                          <a:pPr marL="0" marR="0" algn="ctr">
                            <a:lnSpc>
                              <a:spcPct val="150000"/>
                            </a:lnSpc>
                            <a:spcBef>
                              <a:spcPts val="0"/>
                            </a:spcBef>
                            <a:spcAft>
                              <a:spcPts val="0"/>
                            </a:spcAft>
                          </a:pPr>
                          <a:r>
                            <a:rPr lang="en-US" sz="1600">
                              <a:effectLst/>
                            </a:rPr>
                            <a:t>4% at 600 </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600">
                              <a:effectLst/>
                            </a:rPr>
                            <a:t>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2407.6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2.407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297.3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29.7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303.2</a:t>
                          </a:r>
                          <a:endParaRPr lang="en-US" sz="1600">
                            <a:effectLst/>
                            <a:latin typeface="Calibri"/>
                            <a:ea typeface="Times New Roman"/>
                            <a:cs typeface="Arial"/>
                          </a:endParaRPr>
                        </a:p>
                      </a:txBody>
                      <a:tcPr marL="68580" marR="68580" marT="0" marB="0"/>
                    </a:tc>
                  </a:tr>
                  <a:tr h="443249">
                    <a:tc>
                      <a:txBody>
                        <a:bodyPr/>
                        <a:lstStyle/>
                        <a:p>
                          <a:pPr marL="0" marR="0" algn="ctr">
                            <a:lnSpc>
                              <a:spcPct val="150000"/>
                            </a:lnSpc>
                            <a:spcBef>
                              <a:spcPts val="0"/>
                            </a:spcBef>
                            <a:spcAft>
                              <a:spcPts val="0"/>
                            </a:spcAft>
                          </a:pPr>
                          <a:r>
                            <a:rPr lang="en-US" sz="1600">
                              <a:effectLst/>
                            </a:rPr>
                            <a:t>4% at 300</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2454.3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2.454</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236.6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23.6</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241.3</a:t>
                          </a:r>
                          <a:endParaRPr lang="en-US" sz="1600">
                            <a:effectLst/>
                            <a:latin typeface="Calibri"/>
                            <a:ea typeface="Times New Roman"/>
                            <a:cs typeface="Arial"/>
                          </a:endParaRPr>
                        </a:p>
                      </a:txBody>
                      <a:tcPr marL="68580" marR="68580" marT="0" marB="0"/>
                    </a:tc>
                  </a:tr>
                  <a:tr h="443249">
                    <a:tc>
                      <a:txBody>
                        <a:bodyPr/>
                        <a:lstStyle/>
                        <a:p>
                          <a:pPr marL="0" marR="0" algn="ctr">
                            <a:lnSpc>
                              <a:spcPct val="150000"/>
                            </a:lnSpc>
                            <a:spcBef>
                              <a:spcPts val="0"/>
                            </a:spcBef>
                            <a:spcAft>
                              <a:spcPts val="0"/>
                            </a:spcAft>
                          </a:pPr>
                          <a:r>
                            <a:rPr lang="en-US" sz="1600">
                              <a:effectLst/>
                            </a:rPr>
                            <a:t>4% at 150</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2383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2.383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250.8</a:t>
                          </a:r>
                          <a:endParaRPr lang="en-US" sz="1600">
                            <a:effectLst/>
                            <a:latin typeface="Calibri"/>
                            <a:ea typeface="Times New Roman"/>
                            <a:cs typeface="Arial"/>
                          </a:endParaRPr>
                        </a:p>
                      </a:txBody>
                      <a:tcPr marL="68580" marR="68580" marT="0" marB="0"/>
                    </a:tc>
                  </a:tr>
                  <a:tr h="443249">
                    <a:tc>
                      <a:txBody>
                        <a:bodyPr/>
                        <a:lstStyle/>
                        <a:p>
                          <a:pPr marL="0" marR="0" algn="ctr">
                            <a:lnSpc>
                              <a:spcPct val="150000"/>
                            </a:lnSpc>
                            <a:spcBef>
                              <a:spcPts val="0"/>
                            </a:spcBef>
                            <a:spcAft>
                              <a:spcPts val="0"/>
                            </a:spcAft>
                          </a:pPr>
                          <a:r>
                            <a:rPr lang="en-US" sz="1600" dirty="0">
                              <a:effectLst/>
                            </a:rPr>
                            <a:t>4% at 75</a:t>
                          </a:r>
                          <a:r>
                            <a:rPr lang="en-GB" sz="1600" dirty="0">
                              <a:effectLst/>
                            </a:rPr>
                            <a:t>µm</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2417.3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2.417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263.3</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26.3</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268.5</a:t>
                          </a:r>
                          <a:endParaRPr lang="en-US" sz="1600" dirty="0">
                            <a:effectLst/>
                            <a:latin typeface="Calibri"/>
                            <a:ea typeface="Times New Roman"/>
                            <a:cs typeface="Arial"/>
                          </a:endParaRPr>
                        </a:p>
                      </a:txBody>
                      <a:tcPr marL="68580" marR="68580" marT="0" marB="0"/>
                    </a:tc>
                  </a:tr>
                </a:tbl>
              </a:graphicData>
            </a:graphic>
          </p:graphicFrame>
        </mc:Choice>
        <mc:Fallback xmlns="">
          <p:graphicFrame>
            <p:nvGraphicFramePr>
              <p:cNvPr id="5" name="Content Placeholder 4"/>
              <p:cNvGraphicFramePr>
                <a:graphicFrameLocks noGrp="1"/>
              </p:cNvGraphicFramePr>
              <p:nvPr>
                <p:ph idx="1"/>
                <p:extLst>
                  <p:ext uri="{D42A27DB-BD31-4B8C-83A1-F6EECF244321}">
                    <p14:modId xmlns:p14="http://schemas.microsoft.com/office/powerpoint/2010/main" val="3173113926"/>
                  </p:ext>
                </p:extLst>
              </p:nvPr>
            </p:nvGraphicFramePr>
            <p:xfrm>
              <a:off x="4326338" y="1620199"/>
              <a:ext cx="7110068" cy="4354358"/>
            </p:xfrm>
            <a:graphic>
              <a:graphicData uri="http://schemas.openxmlformats.org/drawingml/2006/table">
                <a:tbl>
                  <a:tblPr firstRow="1" firstCol="1" bandRow="1">
                    <a:tableStyleId>{5C22544A-7EE6-4342-B048-85BDC9FD1C3A}</a:tableStyleId>
                  </a:tblPr>
                  <a:tblGrid>
                    <a:gridCol w="1242817"/>
                    <a:gridCol w="720159"/>
                    <a:gridCol w="985101"/>
                    <a:gridCol w="1001961"/>
                    <a:gridCol w="1164940"/>
                    <a:gridCol w="992326"/>
                    <a:gridCol w="1002764"/>
                  </a:tblGrid>
                  <a:tr h="947399">
                    <a:tc>
                      <a:txBody>
                        <a:bodyPr/>
                        <a:lstStyle/>
                        <a:p>
                          <a:pPr marL="0" marR="0" algn="ctr">
                            <a:lnSpc>
                              <a:spcPct val="150000"/>
                            </a:lnSpc>
                            <a:spcBef>
                              <a:spcPts val="0"/>
                            </a:spcBef>
                            <a:spcAft>
                              <a:spcPts val="0"/>
                            </a:spcAft>
                          </a:pPr>
                          <a:r>
                            <a:rPr lang="en-US" sz="1600" dirty="0">
                              <a:effectLst/>
                            </a:rPr>
                            <a:t>Ratio PCB%</a:t>
                          </a:r>
                          <a:endParaRPr lang="en-US" sz="1600" dirty="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600">
                              <a:effectLst/>
                            </a:rPr>
                            <a:t>Age</a:t>
                          </a:r>
                        </a:p>
                        <a:p>
                          <a:pPr marL="0" marR="0" algn="ctr">
                            <a:lnSpc>
                              <a:spcPct val="150000"/>
                            </a:lnSpc>
                            <a:spcBef>
                              <a:spcPts val="0"/>
                            </a:spcBef>
                            <a:spcAft>
                              <a:spcPts val="0"/>
                            </a:spcAft>
                          </a:pPr>
                          <a:r>
                            <a:rPr lang="en-US" sz="1600">
                              <a:effectLst/>
                            </a:rPr>
                            <a:t>(Days)</a:t>
                          </a:r>
                          <a:endParaRPr lang="en-US" sz="160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600" dirty="0">
                              <a:effectLst/>
                            </a:rPr>
                            <a:t>Weight (</a:t>
                          </a:r>
                          <a:r>
                            <a:rPr lang="en-US" sz="1600" dirty="0" err="1">
                              <a:effectLst/>
                            </a:rPr>
                            <a:t>gm</a:t>
                          </a:r>
                          <a:r>
                            <a:rPr lang="en-US" sz="1600" dirty="0">
                              <a:effectLst/>
                            </a:rPr>
                            <a:t>)</a:t>
                          </a:r>
                          <a:endParaRPr lang="en-US" sz="1600" dirty="0">
                            <a:effectLst/>
                            <a:latin typeface="Calibri"/>
                            <a:ea typeface="Times New Roman"/>
                            <a:cs typeface="Arial"/>
                          </a:endParaRPr>
                        </a:p>
                      </a:txBody>
                      <a:tcPr marL="68580" marR="68580" marT="0" marB="0"/>
                    </a:tc>
                    <a:tc>
                      <a:txBody>
                        <a:bodyPr/>
                        <a:lstStyle/>
                        <a:p>
                          <a:endParaRPr lang="en-US"/>
                        </a:p>
                      </a:txBody>
                      <a:tcPr marL="68580" marR="68580" marT="0" marB="0">
                        <a:blipFill rotWithShape="1">
                          <a:blip r:embed="rId2"/>
                          <a:stretch>
                            <a:fillRect l="-293333" t="-645" r="-314545" b="-361935"/>
                          </a:stretch>
                        </a:blipFill>
                      </a:tcPr>
                    </a:tc>
                    <a:tc>
                      <a:txBody>
                        <a:bodyPr/>
                        <a:lstStyle/>
                        <a:p>
                          <a:pPr marL="0" marR="0" algn="ctr">
                            <a:lnSpc>
                              <a:spcPct val="150000"/>
                            </a:lnSpc>
                            <a:spcBef>
                              <a:spcPts val="0"/>
                            </a:spcBef>
                            <a:spcAft>
                              <a:spcPts val="0"/>
                            </a:spcAft>
                          </a:pPr>
                          <a:r>
                            <a:rPr lang="en-US" sz="1600">
                              <a:effectLst/>
                            </a:rPr>
                            <a:t>Compression Test (KN)</a:t>
                          </a:r>
                          <a:endParaRPr lang="en-US" sz="160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600">
                              <a:effectLst/>
                            </a:rPr>
                            <a:t>Pressure</a:t>
                          </a:r>
                        </a:p>
                        <a:p>
                          <a:pPr marL="0" marR="0" algn="ctr">
                            <a:lnSpc>
                              <a:spcPct val="150000"/>
                            </a:lnSpc>
                            <a:spcBef>
                              <a:spcPts val="0"/>
                            </a:spcBef>
                            <a:spcAft>
                              <a:spcPts val="0"/>
                            </a:spcAft>
                          </a:pPr>
                          <a:r>
                            <a:rPr lang="en-US" sz="1600">
                              <a:effectLst/>
                            </a:rPr>
                            <a:t>MPa</a:t>
                          </a:r>
                          <a:endParaRPr lang="en-US" sz="1600">
                            <a:effectLst/>
                            <a:latin typeface="Calibri"/>
                            <a:ea typeface="Times New Roman"/>
                            <a:cs typeface="Arial"/>
                          </a:endParaRPr>
                        </a:p>
                      </a:txBody>
                      <a:tcPr marL="68580" marR="68580" marT="0" marB="0"/>
                    </a:tc>
                    <a:tc>
                      <a:txBody>
                        <a:bodyPr/>
                        <a:lstStyle/>
                        <a:p>
                          <a:endParaRPr lang="en-US"/>
                        </a:p>
                      </a:txBody>
                      <a:tcPr marL="68580" marR="68580" marT="0" marB="0">
                        <a:blipFill rotWithShape="1">
                          <a:blip r:embed="rId2"/>
                          <a:stretch>
                            <a:fillRect l="-611585" t="-645" r="-610" b="-361935"/>
                          </a:stretch>
                        </a:blipFill>
                      </a:tcPr>
                    </a:tc>
                  </a:tr>
                  <a:tr h="443249">
                    <a:tc>
                      <a:txBody>
                        <a:bodyPr/>
                        <a:lstStyle/>
                        <a:p>
                          <a:pPr marL="0" marR="0" algn="ctr">
                            <a:lnSpc>
                              <a:spcPct val="150000"/>
                            </a:lnSpc>
                            <a:spcBef>
                              <a:spcPts val="0"/>
                            </a:spcBef>
                            <a:spcAft>
                              <a:spcPts val="0"/>
                            </a:spcAft>
                          </a:pPr>
                          <a:r>
                            <a:rPr lang="en-US" sz="1600">
                              <a:effectLst/>
                            </a:rPr>
                            <a:t>0%</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2379</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2.379</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212</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21.2</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216.2</a:t>
                          </a:r>
                          <a:endParaRPr lang="en-US" sz="1600">
                            <a:effectLst/>
                            <a:latin typeface="Calibri"/>
                            <a:ea typeface="Times New Roman"/>
                            <a:cs typeface="Arial"/>
                          </a:endParaRPr>
                        </a:p>
                      </a:txBody>
                      <a:tcPr marL="68580" marR="68580" marT="0" marB="0"/>
                    </a:tc>
                  </a:tr>
                  <a:tr h="443249">
                    <a:tc>
                      <a:txBody>
                        <a:bodyPr/>
                        <a:lstStyle/>
                        <a:p>
                          <a:pPr marL="0" marR="0" algn="ctr">
                            <a:lnSpc>
                              <a:spcPct val="150000"/>
                            </a:lnSpc>
                            <a:spcBef>
                              <a:spcPts val="0"/>
                            </a:spcBef>
                            <a:spcAft>
                              <a:spcPts val="0"/>
                            </a:spcAft>
                          </a:pPr>
                          <a:r>
                            <a:rPr lang="en-US" sz="1600">
                              <a:effectLst/>
                            </a:rPr>
                            <a:t>4% Random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2369</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2.369</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284.6</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28.4</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290.3</a:t>
                          </a:r>
                          <a:endParaRPr lang="en-US" sz="1600" dirty="0">
                            <a:effectLst/>
                            <a:latin typeface="Calibri"/>
                            <a:ea typeface="Times New Roman"/>
                            <a:cs typeface="Arial"/>
                          </a:endParaRPr>
                        </a:p>
                      </a:txBody>
                      <a:tcPr marL="68580" marR="68580" marT="0" marB="0"/>
                    </a:tc>
                  </a:tr>
                  <a:tr h="692404">
                    <a:tc>
                      <a:txBody>
                        <a:bodyPr/>
                        <a:lstStyle/>
                        <a:p>
                          <a:pPr marL="0" marR="0" algn="ctr">
                            <a:lnSpc>
                              <a:spcPct val="150000"/>
                            </a:lnSpc>
                            <a:spcBef>
                              <a:spcPts val="0"/>
                            </a:spcBef>
                            <a:spcAft>
                              <a:spcPts val="0"/>
                            </a:spcAft>
                          </a:pPr>
                          <a:r>
                            <a:rPr lang="en-US" sz="1600">
                              <a:effectLst/>
                            </a:rPr>
                            <a:t>4% at 600 </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600">
                              <a:effectLst/>
                            </a:rPr>
                            <a:t>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2407.6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2.407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297.3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29.7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303.2</a:t>
                          </a:r>
                          <a:endParaRPr lang="en-US" sz="1600">
                            <a:effectLst/>
                            <a:latin typeface="Calibri"/>
                            <a:ea typeface="Times New Roman"/>
                            <a:cs typeface="Arial"/>
                          </a:endParaRPr>
                        </a:p>
                      </a:txBody>
                      <a:tcPr marL="68580" marR="68580" marT="0" marB="0"/>
                    </a:tc>
                  </a:tr>
                  <a:tr h="692404">
                    <a:tc>
                      <a:txBody>
                        <a:bodyPr/>
                        <a:lstStyle/>
                        <a:p>
                          <a:pPr marL="0" marR="0" algn="ctr">
                            <a:lnSpc>
                              <a:spcPct val="150000"/>
                            </a:lnSpc>
                            <a:spcBef>
                              <a:spcPts val="0"/>
                            </a:spcBef>
                            <a:spcAft>
                              <a:spcPts val="0"/>
                            </a:spcAft>
                          </a:pPr>
                          <a:r>
                            <a:rPr lang="en-US" sz="1600">
                              <a:effectLst/>
                            </a:rPr>
                            <a:t>4% at 300</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2454.3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2.454</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236.6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23.6</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241.3</a:t>
                          </a:r>
                          <a:endParaRPr lang="en-US" sz="1600">
                            <a:effectLst/>
                            <a:latin typeface="Calibri"/>
                            <a:ea typeface="Times New Roman"/>
                            <a:cs typeface="Arial"/>
                          </a:endParaRPr>
                        </a:p>
                      </a:txBody>
                      <a:tcPr marL="68580" marR="68580" marT="0" marB="0"/>
                    </a:tc>
                  </a:tr>
                  <a:tr h="692404">
                    <a:tc>
                      <a:txBody>
                        <a:bodyPr/>
                        <a:lstStyle/>
                        <a:p>
                          <a:pPr marL="0" marR="0" algn="ctr">
                            <a:lnSpc>
                              <a:spcPct val="150000"/>
                            </a:lnSpc>
                            <a:spcBef>
                              <a:spcPts val="0"/>
                            </a:spcBef>
                            <a:spcAft>
                              <a:spcPts val="0"/>
                            </a:spcAft>
                          </a:pPr>
                          <a:r>
                            <a:rPr lang="en-US" sz="1600">
                              <a:effectLst/>
                            </a:rPr>
                            <a:t>4% at 150</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2383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2.383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250.8</a:t>
                          </a:r>
                          <a:endParaRPr lang="en-US" sz="1600">
                            <a:effectLst/>
                            <a:latin typeface="Calibri"/>
                            <a:ea typeface="Times New Roman"/>
                            <a:cs typeface="Arial"/>
                          </a:endParaRPr>
                        </a:p>
                      </a:txBody>
                      <a:tcPr marL="68580" marR="68580" marT="0" marB="0"/>
                    </a:tc>
                  </a:tr>
                  <a:tr h="443249">
                    <a:tc>
                      <a:txBody>
                        <a:bodyPr/>
                        <a:lstStyle/>
                        <a:p>
                          <a:pPr marL="0" marR="0" algn="ctr">
                            <a:lnSpc>
                              <a:spcPct val="150000"/>
                            </a:lnSpc>
                            <a:spcBef>
                              <a:spcPts val="0"/>
                            </a:spcBef>
                            <a:spcAft>
                              <a:spcPts val="0"/>
                            </a:spcAft>
                          </a:pPr>
                          <a:r>
                            <a:rPr lang="en-US" sz="1600" dirty="0">
                              <a:effectLst/>
                            </a:rPr>
                            <a:t>4% at 75</a:t>
                          </a:r>
                          <a:r>
                            <a:rPr lang="en-GB" sz="1600" dirty="0">
                              <a:effectLst/>
                            </a:rPr>
                            <a:t>µm</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2417.3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2.417</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263.3</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26.3</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268.5</a:t>
                          </a:r>
                          <a:endParaRPr lang="en-US" sz="1600" dirty="0">
                            <a:effectLst/>
                            <a:latin typeface="Calibri"/>
                            <a:ea typeface="Times New Roman"/>
                            <a:cs typeface="Arial"/>
                          </a:endParaRPr>
                        </a:p>
                      </a:txBody>
                      <a:tcPr marL="68580" marR="68580" marT="0" marB="0"/>
                    </a:tc>
                  </a:tr>
                </a:tbl>
              </a:graphicData>
            </a:graphic>
          </p:graphicFrame>
        </mc:Fallback>
      </mc:AlternateContent>
    </p:spTree>
    <p:extLst>
      <p:ext uri="{BB962C8B-B14F-4D97-AF65-F5344CB8AC3E}">
        <p14:creationId xmlns:p14="http://schemas.microsoft.com/office/powerpoint/2010/main" val="29017991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3308656242"/>
              </p:ext>
            </p:extLst>
          </p:nvPr>
        </p:nvGraphicFramePr>
        <p:xfrm>
          <a:off x="1692322" y="1269242"/>
          <a:ext cx="9130353" cy="470847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77921" y="547089"/>
            <a:ext cx="6005015" cy="461665"/>
          </a:xfrm>
          <a:prstGeom prst="rect">
            <a:avLst/>
          </a:prstGeom>
          <a:noFill/>
        </p:spPr>
        <p:txBody>
          <a:bodyPr wrap="square" rtlCol="0">
            <a:spAutoFit/>
          </a:bodyPr>
          <a:lstStyle/>
          <a:p>
            <a:pPr algn="l"/>
            <a:r>
              <a:rPr lang="en-GB" sz="2400" b="1" dirty="0" smtClean="0">
                <a:solidFill>
                  <a:srgbClr val="FF0000"/>
                </a:solidFill>
                <a:latin typeface="Times New Roman" panose="02020603050405020304" pitchFamily="18" charset="0"/>
                <a:cs typeface="Times New Roman" panose="02020603050405020304" pitchFamily="18" charset="0"/>
              </a:rPr>
              <a:t> Compression </a:t>
            </a:r>
            <a:r>
              <a:rPr lang="en-GB" sz="2400" b="1" dirty="0">
                <a:solidFill>
                  <a:srgbClr val="FF0000"/>
                </a:solidFill>
                <a:latin typeface="Times New Roman" panose="02020603050405020304" pitchFamily="18" charset="0"/>
                <a:cs typeface="Times New Roman" panose="02020603050405020304" pitchFamily="18" charset="0"/>
              </a:rPr>
              <a:t>Test at 7 </a:t>
            </a:r>
            <a:r>
              <a:rPr lang="en-GB" sz="2400" b="1" dirty="0" smtClean="0">
                <a:solidFill>
                  <a:srgbClr val="FF0000"/>
                </a:solidFill>
                <a:latin typeface="Times New Roman" panose="02020603050405020304" pitchFamily="18" charset="0"/>
                <a:cs typeface="Times New Roman" panose="02020603050405020304" pitchFamily="18" charset="0"/>
              </a:rPr>
              <a:t>days Continue ..</a:t>
            </a:r>
            <a:endParaRPr lang="en-US" sz="2400" dirty="0"/>
          </a:p>
        </p:txBody>
      </p:sp>
    </p:spTree>
    <p:extLst>
      <p:ext uri="{BB962C8B-B14F-4D97-AF65-F5344CB8AC3E}">
        <p14:creationId xmlns:p14="http://schemas.microsoft.com/office/powerpoint/2010/main" val="37831091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016000" y="6172199"/>
            <a:ext cx="3392227" cy="78475"/>
          </a:xfrm>
        </p:spPr>
        <p:txBody>
          <a:bodyPr>
            <a:normAutofit fontScale="90000"/>
          </a:bodyPr>
          <a:lstStyle/>
          <a:p>
            <a:endParaRPr lang="en-US"/>
          </a:p>
        </p:txBody>
      </p:sp>
      <p:sp>
        <p:nvSpPr>
          <p:cNvPr id="8" name="TextBox 7"/>
          <p:cNvSpPr txBox="1"/>
          <p:nvPr/>
        </p:nvSpPr>
        <p:spPr>
          <a:xfrm>
            <a:off x="777922" y="777922"/>
            <a:ext cx="6005015" cy="461665"/>
          </a:xfrm>
          <a:prstGeom prst="rect">
            <a:avLst/>
          </a:prstGeom>
          <a:noFill/>
        </p:spPr>
        <p:txBody>
          <a:bodyPr wrap="square" rtlCol="0">
            <a:spAutoFit/>
          </a:bodyPr>
          <a:lstStyle/>
          <a:p>
            <a:pPr algn="l"/>
            <a:r>
              <a:rPr lang="en-GB" sz="2400" b="1" dirty="0" smtClean="0">
                <a:solidFill>
                  <a:srgbClr val="FF0000"/>
                </a:solidFill>
                <a:latin typeface="Times New Roman" panose="02020603050405020304" pitchFamily="18" charset="0"/>
                <a:cs typeface="Times New Roman" panose="02020603050405020304" pitchFamily="18" charset="0"/>
              </a:rPr>
              <a:t>Error for Compression </a:t>
            </a:r>
            <a:r>
              <a:rPr lang="en-GB" sz="2400" b="1" dirty="0">
                <a:solidFill>
                  <a:srgbClr val="FF0000"/>
                </a:solidFill>
                <a:latin typeface="Times New Roman" panose="02020603050405020304" pitchFamily="18" charset="0"/>
                <a:cs typeface="Times New Roman" panose="02020603050405020304" pitchFamily="18" charset="0"/>
              </a:rPr>
              <a:t>Test at 7 days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57242847"/>
              </p:ext>
            </p:extLst>
          </p:nvPr>
        </p:nvGraphicFramePr>
        <p:xfrm>
          <a:off x="4121624" y="1723713"/>
          <a:ext cx="6823464" cy="3912813"/>
        </p:xfrm>
        <a:graphic>
          <a:graphicData uri="http://schemas.openxmlformats.org/drawingml/2006/table">
            <a:tbl>
              <a:tblPr firstRow="1" firstCol="1" bandRow="1">
                <a:tableStyleId>{5C22544A-7EE6-4342-B048-85BDC9FD1C3A}</a:tableStyleId>
              </a:tblPr>
              <a:tblGrid>
                <a:gridCol w="3411732"/>
                <a:gridCol w="3411732"/>
              </a:tblGrid>
              <a:tr h="602031">
                <a:tc>
                  <a:txBody>
                    <a:bodyPr/>
                    <a:lstStyle/>
                    <a:p>
                      <a:pPr marL="0" marR="0" algn="ctr">
                        <a:lnSpc>
                          <a:spcPct val="150000"/>
                        </a:lnSpc>
                        <a:spcBef>
                          <a:spcPts val="0"/>
                        </a:spcBef>
                        <a:spcAft>
                          <a:spcPts val="0"/>
                        </a:spcAft>
                      </a:pPr>
                      <a:r>
                        <a:rPr lang="en-US" sz="1800" dirty="0">
                          <a:effectLst/>
                        </a:rPr>
                        <a:t>Ratio PCB%</a:t>
                      </a:r>
                      <a:endParaRPr lang="en-US" sz="1600" dirty="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800">
                          <a:effectLst/>
                        </a:rPr>
                        <a:t>Error% </a:t>
                      </a:r>
                      <a:endParaRPr lang="en-US" sz="1600">
                        <a:effectLst/>
                        <a:latin typeface="Calibri"/>
                        <a:ea typeface="Times New Roman"/>
                        <a:cs typeface="Arial"/>
                      </a:endParaRPr>
                    </a:p>
                  </a:txBody>
                  <a:tcPr marL="68580" marR="68580" marT="0" marB="0"/>
                </a:tc>
              </a:tr>
              <a:tr h="551797">
                <a:tc>
                  <a:txBody>
                    <a:bodyPr/>
                    <a:lstStyle/>
                    <a:p>
                      <a:pPr marL="0" marR="0" algn="ctr">
                        <a:lnSpc>
                          <a:spcPct val="150000"/>
                        </a:lnSpc>
                        <a:spcBef>
                          <a:spcPts val="0"/>
                        </a:spcBef>
                        <a:spcAft>
                          <a:spcPts val="0"/>
                        </a:spcAft>
                      </a:pPr>
                      <a:r>
                        <a:rPr lang="en-US" sz="1600">
                          <a:effectLst/>
                        </a:rPr>
                        <a:t>0%</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800">
                          <a:effectLst/>
                        </a:rPr>
                        <a:t>± </a:t>
                      </a:r>
                      <a:r>
                        <a:rPr lang="en-US" sz="1600">
                          <a:effectLst/>
                        </a:rPr>
                        <a:t>2.83</a:t>
                      </a:r>
                      <a:endParaRPr lang="en-US" sz="1600">
                        <a:effectLst/>
                        <a:latin typeface="Calibri"/>
                        <a:ea typeface="Times New Roman"/>
                        <a:cs typeface="Arial"/>
                      </a:endParaRPr>
                    </a:p>
                  </a:txBody>
                  <a:tcPr marL="68580" marR="68580" marT="0" marB="0"/>
                </a:tc>
              </a:tr>
              <a:tr h="551797">
                <a:tc>
                  <a:txBody>
                    <a:bodyPr/>
                    <a:lstStyle/>
                    <a:p>
                      <a:pPr marL="0" marR="0" algn="ctr">
                        <a:lnSpc>
                          <a:spcPct val="150000"/>
                        </a:lnSpc>
                        <a:spcBef>
                          <a:spcPts val="0"/>
                        </a:spcBef>
                        <a:spcAft>
                          <a:spcPts val="0"/>
                        </a:spcAft>
                      </a:pPr>
                      <a:r>
                        <a:rPr lang="en-US" sz="1600">
                          <a:effectLst/>
                        </a:rPr>
                        <a:t>4% Random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800">
                          <a:effectLst/>
                        </a:rPr>
                        <a:t>± </a:t>
                      </a:r>
                      <a:r>
                        <a:rPr lang="en-US" sz="1600">
                          <a:effectLst/>
                        </a:rPr>
                        <a:t>2.455</a:t>
                      </a:r>
                      <a:endParaRPr lang="en-US" sz="1600">
                        <a:effectLst/>
                        <a:latin typeface="Calibri"/>
                        <a:ea typeface="Times New Roman"/>
                        <a:cs typeface="Arial"/>
                      </a:endParaRPr>
                    </a:p>
                  </a:txBody>
                  <a:tcPr marL="68580" marR="68580" marT="0" marB="0"/>
                </a:tc>
              </a:tr>
              <a:tr h="551797">
                <a:tc>
                  <a:txBody>
                    <a:bodyPr/>
                    <a:lstStyle/>
                    <a:p>
                      <a:pPr marL="0" marR="0" algn="ctr">
                        <a:lnSpc>
                          <a:spcPct val="150000"/>
                        </a:lnSpc>
                        <a:spcBef>
                          <a:spcPts val="0"/>
                        </a:spcBef>
                        <a:spcAft>
                          <a:spcPts val="0"/>
                        </a:spcAft>
                      </a:pPr>
                      <a:r>
                        <a:rPr lang="en-US" sz="1600">
                          <a:effectLst/>
                        </a:rPr>
                        <a:t>4% at 600 </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a:effectLst/>
                        </a:rPr>
                        <a:t>± </a:t>
                      </a:r>
                      <a:r>
                        <a:rPr lang="en-US" sz="1600">
                          <a:effectLst/>
                        </a:rPr>
                        <a:t>1.68</a:t>
                      </a:r>
                      <a:endParaRPr lang="en-US" sz="1600">
                        <a:effectLst/>
                        <a:latin typeface="Calibri"/>
                        <a:ea typeface="Times New Roman"/>
                        <a:cs typeface="Arial"/>
                      </a:endParaRPr>
                    </a:p>
                  </a:txBody>
                  <a:tcPr marL="68580" marR="68580" marT="0" marB="0"/>
                </a:tc>
              </a:tr>
              <a:tr h="551797">
                <a:tc>
                  <a:txBody>
                    <a:bodyPr/>
                    <a:lstStyle/>
                    <a:p>
                      <a:pPr marL="0" marR="0" algn="ctr">
                        <a:lnSpc>
                          <a:spcPct val="150000"/>
                        </a:lnSpc>
                        <a:spcBef>
                          <a:spcPts val="0"/>
                        </a:spcBef>
                        <a:spcAft>
                          <a:spcPts val="0"/>
                        </a:spcAft>
                      </a:pPr>
                      <a:r>
                        <a:rPr lang="en-US" sz="1600">
                          <a:effectLst/>
                        </a:rPr>
                        <a:t>4% at </a:t>
                      </a:r>
                      <a:r>
                        <a:rPr lang="en-GB" sz="1600">
                          <a:effectLst/>
                        </a:rPr>
                        <a:t>300µm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800">
                          <a:effectLst/>
                        </a:rPr>
                        <a:t>± </a:t>
                      </a:r>
                      <a:r>
                        <a:rPr lang="en-US" sz="1600">
                          <a:effectLst/>
                        </a:rPr>
                        <a:t>2.535</a:t>
                      </a:r>
                      <a:endParaRPr lang="en-US" sz="1600">
                        <a:effectLst/>
                        <a:latin typeface="Calibri"/>
                        <a:ea typeface="Times New Roman"/>
                        <a:cs typeface="Arial"/>
                      </a:endParaRPr>
                    </a:p>
                  </a:txBody>
                  <a:tcPr marL="68580" marR="68580" marT="0" marB="0"/>
                </a:tc>
              </a:tr>
              <a:tr h="551797">
                <a:tc>
                  <a:txBody>
                    <a:bodyPr/>
                    <a:lstStyle/>
                    <a:p>
                      <a:pPr marL="0" marR="0" algn="ctr">
                        <a:lnSpc>
                          <a:spcPct val="150000"/>
                        </a:lnSpc>
                        <a:spcBef>
                          <a:spcPts val="0"/>
                        </a:spcBef>
                        <a:spcAft>
                          <a:spcPts val="0"/>
                        </a:spcAft>
                      </a:pPr>
                      <a:r>
                        <a:rPr lang="en-US" sz="1600">
                          <a:effectLst/>
                        </a:rPr>
                        <a:t>4% at 150</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800">
                          <a:effectLst/>
                        </a:rPr>
                        <a:t>± </a:t>
                      </a:r>
                      <a:r>
                        <a:rPr lang="en-US" sz="1600">
                          <a:effectLst/>
                        </a:rPr>
                        <a:t>1.12</a:t>
                      </a:r>
                      <a:endParaRPr lang="en-US" sz="1600">
                        <a:effectLst/>
                        <a:latin typeface="Calibri"/>
                        <a:ea typeface="Times New Roman"/>
                        <a:cs typeface="Arial"/>
                      </a:endParaRPr>
                    </a:p>
                  </a:txBody>
                  <a:tcPr marL="68580" marR="68580" marT="0" marB="0"/>
                </a:tc>
              </a:tr>
              <a:tr h="551797">
                <a:tc>
                  <a:txBody>
                    <a:bodyPr/>
                    <a:lstStyle/>
                    <a:p>
                      <a:pPr marL="0" marR="0" algn="ctr">
                        <a:lnSpc>
                          <a:spcPct val="150000"/>
                        </a:lnSpc>
                        <a:spcBef>
                          <a:spcPts val="0"/>
                        </a:spcBef>
                        <a:spcAft>
                          <a:spcPts val="0"/>
                        </a:spcAft>
                      </a:pPr>
                      <a:r>
                        <a:rPr lang="en-US" sz="1600">
                          <a:effectLst/>
                        </a:rPr>
                        <a:t>4% at 75</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800" dirty="0">
                          <a:effectLst/>
                        </a:rPr>
                        <a:t>± </a:t>
                      </a:r>
                      <a:r>
                        <a:rPr lang="en-US" sz="1600" dirty="0">
                          <a:effectLst/>
                        </a:rPr>
                        <a:t>3.795</a:t>
                      </a:r>
                      <a:endParaRPr lang="en-US" sz="1600" dirty="0">
                        <a:effectLst/>
                        <a:latin typeface="Calibri"/>
                        <a:ea typeface="Times New Roman"/>
                        <a:cs typeface="Arial"/>
                      </a:endParaRPr>
                    </a:p>
                  </a:txBody>
                  <a:tcPr marL="68580" marR="68580" marT="0" marB="0"/>
                </a:tc>
              </a:tr>
            </a:tbl>
          </a:graphicData>
        </a:graphic>
      </p:graphicFrame>
    </p:spTree>
    <p:extLst>
      <p:ext uri="{BB962C8B-B14F-4D97-AF65-F5344CB8AC3E}">
        <p14:creationId xmlns:p14="http://schemas.microsoft.com/office/powerpoint/2010/main" val="9367604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92071" y="627796"/>
            <a:ext cx="6005015" cy="830997"/>
          </a:xfrm>
          <a:prstGeom prst="rect">
            <a:avLst/>
          </a:prstGeom>
          <a:noFill/>
        </p:spPr>
        <p:txBody>
          <a:bodyPr wrap="square" rtlCol="0">
            <a:spAutoFit/>
          </a:bodyPr>
          <a:lstStyle/>
          <a:p>
            <a:pPr algn="l"/>
            <a:r>
              <a:rPr lang="en-GB" sz="2400" b="1" dirty="0" smtClean="0">
                <a:solidFill>
                  <a:srgbClr val="FF0000"/>
                </a:solidFill>
                <a:latin typeface="Times New Roman" panose="02020603050405020304" pitchFamily="18" charset="0"/>
                <a:cs typeface="Times New Roman" panose="02020603050405020304" pitchFamily="18" charset="0"/>
              </a:rPr>
              <a:t>Error for Compression </a:t>
            </a:r>
            <a:r>
              <a:rPr lang="en-GB" sz="2400" b="1" dirty="0">
                <a:solidFill>
                  <a:srgbClr val="FF0000"/>
                </a:solidFill>
                <a:latin typeface="Times New Roman" panose="02020603050405020304" pitchFamily="18" charset="0"/>
                <a:cs typeface="Times New Roman" panose="02020603050405020304" pitchFamily="18" charset="0"/>
              </a:rPr>
              <a:t>Test at 7 </a:t>
            </a:r>
            <a:r>
              <a:rPr lang="en-GB" sz="2400" b="1" dirty="0" smtClean="0">
                <a:solidFill>
                  <a:srgbClr val="FF0000"/>
                </a:solidFill>
                <a:latin typeface="Times New Roman" panose="02020603050405020304" pitchFamily="18" charset="0"/>
                <a:cs typeface="Times New Roman" panose="02020603050405020304" pitchFamily="18" charset="0"/>
              </a:rPr>
              <a:t>days Continue ..</a:t>
            </a:r>
            <a:endParaRPr lang="en-US" sz="2400" dirty="0"/>
          </a:p>
        </p:txBody>
      </p:sp>
      <p:graphicFrame>
        <p:nvGraphicFramePr>
          <p:cNvPr id="8" name="Chart 7"/>
          <p:cNvGraphicFramePr/>
          <p:nvPr>
            <p:extLst>
              <p:ext uri="{D42A27DB-BD31-4B8C-83A1-F6EECF244321}">
                <p14:modId xmlns:p14="http://schemas.microsoft.com/office/powerpoint/2010/main" val="3116229620"/>
              </p:ext>
            </p:extLst>
          </p:nvPr>
        </p:nvGraphicFramePr>
        <p:xfrm>
          <a:off x="504966" y="1774209"/>
          <a:ext cx="11150221" cy="41489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932939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7921" y="547089"/>
            <a:ext cx="6005015" cy="461665"/>
          </a:xfrm>
          <a:prstGeom prst="rect">
            <a:avLst/>
          </a:prstGeom>
          <a:noFill/>
        </p:spPr>
        <p:txBody>
          <a:bodyPr wrap="square" rtlCol="0">
            <a:spAutoFit/>
          </a:bodyPr>
          <a:lstStyle/>
          <a:p>
            <a:pPr algn="l"/>
            <a:r>
              <a:rPr lang="en-GB" sz="2400" b="1" dirty="0" smtClean="0">
                <a:solidFill>
                  <a:srgbClr val="FF0000"/>
                </a:solidFill>
                <a:latin typeface="Times New Roman" panose="02020603050405020304" pitchFamily="18" charset="0"/>
                <a:cs typeface="Times New Roman" panose="02020603050405020304" pitchFamily="18" charset="0"/>
              </a:rPr>
              <a:t> Compression </a:t>
            </a:r>
            <a:r>
              <a:rPr lang="en-GB" sz="2400" b="1" dirty="0">
                <a:solidFill>
                  <a:srgbClr val="FF0000"/>
                </a:solidFill>
                <a:latin typeface="Times New Roman" panose="02020603050405020304" pitchFamily="18" charset="0"/>
                <a:cs typeface="Times New Roman" panose="02020603050405020304" pitchFamily="18" charset="0"/>
              </a:rPr>
              <a:t>Test at </a:t>
            </a:r>
            <a:r>
              <a:rPr lang="en-GB" sz="2400" b="1" dirty="0" smtClean="0">
                <a:solidFill>
                  <a:srgbClr val="FF0000"/>
                </a:solidFill>
                <a:latin typeface="Times New Roman" panose="02020603050405020304" pitchFamily="18" charset="0"/>
                <a:cs typeface="Times New Roman" panose="02020603050405020304" pitchFamily="18" charset="0"/>
              </a:rPr>
              <a:t>28 days </a:t>
            </a:r>
            <a:endParaRPr lang="en-US" sz="2400" dirty="0"/>
          </a:p>
        </p:txBody>
      </p:sp>
      <mc:AlternateContent xmlns:mc="http://schemas.openxmlformats.org/markup-compatibility/2006" xmlns:a14="http://schemas.microsoft.com/office/drawing/2010/main">
        <mc:Choice Requires="a14">
          <p:graphicFrame>
            <p:nvGraphicFramePr>
              <p:cNvPr id="5" name="Table 4"/>
              <p:cNvGraphicFramePr>
                <a:graphicFrameLocks noGrp="1"/>
              </p:cNvGraphicFramePr>
              <p:nvPr>
                <p:extLst>
                  <p:ext uri="{D42A27DB-BD31-4B8C-83A1-F6EECF244321}">
                    <p14:modId xmlns:p14="http://schemas.microsoft.com/office/powerpoint/2010/main" val="4224476947"/>
                  </p:ext>
                </p:extLst>
              </p:nvPr>
            </p:nvGraphicFramePr>
            <p:xfrm>
              <a:off x="3670147" y="1122528"/>
              <a:ext cx="7220765" cy="4809040"/>
            </p:xfrm>
            <a:graphic>
              <a:graphicData uri="http://schemas.openxmlformats.org/drawingml/2006/table">
                <a:tbl>
                  <a:tblPr firstRow="1" firstCol="1" bandRow="1">
                    <a:tableStyleId>{5C22544A-7EE6-4342-B048-85BDC9FD1C3A}</a:tableStyleId>
                  </a:tblPr>
                  <a:tblGrid>
                    <a:gridCol w="1262166"/>
                    <a:gridCol w="731372"/>
                    <a:gridCol w="1000438"/>
                    <a:gridCol w="1017560"/>
                    <a:gridCol w="1183077"/>
                    <a:gridCol w="1007776"/>
                    <a:gridCol w="1018376"/>
                  </a:tblGrid>
                  <a:tr h="1138042">
                    <a:tc>
                      <a:txBody>
                        <a:bodyPr/>
                        <a:lstStyle/>
                        <a:p>
                          <a:pPr marL="0" marR="0" algn="ctr">
                            <a:lnSpc>
                              <a:spcPct val="150000"/>
                            </a:lnSpc>
                            <a:spcBef>
                              <a:spcPts val="0"/>
                            </a:spcBef>
                            <a:spcAft>
                              <a:spcPts val="0"/>
                            </a:spcAft>
                          </a:pPr>
                          <a:r>
                            <a:rPr lang="en-US" sz="1800" dirty="0">
                              <a:effectLst/>
                            </a:rPr>
                            <a:t>Ratio PCB%</a:t>
                          </a:r>
                          <a:endParaRPr lang="en-US" sz="1600" dirty="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600">
                              <a:effectLst/>
                            </a:rPr>
                            <a:t>Age</a:t>
                          </a:r>
                        </a:p>
                        <a:p>
                          <a:pPr marL="0" marR="0" algn="ctr">
                            <a:lnSpc>
                              <a:spcPct val="150000"/>
                            </a:lnSpc>
                            <a:spcBef>
                              <a:spcPts val="0"/>
                            </a:spcBef>
                            <a:spcAft>
                              <a:spcPts val="0"/>
                            </a:spcAft>
                          </a:pPr>
                          <a:r>
                            <a:rPr lang="en-US" sz="1600">
                              <a:effectLst/>
                            </a:rPr>
                            <a:t>(Days)</a:t>
                          </a:r>
                          <a:endParaRPr lang="en-US" sz="160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800">
                              <a:effectLst/>
                            </a:rPr>
                            <a:t>Weight (gm)</a:t>
                          </a:r>
                          <a:endParaRPr lang="en-US" sz="160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600" dirty="0">
                              <a:effectLst/>
                            </a:rPr>
                            <a:t>Density </a:t>
                          </a:r>
                          <a:r>
                            <a:rPr lang="en-US" sz="1800" b="1" kern="1200" dirty="0" smtClean="0">
                              <a:solidFill>
                                <a:schemeClr val="lt1"/>
                              </a:solidFill>
                              <a:effectLst/>
                              <a:latin typeface="+mn-lt"/>
                              <a:ea typeface="+mn-ea"/>
                              <a:cs typeface="+mn-cs"/>
                            </a:rPr>
                            <a:t>(g/</a:t>
                          </a:r>
                          <a14:m>
                            <m:oMath xmlns:m="http://schemas.openxmlformats.org/officeDocument/2006/math">
                              <m:r>
                                <a:rPr lang="en-US" sz="1800" b="1" i="1" kern="1200">
                                  <a:solidFill>
                                    <a:schemeClr val="lt1"/>
                                  </a:solidFill>
                                  <a:effectLst/>
                                  <a:latin typeface="Cambria Math"/>
                                  <a:ea typeface="+mn-ea"/>
                                  <a:cs typeface="+mn-cs"/>
                                </a:rPr>
                                <m:t>𝑐</m:t>
                              </m:r>
                              <m:sSup>
                                <m:sSupPr>
                                  <m:ctrlPr>
                                    <a:rPr lang="en-US" sz="1800" b="1" i="1" kern="1200">
                                      <a:solidFill>
                                        <a:schemeClr val="lt1"/>
                                      </a:solidFill>
                                      <a:effectLst/>
                                      <a:latin typeface="Cambria Math"/>
                                      <a:ea typeface="+mn-ea"/>
                                      <a:cs typeface="+mn-cs"/>
                                    </a:rPr>
                                  </m:ctrlPr>
                                </m:sSupPr>
                                <m:e>
                                  <m:r>
                                    <a:rPr lang="en-US" sz="1800" b="1" i="1" kern="1200">
                                      <a:solidFill>
                                        <a:schemeClr val="lt1"/>
                                      </a:solidFill>
                                      <a:effectLst/>
                                      <a:latin typeface="Cambria Math"/>
                                      <a:ea typeface="+mn-ea"/>
                                      <a:cs typeface="+mn-cs"/>
                                    </a:rPr>
                                    <m:t>𝒎</m:t>
                                  </m:r>
                                </m:e>
                                <m:sup>
                                  <m:r>
                                    <a:rPr lang="en-US" sz="1800" b="1" i="1" kern="1200">
                                      <a:solidFill>
                                        <a:schemeClr val="lt1"/>
                                      </a:solidFill>
                                      <a:effectLst/>
                                      <a:latin typeface="Cambria Math"/>
                                      <a:ea typeface="+mn-ea"/>
                                      <a:cs typeface="+mn-cs"/>
                                    </a:rPr>
                                    <m:t>𝟑</m:t>
                                  </m:r>
                                </m:sup>
                              </m:sSup>
                              <m:r>
                                <a:rPr lang="en-US" sz="1800" b="1" i="1" kern="1200">
                                  <a:solidFill>
                                    <a:schemeClr val="lt1"/>
                                  </a:solidFill>
                                  <a:effectLst/>
                                  <a:latin typeface="Cambria Math"/>
                                  <a:ea typeface="+mn-ea"/>
                                  <a:cs typeface="+mn-cs"/>
                                </a:rPr>
                                <m:t>)</m:t>
                              </m:r>
                            </m:oMath>
                          </a14:m>
                          <a:endParaRPr lang="en-US" sz="1600" dirty="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600">
                              <a:effectLst/>
                            </a:rPr>
                            <a:t>Compression Test (KN)</a:t>
                          </a:r>
                          <a:endParaRPr lang="en-US" sz="160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600">
                              <a:effectLst/>
                            </a:rPr>
                            <a:t>Pressure</a:t>
                          </a:r>
                        </a:p>
                        <a:p>
                          <a:pPr marL="0" marR="0" algn="ctr">
                            <a:lnSpc>
                              <a:spcPct val="150000"/>
                            </a:lnSpc>
                            <a:spcBef>
                              <a:spcPts val="0"/>
                            </a:spcBef>
                            <a:spcAft>
                              <a:spcPts val="0"/>
                            </a:spcAft>
                          </a:pPr>
                          <a:r>
                            <a:rPr lang="en-US" sz="1600">
                              <a:effectLst/>
                            </a:rPr>
                            <a:t>MPa</a:t>
                          </a:r>
                          <a:endParaRPr lang="en-US" sz="160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600" dirty="0">
                              <a:effectLst/>
                            </a:rPr>
                            <a:t>Pressure (Kg/c</a:t>
                          </a:r>
                          <a14:m>
                            <m:oMath xmlns:m="http://schemas.openxmlformats.org/officeDocument/2006/math">
                              <m:sSup>
                                <m:sSupPr>
                                  <m:ctrlPr>
                                    <a:rPr lang="en-US" sz="1600" i="1">
                                      <a:effectLst/>
                                      <a:latin typeface="Cambria Math"/>
                                    </a:rPr>
                                  </m:ctrlPr>
                                </m:sSupPr>
                                <m:e>
                                  <m:r>
                                    <a:rPr lang="en-US" sz="1600">
                                      <a:effectLst/>
                                      <a:latin typeface="Cambria Math"/>
                                    </a:rPr>
                                    <m:t>𝒎</m:t>
                                  </m:r>
                                </m:e>
                                <m:sup>
                                  <m:r>
                                    <a:rPr lang="en-US" sz="1600">
                                      <a:effectLst/>
                                      <a:latin typeface="Cambria Math"/>
                                    </a:rPr>
                                    <m:t>𝟐</m:t>
                                  </m:r>
                                </m:sup>
                              </m:sSup>
                              <m:r>
                                <a:rPr lang="en-US" sz="1600">
                                  <a:effectLst/>
                                  <a:latin typeface="Cambria Math"/>
                                </a:rPr>
                                <m:t>)</m:t>
                              </m:r>
                            </m:oMath>
                          </a14:m>
                          <a:endParaRPr lang="en-US" sz="1600" dirty="0">
                            <a:effectLst/>
                            <a:latin typeface="Calibri"/>
                            <a:ea typeface="Times New Roman"/>
                            <a:cs typeface="Arial"/>
                          </a:endParaRPr>
                        </a:p>
                      </a:txBody>
                      <a:tcPr marL="68580" marR="68580" marT="0" marB="0"/>
                    </a:tc>
                  </a:tr>
                  <a:tr h="492146">
                    <a:tc>
                      <a:txBody>
                        <a:bodyPr/>
                        <a:lstStyle/>
                        <a:p>
                          <a:pPr marL="0" marR="0" algn="ctr">
                            <a:lnSpc>
                              <a:spcPct val="150000"/>
                            </a:lnSpc>
                            <a:spcBef>
                              <a:spcPts val="0"/>
                            </a:spcBef>
                            <a:spcAft>
                              <a:spcPts val="0"/>
                            </a:spcAft>
                          </a:pPr>
                          <a:r>
                            <a:rPr lang="en-US" sz="1600">
                              <a:effectLst/>
                            </a:rPr>
                            <a:t>0%</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28</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2395.6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2.3956</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295.3</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29.5</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301.1</a:t>
                          </a:r>
                          <a:endParaRPr lang="en-US" sz="1600">
                            <a:effectLst/>
                            <a:latin typeface="Calibri"/>
                            <a:ea typeface="Times New Roman"/>
                            <a:cs typeface="Arial"/>
                          </a:endParaRPr>
                        </a:p>
                      </a:txBody>
                      <a:tcPr marL="68580" marR="68580" marT="0" marB="0"/>
                    </a:tc>
                  </a:tr>
                  <a:tr h="492146">
                    <a:tc>
                      <a:txBody>
                        <a:bodyPr/>
                        <a:lstStyle/>
                        <a:p>
                          <a:pPr marL="0" marR="0" algn="ctr">
                            <a:lnSpc>
                              <a:spcPct val="150000"/>
                            </a:lnSpc>
                            <a:spcBef>
                              <a:spcPts val="0"/>
                            </a:spcBef>
                            <a:spcAft>
                              <a:spcPts val="0"/>
                            </a:spcAft>
                          </a:pPr>
                          <a:r>
                            <a:rPr lang="en-US" sz="1600">
                              <a:effectLst/>
                            </a:rPr>
                            <a:t>4% Random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28</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2392.6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2.3926</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341.3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34.1</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348.1</a:t>
                          </a:r>
                          <a:endParaRPr lang="en-US" sz="1600" dirty="0">
                            <a:effectLst/>
                            <a:latin typeface="Calibri"/>
                            <a:ea typeface="Times New Roman"/>
                            <a:cs typeface="Arial"/>
                          </a:endParaRPr>
                        </a:p>
                      </a:txBody>
                      <a:tcPr marL="68580" marR="68580" marT="0" marB="0"/>
                    </a:tc>
                  </a:tr>
                  <a:tr h="492146">
                    <a:tc>
                      <a:txBody>
                        <a:bodyPr/>
                        <a:lstStyle/>
                        <a:p>
                          <a:pPr marL="0" marR="0" algn="ctr">
                            <a:lnSpc>
                              <a:spcPct val="150000"/>
                            </a:lnSpc>
                            <a:spcBef>
                              <a:spcPts val="0"/>
                            </a:spcBef>
                            <a:spcAft>
                              <a:spcPts val="0"/>
                            </a:spcAft>
                          </a:pPr>
                          <a:r>
                            <a:rPr lang="en-US" sz="1600">
                              <a:effectLst/>
                            </a:rPr>
                            <a:t>4% at 600 </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600">
                              <a:effectLst/>
                            </a:rPr>
                            <a:t>28</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2494.3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2.4943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354.6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35.4</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361.6</a:t>
                          </a:r>
                          <a:endParaRPr lang="en-US" sz="1600" dirty="0">
                            <a:effectLst/>
                            <a:latin typeface="Calibri"/>
                            <a:ea typeface="Times New Roman"/>
                            <a:cs typeface="Arial"/>
                          </a:endParaRPr>
                        </a:p>
                      </a:txBody>
                      <a:tcPr marL="68580" marR="68580" marT="0" marB="0"/>
                    </a:tc>
                  </a:tr>
                  <a:tr h="492146">
                    <a:tc>
                      <a:txBody>
                        <a:bodyPr/>
                        <a:lstStyle/>
                        <a:p>
                          <a:pPr marL="0" marR="0" algn="ctr">
                            <a:lnSpc>
                              <a:spcPct val="150000"/>
                            </a:lnSpc>
                            <a:spcBef>
                              <a:spcPts val="0"/>
                            </a:spcBef>
                            <a:spcAft>
                              <a:spcPts val="0"/>
                            </a:spcAft>
                          </a:pPr>
                          <a:r>
                            <a:rPr lang="en-US" sz="1600">
                              <a:effectLst/>
                            </a:rPr>
                            <a:t>4% at </a:t>
                          </a:r>
                          <a:r>
                            <a:rPr lang="ar-SA" sz="1600">
                              <a:effectLst/>
                            </a:rPr>
                            <a:t>300</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28</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2251.6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2.2516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376.6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37.6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384.1</a:t>
                          </a:r>
                          <a:endParaRPr lang="en-US" sz="1600" dirty="0">
                            <a:effectLst/>
                            <a:latin typeface="Calibri"/>
                            <a:ea typeface="Times New Roman"/>
                            <a:cs typeface="Arial"/>
                          </a:endParaRPr>
                        </a:p>
                      </a:txBody>
                      <a:tcPr marL="68580" marR="68580" marT="0" marB="0"/>
                    </a:tc>
                  </a:tr>
                  <a:tr h="492146">
                    <a:tc>
                      <a:txBody>
                        <a:bodyPr/>
                        <a:lstStyle/>
                        <a:p>
                          <a:pPr marL="0" marR="0" algn="ctr">
                            <a:lnSpc>
                              <a:spcPct val="150000"/>
                            </a:lnSpc>
                            <a:spcBef>
                              <a:spcPts val="0"/>
                            </a:spcBef>
                            <a:spcAft>
                              <a:spcPts val="0"/>
                            </a:spcAft>
                          </a:pPr>
                          <a:r>
                            <a:rPr lang="en-US" sz="1600">
                              <a:effectLst/>
                            </a:rPr>
                            <a:t>4% at </a:t>
                          </a:r>
                          <a:r>
                            <a:rPr lang="ar-SA" sz="1600">
                              <a:effectLst/>
                            </a:rPr>
                            <a:t>150</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28</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2374</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2.374</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405.3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40.5</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413.3</a:t>
                          </a:r>
                          <a:endParaRPr lang="en-US" sz="1600" dirty="0">
                            <a:effectLst/>
                            <a:latin typeface="Calibri"/>
                            <a:ea typeface="Times New Roman"/>
                            <a:cs typeface="Arial"/>
                          </a:endParaRPr>
                        </a:p>
                      </a:txBody>
                      <a:tcPr marL="68580" marR="68580" marT="0" marB="0"/>
                    </a:tc>
                  </a:tr>
                  <a:tr h="492146">
                    <a:tc>
                      <a:txBody>
                        <a:bodyPr/>
                        <a:lstStyle/>
                        <a:p>
                          <a:pPr marL="0" marR="0" algn="ctr">
                            <a:lnSpc>
                              <a:spcPct val="150000"/>
                            </a:lnSpc>
                            <a:spcBef>
                              <a:spcPts val="0"/>
                            </a:spcBef>
                            <a:spcAft>
                              <a:spcPts val="0"/>
                            </a:spcAft>
                          </a:pPr>
                          <a:r>
                            <a:rPr lang="en-US" sz="1600">
                              <a:effectLst/>
                            </a:rPr>
                            <a:t>4% at </a:t>
                          </a:r>
                          <a:r>
                            <a:rPr lang="ar-SA" sz="1600">
                              <a:effectLst/>
                            </a:rPr>
                            <a:t>75</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28</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2421.3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2.4213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424</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42.4</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432.3</a:t>
                          </a:r>
                          <a:endParaRPr lang="en-US" sz="1600" dirty="0">
                            <a:effectLst/>
                            <a:latin typeface="Calibri"/>
                            <a:ea typeface="Times New Roman"/>
                            <a:cs typeface="Arial"/>
                          </a:endParaRPr>
                        </a:p>
                      </a:txBody>
                      <a:tcPr marL="68580" marR="68580" marT="0" marB="0"/>
                    </a:tc>
                  </a:tr>
                </a:tbl>
              </a:graphicData>
            </a:graphic>
          </p:graphicFrame>
        </mc:Choice>
        <mc:Fallback xmlns="">
          <p:graphicFrame>
            <p:nvGraphicFramePr>
              <p:cNvPr id="5" name="Table 4"/>
              <p:cNvGraphicFramePr>
                <a:graphicFrameLocks noGrp="1"/>
              </p:cNvGraphicFramePr>
              <p:nvPr>
                <p:extLst>
                  <p:ext uri="{D42A27DB-BD31-4B8C-83A1-F6EECF244321}">
                    <p14:modId xmlns:p14="http://schemas.microsoft.com/office/powerpoint/2010/main" val="4224476947"/>
                  </p:ext>
                </p:extLst>
              </p:nvPr>
            </p:nvGraphicFramePr>
            <p:xfrm>
              <a:off x="3670147" y="1122528"/>
              <a:ext cx="7220765" cy="4691692"/>
            </p:xfrm>
            <a:graphic>
              <a:graphicData uri="http://schemas.openxmlformats.org/drawingml/2006/table">
                <a:tbl>
                  <a:tblPr firstRow="1" firstCol="1" bandRow="1">
                    <a:tableStyleId>{5C22544A-7EE6-4342-B048-85BDC9FD1C3A}</a:tableStyleId>
                  </a:tblPr>
                  <a:tblGrid>
                    <a:gridCol w="1262166"/>
                    <a:gridCol w="731372"/>
                    <a:gridCol w="1000438"/>
                    <a:gridCol w="1017560"/>
                    <a:gridCol w="1183077"/>
                    <a:gridCol w="1007776"/>
                    <a:gridCol w="1018376"/>
                  </a:tblGrid>
                  <a:tr h="1138042">
                    <a:tc>
                      <a:txBody>
                        <a:bodyPr/>
                        <a:lstStyle/>
                        <a:p>
                          <a:pPr marL="0" marR="0" algn="ctr">
                            <a:lnSpc>
                              <a:spcPct val="150000"/>
                            </a:lnSpc>
                            <a:spcBef>
                              <a:spcPts val="0"/>
                            </a:spcBef>
                            <a:spcAft>
                              <a:spcPts val="0"/>
                            </a:spcAft>
                          </a:pPr>
                          <a:r>
                            <a:rPr lang="en-US" sz="1800" dirty="0">
                              <a:effectLst/>
                            </a:rPr>
                            <a:t>Ratio PCB%</a:t>
                          </a:r>
                          <a:endParaRPr lang="en-US" sz="1600" dirty="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600">
                              <a:effectLst/>
                            </a:rPr>
                            <a:t>Age</a:t>
                          </a:r>
                        </a:p>
                        <a:p>
                          <a:pPr marL="0" marR="0" algn="ctr">
                            <a:lnSpc>
                              <a:spcPct val="150000"/>
                            </a:lnSpc>
                            <a:spcBef>
                              <a:spcPts val="0"/>
                            </a:spcBef>
                            <a:spcAft>
                              <a:spcPts val="0"/>
                            </a:spcAft>
                          </a:pPr>
                          <a:r>
                            <a:rPr lang="en-US" sz="1600">
                              <a:effectLst/>
                            </a:rPr>
                            <a:t>(Days)</a:t>
                          </a:r>
                          <a:endParaRPr lang="en-US" sz="160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800">
                              <a:effectLst/>
                            </a:rPr>
                            <a:t>Weight (gm)</a:t>
                          </a:r>
                          <a:endParaRPr lang="en-US" sz="1600">
                            <a:effectLst/>
                            <a:latin typeface="Calibri"/>
                            <a:ea typeface="Times New Roman"/>
                            <a:cs typeface="Arial"/>
                          </a:endParaRPr>
                        </a:p>
                      </a:txBody>
                      <a:tcPr marL="68580" marR="68580" marT="0" marB="0"/>
                    </a:tc>
                    <a:tc>
                      <a:txBody>
                        <a:bodyPr/>
                        <a:lstStyle/>
                        <a:p>
                          <a:endParaRPr lang="en-US"/>
                        </a:p>
                      </a:txBody>
                      <a:tcPr marL="68580" marR="68580" marT="0" marB="0">
                        <a:blipFill rotWithShape="1">
                          <a:blip r:embed="rId2"/>
                          <a:stretch>
                            <a:fillRect l="-294012" r="-315569" b="-311765"/>
                          </a:stretch>
                        </a:blipFill>
                      </a:tcPr>
                    </a:tc>
                    <a:tc>
                      <a:txBody>
                        <a:bodyPr/>
                        <a:lstStyle/>
                        <a:p>
                          <a:pPr marL="0" marR="0" algn="ctr">
                            <a:lnSpc>
                              <a:spcPct val="150000"/>
                            </a:lnSpc>
                            <a:spcBef>
                              <a:spcPts val="0"/>
                            </a:spcBef>
                            <a:spcAft>
                              <a:spcPts val="0"/>
                            </a:spcAft>
                          </a:pPr>
                          <a:r>
                            <a:rPr lang="en-US" sz="1600">
                              <a:effectLst/>
                            </a:rPr>
                            <a:t>Compression Test (KN)</a:t>
                          </a:r>
                          <a:endParaRPr lang="en-US" sz="160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600">
                              <a:effectLst/>
                            </a:rPr>
                            <a:t>Pressure</a:t>
                          </a:r>
                        </a:p>
                        <a:p>
                          <a:pPr marL="0" marR="0" algn="ctr">
                            <a:lnSpc>
                              <a:spcPct val="150000"/>
                            </a:lnSpc>
                            <a:spcBef>
                              <a:spcPts val="0"/>
                            </a:spcBef>
                            <a:spcAft>
                              <a:spcPts val="0"/>
                            </a:spcAft>
                          </a:pPr>
                          <a:r>
                            <a:rPr lang="en-US" sz="1600">
                              <a:effectLst/>
                            </a:rPr>
                            <a:t>MPa</a:t>
                          </a:r>
                          <a:endParaRPr lang="en-US" sz="1600">
                            <a:effectLst/>
                            <a:latin typeface="Calibri"/>
                            <a:ea typeface="Times New Roman"/>
                            <a:cs typeface="Arial"/>
                          </a:endParaRPr>
                        </a:p>
                      </a:txBody>
                      <a:tcPr marL="68580" marR="68580" marT="0" marB="0"/>
                    </a:tc>
                    <a:tc>
                      <a:txBody>
                        <a:bodyPr/>
                        <a:lstStyle/>
                        <a:p>
                          <a:endParaRPr lang="en-US"/>
                        </a:p>
                      </a:txBody>
                      <a:tcPr marL="68580" marR="68580" marT="0" marB="0">
                        <a:blipFill rotWithShape="1">
                          <a:blip r:embed="rId2"/>
                          <a:stretch>
                            <a:fillRect l="-609581" b="-311765"/>
                          </a:stretch>
                        </a:blipFill>
                      </a:tcPr>
                    </a:tc>
                  </a:tr>
                  <a:tr h="492146">
                    <a:tc>
                      <a:txBody>
                        <a:bodyPr/>
                        <a:lstStyle/>
                        <a:p>
                          <a:pPr marL="0" marR="0" algn="ctr">
                            <a:lnSpc>
                              <a:spcPct val="150000"/>
                            </a:lnSpc>
                            <a:spcBef>
                              <a:spcPts val="0"/>
                            </a:spcBef>
                            <a:spcAft>
                              <a:spcPts val="0"/>
                            </a:spcAft>
                          </a:pPr>
                          <a:r>
                            <a:rPr lang="en-US" sz="1600">
                              <a:effectLst/>
                            </a:rPr>
                            <a:t>0%</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28</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2395.6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2.3956</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295.3</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29.5</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301.1</a:t>
                          </a:r>
                          <a:endParaRPr lang="en-US" sz="1600">
                            <a:effectLst/>
                            <a:latin typeface="Calibri"/>
                            <a:ea typeface="Times New Roman"/>
                            <a:cs typeface="Arial"/>
                          </a:endParaRPr>
                        </a:p>
                      </a:txBody>
                      <a:tcPr marL="68580" marR="68580" marT="0" marB="0"/>
                    </a:tc>
                  </a:tr>
                  <a:tr h="492146">
                    <a:tc>
                      <a:txBody>
                        <a:bodyPr/>
                        <a:lstStyle/>
                        <a:p>
                          <a:pPr marL="0" marR="0" algn="ctr">
                            <a:lnSpc>
                              <a:spcPct val="150000"/>
                            </a:lnSpc>
                            <a:spcBef>
                              <a:spcPts val="0"/>
                            </a:spcBef>
                            <a:spcAft>
                              <a:spcPts val="0"/>
                            </a:spcAft>
                          </a:pPr>
                          <a:r>
                            <a:rPr lang="en-US" sz="1600">
                              <a:effectLst/>
                            </a:rPr>
                            <a:t>4% Random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28</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2392.6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2.3926</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341.3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34.1</a:t>
                          </a:r>
                          <a:endParaRPr lang="en-US" sz="1600" dirty="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348.1</a:t>
                          </a:r>
                          <a:endParaRPr lang="en-US" sz="1600" dirty="0">
                            <a:effectLst/>
                            <a:latin typeface="Calibri"/>
                            <a:ea typeface="Times New Roman"/>
                            <a:cs typeface="Arial"/>
                          </a:endParaRPr>
                        </a:p>
                      </a:txBody>
                      <a:tcPr marL="68580" marR="68580" marT="0" marB="0"/>
                    </a:tc>
                  </a:tr>
                  <a:tr h="692404">
                    <a:tc>
                      <a:txBody>
                        <a:bodyPr/>
                        <a:lstStyle/>
                        <a:p>
                          <a:pPr marL="0" marR="0" algn="ctr">
                            <a:lnSpc>
                              <a:spcPct val="150000"/>
                            </a:lnSpc>
                            <a:spcBef>
                              <a:spcPts val="0"/>
                            </a:spcBef>
                            <a:spcAft>
                              <a:spcPts val="0"/>
                            </a:spcAft>
                          </a:pPr>
                          <a:r>
                            <a:rPr lang="en-US" sz="1600">
                              <a:effectLst/>
                            </a:rPr>
                            <a:t>4% at 600 </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600">
                              <a:effectLst/>
                            </a:rPr>
                            <a:t>28</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2494.3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2.4943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354.6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35.4</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361.6</a:t>
                          </a:r>
                          <a:endParaRPr lang="en-US" sz="1600" dirty="0">
                            <a:effectLst/>
                            <a:latin typeface="Calibri"/>
                            <a:ea typeface="Times New Roman"/>
                            <a:cs typeface="Arial"/>
                          </a:endParaRPr>
                        </a:p>
                      </a:txBody>
                      <a:tcPr marL="68580" marR="68580" marT="0" marB="0"/>
                    </a:tc>
                  </a:tr>
                  <a:tr h="692404">
                    <a:tc>
                      <a:txBody>
                        <a:bodyPr/>
                        <a:lstStyle/>
                        <a:p>
                          <a:pPr marL="0" marR="0" algn="ctr">
                            <a:lnSpc>
                              <a:spcPct val="150000"/>
                            </a:lnSpc>
                            <a:spcBef>
                              <a:spcPts val="0"/>
                            </a:spcBef>
                            <a:spcAft>
                              <a:spcPts val="0"/>
                            </a:spcAft>
                          </a:pPr>
                          <a:r>
                            <a:rPr lang="en-US" sz="1600">
                              <a:effectLst/>
                            </a:rPr>
                            <a:t>4% at </a:t>
                          </a:r>
                          <a:r>
                            <a:rPr lang="ar-SA" sz="1600">
                              <a:effectLst/>
                            </a:rPr>
                            <a:t>300</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28</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2251.6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2.2516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376.6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37.6</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384.1</a:t>
                          </a:r>
                          <a:endParaRPr lang="en-US" sz="1600" dirty="0">
                            <a:effectLst/>
                            <a:latin typeface="Calibri"/>
                            <a:ea typeface="Times New Roman"/>
                            <a:cs typeface="Arial"/>
                          </a:endParaRPr>
                        </a:p>
                      </a:txBody>
                      <a:tcPr marL="68580" marR="68580" marT="0" marB="0"/>
                    </a:tc>
                  </a:tr>
                  <a:tr h="692404">
                    <a:tc>
                      <a:txBody>
                        <a:bodyPr/>
                        <a:lstStyle/>
                        <a:p>
                          <a:pPr marL="0" marR="0" algn="ctr">
                            <a:lnSpc>
                              <a:spcPct val="150000"/>
                            </a:lnSpc>
                            <a:spcBef>
                              <a:spcPts val="0"/>
                            </a:spcBef>
                            <a:spcAft>
                              <a:spcPts val="0"/>
                            </a:spcAft>
                          </a:pPr>
                          <a:r>
                            <a:rPr lang="en-US" sz="1600">
                              <a:effectLst/>
                            </a:rPr>
                            <a:t>4% at </a:t>
                          </a:r>
                          <a:r>
                            <a:rPr lang="ar-SA" sz="1600">
                              <a:effectLst/>
                            </a:rPr>
                            <a:t>150</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28</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2374</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2.374</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405.3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40.5</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413.3</a:t>
                          </a:r>
                          <a:endParaRPr lang="en-US" sz="1600" dirty="0">
                            <a:effectLst/>
                            <a:latin typeface="Calibri"/>
                            <a:ea typeface="Times New Roman"/>
                            <a:cs typeface="Arial"/>
                          </a:endParaRPr>
                        </a:p>
                      </a:txBody>
                      <a:tcPr marL="68580" marR="68580" marT="0" marB="0"/>
                    </a:tc>
                  </a:tr>
                  <a:tr h="492146">
                    <a:tc>
                      <a:txBody>
                        <a:bodyPr/>
                        <a:lstStyle/>
                        <a:p>
                          <a:pPr marL="0" marR="0" algn="ctr">
                            <a:lnSpc>
                              <a:spcPct val="150000"/>
                            </a:lnSpc>
                            <a:spcBef>
                              <a:spcPts val="0"/>
                            </a:spcBef>
                            <a:spcAft>
                              <a:spcPts val="0"/>
                            </a:spcAft>
                          </a:pPr>
                          <a:r>
                            <a:rPr lang="en-US" sz="1600">
                              <a:effectLst/>
                            </a:rPr>
                            <a:t>4% at </a:t>
                          </a:r>
                          <a:r>
                            <a:rPr lang="ar-SA" sz="1600">
                              <a:effectLst/>
                            </a:rPr>
                            <a:t>75</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28</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2421.3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2.4213</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424</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a:effectLst/>
                            </a:rPr>
                            <a:t>42.4</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600" dirty="0">
                              <a:effectLst/>
                            </a:rPr>
                            <a:t>432.3</a:t>
                          </a:r>
                          <a:endParaRPr lang="en-US" sz="1600" dirty="0">
                            <a:effectLst/>
                            <a:latin typeface="Calibri"/>
                            <a:ea typeface="Times New Roman"/>
                            <a:cs typeface="Arial"/>
                          </a:endParaRPr>
                        </a:p>
                      </a:txBody>
                      <a:tcPr marL="68580" marR="68580" marT="0" marB="0"/>
                    </a:tc>
                  </a:tr>
                </a:tbl>
              </a:graphicData>
            </a:graphic>
          </p:graphicFrame>
        </mc:Fallback>
      </mc:AlternateContent>
    </p:spTree>
    <p:extLst>
      <p:ext uri="{BB962C8B-B14F-4D97-AF65-F5344CB8AC3E}">
        <p14:creationId xmlns:p14="http://schemas.microsoft.com/office/powerpoint/2010/main" val="32988143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7921" y="547089"/>
            <a:ext cx="6005015" cy="461665"/>
          </a:xfrm>
          <a:prstGeom prst="rect">
            <a:avLst/>
          </a:prstGeom>
          <a:noFill/>
        </p:spPr>
        <p:txBody>
          <a:bodyPr wrap="square" rtlCol="0">
            <a:spAutoFit/>
          </a:bodyPr>
          <a:lstStyle/>
          <a:p>
            <a:pPr algn="l"/>
            <a:r>
              <a:rPr lang="en-GB" sz="2400" b="1" dirty="0" smtClean="0">
                <a:solidFill>
                  <a:srgbClr val="FF0000"/>
                </a:solidFill>
                <a:latin typeface="Times New Roman" panose="02020603050405020304" pitchFamily="18" charset="0"/>
                <a:cs typeface="Times New Roman" panose="02020603050405020304" pitchFamily="18" charset="0"/>
              </a:rPr>
              <a:t> Compression </a:t>
            </a:r>
            <a:r>
              <a:rPr lang="en-GB" sz="2400" b="1" dirty="0">
                <a:solidFill>
                  <a:srgbClr val="FF0000"/>
                </a:solidFill>
                <a:latin typeface="Times New Roman" panose="02020603050405020304" pitchFamily="18" charset="0"/>
                <a:cs typeface="Times New Roman" panose="02020603050405020304" pitchFamily="18" charset="0"/>
              </a:rPr>
              <a:t>Test at </a:t>
            </a:r>
            <a:r>
              <a:rPr lang="en-GB" sz="2400" b="1" dirty="0" smtClean="0">
                <a:solidFill>
                  <a:srgbClr val="FF0000"/>
                </a:solidFill>
                <a:latin typeface="Times New Roman" panose="02020603050405020304" pitchFamily="18" charset="0"/>
                <a:cs typeface="Times New Roman" panose="02020603050405020304" pitchFamily="18" charset="0"/>
              </a:rPr>
              <a:t>28 days Continue ..</a:t>
            </a:r>
            <a:endParaRPr lang="en-US" sz="2400" dirty="0"/>
          </a:p>
        </p:txBody>
      </p:sp>
      <p:graphicFrame>
        <p:nvGraphicFramePr>
          <p:cNvPr id="5" name="Chart 4"/>
          <p:cNvGraphicFramePr/>
          <p:nvPr>
            <p:extLst>
              <p:ext uri="{D42A27DB-BD31-4B8C-83A1-F6EECF244321}">
                <p14:modId xmlns:p14="http://schemas.microsoft.com/office/powerpoint/2010/main" val="1442400868"/>
              </p:ext>
            </p:extLst>
          </p:nvPr>
        </p:nvGraphicFramePr>
        <p:xfrm>
          <a:off x="1023582" y="1418188"/>
          <a:ext cx="10313157" cy="44230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385285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7922" y="764274"/>
            <a:ext cx="6005015" cy="461665"/>
          </a:xfrm>
          <a:prstGeom prst="rect">
            <a:avLst/>
          </a:prstGeom>
          <a:noFill/>
        </p:spPr>
        <p:txBody>
          <a:bodyPr wrap="square" rtlCol="0">
            <a:spAutoFit/>
          </a:bodyPr>
          <a:lstStyle/>
          <a:p>
            <a:pPr algn="l"/>
            <a:r>
              <a:rPr lang="en-GB" sz="2400" b="1" dirty="0" smtClean="0">
                <a:solidFill>
                  <a:srgbClr val="FF0000"/>
                </a:solidFill>
                <a:latin typeface="Times New Roman" panose="02020603050405020304" pitchFamily="18" charset="0"/>
                <a:cs typeface="Times New Roman" panose="02020603050405020304" pitchFamily="18" charset="0"/>
              </a:rPr>
              <a:t>Error for Compression </a:t>
            </a:r>
            <a:r>
              <a:rPr lang="en-GB" sz="2400" b="1" dirty="0">
                <a:solidFill>
                  <a:srgbClr val="FF0000"/>
                </a:solidFill>
                <a:latin typeface="Times New Roman" panose="02020603050405020304" pitchFamily="18" charset="0"/>
                <a:cs typeface="Times New Roman" panose="02020603050405020304" pitchFamily="18" charset="0"/>
              </a:rPr>
              <a:t>Test </a:t>
            </a:r>
            <a:r>
              <a:rPr lang="en-GB" sz="2400" b="1" dirty="0" smtClean="0">
                <a:solidFill>
                  <a:srgbClr val="FF0000"/>
                </a:solidFill>
                <a:latin typeface="Times New Roman" panose="02020603050405020304" pitchFamily="18" charset="0"/>
                <a:cs typeface="Times New Roman" panose="02020603050405020304" pitchFamily="18" charset="0"/>
              </a:rPr>
              <a:t>at 28 </a:t>
            </a:r>
            <a:r>
              <a:rPr lang="en-GB" sz="2400" b="1" dirty="0">
                <a:solidFill>
                  <a:srgbClr val="FF0000"/>
                </a:solidFill>
                <a:latin typeface="Times New Roman" panose="02020603050405020304" pitchFamily="18" charset="0"/>
                <a:cs typeface="Times New Roman" panose="02020603050405020304" pitchFamily="18" charset="0"/>
              </a:rPr>
              <a:t>days</a:t>
            </a:r>
            <a:endParaRPr lang="en-US" sz="2400" dirty="0"/>
          </a:p>
        </p:txBody>
      </p:sp>
      <p:graphicFrame>
        <p:nvGraphicFramePr>
          <p:cNvPr id="2" name="Table 1"/>
          <p:cNvGraphicFramePr>
            <a:graphicFrameLocks noGrp="1"/>
          </p:cNvGraphicFramePr>
          <p:nvPr>
            <p:extLst>
              <p:ext uri="{D42A27DB-BD31-4B8C-83A1-F6EECF244321}">
                <p14:modId xmlns:p14="http://schemas.microsoft.com/office/powerpoint/2010/main" val="1990463589"/>
              </p:ext>
            </p:extLst>
          </p:nvPr>
        </p:nvGraphicFramePr>
        <p:xfrm>
          <a:off x="3780429" y="1707846"/>
          <a:ext cx="7042084" cy="3833144"/>
        </p:xfrm>
        <a:graphic>
          <a:graphicData uri="http://schemas.openxmlformats.org/drawingml/2006/table">
            <a:tbl>
              <a:tblPr firstRow="1" firstCol="1" bandRow="1">
                <a:tableStyleId>{5C22544A-7EE6-4342-B048-85BDC9FD1C3A}</a:tableStyleId>
              </a:tblPr>
              <a:tblGrid>
                <a:gridCol w="3284269"/>
                <a:gridCol w="3757815"/>
              </a:tblGrid>
              <a:tr h="547592">
                <a:tc>
                  <a:txBody>
                    <a:bodyPr/>
                    <a:lstStyle/>
                    <a:p>
                      <a:pPr marL="0" marR="0" algn="ctr" rtl="1">
                        <a:lnSpc>
                          <a:spcPct val="150000"/>
                        </a:lnSpc>
                        <a:spcBef>
                          <a:spcPts val="0"/>
                        </a:spcBef>
                        <a:spcAft>
                          <a:spcPts val="0"/>
                        </a:spcAft>
                      </a:pPr>
                      <a:r>
                        <a:rPr lang="en-US" sz="1600">
                          <a:effectLst/>
                        </a:rPr>
                        <a:t>Ratio PCB %</a:t>
                      </a:r>
                      <a:endParaRPr lang="en-US" sz="1600">
                        <a:effectLst/>
                        <a:latin typeface="Calibri"/>
                        <a:ea typeface="Times New Roman"/>
                        <a:cs typeface="Arial"/>
                      </a:endParaRPr>
                    </a:p>
                  </a:txBody>
                  <a:tcPr marL="68580" marR="68580" marT="0" marB="0"/>
                </a:tc>
                <a:tc>
                  <a:txBody>
                    <a:bodyPr/>
                    <a:lstStyle/>
                    <a:p>
                      <a:pPr marL="0" marR="0" algn="ctr">
                        <a:lnSpc>
                          <a:spcPct val="150000"/>
                        </a:lnSpc>
                        <a:spcBef>
                          <a:spcPts val="0"/>
                        </a:spcBef>
                        <a:spcAft>
                          <a:spcPts val="0"/>
                        </a:spcAft>
                      </a:pPr>
                      <a:r>
                        <a:rPr lang="en-US" sz="1600">
                          <a:effectLst/>
                        </a:rPr>
                        <a:t>Error %</a:t>
                      </a:r>
                      <a:endParaRPr lang="en-US" sz="1600">
                        <a:effectLst/>
                        <a:latin typeface="Calibri"/>
                        <a:ea typeface="Times New Roman"/>
                        <a:cs typeface="Arial"/>
                      </a:endParaRPr>
                    </a:p>
                  </a:txBody>
                  <a:tcPr marL="68580" marR="68580" marT="0" marB="0"/>
                </a:tc>
              </a:tr>
              <a:tr h="547592">
                <a:tc>
                  <a:txBody>
                    <a:bodyPr/>
                    <a:lstStyle/>
                    <a:p>
                      <a:pPr marL="0" marR="0" algn="ctr">
                        <a:lnSpc>
                          <a:spcPct val="150000"/>
                        </a:lnSpc>
                        <a:spcBef>
                          <a:spcPts val="0"/>
                        </a:spcBef>
                        <a:spcAft>
                          <a:spcPts val="0"/>
                        </a:spcAft>
                      </a:pPr>
                      <a:r>
                        <a:rPr lang="en-US" sz="1600">
                          <a:effectLst/>
                        </a:rPr>
                        <a:t>0%</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800" dirty="0">
                          <a:effectLst/>
                        </a:rPr>
                        <a:t>± 3.385</a:t>
                      </a:r>
                      <a:endParaRPr lang="en-US" sz="1600" dirty="0">
                        <a:effectLst/>
                        <a:latin typeface="Calibri"/>
                        <a:ea typeface="Times New Roman"/>
                        <a:cs typeface="Arial"/>
                      </a:endParaRPr>
                    </a:p>
                  </a:txBody>
                  <a:tcPr marL="68580" marR="68580" marT="0" marB="0"/>
                </a:tc>
              </a:tr>
              <a:tr h="547592">
                <a:tc>
                  <a:txBody>
                    <a:bodyPr/>
                    <a:lstStyle/>
                    <a:p>
                      <a:pPr marL="0" marR="0" algn="ctr">
                        <a:lnSpc>
                          <a:spcPct val="150000"/>
                        </a:lnSpc>
                        <a:spcBef>
                          <a:spcPts val="0"/>
                        </a:spcBef>
                        <a:spcAft>
                          <a:spcPts val="0"/>
                        </a:spcAft>
                      </a:pPr>
                      <a:r>
                        <a:rPr lang="en-US" sz="1600">
                          <a:effectLst/>
                        </a:rPr>
                        <a:t>4% Random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800">
                          <a:effectLst/>
                        </a:rPr>
                        <a:t>± 1.755</a:t>
                      </a:r>
                      <a:endParaRPr lang="en-US" sz="1600">
                        <a:effectLst/>
                        <a:latin typeface="Calibri"/>
                        <a:ea typeface="Times New Roman"/>
                        <a:cs typeface="Arial"/>
                      </a:endParaRPr>
                    </a:p>
                  </a:txBody>
                  <a:tcPr marL="68580" marR="68580" marT="0" marB="0"/>
                </a:tc>
              </a:tr>
              <a:tr h="547592">
                <a:tc>
                  <a:txBody>
                    <a:bodyPr/>
                    <a:lstStyle/>
                    <a:p>
                      <a:pPr marL="0" marR="0" algn="ctr">
                        <a:lnSpc>
                          <a:spcPct val="150000"/>
                        </a:lnSpc>
                        <a:spcBef>
                          <a:spcPts val="0"/>
                        </a:spcBef>
                        <a:spcAft>
                          <a:spcPts val="0"/>
                        </a:spcAft>
                      </a:pPr>
                      <a:r>
                        <a:rPr lang="en-US" sz="1600">
                          <a:effectLst/>
                        </a:rPr>
                        <a:t>4% at 600 </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a:effectLst/>
                        </a:rPr>
                        <a:t>± 1.97</a:t>
                      </a:r>
                      <a:endParaRPr lang="en-US" sz="1600">
                        <a:effectLst/>
                        <a:latin typeface="Calibri"/>
                        <a:ea typeface="Times New Roman"/>
                        <a:cs typeface="Arial"/>
                      </a:endParaRPr>
                    </a:p>
                  </a:txBody>
                  <a:tcPr marL="68580" marR="68580" marT="0" marB="0"/>
                </a:tc>
              </a:tr>
              <a:tr h="547592">
                <a:tc>
                  <a:txBody>
                    <a:bodyPr/>
                    <a:lstStyle/>
                    <a:p>
                      <a:pPr marL="0" marR="0" algn="ctr">
                        <a:lnSpc>
                          <a:spcPct val="150000"/>
                        </a:lnSpc>
                        <a:spcBef>
                          <a:spcPts val="0"/>
                        </a:spcBef>
                        <a:spcAft>
                          <a:spcPts val="0"/>
                        </a:spcAft>
                      </a:pPr>
                      <a:r>
                        <a:rPr lang="en-US" sz="1600">
                          <a:effectLst/>
                        </a:rPr>
                        <a:t>4% at </a:t>
                      </a:r>
                      <a:r>
                        <a:rPr lang="ar-SA" sz="1600">
                          <a:effectLst/>
                        </a:rPr>
                        <a:t>300</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800">
                          <a:effectLst/>
                        </a:rPr>
                        <a:t>± 2.65</a:t>
                      </a:r>
                      <a:endParaRPr lang="en-US" sz="1600">
                        <a:effectLst/>
                        <a:latin typeface="Calibri"/>
                        <a:ea typeface="Times New Roman"/>
                        <a:cs typeface="Arial"/>
                      </a:endParaRPr>
                    </a:p>
                  </a:txBody>
                  <a:tcPr marL="68580" marR="68580" marT="0" marB="0"/>
                </a:tc>
              </a:tr>
              <a:tr h="547592">
                <a:tc>
                  <a:txBody>
                    <a:bodyPr/>
                    <a:lstStyle/>
                    <a:p>
                      <a:pPr marL="0" marR="0" algn="ctr">
                        <a:lnSpc>
                          <a:spcPct val="150000"/>
                        </a:lnSpc>
                        <a:spcBef>
                          <a:spcPts val="0"/>
                        </a:spcBef>
                        <a:spcAft>
                          <a:spcPts val="0"/>
                        </a:spcAft>
                      </a:pPr>
                      <a:r>
                        <a:rPr lang="en-US" sz="1600">
                          <a:effectLst/>
                        </a:rPr>
                        <a:t>4% at </a:t>
                      </a:r>
                      <a:r>
                        <a:rPr lang="ar-SA" sz="1600">
                          <a:effectLst/>
                        </a:rPr>
                        <a:t>150</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800">
                          <a:effectLst/>
                        </a:rPr>
                        <a:t>± 1.97</a:t>
                      </a:r>
                      <a:endParaRPr lang="en-US" sz="1600">
                        <a:effectLst/>
                        <a:latin typeface="Calibri"/>
                        <a:ea typeface="Times New Roman"/>
                        <a:cs typeface="Arial"/>
                      </a:endParaRPr>
                    </a:p>
                  </a:txBody>
                  <a:tcPr marL="68580" marR="68580" marT="0" marB="0"/>
                </a:tc>
              </a:tr>
              <a:tr h="547592">
                <a:tc>
                  <a:txBody>
                    <a:bodyPr/>
                    <a:lstStyle/>
                    <a:p>
                      <a:pPr marL="0" marR="0" algn="ctr">
                        <a:lnSpc>
                          <a:spcPct val="150000"/>
                        </a:lnSpc>
                        <a:spcBef>
                          <a:spcPts val="0"/>
                        </a:spcBef>
                        <a:spcAft>
                          <a:spcPts val="0"/>
                        </a:spcAft>
                      </a:pPr>
                      <a:r>
                        <a:rPr lang="en-US" sz="1600">
                          <a:effectLst/>
                        </a:rPr>
                        <a:t>4% at </a:t>
                      </a:r>
                      <a:r>
                        <a:rPr lang="ar-SA" sz="1600">
                          <a:effectLst/>
                        </a:rPr>
                        <a:t>75</a:t>
                      </a:r>
                      <a:r>
                        <a:rPr lang="en-GB" sz="1600">
                          <a:effectLst/>
                        </a:rPr>
                        <a:t>µm</a:t>
                      </a:r>
                      <a:endParaRPr lang="en-US" sz="1600">
                        <a:effectLst/>
                        <a:latin typeface="Calibri"/>
                        <a:ea typeface="Times New Roman"/>
                        <a:cs typeface="Arial"/>
                      </a:endParaRPr>
                    </a:p>
                  </a:txBody>
                  <a:tcPr marL="68580" marR="68580" marT="0" marB="0"/>
                </a:tc>
                <a:tc>
                  <a:txBody>
                    <a:bodyPr/>
                    <a:lstStyle/>
                    <a:p>
                      <a:pPr marL="0" marR="0" algn="ctr">
                        <a:lnSpc>
                          <a:spcPct val="115000"/>
                        </a:lnSpc>
                        <a:spcBef>
                          <a:spcPts val="0"/>
                        </a:spcBef>
                        <a:spcAft>
                          <a:spcPts val="0"/>
                        </a:spcAft>
                      </a:pPr>
                      <a:r>
                        <a:rPr lang="en-US" sz="1800" dirty="0">
                          <a:effectLst/>
                        </a:rPr>
                        <a:t>± 2.12</a:t>
                      </a:r>
                      <a:endParaRPr lang="en-US" sz="1600" dirty="0">
                        <a:effectLst/>
                        <a:latin typeface="Calibri"/>
                        <a:ea typeface="Times New Roman"/>
                        <a:cs typeface="Arial"/>
                      </a:endParaRPr>
                    </a:p>
                  </a:txBody>
                  <a:tcPr marL="68580" marR="68580" marT="0" marB="0"/>
                </a:tc>
              </a:tr>
            </a:tbl>
          </a:graphicData>
        </a:graphic>
      </p:graphicFrame>
    </p:spTree>
    <p:extLst>
      <p:ext uri="{BB962C8B-B14F-4D97-AF65-F5344CB8AC3E}">
        <p14:creationId xmlns:p14="http://schemas.microsoft.com/office/powerpoint/2010/main" val="3455628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0878" y="627797"/>
            <a:ext cx="6005015" cy="830997"/>
          </a:xfrm>
          <a:prstGeom prst="rect">
            <a:avLst/>
          </a:prstGeom>
          <a:noFill/>
        </p:spPr>
        <p:txBody>
          <a:bodyPr wrap="square" rtlCol="0">
            <a:spAutoFit/>
          </a:bodyPr>
          <a:lstStyle/>
          <a:p>
            <a:pPr algn="l"/>
            <a:r>
              <a:rPr lang="en-GB" sz="2400" b="1" dirty="0" smtClean="0">
                <a:solidFill>
                  <a:srgbClr val="FF0000"/>
                </a:solidFill>
                <a:latin typeface="Times New Roman" panose="02020603050405020304" pitchFamily="18" charset="0"/>
                <a:cs typeface="Times New Roman" panose="02020603050405020304" pitchFamily="18" charset="0"/>
              </a:rPr>
              <a:t>Error for Compression </a:t>
            </a:r>
            <a:r>
              <a:rPr lang="en-GB" sz="2400" b="1" dirty="0">
                <a:solidFill>
                  <a:srgbClr val="FF0000"/>
                </a:solidFill>
                <a:latin typeface="Times New Roman" panose="02020603050405020304" pitchFamily="18" charset="0"/>
                <a:cs typeface="Times New Roman" panose="02020603050405020304" pitchFamily="18" charset="0"/>
              </a:rPr>
              <a:t>Test at </a:t>
            </a:r>
            <a:r>
              <a:rPr lang="en-GB" sz="2400" b="1" dirty="0" smtClean="0">
                <a:solidFill>
                  <a:srgbClr val="FF0000"/>
                </a:solidFill>
                <a:latin typeface="Times New Roman" panose="02020603050405020304" pitchFamily="18" charset="0"/>
                <a:cs typeface="Times New Roman" panose="02020603050405020304" pitchFamily="18" charset="0"/>
              </a:rPr>
              <a:t>28 days Continue..</a:t>
            </a:r>
            <a:endParaRPr lang="en-US" sz="2400" dirty="0"/>
          </a:p>
        </p:txBody>
      </p:sp>
      <p:graphicFrame>
        <p:nvGraphicFramePr>
          <p:cNvPr id="6" name="Chart 5"/>
          <p:cNvGraphicFramePr/>
          <p:nvPr>
            <p:extLst>
              <p:ext uri="{D42A27DB-BD31-4B8C-83A1-F6EECF244321}">
                <p14:modId xmlns:p14="http://schemas.microsoft.com/office/powerpoint/2010/main" val="2297265870"/>
              </p:ext>
            </p:extLst>
          </p:nvPr>
        </p:nvGraphicFramePr>
        <p:xfrm>
          <a:off x="668740" y="1937982"/>
          <a:ext cx="10413242" cy="379407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788977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7418" y="353291"/>
            <a:ext cx="10515600" cy="6176963"/>
          </a:xfrm>
        </p:spPr>
        <p:txBody>
          <a:bodyPr>
            <a:normAutofit/>
          </a:bodyPr>
          <a:lstStyle/>
          <a:p>
            <a:pPr marL="0" indent="0">
              <a:buNone/>
            </a:pPr>
            <a:r>
              <a:rPr lang="en-US" sz="4400" b="1" dirty="0" smtClean="0">
                <a:solidFill>
                  <a:schemeClr val="tx1"/>
                </a:solidFill>
                <a:effectLst>
                  <a:outerShdw blurRad="38100" dist="38100" dir="2700000" algn="tl">
                    <a:srgbClr val="000000">
                      <a:alpha val="43137"/>
                    </a:srgbClr>
                  </a:outerShdw>
                </a:effectLst>
              </a:rPr>
              <a:t>Objective</a:t>
            </a:r>
            <a:r>
              <a:rPr lang="en-US" sz="4400" b="1" dirty="0" smtClean="0">
                <a:solidFill>
                  <a:srgbClr val="FF0000"/>
                </a:solidFill>
              </a:rPr>
              <a:t/>
            </a:r>
            <a:br>
              <a:rPr lang="en-US" sz="4400" b="1" dirty="0" smtClean="0">
                <a:solidFill>
                  <a:srgbClr val="FF0000"/>
                </a:solidFill>
              </a:rPr>
            </a:br>
            <a:r>
              <a:rPr lang="en-US" sz="4400" b="1" dirty="0" smtClean="0">
                <a:solidFill>
                  <a:srgbClr val="FF0000"/>
                </a:solidFill>
              </a:rPr>
              <a:t/>
            </a:r>
            <a:br>
              <a:rPr lang="en-US" sz="4400" b="1" dirty="0" smtClean="0">
                <a:solidFill>
                  <a:srgbClr val="FF0000"/>
                </a:solidFill>
              </a:rPr>
            </a:br>
            <a:r>
              <a:rPr lang="en-GB" sz="4000" dirty="0" smtClean="0"/>
              <a:t>We are continuing the work done by </a:t>
            </a:r>
            <a:r>
              <a:rPr lang="en-US" sz="4000" dirty="0" smtClean="0"/>
              <a:t>Ayman </a:t>
            </a:r>
            <a:r>
              <a:rPr lang="en-US" sz="4000" dirty="0" err="1" smtClean="0"/>
              <a:t>Nassar</a:t>
            </a:r>
            <a:r>
              <a:rPr lang="en-US" sz="4000" dirty="0" smtClean="0"/>
              <a:t>, under Dr. </a:t>
            </a:r>
            <a:r>
              <a:rPr lang="en-US" sz="4000" dirty="0" err="1" smtClean="0"/>
              <a:t>Osayd</a:t>
            </a:r>
            <a:r>
              <a:rPr lang="en-US" sz="4000" dirty="0" smtClean="0"/>
              <a:t> Abdul Fattah </a:t>
            </a:r>
            <a:r>
              <a:rPr lang="it-IT" sz="4000" dirty="0" smtClean="0"/>
              <a:t>supervisor</a:t>
            </a:r>
            <a:r>
              <a:rPr lang="en-US" sz="4000" dirty="0" smtClean="0"/>
              <a:t> which </a:t>
            </a:r>
            <a:r>
              <a:rPr lang="en-US" sz="4000" dirty="0"/>
              <a:t>is the effect on mechanical properties of concrete when pyrolysis carbon black is </a:t>
            </a:r>
            <a:r>
              <a:rPr lang="en-US" sz="4000" dirty="0" smtClean="0"/>
              <a:t>added</a:t>
            </a:r>
            <a:r>
              <a:rPr lang="en-US" sz="4000" dirty="0"/>
              <a:t> </a:t>
            </a:r>
            <a:r>
              <a:rPr lang="en-US" sz="4000" dirty="0" smtClean="0"/>
              <a:t>but we focused on the adding of  </a:t>
            </a:r>
            <a:r>
              <a:rPr lang="en-US" sz="4000" dirty="0"/>
              <a:t>particle </a:t>
            </a:r>
            <a:r>
              <a:rPr lang="en-US" sz="4000" dirty="0" smtClean="0"/>
              <a:t>size.</a:t>
            </a:r>
            <a:br>
              <a:rPr lang="en-US" sz="4000" dirty="0" smtClean="0"/>
            </a:br>
            <a:r>
              <a:rPr lang="en-US" sz="4000" dirty="0" smtClean="0">
                <a:solidFill>
                  <a:srgbClr val="FF0000"/>
                </a:solidFill>
              </a:rPr>
              <a:t> </a:t>
            </a:r>
            <a:endParaRPr lang="ar-SA" sz="4000" dirty="0">
              <a:solidFill>
                <a:srgbClr val="FF0000"/>
              </a:solidFill>
            </a:endParaRPr>
          </a:p>
        </p:txBody>
      </p:sp>
    </p:spTree>
    <p:extLst>
      <p:ext uri="{BB962C8B-B14F-4D97-AF65-F5344CB8AC3E}">
        <p14:creationId xmlns:p14="http://schemas.microsoft.com/office/powerpoint/2010/main" val="41768001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632432990"/>
              </p:ext>
            </p:extLst>
          </p:nvPr>
        </p:nvGraphicFramePr>
        <p:xfrm>
          <a:off x="2423269" y="1624084"/>
          <a:ext cx="7983939" cy="4026011"/>
        </p:xfrm>
        <a:graphic>
          <a:graphicData uri="http://schemas.openxmlformats.org/drawingml/2006/table">
            <a:tbl>
              <a:tblPr rtl="1" firstRow="1" firstCol="1" bandRow="1">
                <a:tableStyleId>{5C22544A-7EE6-4342-B048-85BDC9FD1C3A}</a:tableStyleId>
              </a:tblPr>
              <a:tblGrid>
                <a:gridCol w="1820187"/>
                <a:gridCol w="1819285"/>
                <a:gridCol w="2096956"/>
                <a:gridCol w="2247511"/>
              </a:tblGrid>
              <a:tr h="1532861">
                <a:tc>
                  <a:txBody>
                    <a:bodyPr/>
                    <a:lstStyle/>
                    <a:p>
                      <a:pPr marL="0" marR="0" algn="ctr" rtl="0">
                        <a:lnSpc>
                          <a:spcPct val="115000"/>
                        </a:lnSpc>
                        <a:spcBef>
                          <a:spcPts val="0"/>
                        </a:spcBef>
                        <a:spcAft>
                          <a:spcPts val="0"/>
                        </a:spcAft>
                      </a:pPr>
                      <a:r>
                        <a:rPr lang="en-US" sz="1800" dirty="0">
                          <a:effectLst/>
                        </a:rPr>
                        <a:t>Water Adsorption (%)</a:t>
                      </a:r>
                      <a:endParaRPr lang="en-US" sz="1600" dirty="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a:effectLst/>
                        </a:rPr>
                        <a:t>Average Weight concrete Dry (gm)</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dirty="0">
                          <a:effectLst/>
                        </a:rPr>
                        <a:t>Average Weight concrete Wet </a:t>
                      </a:r>
                      <a:endParaRPr lang="en-US" sz="1600" dirty="0">
                        <a:effectLst/>
                      </a:endParaRPr>
                    </a:p>
                    <a:p>
                      <a:pPr marL="0" marR="0" algn="ctr" rtl="0">
                        <a:lnSpc>
                          <a:spcPct val="115000"/>
                        </a:lnSpc>
                        <a:spcBef>
                          <a:spcPts val="0"/>
                        </a:spcBef>
                        <a:spcAft>
                          <a:spcPts val="0"/>
                        </a:spcAft>
                      </a:pPr>
                      <a:r>
                        <a:rPr lang="en-US" sz="1800" dirty="0">
                          <a:effectLst/>
                        </a:rPr>
                        <a:t>(</a:t>
                      </a:r>
                      <a:r>
                        <a:rPr lang="en-US" sz="1800" dirty="0" err="1">
                          <a:effectLst/>
                        </a:rPr>
                        <a:t>gm</a:t>
                      </a:r>
                      <a:r>
                        <a:rPr lang="en-US" sz="1800" dirty="0">
                          <a:effectLst/>
                        </a:rPr>
                        <a:t>)</a:t>
                      </a:r>
                      <a:endParaRPr lang="en-US" sz="1600" dirty="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dirty="0">
                          <a:effectLst/>
                        </a:rPr>
                        <a:t>Ratio PCB%</a:t>
                      </a:r>
                      <a:endParaRPr lang="en-US" sz="1600" dirty="0">
                        <a:effectLst/>
                        <a:latin typeface="Calibri"/>
                        <a:ea typeface="Times New Roman"/>
                        <a:cs typeface="Arial"/>
                      </a:endParaRPr>
                    </a:p>
                  </a:txBody>
                  <a:tcPr marL="68580" marR="68580" marT="0" marB="0"/>
                </a:tc>
              </a:tr>
              <a:tr h="415525">
                <a:tc>
                  <a:txBody>
                    <a:bodyPr/>
                    <a:lstStyle/>
                    <a:p>
                      <a:pPr marL="0" marR="0" algn="ctr" rtl="0">
                        <a:lnSpc>
                          <a:spcPct val="115000"/>
                        </a:lnSpc>
                        <a:spcBef>
                          <a:spcPts val="0"/>
                        </a:spcBef>
                        <a:spcAft>
                          <a:spcPts val="0"/>
                        </a:spcAft>
                      </a:pPr>
                      <a:r>
                        <a:rPr lang="en-US" sz="1800">
                          <a:effectLst/>
                        </a:rPr>
                        <a:t>6.01</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a:effectLst/>
                        </a:rPr>
                        <a:t>2251.221</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a:effectLst/>
                        </a:rPr>
                        <a:t>2386.354</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GB" sz="1800">
                          <a:effectLst/>
                        </a:rPr>
                        <a:t>0</a:t>
                      </a:r>
                      <a:endParaRPr lang="en-US" sz="1600">
                        <a:effectLst/>
                        <a:latin typeface="Calibri"/>
                        <a:ea typeface="Times New Roman"/>
                        <a:cs typeface="Arial"/>
                      </a:endParaRPr>
                    </a:p>
                  </a:txBody>
                  <a:tcPr marL="68580" marR="68580" marT="0" marB="0"/>
                </a:tc>
              </a:tr>
              <a:tr h="415525">
                <a:tc>
                  <a:txBody>
                    <a:bodyPr/>
                    <a:lstStyle/>
                    <a:p>
                      <a:pPr marL="0" marR="0" algn="ctr" rtl="0">
                        <a:lnSpc>
                          <a:spcPct val="115000"/>
                        </a:lnSpc>
                        <a:spcBef>
                          <a:spcPts val="0"/>
                        </a:spcBef>
                        <a:spcAft>
                          <a:spcPts val="0"/>
                        </a:spcAft>
                      </a:pPr>
                      <a:r>
                        <a:rPr lang="en-US" sz="1800">
                          <a:effectLst/>
                        </a:rPr>
                        <a:t>4.83</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a:effectLst/>
                        </a:rPr>
                        <a:t>2326.333</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a:effectLst/>
                        </a:rPr>
                        <a:t>2439.453</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a:effectLst/>
                        </a:rPr>
                        <a:t>4% </a:t>
                      </a:r>
                      <a:r>
                        <a:rPr lang="en-GB" sz="1800">
                          <a:effectLst/>
                        </a:rPr>
                        <a:t>Random</a:t>
                      </a:r>
                      <a:endParaRPr lang="en-US" sz="1600">
                        <a:effectLst/>
                        <a:latin typeface="Calibri"/>
                        <a:ea typeface="Times New Roman"/>
                        <a:cs typeface="Arial"/>
                      </a:endParaRPr>
                    </a:p>
                  </a:txBody>
                  <a:tcPr marL="68580" marR="68580" marT="0" marB="0"/>
                </a:tc>
              </a:tr>
              <a:tr h="415525">
                <a:tc>
                  <a:txBody>
                    <a:bodyPr/>
                    <a:lstStyle/>
                    <a:p>
                      <a:pPr marL="0" marR="0" algn="ctr" rtl="0">
                        <a:lnSpc>
                          <a:spcPct val="115000"/>
                        </a:lnSpc>
                        <a:spcBef>
                          <a:spcPts val="0"/>
                        </a:spcBef>
                        <a:spcAft>
                          <a:spcPts val="0"/>
                        </a:spcAft>
                      </a:pPr>
                      <a:r>
                        <a:rPr lang="en-US" sz="1800">
                          <a:effectLst/>
                        </a:rPr>
                        <a:t>4.89</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a:effectLst/>
                        </a:rPr>
                        <a:t>2319.748</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a:effectLst/>
                        </a:rPr>
                        <a:t>2433.765</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GB" sz="1800">
                          <a:effectLst/>
                        </a:rPr>
                        <a:t>4% at 600 µm</a:t>
                      </a:r>
                      <a:endParaRPr lang="en-US" sz="1600">
                        <a:effectLst/>
                        <a:latin typeface="Calibri"/>
                        <a:ea typeface="Times New Roman"/>
                        <a:cs typeface="Arial"/>
                      </a:endParaRPr>
                    </a:p>
                  </a:txBody>
                  <a:tcPr marL="68580" marR="68580" marT="0" marB="0"/>
                </a:tc>
              </a:tr>
              <a:tr h="415525">
                <a:tc>
                  <a:txBody>
                    <a:bodyPr/>
                    <a:lstStyle/>
                    <a:p>
                      <a:pPr marL="0" marR="0" algn="ctr" rtl="0">
                        <a:lnSpc>
                          <a:spcPct val="115000"/>
                        </a:lnSpc>
                        <a:spcBef>
                          <a:spcPts val="0"/>
                        </a:spcBef>
                        <a:spcAft>
                          <a:spcPts val="0"/>
                        </a:spcAft>
                      </a:pPr>
                      <a:r>
                        <a:rPr lang="en-US" sz="1800">
                          <a:effectLst/>
                        </a:rPr>
                        <a:t>4.78</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a:effectLst/>
                        </a:rPr>
                        <a:t>2179.519</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a:effectLst/>
                        </a:rPr>
                        <a:t>2284.534</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GB" sz="1800">
                          <a:effectLst/>
                        </a:rPr>
                        <a:t>4% at 300µm</a:t>
                      </a:r>
                      <a:endParaRPr lang="en-US" sz="1600">
                        <a:effectLst/>
                        <a:latin typeface="Calibri"/>
                        <a:ea typeface="Times New Roman"/>
                        <a:cs typeface="Arial"/>
                      </a:endParaRPr>
                    </a:p>
                  </a:txBody>
                  <a:tcPr marL="68580" marR="68580" marT="0" marB="0"/>
                </a:tc>
              </a:tr>
              <a:tr h="415525">
                <a:tc>
                  <a:txBody>
                    <a:bodyPr/>
                    <a:lstStyle/>
                    <a:p>
                      <a:pPr marL="0" marR="0" algn="ctr" rtl="0">
                        <a:lnSpc>
                          <a:spcPct val="115000"/>
                        </a:lnSpc>
                        <a:spcBef>
                          <a:spcPts val="0"/>
                        </a:spcBef>
                        <a:spcAft>
                          <a:spcPts val="0"/>
                        </a:spcAft>
                      </a:pPr>
                      <a:r>
                        <a:rPr lang="en-US" sz="1800">
                          <a:effectLst/>
                        </a:rPr>
                        <a:t>4.46</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a:effectLst/>
                        </a:rPr>
                        <a:t>2256.983</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a:effectLst/>
                        </a:rPr>
                        <a:t>2357.618</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GB" sz="1800">
                          <a:effectLst/>
                        </a:rPr>
                        <a:t>4% at 150µm</a:t>
                      </a:r>
                      <a:endParaRPr lang="en-US" sz="1600">
                        <a:effectLst/>
                        <a:latin typeface="Calibri"/>
                        <a:ea typeface="Times New Roman"/>
                        <a:cs typeface="Arial"/>
                      </a:endParaRPr>
                    </a:p>
                  </a:txBody>
                  <a:tcPr marL="68580" marR="68580" marT="0" marB="0"/>
                </a:tc>
              </a:tr>
              <a:tr h="415525">
                <a:tc>
                  <a:txBody>
                    <a:bodyPr/>
                    <a:lstStyle/>
                    <a:p>
                      <a:pPr marL="0" marR="0" algn="ctr" rtl="0">
                        <a:lnSpc>
                          <a:spcPct val="115000"/>
                        </a:lnSpc>
                        <a:spcBef>
                          <a:spcPts val="0"/>
                        </a:spcBef>
                        <a:spcAft>
                          <a:spcPts val="0"/>
                        </a:spcAft>
                      </a:pPr>
                      <a:r>
                        <a:rPr lang="en-US" sz="1800">
                          <a:effectLst/>
                        </a:rPr>
                        <a:t>4.14</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a:effectLst/>
                        </a:rPr>
                        <a:t>2262.158</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a:effectLst/>
                        </a:rPr>
                        <a:t>2355.124</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GB" sz="1800" dirty="0">
                          <a:effectLst/>
                        </a:rPr>
                        <a:t>4% at 75µm</a:t>
                      </a:r>
                      <a:endParaRPr lang="en-US" sz="1600" dirty="0">
                        <a:effectLst/>
                        <a:latin typeface="Calibri"/>
                        <a:ea typeface="Times New Roman"/>
                        <a:cs typeface="Arial"/>
                      </a:endParaRPr>
                    </a:p>
                  </a:txBody>
                  <a:tcPr marL="68580" marR="68580" marT="0" marB="0"/>
                </a:tc>
              </a:tr>
            </a:tbl>
          </a:graphicData>
        </a:graphic>
      </p:graphicFrame>
      <p:sp>
        <p:nvSpPr>
          <p:cNvPr id="5" name="Rectangle 4"/>
          <p:cNvSpPr/>
          <p:nvPr/>
        </p:nvSpPr>
        <p:spPr>
          <a:xfrm>
            <a:off x="607772" y="675072"/>
            <a:ext cx="3630994" cy="523220"/>
          </a:xfrm>
          <a:prstGeom prst="rect">
            <a:avLst/>
          </a:prstGeom>
        </p:spPr>
        <p:txBody>
          <a:bodyPr wrap="none">
            <a:spAutoFit/>
          </a:bodyPr>
          <a:lstStyle/>
          <a:p>
            <a:r>
              <a:rPr lang="en-GB" sz="2400" b="1" dirty="0" smtClean="0">
                <a:latin typeface="Times New Roman" panose="02020603050405020304" pitchFamily="18" charset="0"/>
                <a:cs typeface="Times New Roman" panose="02020603050405020304" pitchFamily="18" charset="0"/>
              </a:rPr>
              <a:t>2- </a:t>
            </a:r>
            <a:r>
              <a:rPr lang="en-GB" sz="2800" b="1" dirty="0" smtClean="0">
                <a:latin typeface="Times New Roman" panose="02020603050405020304" pitchFamily="18" charset="0"/>
                <a:cs typeface="Times New Roman" panose="02020603050405020304" pitchFamily="18" charset="0"/>
              </a:rPr>
              <a:t>Water</a:t>
            </a:r>
            <a:r>
              <a:rPr lang="en-GB" sz="2400" b="1" dirty="0" smtClean="0">
                <a:latin typeface="Times New Roman" panose="02020603050405020304" pitchFamily="18" charset="0"/>
                <a:cs typeface="Times New Roman" panose="02020603050405020304" pitchFamily="18" charset="0"/>
              </a:rPr>
              <a:t> Adsorption Test</a:t>
            </a:r>
            <a:endParaRPr lang="en-US" sz="2400" dirty="0"/>
          </a:p>
        </p:txBody>
      </p:sp>
    </p:spTree>
    <p:extLst>
      <p:ext uri="{BB962C8B-B14F-4D97-AF65-F5344CB8AC3E}">
        <p14:creationId xmlns:p14="http://schemas.microsoft.com/office/powerpoint/2010/main" val="42538836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935342529"/>
              </p:ext>
            </p:extLst>
          </p:nvPr>
        </p:nvGraphicFramePr>
        <p:xfrm>
          <a:off x="1596788" y="1173707"/>
          <a:ext cx="9007523" cy="4653886"/>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913325" y="583020"/>
            <a:ext cx="3555589" cy="369332"/>
          </a:xfrm>
          <a:prstGeom prst="rect">
            <a:avLst/>
          </a:prstGeom>
        </p:spPr>
        <p:txBody>
          <a:bodyPr wrap="none">
            <a:spAutoFit/>
          </a:bodyPr>
          <a:lstStyle/>
          <a:p>
            <a:pPr algn="l"/>
            <a:r>
              <a:rPr lang="en-GB" b="1" dirty="0">
                <a:solidFill>
                  <a:srgbClr val="FF0000"/>
                </a:solidFill>
                <a:latin typeface="Times New Roman" panose="02020603050405020304" pitchFamily="18" charset="0"/>
                <a:cs typeface="Times New Roman" panose="02020603050405020304" pitchFamily="18" charset="0"/>
              </a:rPr>
              <a:t> </a:t>
            </a:r>
            <a:r>
              <a:rPr lang="en-GB" b="1" dirty="0" smtClean="0">
                <a:solidFill>
                  <a:srgbClr val="FF0000"/>
                </a:solidFill>
                <a:latin typeface="Times New Roman" panose="02020603050405020304" pitchFamily="18" charset="0"/>
                <a:cs typeface="Times New Roman" panose="02020603050405020304" pitchFamily="18" charset="0"/>
              </a:rPr>
              <a:t>Water Adsorption test </a:t>
            </a:r>
            <a:r>
              <a:rPr lang="en-GB" b="1" dirty="0">
                <a:solidFill>
                  <a:srgbClr val="FF0000"/>
                </a:solidFill>
                <a:latin typeface="Times New Roman" panose="02020603050405020304" pitchFamily="18" charset="0"/>
                <a:cs typeface="Times New Roman" panose="02020603050405020304" pitchFamily="18" charset="0"/>
              </a:rPr>
              <a:t>Continue ..</a:t>
            </a:r>
            <a:endParaRPr lang="en-US" dirty="0"/>
          </a:p>
        </p:txBody>
      </p:sp>
    </p:spTree>
    <p:extLst>
      <p:ext uri="{BB962C8B-B14F-4D97-AF65-F5344CB8AC3E}">
        <p14:creationId xmlns:p14="http://schemas.microsoft.com/office/powerpoint/2010/main" val="6633539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7921" y="547089"/>
            <a:ext cx="6005015" cy="461665"/>
          </a:xfrm>
          <a:prstGeom prst="rect">
            <a:avLst/>
          </a:prstGeom>
          <a:noFill/>
        </p:spPr>
        <p:txBody>
          <a:bodyPr wrap="square" rtlCol="0">
            <a:spAutoFit/>
          </a:bodyPr>
          <a:lstStyle/>
          <a:p>
            <a:pPr algn="l"/>
            <a:r>
              <a:rPr lang="en-GB" sz="2400" b="1" dirty="0" smtClean="0">
                <a:latin typeface="Times New Roman" panose="02020603050405020304" pitchFamily="18" charset="0"/>
                <a:cs typeface="Times New Roman" panose="02020603050405020304" pitchFamily="18" charset="0"/>
              </a:rPr>
              <a:t>3- </a:t>
            </a:r>
            <a:r>
              <a:rPr lang="en-GB" sz="2400" b="1" dirty="0" smtClean="0">
                <a:latin typeface="Times New Roman" panose="02020603050405020304" pitchFamily="18" charset="0"/>
                <a:cs typeface="Times New Roman" panose="02020603050405020304" pitchFamily="18" charset="0"/>
              </a:rPr>
              <a:t>Slump Test</a:t>
            </a:r>
            <a:endParaRPr lang="en-US" sz="2400" dirty="0"/>
          </a:p>
        </p:txBody>
      </p:sp>
      <p:graphicFrame>
        <p:nvGraphicFramePr>
          <p:cNvPr id="5" name="Table 4"/>
          <p:cNvGraphicFramePr>
            <a:graphicFrameLocks noGrp="1"/>
          </p:cNvGraphicFramePr>
          <p:nvPr>
            <p:extLst>
              <p:ext uri="{D42A27DB-BD31-4B8C-83A1-F6EECF244321}">
                <p14:modId xmlns:p14="http://schemas.microsoft.com/office/powerpoint/2010/main" val="2831379769"/>
              </p:ext>
            </p:extLst>
          </p:nvPr>
        </p:nvGraphicFramePr>
        <p:xfrm>
          <a:off x="2743196" y="1583141"/>
          <a:ext cx="8461614" cy="3903260"/>
        </p:xfrm>
        <a:graphic>
          <a:graphicData uri="http://schemas.openxmlformats.org/drawingml/2006/table">
            <a:tbl>
              <a:tblPr rtl="1" firstRow="1" firstCol="1" bandRow="1">
                <a:tableStyleId>{5C22544A-7EE6-4342-B048-85BDC9FD1C3A}</a:tableStyleId>
              </a:tblPr>
              <a:tblGrid>
                <a:gridCol w="4230807"/>
                <a:gridCol w="4230807"/>
              </a:tblGrid>
              <a:tr h="517232">
                <a:tc>
                  <a:txBody>
                    <a:bodyPr/>
                    <a:lstStyle/>
                    <a:p>
                      <a:pPr marL="0" marR="0" algn="ctr" rtl="0">
                        <a:lnSpc>
                          <a:spcPct val="115000"/>
                        </a:lnSpc>
                        <a:spcBef>
                          <a:spcPts val="0"/>
                        </a:spcBef>
                        <a:spcAft>
                          <a:spcPts val="0"/>
                        </a:spcAft>
                      </a:pPr>
                      <a:r>
                        <a:rPr lang="en-GB" sz="1600">
                          <a:effectLst/>
                        </a:rPr>
                        <a:t>Slump (cm)</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GB" sz="1600" dirty="0">
                          <a:effectLst/>
                        </a:rPr>
                        <a:t>4% PCB at different particle size</a:t>
                      </a:r>
                      <a:endParaRPr lang="en-US" sz="1600" dirty="0">
                        <a:effectLst/>
                        <a:latin typeface="Calibri"/>
                        <a:ea typeface="Times New Roman"/>
                        <a:cs typeface="Arial"/>
                      </a:endParaRPr>
                    </a:p>
                  </a:txBody>
                  <a:tcPr marL="68580" marR="68580" marT="0" marB="0"/>
                </a:tc>
              </a:tr>
              <a:tr h="564338">
                <a:tc>
                  <a:txBody>
                    <a:bodyPr/>
                    <a:lstStyle/>
                    <a:p>
                      <a:pPr marL="0" marR="0" algn="ctr" rtl="0">
                        <a:lnSpc>
                          <a:spcPct val="115000"/>
                        </a:lnSpc>
                        <a:spcBef>
                          <a:spcPts val="0"/>
                        </a:spcBef>
                        <a:spcAft>
                          <a:spcPts val="0"/>
                        </a:spcAft>
                      </a:pPr>
                      <a:r>
                        <a:rPr lang="en-GB" sz="1800" dirty="0">
                          <a:effectLst/>
                        </a:rPr>
                        <a:t>4.3</a:t>
                      </a:r>
                      <a:endParaRPr lang="en-US" sz="1600" dirty="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GB" sz="1800" dirty="0">
                          <a:effectLst/>
                        </a:rPr>
                        <a:t>0</a:t>
                      </a:r>
                      <a:endParaRPr lang="en-US" sz="1600" dirty="0">
                        <a:effectLst/>
                        <a:latin typeface="Calibri"/>
                        <a:ea typeface="Times New Roman"/>
                        <a:cs typeface="Arial"/>
                      </a:endParaRPr>
                    </a:p>
                  </a:txBody>
                  <a:tcPr marL="68580" marR="68580" marT="0" marB="0"/>
                </a:tc>
              </a:tr>
              <a:tr h="564338">
                <a:tc>
                  <a:txBody>
                    <a:bodyPr/>
                    <a:lstStyle/>
                    <a:p>
                      <a:pPr marL="0" marR="0" algn="ctr" rtl="0">
                        <a:lnSpc>
                          <a:spcPct val="115000"/>
                        </a:lnSpc>
                        <a:spcBef>
                          <a:spcPts val="0"/>
                        </a:spcBef>
                        <a:spcAft>
                          <a:spcPts val="0"/>
                        </a:spcAft>
                      </a:pPr>
                      <a:r>
                        <a:rPr lang="en-GB" sz="1800" dirty="0">
                          <a:effectLst/>
                        </a:rPr>
                        <a:t>6.7</a:t>
                      </a:r>
                      <a:endParaRPr lang="en-US" sz="1600" dirty="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US" sz="1800" dirty="0">
                          <a:effectLst/>
                        </a:rPr>
                        <a:t>4% </a:t>
                      </a:r>
                      <a:r>
                        <a:rPr lang="en-GB" sz="1800" dirty="0">
                          <a:effectLst/>
                        </a:rPr>
                        <a:t>Random</a:t>
                      </a:r>
                      <a:endParaRPr lang="en-US" sz="1600" dirty="0">
                        <a:effectLst/>
                        <a:latin typeface="Calibri"/>
                        <a:ea typeface="Times New Roman"/>
                        <a:cs typeface="Arial"/>
                      </a:endParaRPr>
                    </a:p>
                  </a:txBody>
                  <a:tcPr marL="68580" marR="68580" marT="0" marB="0"/>
                </a:tc>
              </a:tr>
              <a:tr h="564338">
                <a:tc>
                  <a:txBody>
                    <a:bodyPr/>
                    <a:lstStyle/>
                    <a:p>
                      <a:pPr marL="0" marR="0" algn="ctr" rtl="0">
                        <a:lnSpc>
                          <a:spcPct val="115000"/>
                        </a:lnSpc>
                        <a:spcBef>
                          <a:spcPts val="0"/>
                        </a:spcBef>
                        <a:spcAft>
                          <a:spcPts val="0"/>
                        </a:spcAft>
                      </a:pPr>
                      <a:r>
                        <a:rPr lang="en-GB" sz="1800">
                          <a:effectLst/>
                        </a:rPr>
                        <a:t>5.1</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GB" sz="1800" dirty="0">
                          <a:effectLst/>
                        </a:rPr>
                        <a:t>75 µm</a:t>
                      </a:r>
                      <a:endParaRPr lang="en-US" sz="1600" dirty="0">
                        <a:effectLst/>
                        <a:latin typeface="Calibri"/>
                        <a:ea typeface="Times New Roman"/>
                        <a:cs typeface="Arial"/>
                      </a:endParaRPr>
                    </a:p>
                  </a:txBody>
                  <a:tcPr marL="68580" marR="68580" marT="0" marB="0"/>
                </a:tc>
              </a:tr>
              <a:tr h="564338">
                <a:tc>
                  <a:txBody>
                    <a:bodyPr/>
                    <a:lstStyle/>
                    <a:p>
                      <a:pPr marL="0" marR="0" algn="ctr" rtl="0">
                        <a:lnSpc>
                          <a:spcPct val="115000"/>
                        </a:lnSpc>
                        <a:spcBef>
                          <a:spcPts val="0"/>
                        </a:spcBef>
                        <a:spcAft>
                          <a:spcPts val="0"/>
                        </a:spcAft>
                      </a:pPr>
                      <a:r>
                        <a:rPr lang="en-GB" sz="1800">
                          <a:effectLst/>
                        </a:rPr>
                        <a:t>6.4</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GB" sz="1800" dirty="0">
                          <a:effectLst/>
                        </a:rPr>
                        <a:t>150 µm</a:t>
                      </a:r>
                      <a:endParaRPr lang="en-US" sz="1600" dirty="0">
                        <a:effectLst/>
                        <a:latin typeface="Calibri"/>
                        <a:ea typeface="Times New Roman"/>
                        <a:cs typeface="Arial"/>
                      </a:endParaRPr>
                    </a:p>
                  </a:txBody>
                  <a:tcPr marL="68580" marR="68580" marT="0" marB="0"/>
                </a:tc>
              </a:tr>
              <a:tr h="564338">
                <a:tc>
                  <a:txBody>
                    <a:bodyPr/>
                    <a:lstStyle/>
                    <a:p>
                      <a:pPr marL="0" marR="0" algn="ctr" rtl="0">
                        <a:lnSpc>
                          <a:spcPct val="115000"/>
                        </a:lnSpc>
                        <a:spcBef>
                          <a:spcPts val="0"/>
                        </a:spcBef>
                        <a:spcAft>
                          <a:spcPts val="0"/>
                        </a:spcAft>
                      </a:pPr>
                      <a:r>
                        <a:rPr lang="en-GB" sz="1800">
                          <a:effectLst/>
                        </a:rPr>
                        <a:t>7.3</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GB" sz="1800" dirty="0">
                          <a:effectLst/>
                        </a:rPr>
                        <a:t>300 µm</a:t>
                      </a:r>
                      <a:endParaRPr lang="en-US" sz="1600" dirty="0">
                        <a:effectLst/>
                        <a:latin typeface="Calibri"/>
                        <a:ea typeface="Times New Roman"/>
                        <a:cs typeface="Arial"/>
                      </a:endParaRPr>
                    </a:p>
                  </a:txBody>
                  <a:tcPr marL="68580" marR="68580" marT="0" marB="0"/>
                </a:tc>
              </a:tr>
              <a:tr h="564338">
                <a:tc>
                  <a:txBody>
                    <a:bodyPr/>
                    <a:lstStyle/>
                    <a:p>
                      <a:pPr marL="0" marR="0" algn="ctr" rtl="0">
                        <a:lnSpc>
                          <a:spcPct val="115000"/>
                        </a:lnSpc>
                        <a:spcBef>
                          <a:spcPts val="0"/>
                        </a:spcBef>
                        <a:spcAft>
                          <a:spcPts val="0"/>
                        </a:spcAft>
                      </a:pPr>
                      <a:r>
                        <a:rPr lang="en-GB" sz="1800">
                          <a:effectLst/>
                        </a:rPr>
                        <a:t>7.9</a:t>
                      </a:r>
                      <a:endParaRPr lang="en-US" sz="1600">
                        <a:effectLst/>
                        <a:latin typeface="Calibri"/>
                        <a:ea typeface="Times New Roman"/>
                        <a:cs typeface="Arial"/>
                      </a:endParaRPr>
                    </a:p>
                  </a:txBody>
                  <a:tcPr marL="68580" marR="68580" marT="0" marB="0"/>
                </a:tc>
                <a:tc>
                  <a:txBody>
                    <a:bodyPr/>
                    <a:lstStyle/>
                    <a:p>
                      <a:pPr marL="0" marR="0" algn="ctr" rtl="0">
                        <a:lnSpc>
                          <a:spcPct val="115000"/>
                        </a:lnSpc>
                        <a:spcBef>
                          <a:spcPts val="0"/>
                        </a:spcBef>
                        <a:spcAft>
                          <a:spcPts val="0"/>
                        </a:spcAft>
                      </a:pPr>
                      <a:r>
                        <a:rPr lang="en-GB" sz="1800" dirty="0">
                          <a:effectLst/>
                        </a:rPr>
                        <a:t>600 µm</a:t>
                      </a:r>
                      <a:endParaRPr lang="en-US" sz="1600" dirty="0">
                        <a:effectLst/>
                        <a:latin typeface="Calibri"/>
                        <a:ea typeface="Times New Roman"/>
                        <a:cs typeface="Arial"/>
                      </a:endParaRPr>
                    </a:p>
                  </a:txBody>
                  <a:tcPr marL="68580" marR="68580" marT="0" marB="0"/>
                </a:tc>
              </a:tr>
            </a:tbl>
          </a:graphicData>
        </a:graphic>
      </p:graphicFrame>
    </p:spTree>
    <p:extLst>
      <p:ext uri="{BB962C8B-B14F-4D97-AF65-F5344CB8AC3E}">
        <p14:creationId xmlns:p14="http://schemas.microsoft.com/office/powerpoint/2010/main" val="34777676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50878" y="656271"/>
            <a:ext cx="6005015" cy="461665"/>
          </a:xfrm>
          <a:prstGeom prst="rect">
            <a:avLst/>
          </a:prstGeom>
          <a:noFill/>
        </p:spPr>
        <p:txBody>
          <a:bodyPr wrap="square" rtlCol="0">
            <a:spAutoFit/>
          </a:bodyPr>
          <a:lstStyle/>
          <a:p>
            <a:pPr algn="l"/>
            <a:r>
              <a:rPr lang="en-GB" sz="2400" b="1" dirty="0" smtClean="0">
                <a:latin typeface="Times New Roman" panose="02020603050405020304" pitchFamily="18" charset="0"/>
                <a:cs typeface="Times New Roman" panose="02020603050405020304" pitchFamily="18" charset="0"/>
              </a:rPr>
              <a:t>Slump Test Continue ...</a:t>
            </a:r>
            <a:endParaRPr lang="en-US" sz="2400" dirty="0"/>
          </a:p>
        </p:txBody>
      </p:sp>
      <p:graphicFrame>
        <p:nvGraphicFramePr>
          <p:cNvPr id="9" name="Chart 8"/>
          <p:cNvGraphicFramePr>
            <a:graphicFrameLocks/>
          </p:cNvGraphicFramePr>
          <p:nvPr>
            <p:extLst>
              <p:ext uri="{D42A27DB-BD31-4B8C-83A1-F6EECF244321}">
                <p14:modId xmlns:p14="http://schemas.microsoft.com/office/powerpoint/2010/main" val="791752787"/>
              </p:ext>
            </p:extLst>
          </p:nvPr>
        </p:nvGraphicFramePr>
        <p:xfrm>
          <a:off x="532263" y="1323833"/>
          <a:ext cx="11259403" cy="46811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541972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50878" y="656271"/>
            <a:ext cx="6005015" cy="461665"/>
          </a:xfrm>
          <a:prstGeom prst="rect">
            <a:avLst/>
          </a:prstGeom>
          <a:noFill/>
        </p:spPr>
        <p:txBody>
          <a:bodyPr wrap="square" rtlCol="0">
            <a:spAutoFit/>
          </a:bodyPr>
          <a:lstStyle/>
          <a:p>
            <a:pPr algn="l"/>
            <a:r>
              <a:rPr lang="en-GB" sz="2400" b="1" dirty="0" smtClean="0">
                <a:latin typeface="Times New Roman" panose="02020603050405020304" pitchFamily="18" charset="0"/>
                <a:cs typeface="Times New Roman" panose="02020603050405020304" pitchFamily="18" charset="0"/>
              </a:rPr>
              <a:t>Slump Test Continue ...</a:t>
            </a:r>
            <a:endParaRPr lang="en-US" sz="2400" dirty="0"/>
          </a:p>
        </p:txBody>
      </p:sp>
      <p:graphicFrame>
        <p:nvGraphicFramePr>
          <p:cNvPr id="3" name="Table 2"/>
          <p:cNvGraphicFramePr>
            <a:graphicFrameLocks noGrp="1"/>
          </p:cNvGraphicFramePr>
          <p:nvPr>
            <p:extLst>
              <p:ext uri="{D42A27DB-BD31-4B8C-83A1-F6EECF244321}">
                <p14:modId xmlns:p14="http://schemas.microsoft.com/office/powerpoint/2010/main" val="1458853535"/>
              </p:ext>
            </p:extLst>
          </p:nvPr>
        </p:nvGraphicFramePr>
        <p:xfrm>
          <a:off x="204717" y="1910687"/>
          <a:ext cx="11659738" cy="3227867"/>
        </p:xfrm>
        <a:graphic>
          <a:graphicData uri="http://schemas.openxmlformats.org/drawingml/2006/table">
            <a:tbl>
              <a:tblPr firstRow="1" firstCol="1" bandRow="1">
                <a:tableStyleId>{2D5ABB26-0587-4C30-8999-92F81FD0307C}</a:tableStyleId>
              </a:tblPr>
              <a:tblGrid>
                <a:gridCol w="1682758"/>
                <a:gridCol w="1504036"/>
                <a:gridCol w="3035760"/>
                <a:gridCol w="2270528"/>
                <a:gridCol w="1837566"/>
                <a:gridCol w="1329090"/>
              </a:tblGrid>
              <a:tr h="1931173">
                <a:tc>
                  <a:txBody>
                    <a:bodyPr/>
                    <a:lstStyle/>
                    <a:p>
                      <a:pPr marL="0" marR="0">
                        <a:lnSpc>
                          <a:spcPct val="115000"/>
                        </a:lnSpc>
                        <a:spcBef>
                          <a:spcPts val="0"/>
                        </a:spcBef>
                        <a:spcAft>
                          <a:spcPts val="0"/>
                        </a:spcAft>
                      </a:pPr>
                      <a:r>
                        <a:rPr lang="en-US" sz="1800" b="1" dirty="0">
                          <a:effectLst/>
                        </a:rPr>
                        <a:t>Placing Conditions</a:t>
                      </a:r>
                      <a:endParaRPr lang="en-US" sz="1600" b="1" dirty="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1800">
                          <a:effectLst/>
                        </a:rPr>
                        <a:t>Blinding concert;</a:t>
                      </a:r>
                      <a:endParaRPr lang="en-US" sz="1600">
                        <a:effectLst/>
                      </a:endParaRPr>
                    </a:p>
                    <a:p>
                      <a:pPr marL="0" marR="0">
                        <a:lnSpc>
                          <a:spcPct val="150000"/>
                        </a:lnSpc>
                        <a:spcBef>
                          <a:spcPts val="0"/>
                        </a:spcBef>
                        <a:spcAft>
                          <a:spcPts val="0"/>
                        </a:spcAft>
                      </a:pPr>
                      <a:r>
                        <a:rPr lang="en-US" sz="1800">
                          <a:effectLst/>
                        </a:rPr>
                        <a:t>Shallow sections;</a:t>
                      </a:r>
                      <a:endParaRPr lang="en-US" sz="1600">
                        <a:effectLst/>
                      </a:endParaRPr>
                    </a:p>
                    <a:p>
                      <a:pPr marL="0" marR="0">
                        <a:lnSpc>
                          <a:spcPct val="115000"/>
                        </a:lnSpc>
                        <a:spcBef>
                          <a:spcPts val="0"/>
                        </a:spcBef>
                        <a:spcAft>
                          <a:spcPts val="0"/>
                        </a:spcAft>
                      </a:pPr>
                      <a:r>
                        <a:rPr lang="en-US" sz="1800">
                          <a:effectLst/>
                        </a:rPr>
                        <a:t>Pavement using pavers</a:t>
                      </a:r>
                      <a:endParaRPr lang="en-US" sz="160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1800" dirty="0">
                          <a:effectLst/>
                        </a:rPr>
                        <a:t>Mass concrete;</a:t>
                      </a:r>
                      <a:endParaRPr lang="en-US" sz="1600" dirty="0">
                        <a:effectLst/>
                      </a:endParaRPr>
                    </a:p>
                    <a:p>
                      <a:pPr marL="0" marR="0">
                        <a:lnSpc>
                          <a:spcPct val="150000"/>
                        </a:lnSpc>
                        <a:spcBef>
                          <a:spcPts val="0"/>
                        </a:spcBef>
                        <a:spcAft>
                          <a:spcPts val="0"/>
                        </a:spcAft>
                      </a:pPr>
                      <a:r>
                        <a:rPr lang="en-US" sz="1800" dirty="0">
                          <a:effectLst/>
                        </a:rPr>
                        <a:t>Lightly reinforced</a:t>
                      </a:r>
                      <a:endParaRPr lang="en-US" sz="1600" dirty="0">
                        <a:effectLst/>
                      </a:endParaRPr>
                    </a:p>
                    <a:p>
                      <a:pPr marL="0" marR="0">
                        <a:lnSpc>
                          <a:spcPct val="150000"/>
                        </a:lnSpc>
                        <a:spcBef>
                          <a:spcPts val="0"/>
                        </a:spcBef>
                        <a:spcAft>
                          <a:spcPts val="0"/>
                        </a:spcAft>
                      </a:pPr>
                      <a:r>
                        <a:rPr lang="en-US" sz="1800" dirty="0">
                          <a:effectLst/>
                        </a:rPr>
                        <a:t>Sections in slab, beams, walls, columns, floor</a:t>
                      </a:r>
                      <a:endParaRPr lang="en-US" sz="1600" dirty="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1800" dirty="0">
                          <a:effectLst/>
                        </a:rPr>
                        <a:t>Heavily reinforced, sections in slab, beams, walls, columns;</a:t>
                      </a:r>
                      <a:endParaRPr lang="en-US" sz="1600" dirty="0">
                        <a:effectLst/>
                      </a:endParaRPr>
                    </a:p>
                    <a:p>
                      <a:pPr marL="0" marR="0">
                        <a:lnSpc>
                          <a:spcPct val="115000"/>
                        </a:lnSpc>
                        <a:spcBef>
                          <a:spcPts val="0"/>
                        </a:spcBef>
                        <a:spcAft>
                          <a:spcPts val="0"/>
                        </a:spcAft>
                      </a:pPr>
                      <a:r>
                        <a:rPr lang="en-US" sz="1800" dirty="0" err="1">
                          <a:effectLst/>
                        </a:rPr>
                        <a:t>Slipform</a:t>
                      </a:r>
                      <a:r>
                        <a:rPr lang="en-US" sz="1800" dirty="0">
                          <a:effectLst/>
                        </a:rPr>
                        <a:t> work;  pumped concrete</a:t>
                      </a:r>
                      <a:endParaRPr lang="en-US" sz="1600" dirty="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50000"/>
                        </a:lnSpc>
                        <a:spcBef>
                          <a:spcPts val="0"/>
                        </a:spcBef>
                        <a:spcAft>
                          <a:spcPts val="0"/>
                        </a:spcAft>
                      </a:pPr>
                      <a:r>
                        <a:rPr lang="en-US" sz="1800" dirty="0">
                          <a:effectLst/>
                        </a:rPr>
                        <a:t>Trench fill; in site piling</a:t>
                      </a:r>
                      <a:endParaRPr lang="en-US" sz="1600" dirty="0">
                        <a:effectLst/>
                      </a:endParaRPr>
                    </a:p>
                    <a:p>
                      <a:pPr marL="0" marR="0">
                        <a:lnSpc>
                          <a:spcPct val="115000"/>
                        </a:lnSpc>
                        <a:spcBef>
                          <a:spcPts val="0"/>
                        </a:spcBef>
                        <a:spcAft>
                          <a:spcPts val="0"/>
                        </a:spcAft>
                      </a:pPr>
                      <a:r>
                        <a:rPr lang="en-US" sz="1600" dirty="0">
                          <a:effectLst/>
                        </a:rPr>
                        <a:t> </a:t>
                      </a:r>
                      <a:endParaRPr lang="en-US" sz="1600" dirty="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effectLst/>
                        </a:rPr>
                        <a:t>Termite concrete</a:t>
                      </a:r>
                      <a:endParaRPr lang="en-US" sz="1600" dirty="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0001">
                <a:tc>
                  <a:txBody>
                    <a:bodyPr/>
                    <a:lstStyle/>
                    <a:p>
                      <a:pPr marL="0" marR="0">
                        <a:lnSpc>
                          <a:spcPct val="115000"/>
                        </a:lnSpc>
                        <a:spcBef>
                          <a:spcPts val="0"/>
                        </a:spcBef>
                        <a:spcAft>
                          <a:spcPts val="0"/>
                        </a:spcAft>
                      </a:pPr>
                      <a:r>
                        <a:rPr lang="en-US" sz="1800" b="1" dirty="0">
                          <a:effectLst/>
                        </a:rPr>
                        <a:t>Degree of workability</a:t>
                      </a:r>
                      <a:endParaRPr lang="en-US" sz="1600" b="1" dirty="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effectLst/>
                        </a:rPr>
                        <a:t>Very low</a:t>
                      </a:r>
                      <a:endParaRPr lang="en-US" sz="160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effectLst/>
                        </a:rPr>
                        <a:t>Low</a:t>
                      </a:r>
                      <a:endParaRPr lang="en-US" sz="1600" dirty="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effectLst/>
                        </a:rPr>
                        <a:t>Medium</a:t>
                      </a:r>
                      <a:endParaRPr lang="en-US" sz="160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effectLst/>
                        </a:rPr>
                        <a:t> high</a:t>
                      </a:r>
                      <a:endParaRPr lang="en-US" sz="160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effectLst/>
                        </a:rPr>
                        <a:t>Very high</a:t>
                      </a:r>
                      <a:endParaRPr lang="en-US" sz="1600" dirty="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0075">
                <a:tc>
                  <a:txBody>
                    <a:bodyPr/>
                    <a:lstStyle/>
                    <a:p>
                      <a:pPr marL="0" marR="0">
                        <a:lnSpc>
                          <a:spcPct val="115000"/>
                        </a:lnSpc>
                        <a:spcBef>
                          <a:spcPts val="0"/>
                        </a:spcBef>
                        <a:spcAft>
                          <a:spcPts val="0"/>
                        </a:spcAft>
                      </a:pPr>
                      <a:r>
                        <a:rPr lang="en-US" sz="1800" b="1" dirty="0">
                          <a:effectLst/>
                        </a:rPr>
                        <a:t>Slump (mm)</a:t>
                      </a:r>
                      <a:endParaRPr lang="en-US" sz="1600" b="1" dirty="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effectLst/>
                        </a:rPr>
                        <a:t>&lt;25</a:t>
                      </a:r>
                      <a:endParaRPr lang="en-US" sz="160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effectLst/>
                        </a:rPr>
                        <a:t>25 – 75</a:t>
                      </a:r>
                      <a:endParaRPr lang="en-US" sz="160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effectLst/>
                        </a:rPr>
                        <a:t>50 - 100</a:t>
                      </a:r>
                      <a:endParaRPr lang="en-US" sz="160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effectLst/>
                        </a:rPr>
                        <a:t>75 – 100</a:t>
                      </a:r>
                      <a:endParaRPr lang="en-US" sz="160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effectLst/>
                        </a:rPr>
                        <a:t>100 – 150</a:t>
                      </a:r>
                      <a:endParaRPr lang="en-US" sz="1600" dirty="0">
                        <a:effectLst/>
                        <a:latin typeface="Calibri"/>
                        <a:ea typeface="Times New Roman"/>
                        <a:cs typeface="Aria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5015467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57200"/>
            <a:ext cx="10515600" cy="5719763"/>
          </a:xfrm>
        </p:spPr>
        <p:txBody>
          <a:bodyPr>
            <a:normAutofit/>
          </a:bodyPr>
          <a:lstStyle/>
          <a:p>
            <a:pPr marL="0" indent="0" algn="l" rtl="0">
              <a:buNone/>
            </a:pPr>
            <a:r>
              <a:rPr lang="en-US" sz="4400" b="1" dirty="0" smtClean="0">
                <a:solidFill>
                  <a:schemeClr val="tx1"/>
                </a:solidFill>
                <a:effectLst>
                  <a:outerShdw blurRad="38100" dist="38100" dir="2700000" algn="tl">
                    <a:srgbClr val="000000">
                      <a:alpha val="43137"/>
                    </a:srgbClr>
                  </a:outerShdw>
                </a:effectLst>
              </a:rPr>
              <a:t>Conclusion</a:t>
            </a:r>
            <a:endParaRPr lang="en-US" sz="4400" b="1" dirty="0" smtClean="0">
              <a:solidFill>
                <a:srgbClr val="FF0000"/>
              </a:solidFill>
            </a:endParaRPr>
          </a:p>
          <a:p>
            <a:pPr>
              <a:lnSpc>
                <a:spcPct val="150000"/>
              </a:lnSpc>
              <a:buClr>
                <a:srgbClr val="C00000"/>
              </a:buClr>
              <a:buFont typeface="Wingdings" panose="05000000000000000000" pitchFamily="2" charset="2"/>
              <a:buChar char="Ø"/>
            </a:pPr>
            <a:r>
              <a:rPr lang="en-GB" sz="3200" dirty="0">
                <a:solidFill>
                  <a:schemeClr val="tx1"/>
                </a:solidFill>
                <a:latin typeface="Times New Roman" panose="02020603050405020304" pitchFamily="18" charset="0"/>
                <a:cs typeface="Times New Roman" panose="02020603050405020304" pitchFamily="18" charset="0"/>
              </a:rPr>
              <a:t>The PCB of waste automobile tires may be one </a:t>
            </a:r>
            <a:r>
              <a:rPr lang="en-GB" sz="3200" dirty="0" smtClean="0">
                <a:solidFill>
                  <a:schemeClr val="tx1"/>
                </a:solidFill>
                <a:latin typeface="Times New Roman" panose="02020603050405020304" pitchFamily="18" charset="0"/>
                <a:cs typeface="Times New Roman" panose="02020603050405020304" pitchFamily="18" charset="0"/>
              </a:rPr>
              <a:t>of </a:t>
            </a:r>
            <a:r>
              <a:rPr lang="en-GB" sz="3200" dirty="0">
                <a:solidFill>
                  <a:schemeClr val="tx1"/>
                </a:solidFill>
                <a:latin typeface="Times New Roman" panose="02020603050405020304" pitchFamily="18" charset="0"/>
                <a:cs typeface="Times New Roman" panose="02020603050405020304" pitchFamily="18" charset="0"/>
              </a:rPr>
              <a:t>the most desirable techniques for the economic and environmental stand point</a:t>
            </a:r>
            <a:r>
              <a:rPr lang="en-US" sz="3200" dirty="0">
                <a:solidFill>
                  <a:schemeClr val="tx1"/>
                </a:solidFill>
                <a:latin typeface="Times New Roman" panose="02020603050405020304" pitchFamily="18" charset="0"/>
                <a:cs typeface="Times New Roman" panose="02020603050405020304" pitchFamily="18" charset="0"/>
              </a:rPr>
              <a:t>.</a:t>
            </a:r>
          </a:p>
          <a:p>
            <a:pPr>
              <a:lnSpc>
                <a:spcPct val="150000"/>
              </a:lnSpc>
              <a:buClr>
                <a:srgbClr val="C00000"/>
              </a:buClr>
              <a:buFont typeface="Wingdings" panose="05000000000000000000" pitchFamily="2" charset="2"/>
              <a:buChar char="Ø"/>
            </a:pPr>
            <a:r>
              <a:rPr lang="en-GB" sz="3200" dirty="0" smtClean="0">
                <a:solidFill>
                  <a:schemeClr val="tx1"/>
                </a:solidFill>
                <a:latin typeface="Times New Roman" panose="02020603050405020304" pitchFamily="18" charset="0"/>
                <a:cs typeface="Times New Roman" panose="02020603050405020304" pitchFamily="18" charset="0"/>
              </a:rPr>
              <a:t>Lastly</a:t>
            </a:r>
            <a:r>
              <a:rPr lang="en-GB" sz="3200" dirty="0">
                <a:solidFill>
                  <a:schemeClr val="tx1"/>
                </a:solidFill>
                <a:latin typeface="Times New Roman" panose="02020603050405020304" pitchFamily="18" charset="0"/>
                <a:cs typeface="Times New Roman" panose="02020603050405020304" pitchFamily="18" charset="0"/>
              </a:rPr>
              <a:t>, a PCB content of 4% of the weight of concrete mix will be recommended </a:t>
            </a:r>
            <a:r>
              <a:rPr lang="en-GB" sz="3200" dirty="0" smtClean="0">
                <a:solidFill>
                  <a:schemeClr val="tx1"/>
                </a:solidFill>
                <a:latin typeface="Times New Roman" panose="02020603050405020304" pitchFamily="18" charset="0"/>
                <a:cs typeface="Times New Roman" panose="02020603050405020304" pitchFamily="18" charset="0"/>
              </a:rPr>
              <a:t>to use at 75</a:t>
            </a:r>
            <a:r>
              <a:rPr lang="en-US" sz="3200" dirty="0" smtClean="0"/>
              <a:t> </a:t>
            </a:r>
            <a:r>
              <a:rPr lang="en-US" sz="3200" dirty="0" smtClean="0">
                <a:solidFill>
                  <a:schemeClr val="tx1"/>
                </a:solidFill>
              </a:rPr>
              <a:t>µm</a:t>
            </a:r>
            <a:r>
              <a:rPr lang="en-GB" sz="3200" dirty="0" smtClean="0">
                <a:solidFill>
                  <a:schemeClr val="tx1"/>
                </a:solidFill>
                <a:latin typeface="Times New Roman" panose="02020603050405020304" pitchFamily="18" charset="0"/>
                <a:cs typeface="Times New Roman" panose="02020603050405020304" pitchFamily="18" charset="0"/>
              </a:rPr>
              <a:t> particle size to give desirable compressive strength after 28 days.</a:t>
            </a:r>
            <a:endParaRPr lang="ar-SA" sz="3200" dirty="0">
              <a:solidFill>
                <a:schemeClr val="tx1"/>
              </a:solidFill>
            </a:endParaRPr>
          </a:p>
          <a:p>
            <a:pPr marL="0" indent="0" algn="l" rtl="0">
              <a:buNone/>
            </a:pPr>
            <a:endParaRPr lang="ar-SA" sz="4400" b="1" dirty="0">
              <a:solidFill>
                <a:srgbClr val="FF0000"/>
              </a:solidFill>
            </a:endParaRPr>
          </a:p>
        </p:txBody>
      </p:sp>
    </p:spTree>
    <p:extLst>
      <p:ext uri="{BB962C8B-B14F-4D97-AF65-F5344CB8AC3E}">
        <p14:creationId xmlns:p14="http://schemas.microsoft.com/office/powerpoint/2010/main" val="27719854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32508"/>
            <a:ext cx="10515600" cy="6255327"/>
          </a:xfrm>
        </p:spPr>
        <p:txBody>
          <a:bodyPr>
            <a:normAutofit/>
          </a:bodyPr>
          <a:lstStyle/>
          <a:p>
            <a:pPr marL="0" indent="0" algn="l" rtl="0">
              <a:buNone/>
            </a:pPr>
            <a:r>
              <a:rPr lang="en-US" sz="3200" dirty="0" smtClean="0"/>
              <a:t>First of all adding water to concrete must be very careful so water amount that should be added must be studied and weighed carefully.</a:t>
            </a:r>
          </a:p>
          <a:p>
            <a:pPr marL="0" indent="0" algn="l" rtl="0">
              <a:buNone/>
            </a:pPr>
            <a:r>
              <a:rPr lang="en-US" sz="3200" dirty="0" smtClean="0"/>
              <a:t>About dealing with cement it is not preferable to use cement from an opened left pocket.</a:t>
            </a:r>
          </a:p>
          <a:p>
            <a:pPr marL="0" indent="0" algn="l" rtl="0">
              <a:buNone/>
            </a:pPr>
            <a:r>
              <a:rPr lang="en-US" sz="3200" dirty="0" smtClean="0"/>
              <a:t>Another recommendation which is dealing with pyrolysis carbon black should be in very careful way and this is due to the light weight of the PCB</a:t>
            </a:r>
            <a:endParaRPr lang="ar-SA" sz="3200" dirty="0">
              <a:solidFill>
                <a:srgbClr val="FF0000"/>
              </a:solidFill>
            </a:endParaRPr>
          </a:p>
        </p:txBody>
      </p:sp>
      <p:sp>
        <p:nvSpPr>
          <p:cNvPr id="5" name="مربع نص 4"/>
          <p:cNvSpPr txBox="1"/>
          <p:nvPr/>
        </p:nvSpPr>
        <p:spPr>
          <a:xfrm>
            <a:off x="804672" y="426720"/>
            <a:ext cx="7546848" cy="923330"/>
          </a:xfrm>
          <a:prstGeom prst="rect">
            <a:avLst/>
          </a:prstGeom>
          <a:noFill/>
        </p:spPr>
        <p:txBody>
          <a:bodyPr wrap="square" rtlCol="0">
            <a:spAutoFit/>
          </a:bodyPr>
          <a:lstStyle/>
          <a:p>
            <a:pPr algn="l"/>
            <a:r>
              <a:rPr lang="en-US" sz="3600" b="1" dirty="0">
                <a:effectLst>
                  <a:outerShdw blurRad="38100" dist="38100" dir="2700000" algn="tl">
                    <a:srgbClr val="000000">
                      <a:alpha val="43137"/>
                    </a:srgbClr>
                  </a:outerShdw>
                </a:effectLst>
              </a:rPr>
              <a:t>Recommendation</a:t>
            </a:r>
            <a:endParaRPr lang="en-US" b="1" dirty="0">
              <a:effectLst>
                <a:outerShdw blurRad="38100" dist="38100" dir="2700000" algn="tl">
                  <a:srgbClr val="000000">
                    <a:alpha val="43137"/>
                  </a:srgbClr>
                </a:outerShdw>
              </a:effectLst>
            </a:endParaRPr>
          </a:p>
          <a:p>
            <a:pPr algn="l"/>
            <a:endParaRPr lang="en-US" dirty="0"/>
          </a:p>
        </p:txBody>
      </p:sp>
    </p:spTree>
    <p:extLst>
      <p:ext uri="{BB962C8B-B14F-4D97-AF65-F5344CB8AC3E}">
        <p14:creationId xmlns:p14="http://schemas.microsoft.com/office/powerpoint/2010/main" val="12721500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3816" y="1609344"/>
            <a:ext cx="10515600" cy="3433763"/>
          </a:xfrm>
        </p:spPr>
        <p:txBody>
          <a:bodyPr/>
          <a:lstStyle/>
          <a:p>
            <a:pPr marL="0" indent="0" algn="ctr">
              <a:buNone/>
            </a:pPr>
            <a:r>
              <a:rPr lang="en-US" sz="8000" b="1" dirty="0" smtClean="0">
                <a:solidFill>
                  <a:schemeClr val="tx1"/>
                </a:solidFill>
              </a:rPr>
              <a:t>Thank you </a:t>
            </a:r>
            <a:r>
              <a:rPr lang="en-US" sz="8000" b="1" dirty="0" smtClean="0">
                <a:solidFill>
                  <a:schemeClr val="tx1"/>
                </a:solidFill>
                <a:sym typeface="Wingdings" panose="05000000000000000000" pitchFamily="2" charset="2"/>
              </a:rPr>
              <a:t></a:t>
            </a:r>
            <a:endParaRPr lang="en-US" b="1" dirty="0" smtClean="0">
              <a:solidFill>
                <a:schemeClr val="tx1"/>
              </a:solidFill>
            </a:endParaRPr>
          </a:p>
        </p:txBody>
      </p:sp>
    </p:spTree>
    <p:extLst>
      <p:ext uri="{BB962C8B-B14F-4D97-AF65-F5344CB8AC3E}">
        <p14:creationId xmlns:p14="http://schemas.microsoft.com/office/powerpoint/2010/main" val="25659032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11726"/>
            <a:ext cx="10515600" cy="6338455"/>
          </a:xfrm>
        </p:spPr>
        <p:txBody>
          <a:bodyPr>
            <a:normAutofit/>
          </a:bodyPr>
          <a:lstStyle/>
          <a:p>
            <a:pPr marL="0" indent="0" algn="l" rtl="0">
              <a:buNone/>
            </a:pPr>
            <a:r>
              <a:rPr lang="en-US" sz="4400" dirty="0" smtClean="0">
                <a:solidFill>
                  <a:srgbClr val="FF0000"/>
                </a:solidFill>
              </a:rPr>
              <a:t> </a:t>
            </a:r>
            <a:br>
              <a:rPr lang="en-US" sz="4400" dirty="0" smtClean="0">
                <a:solidFill>
                  <a:srgbClr val="FF0000"/>
                </a:solidFill>
              </a:rPr>
            </a:br>
            <a:r>
              <a:rPr lang="en-US" sz="4400" b="1" dirty="0" smtClean="0">
                <a:solidFill>
                  <a:srgbClr val="FF0000"/>
                </a:solidFill>
              </a:rPr>
              <a:t> Concrete: </a:t>
            </a:r>
          </a:p>
          <a:p>
            <a:pPr marL="0" indent="0">
              <a:buNone/>
            </a:pPr>
            <a:r>
              <a:rPr lang="en-US" sz="4400" dirty="0"/>
              <a:t>Concrete is the most widely used in construction material in the world. It is obtained by mixing cementitious materials, water and aggregates in required proportions.</a:t>
            </a:r>
          </a:p>
        </p:txBody>
      </p:sp>
      <p:sp>
        <p:nvSpPr>
          <p:cNvPr id="2" name="مربع نص 1"/>
          <p:cNvSpPr txBox="1"/>
          <p:nvPr/>
        </p:nvSpPr>
        <p:spPr>
          <a:xfrm>
            <a:off x="938784" y="597408"/>
            <a:ext cx="6620256" cy="830997"/>
          </a:xfrm>
          <a:prstGeom prst="rect">
            <a:avLst/>
          </a:prstGeom>
          <a:noFill/>
        </p:spPr>
        <p:txBody>
          <a:bodyPr wrap="square" rtlCol="0">
            <a:spAutoFit/>
          </a:bodyPr>
          <a:lstStyle/>
          <a:p>
            <a:pPr algn="l"/>
            <a:r>
              <a:rPr lang="en-US" sz="4800" b="1" dirty="0">
                <a:effectLst>
                  <a:outerShdw blurRad="38100" dist="38100" dir="2700000" algn="tl">
                    <a:srgbClr val="000000">
                      <a:alpha val="43137"/>
                    </a:srgbClr>
                  </a:outerShdw>
                </a:effectLst>
              </a:rPr>
              <a:t>Introduction</a:t>
            </a:r>
            <a:endParaRPr lang="en-US" sz="4800" dirty="0"/>
          </a:p>
        </p:txBody>
      </p:sp>
    </p:spTree>
    <p:extLst>
      <p:ext uri="{BB962C8B-B14F-4D97-AF65-F5344CB8AC3E}">
        <p14:creationId xmlns:p14="http://schemas.microsoft.com/office/powerpoint/2010/main" val="1518189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bdallah\Desktop\New folder\5araaaaaaa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4288" y="1685497"/>
            <a:ext cx="7412736" cy="3983781"/>
          </a:xfrm>
          <a:prstGeom prst="rect">
            <a:avLst/>
          </a:prstGeom>
          <a:noFill/>
          <a:extLst>
            <a:ext uri="{909E8E84-426E-40DD-AFC4-6F175D3DCCD1}">
              <a14:hiddenFill xmlns:a14="http://schemas.microsoft.com/office/drawing/2010/main">
                <a:solidFill>
                  <a:srgbClr val="FFFFFF"/>
                </a:solidFill>
              </a14:hiddenFill>
            </a:ext>
          </a:extLst>
        </p:spPr>
      </p:pic>
      <p:sp>
        <p:nvSpPr>
          <p:cNvPr id="3" name="مربع نص 2"/>
          <p:cNvSpPr txBox="1"/>
          <p:nvPr/>
        </p:nvSpPr>
        <p:spPr>
          <a:xfrm>
            <a:off x="3535680" y="634359"/>
            <a:ext cx="5132832" cy="707886"/>
          </a:xfrm>
          <a:prstGeom prst="rect">
            <a:avLst/>
          </a:prstGeom>
          <a:noFill/>
        </p:spPr>
        <p:txBody>
          <a:bodyPr wrap="square" rtlCol="0">
            <a:spAutoFit/>
          </a:bodyPr>
          <a:lstStyle/>
          <a:p>
            <a:pPr algn="ctr"/>
            <a:r>
              <a:rPr lang="en-US" sz="4000" b="1" dirty="0">
                <a:effectLst>
                  <a:outerShdw blurRad="38100" dist="38100" dir="2700000" algn="tl">
                    <a:srgbClr val="000000">
                      <a:alpha val="43137"/>
                    </a:srgbClr>
                  </a:outerShdw>
                </a:effectLst>
              </a:rPr>
              <a:t>Concrete consists of </a:t>
            </a:r>
          </a:p>
        </p:txBody>
      </p:sp>
    </p:spTree>
    <p:extLst>
      <p:ext uri="{BB962C8B-B14F-4D97-AF65-F5344CB8AC3E}">
        <p14:creationId xmlns:p14="http://schemas.microsoft.com/office/powerpoint/2010/main" val="7950849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53291"/>
            <a:ext cx="10515600" cy="6172200"/>
          </a:xfrm>
        </p:spPr>
        <p:txBody>
          <a:bodyPr>
            <a:normAutofit/>
          </a:bodyPr>
          <a:lstStyle/>
          <a:p>
            <a:pPr marL="0" indent="0" algn="l" rtl="0">
              <a:buNone/>
            </a:pPr>
            <a:r>
              <a:rPr lang="en-US" sz="4400" b="1" dirty="0" smtClean="0">
                <a:solidFill>
                  <a:srgbClr val="FF0000"/>
                </a:solidFill>
              </a:rPr>
              <a:t>Concrete admixture </a:t>
            </a:r>
          </a:p>
          <a:p>
            <a:pPr marL="0" indent="0">
              <a:buNone/>
            </a:pPr>
            <a:r>
              <a:rPr lang="en-US" sz="4400" dirty="0" smtClean="0"/>
              <a:t/>
            </a:r>
            <a:br>
              <a:rPr lang="en-US" sz="4400" dirty="0" smtClean="0"/>
            </a:br>
            <a:r>
              <a:rPr lang="en-US" sz="4400" dirty="0" smtClean="0"/>
              <a:t>Additives </a:t>
            </a:r>
            <a:r>
              <a:rPr lang="en-US" sz="4400" dirty="0"/>
              <a:t>are used in concrete for several purposes are (plasticizers</a:t>
            </a:r>
            <a:r>
              <a:rPr lang="en-US" sz="4400" dirty="0" smtClean="0"/>
              <a:t>, </a:t>
            </a:r>
            <a:r>
              <a:rPr lang="en-US" sz="4400" dirty="0"/>
              <a:t>retarders</a:t>
            </a:r>
            <a:r>
              <a:rPr lang="en-US" sz="4400"/>
              <a:t>, </a:t>
            </a:r>
            <a:r>
              <a:rPr lang="en-US" sz="4400" smtClean="0"/>
              <a:t>accelerators,</a:t>
            </a:r>
            <a:r>
              <a:rPr lang="en-US" sz="4400"/>
              <a:t> </a:t>
            </a:r>
            <a:r>
              <a:rPr lang="en-US" sz="4400" smtClean="0"/>
              <a:t>Shrinkage-reducing </a:t>
            </a:r>
            <a:r>
              <a:rPr lang="en-US" sz="4400" dirty="0"/>
              <a:t>and air entraining agents</a:t>
            </a:r>
            <a:r>
              <a:rPr lang="en-US" sz="4400" dirty="0" smtClean="0"/>
              <a:t>).</a:t>
            </a:r>
            <a:endParaRPr lang="ar-SA" sz="4400" dirty="0"/>
          </a:p>
        </p:txBody>
      </p:sp>
    </p:spTree>
    <p:extLst>
      <p:ext uri="{BB962C8B-B14F-4D97-AF65-F5344CB8AC3E}">
        <p14:creationId xmlns:p14="http://schemas.microsoft.com/office/powerpoint/2010/main" val="16957765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3011424" y="536448"/>
            <a:ext cx="5754624" cy="707886"/>
          </a:xfrm>
          <a:prstGeom prst="rect">
            <a:avLst/>
          </a:prstGeom>
          <a:noFill/>
        </p:spPr>
        <p:txBody>
          <a:bodyPr wrap="square" rtlCol="0">
            <a:spAutoFit/>
          </a:bodyPr>
          <a:lstStyle/>
          <a:p>
            <a:pPr algn="ctr"/>
            <a:r>
              <a:rPr lang="en-US" sz="4000" b="1" dirty="0">
                <a:effectLst>
                  <a:outerShdw blurRad="38100" dist="38100" dir="2700000" algn="tl">
                    <a:srgbClr val="000000">
                      <a:alpha val="43137"/>
                    </a:srgbClr>
                  </a:outerShdw>
                </a:effectLst>
              </a:rPr>
              <a:t>Concrete Additives</a:t>
            </a:r>
          </a:p>
        </p:txBody>
      </p:sp>
      <p:pic>
        <p:nvPicPr>
          <p:cNvPr id="5" name="Picture 2"/>
          <p:cNvPicPr/>
          <p:nvPr/>
        </p:nvPicPr>
        <p:blipFill>
          <a:blip r:embed="rId2">
            <a:extLst>
              <a:ext uri="{28A0092B-C50C-407E-A947-70E740481C1C}">
                <a14:useLocalDpi xmlns:a14="http://schemas.microsoft.com/office/drawing/2010/main" val="0"/>
              </a:ext>
            </a:extLst>
          </a:blip>
          <a:stretch>
            <a:fillRect/>
          </a:stretch>
        </p:blipFill>
        <p:spPr>
          <a:xfrm>
            <a:off x="2493264" y="1840992"/>
            <a:ext cx="6790944" cy="3864864"/>
          </a:xfrm>
          <a:prstGeom prst="rect">
            <a:avLst/>
          </a:prstGeom>
        </p:spPr>
      </p:pic>
    </p:spTree>
    <p:extLst>
      <p:ext uri="{BB962C8B-B14F-4D97-AF65-F5344CB8AC3E}">
        <p14:creationId xmlns:p14="http://schemas.microsoft.com/office/powerpoint/2010/main" val="10093811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32509"/>
            <a:ext cx="10515600" cy="6234546"/>
          </a:xfrm>
        </p:spPr>
        <p:txBody>
          <a:bodyPr>
            <a:normAutofit/>
          </a:bodyPr>
          <a:lstStyle/>
          <a:p>
            <a:pPr marL="0" indent="0" algn="l" rtl="0">
              <a:buNone/>
            </a:pPr>
            <a:r>
              <a:rPr lang="en-US" sz="3600" b="1" dirty="0" smtClean="0">
                <a:solidFill>
                  <a:srgbClr val="FFC000"/>
                </a:solidFill>
              </a:rPr>
              <a:t>Advantage of concrete </a:t>
            </a:r>
          </a:p>
          <a:p>
            <a:pPr marL="0" indent="0" algn="l" rtl="0">
              <a:buNone/>
            </a:pPr>
            <a:r>
              <a:rPr lang="en-US" sz="3200" dirty="0" smtClean="0"/>
              <a:t>1. Concrete components are easily available. </a:t>
            </a:r>
            <a:br>
              <a:rPr lang="en-US" sz="3200" dirty="0" smtClean="0"/>
            </a:br>
            <a:r>
              <a:rPr lang="en-US" sz="3200" dirty="0" smtClean="0"/>
              <a:t>2. Concrete is free of defects unlike natural stones. </a:t>
            </a:r>
            <a:br>
              <a:rPr lang="en-US" sz="3200" dirty="0" smtClean="0"/>
            </a:br>
            <a:r>
              <a:rPr lang="en-US" sz="3200" dirty="0" smtClean="0"/>
              <a:t>3. Concrete strength can be controlled with economy. </a:t>
            </a:r>
            <a:br>
              <a:rPr lang="en-US" sz="3200" dirty="0" smtClean="0"/>
            </a:br>
            <a:r>
              <a:rPr lang="en-US" sz="3200" dirty="0" smtClean="0"/>
              <a:t>4. The durability of concrete is very high. </a:t>
            </a:r>
            <a:br>
              <a:rPr lang="en-US" sz="3200" dirty="0" smtClean="0"/>
            </a:br>
            <a:r>
              <a:rPr lang="en-US" sz="3200" dirty="0" smtClean="0"/>
              <a:t>5. Easy to form concrete for the desired shape. </a:t>
            </a:r>
            <a:br>
              <a:rPr lang="en-US" sz="3200" dirty="0" smtClean="0"/>
            </a:br>
            <a:endParaRPr lang="ar-SA" sz="3200" dirty="0"/>
          </a:p>
        </p:txBody>
      </p:sp>
    </p:spTree>
    <p:extLst>
      <p:ext uri="{BB962C8B-B14F-4D97-AF65-F5344CB8AC3E}">
        <p14:creationId xmlns:p14="http://schemas.microsoft.com/office/powerpoint/2010/main" val="3431297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6635" y="332509"/>
            <a:ext cx="11173691" cy="6151418"/>
          </a:xfrm>
        </p:spPr>
        <p:txBody>
          <a:bodyPr>
            <a:normAutofit/>
          </a:bodyPr>
          <a:lstStyle/>
          <a:p>
            <a:pPr marL="0" indent="0" algn="l" rtl="0">
              <a:buNone/>
            </a:pPr>
            <a:r>
              <a:rPr lang="en-US" sz="3600" b="1" dirty="0" smtClean="0">
                <a:solidFill>
                  <a:srgbClr val="FFC000"/>
                </a:solidFill>
              </a:rPr>
              <a:t>Dis advantage of concrete</a:t>
            </a:r>
            <a:r>
              <a:rPr lang="en-US" sz="3600" b="1" dirty="0" smtClean="0"/>
              <a:t/>
            </a:r>
            <a:br>
              <a:rPr lang="en-US" sz="3600" b="1" dirty="0" smtClean="0"/>
            </a:br>
            <a:r>
              <a:rPr lang="en-US" sz="3600" b="1" dirty="0" smtClean="0"/>
              <a:t/>
            </a:r>
            <a:br>
              <a:rPr lang="en-US" sz="3600" b="1" dirty="0" smtClean="0"/>
            </a:br>
            <a:r>
              <a:rPr lang="en-US" sz="3200" dirty="0" smtClean="0"/>
              <a:t>1. The tensile strength of the concrete is low. </a:t>
            </a:r>
            <a:br>
              <a:rPr lang="en-US" sz="3200" dirty="0" smtClean="0"/>
            </a:br>
            <a:r>
              <a:rPr lang="en-US" sz="3200" dirty="0" smtClean="0"/>
              <a:t>2. Concrete is high brittle. </a:t>
            </a:r>
            <a:br>
              <a:rPr lang="en-US" sz="3200" dirty="0" smtClean="0"/>
            </a:br>
            <a:r>
              <a:rPr lang="en-US" sz="3200" dirty="0" smtClean="0"/>
              <a:t>3. Its weight is high compared to its strength. </a:t>
            </a:r>
            <a:br>
              <a:rPr lang="en-US" sz="3200" dirty="0" smtClean="0"/>
            </a:br>
            <a:r>
              <a:rPr lang="en-US" sz="3200" dirty="0" smtClean="0"/>
              <a:t>4. Concrete contains soluble salts which affect their properties. </a:t>
            </a:r>
            <a:br>
              <a:rPr lang="en-US" sz="3200" dirty="0" smtClean="0"/>
            </a:br>
            <a:r>
              <a:rPr lang="en-US" sz="3200" dirty="0" smtClean="0"/>
              <a:t>5. Concrete contains pores.</a:t>
            </a:r>
            <a:endParaRPr lang="ar-SA" sz="3200" dirty="0"/>
          </a:p>
        </p:txBody>
      </p:sp>
    </p:spTree>
    <p:extLst>
      <p:ext uri="{BB962C8B-B14F-4D97-AF65-F5344CB8AC3E}">
        <p14:creationId xmlns:p14="http://schemas.microsoft.com/office/powerpoint/2010/main" val="25303451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1479</TotalTime>
  <Words>1009</Words>
  <Application>Microsoft Office PowerPoint</Application>
  <PresentationFormat>Custom</PresentationFormat>
  <Paragraphs>285</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NewsPrint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Results : 1- Compression Test Compression Test at 7 days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محمد نصار</dc:creator>
  <cp:lastModifiedBy>Abdullah Aghbar</cp:lastModifiedBy>
  <cp:revision>86</cp:revision>
  <dcterms:created xsi:type="dcterms:W3CDTF">2019-05-17T21:08:52Z</dcterms:created>
  <dcterms:modified xsi:type="dcterms:W3CDTF">2020-08-16T08:16:40Z</dcterms:modified>
</cp:coreProperties>
</file>