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3"/>
  </p:notesMasterIdLst>
  <p:sldIdLst>
    <p:sldId id="256" r:id="rId2"/>
    <p:sldId id="258" r:id="rId3"/>
    <p:sldId id="259" r:id="rId4"/>
    <p:sldId id="260" r:id="rId5"/>
    <p:sldId id="336" r:id="rId6"/>
    <p:sldId id="261" r:id="rId7"/>
    <p:sldId id="337" r:id="rId8"/>
    <p:sldId id="317" r:id="rId9"/>
    <p:sldId id="262" r:id="rId10"/>
    <p:sldId id="263" r:id="rId11"/>
    <p:sldId id="270" r:id="rId12"/>
    <p:sldId id="318" r:id="rId13"/>
    <p:sldId id="271" r:id="rId14"/>
    <p:sldId id="273" r:id="rId15"/>
    <p:sldId id="274" r:id="rId16"/>
    <p:sldId id="275" r:id="rId17"/>
    <p:sldId id="319" r:id="rId18"/>
    <p:sldId id="276" r:id="rId19"/>
    <p:sldId id="277" r:id="rId20"/>
    <p:sldId id="27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280" r:id="rId30"/>
    <p:sldId id="281" r:id="rId31"/>
    <p:sldId id="328" r:id="rId32"/>
    <p:sldId id="329" r:id="rId33"/>
    <p:sldId id="330" r:id="rId34"/>
    <p:sldId id="282" r:id="rId35"/>
    <p:sldId id="289" r:id="rId36"/>
    <p:sldId id="290" r:id="rId37"/>
    <p:sldId id="295" r:id="rId38"/>
    <p:sldId id="296" r:id="rId39"/>
    <p:sldId id="334" r:id="rId40"/>
    <p:sldId id="331" r:id="rId41"/>
    <p:sldId id="340" r:id="rId42"/>
    <p:sldId id="341" r:id="rId43"/>
    <p:sldId id="342" r:id="rId44"/>
    <p:sldId id="335" r:id="rId45"/>
    <p:sldId id="333" r:id="rId46"/>
    <p:sldId id="304" r:id="rId47"/>
    <p:sldId id="312" r:id="rId48"/>
    <p:sldId id="311" r:id="rId49"/>
    <p:sldId id="338" r:id="rId50"/>
    <p:sldId id="339" r:id="rId51"/>
    <p:sldId id="313" r:id="rId52"/>
  </p:sldIdLst>
  <p:sldSz cx="18288000" cy="10287000"/>
  <p:notesSz cx="6858000" cy="9144000"/>
  <p:embeddedFontLst>
    <p:embeddedFont>
      <p:font typeface="Canva Sans Bold" panose="020B0604020202090204" charset="0"/>
      <p:regular r:id="rId54"/>
    </p:embeddedFont>
    <p:embeddedFont>
      <p:font typeface="Calibri" panose="020F0502020204030204" pitchFamily="34" charset="0"/>
      <p:regular r:id="rId55"/>
      <p:bold r:id="rId56"/>
    </p:embeddedFont>
    <p:embeddedFont>
      <p:font typeface="Muli Bold" panose="020B0604020202090204" charset="0"/>
      <p:regular r:id="rId57"/>
    </p:embeddedFont>
    <p:embeddedFont>
      <p:font typeface="Arimo Bold" panose="020B0604020202090204" charset="0"/>
      <p:regular r:id="rId58"/>
    </p:embeddedFont>
    <p:embeddedFont>
      <p:font typeface="Arimo" panose="020B0604020202090204" charset="0"/>
      <p:regular r:id="rId59"/>
    </p:embeddedFont>
    <p:embeddedFont>
      <p:font typeface="Muli" panose="020B0604020202090204" charset="0"/>
      <p:regular r:id="rId6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had" initials="J" lastIdx="1" clrIdx="0">
    <p:extLst>
      <p:ext uri="{19B8F6BF-5375-455C-9EA6-DF929625EA0E}">
        <p15:presenceInfo xmlns:p15="http://schemas.microsoft.com/office/powerpoint/2012/main" userId="8ddd4d0129b795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22" autoAdjust="0"/>
  </p:normalViewPr>
  <p:slideViewPr>
    <p:cSldViewPr>
      <p:cViewPr varScale="1">
        <p:scale>
          <a:sx n="56" d="100"/>
          <a:sy n="56" d="100"/>
        </p:scale>
        <p:origin x="6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7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04T01:32:21.01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9-04T01:32:21.01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10.09.2025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25538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0117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02310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67823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01381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008080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41524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85071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00705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916718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244390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50937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073088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25361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374841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8679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883899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964479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028048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788051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1645701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4575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5839693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054168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17654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753327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021126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200900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9601350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1952296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2598725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02670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8872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43477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2664729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7812574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9271623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35829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9247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65739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480831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29839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91569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16.png"/><Relationship Id="rId4" Type="http://schemas.openxmlformats.org/officeDocument/2006/relationships/image" Target="../media/image4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3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16.png"/><Relationship Id="rId4" Type="http://schemas.openxmlformats.org/officeDocument/2006/relationships/image" Target="../media/image43.svg"/><Relationship Id="rId9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47.PNG"/><Relationship Id="rId5" Type="http://schemas.openxmlformats.org/officeDocument/2006/relationships/image" Target="../media/image17.png"/><Relationship Id="rId10" Type="http://schemas.openxmlformats.org/officeDocument/2006/relationships/image" Target="../media/image46.PNG"/><Relationship Id="rId4" Type="http://schemas.openxmlformats.org/officeDocument/2006/relationships/image" Target="../media/image43.svg"/><Relationship Id="rId9" Type="http://schemas.openxmlformats.org/officeDocument/2006/relationships/image" Target="../media/image54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11" Type="http://schemas.openxmlformats.org/officeDocument/2006/relationships/image" Target="../media/image50.png"/><Relationship Id="rId5" Type="http://schemas.openxmlformats.org/officeDocument/2006/relationships/image" Target="../media/image17.png"/><Relationship Id="rId10" Type="http://schemas.openxmlformats.org/officeDocument/2006/relationships/image" Target="../media/image49.png"/><Relationship Id="rId4" Type="http://schemas.openxmlformats.org/officeDocument/2006/relationships/image" Target="../media/image43.svg"/><Relationship Id="rId9" Type="http://schemas.openxmlformats.org/officeDocument/2006/relationships/image" Target="../media/image54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svg"/><Relationship Id="rId5" Type="http://schemas.openxmlformats.org/officeDocument/2006/relationships/image" Target="../media/image17.png"/><Relationship Id="rId4" Type="http://schemas.openxmlformats.org/officeDocument/2006/relationships/image" Target="../media/image43.sv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43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43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3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16.png"/><Relationship Id="rId4" Type="http://schemas.openxmlformats.org/officeDocument/2006/relationships/image" Target="../media/image43.sv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1.sv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svg"/><Relationship Id="rId5" Type="http://schemas.openxmlformats.org/officeDocument/2006/relationships/image" Target="../media/image16.png"/><Relationship Id="rId4" Type="http://schemas.openxmlformats.org/officeDocument/2006/relationships/image" Target="../media/image43.sv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svg"/><Relationship Id="rId5" Type="http://schemas.openxmlformats.org/officeDocument/2006/relationships/image" Target="../media/image61.png"/><Relationship Id="rId4" Type="http://schemas.openxmlformats.org/officeDocument/2006/relationships/image" Target="../media/image69.sv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23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20.svg"/><Relationship Id="rId9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554200" y="1221618"/>
            <a:ext cx="1700690" cy="1682894"/>
            <a:chOff x="0" y="0"/>
            <a:chExt cx="2267587" cy="2243859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EEEEEE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8163801" y="5061300"/>
            <a:ext cx="7928824" cy="2813050"/>
            <a:chOff x="0" y="0"/>
            <a:chExt cx="11178486" cy="396599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178453" cy="3966047"/>
            </a:xfrm>
            <a:custGeom>
              <a:avLst/>
              <a:gdLst/>
              <a:ahLst/>
              <a:cxnLst/>
              <a:rect l="l" t="t" r="r" b="b"/>
              <a:pathLst>
                <a:path w="11178453" h="3966047">
                  <a:moveTo>
                    <a:pt x="0" y="0"/>
                  </a:moveTo>
                  <a:lnTo>
                    <a:pt x="11178453" y="0"/>
                  </a:lnTo>
                  <a:lnTo>
                    <a:pt x="11178453" y="3966047"/>
                  </a:lnTo>
                  <a:lnTo>
                    <a:pt x="0" y="3966047"/>
                  </a:lnTo>
                  <a:close/>
                </a:path>
              </a:pathLst>
            </a:custGeom>
            <a:solidFill>
              <a:srgbClr val="EAEFF2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0"/>
              <a:ext cx="11178486" cy="3965990"/>
            </a:xfrm>
            <a:prstGeom prst="rect">
              <a:avLst/>
            </a:prstGeom>
          </p:spPr>
          <p:txBody>
            <a:bodyPr lIns="254000" tIns="254000" rIns="254000" bIns="254000" rtlCol="0" anchor="ctr"/>
            <a:lstStyle/>
            <a:p>
              <a:pPr algn="ctr">
                <a:lnSpc>
                  <a:spcPts val="3631"/>
                </a:lnSpc>
              </a:pPr>
              <a:r>
                <a:rPr lang="en-US" sz="3026" dirty="0">
                  <a:solidFill>
                    <a:srgbClr val="30354B"/>
                  </a:solidFill>
                  <a:latin typeface="Muli"/>
                  <a:ea typeface="Muli"/>
                  <a:cs typeface="Muli"/>
                  <a:sym typeface="Muli"/>
                </a:rPr>
                <a:t>Made by:</a:t>
              </a:r>
            </a:p>
            <a:p>
              <a:pPr algn="ctr">
                <a:lnSpc>
                  <a:spcPts val="3631"/>
                </a:lnSpc>
              </a:pPr>
              <a:r>
                <a:rPr lang="en-US" sz="3026" b="1" dirty="0" err="1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MohammadHajjaj</a:t>
              </a:r>
              <a:endParaRPr lang="en-US" sz="3026" b="1" dirty="0">
                <a:solidFill>
                  <a:srgbClr val="30354B"/>
                </a:solidFill>
                <a:latin typeface="Muli Bold"/>
                <a:ea typeface="Muli Bold"/>
                <a:cs typeface="Muli Bold"/>
                <a:sym typeface="Muli Bold"/>
              </a:endParaRPr>
            </a:p>
            <a:p>
              <a:pPr algn="ctr">
                <a:lnSpc>
                  <a:spcPts val="3631"/>
                </a:lnSpc>
              </a:pPr>
              <a:r>
                <a:rPr lang="en-US" sz="3026" b="1" dirty="0" err="1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MusabAbuBshara</a:t>
              </a:r>
              <a:endParaRPr lang="en-US" sz="3026" b="1" dirty="0">
                <a:solidFill>
                  <a:srgbClr val="30354B"/>
                </a:solidFill>
                <a:latin typeface="Muli Bold"/>
                <a:ea typeface="Muli Bold"/>
                <a:cs typeface="Muli Bold"/>
                <a:sym typeface="Muli Bold"/>
              </a:endParaRPr>
            </a:p>
            <a:p>
              <a:pPr algn="ctr">
                <a:lnSpc>
                  <a:spcPts val="3631"/>
                </a:lnSpc>
              </a:pPr>
              <a:r>
                <a:rPr lang="en-US" sz="3026" dirty="0">
                  <a:solidFill>
                    <a:srgbClr val="30354B"/>
                  </a:solidFill>
                  <a:latin typeface="Muli"/>
                  <a:ea typeface="Muli"/>
                  <a:cs typeface="Muli"/>
                  <a:sym typeface="Muli"/>
                </a:rPr>
                <a:t>Supervisor: </a:t>
              </a:r>
            </a:p>
            <a:p>
              <a:pPr algn="ctr">
                <a:lnSpc>
                  <a:spcPts val="3631"/>
                </a:lnSpc>
              </a:pPr>
              <a:r>
                <a:rPr lang="en-US" sz="3026" b="1" dirty="0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  Dr. Mahmoud </a:t>
              </a:r>
              <a:r>
                <a:rPr lang="en-US" sz="3026" b="1" dirty="0" err="1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Dwikat</a:t>
              </a:r>
              <a:endParaRPr lang="en-US" sz="3026" b="1" dirty="0">
                <a:solidFill>
                  <a:srgbClr val="30354B"/>
                </a:solidFill>
                <a:latin typeface="Muli Bold"/>
                <a:ea typeface="Muli Bold"/>
                <a:cs typeface="Muli Bold"/>
                <a:sym typeface="Muli Bold"/>
              </a:endParaRPr>
            </a:p>
          </p:txBody>
        </p:sp>
      </p:grpSp>
      <p:sp>
        <p:nvSpPr>
          <p:cNvPr id="23" name="Freeform 23"/>
          <p:cNvSpPr/>
          <p:nvPr/>
        </p:nvSpPr>
        <p:spPr>
          <a:xfrm>
            <a:off x="15069161" y="1605083"/>
            <a:ext cx="670765" cy="712202"/>
          </a:xfrm>
          <a:custGeom>
            <a:avLst/>
            <a:gdLst/>
            <a:ahLst/>
            <a:cxnLst/>
            <a:rect l="l" t="t" r="r" b="b"/>
            <a:pathLst>
              <a:path w="670765" h="712202">
                <a:moveTo>
                  <a:pt x="0" y="0"/>
                </a:moveTo>
                <a:lnTo>
                  <a:pt x="670766" y="0"/>
                </a:lnTo>
                <a:lnTo>
                  <a:pt x="670766" y="712202"/>
                </a:lnTo>
                <a:lnTo>
                  <a:pt x="0" y="71220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53C58DCE-56CF-4C9F-AF83-5DBBF03EE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855" y="1366679"/>
            <a:ext cx="1721901" cy="132753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BC31ADF-F9BB-4F53-BE0C-FB44A2B55C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4146" y="2134235"/>
            <a:ext cx="1693654" cy="154055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B1BC9443-EF6F-4F80-A72E-46F4AA0653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8126" y="3674790"/>
            <a:ext cx="4286848" cy="490606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1EBAD8F-2784-4D10-B18C-71B83BF09A6E}"/>
              </a:ext>
            </a:extLst>
          </p:cNvPr>
          <p:cNvSpPr/>
          <p:nvPr/>
        </p:nvSpPr>
        <p:spPr>
          <a:xfrm>
            <a:off x="5443595" y="491934"/>
            <a:ext cx="7400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𝑴𝒐𝒓𝒆 𝒕𝒉𝒂𝒏 𝒋𝒖𝒔𝒕 𝒂 𝒄𝒖𝒔𝒕𝒐𝒎𝒆𝒓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D73F3E21-21B0-4ECA-BE35-A1AC2516E9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40200" y="7652493"/>
            <a:ext cx="1152094" cy="81944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538E9491-CC5B-427D-AAEB-35563B3419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8758" y="4002296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2" name="Freeform 12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6" name="Freeform 1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723863" y="4923056"/>
            <a:ext cx="11679559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Components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623850" y="1939470"/>
            <a:ext cx="961668" cy="951580"/>
            <a:chOff x="0" y="0"/>
            <a:chExt cx="1282224" cy="1268773"/>
          </a:xfrm>
        </p:grpSpPr>
        <p:sp>
          <p:nvSpPr>
            <p:cNvPr id="25" name="Freeform 25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8AAD33E-F6C5-4339-9F1A-719725B67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7990" y="4109047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094523BB-2E35-4630-AE07-91F9A4083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1872" y="4164012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8" name="Freeform 18"/>
          <p:cNvSpPr/>
          <p:nvPr/>
        </p:nvSpPr>
        <p:spPr>
          <a:xfrm>
            <a:off x="11887433" y="2269846"/>
            <a:ext cx="3567088" cy="2593599"/>
          </a:xfrm>
          <a:custGeom>
            <a:avLst/>
            <a:gdLst/>
            <a:ahLst/>
            <a:cxnLst/>
            <a:rect l="l" t="t" r="r" b="b"/>
            <a:pathLst>
              <a:path w="3567088" h="2593599">
                <a:moveTo>
                  <a:pt x="0" y="0"/>
                </a:moveTo>
                <a:lnTo>
                  <a:pt x="3567087" y="0"/>
                </a:lnTo>
                <a:lnTo>
                  <a:pt x="3567087" y="2593599"/>
                </a:lnTo>
                <a:lnTo>
                  <a:pt x="0" y="25935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69647" y="2721461"/>
            <a:ext cx="7664591" cy="2180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14690" lvl="1" indent="-307345">
              <a:lnSpc>
                <a:spcPts val="3416"/>
              </a:lnSpc>
              <a:buFont typeface="Arial"/>
              <a:buChar char="•"/>
            </a:pPr>
            <a:r>
              <a:rPr lang="en-US" sz="3200" b="1" dirty="0"/>
              <a:t>ESP32 (Main Controller + Web Server)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→ controls scanner hardware, processes QR/Barcode data,</a:t>
            </a:r>
            <a:br>
              <a:rPr lang="en-US" sz="3200" dirty="0"/>
            </a:br>
            <a:r>
              <a:rPr lang="en-US" sz="3200" dirty="0"/>
              <a:t>→ hosts a wireless web panel to </a:t>
            </a:r>
            <a:r>
              <a:rPr lang="en-US" sz="3200" b="1" dirty="0"/>
              <a:t>add, edit, delete, update</a:t>
            </a:r>
            <a:r>
              <a:rPr lang="en-US" sz="3200" dirty="0"/>
              <a:t> products</a:t>
            </a:r>
            <a:endParaRPr lang="en-US" sz="2847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2880223" y="1660246"/>
            <a:ext cx="1581507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ESP32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0DB0622B-9FF7-4883-9EF2-AB4A7DC1C284}"/>
              </a:ext>
            </a:extLst>
          </p:cNvPr>
          <p:cNvSpPr txBox="1"/>
          <p:nvPr/>
        </p:nvSpPr>
        <p:spPr>
          <a:xfrm>
            <a:off x="2133600" y="62865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Scanner / Barcode Reader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→ scans product codes to identify the item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7CA5C0E-0784-4950-ABDA-1D24C08D7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0179" y="6042558"/>
            <a:ext cx="3720487" cy="348045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4178877-45D9-4B69-9C29-77E88991C3C4}"/>
              </a:ext>
            </a:extLst>
          </p:cNvPr>
          <p:cNvSpPr txBox="1"/>
          <p:nvPr/>
        </p:nvSpPr>
        <p:spPr>
          <a:xfrm>
            <a:off x="11938480" y="5189972"/>
            <a:ext cx="3403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Gravity: Ring 2D QR Code Scanner – DFROBOT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69647" y="2721461"/>
            <a:ext cx="7664591" cy="1308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14690" lvl="1" indent="-307345">
              <a:lnSpc>
                <a:spcPts val="3416"/>
              </a:lnSpc>
              <a:buFont typeface="Arial"/>
              <a:buChar char="•"/>
            </a:pPr>
            <a:r>
              <a:rPr lang="en-US" sz="3200" b="1" dirty="0"/>
              <a:t>LCD Display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→ shows product status (</a:t>
            </a:r>
            <a:r>
              <a:rPr lang="en-US" sz="3200" i="1" dirty="0"/>
              <a:t>Halal, Forbidden, Boycotted</a:t>
            </a:r>
            <a:r>
              <a:rPr lang="en-US" sz="3200" dirty="0"/>
              <a:t>).</a:t>
            </a:r>
            <a:endParaRPr lang="en-US" sz="2847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57B0DD2-F847-4A90-9A72-755065D72E48}"/>
              </a:ext>
            </a:extLst>
          </p:cNvPr>
          <p:cNvSpPr/>
          <p:nvPr/>
        </p:nvSpPr>
        <p:spPr>
          <a:xfrm>
            <a:off x="1196594" y="6020969"/>
            <a:ext cx="914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b="1" dirty="0" err="1">
                <a:latin typeface="Arial" panose="020B0604020202020204" pitchFamily="34" charset="0"/>
              </a:rPr>
              <a:t>DFPlayer</a:t>
            </a:r>
            <a:r>
              <a:rPr lang="en-US" altLang="en-US" sz="2400" b="1" dirty="0">
                <a:latin typeface="Arial" panose="020B0604020202020204" pitchFamily="34" charset="0"/>
              </a:rPr>
              <a:t> Mini + SD Card</a:t>
            </a:r>
            <a:r>
              <a:rPr lang="en-US" altLang="en-US" sz="2400" dirty="0">
                <a:latin typeface="Arial" panose="020B0604020202020204" pitchFamily="34" charset="0"/>
              </a:rPr>
              <a:t/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</a:rPr>
              <a:t>→ stores and plays audio messages for product status.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b="1" dirty="0">
                <a:latin typeface="Arial" panose="020B0604020202020204" pitchFamily="34" charset="0"/>
              </a:rPr>
              <a:t>Speaker</a:t>
            </a:r>
            <a:r>
              <a:rPr lang="en-US" altLang="en-US" sz="2400" dirty="0">
                <a:latin typeface="Arial" panose="020B0604020202020204" pitchFamily="34" charset="0"/>
              </a:rPr>
              <a:t/>
            </a:r>
            <a:br>
              <a:rPr lang="en-US" altLang="en-US" sz="2400" dirty="0">
                <a:latin typeface="Arial" panose="020B0604020202020204" pitchFamily="34" charset="0"/>
              </a:rPr>
            </a:br>
            <a:r>
              <a:rPr lang="en-US" altLang="en-US" sz="2400" dirty="0">
                <a:latin typeface="Arial" panose="020B0604020202020204" pitchFamily="34" charset="0"/>
              </a:rPr>
              <a:t>→ outputs clear voice/audio feedback to the user.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FB3E5205-EB99-49B1-9004-A9E78A5BF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0" y="2170405"/>
            <a:ext cx="4658375" cy="241016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894CF542-6AA9-4C4E-806C-F20E8A4F4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5891">
            <a:off x="11040428" y="5250137"/>
            <a:ext cx="2726057" cy="25377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292CC2C9-E243-47B3-85A3-E0D92DEEC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59071" y="5505351"/>
            <a:ext cx="2779880" cy="270591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AB1FDA51-E548-43A2-93D7-2CBB3163A9DC}"/>
              </a:ext>
            </a:extLst>
          </p:cNvPr>
          <p:cNvSpPr txBox="1"/>
          <p:nvPr/>
        </p:nvSpPr>
        <p:spPr>
          <a:xfrm>
            <a:off x="11489057" y="506831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 err="1">
                <a:latin typeface="Arial" panose="020B0604020202020204" pitchFamily="34" charset="0"/>
              </a:rPr>
              <a:t>DFPlayer</a:t>
            </a:r>
            <a:r>
              <a:rPr lang="en-US" altLang="en-US" b="1" dirty="0">
                <a:latin typeface="Arial" panose="020B0604020202020204" pitchFamily="34" charset="0"/>
              </a:rPr>
              <a:t> Mini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8860E1C-DA96-478C-8633-A7DBB87E68ED}"/>
              </a:ext>
            </a:extLst>
          </p:cNvPr>
          <p:cNvSpPr txBox="1"/>
          <p:nvPr/>
        </p:nvSpPr>
        <p:spPr>
          <a:xfrm>
            <a:off x="15342369" y="5068319"/>
            <a:ext cx="155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>
                <a:latin typeface="Arial" panose="020B0604020202020204" pitchFamily="34" charset="0"/>
              </a:rPr>
              <a:t>Speaker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BD21B0E-D768-42CE-952A-F0C70FB8BF5E}"/>
              </a:ext>
            </a:extLst>
          </p:cNvPr>
          <p:cNvSpPr txBox="1"/>
          <p:nvPr/>
        </p:nvSpPr>
        <p:spPr>
          <a:xfrm>
            <a:off x="13096541" y="1783663"/>
            <a:ext cx="293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LCD Display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8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9" name="TextBox 19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514615" y="2906632"/>
            <a:ext cx="6460956" cy="12918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/>
              <a:t>Buzzer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gives quick alert tones (warning or confirmation).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0314476" y="1934132"/>
            <a:ext cx="5873829" cy="5784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buzzer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DFB2103F-5AE3-4771-BC77-6663603FE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2925" y="2535975"/>
            <a:ext cx="2648320" cy="285789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0B88577C-C193-49DF-834B-580CAEADF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0414" y="5937660"/>
            <a:ext cx="4181955" cy="312768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5C1BEC56-983F-4A97-9333-DD8805EDEEEA}"/>
              </a:ext>
            </a:extLst>
          </p:cNvPr>
          <p:cNvSpPr/>
          <p:nvPr/>
        </p:nvSpPr>
        <p:spPr>
          <a:xfrm>
            <a:off x="11049000" y="5593953"/>
            <a:ext cx="4019982" cy="624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2400" b="1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Micro-</a:t>
            </a:r>
            <a:r>
              <a:rPr lang="en-US" sz="2400" b="1" dirty="0" err="1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usb</a:t>
            </a:r>
            <a:endParaRPr lang="en-US" sz="2400" b="1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78945A37-2E09-4EE7-A1DB-11F501B3D980}"/>
              </a:ext>
            </a:extLst>
          </p:cNvPr>
          <p:cNvSpPr/>
          <p:nvPr/>
        </p:nvSpPr>
        <p:spPr>
          <a:xfrm>
            <a:off x="1514615" y="6452753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Power Supply (via Micro USB)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→ powers the ESP32 and all connected components safely.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447604" y="2901138"/>
            <a:ext cx="6460956" cy="12918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/>
              <a:t>Arduino Mega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main controller; reads joystick, sensors, and controls motors + actuator.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447604" y="6454542"/>
            <a:ext cx="6460956" cy="85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/>
              <a:t>Joystick Shield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user control for movement</a:t>
            </a:r>
            <a:r>
              <a:rPr lang="ar-JO" sz="2800" dirty="0"/>
              <a:t>.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95935" y="1789119"/>
            <a:ext cx="2739509" cy="11939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Arduino mega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52D2A0F2-02A8-4EC3-8AC4-B29402E58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789" y="3055881"/>
            <a:ext cx="4067743" cy="226726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A6DF45C6-AAA6-4116-963B-F9E9491AC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5877" y="6125913"/>
            <a:ext cx="6792273" cy="381053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E337341-E122-4D16-8FF7-A5E4E031B019}"/>
              </a:ext>
            </a:extLst>
          </p:cNvPr>
          <p:cNvSpPr/>
          <p:nvPr/>
        </p:nvSpPr>
        <p:spPr>
          <a:xfrm>
            <a:off x="10770369" y="5855814"/>
            <a:ext cx="9144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Joystick Shield V1.2 For Arduino</a:t>
            </a:r>
          </a:p>
          <a:p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499497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8" name="TextBox 18"/>
          <p:cNvSpPr txBox="1"/>
          <p:nvPr/>
        </p:nvSpPr>
        <p:spPr>
          <a:xfrm>
            <a:off x="10299286" y="2010243"/>
            <a:ext cx="6833116" cy="17851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400" b="1" dirty="0"/>
              <a:t>12V DC Linear Actuator 100mm Stroke 8mm/s 60N Force LA-WR</a:t>
            </a:r>
          </a:p>
          <a:p>
            <a:r>
              <a:rPr lang="en-US" sz="2400" b="1" dirty="0"/>
              <a:t/>
            </a:r>
            <a:br>
              <a:rPr lang="en-US" sz="2400" b="1" dirty="0"/>
            </a:br>
            <a:endParaRPr lang="en-US" sz="4400" b="1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364279" y="3036262"/>
            <a:ext cx="6460956" cy="85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/>
              <a:t>12V DC Linear Actuator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provides vertical </a:t>
            </a:r>
            <a:r>
              <a:rPr lang="en-US" sz="2800" b="1" dirty="0"/>
              <a:t>lift</a:t>
            </a:r>
            <a:r>
              <a:rPr lang="en-US" sz="2800" dirty="0"/>
              <a:t> (up/down)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364279" y="4640162"/>
            <a:ext cx="6460956" cy="12918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/>
              <a:t>Stepper Motor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used for </a:t>
            </a:r>
            <a:r>
              <a:rPr lang="en-US" sz="2800" b="1" dirty="0"/>
              <a:t>rotation</a:t>
            </a:r>
            <a:r>
              <a:rPr lang="en-US" sz="2800" dirty="0"/>
              <a:t> (precise angle control).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2810411" y="6697063"/>
            <a:ext cx="5477589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4000" b="1" dirty="0"/>
              <a:t>Stepper Motor</a:t>
            </a:r>
            <a:endParaRPr lang="en-US" sz="3999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BB87F0EA-C97C-4FEA-9462-9E561F8DE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0371" y="2902795"/>
            <a:ext cx="5150637" cy="27461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18828A00-64BB-44D7-83AD-DBF7A95577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2955" y="7289153"/>
            <a:ext cx="2114845" cy="1419423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649" y="6700070"/>
            <a:ext cx="3063952" cy="2799521"/>
          </a:xfrm>
          <a:prstGeom prst="rect">
            <a:avLst/>
          </a:prstGeom>
        </p:spPr>
      </p:pic>
      <p:sp>
        <p:nvSpPr>
          <p:cNvPr id="27" name="مربع نص 26"/>
          <p:cNvSpPr txBox="1"/>
          <p:nvPr/>
        </p:nvSpPr>
        <p:spPr>
          <a:xfrm>
            <a:off x="10580320" y="6156166"/>
            <a:ext cx="2285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ESP-32-CAM</a:t>
            </a:r>
            <a:endParaRPr lang="" sz="3200" b="1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1364279" y="6495308"/>
            <a:ext cx="5950921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4518" lvl="1" indent="-302259">
              <a:lnSpc>
                <a:spcPts val="3359"/>
              </a:lnSpc>
              <a:buFont typeface="Arial"/>
              <a:buChar char="•"/>
            </a:pPr>
            <a:r>
              <a:rPr lang="en-US" sz="2800" b="1" dirty="0" smtClean="0"/>
              <a:t>ESP-32-CAM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captures video to show user what’s behind wheelchair</a:t>
            </a:r>
            <a:br>
              <a:rPr lang="en-US" sz="2800" dirty="0"/>
            </a:br>
            <a:r>
              <a:rPr lang="en-US" sz="2800" dirty="0"/>
              <a:t>→ built-in Wi-Fi</a:t>
            </a:r>
            <a:endParaRPr lang="en-US" sz="2799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8" name="TextBox 18"/>
          <p:cNvSpPr txBox="1"/>
          <p:nvPr/>
        </p:nvSpPr>
        <p:spPr>
          <a:xfrm>
            <a:off x="10912328" y="1948456"/>
            <a:ext cx="4657963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4000" b="1" dirty="0"/>
              <a:t>Car Chassis</a:t>
            </a:r>
            <a:endParaRPr lang="en-US" sz="3999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418740" y="3060475"/>
            <a:ext cx="6734075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800" b="1" dirty="0"/>
              <a:t>Car Chassis with DC Motors</a:t>
            </a:r>
          </a:p>
          <a:p>
            <a:r>
              <a:rPr lang="en-US" sz="2800" dirty="0"/>
              <a:t>→ base frame equipped with </a:t>
            </a:r>
            <a:r>
              <a:rPr lang="en-US" sz="2800" b="1" dirty="0"/>
              <a:t>motors and wheels</a:t>
            </a:r>
            <a:r>
              <a:rPr lang="en-US" sz="2800" dirty="0"/>
              <a:t> for movement.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418740" y="6613879"/>
            <a:ext cx="6460956" cy="1846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400" b="1" dirty="0"/>
              <a:t>L298N H-Bridge Driver</a:t>
            </a:r>
          </a:p>
          <a:p>
            <a:r>
              <a:rPr lang="en-US" sz="2400" dirty="0"/>
              <a:t>→ drives the </a:t>
            </a:r>
            <a:r>
              <a:rPr lang="en-US" sz="2400" b="1" dirty="0"/>
              <a:t>DC motors</a:t>
            </a:r>
            <a:r>
              <a:rPr lang="en-US" sz="2400" dirty="0"/>
              <a:t> for wheel movement: </a:t>
            </a:r>
            <a:r>
              <a:rPr lang="en-US" sz="2400" b="1" dirty="0"/>
              <a:t>forward / backward / left / right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→ also controls the </a:t>
            </a:r>
            <a:r>
              <a:rPr lang="en-US" sz="2400" b="1" dirty="0"/>
              <a:t>linear actuator</a:t>
            </a:r>
            <a:r>
              <a:rPr lang="en-US" sz="2400" dirty="0"/>
              <a:t> for seat lift (up / down).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912328" y="6276984"/>
            <a:ext cx="4234339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4000" b="1" dirty="0"/>
              <a:t>L298N</a:t>
            </a:r>
            <a:endParaRPr lang="en-US" sz="3999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5E1807D-AAAA-4CC1-A66A-BE68E881D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54705" y="2794451"/>
            <a:ext cx="4915586" cy="25816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D0EE3744-CC3D-4305-A6F7-809CFDFB8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4781" y="6807053"/>
            <a:ext cx="2553056" cy="2257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18250" y="9735132"/>
            <a:ext cx="1700690" cy="1682894"/>
            <a:chOff x="0" y="0"/>
            <a:chExt cx="2267587" cy="2243859"/>
          </a:xfrm>
        </p:grpSpPr>
        <p:sp>
          <p:nvSpPr>
            <p:cNvPr id="3" name="Freeform 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731150" y="9971726"/>
            <a:ext cx="1222438" cy="1209658"/>
            <a:chOff x="0" y="0"/>
            <a:chExt cx="1629917" cy="1612877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17485474" y="1455561"/>
            <a:ext cx="1605052" cy="1604914"/>
            <a:chOff x="0" y="0"/>
            <a:chExt cx="2140069" cy="2139885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-465198" y="562846"/>
            <a:ext cx="1031974" cy="1031886"/>
            <a:chOff x="0" y="0"/>
            <a:chExt cx="1375965" cy="1375848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263000" y="9064698"/>
            <a:ext cx="1222452" cy="1222290"/>
            <a:chOff x="0" y="0"/>
            <a:chExt cx="1629936" cy="1629720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629664" cy="1629537"/>
            </a:xfrm>
            <a:custGeom>
              <a:avLst/>
              <a:gdLst/>
              <a:ahLst/>
              <a:cxnLst/>
              <a:rect l="l" t="t" r="r" b="b"/>
              <a:pathLst>
                <a:path w="1629664" h="1629537">
                  <a:moveTo>
                    <a:pt x="816483" y="0"/>
                  </a:moveTo>
                  <a:cubicBezTo>
                    <a:pt x="365379" y="0"/>
                    <a:pt x="0" y="365252"/>
                    <a:pt x="0" y="813181"/>
                  </a:cubicBezTo>
                  <a:cubicBezTo>
                    <a:pt x="0" y="1264285"/>
                    <a:pt x="365379" y="1629537"/>
                    <a:pt x="816483" y="1629537"/>
                  </a:cubicBezTo>
                  <a:cubicBezTo>
                    <a:pt x="1264412" y="1629537"/>
                    <a:pt x="1629664" y="1264158"/>
                    <a:pt x="1629664" y="813181"/>
                  </a:cubicBezTo>
                  <a:cubicBezTo>
                    <a:pt x="1629664" y="365252"/>
                    <a:pt x="1264285" y="0"/>
                    <a:pt x="81648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2865500" y="-1120068"/>
            <a:ext cx="1700690" cy="1682894"/>
            <a:chOff x="0" y="0"/>
            <a:chExt cx="2267587" cy="2243859"/>
          </a:xfrm>
        </p:grpSpPr>
        <p:sp>
          <p:nvSpPr>
            <p:cNvPr id="13" name="Freeform 13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3979600" y="-440524"/>
            <a:ext cx="1222438" cy="1209658"/>
            <a:chOff x="0" y="0"/>
            <a:chExt cx="1629917" cy="1612877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8232759" y="9735132"/>
            <a:ext cx="751084" cy="751020"/>
            <a:chOff x="0" y="0"/>
            <a:chExt cx="1001445" cy="1001360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8" name="TextBox 18"/>
          <p:cNvSpPr txBox="1"/>
          <p:nvPr/>
        </p:nvSpPr>
        <p:spPr>
          <a:xfrm>
            <a:off x="10912328" y="1948456"/>
            <a:ext cx="4657963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4000" b="1" dirty="0"/>
              <a:t>HC-SR04</a:t>
            </a:r>
            <a:endParaRPr lang="en-US" sz="3999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263000" y="543796"/>
            <a:ext cx="15225150" cy="695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99"/>
              </a:lnSpc>
            </a:pPr>
            <a:r>
              <a:rPr lang="en-US" sz="4499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 Hardware Components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418740" y="3060475"/>
            <a:ext cx="6734075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800" b="1" dirty="0"/>
              <a:t>Ultrasonic Sensor (HC-SR04)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measures distance; detects obstacles ahead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555299" y="4786190"/>
            <a:ext cx="6460956" cy="1292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800" b="1" dirty="0"/>
              <a:t>Buzzer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→ alarm when obstacle is too close (safety warning).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0469197" y="5710634"/>
            <a:ext cx="4234339" cy="1209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  <a:spcBef>
                <a:spcPct val="0"/>
              </a:spcBef>
            </a:pPr>
            <a:r>
              <a:rPr lang="en-US" sz="3999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buzzer</a:t>
            </a:r>
          </a:p>
          <a:p>
            <a:pPr algn="ctr">
              <a:lnSpc>
                <a:spcPts val="4799"/>
              </a:lnSpc>
              <a:spcBef>
                <a:spcPct val="0"/>
              </a:spcBef>
            </a:pPr>
            <a:endParaRPr lang="en-US" sz="3999" dirty="0">
              <a:solidFill>
                <a:srgbClr val="00000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71AECD1-F342-434E-AB89-456C9E928994}"/>
              </a:ext>
            </a:extLst>
          </p:cNvPr>
          <p:cNvSpPr/>
          <p:nvPr/>
        </p:nvSpPr>
        <p:spPr>
          <a:xfrm>
            <a:off x="1196594" y="7027423"/>
            <a:ext cx="9144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/>
              <a:t>Power Supply (Lithium Batteries 3.7V)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→ multiple cells connected in series to provide required voltage (e.g., 3 × 3.7V ≈ 11.1V).</a:t>
            </a:r>
            <a:br>
              <a:rPr lang="en-US" sz="2400" dirty="0"/>
            </a:br>
            <a:r>
              <a:rPr lang="en-US" sz="2400" dirty="0"/>
              <a:t>→ powers DC motors, actuator, and regulated down to 5V for Arduino &amp; logic.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C8F8EB1-9FF3-4BF7-B5FF-BD52DC74B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3293" y="2613830"/>
            <a:ext cx="3057952" cy="25054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641B4557-ADD8-439D-B26C-0FFAB2D2C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86505" y="6487021"/>
            <a:ext cx="1836266" cy="198158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E30ED60-CCEA-4A10-B8B4-7DEA5C755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74097" y="6775507"/>
            <a:ext cx="3158791" cy="1730254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80FBE87-220E-4C4E-BD6D-A53061AF886E}"/>
              </a:ext>
            </a:extLst>
          </p:cNvPr>
          <p:cNvSpPr/>
          <p:nvPr/>
        </p:nvSpPr>
        <p:spPr>
          <a:xfrm>
            <a:off x="14559070" y="6315470"/>
            <a:ext cx="2926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Lithium Batteries 3.7V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491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2" name="Freeform 12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6" name="Freeform 1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858331" y="4699286"/>
            <a:ext cx="11750773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Process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623850" y="1939470"/>
            <a:ext cx="961668" cy="951580"/>
            <a:chOff x="0" y="0"/>
            <a:chExt cx="1282224" cy="1268773"/>
          </a:xfrm>
        </p:grpSpPr>
        <p:sp>
          <p:nvSpPr>
            <p:cNvPr id="25" name="Freeform 25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3C8FBBC5-9A9C-4D40-8E8E-4F8AAAD8C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1070" y="4109047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E4E47D17-CD73-4E9B-800F-8179AC8DF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6119" y="2415243"/>
            <a:ext cx="1721901" cy="13275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A97BD3E1-7711-4034-AE6A-9702E8E889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5295" y="4761691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4380489" y="3305091"/>
            <a:ext cx="10278162" cy="15660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1" dirty="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Smart Scanner</a:t>
            </a:r>
          </a:p>
        </p:txBody>
      </p:sp>
      <p:sp>
        <p:nvSpPr>
          <p:cNvPr id="16" name="Freeform 16"/>
          <p:cNvSpPr/>
          <p:nvPr/>
        </p:nvSpPr>
        <p:spPr>
          <a:xfrm>
            <a:off x="7898784" y="5143500"/>
            <a:ext cx="2490433" cy="3037113"/>
          </a:xfrm>
          <a:custGeom>
            <a:avLst/>
            <a:gdLst/>
            <a:ahLst/>
            <a:cxnLst/>
            <a:rect l="l" t="t" r="r" b="b"/>
            <a:pathLst>
              <a:path w="2490433" h="303711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2"/>
          <p:cNvGrpSpPr/>
          <p:nvPr/>
        </p:nvGrpSpPr>
        <p:grpSpPr>
          <a:xfrm>
            <a:off x="8599600" y="5967498"/>
            <a:ext cx="1088772" cy="1088678"/>
            <a:chOff x="0" y="0"/>
            <a:chExt cx="1451696" cy="1451571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3852900" y="5967498"/>
            <a:ext cx="1088772" cy="1088678"/>
            <a:chOff x="0" y="0"/>
            <a:chExt cx="1451696" cy="1451571"/>
          </a:xfrm>
        </p:grpSpPr>
        <p:sp>
          <p:nvSpPr>
            <p:cNvPr id="15" name="Freeform 15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3346150" y="5967498"/>
            <a:ext cx="1088772" cy="1088678"/>
            <a:chOff x="0" y="0"/>
            <a:chExt cx="1451696" cy="1451571"/>
          </a:xfrm>
        </p:grpSpPr>
        <p:sp>
          <p:nvSpPr>
            <p:cNvPr id="17" name="Freeform 17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8599600" y="2387798"/>
            <a:ext cx="1088772" cy="1088678"/>
            <a:chOff x="0" y="0"/>
            <a:chExt cx="1451696" cy="1451571"/>
          </a:xfrm>
        </p:grpSpPr>
        <p:sp>
          <p:nvSpPr>
            <p:cNvPr id="19" name="Freeform 19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20" name="Group 20"/>
          <p:cNvGrpSpPr/>
          <p:nvPr/>
        </p:nvGrpSpPr>
        <p:grpSpPr>
          <a:xfrm>
            <a:off x="13852900" y="2387798"/>
            <a:ext cx="1088772" cy="1088678"/>
            <a:chOff x="0" y="0"/>
            <a:chExt cx="1451696" cy="1451571"/>
          </a:xfrm>
        </p:grpSpPr>
        <p:sp>
          <p:nvSpPr>
            <p:cNvPr id="21" name="Freeform 21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22" name="Group 22"/>
          <p:cNvGrpSpPr/>
          <p:nvPr/>
        </p:nvGrpSpPr>
        <p:grpSpPr>
          <a:xfrm>
            <a:off x="3346150" y="2387798"/>
            <a:ext cx="1088772" cy="1088678"/>
            <a:chOff x="0" y="0"/>
            <a:chExt cx="1451696" cy="1451571"/>
          </a:xfrm>
        </p:grpSpPr>
        <p:sp>
          <p:nvSpPr>
            <p:cNvPr id="23" name="Freeform 23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12038025" y="7409200"/>
            <a:ext cx="4718550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 dirty="0" smtClean="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Conclusion</a:t>
            </a:r>
            <a:endParaRPr lang="en-US" sz="4000" dirty="0">
              <a:solidFill>
                <a:srgbClr val="3B3A46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531425" y="7409200"/>
            <a:ext cx="4718550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Difficulties 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6784725" y="7409200"/>
            <a:ext cx="4718550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 dirty="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Future work</a:t>
            </a:r>
            <a:endParaRPr lang="en-US" sz="4000" dirty="0">
              <a:solidFill>
                <a:srgbClr val="3B3A46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3088125" y="264617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6784725" y="3830400"/>
            <a:ext cx="4718550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Components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2038025" y="3830400"/>
            <a:ext cx="4718550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Process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8341425" y="264617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3594725" y="264617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3088125" y="622542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341425" y="622542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05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3594725" y="6225425"/>
            <a:ext cx="1605150" cy="553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59"/>
              </a:lnSpc>
            </a:pPr>
            <a:r>
              <a:rPr lang="en-US" sz="48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06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531425" y="952900"/>
            <a:ext cx="15225150" cy="991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6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Table of contents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531261" y="3830400"/>
            <a:ext cx="4718550" cy="6191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0"/>
              </a:lnSpc>
            </a:pPr>
            <a:r>
              <a:rPr lang="en-US" sz="4000">
                <a:solidFill>
                  <a:srgbClr val="3B3A46"/>
                </a:solidFill>
                <a:latin typeface="Arimo"/>
                <a:ea typeface="Arimo"/>
                <a:cs typeface="Arimo"/>
                <a:sym typeface="Arimo"/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D70AA087-B06D-4C1E-8CB9-176C338EC9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8894" y="2803860"/>
            <a:ext cx="7637805" cy="66303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0C267DD-FD01-456A-A8FD-39C65C4EA9B9}"/>
              </a:ext>
            </a:extLst>
          </p:cNvPr>
          <p:cNvSpPr txBox="1"/>
          <p:nvPr/>
        </p:nvSpPr>
        <p:spPr>
          <a:xfrm>
            <a:off x="7191945" y="1390786"/>
            <a:ext cx="4137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The smart scanner device is ready for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7D455F09-6609-4466-96A0-1F5B387858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0995" y="2826276"/>
            <a:ext cx="6248400" cy="565864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2F1AE9E-F995-4234-8784-C2FF0ECA82D2}"/>
              </a:ext>
            </a:extLst>
          </p:cNvPr>
          <p:cNvSpPr/>
          <p:nvPr/>
        </p:nvSpPr>
        <p:spPr>
          <a:xfrm>
            <a:off x="4517814" y="1616725"/>
            <a:ext cx="8463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b="1" i="1" dirty="0">
                <a:latin typeface="Arial" panose="020B0604020202020204" pitchFamily="34" charset="0"/>
              </a:rPr>
              <a:t>A product is placed in front of the scanner for checking.</a:t>
            </a:r>
            <a:endParaRPr lang="en-US" altLang="en-US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64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ADBEDFD-E216-498F-9D29-7D5E5EE766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3283" y="2247937"/>
            <a:ext cx="8968210" cy="672009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C85D9B9-4C55-4557-8251-DC2EDE03E979}"/>
              </a:ext>
            </a:extLst>
          </p:cNvPr>
          <p:cNvSpPr/>
          <p:nvPr/>
        </p:nvSpPr>
        <p:spPr>
          <a:xfrm>
            <a:off x="4571999" y="1616725"/>
            <a:ext cx="9144001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000" b="1" i="1" dirty="0">
                <a:latin typeface="Arial" panose="020B0604020202020204" pitchFamily="34" charset="0"/>
              </a:rPr>
              <a:t>The LCD shows the result: product is haram and Boycotted.</a:t>
            </a:r>
            <a:endParaRPr lang="en-US" altLang="en-US" sz="2000" b="1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20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7FCC9F3-3B90-448D-89B6-24ADE5BE3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6117" y="1204363"/>
            <a:ext cx="4943729" cy="78782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D47C4F3-9DC9-4457-8EFC-F539B09CE3E1}"/>
              </a:ext>
            </a:extLst>
          </p:cNvPr>
          <p:cNvSpPr/>
          <p:nvPr/>
        </p:nvSpPr>
        <p:spPr>
          <a:xfrm>
            <a:off x="9519570" y="4912667"/>
            <a:ext cx="6974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400" i="1" dirty="0">
                <a:latin typeface="Arial" panose="020B0604020202020204" pitchFamily="34" charset="0"/>
              </a:rPr>
              <a:t>The ESP32 web panel is opened on the browser.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08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B743D56-EC52-456C-ABF5-440DFCE921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400" y="1613159"/>
            <a:ext cx="3658111" cy="786874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E4B2BC8-56FF-4EA4-8C70-A6BA908D5FFB}"/>
              </a:ext>
            </a:extLst>
          </p:cNvPr>
          <p:cNvSpPr/>
          <p:nvPr/>
        </p:nvSpPr>
        <p:spPr>
          <a:xfrm>
            <a:off x="8368010" y="4844534"/>
            <a:ext cx="9323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800" b="1" i="1" dirty="0">
                <a:latin typeface="Arial" panose="020B0604020202020204" pitchFamily="34" charset="0"/>
              </a:rPr>
              <a:t>The user selects the product that needs to be edited.</a:t>
            </a:r>
            <a:endParaRPr lang="en-US" altLang="en-US" sz="28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1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B9AAE38-F27E-4873-9E2E-B5277EB00F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1284762"/>
            <a:ext cx="3620005" cy="797353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9167B56-A3A3-46B8-9974-68B5C83D15FE}"/>
              </a:ext>
            </a:extLst>
          </p:cNvPr>
          <p:cNvSpPr/>
          <p:nvPr/>
        </p:nvSpPr>
        <p:spPr>
          <a:xfrm>
            <a:off x="7848600" y="3798094"/>
            <a:ext cx="914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3200" b="1" i="1" dirty="0">
                <a:latin typeface="+mj-lt"/>
              </a:rPr>
              <a:t>The product status is updated to Halal and Not Boycotted.</a:t>
            </a:r>
            <a:endParaRPr lang="en-US" altLang="en-US" sz="3200" b="1" dirty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220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7E2396D-C2DE-4081-8B2A-AB2E938E7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2888" y="1340616"/>
            <a:ext cx="3639058" cy="79068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031AC50-A35E-453B-9070-EAFD57C0411D}"/>
              </a:ext>
            </a:extLst>
          </p:cNvPr>
          <p:cNvSpPr/>
          <p:nvPr/>
        </p:nvSpPr>
        <p:spPr>
          <a:xfrm>
            <a:off x="7543800" y="3632914"/>
            <a:ext cx="7924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800" b="1" i="1" dirty="0">
                <a:latin typeface="+mj-lt"/>
              </a:rPr>
              <a:t>The system confirms: update completed successfully.</a:t>
            </a:r>
            <a:endParaRPr lang="en-US" altLang="en-US" sz="2800" b="1" dirty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76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6031AC50-A35E-453B-9070-EAFD57C0411D}"/>
              </a:ext>
            </a:extLst>
          </p:cNvPr>
          <p:cNvSpPr/>
          <p:nvPr/>
        </p:nvSpPr>
        <p:spPr>
          <a:xfrm>
            <a:off x="7543800" y="3632914"/>
            <a:ext cx="7924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2800" b="1" i="1" dirty="0">
                <a:latin typeface="+mj-lt"/>
              </a:rPr>
              <a:t>The system confirms: update completed successfully.</a:t>
            </a:r>
            <a:endParaRPr lang="en-US" altLang="en-US" sz="2800" b="1" dirty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7CD0B45-2017-4A77-89CD-D683299040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7387" y="2297517"/>
            <a:ext cx="10393225" cy="78687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6D4A385-AFBA-4EBB-9AB0-96216DEC6A51}"/>
              </a:ext>
            </a:extLst>
          </p:cNvPr>
          <p:cNvSpPr/>
          <p:nvPr/>
        </p:nvSpPr>
        <p:spPr>
          <a:xfrm>
            <a:off x="4419600" y="1256591"/>
            <a:ext cx="103705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/>
              <a:t>After re-scanning, the LCD shows the product is Halal and Allowed.</a:t>
            </a:r>
            <a:endParaRPr lang="en-US" sz="2800" b="1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717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5266638" y="3448050"/>
            <a:ext cx="7754723" cy="16954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1" dirty="0" err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WheelChair</a:t>
            </a:r>
            <a:endParaRPr lang="en-US" sz="10816" b="1" dirty="0">
              <a:solidFill>
                <a:srgbClr val="3B3A46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7898784" y="5143500"/>
            <a:ext cx="2490433" cy="3037113"/>
          </a:xfrm>
          <a:custGeom>
            <a:avLst/>
            <a:gdLst/>
            <a:ahLst/>
            <a:cxnLst/>
            <a:rect l="l" t="t" r="r" b="b"/>
            <a:pathLst>
              <a:path w="2490433" h="303711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9270970" y="5999481"/>
            <a:ext cx="205521" cy="269777"/>
          </a:xfrm>
          <a:custGeom>
            <a:avLst/>
            <a:gdLst/>
            <a:ahLst/>
            <a:cxnLst/>
            <a:rect l="l" t="t" r="r" b="b"/>
            <a:pathLst>
              <a:path w="205521" h="269777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A36D8A4-2782-466C-A8F3-DF6E5FC5B3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200" y="5829300"/>
            <a:ext cx="1721901" cy="132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4328390" y="1471290"/>
            <a:ext cx="15225150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400" i="1" dirty="0"/>
              <a:t>Smart wheelchair system is ready for use.</a:t>
            </a:r>
            <a:endParaRPr lang="en-US" sz="4400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621" y="2462662"/>
            <a:ext cx="6060947" cy="6764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858331" y="4699286"/>
            <a:ext cx="11750773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Introduction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5B8FC4B2-DEB0-43A6-B009-93956483F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7990" y="4109047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4B926757-4443-4F6D-88C7-BE5C0F2062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855" y="1366679"/>
            <a:ext cx="1721901" cy="132753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77742DE9-6A6C-49B4-954F-CCAA2CD8F1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77575" y="4577762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1690843" y="1367389"/>
            <a:ext cx="15225150" cy="13542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400" i="1" dirty="0"/>
              <a:t>Joystick Up/Down: lifts the seat up and down using the linear actuator.</a:t>
            </a:r>
            <a:endParaRPr lang="en-US" sz="4400" dirty="0"/>
          </a:p>
        </p:txBody>
      </p:sp>
      <p:pic>
        <p:nvPicPr>
          <p:cNvPr id="22" name="Graphic 21" descr="Arrow Slight curve">
            <a:extLst>
              <a:ext uri="{FF2B5EF4-FFF2-40B4-BE49-F238E27FC236}">
                <a16:creationId xmlns:a16="http://schemas.microsoft.com/office/drawing/2014/main" xmlns="" id="{568E0107-17D4-421C-B01F-023413411A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229600" y="4686300"/>
            <a:ext cx="1828800" cy="1828800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36" y="2897165"/>
            <a:ext cx="4011406" cy="6433387"/>
          </a:xfrm>
          <a:prstGeom prst="rect">
            <a:avLst/>
          </a:prstGeom>
        </p:spPr>
      </p:pic>
      <p:pic>
        <p:nvPicPr>
          <p:cNvPr id="18" name="صورة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0" y="3057586"/>
            <a:ext cx="4594435" cy="6529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3276600" y="1516022"/>
            <a:ext cx="15225150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400" i="1" dirty="0"/>
              <a:t>Joystick Left/Right: rotates the seat ±90°.</a:t>
            </a:r>
            <a:endParaRPr lang="en-US" sz="4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198450E0-666D-46F5-BC70-9407A5FF42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0682" y="2845509"/>
            <a:ext cx="4715533" cy="6716062"/>
          </a:xfrm>
          <a:prstGeom prst="rect">
            <a:avLst/>
          </a:prstGeom>
        </p:spPr>
      </p:pic>
      <p:pic>
        <p:nvPicPr>
          <p:cNvPr id="22" name="Graphic 21" descr="Arrow Slight curve">
            <a:extLst>
              <a:ext uri="{FF2B5EF4-FFF2-40B4-BE49-F238E27FC236}">
                <a16:creationId xmlns:a16="http://schemas.microsoft.com/office/drawing/2014/main" xmlns="" id="{568E0107-17D4-421C-B01F-023413411AD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229600" y="4686300"/>
            <a:ext cx="1828800" cy="182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966EFA4-C0A1-4503-93EB-F4DB0E7D23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10800" y="3834209"/>
            <a:ext cx="3179618" cy="40862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5FF420B0-45B0-406F-B2D4-5FF6B8222A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987670" y="3821871"/>
            <a:ext cx="2623930" cy="409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5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1906995" y="1528955"/>
            <a:ext cx="15225150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400" i="1" dirty="0"/>
              <a:t>T</a:t>
            </a:r>
            <a:r>
              <a:rPr lang="en-US" sz="4400" i="1" dirty="0" smtClean="0"/>
              <a:t>he wheels controlled by joystick: </a:t>
            </a:r>
            <a:r>
              <a:rPr lang="en-US" sz="4400" i="1" dirty="0"/>
              <a:t>forward, backward, left, right.</a:t>
            </a:r>
            <a:endParaRPr lang="en-US" sz="4400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92" y="2514702"/>
            <a:ext cx="9569606" cy="635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5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Freeform 15"/>
          <p:cNvSpPr/>
          <p:nvPr/>
        </p:nvSpPr>
        <p:spPr>
          <a:xfrm>
            <a:off x="1028700" y="9258300"/>
            <a:ext cx="662143" cy="869162"/>
          </a:xfrm>
          <a:custGeom>
            <a:avLst/>
            <a:gdLst/>
            <a:ahLst/>
            <a:cxnLst/>
            <a:rect l="l" t="t" r="r" b="b"/>
            <a:pathLst>
              <a:path w="662143" h="869162">
                <a:moveTo>
                  <a:pt x="0" y="0"/>
                </a:moveTo>
                <a:lnTo>
                  <a:pt x="662143" y="0"/>
                </a:lnTo>
                <a:lnTo>
                  <a:pt x="662143" y="869162"/>
                </a:lnTo>
                <a:lnTo>
                  <a:pt x="0" y="86916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1906995" y="1570650"/>
            <a:ext cx="15225150" cy="6771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400" i="1" dirty="0"/>
              <a:t>Ultrasonic sensor detects obstacles. Buzzer alerts when too close.</a:t>
            </a:r>
            <a:endParaRPr lang="en-US" sz="4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0122F8C-9A34-43E7-8BFE-85949C54D0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2802109"/>
            <a:ext cx="5046805" cy="623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78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4172982" y="933450"/>
            <a:ext cx="994203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How did we control the motor?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088957" y="7398367"/>
            <a:ext cx="12110085" cy="20874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800" dirty="0"/>
              <a:t>This table shows how the two L298N drivers were used:</a:t>
            </a:r>
          </a:p>
          <a:p>
            <a:r>
              <a:rPr lang="en-US" sz="2800" b="1" dirty="0"/>
              <a:t>First L298N</a:t>
            </a:r>
            <a:r>
              <a:rPr lang="en-US" sz="2800" dirty="0"/>
              <a:t> → controls the </a:t>
            </a:r>
            <a:r>
              <a:rPr lang="en-US" sz="2800" b="1" dirty="0"/>
              <a:t>wheels</a:t>
            </a:r>
            <a:r>
              <a:rPr lang="en-US" sz="2800" dirty="0"/>
              <a:t> (Forward, Backward, Left, Right).</a:t>
            </a:r>
          </a:p>
          <a:p>
            <a:r>
              <a:rPr lang="en-US" sz="2800" b="1" dirty="0"/>
              <a:t>Second L298N</a:t>
            </a:r>
            <a:r>
              <a:rPr lang="en-US" sz="2800" dirty="0"/>
              <a:t> → controls the </a:t>
            </a:r>
            <a:r>
              <a:rPr lang="en-US" sz="2800" b="1" dirty="0"/>
              <a:t>linear actuator</a:t>
            </a:r>
            <a:r>
              <a:rPr lang="en-US" sz="2800" dirty="0"/>
              <a:t> (Lift Up / Down / Stop).</a:t>
            </a:r>
          </a:p>
          <a:p>
            <a:pPr algn="ctr">
              <a:lnSpc>
                <a:spcPts val="7279"/>
              </a:lnSpc>
            </a:pPr>
            <a:endParaRPr lang="en-US" sz="2800" b="1" dirty="0">
              <a:solidFill>
                <a:srgbClr val="000000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4AFAEC-42B8-4B07-9FF5-094621F13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75" y="3009900"/>
            <a:ext cx="13555967" cy="3181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6" name="Freeform 16"/>
          <p:cNvSpPr/>
          <p:nvPr/>
        </p:nvSpPr>
        <p:spPr>
          <a:xfrm>
            <a:off x="8509161" y="5640695"/>
            <a:ext cx="1269679" cy="2558546"/>
          </a:xfrm>
          <a:custGeom>
            <a:avLst/>
            <a:gdLst/>
            <a:ahLst/>
            <a:cxnLst/>
            <a:rect l="l" t="t" r="r" b="b"/>
            <a:pathLst>
              <a:path w="1269679" h="2558546">
                <a:moveTo>
                  <a:pt x="0" y="0"/>
                </a:moveTo>
                <a:lnTo>
                  <a:pt x="1269678" y="0"/>
                </a:lnTo>
                <a:lnTo>
                  <a:pt x="1269678" y="2558546"/>
                </a:lnTo>
                <a:lnTo>
                  <a:pt x="0" y="25585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DA84AB1-67C0-4BCF-A222-10BCD1F50581}"/>
              </a:ext>
            </a:extLst>
          </p:cNvPr>
          <p:cNvSpPr/>
          <p:nvPr/>
        </p:nvSpPr>
        <p:spPr>
          <a:xfrm>
            <a:off x="5206840" y="3695700"/>
            <a:ext cx="9144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/>
              <a:t>Web Interface (ESP32-hosted Web Application for Product Management)</a:t>
            </a:r>
            <a:endParaRPr lang="en-US" sz="3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437664" y="186765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8" name="TextBox 18"/>
          <p:cNvSpPr txBox="1"/>
          <p:nvPr/>
        </p:nvSpPr>
        <p:spPr>
          <a:xfrm>
            <a:off x="7574209" y="1000125"/>
            <a:ext cx="4236791" cy="7143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400"/>
              </a:lnSpc>
              <a:spcBef>
                <a:spcPct val="0"/>
              </a:spcBef>
            </a:pPr>
            <a:r>
              <a:rPr lang="en-US" sz="4500" b="1" dirty="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Technologies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35A96859-A566-46D2-A62C-42686E494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4803" y="2552700"/>
            <a:ext cx="7458393" cy="38540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AF94155C-6B4A-44C7-A3FE-F6A77C9D1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9400" y="6710212"/>
            <a:ext cx="3724795" cy="212437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EB8DF8B2-6FFD-470E-885A-0DAFB5F8FF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0800" y="6467290"/>
            <a:ext cx="4591691" cy="2610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2" name="Freeform 12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6" name="Freeform 1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858331" y="4699286"/>
            <a:ext cx="11750773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Difficulties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 dirty="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623850" y="1939470"/>
            <a:ext cx="961668" cy="951580"/>
            <a:chOff x="0" y="0"/>
            <a:chExt cx="1282224" cy="1268773"/>
          </a:xfrm>
        </p:grpSpPr>
        <p:sp>
          <p:nvSpPr>
            <p:cNvPr id="25" name="Freeform 25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FDACFB0-C007-4FB2-BAEF-FD7F153B8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400" y="3643484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AE6D16D7-A11A-41C1-B232-12802B0F23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715" y="1153187"/>
            <a:ext cx="1721901" cy="13275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390EFDD7-75DF-42F8-B25C-9B46DC9B8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91227" y="4008594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5266638" y="3448050"/>
            <a:ext cx="7754723" cy="1695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1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WheelChair</a:t>
            </a:r>
          </a:p>
        </p:txBody>
      </p:sp>
      <p:sp>
        <p:nvSpPr>
          <p:cNvPr id="16" name="Freeform 16"/>
          <p:cNvSpPr/>
          <p:nvPr/>
        </p:nvSpPr>
        <p:spPr>
          <a:xfrm>
            <a:off x="7898784" y="5143500"/>
            <a:ext cx="2490433" cy="3037113"/>
          </a:xfrm>
          <a:custGeom>
            <a:avLst/>
            <a:gdLst/>
            <a:ahLst/>
            <a:cxnLst/>
            <a:rect l="l" t="t" r="r" b="b"/>
            <a:pathLst>
              <a:path w="2490433" h="303711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9270970" y="5999481"/>
            <a:ext cx="205521" cy="269777"/>
          </a:xfrm>
          <a:custGeom>
            <a:avLst/>
            <a:gdLst/>
            <a:ahLst/>
            <a:cxnLst/>
            <a:rect l="l" t="t" r="r" b="b"/>
            <a:pathLst>
              <a:path w="205521" h="269777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86FB4B6-85B9-497E-A213-0EF69AAFA953}"/>
              </a:ext>
            </a:extLst>
          </p:cNvPr>
          <p:cNvSpPr/>
          <p:nvPr/>
        </p:nvSpPr>
        <p:spPr>
          <a:xfrm>
            <a:off x="5105400" y="1714500"/>
            <a:ext cx="9144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Limited budget/resources</a:t>
            </a:r>
            <a:r>
              <a:rPr lang="en-US" sz="2800" dirty="0"/>
              <a:t> </a:t>
            </a:r>
          </a:p>
          <a:p>
            <a:r>
              <a:rPr lang="en-US" sz="2800" i="1" dirty="0"/>
              <a:t>Challenge</a:t>
            </a:r>
            <a:r>
              <a:rPr lang="en-US" sz="2800" dirty="0"/>
              <a:t>: Couldn’t buy professional wheelchair parts.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/>
              <a:t>Solution</a:t>
            </a:r>
            <a:r>
              <a:rPr lang="en-US" sz="2800" dirty="0"/>
              <a:t>: Built a custom prototype using available materials.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447C211-8FB0-4214-B100-C257C9BC2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009" y="3543300"/>
            <a:ext cx="6683981" cy="6260635"/>
          </a:xfrm>
          <a:prstGeom prst="rect">
            <a:avLst/>
          </a:prstGeom>
        </p:spPr>
      </p:pic>
      <p:grpSp>
        <p:nvGrpSpPr>
          <p:cNvPr id="4" name="Group 9">
            <a:extLst>
              <a:ext uri="{FF2B5EF4-FFF2-40B4-BE49-F238E27FC236}">
                <a16:creationId xmlns:a16="http://schemas.microsoft.com/office/drawing/2014/main" xmlns="" id="{C995B6BD-49F4-43E3-8269-C01889E925F0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xmlns="" id="{2FB7649A-B37A-491F-95E9-D4FBBF1FE691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D1FE1D86-DA8D-49C6-A062-27FE2397800A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xmlns="" id="{315F5908-85C3-403A-869C-798F9B4134A0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D01BB0EF-1160-4C43-963E-A53935A0A50F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B5BDBD31-8D1C-4994-AFD0-AE5FF685F512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</p:spTree>
    <p:extLst>
      <p:ext uri="{BB962C8B-B14F-4D97-AF65-F5344CB8AC3E}">
        <p14:creationId xmlns:p14="http://schemas.microsoft.com/office/powerpoint/2010/main" val="166941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339918" y="-804556"/>
            <a:ext cx="1605052" cy="1604914"/>
            <a:chOff x="0" y="0"/>
            <a:chExt cx="2140069" cy="2139885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2387160" y="9911490"/>
            <a:ext cx="751084" cy="751020"/>
            <a:chOff x="0" y="0"/>
            <a:chExt cx="1001445" cy="1001360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064850" y="-319624"/>
            <a:ext cx="1222438" cy="1209658"/>
            <a:chOff x="0" y="0"/>
            <a:chExt cx="1629917" cy="1612877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4714362" y="9703692"/>
            <a:ext cx="1700690" cy="1682894"/>
            <a:chOff x="0" y="0"/>
            <a:chExt cx="2267587" cy="2243859"/>
          </a:xfrm>
        </p:grpSpPr>
        <p:sp>
          <p:nvSpPr>
            <p:cNvPr id="9" name="Freeform 9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0" name="Freeform 10"/>
          <p:cNvSpPr/>
          <p:nvPr/>
        </p:nvSpPr>
        <p:spPr>
          <a:xfrm>
            <a:off x="-1253390" y="2136944"/>
            <a:ext cx="2143982" cy="2121536"/>
          </a:xfrm>
          <a:custGeom>
            <a:avLst/>
            <a:gdLst/>
            <a:ahLst/>
            <a:cxnLst/>
            <a:rect l="l" t="t" r="r" b="b"/>
            <a:pathLst>
              <a:path w="2143982" h="2121536">
                <a:moveTo>
                  <a:pt x="0" y="0"/>
                </a:moveTo>
                <a:lnTo>
                  <a:pt x="2143982" y="0"/>
                </a:lnTo>
                <a:lnTo>
                  <a:pt x="2143982" y="2121536"/>
                </a:lnTo>
                <a:lnTo>
                  <a:pt x="0" y="212153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-386948" y="7608046"/>
            <a:ext cx="1031974" cy="1031886"/>
            <a:chOff x="0" y="0"/>
            <a:chExt cx="1375965" cy="1375848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3300700" y="-606974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6" name="TextBox 16"/>
          <p:cNvSpPr txBox="1"/>
          <p:nvPr/>
        </p:nvSpPr>
        <p:spPr>
          <a:xfrm>
            <a:off x="1804132" y="2677484"/>
            <a:ext cx="7119150" cy="923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6000" b="1" dirty="0"/>
              <a:t>Project Idea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621296" y="3977753"/>
            <a:ext cx="7521150" cy="54168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endParaRPr lang="en-US" sz="3200" b="1" dirty="0"/>
          </a:p>
          <a:p>
            <a:r>
              <a:rPr lang="en-US" sz="3200" dirty="0"/>
              <a:t>Our project introduces a </a:t>
            </a:r>
            <a:r>
              <a:rPr lang="en-US" sz="3200" b="1" dirty="0"/>
              <a:t>smart shopping assistant</a:t>
            </a:r>
            <a:r>
              <a:rPr lang="en-US" sz="3200" dirty="0"/>
              <a:t> that combines two innovations:</a:t>
            </a:r>
          </a:p>
          <a:p>
            <a:r>
              <a:rPr lang="en-US" sz="3200" b="1" dirty="0"/>
              <a:t>Smart Product Scanner</a:t>
            </a:r>
            <a:r>
              <a:rPr lang="en-US" sz="3200" dirty="0"/>
              <a:t> → detects if products are </a:t>
            </a:r>
            <a:r>
              <a:rPr lang="en-US" sz="3200" i="1" dirty="0"/>
              <a:t>Halal</a:t>
            </a:r>
            <a:r>
              <a:rPr lang="en-US" sz="3200" dirty="0"/>
              <a:t>, or </a:t>
            </a:r>
            <a:r>
              <a:rPr lang="en-US" sz="3200" i="1" dirty="0"/>
              <a:t>Boycotted</a:t>
            </a:r>
            <a:r>
              <a:rPr lang="en-US" sz="3200" dirty="0"/>
              <a:t>, and alerts the user with sound and screen display.</a:t>
            </a:r>
          </a:p>
          <a:p>
            <a:r>
              <a:rPr lang="en-US" sz="3200" b="1" dirty="0"/>
              <a:t>Smart Shopping Wheelchair</a:t>
            </a:r>
            <a:r>
              <a:rPr lang="en-US" sz="3200" dirty="0"/>
              <a:t> → designed for people with disabilities, it moves in all directions and supports easier shopping while using the scanner.</a:t>
            </a:r>
          </a:p>
          <a:p>
            <a:endParaRPr lang="en-US" sz="3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6201ACC-ACAC-4AD1-998A-2593DAD48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6146" y="2499233"/>
            <a:ext cx="4644454" cy="53153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3389B8B-BB30-440E-9A0D-85DF0080B9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82800" y="3009900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353344A-221C-48A2-9FC5-42256713D0E6}"/>
              </a:ext>
            </a:extLst>
          </p:cNvPr>
          <p:cNvSpPr/>
          <p:nvPr/>
        </p:nvSpPr>
        <p:spPr>
          <a:xfrm>
            <a:off x="5029200" y="1333500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/>
              <a:t>Power Management and Drive System </a:t>
            </a:r>
            <a:r>
              <a:rPr lang="en-US" sz="3200" b="1" dirty="0" smtClean="0"/>
              <a:t>Optimization</a:t>
            </a:r>
            <a:r>
              <a:rPr lang="ar-SA" sz="3200" b="1" dirty="0" smtClean="0"/>
              <a:t>.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3200" i="1" dirty="0" smtClean="0"/>
              <a:t>Challenge</a:t>
            </a:r>
            <a:r>
              <a:rPr lang="en-US" sz="3200" dirty="0"/>
              <a:t>: </a:t>
            </a:r>
            <a:r>
              <a:rPr lang="en-US" sz="3200" dirty="0"/>
              <a:t>High power consumption from 4 wheels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i="1" dirty="0"/>
              <a:t>Solution</a:t>
            </a:r>
            <a:r>
              <a:rPr lang="en-US" sz="3200" dirty="0"/>
              <a:t>: </a:t>
            </a:r>
            <a:r>
              <a:rPr lang="en-US" sz="3200" dirty="0"/>
              <a:t>Use only 2 wheels while maintaining full directional control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C989756-34CE-4B4A-B5CE-4CE98AFE6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848100"/>
            <a:ext cx="8077200" cy="4242095"/>
          </a:xfrm>
          <a:prstGeom prst="rect">
            <a:avLst/>
          </a:prstGeom>
        </p:spPr>
      </p:pic>
      <p:grpSp>
        <p:nvGrpSpPr>
          <p:cNvPr id="4" name="Group 9">
            <a:extLst>
              <a:ext uri="{FF2B5EF4-FFF2-40B4-BE49-F238E27FC236}">
                <a16:creationId xmlns:a16="http://schemas.microsoft.com/office/drawing/2014/main" xmlns="" id="{9EA15B79-C9C1-4779-9C62-1BCF65B6D0B1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xmlns="" id="{3B2183BC-6F81-4B7B-BAA3-6766522724CA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E74C9471-91DC-4B1F-B631-089C28826324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xmlns="" id="{084FCEF1-6BB4-49AB-9752-6B3137757F00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3FD7ED5B-0BAA-48C8-B046-1763115411AE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7F1A1425-367F-4F2B-9DC4-FC448424E219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</p:spTree>
    <p:extLst>
      <p:ext uri="{BB962C8B-B14F-4D97-AF65-F5344CB8AC3E}">
        <p14:creationId xmlns:p14="http://schemas.microsoft.com/office/powerpoint/2010/main" val="8535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353344A-221C-48A2-9FC5-42256713D0E6}"/>
              </a:ext>
            </a:extLst>
          </p:cNvPr>
          <p:cNvSpPr/>
          <p:nvPr/>
        </p:nvSpPr>
        <p:spPr>
          <a:xfrm>
            <a:off x="5029200" y="1333500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/>
              <a:t>Control Interface Reliability</a:t>
            </a:r>
            <a:r>
              <a:rPr lang="ar-SA" sz="3200" b="1" dirty="0" smtClean="0"/>
              <a:t>.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US" sz="3200" i="1" dirty="0" smtClean="0"/>
              <a:t>Challenge</a:t>
            </a:r>
            <a:r>
              <a:rPr lang="en-US" sz="3200" dirty="0"/>
              <a:t>: </a:t>
            </a:r>
            <a:r>
              <a:rPr lang="en-US" sz="3200" dirty="0"/>
              <a:t>Corruption of two buttons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i="1" dirty="0"/>
              <a:t>Solution</a:t>
            </a:r>
            <a:r>
              <a:rPr lang="en-US" sz="3200" dirty="0"/>
              <a:t>: </a:t>
            </a:r>
            <a:r>
              <a:rPr lang="en-US" sz="3200" dirty="0"/>
              <a:t>Rely on the remaining two buttons so functionality is not affected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xmlns="" id="{9EA15B79-C9C1-4779-9C62-1BCF65B6D0B1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xmlns="" id="{3B2183BC-6F81-4B7B-BAA3-6766522724CA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E74C9471-91DC-4B1F-B631-089C28826324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xmlns="" id="{084FCEF1-6BB4-49AB-9752-6B3137757F00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3FD7ED5B-0BAA-48C8-B046-1763115411AE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7F1A1425-367F-4F2B-9DC4-FC448424E219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0" name="Picture 17">
            <a:extLst>
              <a:ext uri="{FF2B5EF4-FFF2-40B4-BE49-F238E27FC236}">
                <a16:creationId xmlns:a16="http://schemas.microsoft.com/office/drawing/2014/main" xmlns="" id="{48F28BC9-F29D-46E7-BE8C-8BF973669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4076700"/>
            <a:ext cx="5172233" cy="471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6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86FB4B6-85B9-497E-A213-0EF69AAFA953}"/>
              </a:ext>
            </a:extLst>
          </p:cNvPr>
          <p:cNvSpPr/>
          <p:nvPr/>
        </p:nvSpPr>
        <p:spPr>
          <a:xfrm>
            <a:off x="5105400" y="1459930"/>
            <a:ext cx="9144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Mechanical Integration and Component </a:t>
            </a:r>
            <a:r>
              <a:rPr lang="en-US" sz="2800" b="1" dirty="0" smtClean="0"/>
              <a:t>Placement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Challenge</a:t>
            </a:r>
            <a:r>
              <a:rPr lang="en-US" sz="2800" dirty="0"/>
              <a:t>: </a:t>
            </a:r>
            <a:r>
              <a:rPr lang="en-GB" sz="2800" dirty="0"/>
              <a:t>Mounting the control panel on </a:t>
            </a:r>
            <a:r>
              <a:rPr lang="en-GB" sz="2800" dirty="0" smtClean="0"/>
              <a:t>the moving part of the chair 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/>
              <a:t>Solution</a:t>
            </a:r>
            <a:r>
              <a:rPr lang="en-US" sz="2800" dirty="0"/>
              <a:t>: </a:t>
            </a:r>
            <a:r>
              <a:rPr lang="en-GB" sz="2800" dirty="0"/>
              <a:t>Mounting the control panel on </a:t>
            </a:r>
            <a:r>
              <a:rPr lang="en-GB" sz="2800" dirty="0" smtClean="0"/>
              <a:t>a fixed </a:t>
            </a:r>
            <a:r>
              <a:rPr lang="en-GB" sz="2800" dirty="0"/>
              <a:t>part of the </a:t>
            </a:r>
            <a:r>
              <a:rPr lang="en-GB" sz="2800" dirty="0" smtClean="0"/>
              <a:t>wheelchair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xmlns="" id="{C995B6BD-49F4-43E3-8269-C01889E925F0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xmlns="" id="{2FB7649A-B37A-491F-95E9-D4FBBF1FE691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D1FE1D86-DA8D-49C6-A062-27FE2397800A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xmlns="" id="{315F5908-85C3-403A-869C-798F9B4134A0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D01BB0EF-1160-4C43-963E-A53935A0A50F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B5BDBD31-8D1C-4994-AFD0-AE5FF685F512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974652"/>
            <a:ext cx="5257800" cy="543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998994" y="-107636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9144000" y="-328824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14696096" y="-32882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17504028" y="1711100"/>
            <a:ext cx="1700672" cy="1700468"/>
            <a:chOff x="0" y="0"/>
            <a:chExt cx="2267563" cy="2267291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-1285022" y="1867650"/>
            <a:ext cx="1700672" cy="1700468"/>
            <a:chOff x="0" y="0"/>
            <a:chExt cx="2267563" cy="2267291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5620900" y="9907726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1329746" y="9561476"/>
            <a:ext cx="1222438" cy="1209658"/>
            <a:chOff x="0" y="0"/>
            <a:chExt cx="1629917" cy="1612877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4380489" y="3305091"/>
            <a:ext cx="10278162" cy="15660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12979"/>
              </a:lnSpc>
            </a:pPr>
            <a:r>
              <a:rPr lang="en-US" sz="10816" b="1" dirty="0">
                <a:solidFill>
                  <a:srgbClr val="3B3A46"/>
                </a:solidFill>
                <a:latin typeface="Arimo Bold"/>
                <a:ea typeface="Arimo Bold"/>
                <a:cs typeface="Arimo Bold"/>
                <a:sym typeface="Arimo Bold"/>
              </a:rPr>
              <a:t>Smart Scanner</a:t>
            </a:r>
          </a:p>
        </p:txBody>
      </p:sp>
      <p:sp>
        <p:nvSpPr>
          <p:cNvPr id="16" name="Freeform 16"/>
          <p:cNvSpPr/>
          <p:nvPr/>
        </p:nvSpPr>
        <p:spPr>
          <a:xfrm>
            <a:off x="7898784" y="5143500"/>
            <a:ext cx="2490433" cy="3037113"/>
          </a:xfrm>
          <a:custGeom>
            <a:avLst/>
            <a:gdLst/>
            <a:ahLst/>
            <a:cxnLst/>
            <a:rect l="l" t="t" r="r" b="b"/>
            <a:pathLst>
              <a:path w="2490433" h="3037113">
                <a:moveTo>
                  <a:pt x="0" y="0"/>
                </a:moveTo>
                <a:lnTo>
                  <a:pt x="2490432" y="0"/>
                </a:lnTo>
                <a:lnTo>
                  <a:pt x="2490432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8966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DE85929-D7CA-40CA-955B-A3957E56A4D3}"/>
              </a:ext>
            </a:extLst>
          </p:cNvPr>
          <p:cNvSpPr/>
          <p:nvPr/>
        </p:nvSpPr>
        <p:spPr>
          <a:xfrm>
            <a:off x="3901027" y="876300"/>
            <a:ext cx="9677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Product Compliance Database.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 smtClean="0"/>
              <a:t>Challenge</a:t>
            </a:r>
            <a:r>
              <a:rPr lang="en-US" sz="2800" dirty="0"/>
              <a:t>: </a:t>
            </a:r>
            <a:r>
              <a:rPr lang="en-US" sz="2800" dirty="0"/>
              <a:t>No existing API provides a comprehensive, unified list of products that are both religiously non-compliant (Haram) and ethically </a:t>
            </a:r>
            <a:r>
              <a:rPr lang="en-US" sz="2800" dirty="0" smtClean="0"/>
              <a:t>boycotted.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/>
              <a:t>Solution</a:t>
            </a:r>
            <a:r>
              <a:rPr lang="en-US" sz="2800" dirty="0"/>
              <a:t>: </a:t>
            </a:r>
            <a:r>
              <a:rPr lang="en-US" sz="2800" dirty="0"/>
              <a:t>Developed a custom, internal database that is manually researched, curated, and regularly updated to ensure accurate and holistic product filtering.</a:t>
            </a:r>
            <a:endParaRPr lang="en-US" sz="2800" dirty="0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xmlns="" id="{CA01C9B6-68D0-4522-832A-C3F7A8A97147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xmlns="" id="{DC981A09-E060-4B9C-9ECA-52AB6881BAB8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7" name="Group 3">
            <a:extLst>
              <a:ext uri="{FF2B5EF4-FFF2-40B4-BE49-F238E27FC236}">
                <a16:creationId xmlns:a16="http://schemas.microsoft.com/office/drawing/2014/main" xmlns="" id="{A987F6A3-2F70-4B78-B0CF-E8D82355FBC7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8" name="Freeform 4">
              <a:extLst>
                <a:ext uri="{FF2B5EF4-FFF2-40B4-BE49-F238E27FC236}">
                  <a16:creationId xmlns:a16="http://schemas.microsoft.com/office/drawing/2014/main" xmlns="" id="{9D5D258A-FD86-4FF3-8564-4795BD97DA63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5">
            <a:extLst>
              <a:ext uri="{FF2B5EF4-FFF2-40B4-BE49-F238E27FC236}">
                <a16:creationId xmlns:a16="http://schemas.microsoft.com/office/drawing/2014/main" xmlns="" id="{303D3235-C521-4BD8-9C9B-EC335E4ECC7F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193E1B3B-4ABF-4CB5-9772-0EEAE5163B12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1" name="صورة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152900"/>
            <a:ext cx="4343400" cy="548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2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4CB1F33-00DD-439C-8E02-6DC1F8527AA0}"/>
              </a:ext>
            </a:extLst>
          </p:cNvPr>
          <p:cNvSpPr/>
          <p:nvPr/>
        </p:nvSpPr>
        <p:spPr>
          <a:xfrm>
            <a:off x="5867400" y="1714500"/>
            <a:ext cx="9144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/>
              <a:t>Barcode recognition accuracy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/>
              <a:t>Challenge</a:t>
            </a:r>
            <a:r>
              <a:rPr lang="en-US" sz="2800" dirty="0"/>
              <a:t>: Some barcodes were hard to scan.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i="1" dirty="0"/>
              <a:t>Solution</a:t>
            </a:r>
            <a:r>
              <a:rPr lang="en-US" sz="2800" dirty="0"/>
              <a:t>: Adjusted scanning angle and optimized software filtering.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37C12E9-D484-4787-BD41-A4142FEBE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927299"/>
            <a:ext cx="6248400" cy="5658640"/>
          </a:xfrm>
          <a:prstGeom prst="rect">
            <a:avLst/>
          </a:prstGeom>
        </p:spPr>
      </p:pic>
      <p:grpSp>
        <p:nvGrpSpPr>
          <p:cNvPr id="4" name="Group 9">
            <a:extLst>
              <a:ext uri="{FF2B5EF4-FFF2-40B4-BE49-F238E27FC236}">
                <a16:creationId xmlns:a16="http://schemas.microsoft.com/office/drawing/2014/main" xmlns="" id="{F72D23D7-2F81-46B9-AEC9-04734C3D6EEA}"/>
              </a:ext>
            </a:extLst>
          </p:cNvPr>
          <p:cNvGrpSpPr/>
          <p:nvPr/>
        </p:nvGrpSpPr>
        <p:grpSpPr>
          <a:xfrm>
            <a:off x="1219200" y="1399027"/>
            <a:ext cx="1700672" cy="1700468"/>
            <a:chOff x="0" y="0"/>
            <a:chExt cx="2267563" cy="2267291"/>
          </a:xfrm>
        </p:grpSpPr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xmlns="" id="{B6685DC6-830D-4C10-BE21-8A0015E10897}"/>
                </a:ext>
              </a:extLst>
            </p:cNvPr>
            <p:cNvSpPr/>
            <p:nvPr/>
          </p:nvSpPr>
          <p:spPr>
            <a:xfrm>
              <a:off x="254" y="254"/>
              <a:ext cx="2267077" cy="2267077"/>
            </a:xfrm>
            <a:custGeom>
              <a:avLst/>
              <a:gdLst/>
              <a:ahLst/>
              <a:cxnLst/>
              <a:rect l="l" t="t" r="r" b="b"/>
              <a:pathLst>
                <a:path w="2267077" h="2267077">
                  <a:moveTo>
                    <a:pt x="1131316" y="0"/>
                  </a:moveTo>
                  <a:cubicBezTo>
                    <a:pt x="1758823" y="0"/>
                    <a:pt x="2267077" y="508000"/>
                    <a:pt x="2267077" y="1131316"/>
                  </a:cubicBezTo>
                  <a:cubicBezTo>
                    <a:pt x="2267077" y="1758823"/>
                    <a:pt x="1758823" y="2267077"/>
                    <a:pt x="1131316" y="2267077"/>
                  </a:cubicBezTo>
                  <a:cubicBezTo>
                    <a:pt x="508254" y="2267077"/>
                    <a:pt x="0" y="1758823"/>
                    <a:pt x="0" y="1131316"/>
                  </a:cubicBezTo>
                  <a:cubicBezTo>
                    <a:pt x="0" y="508000"/>
                    <a:pt x="508254" y="0"/>
                    <a:pt x="1131316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B1944D6F-B1D1-41C2-AD9B-F163A3071873}"/>
              </a:ext>
            </a:extLst>
          </p:cNvPr>
          <p:cNvGrpSpPr/>
          <p:nvPr/>
        </p:nvGrpSpPr>
        <p:grpSpPr>
          <a:xfrm>
            <a:off x="14859000" y="6298107"/>
            <a:ext cx="751084" cy="751020"/>
            <a:chOff x="0" y="0"/>
            <a:chExt cx="1001445" cy="1001360"/>
          </a:xfrm>
        </p:grpSpPr>
        <p:sp>
          <p:nvSpPr>
            <p:cNvPr id="7" name="Freeform 4">
              <a:extLst>
                <a:ext uri="{FF2B5EF4-FFF2-40B4-BE49-F238E27FC236}">
                  <a16:creationId xmlns:a16="http://schemas.microsoft.com/office/drawing/2014/main" xmlns="" id="{323E52D3-B599-430C-BC5C-E9C41E7E400D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499618" y="0"/>
                  </a:moveTo>
                  <a:cubicBezTo>
                    <a:pt x="776732" y="0"/>
                    <a:pt x="1001268" y="224409"/>
                    <a:pt x="1001268" y="499618"/>
                  </a:cubicBezTo>
                  <a:cubicBezTo>
                    <a:pt x="1001268" y="776732"/>
                    <a:pt x="776859" y="1001268"/>
                    <a:pt x="499618" y="1001268"/>
                  </a:cubicBezTo>
                  <a:cubicBezTo>
                    <a:pt x="224409" y="1001268"/>
                    <a:pt x="0" y="776732"/>
                    <a:pt x="0" y="499618"/>
                  </a:cubicBezTo>
                  <a:cubicBezTo>
                    <a:pt x="0" y="224282"/>
                    <a:pt x="224409" y="0"/>
                    <a:pt x="499618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5">
            <a:extLst>
              <a:ext uri="{FF2B5EF4-FFF2-40B4-BE49-F238E27FC236}">
                <a16:creationId xmlns:a16="http://schemas.microsoft.com/office/drawing/2014/main" xmlns="" id="{D3F98498-D92C-415B-9992-A2A93EA97413}"/>
              </a:ext>
            </a:extLst>
          </p:cNvPr>
          <p:cNvGrpSpPr/>
          <p:nvPr/>
        </p:nvGrpSpPr>
        <p:grpSpPr>
          <a:xfrm>
            <a:off x="14623351" y="487524"/>
            <a:ext cx="1222438" cy="1209658"/>
            <a:chOff x="0" y="0"/>
            <a:chExt cx="1629917" cy="1612877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6EF676AF-7BCC-44E6-B9CA-427723278F93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959" y="98679"/>
                  </a:moveTo>
                  <a:cubicBezTo>
                    <a:pt x="420370" y="98679"/>
                    <a:pt x="98679" y="416052"/>
                    <a:pt x="98679" y="806323"/>
                  </a:cubicBezTo>
                  <a:cubicBezTo>
                    <a:pt x="98679" y="1196594"/>
                    <a:pt x="420370" y="1513967"/>
                    <a:pt x="814959" y="1513967"/>
                  </a:cubicBezTo>
                  <a:cubicBezTo>
                    <a:pt x="1209294" y="1513967"/>
                    <a:pt x="1530985" y="1196594"/>
                    <a:pt x="1530985" y="806323"/>
                  </a:cubicBezTo>
                  <a:cubicBezTo>
                    <a:pt x="1530985" y="416052"/>
                    <a:pt x="1209294" y="98679"/>
                    <a:pt x="814959" y="98679"/>
                  </a:cubicBezTo>
                  <a:close/>
                  <a:moveTo>
                    <a:pt x="814959" y="0"/>
                  </a:moveTo>
                  <a:cubicBezTo>
                    <a:pt x="1260856" y="0"/>
                    <a:pt x="1629664" y="360172"/>
                    <a:pt x="1629664" y="806196"/>
                  </a:cubicBezTo>
                  <a:cubicBezTo>
                    <a:pt x="1629664" y="1247902"/>
                    <a:pt x="1260856" y="1612392"/>
                    <a:pt x="814959" y="1612392"/>
                  </a:cubicBezTo>
                  <a:cubicBezTo>
                    <a:pt x="364617" y="1612519"/>
                    <a:pt x="0" y="1248029"/>
                    <a:pt x="0" y="806323"/>
                  </a:cubicBezTo>
                  <a:cubicBezTo>
                    <a:pt x="0" y="360299"/>
                    <a:pt x="364617" y="0"/>
                    <a:pt x="81495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</p:spTree>
    <p:extLst>
      <p:ext uri="{BB962C8B-B14F-4D97-AF65-F5344CB8AC3E}">
        <p14:creationId xmlns:p14="http://schemas.microsoft.com/office/powerpoint/2010/main" val="146417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2" name="Freeform 12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6" name="Freeform 1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858331" y="4699286"/>
            <a:ext cx="11750773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 dirty="0" smtClean="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Future Work</a:t>
            </a:r>
            <a:endParaRPr lang="en-US" sz="8500" dirty="0">
              <a:solidFill>
                <a:srgbClr val="30354B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05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623850" y="1939470"/>
            <a:ext cx="961668" cy="951580"/>
            <a:chOff x="0" y="0"/>
            <a:chExt cx="1282224" cy="1268773"/>
          </a:xfrm>
        </p:grpSpPr>
        <p:sp>
          <p:nvSpPr>
            <p:cNvPr id="25" name="Freeform 25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13E76243-31EB-421E-8ABA-21D328262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400" y="3643484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4714A171-2C24-4E25-9109-50F216088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879" y="1310258"/>
            <a:ext cx="1721901" cy="13275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FFCCB2FF-BD98-49A6-A104-201F91AB98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82800" y="3715170"/>
            <a:ext cx="1152094" cy="819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5" name="Freeform 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1" name="Freeform 11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5" name="Freeform 1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7" name="Freeform 17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8" name="Group 18"/>
          <p:cNvGrpSpPr/>
          <p:nvPr/>
        </p:nvGrpSpPr>
        <p:grpSpPr>
          <a:xfrm>
            <a:off x="2048760" y="2844750"/>
            <a:ext cx="863214" cy="863140"/>
            <a:chOff x="0" y="0"/>
            <a:chExt cx="1451696" cy="1451571"/>
          </a:xfrm>
        </p:grpSpPr>
        <p:sp>
          <p:nvSpPr>
            <p:cNvPr id="19" name="Freeform 19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0" name="TextBox 20"/>
          <p:cNvSpPr txBox="1"/>
          <p:nvPr/>
        </p:nvSpPr>
        <p:spPr>
          <a:xfrm>
            <a:off x="1844189" y="3014988"/>
            <a:ext cx="1272616" cy="4430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01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042452" y="3039005"/>
            <a:ext cx="14123036" cy="24250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sz="3999" b="1" dirty="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  </a:t>
            </a:r>
          </a:p>
          <a:p>
            <a:pPr algn="l">
              <a:lnSpc>
                <a:spcPts val="4799"/>
              </a:lnSpc>
              <a:spcBef>
                <a:spcPct val="0"/>
              </a:spcBef>
            </a:pPr>
            <a:endParaRPr lang="en-US" sz="3999" b="1" dirty="0">
              <a:solidFill>
                <a:srgbClr val="30354B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4799"/>
              </a:lnSpc>
              <a:spcBef>
                <a:spcPct val="0"/>
              </a:spcBef>
            </a:pPr>
            <a:endParaRPr lang="en-US" sz="3999" b="1" dirty="0">
              <a:solidFill>
                <a:srgbClr val="30354B"/>
              </a:solidFill>
              <a:latin typeface="Arimo Bold"/>
              <a:ea typeface="Arimo Bold"/>
              <a:cs typeface="Arimo Bold"/>
              <a:sym typeface="Arimo Bold"/>
            </a:endParaRPr>
          </a:p>
          <a:p>
            <a:pPr algn="l">
              <a:lnSpc>
                <a:spcPts val="4799"/>
              </a:lnSpc>
              <a:spcBef>
                <a:spcPct val="0"/>
              </a:spcBef>
            </a:pPr>
            <a:r>
              <a:rPr lang="en-US" sz="3999" b="1" dirty="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 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2026066" y="4040138"/>
            <a:ext cx="863214" cy="863140"/>
            <a:chOff x="0" y="0"/>
            <a:chExt cx="1451696" cy="1451571"/>
          </a:xfrm>
        </p:grpSpPr>
        <p:sp>
          <p:nvSpPr>
            <p:cNvPr id="23" name="Freeform 23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4" name="TextBox 24"/>
          <p:cNvSpPr txBox="1"/>
          <p:nvPr/>
        </p:nvSpPr>
        <p:spPr>
          <a:xfrm>
            <a:off x="1821495" y="4210974"/>
            <a:ext cx="1272616" cy="592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02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048760" y="5231827"/>
            <a:ext cx="863214" cy="863140"/>
            <a:chOff x="0" y="0"/>
            <a:chExt cx="1451696" cy="1451571"/>
          </a:xfrm>
        </p:grpSpPr>
        <p:sp>
          <p:nvSpPr>
            <p:cNvPr id="26" name="Freeform 26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7" name="TextBox 27"/>
          <p:cNvSpPr txBox="1"/>
          <p:nvPr/>
        </p:nvSpPr>
        <p:spPr>
          <a:xfrm>
            <a:off x="1844189" y="5327083"/>
            <a:ext cx="1272616" cy="592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03</a:t>
            </a:r>
          </a:p>
        </p:txBody>
      </p:sp>
      <p:grpSp>
        <p:nvGrpSpPr>
          <p:cNvPr id="28" name="Group 28"/>
          <p:cNvGrpSpPr/>
          <p:nvPr/>
        </p:nvGrpSpPr>
        <p:grpSpPr>
          <a:xfrm>
            <a:off x="2048760" y="6423517"/>
            <a:ext cx="863214" cy="863140"/>
            <a:chOff x="0" y="0"/>
            <a:chExt cx="1451696" cy="1451571"/>
          </a:xfrm>
        </p:grpSpPr>
        <p:sp>
          <p:nvSpPr>
            <p:cNvPr id="29" name="Freeform 29"/>
            <p:cNvSpPr/>
            <p:nvPr/>
          </p:nvSpPr>
          <p:spPr>
            <a:xfrm>
              <a:off x="127" y="127"/>
              <a:ext cx="1451483" cy="1451483"/>
            </a:xfrm>
            <a:custGeom>
              <a:avLst/>
              <a:gdLst/>
              <a:ahLst/>
              <a:cxnLst/>
              <a:rect l="l" t="t" r="r" b="b"/>
              <a:pathLst>
                <a:path w="1451483" h="1451483">
                  <a:moveTo>
                    <a:pt x="727202" y="0"/>
                  </a:moveTo>
                  <a:cubicBezTo>
                    <a:pt x="325374" y="0"/>
                    <a:pt x="0" y="325247"/>
                    <a:pt x="0" y="724281"/>
                  </a:cubicBezTo>
                  <a:cubicBezTo>
                    <a:pt x="0" y="1125982"/>
                    <a:pt x="325374" y="1451483"/>
                    <a:pt x="727202" y="1451483"/>
                  </a:cubicBezTo>
                  <a:cubicBezTo>
                    <a:pt x="1126109" y="1451483"/>
                    <a:pt x="1451483" y="1126109"/>
                    <a:pt x="1451483" y="724281"/>
                  </a:cubicBezTo>
                  <a:cubicBezTo>
                    <a:pt x="1451483" y="325247"/>
                    <a:pt x="1126109" y="0"/>
                    <a:pt x="727202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30" name="TextBox 30"/>
          <p:cNvSpPr txBox="1"/>
          <p:nvPr/>
        </p:nvSpPr>
        <p:spPr>
          <a:xfrm>
            <a:off x="1844189" y="6518773"/>
            <a:ext cx="1272616" cy="592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66"/>
              </a:lnSpc>
            </a:pPr>
            <a:r>
              <a:rPr lang="en-US" sz="3805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04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7157042" y="1238262"/>
            <a:ext cx="3387805" cy="704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2"/>
              </a:lnSpc>
              <a:spcBef>
                <a:spcPct val="0"/>
              </a:spcBef>
            </a:pPr>
            <a:r>
              <a:rPr lang="en-US" sz="4544" b="1" dirty="0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Future Work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CE8F381-56B3-4E69-8601-422D242D11AB}"/>
              </a:ext>
            </a:extLst>
          </p:cNvPr>
          <p:cNvSpPr/>
          <p:nvPr/>
        </p:nvSpPr>
        <p:spPr>
          <a:xfrm>
            <a:off x="3212323" y="4105034"/>
            <a:ext cx="12853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mobile app for easier control in addition to the web interface.</a:t>
            </a:r>
          </a:p>
        </p:txBody>
      </p:sp>
      <p:sp>
        <p:nvSpPr>
          <p:cNvPr id="36" name="Rectangle 4">
            <a:extLst>
              <a:ext uri="{FF2B5EF4-FFF2-40B4-BE49-F238E27FC236}">
                <a16:creationId xmlns:a16="http://schemas.microsoft.com/office/drawing/2014/main" xmlns="" id="{7A65FF53-09DC-4574-8BA9-1988C4281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2323" y="2990926"/>
            <a:ext cx="1409777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Improve wheelchair design with a larger, stronger, and more ergonomic frame.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9377DE07-300B-432A-B828-9F8F2212513A}"/>
              </a:ext>
            </a:extLst>
          </p:cNvPr>
          <p:cNvSpPr/>
          <p:nvPr/>
        </p:nvSpPr>
        <p:spPr>
          <a:xfrm>
            <a:off x="3212323" y="5487596"/>
            <a:ext cx="14604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AI-based recommendations (suggest alternatives if a product is boycotted/haram).</a:t>
            </a:r>
          </a:p>
        </p:txBody>
      </p:sp>
      <p:sp>
        <p:nvSpPr>
          <p:cNvPr id="38" name="Rectangle 5">
            <a:extLst>
              <a:ext uri="{FF2B5EF4-FFF2-40B4-BE49-F238E27FC236}">
                <a16:creationId xmlns:a16="http://schemas.microsoft.com/office/drawing/2014/main" xmlns="" id="{8A4EC30B-2B61-4B62-B004-EB59E389E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0425" y="6596880"/>
            <a:ext cx="10722615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Optimize the battery system for longer runtime and faster charging.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4" name="AutoShape 4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5" name="Group 5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8" name="Freeform 8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10" name="Freeform 10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2" name="Freeform 12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6" name="Freeform 1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8" name="Freeform 18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1723863" y="2678140"/>
            <a:ext cx="1895954" cy="1895846"/>
            <a:chOff x="0" y="0"/>
            <a:chExt cx="2811888" cy="2811728"/>
          </a:xfrm>
        </p:grpSpPr>
        <p:sp>
          <p:nvSpPr>
            <p:cNvPr id="20" name="Freeform 20"/>
            <p:cNvSpPr/>
            <p:nvPr/>
          </p:nvSpPr>
          <p:spPr>
            <a:xfrm>
              <a:off x="254" y="254"/>
              <a:ext cx="2811399" cy="2811526"/>
            </a:xfrm>
            <a:custGeom>
              <a:avLst/>
              <a:gdLst/>
              <a:ahLst/>
              <a:cxnLst/>
              <a:rect l="l" t="t" r="r" b="b"/>
              <a:pathLst>
                <a:path w="2811399" h="2811526">
                  <a:moveTo>
                    <a:pt x="1408430" y="0"/>
                  </a:moveTo>
                  <a:cubicBezTo>
                    <a:pt x="630301" y="0"/>
                    <a:pt x="0" y="630047"/>
                    <a:pt x="0" y="1402969"/>
                  </a:cubicBezTo>
                  <a:cubicBezTo>
                    <a:pt x="0" y="2181225"/>
                    <a:pt x="630301" y="2811526"/>
                    <a:pt x="1408430" y="2811526"/>
                  </a:cubicBezTo>
                  <a:cubicBezTo>
                    <a:pt x="2181098" y="2811526"/>
                    <a:pt x="2811399" y="2181225"/>
                    <a:pt x="2811399" y="1402969"/>
                  </a:cubicBezTo>
                  <a:cubicBezTo>
                    <a:pt x="2811399" y="630047"/>
                    <a:pt x="2181098" y="0"/>
                    <a:pt x="1408430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21" name="TextBox 21"/>
          <p:cNvSpPr txBox="1"/>
          <p:nvPr/>
        </p:nvSpPr>
        <p:spPr>
          <a:xfrm>
            <a:off x="1858331" y="4699286"/>
            <a:ext cx="11750773" cy="1333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0200"/>
              </a:lnSpc>
            </a:pPr>
            <a:r>
              <a:rPr lang="en-US" sz="8500" dirty="0" smtClean="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Conclusion</a:t>
            </a:r>
            <a:endParaRPr lang="en-US" sz="8500" dirty="0">
              <a:solidFill>
                <a:srgbClr val="30354B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511365" y="3008618"/>
            <a:ext cx="2320950" cy="1409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800"/>
              </a:lnSpc>
            </a:pPr>
            <a:r>
              <a:rPr lang="en-US" sz="9000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06</a:t>
            </a:r>
          </a:p>
        </p:txBody>
      </p:sp>
      <p:grpSp>
        <p:nvGrpSpPr>
          <p:cNvPr id="24" name="Group 24"/>
          <p:cNvGrpSpPr/>
          <p:nvPr/>
        </p:nvGrpSpPr>
        <p:grpSpPr>
          <a:xfrm>
            <a:off x="5623850" y="1939470"/>
            <a:ext cx="961668" cy="951580"/>
            <a:chOff x="0" y="0"/>
            <a:chExt cx="1282224" cy="1268773"/>
          </a:xfrm>
        </p:grpSpPr>
        <p:sp>
          <p:nvSpPr>
            <p:cNvPr id="25" name="Freeform 25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004AAD"/>
            </a:solidFill>
          </p:spPr>
        </p:sp>
      </p:grpSp>
      <p:grpSp>
        <p:nvGrpSpPr>
          <p:cNvPr id="26" name="Group 26"/>
          <p:cNvGrpSpPr/>
          <p:nvPr/>
        </p:nvGrpSpPr>
        <p:grpSpPr>
          <a:xfrm>
            <a:off x="10432450" y="4361876"/>
            <a:ext cx="751084" cy="751020"/>
            <a:chOff x="0" y="0"/>
            <a:chExt cx="1001445" cy="1001360"/>
          </a:xfrm>
        </p:grpSpPr>
        <p:sp>
          <p:nvSpPr>
            <p:cNvPr id="27" name="Freeform 27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1C25860-8D37-4599-9993-42FEE8632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2821" y="4109047"/>
            <a:ext cx="4286848" cy="4906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FA24FE2D-E1A5-4658-AA06-A3729E086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999" y="2359753"/>
            <a:ext cx="1721901" cy="13275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CB576A8B-36AC-447F-95E7-9CD8391AC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8694" y="4740910"/>
            <a:ext cx="1152094" cy="819447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5" name="Freeform 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1" name="Freeform 11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5" name="Freeform 1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7" name="Freeform 17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31" name="TextBox 31"/>
          <p:cNvSpPr txBox="1"/>
          <p:nvPr/>
        </p:nvSpPr>
        <p:spPr>
          <a:xfrm>
            <a:off x="7157042" y="1238262"/>
            <a:ext cx="3387805" cy="738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4800" b="1" dirty="0"/>
              <a:t>Conclusion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966B531D-8EDB-4D30-9F8C-8053ABBD7396}"/>
              </a:ext>
            </a:extLst>
          </p:cNvPr>
          <p:cNvSpPr/>
          <p:nvPr/>
        </p:nvSpPr>
        <p:spPr>
          <a:xfrm>
            <a:off x="3591790" y="3215815"/>
            <a:ext cx="105052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We successfully combined </a:t>
            </a:r>
            <a:r>
              <a:rPr lang="en-US" sz="3600" b="1" dirty="0"/>
              <a:t>mobility assistance</a:t>
            </a:r>
            <a:r>
              <a:rPr lang="en-US" sz="3600" dirty="0"/>
              <a:t> with a </a:t>
            </a:r>
            <a:r>
              <a:rPr lang="en-US" sz="3600" b="1" dirty="0"/>
              <a:t>smart product scanner</a:t>
            </a:r>
            <a:r>
              <a:rPr lang="en-US" sz="3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The system helps users make </a:t>
            </a:r>
            <a:r>
              <a:rPr lang="en-US" sz="3600" b="1" dirty="0"/>
              <a:t>independent and ethical shopping decisions</a:t>
            </a:r>
            <a:r>
              <a:rPr lang="en-US" sz="3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The project demonstrates how </a:t>
            </a:r>
            <a:r>
              <a:rPr lang="en-US" sz="3600" b="1" dirty="0"/>
              <a:t>hardware and software integration</a:t>
            </a:r>
            <a:r>
              <a:rPr lang="en-US" sz="3600" dirty="0"/>
              <a:t> can solve real-life problems.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/>
              <a:t>With future improvements, this solution can become a </a:t>
            </a:r>
            <a:r>
              <a:rPr lang="en-US" sz="3600" b="1" dirty="0"/>
              <a:t>practical tool for everyday use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817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DF118CE-DAF9-4E1C-8D0B-2F826B6FB265}"/>
              </a:ext>
            </a:extLst>
          </p:cNvPr>
          <p:cNvSpPr/>
          <p:nvPr/>
        </p:nvSpPr>
        <p:spPr>
          <a:xfrm>
            <a:off x="2912602" y="2428709"/>
            <a:ext cx="9144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/>
              <a:t>Objectives &amp; Motivation</a:t>
            </a:r>
          </a:p>
          <a:p>
            <a:r>
              <a:rPr lang="en-US" sz="3200" b="1" dirty="0"/>
              <a:t>Motivation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Support people with disabilities in shopping.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Enable ethical choices (Halal / Boycott check).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Combine mobility assistance with smart scanning.</a:t>
            </a:r>
          </a:p>
          <a:p>
            <a:r>
              <a:rPr lang="en-US" sz="3200" b="1" dirty="0"/>
              <a:t>Objectives</a:t>
            </a:r>
            <a:endParaRPr lang="en-US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Build a smart wheelchair with lifting system.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Integrate scanner to detect product status.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Develop web interface for product management.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Provide clear audio &amp; visual feedback.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DE068D76-2CC8-4FAE-A6AA-DAF2BA168DDA}"/>
              </a:ext>
            </a:extLst>
          </p:cNvPr>
          <p:cNvGrpSpPr/>
          <p:nvPr/>
        </p:nvGrpSpPr>
        <p:grpSpPr>
          <a:xfrm>
            <a:off x="8564772" y="-967230"/>
            <a:ext cx="1605052" cy="1604914"/>
            <a:chOff x="0" y="0"/>
            <a:chExt cx="2140069" cy="2139885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xmlns="" id="{DCEAC4D0-A365-446B-9589-2E1C5554BD84}"/>
                </a:ext>
              </a:extLst>
            </p:cNvPr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34A4916-6811-40FF-B6C1-829AE440393F}"/>
              </a:ext>
            </a:extLst>
          </p:cNvPr>
          <p:cNvGrpSpPr/>
          <p:nvPr/>
        </p:nvGrpSpPr>
        <p:grpSpPr>
          <a:xfrm>
            <a:off x="12612014" y="9748816"/>
            <a:ext cx="751084" cy="751020"/>
            <a:chOff x="0" y="0"/>
            <a:chExt cx="1001445" cy="100136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E3132B27-88E7-45F7-B04F-4BD4A4D8BF7F}"/>
                </a:ext>
              </a:extLst>
            </p:cNvPr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14BE204-9CD0-431B-A19F-F80C49CA6923}"/>
              </a:ext>
            </a:extLst>
          </p:cNvPr>
          <p:cNvGrpSpPr/>
          <p:nvPr/>
        </p:nvGrpSpPr>
        <p:grpSpPr>
          <a:xfrm>
            <a:off x="3289704" y="-482298"/>
            <a:ext cx="1222438" cy="1209658"/>
            <a:chOff x="0" y="0"/>
            <a:chExt cx="1629917" cy="1612877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FA52C19E-F87E-45E0-8653-5A36E5F4D2C5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E5CEF75-083E-4591-B6C4-04345B669E9A}"/>
              </a:ext>
            </a:extLst>
          </p:cNvPr>
          <p:cNvGrpSpPr/>
          <p:nvPr/>
        </p:nvGrpSpPr>
        <p:grpSpPr>
          <a:xfrm>
            <a:off x="4939216" y="9541018"/>
            <a:ext cx="1700690" cy="1682894"/>
            <a:chOff x="0" y="0"/>
            <a:chExt cx="2267587" cy="2243859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13B3A0F6-A148-4465-8C87-42787D804993}"/>
                </a:ext>
              </a:extLst>
            </p:cNvPr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93B14255-555B-4FEF-ABEE-E6A86DF24861}"/>
              </a:ext>
            </a:extLst>
          </p:cNvPr>
          <p:cNvSpPr/>
          <p:nvPr/>
        </p:nvSpPr>
        <p:spPr>
          <a:xfrm>
            <a:off x="-1028536" y="1974270"/>
            <a:ext cx="2143982" cy="2121536"/>
          </a:xfrm>
          <a:custGeom>
            <a:avLst/>
            <a:gdLst/>
            <a:ahLst/>
            <a:cxnLst/>
            <a:rect l="l" t="t" r="r" b="b"/>
            <a:pathLst>
              <a:path w="2143982" h="2121536">
                <a:moveTo>
                  <a:pt x="0" y="0"/>
                </a:moveTo>
                <a:lnTo>
                  <a:pt x="2143982" y="0"/>
                </a:lnTo>
                <a:lnTo>
                  <a:pt x="2143982" y="2121536"/>
                </a:lnTo>
                <a:lnTo>
                  <a:pt x="0" y="212153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2725168-2A63-479F-9C44-907E66FE0FCA}"/>
              </a:ext>
            </a:extLst>
          </p:cNvPr>
          <p:cNvGrpSpPr/>
          <p:nvPr/>
        </p:nvGrpSpPr>
        <p:grpSpPr>
          <a:xfrm>
            <a:off x="-162094" y="7445372"/>
            <a:ext cx="1031974" cy="1031886"/>
            <a:chOff x="0" y="0"/>
            <a:chExt cx="1375965" cy="1375848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xmlns="" id="{F55C882D-92EF-475C-9009-7B81A65173C7}"/>
                </a:ext>
              </a:extLst>
            </p:cNvPr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E8FC2DE6-B578-454C-BEA7-2EB022EC079C}"/>
              </a:ext>
            </a:extLst>
          </p:cNvPr>
          <p:cNvGrpSpPr/>
          <p:nvPr/>
        </p:nvGrpSpPr>
        <p:grpSpPr>
          <a:xfrm>
            <a:off x="13525554" y="-769648"/>
            <a:ext cx="1222438" cy="1209658"/>
            <a:chOff x="0" y="0"/>
            <a:chExt cx="1629917" cy="1612877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xmlns="" id="{194A5343-B9D1-4A79-BD86-3B54B05DFC60}"/>
                </a:ext>
              </a:extLst>
            </p:cNvPr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7285418-49A6-40A7-8FD6-042C2AC3E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11000" y="2336559"/>
            <a:ext cx="4644454" cy="53153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4EB011E-C783-41CB-B319-E012C72EA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5200" y="2781300"/>
            <a:ext cx="1152094" cy="81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72050" y="9555120"/>
            <a:ext cx="961668" cy="951580"/>
            <a:chOff x="0" y="0"/>
            <a:chExt cx="1282224" cy="1268773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4358350" y="9555124"/>
            <a:ext cx="1700690" cy="1682936"/>
            <a:chOff x="0" y="0"/>
            <a:chExt cx="2267587" cy="2243915"/>
          </a:xfrm>
        </p:grpSpPr>
        <p:sp>
          <p:nvSpPr>
            <p:cNvPr id="5" name="Freeform 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7476658" y="-797882"/>
            <a:ext cx="1374286" cy="1374168"/>
            <a:chOff x="0" y="0"/>
            <a:chExt cx="1832381" cy="1832224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832102" cy="1832102"/>
            </a:xfrm>
            <a:custGeom>
              <a:avLst/>
              <a:gdLst/>
              <a:ahLst/>
              <a:cxnLst/>
              <a:rect l="l" t="t" r="r" b="b"/>
              <a:pathLst>
                <a:path w="1832102" h="1832102">
                  <a:moveTo>
                    <a:pt x="917829" y="0"/>
                  </a:moveTo>
                  <a:cubicBezTo>
                    <a:pt x="410718" y="0"/>
                    <a:pt x="0" y="410591"/>
                    <a:pt x="0" y="914273"/>
                  </a:cubicBezTo>
                  <a:cubicBezTo>
                    <a:pt x="0" y="1421384"/>
                    <a:pt x="410718" y="1832102"/>
                    <a:pt x="917829" y="1832102"/>
                  </a:cubicBezTo>
                  <a:cubicBezTo>
                    <a:pt x="1421384" y="1832102"/>
                    <a:pt x="1832102" y="1421384"/>
                    <a:pt x="1832102" y="914273"/>
                  </a:cubicBezTo>
                  <a:cubicBezTo>
                    <a:pt x="1832102" y="410591"/>
                    <a:pt x="1421384" y="0"/>
                    <a:pt x="9178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10013300" y="10021076"/>
            <a:ext cx="751084" cy="751020"/>
            <a:chOff x="0" y="0"/>
            <a:chExt cx="1001445" cy="1001360"/>
          </a:xfrm>
        </p:grpSpPr>
        <p:sp>
          <p:nvSpPr>
            <p:cNvPr id="9" name="Freeform 9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975900" y="2891050"/>
            <a:ext cx="1700690" cy="1682936"/>
            <a:chOff x="0" y="0"/>
            <a:chExt cx="2267587" cy="2243915"/>
          </a:xfrm>
        </p:grpSpPr>
        <p:sp>
          <p:nvSpPr>
            <p:cNvPr id="11" name="Freeform 11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724800" y="-486324"/>
            <a:ext cx="751084" cy="751020"/>
            <a:chOff x="0" y="0"/>
            <a:chExt cx="1001445" cy="1001360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4" name="Group 14"/>
          <p:cNvGrpSpPr/>
          <p:nvPr/>
        </p:nvGrpSpPr>
        <p:grpSpPr>
          <a:xfrm>
            <a:off x="11837200" y="-486300"/>
            <a:ext cx="1700690" cy="1682936"/>
            <a:chOff x="0" y="0"/>
            <a:chExt cx="2267587" cy="2243915"/>
          </a:xfrm>
        </p:grpSpPr>
        <p:sp>
          <p:nvSpPr>
            <p:cNvPr id="15" name="Freeform 15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6" name="Group 16"/>
          <p:cNvGrpSpPr/>
          <p:nvPr/>
        </p:nvGrpSpPr>
        <p:grpSpPr>
          <a:xfrm>
            <a:off x="971150" y="10021124"/>
            <a:ext cx="1700690" cy="1682936"/>
            <a:chOff x="0" y="0"/>
            <a:chExt cx="2267587" cy="2243915"/>
          </a:xfrm>
        </p:grpSpPr>
        <p:sp>
          <p:nvSpPr>
            <p:cNvPr id="17" name="Freeform 17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31" name="TextBox 31"/>
          <p:cNvSpPr txBox="1"/>
          <p:nvPr/>
        </p:nvSpPr>
        <p:spPr>
          <a:xfrm>
            <a:off x="6713446" y="1467437"/>
            <a:ext cx="4680348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4800" b="1" dirty="0"/>
              <a:t>Acknowledgment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966B531D-8EDB-4D30-9F8C-8053ABBD7396}"/>
              </a:ext>
            </a:extLst>
          </p:cNvPr>
          <p:cNvSpPr/>
          <p:nvPr/>
        </p:nvSpPr>
        <p:spPr>
          <a:xfrm>
            <a:off x="3591790" y="3215815"/>
            <a:ext cx="105052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We would like to express our sincere gratitude to </a:t>
            </a:r>
            <a:r>
              <a:rPr lang="en-US" sz="3600" b="1" dirty="0"/>
              <a:t>Dr. Mahmoud Assad</a:t>
            </a:r>
            <a:r>
              <a:rPr lang="en-US" sz="3600" dirty="0"/>
              <a:t> for his valuable guidance and support during this project.</a:t>
            </a:r>
            <a:br>
              <a:rPr lang="en-US" sz="3600" dirty="0"/>
            </a:br>
            <a:r>
              <a:rPr lang="en-US" sz="3600" dirty="0"/>
              <a:t>We also thank our faculty and colleagues for their encouragement and assistance throughout the work.</a:t>
            </a:r>
          </a:p>
        </p:txBody>
      </p:sp>
    </p:spTree>
    <p:extLst>
      <p:ext uri="{BB962C8B-B14F-4D97-AF65-F5344CB8AC3E}">
        <p14:creationId xmlns:p14="http://schemas.microsoft.com/office/powerpoint/2010/main" val="14533342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1478270" y="760250"/>
            <a:ext cx="4887094" cy="8447952"/>
          </a:xfrm>
          <a:custGeom>
            <a:avLst/>
            <a:gdLst/>
            <a:ahLst/>
            <a:cxnLst/>
            <a:rect l="l" t="t" r="r" b="b"/>
            <a:pathLst>
              <a:path w="4887094" h="8447952">
                <a:moveTo>
                  <a:pt x="0" y="0"/>
                </a:moveTo>
                <a:lnTo>
                  <a:pt x="4887094" y="0"/>
                </a:lnTo>
                <a:lnTo>
                  <a:pt x="4887094" y="8447952"/>
                </a:lnTo>
                <a:lnTo>
                  <a:pt x="0" y="844795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AutoShape 3"/>
          <p:cNvSpPr/>
          <p:nvPr/>
        </p:nvSpPr>
        <p:spPr>
          <a:xfrm rot="7760">
            <a:off x="705728" y="9201525"/>
            <a:ext cx="16876543" cy="0"/>
          </a:xfrm>
          <a:prstGeom prst="line">
            <a:avLst/>
          </a:prstGeom>
          <a:ln w="19050" cap="rnd">
            <a:solidFill>
              <a:srgbClr val="30354B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Freeform 4"/>
          <p:cNvSpPr/>
          <p:nvPr/>
        </p:nvSpPr>
        <p:spPr>
          <a:xfrm>
            <a:off x="17025200" y="3903450"/>
            <a:ext cx="3442100" cy="5950100"/>
          </a:xfrm>
          <a:custGeom>
            <a:avLst/>
            <a:gdLst/>
            <a:ahLst/>
            <a:cxnLst/>
            <a:rect l="l" t="t" r="r" b="b"/>
            <a:pathLst>
              <a:path w="3442100" h="5950100">
                <a:moveTo>
                  <a:pt x="0" y="0"/>
                </a:moveTo>
                <a:lnTo>
                  <a:pt x="3442100" y="0"/>
                </a:lnTo>
                <a:lnTo>
                  <a:pt x="3442100" y="5950100"/>
                </a:lnTo>
                <a:lnTo>
                  <a:pt x="0" y="59501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13353700" y="9767374"/>
            <a:ext cx="1700690" cy="1682936"/>
            <a:chOff x="0" y="0"/>
            <a:chExt cx="2267587" cy="2243915"/>
          </a:xfrm>
        </p:grpSpPr>
        <p:sp>
          <p:nvSpPr>
            <p:cNvPr id="6" name="Freeform 6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4038196" y="-843208"/>
            <a:ext cx="1989640" cy="1989530"/>
            <a:chOff x="0" y="0"/>
            <a:chExt cx="2652853" cy="2652707"/>
          </a:xfrm>
        </p:grpSpPr>
        <p:sp>
          <p:nvSpPr>
            <p:cNvPr id="8" name="Freeform 8"/>
            <p:cNvSpPr/>
            <p:nvPr/>
          </p:nvSpPr>
          <p:spPr>
            <a:xfrm>
              <a:off x="254" y="254"/>
              <a:ext cx="2652395" cy="2652395"/>
            </a:xfrm>
            <a:custGeom>
              <a:avLst/>
              <a:gdLst/>
              <a:ahLst/>
              <a:cxnLst/>
              <a:rect l="l" t="t" r="r" b="b"/>
              <a:pathLst>
                <a:path w="2652395" h="2652395">
                  <a:moveTo>
                    <a:pt x="1328801" y="0"/>
                  </a:moveTo>
                  <a:cubicBezTo>
                    <a:pt x="594614" y="0"/>
                    <a:pt x="0" y="594360"/>
                    <a:pt x="0" y="1323594"/>
                  </a:cubicBezTo>
                  <a:cubicBezTo>
                    <a:pt x="0" y="2057781"/>
                    <a:pt x="594614" y="2652395"/>
                    <a:pt x="1328801" y="2652395"/>
                  </a:cubicBezTo>
                  <a:cubicBezTo>
                    <a:pt x="2057781" y="2652395"/>
                    <a:pt x="2652395" y="2057781"/>
                    <a:pt x="2652395" y="1323594"/>
                  </a:cubicBezTo>
                  <a:cubicBezTo>
                    <a:pt x="2652395" y="594360"/>
                    <a:pt x="2057781" y="0"/>
                    <a:pt x="1328801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6587300" y="-774326"/>
            <a:ext cx="1700690" cy="1682936"/>
            <a:chOff x="0" y="0"/>
            <a:chExt cx="2267587" cy="2243915"/>
          </a:xfrm>
        </p:grpSpPr>
        <p:sp>
          <p:nvSpPr>
            <p:cNvPr id="10" name="Freeform 10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866"/>
                    <a:pt x="2129790" y="1121791"/>
                  </a:cubicBezTo>
                  <a:cubicBezTo>
                    <a:pt x="2129790" y="1664716"/>
                    <a:pt x="1682242" y="2106295"/>
                    <a:pt x="1133348" y="2106295"/>
                  </a:cubicBezTo>
                  <a:cubicBezTo>
                    <a:pt x="584708" y="2106295"/>
                    <a:pt x="137160" y="1664716"/>
                    <a:pt x="137160" y="1121791"/>
                  </a:cubicBezTo>
                  <a:cubicBezTo>
                    <a:pt x="137160" y="578866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0703450" y="-308400"/>
            <a:ext cx="751084" cy="751020"/>
            <a:chOff x="0" y="0"/>
            <a:chExt cx="1001445" cy="1001360"/>
          </a:xfrm>
        </p:grpSpPr>
        <p:sp>
          <p:nvSpPr>
            <p:cNvPr id="12" name="Freeform 12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1507876" y="9853570"/>
            <a:ext cx="961668" cy="951580"/>
            <a:chOff x="0" y="0"/>
            <a:chExt cx="1282224" cy="1268773"/>
          </a:xfrm>
        </p:grpSpPr>
        <p:sp>
          <p:nvSpPr>
            <p:cNvPr id="14" name="Freeform 14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8934700" y="9767326"/>
            <a:ext cx="751084" cy="751020"/>
            <a:chOff x="0" y="0"/>
            <a:chExt cx="1001445" cy="1001360"/>
          </a:xfrm>
        </p:grpSpPr>
        <p:sp>
          <p:nvSpPr>
            <p:cNvPr id="16" name="Freeform 16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7" name="Group 17"/>
          <p:cNvGrpSpPr/>
          <p:nvPr/>
        </p:nvGrpSpPr>
        <p:grpSpPr>
          <a:xfrm>
            <a:off x="6955576" y="3140270"/>
            <a:ext cx="961668" cy="951580"/>
            <a:chOff x="0" y="0"/>
            <a:chExt cx="1282224" cy="1268773"/>
          </a:xfrm>
        </p:grpSpPr>
        <p:sp>
          <p:nvSpPr>
            <p:cNvPr id="18" name="Freeform 18"/>
            <p:cNvSpPr/>
            <p:nvPr/>
          </p:nvSpPr>
          <p:spPr>
            <a:xfrm>
              <a:off x="127" y="127"/>
              <a:ext cx="1281938" cy="1268476"/>
            </a:xfrm>
            <a:custGeom>
              <a:avLst/>
              <a:gdLst/>
              <a:ahLst/>
              <a:cxnLst/>
              <a:rect l="l" t="t" r="r" b="b"/>
              <a:pathLst>
                <a:path w="1281938" h="1268476">
                  <a:moveTo>
                    <a:pt x="640969" y="77597"/>
                  </a:moveTo>
                  <a:cubicBezTo>
                    <a:pt x="951357" y="77597"/>
                    <a:pt x="1204468" y="327279"/>
                    <a:pt x="1204468" y="634238"/>
                  </a:cubicBezTo>
                  <a:cubicBezTo>
                    <a:pt x="1204468" y="941197"/>
                    <a:pt x="951357" y="1190879"/>
                    <a:pt x="640969" y="1190879"/>
                  </a:cubicBezTo>
                  <a:cubicBezTo>
                    <a:pt x="330708" y="1190879"/>
                    <a:pt x="77724" y="941197"/>
                    <a:pt x="77724" y="634238"/>
                  </a:cubicBezTo>
                  <a:cubicBezTo>
                    <a:pt x="77724" y="327279"/>
                    <a:pt x="330708" y="77597"/>
                    <a:pt x="640969" y="77597"/>
                  </a:cubicBezTo>
                  <a:close/>
                  <a:moveTo>
                    <a:pt x="640969" y="0"/>
                  </a:moveTo>
                  <a:cubicBezTo>
                    <a:pt x="290195" y="0"/>
                    <a:pt x="0" y="283337"/>
                    <a:pt x="0" y="634238"/>
                  </a:cubicBezTo>
                  <a:cubicBezTo>
                    <a:pt x="0" y="981710"/>
                    <a:pt x="290195" y="1268476"/>
                    <a:pt x="640842" y="1268476"/>
                  </a:cubicBezTo>
                  <a:cubicBezTo>
                    <a:pt x="995172" y="1268476"/>
                    <a:pt x="1281938" y="981710"/>
                    <a:pt x="1281938" y="634238"/>
                  </a:cubicBezTo>
                  <a:cubicBezTo>
                    <a:pt x="1281938" y="283337"/>
                    <a:pt x="995172" y="0"/>
                    <a:pt x="640969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sp>
        <p:nvSpPr>
          <p:cNvPr id="19" name="TextBox 19"/>
          <p:cNvSpPr txBox="1"/>
          <p:nvPr/>
        </p:nvSpPr>
        <p:spPr>
          <a:xfrm>
            <a:off x="8870477" y="3262650"/>
            <a:ext cx="6686550" cy="1876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4400"/>
              </a:lnSpc>
            </a:pPr>
            <a:r>
              <a:rPr lang="en-US" sz="12000" b="1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Thanks!</a:t>
            </a:r>
          </a:p>
        </p:txBody>
      </p:sp>
      <p:grpSp>
        <p:nvGrpSpPr>
          <p:cNvPr id="20" name="Group 20"/>
          <p:cNvGrpSpPr/>
          <p:nvPr/>
        </p:nvGrpSpPr>
        <p:grpSpPr>
          <a:xfrm>
            <a:off x="9144000" y="5510852"/>
            <a:ext cx="7461655" cy="944357"/>
            <a:chOff x="0" y="0"/>
            <a:chExt cx="9159200" cy="11592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9159240" cy="1159256"/>
            </a:xfrm>
            <a:custGeom>
              <a:avLst/>
              <a:gdLst/>
              <a:ahLst/>
              <a:cxnLst/>
              <a:rect l="l" t="t" r="r" b="b"/>
              <a:pathLst>
                <a:path w="9159240" h="1159256">
                  <a:moveTo>
                    <a:pt x="0" y="0"/>
                  </a:moveTo>
                  <a:lnTo>
                    <a:pt x="9159240" y="0"/>
                  </a:lnTo>
                  <a:lnTo>
                    <a:pt x="9159240" y="1159256"/>
                  </a:lnTo>
                  <a:lnTo>
                    <a:pt x="0" y="1159256"/>
                  </a:lnTo>
                  <a:close/>
                </a:path>
              </a:pathLst>
            </a:custGeom>
            <a:solidFill>
              <a:srgbClr val="E87474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0"/>
              <a:ext cx="9159200" cy="1159200"/>
            </a:xfrm>
            <a:prstGeom prst="rect">
              <a:avLst/>
            </a:prstGeom>
          </p:spPr>
          <p:txBody>
            <a:bodyPr lIns="55180" tIns="55180" rIns="55180" bIns="55180" rtlCol="0" anchor="ctr"/>
            <a:lstStyle/>
            <a:p>
              <a:pPr algn="ctr">
                <a:lnSpc>
                  <a:spcPts val="4953"/>
                </a:lnSpc>
              </a:pPr>
              <a:r>
                <a:rPr lang="en-US" sz="4127" b="1">
                  <a:solidFill>
                    <a:srgbClr val="30354B"/>
                  </a:solidFill>
                  <a:latin typeface="Muli Bold"/>
                  <a:ea typeface="Muli Bold"/>
                  <a:cs typeface="Muli Bold"/>
                  <a:sym typeface="Muli Bold"/>
                </a:rPr>
                <a:t>Do you have any questions?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1A7E511-76F5-4C1E-A374-883B20CCEC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6740" y="4159824"/>
            <a:ext cx="4286848" cy="49060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1E028F3-1179-48C6-B653-2BE193FC8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81644" y="1066427"/>
            <a:ext cx="1721901" cy="132753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301E173-0EFD-4D99-BD0F-FDDAEE0293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26257" y="4973835"/>
            <a:ext cx="1152094" cy="8194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284499" y="-1002230"/>
            <a:ext cx="1605052" cy="1604914"/>
            <a:chOff x="0" y="0"/>
            <a:chExt cx="2140069" cy="2139885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9889551" y="9662219"/>
            <a:ext cx="2196493" cy="2196306"/>
            <a:chOff x="0" y="0"/>
            <a:chExt cx="1001445" cy="1001360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031204" y="-581008"/>
            <a:ext cx="1222438" cy="1209658"/>
            <a:chOff x="0" y="0"/>
            <a:chExt cx="1629917" cy="1612877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3064850" y="9829030"/>
            <a:ext cx="1700690" cy="1682894"/>
            <a:chOff x="0" y="0"/>
            <a:chExt cx="2267587" cy="2243859"/>
          </a:xfrm>
        </p:grpSpPr>
        <p:sp>
          <p:nvSpPr>
            <p:cNvPr id="9" name="Freeform 9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515987" y="8011102"/>
            <a:ext cx="1031974" cy="1031886"/>
            <a:chOff x="0" y="0"/>
            <a:chExt cx="1375965" cy="1375848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3300700" y="-606974"/>
            <a:ext cx="1222438" cy="1209658"/>
            <a:chOff x="0" y="0"/>
            <a:chExt cx="1629917" cy="1612877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400000">
            <a:off x="8180216" y="4561454"/>
            <a:ext cx="1813618" cy="16050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3E3F8820-8F05-4695-918C-F1970BE62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49" y="1591753"/>
            <a:ext cx="9829800" cy="7187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A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284499" y="-1002230"/>
            <a:ext cx="1605052" cy="1604914"/>
            <a:chOff x="0" y="0"/>
            <a:chExt cx="2140069" cy="2139885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9889551" y="9662219"/>
            <a:ext cx="2196493" cy="2196306"/>
            <a:chOff x="0" y="0"/>
            <a:chExt cx="1001445" cy="1001360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031204" y="-581008"/>
            <a:ext cx="1222438" cy="1209658"/>
            <a:chOff x="0" y="0"/>
            <a:chExt cx="1629917" cy="1612877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3064850" y="9829030"/>
            <a:ext cx="1700690" cy="1682894"/>
            <a:chOff x="0" y="0"/>
            <a:chExt cx="2267587" cy="2243859"/>
          </a:xfrm>
        </p:grpSpPr>
        <p:sp>
          <p:nvSpPr>
            <p:cNvPr id="9" name="Freeform 9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515987" y="8011102"/>
            <a:ext cx="1031974" cy="1031886"/>
            <a:chOff x="0" y="0"/>
            <a:chExt cx="1375965" cy="1375848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3300700" y="-606974"/>
            <a:ext cx="1222438" cy="1209658"/>
            <a:chOff x="0" y="0"/>
            <a:chExt cx="1629917" cy="1612877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400000">
            <a:off x="8180216" y="4561454"/>
            <a:ext cx="1813618" cy="1605052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6892490" y="1000125"/>
            <a:ext cx="4389070" cy="6545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07"/>
              </a:lnSpc>
              <a:spcBef>
                <a:spcPct val="0"/>
              </a:spcBef>
            </a:pPr>
            <a:r>
              <a:rPr lang="en-US" sz="4172" b="1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System Overview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204B1987-B81F-4D2F-A6DF-EAC1A8B3A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175784"/>
            <a:ext cx="3886742" cy="79354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93E2ABB-2275-4AA4-B537-CA02D0564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4600" y="2758160"/>
            <a:ext cx="6683981" cy="626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8284499" y="-1002230"/>
            <a:ext cx="1605052" cy="1604914"/>
            <a:chOff x="0" y="0"/>
            <a:chExt cx="2140069" cy="2139885"/>
          </a:xfrm>
        </p:grpSpPr>
        <p:sp>
          <p:nvSpPr>
            <p:cNvPr id="3" name="Freeform 3"/>
            <p:cNvSpPr/>
            <p:nvPr/>
          </p:nvSpPr>
          <p:spPr>
            <a:xfrm>
              <a:off x="127" y="127"/>
              <a:ext cx="2139823" cy="2139823"/>
            </a:xfrm>
            <a:custGeom>
              <a:avLst/>
              <a:gdLst/>
              <a:ahLst/>
              <a:cxnLst/>
              <a:rect l="l" t="t" r="r" b="b"/>
              <a:pathLst>
                <a:path w="2139823" h="2139823">
                  <a:moveTo>
                    <a:pt x="1072007" y="0"/>
                  </a:moveTo>
                  <a:cubicBezTo>
                    <a:pt x="479806" y="0"/>
                    <a:pt x="0" y="479552"/>
                    <a:pt x="0" y="1067816"/>
                  </a:cubicBezTo>
                  <a:cubicBezTo>
                    <a:pt x="0" y="1660017"/>
                    <a:pt x="479679" y="2139823"/>
                    <a:pt x="1072007" y="2139823"/>
                  </a:cubicBezTo>
                  <a:cubicBezTo>
                    <a:pt x="1660017" y="2139823"/>
                    <a:pt x="2139696" y="1660144"/>
                    <a:pt x="2139696" y="1067816"/>
                  </a:cubicBezTo>
                  <a:cubicBezTo>
                    <a:pt x="2139823" y="479552"/>
                    <a:pt x="1660017" y="0"/>
                    <a:pt x="1072007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9889551" y="9662219"/>
            <a:ext cx="2196493" cy="2196306"/>
            <a:chOff x="0" y="0"/>
            <a:chExt cx="1001445" cy="1001360"/>
          </a:xfrm>
        </p:grpSpPr>
        <p:sp>
          <p:nvSpPr>
            <p:cNvPr id="5" name="Freeform 5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3031204" y="-581008"/>
            <a:ext cx="1222438" cy="1209658"/>
            <a:chOff x="0" y="0"/>
            <a:chExt cx="1629917" cy="1612877"/>
          </a:xfrm>
        </p:grpSpPr>
        <p:sp>
          <p:nvSpPr>
            <p:cNvPr id="7" name="Freeform 7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3064850" y="9829030"/>
            <a:ext cx="1700690" cy="1682894"/>
            <a:chOff x="0" y="0"/>
            <a:chExt cx="2267587" cy="2243859"/>
          </a:xfrm>
        </p:grpSpPr>
        <p:sp>
          <p:nvSpPr>
            <p:cNvPr id="9" name="Freeform 9"/>
            <p:cNvSpPr/>
            <p:nvPr/>
          </p:nvSpPr>
          <p:spPr>
            <a:xfrm>
              <a:off x="254" y="254"/>
              <a:ext cx="2267077" cy="2243328"/>
            </a:xfrm>
            <a:custGeom>
              <a:avLst/>
              <a:gdLst/>
              <a:ahLst/>
              <a:cxnLst/>
              <a:rect l="l" t="t" r="r" b="b"/>
              <a:pathLst>
                <a:path w="2267077" h="2243328">
                  <a:moveTo>
                    <a:pt x="1133348" y="137287"/>
                  </a:moveTo>
                  <a:cubicBezTo>
                    <a:pt x="1682242" y="137287"/>
                    <a:pt x="2129790" y="578739"/>
                    <a:pt x="2129790" y="1121664"/>
                  </a:cubicBezTo>
                  <a:cubicBezTo>
                    <a:pt x="2129790" y="1664589"/>
                    <a:pt x="1682242" y="2106041"/>
                    <a:pt x="1133348" y="2106041"/>
                  </a:cubicBezTo>
                  <a:cubicBezTo>
                    <a:pt x="584708" y="2106041"/>
                    <a:pt x="137160" y="1664589"/>
                    <a:pt x="137160" y="1121664"/>
                  </a:cubicBezTo>
                  <a:cubicBezTo>
                    <a:pt x="137160" y="578739"/>
                    <a:pt x="584708" y="137287"/>
                    <a:pt x="1133348" y="137287"/>
                  </a:cubicBezTo>
                  <a:close/>
                  <a:moveTo>
                    <a:pt x="1133348" y="0"/>
                  </a:moveTo>
                  <a:cubicBezTo>
                    <a:pt x="513080" y="0"/>
                    <a:pt x="0" y="501142"/>
                    <a:pt x="0" y="1121664"/>
                  </a:cubicBezTo>
                  <a:cubicBezTo>
                    <a:pt x="0" y="1736217"/>
                    <a:pt x="513080" y="2243328"/>
                    <a:pt x="1133348" y="2243328"/>
                  </a:cubicBezTo>
                  <a:cubicBezTo>
                    <a:pt x="1759966" y="2243328"/>
                    <a:pt x="2266950" y="1736217"/>
                    <a:pt x="2266950" y="1121664"/>
                  </a:cubicBezTo>
                  <a:cubicBezTo>
                    <a:pt x="2267077" y="501142"/>
                    <a:pt x="1759966" y="0"/>
                    <a:pt x="1133348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-515987" y="8011102"/>
            <a:ext cx="1031974" cy="1031886"/>
            <a:chOff x="0" y="0"/>
            <a:chExt cx="1375965" cy="1375848"/>
          </a:xfrm>
        </p:grpSpPr>
        <p:sp>
          <p:nvSpPr>
            <p:cNvPr id="11" name="Freeform 11"/>
            <p:cNvSpPr/>
            <p:nvPr/>
          </p:nvSpPr>
          <p:spPr>
            <a:xfrm>
              <a:off x="127" y="127"/>
              <a:ext cx="1375791" cy="1375791"/>
            </a:xfrm>
            <a:custGeom>
              <a:avLst/>
              <a:gdLst/>
              <a:ahLst/>
              <a:cxnLst/>
              <a:rect l="l" t="t" r="r" b="b"/>
              <a:pathLst>
                <a:path w="1375791" h="1375791">
                  <a:moveTo>
                    <a:pt x="689229" y="0"/>
                  </a:moveTo>
                  <a:cubicBezTo>
                    <a:pt x="308356" y="0"/>
                    <a:pt x="0" y="308356"/>
                    <a:pt x="0" y="686562"/>
                  </a:cubicBezTo>
                  <a:cubicBezTo>
                    <a:pt x="0" y="1067308"/>
                    <a:pt x="308483" y="1375791"/>
                    <a:pt x="689229" y="1375791"/>
                  </a:cubicBezTo>
                  <a:cubicBezTo>
                    <a:pt x="1067308" y="1375791"/>
                    <a:pt x="1375791" y="1067308"/>
                    <a:pt x="1375791" y="686562"/>
                  </a:cubicBezTo>
                  <a:cubicBezTo>
                    <a:pt x="1375664" y="308356"/>
                    <a:pt x="1067308" y="0"/>
                    <a:pt x="689229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3300700" y="-606974"/>
            <a:ext cx="1222438" cy="1209658"/>
            <a:chOff x="0" y="0"/>
            <a:chExt cx="1629917" cy="1612877"/>
          </a:xfrm>
        </p:grpSpPr>
        <p:sp>
          <p:nvSpPr>
            <p:cNvPr id="13" name="Freeform 13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400000">
            <a:off x="8180216" y="4561454"/>
            <a:ext cx="1813618" cy="1605052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6892490" y="1000125"/>
            <a:ext cx="4389070" cy="6545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07"/>
              </a:lnSpc>
              <a:spcBef>
                <a:spcPct val="0"/>
              </a:spcBef>
            </a:pPr>
            <a:r>
              <a:rPr lang="en-US" sz="4172" b="1">
                <a:solidFill>
                  <a:srgbClr val="30354B"/>
                </a:solidFill>
                <a:latin typeface="Arimo Bold"/>
                <a:ea typeface="Arimo Bold"/>
                <a:cs typeface="Arimo Bold"/>
                <a:sym typeface="Arimo Bold"/>
              </a:rPr>
              <a:t>System Overview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AD6C6880-DFBA-4742-BE75-2D750D425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6843" y="3467099"/>
            <a:ext cx="6192399" cy="47060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19FD548B-AEBC-4744-BA14-10F7D1ECE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447" y="3467100"/>
            <a:ext cx="6827153" cy="47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031062" y="-1698200"/>
            <a:ext cx="2269900" cy="2246132"/>
          </a:xfrm>
          <a:custGeom>
            <a:avLst/>
            <a:gdLst/>
            <a:ahLst/>
            <a:cxnLst/>
            <a:rect l="l" t="t" r="r" b="b"/>
            <a:pathLst>
              <a:path w="2269900" h="2246132">
                <a:moveTo>
                  <a:pt x="0" y="0"/>
                </a:moveTo>
                <a:lnTo>
                  <a:pt x="2269900" y="0"/>
                </a:lnTo>
                <a:lnTo>
                  <a:pt x="2269900" y="2246132"/>
                </a:lnTo>
                <a:lnTo>
                  <a:pt x="0" y="22461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3327310" y="-375510"/>
            <a:ext cx="751084" cy="751020"/>
            <a:chOff x="0" y="0"/>
            <a:chExt cx="1001445" cy="1001360"/>
          </a:xfrm>
        </p:grpSpPr>
        <p:sp>
          <p:nvSpPr>
            <p:cNvPr id="4" name="Freeform 4"/>
            <p:cNvSpPr/>
            <p:nvPr/>
          </p:nvSpPr>
          <p:spPr>
            <a:xfrm>
              <a:off x="127" y="127"/>
              <a:ext cx="1001268" cy="1001268"/>
            </a:xfrm>
            <a:custGeom>
              <a:avLst/>
              <a:gdLst/>
              <a:ahLst/>
              <a:cxnLst/>
              <a:rect l="l" t="t" r="r" b="b"/>
              <a:pathLst>
                <a:path w="1001268" h="1001268">
                  <a:moveTo>
                    <a:pt x="501523" y="0"/>
                  </a:moveTo>
                  <a:cubicBezTo>
                    <a:pt x="224409" y="0"/>
                    <a:pt x="0" y="224282"/>
                    <a:pt x="0" y="499618"/>
                  </a:cubicBezTo>
                  <a:cubicBezTo>
                    <a:pt x="0" y="776732"/>
                    <a:pt x="224409" y="1001268"/>
                    <a:pt x="501650" y="1001268"/>
                  </a:cubicBezTo>
                  <a:cubicBezTo>
                    <a:pt x="776859" y="1001268"/>
                    <a:pt x="1001268" y="776859"/>
                    <a:pt x="1001268" y="499618"/>
                  </a:cubicBezTo>
                  <a:cubicBezTo>
                    <a:pt x="1001268" y="224282"/>
                    <a:pt x="776732" y="0"/>
                    <a:pt x="501523" y="0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-611219" y="156774"/>
            <a:ext cx="1222438" cy="1209658"/>
            <a:chOff x="0" y="0"/>
            <a:chExt cx="1629917" cy="1612877"/>
          </a:xfrm>
        </p:grpSpPr>
        <p:sp>
          <p:nvSpPr>
            <p:cNvPr id="6" name="Freeform 6"/>
            <p:cNvSpPr/>
            <p:nvPr/>
          </p:nvSpPr>
          <p:spPr>
            <a:xfrm>
              <a:off x="127" y="127"/>
              <a:ext cx="1629664" cy="1612519"/>
            </a:xfrm>
            <a:custGeom>
              <a:avLst/>
              <a:gdLst/>
              <a:ahLst/>
              <a:cxnLst/>
              <a:rect l="l" t="t" r="r" b="b"/>
              <a:pathLst>
                <a:path w="1629664" h="1612519">
                  <a:moveTo>
                    <a:pt x="814705" y="98679"/>
                  </a:moveTo>
                  <a:cubicBezTo>
                    <a:pt x="1209294" y="98679"/>
                    <a:pt x="1530985" y="416052"/>
                    <a:pt x="1530985" y="806323"/>
                  </a:cubicBezTo>
                  <a:cubicBezTo>
                    <a:pt x="1530985" y="1196594"/>
                    <a:pt x="1209294" y="1513967"/>
                    <a:pt x="814705" y="1513967"/>
                  </a:cubicBezTo>
                  <a:cubicBezTo>
                    <a:pt x="420370" y="1513967"/>
                    <a:pt x="98679" y="1196594"/>
                    <a:pt x="98679" y="806323"/>
                  </a:cubicBezTo>
                  <a:cubicBezTo>
                    <a:pt x="98679" y="416052"/>
                    <a:pt x="420370" y="98679"/>
                    <a:pt x="814705" y="98679"/>
                  </a:cubicBezTo>
                  <a:close/>
                  <a:moveTo>
                    <a:pt x="814705" y="0"/>
                  </a:moveTo>
                  <a:cubicBezTo>
                    <a:pt x="368935" y="0"/>
                    <a:pt x="0" y="360299"/>
                    <a:pt x="0" y="806323"/>
                  </a:cubicBezTo>
                  <a:cubicBezTo>
                    <a:pt x="0" y="1248029"/>
                    <a:pt x="368808" y="1612519"/>
                    <a:pt x="814705" y="1612519"/>
                  </a:cubicBezTo>
                  <a:cubicBezTo>
                    <a:pt x="1265047" y="1612519"/>
                    <a:pt x="1629537" y="1248029"/>
                    <a:pt x="1629537" y="806323"/>
                  </a:cubicBezTo>
                  <a:cubicBezTo>
                    <a:pt x="1629664" y="360299"/>
                    <a:pt x="1265047" y="0"/>
                    <a:pt x="814705" y="0"/>
                  </a:cubicBezTo>
                  <a:close/>
                </a:path>
              </a:pathLst>
            </a:custGeom>
            <a:solidFill>
              <a:srgbClr val="C82623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3144462" y="2490868"/>
            <a:ext cx="734903" cy="734903"/>
            <a:chOff x="0" y="0"/>
            <a:chExt cx="1728000" cy="1728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727962" cy="1727962"/>
            </a:xfrm>
            <a:custGeom>
              <a:avLst/>
              <a:gdLst/>
              <a:ahLst/>
              <a:cxnLst/>
              <a:rect l="l" t="t" r="r" b="b"/>
              <a:pathLst>
                <a:path w="1727962" h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8641843" y="2452839"/>
            <a:ext cx="734903" cy="734903"/>
            <a:chOff x="0" y="0"/>
            <a:chExt cx="1728000" cy="17280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727962" cy="1727962"/>
            </a:xfrm>
            <a:custGeom>
              <a:avLst/>
              <a:gdLst/>
              <a:ahLst/>
              <a:cxnLst/>
              <a:rect l="l" t="t" r="r" b="b"/>
              <a:pathLst>
                <a:path w="1727962" h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grpSp>
        <p:nvGrpSpPr>
          <p:cNvPr id="11" name="Group 11"/>
          <p:cNvGrpSpPr/>
          <p:nvPr/>
        </p:nvGrpSpPr>
        <p:grpSpPr>
          <a:xfrm>
            <a:off x="14434522" y="2490868"/>
            <a:ext cx="734903" cy="734903"/>
            <a:chOff x="0" y="0"/>
            <a:chExt cx="1728000" cy="1728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727962" cy="1727962"/>
            </a:xfrm>
            <a:custGeom>
              <a:avLst/>
              <a:gdLst/>
              <a:ahLst/>
              <a:cxnLst/>
              <a:rect l="l" t="t" r="r" b="b"/>
              <a:pathLst>
                <a:path w="1727962" h="1727962">
                  <a:moveTo>
                    <a:pt x="0" y="863981"/>
                  </a:moveTo>
                  <a:cubicBezTo>
                    <a:pt x="0" y="386842"/>
                    <a:pt x="386842" y="0"/>
                    <a:pt x="863981" y="0"/>
                  </a:cubicBezTo>
                  <a:cubicBezTo>
                    <a:pt x="1341120" y="0"/>
                    <a:pt x="1727962" y="386842"/>
                    <a:pt x="1727962" y="863981"/>
                  </a:cubicBezTo>
                  <a:cubicBezTo>
                    <a:pt x="1727962" y="1341120"/>
                    <a:pt x="1341120" y="1727962"/>
                    <a:pt x="863981" y="1727962"/>
                  </a:cubicBezTo>
                  <a:cubicBezTo>
                    <a:pt x="386842" y="1727962"/>
                    <a:pt x="0" y="1341120"/>
                    <a:pt x="0" y="863981"/>
                  </a:cubicBezTo>
                  <a:close/>
                </a:path>
              </a:pathLst>
            </a:custGeom>
            <a:solidFill>
              <a:srgbClr val="E87474"/>
            </a:solidFill>
          </p:spPr>
        </p:sp>
      </p:grpSp>
      <p:sp>
        <p:nvSpPr>
          <p:cNvPr id="14" name="Freeform 14"/>
          <p:cNvSpPr/>
          <p:nvPr/>
        </p:nvSpPr>
        <p:spPr>
          <a:xfrm>
            <a:off x="13984295" y="5947688"/>
            <a:ext cx="1635355" cy="3295426"/>
          </a:xfrm>
          <a:custGeom>
            <a:avLst/>
            <a:gdLst/>
            <a:ahLst/>
            <a:cxnLst/>
            <a:rect l="l" t="t" r="r" b="b"/>
            <a:pathLst>
              <a:path w="1635355" h="3295426">
                <a:moveTo>
                  <a:pt x="0" y="0"/>
                </a:moveTo>
                <a:lnTo>
                  <a:pt x="1635355" y="0"/>
                </a:lnTo>
                <a:lnTo>
                  <a:pt x="1635355" y="3295426"/>
                </a:lnTo>
                <a:lnTo>
                  <a:pt x="0" y="32954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503712" y="5962874"/>
            <a:ext cx="2490433" cy="3037113"/>
          </a:xfrm>
          <a:custGeom>
            <a:avLst/>
            <a:gdLst/>
            <a:ahLst/>
            <a:cxnLst/>
            <a:rect l="l" t="t" r="r" b="b"/>
            <a:pathLst>
              <a:path w="2490433" h="3037113">
                <a:moveTo>
                  <a:pt x="0" y="0"/>
                </a:moveTo>
                <a:lnTo>
                  <a:pt x="2490433" y="0"/>
                </a:lnTo>
                <a:lnTo>
                  <a:pt x="2490433" y="3037113"/>
                </a:lnTo>
                <a:lnTo>
                  <a:pt x="0" y="30371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4078394" y="6818855"/>
            <a:ext cx="205521" cy="269777"/>
          </a:xfrm>
          <a:custGeom>
            <a:avLst/>
            <a:gdLst/>
            <a:ahLst/>
            <a:cxnLst/>
            <a:rect l="l" t="t" r="r" b="b"/>
            <a:pathLst>
              <a:path w="205521" h="269777">
                <a:moveTo>
                  <a:pt x="0" y="0"/>
                </a:moveTo>
                <a:lnTo>
                  <a:pt x="205521" y="0"/>
                </a:lnTo>
                <a:lnTo>
                  <a:pt x="205521" y="269777"/>
                </a:lnTo>
                <a:lnTo>
                  <a:pt x="0" y="26977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3274899" y="2619514"/>
            <a:ext cx="474030" cy="3825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1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455375" y="3368646"/>
            <a:ext cx="2494955" cy="10772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  <a:spcBef>
                <a:spcPct val="0"/>
              </a:spcBef>
            </a:pPr>
            <a:r>
              <a:rPr lang="en-US" sz="3500" b="1" dirty="0">
                <a:latin typeface="Arimo Bold"/>
                <a:ea typeface="Arimo Bold"/>
                <a:cs typeface="Arimo Bold"/>
                <a:sym typeface="Arimo Bold"/>
              </a:rPr>
              <a:t> Wheelchair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79980" y="4513819"/>
            <a:ext cx="7390708" cy="27699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9457" lvl="1" indent="-324728" algn="l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200" dirty="0">
                <a:solidFill>
                  <a:srgbClr val="002060"/>
                </a:solidFill>
                <a:latin typeface="Muli"/>
                <a:ea typeface="Muli"/>
                <a:cs typeface="+mj-cs"/>
                <a:sym typeface="Muli"/>
              </a:rPr>
              <a:t>Joystick for full-direction.</a:t>
            </a:r>
          </a:p>
          <a:p>
            <a:pPr marL="649457" lvl="1" indent="-324728" algn="l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200" dirty="0">
                <a:solidFill>
                  <a:srgbClr val="002060"/>
                </a:solidFill>
                <a:latin typeface="Muli"/>
                <a:ea typeface="Muli"/>
                <a:cs typeface="+mj-cs"/>
                <a:sym typeface="Muli"/>
              </a:rPr>
              <a:t>Obstacle detection for safety.</a:t>
            </a:r>
            <a:endParaRPr lang="ar-JO" sz="3200" dirty="0">
              <a:solidFill>
                <a:srgbClr val="002060"/>
              </a:solidFill>
              <a:latin typeface="Muli"/>
              <a:ea typeface="Muli"/>
              <a:cs typeface="+mj-cs"/>
              <a:sym typeface="Muli"/>
            </a:endParaRPr>
          </a:p>
          <a:p>
            <a:pPr marL="649457" lvl="1" indent="-324728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r>
              <a:rPr lang="en-US" sz="3200" dirty="0">
                <a:solidFill>
                  <a:srgbClr val="002060"/>
                </a:solidFill>
                <a:cs typeface="+mj-cs"/>
              </a:rPr>
              <a:t>Designed for shopping support.</a:t>
            </a:r>
          </a:p>
          <a:p>
            <a:pPr marL="649457" lvl="1" indent="-324728" algn="l">
              <a:lnSpc>
                <a:spcPts val="3609"/>
              </a:lnSpc>
              <a:spcBef>
                <a:spcPct val="0"/>
              </a:spcBef>
              <a:buFont typeface="Arial"/>
              <a:buChar char="•"/>
            </a:pPr>
            <a:endParaRPr lang="en-US" sz="3008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609"/>
              </a:lnSpc>
              <a:spcBef>
                <a:spcPct val="0"/>
              </a:spcBef>
            </a:pPr>
            <a:endParaRPr lang="en-US" sz="3008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609"/>
              </a:lnSpc>
              <a:spcBef>
                <a:spcPct val="0"/>
              </a:spcBef>
            </a:pPr>
            <a:endParaRPr lang="en-US" sz="3008" dirty="0">
              <a:solidFill>
                <a:srgbClr val="30354B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7773055" y="3368646"/>
            <a:ext cx="3486534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3600" b="1" dirty="0"/>
              <a:t>Product Scanner</a:t>
            </a:r>
            <a:endParaRPr lang="en-US" sz="3600" dirty="0"/>
          </a:p>
        </p:txBody>
      </p:sp>
      <p:sp>
        <p:nvSpPr>
          <p:cNvPr id="23" name="TextBox 23"/>
          <p:cNvSpPr txBox="1"/>
          <p:nvPr/>
        </p:nvSpPr>
        <p:spPr>
          <a:xfrm>
            <a:off x="6921403" y="4058003"/>
            <a:ext cx="7390708" cy="1754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Detects if items are </a:t>
            </a:r>
            <a:r>
              <a:rPr lang="en-US" sz="2800" i="1" dirty="0">
                <a:solidFill>
                  <a:srgbClr val="002060"/>
                </a:solidFill>
              </a:rPr>
              <a:t>Halal, or Boycotted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  <a:p>
            <a:r>
              <a:rPr lang="en-US" sz="2800" dirty="0">
                <a:solidFill>
                  <a:srgbClr val="002060"/>
                </a:solidFill>
              </a:rPr>
              <a:t>Gives sound + screen alerts.</a:t>
            </a:r>
          </a:p>
          <a:p>
            <a:r>
              <a:rPr lang="en-US" sz="2800" dirty="0">
                <a:solidFill>
                  <a:srgbClr val="002060"/>
                </a:solidFill>
              </a:rPr>
              <a:t>Helps users make quick decision</a:t>
            </a:r>
          </a:p>
          <a:p>
            <a:pPr algn="l">
              <a:lnSpc>
                <a:spcPts val="3609"/>
              </a:lnSpc>
              <a:spcBef>
                <a:spcPct val="0"/>
              </a:spcBef>
            </a:pPr>
            <a:endParaRPr lang="en-US" sz="2800" dirty="0">
              <a:solidFill>
                <a:srgbClr val="002060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8772280" y="2554927"/>
            <a:ext cx="474030" cy="5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2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3224529" y="3515477"/>
            <a:ext cx="3934301" cy="5539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3600" b="1" dirty="0"/>
              <a:t>Web Panel (ESP)</a:t>
            </a:r>
            <a:endParaRPr lang="en-US" sz="3600" dirty="0"/>
          </a:p>
        </p:txBody>
      </p:sp>
      <p:sp>
        <p:nvSpPr>
          <p:cNvPr id="26" name="TextBox 26"/>
          <p:cNvSpPr txBox="1"/>
          <p:nvPr/>
        </p:nvSpPr>
        <p:spPr>
          <a:xfrm>
            <a:off x="14564959" y="2592956"/>
            <a:ext cx="474030" cy="537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82"/>
              </a:lnSpc>
            </a:pPr>
            <a:r>
              <a:rPr lang="en-US" sz="3402">
                <a:solidFill>
                  <a:srgbClr val="30354B"/>
                </a:solidFill>
                <a:latin typeface="Arimo"/>
                <a:ea typeface="Arimo"/>
                <a:cs typeface="Arimo"/>
                <a:sym typeface="Arimo"/>
              </a:rPr>
              <a:t>3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12692617" y="4359197"/>
            <a:ext cx="5854067" cy="17543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Add / Edit / Delete / Update</a:t>
            </a:r>
            <a:r>
              <a:rPr lang="en-US" sz="2800" dirty="0">
                <a:solidFill>
                  <a:srgbClr val="002060"/>
                </a:solidFill>
              </a:rPr>
              <a:t> products</a:t>
            </a:r>
          </a:p>
          <a:p>
            <a:r>
              <a:rPr lang="en-US" sz="2800" dirty="0">
                <a:solidFill>
                  <a:srgbClr val="002060"/>
                </a:solidFill>
              </a:rPr>
              <a:t>Runs on ESP32 local web server</a:t>
            </a:r>
          </a:p>
          <a:p>
            <a:r>
              <a:rPr lang="en-US" sz="2800" dirty="0">
                <a:solidFill>
                  <a:srgbClr val="002060"/>
                </a:solidFill>
              </a:rPr>
              <a:t>Syncs instantly with scanner</a:t>
            </a:r>
          </a:p>
          <a:p>
            <a:pPr algn="l">
              <a:lnSpc>
                <a:spcPts val="3609"/>
              </a:lnSpc>
              <a:spcBef>
                <a:spcPct val="0"/>
              </a:spcBef>
            </a:pPr>
            <a:endParaRPr lang="en-US" sz="4000" dirty="0">
              <a:solidFill>
                <a:srgbClr val="002060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6761136" y="1028700"/>
            <a:ext cx="4022288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09"/>
              </a:lnSpc>
              <a:spcBef>
                <a:spcPct val="0"/>
              </a:spcBef>
            </a:pPr>
            <a:r>
              <a:rPr lang="en-US" sz="4008" b="1">
                <a:solidFill>
                  <a:srgbClr val="30354B"/>
                </a:solidFill>
                <a:latin typeface="Muli Bold"/>
                <a:ea typeface="Muli Bold"/>
                <a:cs typeface="Muli Bold"/>
                <a:sym typeface="Muli Bold"/>
              </a:rPr>
              <a:t>System Features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B0495C7C-B8D5-487D-B514-D7118775DC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45622" y="6188402"/>
            <a:ext cx="5201376" cy="2238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940</Words>
  <Application>Microsoft Office PowerPoint</Application>
  <PresentationFormat>مخصص</PresentationFormat>
  <Paragraphs>257</Paragraphs>
  <Slides>51</Slides>
  <Notes>43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60" baseType="lpstr">
      <vt:lpstr>Canva Sans Bold</vt:lpstr>
      <vt:lpstr>Calibri</vt:lpstr>
      <vt:lpstr>Times New Roman</vt:lpstr>
      <vt:lpstr>Muli Bold</vt:lpstr>
      <vt:lpstr>Arimo Bold</vt:lpstr>
      <vt:lpstr>Arimo</vt:lpstr>
      <vt:lpstr>Muli</vt:lpstr>
      <vt:lpstr>Arial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TurboChair</dc:title>
  <cp:lastModifiedBy>حساب Microsoft</cp:lastModifiedBy>
  <cp:revision>36</cp:revision>
  <dcterms:created xsi:type="dcterms:W3CDTF">2006-08-16T00:00:00Z</dcterms:created>
  <dcterms:modified xsi:type="dcterms:W3CDTF">2025-09-10T19:46:43Z</dcterms:modified>
  <dc:identifier>DAGqeCqXjgk</dc:identifier>
</cp:coreProperties>
</file>