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44"/>
  </p:notesMasterIdLst>
  <p:handoutMasterIdLst>
    <p:handoutMasterId r:id="rId45"/>
  </p:handoutMasterIdLst>
  <p:sldIdLst>
    <p:sldId id="256" r:id="rId3"/>
    <p:sldId id="257" r:id="rId4"/>
    <p:sldId id="268" r:id="rId5"/>
    <p:sldId id="284" r:id="rId6"/>
    <p:sldId id="275" r:id="rId7"/>
    <p:sldId id="283" r:id="rId8"/>
    <p:sldId id="269" r:id="rId9"/>
    <p:sldId id="289" r:id="rId10"/>
    <p:sldId id="277" r:id="rId11"/>
    <p:sldId id="304" r:id="rId12"/>
    <p:sldId id="286" r:id="rId13"/>
    <p:sldId id="290" r:id="rId14"/>
    <p:sldId id="287" r:id="rId15"/>
    <p:sldId id="278" r:id="rId16"/>
    <p:sldId id="305" r:id="rId17"/>
    <p:sldId id="306" r:id="rId18"/>
    <p:sldId id="309" r:id="rId19"/>
    <p:sldId id="313" r:id="rId20"/>
    <p:sldId id="307" r:id="rId21"/>
    <p:sldId id="308" r:id="rId22"/>
    <p:sldId id="314" r:id="rId23"/>
    <p:sldId id="272" r:id="rId24"/>
    <p:sldId id="291" r:id="rId25"/>
    <p:sldId id="279" r:id="rId26"/>
    <p:sldId id="292" r:id="rId27"/>
    <p:sldId id="293" r:id="rId28"/>
    <p:sldId id="295" r:id="rId29"/>
    <p:sldId id="296" r:id="rId30"/>
    <p:sldId id="297" r:id="rId31"/>
    <p:sldId id="300" r:id="rId32"/>
    <p:sldId id="298" r:id="rId33"/>
    <p:sldId id="315" r:id="rId34"/>
    <p:sldId id="316" r:id="rId35"/>
    <p:sldId id="317" r:id="rId36"/>
    <p:sldId id="318" r:id="rId37"/>
    <p:sldId id="301" r:id="rId38"/>
    <p:sldId id="319" r:id="rId39"/>
    <p:sldId id="320" r:id="rId40"/>
    <p:sldId id="322" r:id="rId41"/>
    <p:sldId id="323" r:id="rId42"/>
    <p:sldId id="274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528" y="60"/>
      </p:cViewPr>
      <p:guideLst>
        <p:guide orient="horz" pos="2160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1" d="100"/>
          <a:sy n="51" d="100"/>
        </p:scale>
        <p:origin x="2352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en-US"/>
              <a:t>1/12/2016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en-US"/>
              <a:t>1/12/2016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1/12/2016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1/12/2016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1/12/2016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1/12/2016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1/12/2016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9" name="Instructional Text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sz="1200" b="1" i="1">
                <a:latin typeface="Arial" pitchFamily="34" charset="0"/>
                <a:cs typeface="Arial" pitchFamily="34" charset="0"/>
              </a:rPr>
              <a:t>NOTE:</a:t>
            </a:r>
          </a:p>
          <a:p>
            <a:r>
              <a:rPr sz="1200" i="1">
                <a:latin typeface="Arial" pitchFamily="34" charset="0"/>
                <a:cs typeface="Arial" pitchFamily="34" charset="0"/>
              </a:rPr>
              <a:t>To change the  image on this slide, select the picture and delete it. Then click the Pictures icon in the placeholder to insert your own image.</a:t>
            </a:r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1/12/2016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1/12/2016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1/12/2016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1/12/2016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1/12/2016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1/12/2016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/>
              <a:pPr/>
              <a:t>1/12/2016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  <p:grpSp>
        <p:nvGrpSpPr>
          <p:cNvPr id="15" name="Group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jp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104899" y="2292094"/>
            <a:ext cx="5734051" cy="2219691"/>
          </a:xfrm>
        </p:spPr>
        <p:txBody>
          <a:bodyPr anchor="ctr">
            <a:normAutofit fontScale="90000"/>
          </a:bodyPr>
          <a:lstStyle/>
          <a:p>
            <a:r>
              <a:rPr lang="en-US" dirty="0" smtClean="0"/>
              <a:t>Graduation project ii: </a:t>
            </a:r>
            <a:br>
              <a:rPr lang="en-US" dirty="0" smtClean="0"/>
            </a:br>
            <a:r>
              <a:rPr lang="en-US" dirty="0" smtClean="0"/>
              <a:t>3-axis </a:t>
            </a:r>
            <a:r>
              <a:rPr lang="en-US" dirty="0" err="1" smtClean="0"/>
              <a:t>cnc</a:t>
            </a:r>
            <a:r>
              <a:rPr lang="en-US" dirty="0" smtClean="0"/>
              <a:t> milling machine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Supervisor:</a:t>
            </a:r>
            <a:r>
              <a:rPr lang="en-US" dirty="0" smtClean="0"/>
              <a:t> Eng. </a:t>
            </a:r>
            <a:r>
              <a:rPr lang="en-US" dirty="0" err="1" smtClean="0"/>
              <a:t>Salameh</a:t>
            </a:r>
            <a:r>
              <a:rPr lang="en-US" dirty="0" smtClean="0"/>
              <a:t> Abdul Fattah.</a:t>
            </a:r>
            <a:br>
              <a:rPr lang="en-US" dirty="0" smtClean="0"/>
            </a:br>
            <a:r>
              <a:rPr lang="en-US" b="1" dirty="0" smtClean="0"/>
              <a:t>Team:</a:t>
            </a:r>
            <a:r>
              <a:rPr lang="en-US" dirty="0" smtClean="0"/>
              <a:t> </a:t>
            </a:r>
            <a:r>
              <a:rPr lang="en-US" dirty="0" err="1" smtClean="0"/>
              <a:t>Enas</a:t>
            </a:r>
            <a:r>
              <a:rPr lang="en-US" dirty="0" smtClean="0"/>
              <a:t> </a:t>
            </a:r>
            <a:r>
              <a:rPr lang="en-US" dirty="0" err="1" smtClean="0"/>
              <a:t>Fouqha</a:t>
            </a:r>
            <a:r>
              <a:rPr lang="en-US" dirty="0" smtClean="0"/>
              <a:t>, Mahmoud </a:t>
            </a:r>
            <a:r>
              <a:rPr lang="en-US" dirty="0" err="1" smtClean="0"/>
              <a:t>Radwan</a:t>
            </a:r>
            <a:r>
              <a:rPr lang="en-US" dirty="0" smtClean="0"/>
              <a:t>, </a:t>
            </a:r>
            <a:r>
              <a:rPr lang="en-US" dirty="0" err="1" smtClean="0"/>
              <a:t>Rimal</a:t>
            </a:r>
            <a:r>
              <a:rPr lang="en-US" dirty="0" smtClean="0"/>
              <a:t> </a:t>
            </a:r>
            <a:r>
              <a:rPr lang="en-US" dirty="0" err="1" smtClean="0"/>
              <a:t>Zaareer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Wala</a:t>
            </a:r>
            <a:r>
              <a:rPr lang="en-US" dirty="0" smtClean="0"/>
              <a:t>’ </a:t>
            </a:r>
            <a:r>
              <a:rPr lang="en-US" dirty="0" err="1" smtClean="0"/>
              <a:t>Blebleh</a:t>
            </a:r>
            <a:r>
              <a:rPr lang="en-US" dirty="0" smtClean="0"/>
              <a:t>, and Zaid </a:t>
            </a:r>
            <a:r>
              <a:rPr lang="en-US" dirty="0" err="1" smtClean="0"/>
              <a:t>Hmaid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169" y="1460857"/>
            <a:ext cx="5210937" cy="3908202"/>
          </a:xfrm>
        </p:spPr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 design 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Withstand effects </a:t>
            </a:r>
            <a:r>
              <a:rPr lang="en-US" dirty="0"/>
              <a:t>of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- Static loads:</a:t>
            </a:r>
            <a:br>
              <a:rPr lang="en-US" dirty="0" smtClean="0"/>
            </a:br>
            <a:r>
              <a:rPr lang="en-US" dirty="0" smtClean="0"/>
              <a:t>		weight of machine parts </a:t>
            </a:r>
            <a:br>
              <a:rPr lang="en-US" dirty="0" smtClean="0"/>
            </a:br>
            <a:r>
              <a:rPr lang="en-US" dirty="0" smtClean="0"/>
              <a:t>		weight of work piece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- Dynamic loads </a:t>
            </a:r>
            <a:br>
              <a:rPr lang="en-US" dirty="0" smtClean="0"/>
            </a:br>
            <a:r>
              <a:rPr lang="en-US" dirty="0" smtClean="0"/>
              <a:t>		Vibrations due to spindle and motors</a:t>
            </a:r>
            <a:br>
              <a:rPr lang="en-US" dirty="0" smtClean="0"/>
            </a:br>
            <a:r>
              <a:rPr lang="en-US" dirty="0" smtClean="0"/>
              <a:t>		bending of axes and screws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Optimum in dimensions and materials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5972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CAD to practice 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2D drawings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3D models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Practical models </a:t>
            </a:r>
          </a:p>
        </p:txBody>
      </p:sp>
    </p:spTree>
    <p:extLst>
      <p:ext uri="{BB962C8B-B14F-4D97-AF65-F5344CB8AC3E}">
        <p14:creationId xmlns:p14="http://schemas.microsoft.com/office/powerpoint/2010/main" val="230252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Green MDF (wood)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2914501"/>
            <a:ext cx="4919663" cy="276731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Galvanized steel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110" y="2975267"/>
            <a:ext cx="4920990" cy="2706544"/>
          </a:xfrm>
        </p:spPr>
      </p:pic>
    </p:spTree>
    <p:extLst>
      <p:ext uri="{BB962C8B-B14F-4D97-AF65-F5344CB8AC3E}">
        <p14:creationId xmlns:p14="http://schemas.microsoft.com/office/powerpoint/2010/main" val="179337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Assembly 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Wood and metal screws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Bolts-and-nuts, and </a:t>
            </a:r>
            <a:r>
              <a:rPr lang="en-US" dirty="0"/>
              <a:t>Ellen bolts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Welding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0217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160" y="3969124"/>
            <a:ext cx="2203076" cy="220307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801" y="449025"/>
            <a:ext cx="3108299" cy="29799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924" y="959311"/>
            <a:ext cx="3228352" cy="24696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720957"/>
            <a:ext cx="2708043" cy="27080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760" y="3429000"/>
            <a:ext cx="3653171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53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systems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Rails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5781" y="1600200"/>
            <a:ext cx="1856637" cy="823912"/>
          </a:xfrm>
        </p:spPr>
        <p:txBody>
          <a:bodyPr/>
          <a:lstStyle/>
          <a:p>
            <a:r>
              <a:rPr lang="en-US" dirty="0" smtClean="0"/>
              <a:t>Lead screw </a:t>
            </a:r>
            <a:endParaRPr lang="en-US" dirty="0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3239075"/>
            <a:ext cx="3865789" cy="2835634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689" y="3239075"/>
            <a:ext cx="2625725" cy="1583854"/>
          </a:xfrm>
        </p:spPr>
      </p:pic>
      <p:sp>
        <p:nvSpPr>
          <p:cNvPr id="9" name="Text Placeholder 4"/>
          <p:cNvSpPr txBox="1">
            <a:spLocks/>
          </p:cNvSpPr>
          <p:nvPr/>
        </p:nvSpPr>
        <p:spPr>
          <a:xfrm>
            <a:off x="9306662" y="1600200"/>
            <a:ext cx="1856637" cy="82391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Bearings </a:t>
            </a:r>
            <a:endParaRPr lang="en-US" dirty="0"/>
          </a:p>
        </p:txBody>
      </p:sp>
      <p:pic>
        <p:nvPicPr>
          <p:cNvPr id="15" name="Content Placeholder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1254" y="2521602"/>
            <a:ext cx="2164328" cy="355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991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Rails  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0" y="1821790"/>
            <a:ext cx="5943600" cy="381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4686300" y="3311154"/>
            <a:ext cx="457200" cy="281940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4686300" y="5063754"/>
            <a:ext cx="1447800" cy="106680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4686300" y="3539754"/>
            <a:ext cx="990600" cy="259080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24300" y="6073073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Y, Z &amp; X rails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741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Bearings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Linear guide bearings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759" y="2914501"/>
            <a:ext cx="2721944" cy="276731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Shaft ball bearings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510" y="2975267"/>
            <a:ext cx="3252189" cy="2706544"/>
          </a:xfrm>
        </p:spPr>
      </p:pic>
    </p:spTree>
    <p:extLst>
      <p:ext uri="{BB962C8B-B14F-4D97-AF65-F5344CB8AC3E}">
        <p14:creationId xmlns:p14="http://schemas.microsoft.com/office/powerpoint/2010/main" val="308295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Rails used in each Axis :</a:t>
            </a:r>
          </a:p>
        </p:txBody>
      </p:sp>
      <p:graphicFrame>
        <p:nvGraphicFramePr>
          <p:cNvPr id="5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9675061"/>
              </p:ext>
            </p:extLst>
          </p:nvPr>
        </p:nvGraphicFramePr>
        <p:xfrm>
          <a:off x="2057400" y="2418080"/>
          <a:ext cx="822960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Specifications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r>
                        <a:rPr lang="en-US" baseline="0" dirty="0" smtClean="0"/>
                        <a:t>-axis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Y-axis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Z-axis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Rail</a:t>
                      </a:r>
                      <a:r>
                        <a:rPr lang="en-US" baseline="0" dirty="0" smtClean="0"/>
                        <a:t> type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SBR12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SBR12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SBR12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 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12 mm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 mm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Length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835mm  X2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575mm  X2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260mm  X2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976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screw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1788459"/>
            <a:ext cx="5791200" cy="41148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6608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Layout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Mechanical Part</a:t>
            </a:r>
          </a:p>
          <a:p>
            <a:r>
              <a:rPr lang="en-US" dirty="0" smtClean="0"/>
              <a:t>Electrical Part</a:t>
            </a:r>
          </a:p>
          <a:p>
            <a:r>
              <a:rPr lang="en-US" dirty="0" smtClean="0"/>
              <a:t>Control </a:t>
            </a:r>
          </a:p>
          <a:p>
            <a:r>
              <a:rPr lang="en-US" dirty="0" smtClean="0"/>
              <a:t>Conclusion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25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X, Y and Z Motor tuning (screw)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13"/>
              <p:cNvSpPr txBox="1">
                <a:spLocks/>
              </p:cNvSpPr>
              <p:nvPr/>
            </p:nvSpPr>
            <p:spPr>
              <a:xfrm>
                <a:off x="1103382" y="1600200"/>
                <a:ext cx="9982200" cy="4572000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Font typeface="Wingdings" panose="05000000000000000000" pitchFamily="2" charset="2"/>
                  <a:buChar char="§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Wingdings" panose="05000000000000000000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The screws that used in the project is single start that mean </a:t>
                </a:r>
                <a:r>
                  <a:rPr lang="en-US" dirty="0" smtClean="0"/>
                  <a:t>:</a:t>
                </a:r>
                <a:br>
                  <a:rPr lang="en-US" dirty="0" smtClean="0"/>
                </a:br>
                <a:endParaRPr lang="en-US" dirty="0"/>
              </a:p>
              <a:p>
                <a:r>
                  <a:rPr lang="en-US" dirty="0" smtClean="0"/>
                  <a:t>For </a:t>
                </a:r>
                <a:r>
                  <a:rPr lang="en-US" dirty="0"/>
                  <a:t>X and Y </a:t>
                </a:r>
                <a:r>
                  <a:rPr lang="en-US" dirty="0" smtClean="0"/>
                  <a:t>axes </a:t>
                </a:r>
                <a:r>
                  <a:rPr lang="en-US" dirty="0"/>
                  <a:t>:-</a:t>
                </a:r>
              </a:p>
              <a:p>
                <a:endParaRPr lang="en-US" dirty="0"/>
              </a:p>
              <a:p>
                <a:r>
                  <a:rPr lang="en-US" dirty="0"/>
                  <a:t>        Lead </a:t>
                </a:r>
                <a:r>
                  <a:rPr lang="en-US" b="1" dirty="0"/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𝐷𝑖𝑠𝑡𝑎𝑛𝑐𝑒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𝑚𝑜𝑣𝑒𝑑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𝑛𝑢𝑚𝑏𝑒𝑟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𝑟𝑒𝑣𝑜𝑙𝑢𝑡𝑖𝑜𝑛</m:t>
                        </m:r>
                      </m:den>
                    </m:f>
                  </m:oMath>
                </a14:m>
                <a:r>
                  <a:rPr lang="en-US" b="1" dirty="0"/>
                  <a:t>) </a:t>
                </a:r>
                <a:r>
                  <a:rPr lang="en-US" dirty="0" smtClean="0"/>
                  <a:t>= </a:t>
                </a:r>
                <a:r>
                  <a:rPr lang="en-US" dirty="0"/>
                  <a:t>Pitch = 1.75 </a:t>
                </a:r>
                <a:r>
                  <a:rPr lang="en-US" dirty="0" smtClean="0"/>
                  <a:t>mm/rev</a:t>
                </a:r>
                <a:br>
                  <a:rPr lang="en-US" dirty="0" smtClean="0"/>
                </a:b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       </a:t>
                </a:r>
                <a:endParaRPr lang="en-US" dirty="0"/>
              </a:p>
              <a:p>
                <a:r>
                  <a:rPr lang="en-US" dirty="0"/>
                  <a:t>         steps per millimeter </a:t>
                </a:r>
                <a:r>
                  <a:rPr lang="en-US" b="1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400 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𝑠𝑡𝑒𝑝𝑠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𝑟𝑒𝑣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1.75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𝑟𝑒𝑣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𝑚𝑚</m:t>
                        </m:r>
                      </m:den>
                    </m:f>
                  </m:oMath>
                </a14:m>
                <a:r>
                  <a:rPr lang="en-US" dirty="0"/>
                  <a:t>= 228.57 Steps/mm</a:t>
                </a: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382" y="1600200"/>
                <a:ext cx="9982200" cy="4572000"/>
              </a:xfrm>
              <a:prstGeom prst="rect">
                <a:avLst/>
              </a:prstGeom>
              <a:blipFill rotWithShape="0">
                <a:blip r:embed="rId2"/>
                <a:stretch>
                  <a:fillRect l="-549" t="-14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3241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X, Y and Z Motor tuning (screw)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13"/>
              <p:cNvSpPr txBox="1">
                <a:spLocks/>
              </p:cNvSpPr>
              <p:nvPr/>
            </p:nvSpPr>
            <p:spPr>
              <a:xfrm>
                <a:off x="1103382" y="1600200"/>
                <a:ext cx="9982200" cy="4572000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Font typeface="Wingdings" panose="05000000000000000000" pitchFamily="2" charset="2"/>
                  <a:buChar char="§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Wingdings" panose="05000000000000000000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The screws that used in the project is single start that mean </a:t>
                </a:r>
                <a:r>
                  <a:rPr lang="en-US" dirty="0" smtClean="0"/>
                  <a:t>:</a:t>
                </a:r>
                <a:br>
                  <a:rPr lang="en-US" dirty="0" smtClean="0"/>
                </a:br>
                <a:endParaRPr lang="en-US" dirty="0"/>
              </a:p>
              <a:p>
                <a:r>
                  <a:rPr lang="en-US" dirty="0" smtClean="0"/>
                  <a:t>For Z axis </a:t>
                </a:r>
                <a:r>
                  <a:rPr lang="en-US" dirty="0"/>
                  <a:t>:-</a:t>
                </a:r>
              </a:p>
              <a:p>
                <a:endParaRPr lang="en-US" dirty="0"/>
              </a:p>
              <a:p>
                <a:r>
                  <a:rPr lang="en-US" dirty="0"/>
                  <a:t>        Lead </a:t>
                </a:r>
                <a:r>
                  <a:rPr lang="en-US" b="1" dirty="0"/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𝐷𝑖𝑠𝑡𝑎𝑛𝑐𝑒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𝑚𝑜𝑣𝑒𝑑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𝑛𝑢𝑚𝑏𝑒𝑟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𝑟𝑒𝑣𝑜𝑙𝑢𝑡𝑖𝑜𝑛</m:t>
                        </m:r>
                      </m:den>
                    </m:f>
                  </m:oMath>
                </a14:m>
                <a:r>
                  <a:rPr lang="en-US" b="1" dirty="0"/>
                  <a:t>) </a:t>
                </a:r>
                <a:r>
                  <a:rPr lang="en-US" dirty="0" smtClean="0"/>
                  <a:t>= </a:t>
                </a:r>
                <a:r>
                  <a:rPr lang="en-US" dirty="0"/>
                  <a:t>Pitch = </a:t>
                </a:r>
                <a:r>
                  <a:rPr lang="en-US" dirty="0" smtClean="0"/>
                  <a:t>1.5 mm/rev</a:t>
                </a:r>
                <a:br>
                  <a:rPr lang="en-US" dirty="0" smtClean="0"/>
                </a:b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       </a:t>
                </a:r>
                <a:endParaRPr lang="en-US" dirty="0"/>
              </a:p>
              <a:p>
                <a:r>
                  <a:rPr lang="en-US" dirty="0"/>
                  <a:t>         steps per millimeter </a:t>
                </a:r>
                <a:r>
                  <a:rPr lang="en-US" b="1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400 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𝑠𝑡𝑒𝑝𝑠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𝑟𝑒𝑣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1.5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𝑟𝑒𝑣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𝑚𝑚</m:t>
                        </m:r>
                      </m:den>
                    </m:f>
                  </m:oMath>
                </a14:m>
                <a:r>
                  <a:rPr lang="en-US" dirty="0"/>
                  <a:t>= </a:t>
                </a:r>
                <a:r>
                  <a:rPr lang="en-US" dirty="0" smtClean="0"/>
                  <a:t>266.67 </a:t>
                </a:r>
                <a:r>
                  <a:rPr lang="en-US" dirty="0"/>
                  <a:t>Steps/mm</a:t>
                </a: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382" y="1600200"/>
                <a:ext cx="9982200" cy="4572000"/>
              </a:xfrm>
              <a:prstGeom prst="rect">
                <a:avLst/>
              </a:prstGeom>
              <a:blipFill rotWithShape="0">
                <a:blip r:embed="rId2"/>
                <a:stretch>
                  <a:fillRect l="-549" t="-14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00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Electrical part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86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Part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613" y="2914501"/>
            <a:ext cx="3680237" cy="276731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Control 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447" y="2757388"/>
            <a:ext cx="3081536" cy="3081536"/>
          </a:xfrm>
        </p:spPr>
      </p:pic>
    </p:spTree>
    <p:extLst>
      <p:ext uri="{BB962C8B-B14F-4D97-AF65-F5344CB8AC3E}">
        <p14:creationId xmlns:p14="http://schemas.microsoft.com/office/powerpoint/2010/main" val="36243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Power supply units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Electrical protections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Motors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71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supply units </a:t>
            </a:r>
            <a:endParaRPr lang="en-US" dirty="0"/>
          </a:p>
        </p:txBody>
      </p:sp>
      <p:sp>
        <p:nvSpPr>
          <p:cNvPr id="5" name="Text Placeholder 4"/>
          <p:cNvSpPr txBox="1">
            <a:spLocks/>
          </p:cNvSpPr>
          <p:nvPr/>
        </p:nvSpPr>
        <p:spPr>
          <a:xfrm>
            <a:off x="6166110" y="1600200"/>
            <a:ext cx="4919472" cy="8239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1257299" y="1752600"/>
            <a:ext cx="9594477" cy="8239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Switching power supply for stepper motor drivers.</a:t>
            </a:r>
            <a:endParaRPr lang="en-US" dirty="0"/>
          </a:p>
        </p:txBody>
      </p:sp>
      <p:pic>
        <p:nvPicPr>
          <p:cNvPr id="12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613" y="2939679"/>
            <a:ext cx="3680237" cy="2716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05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protections</a:t>
            </a:r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514843"/>
                </a:solidFill>
              </a:rPr>
              <a:t>Guard against over current </a:t>
            </a:r>
          </a:p>
          <a:p>
            <a:pPr marL="0" indent="0">
              <a:buNone/>
            </a:pPr>
            <a:r>
              <a:rPr lang="en-US" dirty="0">
                <a:solidFill>
                  <a:srgbClr val="514843"/>
                </a:solidFill>
              </a:rPr>
              <a:t>  Fuses : Used to prevent over current from destroying the electrical devices.</a:t>
            </a:r>
            <a:br>
              <a:rPr lang="en-US" dirty="0">
                <a:solidFill>
                  <a:srgbClr val="514843"/>
                </a:solidFill>
              </a:rPr>
            </a:br>
            <a:r>
              <a:rPr lang="en-US" dirty="0">
                <a:solidFill>
                  <a:srgbClr val="514843"/>
                </a:solidFill>
              </a:rPr>
              <a:t>   </a:t>
            </a:r>
            <a:r>
              <a:rPr lang="en-US" dirty="0"/>
              <a:t>In this project, fuses provide protection for the drivers and the power supply.</a:t>
            </a:r>
          </a:p>
          <a:p>
            <a:r>
              <a:rPr lang="en-US" dirty="0">
                <a:solidFill>
                  <a:srgbClr val="514843"/>
                </a:solidFill>
              </a:rPr>
              <a:t>Isolate inputs/outputs from controller</a:t>
            </a:r>
            <a:br>
              <a:rPr lang="en-US" dirty="0">
                <a:solidFill>
                  <a:srgbClr val="514843"/>
                </a:solidFill>
              </a:rPr>
            </a:br>
            <a:r>
              <a:rPr lang="en-US" dirty="0">
                <a:solidFill>
                  <a:srgbClr val="514843"/>
                </a:solidFill>
              </a:rPr>
              <a:t/>
            </a:r>
            <a:br>
              <a:rPr lang="en-US" dirty="0">
                <a:solidFill>
                  <a:srgbClr val="514843"/>
                </a:solidFill>
              </a:rPr>
            </a:br>
            <a:r>
              <a:rPr lang="en-US" dirty="0" err="1">
                <a:solidFill>
                  <a:srgbClr val="514843"/>
                </a:solidFill>
              </a:rPr>
              <a:t>Opto</a:t>
            </a:r>
            <a:r>
              <a:rPr lang="en-US" dirty="0">
                <a:solidFill>
                  <a:srgbClr val="514843"/>
                </a:solidFill>
              </a:rPr>
              <a:t>-couplers : The main function of </a:t>
            </a:r>
            <a:r>
              <a:rPr lang="en-US" dirty="0" err="1">
                <a:solidFill>
                  <a:srgbClr val="514843"/>
                </a:solidFill>
              </a:rPr>
              <a:t>opto</a:t>
            </a:r>
            <a:r>
              <a:rPr lang="en-US" dirty="0">
                <a:solidFill>
                  <a:srgbClr val="514843"/>
                </a:solidFill>
              </a:rPr>
              <a:t>-couplers is to isolate the microcontrollers from the I/O signals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76864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protections</a:t>
            </a:r>
          </a:p>
        </p:txBody>
      </p:sp>
      <p:sp>
        <p:nvSpPr>
          <p:cNvPr id="5" name="Text Placeholder 4"/>
          <p:cNvSpPr txBox="1">
            <a:spLocks/>
          </p:cNvSpPr>
          <p:nvPr/>
        </p:nvSpPr>
        <p:spPr>
          <a:xfrm>
            <a:off x="6166110" y="1600200"/>
            <a:ext cx="4919472" cy="8239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12" name="Content Placeholder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2689785"/>
            <a:ext cx="2418229" cy="1907755"/>
          </a:xfrm>
          <a:prstGeom prst="rect">
            <a:avLst/>
          </a:prstGeom>
        </p:spPr>
      </p:pic>
      <p:pic>
        <p:nvPicPr>
          <p:cNvPr id="13" name="Content Placeholder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337" y="2728912"/>
            <a:ext cx="2435525" cy="1923933"/>
          </a:xfrm>
          <a:prstGeom prst="rect">
            <a:avLst/>
          </a:prstGeom>
        </p:spPr>
      </p:pic>
      <p:sp>
        <p:nvSpPr>
          <p:cNvPr id="7" name="Text Placeholder 2"/>
          <p:cNvSpPr txBox="1">
            <a:spLocks/>
          </p:cNvSpPr>
          <p:nvPr/>
        </p:nvSpPr>
        <p:spPr>
          <a:xfrm>
            <a:off x="1257300" y="1752600"/>
            <a:ext cx="2736476" cy="8239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Fuses </a:t>
            </a:r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4916337" y="1752600"/>
            <a:ext cx="2435525" cy="8239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Opto</a:t>
            </a:r>
            <a:r>
              <a:rPr lang="en-US" dirty="0" smtClean="0"/>
              <a:t>-isolators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101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Motors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 spindle 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685" y="2424112"/>
            <a:ext cx="3167518" cy="3748088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Stepper motors 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110" y="2424112"/>
            <a:ext cx="2023149" cy="2023149"/>
          </a:xfrm>
        </p:spPr>
      </p:pic>
      <p:pic>
        <p:nvPicPr>
          <p:cNvPr id="9" name="Content Placeholder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5845" y="3343739"/>
            <a:ext cx="2023149" cy="2023149"/>
          </a:xfrm>
          <a:prstGeom prst="rect">
            <a:avLst/>
          </a:prstGeom>
        </p:spPr>
      </p:pic>
      <p:pic>
        <p:nvPicPr>
          <p:cNvPr id="10" name="Content Placeholder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613" y="4149051"/>
            <a:ext cx="2023149" cy="2023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222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Spindle specifications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133" y="1873623"/>
            <a:ext cx="9349934" cy="311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40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64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Stepper motors</a:t>
            </a:r>
          </a:p>
        </p:txBody>
      </p:sp>
      <p:sp>
        <p:nvSpPr>
          <p:cNvPr id="4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What are stepper motors good for?</a:t>
            </a:r>
            <a:endParaRPr lang="en-US" dirty="0" smtClean="0">
              <a:solidFill>
                <a:srgbClr val="514843"/>
              </a:solidFill>
            </a:endParaRPr>
          </a:p>
          <a:p>
            <a:r>
              <a:rPr lang="en-US" dirty="0" smtClean="0">
                <a:solidFill>
                  <a:srgbClr val="514843"/>
                </a:solidFill>
              </a:rPr>
              <a:t>Good position control : </a:t>
            </a:r>
            <a:r>
              <a:rPr lang="en-US" sz="1400" dirty="0"/>
              <a:t>Since steppers move in </a:t>
            </a:r>
            <a:r>
              <a:rPr lang="en-US" sz="1400" dirty="0" smtClean="0"/>
              <a:t>repeatable </a:t>
            </a:r>
            <a:r>
              <a:rPr lang="en-US" sz="1400" dirty="0"/>
              <a:t>steps, </a:t>
            </a:r>
            <a:r>
              <a:rPr lang="en-US" dirty="0" smtClean="0">
                <a:solidFill>
                  <a:srgbClr val="514843"/>
                </a:solidFill>
              </a:rPr>
              <a:t/>
            </a:r>
            <a:br>
              <a:rPr lang="en-US" dirty="0" smtClean="0">
                <a:solidFill>
                  <a:srgbClr val="514843"/>
                </a:solidFill>
              </a:rPr>
            </a:br>
            <a:r>
              <a:rPr lang="en-US" dirty="0" smtClean="0">
                <a:solidFill>
                  <a:srgbClr val="514843"/>
                </a:solidFill>
              </a:rPr>
              <a:t/>
            </a:r>
            <a:br>
              <a:rPr lang="en-US" dirty="0" smtClean="0">
                <a:solidFill>
                  <a:srgbClr val="514843"/>
                </a:solidFill>
              </a:rPr>
            </a:br>
            <a:r>
              <a:rPr lang="en-US" dirty="0" smtClean="0">
                <a:solidFill>
                  <a:srgbClr val="514843"/>
                </a:solidFill>
              </a:rPr>
              <a:t>Speed control : </a:t>
            </a:r>
            <a:r>
              <a:rPr lang="en-US" sz="1400" dirty="0"/>
              <a:t>allow for excellent control of rotational speed for process automation and </a:t>
            </a:r>
            <a:r>
              <a:rPr lang="en-US" sz="1400" dirty="0" smtClean="0"/>
              <a:t>robotics, by sending a pulses with different frequency.</a:t>
            </a:r>
            <a:endParaRPr lang="en-US" sz="1400" dirty="0"/>
          </a:p>
          <a:p>
            <a:r>
              <a:rPr lang="en-US" dirty="0" smtClean="0">
                <a:solidFill>
                  <a:srgbClr val="514843"/>
                </a:solidFill>
              </a:rPr>
              <a:t>Low-speed torque </a:t>
            </a:r>
            <a:r>
              <a:rPr lang="en-US" dirty="0">
                <a:solidFill>
                  <a:srgbClr val="514843"/>
                </a:solidFill>
              </a:rPr>
              <a:t>: </a:t>
            </a:r>
            <a:r>
              <a:rPr lang="en-US" sz="1400" dirty="0">
                <a:solidFill>
                  <a:srgbClr val="514843"/>
                </a:solidFill>
              </a:rPr>
              <a:t>A Stepper motor has maximum torque at low speeds, so they are a good choice for applications requiring low </a:t>
            </a:r>
            <a:r>
              <a:rPr lang="en-US" sz="1400" dirty="0" smtClean="0">
                <a:solidFill>
                  <a:srgbClr val="514843"/>
                </a:solidFill>
              </a:rPr>
              <a:t>speed.</a:t>
            </a:r>
          </a:p>
        </p:txBody>
      </p:sp>
    </p:spTree>
    <p:extLst>
      <p:ext uri="{BB962C8B-B14F-4D97-AF65-F5344CB8AC3E}">
        <p14:creationId xmlns:p14="http://schemas.microsoft.com/office/powerpoint/2010/main" val="4172274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Stepper motor specifications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537" y="1600200"/>
            <a:ext cx="4572000" cy="4572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586753"/>
            <a:ext cx="4384548" cy="4572000"/>
          </a:xfrm>
        </p:spPr>
        <p:txBody>
          <a:bodyPr/>
          <a:lstStyle/>
          <a:p>
            <a:r>
              <a:rPr lang="en-US" b="1" dirty="0" smtClean="0"/>
              <a:t>NEMA 23 stepper motors</a:t>
            </a:r>
            <a:br>
              <a:rPr lang="en-US" b="1" dirty="0" smtClean="0"/>
            </a:br>
            <a:endParaRPr lang="en-US" b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2-phase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Bipolar connection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Rated current = 2A 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Maximum torque = 3N.m 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Step angle = 0.9 degrees/step</a:t>
            </a:r>
          </a:p>
        </p:txBody>
      </p:sp>
    </p:spTree>
    <p:extLst>
      <p:ext uri="{BB962C8B-B14F-4D97-AF65-F5344CB8AC3E}">
        <p14:creationId xmlns:p14="http://schemas.microsoft.com/office/powerpoint/2010/main" val="180234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Stepper </a:t>
            </a:r>
            <a:r>
              <a:rPr lang="en-US" dirty="0" smtClean="0"/>
              <a:t>motor drivers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097" y="1831288"/>
            <a:ext cx="5072006" cy="4109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038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control 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Limit and home switches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7184" y="2150841"/>
            <a:ext cx="7693831" cy="3410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5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control 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Emergency switch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2044" y="2260110"/>
            <a:ext cx="7284111" cy="3750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973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control 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Breakout board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547" y="2260110"/>
            <a:ext cx="4875104" cy="3750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0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Software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037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CAD Drawing Software </a:t>
            </a:r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Computer Aided </a:t>
            </a:r>
            <a:r>
              <a:rPr lang="en-US" dirty="0" smtClean="0"/>
              <a:t>Drawing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It draws the part as a vector </a:t>
            </a:r>
            <a:r>
              <a:rPr lang="en-US" dirty="0" smtClean="0"/>
              <a:t>image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Saved as </a:t>
            </a:r>
            <a:r>
              <a:rPr lang="en-US" dirty="0" smtClean="0"/>
              <a:t>DWG 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10714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CAD </a:t>
            </a:r>
            <a:r>
              <a:rPr lang="en-US" dirty="0" smtClean="0"/>
              <a:t>Software 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Computer Aided </a:t>
            </a:r>
            <a:r>
              <a:rPr lang="en-US" dirty="0" smtClean="0"/>
              <a:t>Manufacturing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It converts the </a:t>
            </a:r>
            <a:r>
              <a:rPr lang="en-US" dirty="0" smtClean="0"/>
              <a:t>DWG </a:t>
            </a:r>
            <a:r>
              <a:rPr lang="en-US" dirty="0"/>
              <a:t>to machine instruction language </a:t>
            </a:r>
            <a:r>
              <a:rPr lang="en-US" dirty="0" smtClean="0"/>
              <a:t>G-Code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Parameters needed to be optimized is</a:t>
            </a:r>
          </a:p>
          <a:p>
            <a:pPr lvl="1"/>
            <a:r>
              <a:rPr lang="en-US" dirty="0"/>
              <a:t>Offset</a:t>
            </a:r>
          </a:p>
          <a:p>
            <a:pPr lvl="1"/>
            <a:r>
              <a:rPr lang="en-US" dirty="0"/>
              <a:t>Speeds </a:t>
            </a:r>
          </a:p>
        </p:txBody>
      </p:sp>
    </p:spTree>
    <p:extLst>
      <p:ext uri="{BB962C8B-B14F-4D97-AF65-F5344CB8AC3E}">
        <p14:creationId xmlns:p14="http://schemas.microsoft.com/office/powerpoint/2010/main" val="419660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software 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It converts the G-Code into Pulse signals through the parallel port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43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100" y="1388989"/>
            <a:ext cx="4914141" cy="55765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Machining and milling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4900" y="1600200"/>
            <a:ext cx="5029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5" name="Content Placeholder 13"/>
          <p:cNvSpPr txBox="1">
            <a:spLocks/>
          </p:cNvSpPr>
          <p:nvPr/>
        </p:nvSpPr>
        <p:spPr>
          <a:xfrm>
            <a:off x="1103382" y="1600200"/>
            <a:ext cx="5030718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One of the most important manufacturing processes.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Milling is an example of machining.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 rotating cylindrical tool removes parts of the work piece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0063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MACH 3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Flexible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r>
              <a:rPr lang="en-US" dirty="0" smtClean="0"/>
              <a:t>Customizable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Provides Adjustable </a:t>
            </a:r>
            <a:r>
              <a:rPr lang="en-US" dirty="0" smtClean="0"/>
              <a:t>Acceleration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Can handle with several inputs and feedback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58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32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milling operations 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91" y="1883288"/>
            <a:ext cx="10043418" cy="400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78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CNC ? 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5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C</a:t>
            </a:r>
            <a:r>
              <a:rPr lang="en-US" dirty="0" smtClean="0"/>
              <a:t>omputer </a:t>
            </a:r>
            <a:r>
              <a:rPr lang="en-US" b="1" dirty="0" smtClean="0"/>
              <a:t>N</a:t>
            </a:r>
            <a:r>
              <a:rPr lang="en-US" dirty="0" smtClean="0"/>
              <a:t>umerical </a:t>
            </a:r>
            <a:r>
              <a:rPr lang="en-US" b="1" dirty="0" smtClean="0"/>
              <a:t>C</a:t>
            </a:r>
            <a:r>
              <a:rPr lang="en-US" dirty="0" smtClean="0"/>
              <a:t>ontrol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Complete integration between</a:t>
            </a:r>
            <a:r>
              <a:rPr lang="en-US" dirty="0"/>
              <a:t> </a:t>
            </a:r>
            <a:r>
              <a:rPr lang="en-US" dirty="0" smtClean="0"/>
              <a:t>machine and computerized </a:t>
            </a:r>
            <a:r>
              <a:rPr lang="en-US" dirty="0"/>
              <a:t>c</a:t>
            </a:r>
            <a:r>
              <a:rPr lang="en-US" dirty="0" smtClean="0"/>
              <a:t>ontrol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57861" y="3429000"/>
            <a:ext cx="6152477" cy="21333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199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Mechanical part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335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Frame design 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2736398"/>
            <a:ext cx="4919663" cy="3123517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Transmission systems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217" y="2424113"/>
            <a:ext cx="3404928" cy="3748087"/>
          </a:xfrm>
        </p:spPr>
      </p:pic>
    </p:spTree>
    <p:extLst>
      <p:ext uri="{BB962C8B-B14F-4D97-AF65-F5344CB8AC3E}">
        <p14:creationId xmlns:p14="http://schemas.microsoft.com/office/powerpoint/2010/main" val="367035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 design </a:t>
            </a:r>
            <a:endParaRPr lang="en-US" dirty="0"/>
          </a:p>
        </p:txBody>
      </p:sp>
      <p:sp>
        <p:nvSpPr>
          <p:cNvPr id="3" name="Content Placeholder 13"/>
          <p:cNvSpPr txBox="1">
            <a:spLocks/>
          </p:cNvSpPr>
          <p:nvPr/>
        </p:nvSpPr>
        <p:spPr>
          <a:xfrm>
            <a:off x="1103382" y="1600200"/>
            <a:ext cx="9982200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From CAD design to practice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Materials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Assembly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27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ademic Literature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 presentation, pinstripe and ribbon design (widescreen)</Template>
  <TotalTime>0</TotalTime>
  <Words>306</Words>
  <Application>Microsoft Office PowerPoint</Application>
  <PresentationFormat>Widescreen</PresentationFormat>
  <Paragraphs>137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Cambria Math</vt:lpstr>
      <vt:lpstr>Euphemia</vt:lpstr>
      <vt:lpstr>Plantagenet Cherokee</vt:lpstr>
      <vt:lpstr>Wingdings</vt:lpstr>
      <vt:lpstr>Academic Literature 16x9</vt:lpstr>
      <vt:lpstr>Graduation project ii:  3-axis cnc milling machine</vt:lpstr>
      <vt:lpstr>Presentation Layout</vt:lpstr>
      <vt:lpstr>Introduction </vt:lpstr>
      <vt:lpstr>Machining and milling</vt:lpstr>
      <vt:lpstr>Types of milling operations </vt:lpstr>
      <vt:lpstr>What is CNC ? </vt:lpstr>
      <vt:lpstr>Mechanical part</vt:lpstr>
      <vt:lpstr>Mechanical design</vt:lpstr>
      <vt:lpstr>Frame design </vt:lpstr>
      <vt:lpstr>Frame design </vt:lpstr>
      <vt:lpstr>From CAD to practice </vt:lpstr>
      <vt:lpstr>Materials </vt:lpstr>
      <vt:lpstr>Assembly </vt:lpstr>
      <vt:lpstr>PowerPoint Presentation</vt:lpstr>
      <vt:lpstr>Transmission systems</vt:lpstr>
      <vt:lpstr>Rails  </vt:lpstr>
      <vt:lpstr>Bearings </vt:lpstr>
      <vt:lpstr>Rails</vt:lpstr>
      <vt:lpstr>Lead screw </vt:lpstr>
      <vt:lpstr>X, Y and Z Motor tuning (screw)</vt:lpstr>
      <vt:lpstr>X, Y and Z Motor tuning (screw)</vt:lpstr>
      <vt:lpstr>Electrical part</vt:lpstr>
      <vt:lpstr>Electrical Part</vt:lpstr>
      <vt:lpstr>Power </vt:lpstr>
      <vt:lpstr>Power supply units </vt:lpstr>
      <vt:lpstr>Electrical protections</vt:lpstr>
      <vt:lpstr>Electrical protections</vt:lpstr>
      <vt:lpstr>Motors </vt:lpstr>
      <vt:lpstr>Spindle specifications</vt:lpstr>
      <vt:lpstr>Stepper motors</vt:lpstr>
      <vt:lpstr>Stepper motor specifications </vt:lpstr>
      <vt:lpstr>Stepper motor drivers</vt:lpstr>
      <vt:lpstr>Hardware control </vt:lpstr>
      <vt:lpstr>Hardware control </vt:lpstr>
      <vt:lpstr>Hardware control </vt:lpstr>
      <vt:lpstr>Software </vt:lpstr>
      <vt:lpstr>CAD Drawing Software </vt:lpstr>
      <vt:lpstr>CAD Software </vt:lpstr>
      <vt:lpstr>Control software </vt:lpstr>
      <vt:lpstr>MACH 3</vt:lpstr>
      <vt:lpstr>Conclusion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2015-12-18T11:53:02Z</dcterms:created>
  <dcterms:modified xsi:type="dcterms:W3CDTF">2016-01-12T08:38:00Z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TC034313809991</vt:lpwstr>
  </property>
</Properties>
</file>