
<file path=[Content_Types].xml><?xml version="1.0" encoding="utf-8"?>
<Types xmlns="http://schemas.openxmlformats.org/package/2006/content-types">
  <Default ContentType="application/x-fontdata" Extension="fntdata"/>
  <Default ContentType="image/jpeg" Extension="jpeg"/>
  <Default ContentType="video/mp4" Extension="mp4"/>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56"/>
    <p:sldId id="257" r:id="rId57"/>
    <p:sldId id="258" r:id="rId58"/>
    <p:sldId id="259" r:id="rId59"/>
    <p:sldId id="260" r:id="rId60"/>
    <p:sldId id="261" r:id="rId61"/>
    <p:sldId id="262" r:id="rId62"/>
    <p:sldId id="263" r:id="rId63"/>
    <p:sldId id="264" r:id="rId64"/>
    <p:sldId id="265" r:id="rId65"/>
    <p:sldId id="266" r:id="rId66"/>
    <p:sldId id="267" r:id="rId67"/>
    <p:sldId id="268" r:id="rId68"/>
    <p:sldId id="269" r:id="rId69"/>
    <p:sldId id="270" r:id="rId70"/>
    <p:sldId id="271" r:id="rId71"/>
    <p:sldId id="272" r:id="rId72"/>
    <p:sldId id="273" r:id="rId73"/>
    <p:sldId id="274" r:id="rId74"/>
    <p:sldId id="275" r:id="rId75"/>
    <p:sldId id="276" r:id="rId76"/>
    <p:sldId id="277" r:id="rId77"/>
    <p:sldId id="278" r:id="rId78"/>
    <p:sldId id="279" r:id="rId79"/>
  </p:sldIdLst>
  <p:sldSz cx="18288000" cy="10287000"/>
  <p:notesSz cx="6858000" cy="9144000"/>
  <p:embeddedFontLst>
    <p:embeddedFont>
      <p:font typeface="Arimo" charset="1" panose="020B0604020202020204"/>
      <p:regular r:id="rId6"/>
    </p:embeddedFont>
    <p:embeddedFont>
      <p:font typeface="Arimo Bold" charset="1" panose="020B0704020202020204"/>
      <p:regular r:id="rId7"/>
    </p:embeddedFont>
    <p:embeddedFont>
      <p:font typeface="Arimo Italics" charset="1" panose="020B0604020202090204"/>
      <p:regular r:id="rId8"/>
    </p:embeddedFont>
    <p:embeddedFont>
      <p:font typeface="Arimo Bold Italics" charset="1" panose="020B0704020202090204"/>
      <p:regular r:id="rId9"/>
    </p:embeddedFont>
    <p:embeddedFont>
      <p:font typeface="Fredoka" charset="1" panose="02000000000000000000"/>
      <p:regular r:id="rId10"/>
    </p:embeddedFont>
    <p:embeddedFont>
      <p:font typeface="Kollektif" charset="1" panose="020B0604020101010102"/>
      <p:regular r:id="rId11"/>
    </p:embeddedFont>
    <p:embeddedFont>
      <p:font typeface="Kollektif Bold" charset="1" panose="020B0604020101010102"/>
      <p:regular r:id="rId12"/>
    </p:embeddedFont>
    <p:embeddedFont>
      <p:font typeface="Kollektif Italics" charset="1" panose="020B0604020101010102"/>
      <p:regular r:id="rId13"/>
    </p:embeddedFont>
    <p:embeddedFont>
      <p:font typeface="Kollektif Bold Italics" charset="1" panose="020B0604020101010102"/>
      <p:regular r:id="rId14"/>
    </p:embeddedFont>
    <p:embeddedFont>
      <p:font typeface="Poppins Light" charset="1" panose="02000000000000000000"/>
      <p:regular r:id="rId15"/>
    </p:embeddedFont>
    <p:embeddedFont>
      <p:font typeface="Poppins Light Bold" charset="1" panose="02000000000000000000"/>
      <p:regular r:id="rId16"/>
    </p:embeddedFont>
    <p:embeddedFont>
      <p:font typeface="Chunk Five" charset="1" panose="00000500000000000000"/>
      <p:regular r:id="rId17"/>
    </p:embeddedFont>
    <p:embeddedFont>
      <p:font typeface="Poppins Bold" charset="1" panose="02000000000000000000"/>
      <p:regular r:id="rId18"/>
    </p:embeddedFont>
    <p:embeddedFont>
      <p:font typeface="Suranna" charset="1" panose="02000600000000000000"/>
      <p:regular r:id="rId19"/>
    </p:embeddedFont>
    <p:embeddedFont>
      <p:font typeface="Quicksand" charset="1" panose="00000600000000000000"/>
      <p:regular r:id="rId20"/>
    </p:embeddedFont>
    <p:embeddedFont>
      <p:font typeface="Quicksand Bold" charset="1" panose="00000800000000000000"/>
      <p:regular r:id="rId21"/>
    </p:embeddedFont>
    <p:embeddedFont>
      <p:font typeface="Josefin Sans Thin" charset="1" panose="00000300000000000000"/>
      <p:regular r:id="rId22"/>
    </p:embeddedFont>
    <p:embeddedFont>
      <p:font typeface="Josefin Sans Thin Bold" charset="1" panose="00000400000000000000"/>
      <p:regular r:id="rId23"/>
    </p:embeddedFont>
    <p:embeddedFont>
      <p:font typeface="Josefin Sans Thin Italics" charset="1" panose="00000300000000000000"/>
      <p:regular r:id="rId24"/>
    </p:embeddedFont>
    <p:embeddedFont>
      <p:font typeface="Josefin Sans Thin Bold Italics" charset="1" panose="00000400000000000000"/>
      <p:regular r:id="rId25"/>
    </p:embeddedFont>
    <p:embeddedFont>
      <p:font typeface="Gagalin" charset="1" panose="00000500000000000000"/>
      <p:regular r:id="rId26"/>
    </p:embeddedFont>
    <p:embeddedFont>
      <p:font typeface="Canva Sans" charset="1" panose="020B0503030501040103"/>
      <p:regular r:id="rId27"/>
    </p:embeddedFont>
    <p:embeddedFont>
      <p:font typeface="Canva Sans Bold" charset="1" panose="020B0803030501040103"/>
      <p:regular r:id="rId28"/>
    </p:embeddedFont>
    <p:embeddedFont>
      <p:font typeface="Canva Sans Italics" charset="1" panose="020B0503030501040103"/>
      <p:regular r:id="rId29"/>
    </p:embeddedFont>
    <p:embeddedFont>
      <p:font typeface="Canva Sans Bold Italics" charset="1" panose="020B0803030501040103"/>
      <p:regular r:id="rId30"/>
    </p:embeddedFont>
    <p:embeddedFont>
      <p:font typeface="Canva Sans Medium" charset="1" panose="020B0603030501040103"/>
      <p:regular r:id="rId31"/>
    </p:embeddedFont>
    <p:embeddedFont>
      <p:font typeface="Canva Sans Medium Italics" charset="1" panose="020B0603030501040103"/>
      <p:regular r:id="rId32"/>
    </p:embeddedFont>
    <p:embeddedFont>
      <p:font typeface="Open Sauce" charset="1" panose="00000500000000000000"/>
      <p:regular r:id="rId33"/>
    </p:embeddedFont>
    <p:embeddedFont>
      <p:font typeface="Open Sauce Bold" charset="1" panose="00000800000000000000"/>
      <p:regular r:id="rId34"/>
    </p:embeddedFont>
    <p:embeddedFont>
      <p:font typeface="Open Sauce Italics" charset="1" panose="00000500000000000000"/>
      <p:regular r:id="rId35"/>
    </p:embeddedFont>
    <p:embeddedFont>
      <p:font typeface="Open Sauce Bold Italics" charset="1" panose="00000800000000000000"/>
      <p:regular r:id="rId36"/>
    </p:embeddedFont>
    <p:embeddedFont>
      <p:font typeface="Open Sauce Light" charset="1" panose="00000400000000000000"/>
      <p:regular r:id="rId37"/>
    </p:embeddedFont>
    <p:embeddedFont>
      <p:font typeface="Open Sauce Light Italics" charset="1" panose="00000400000000000000"/>
      <p:regular r:id="rId38"/>
    </p:embeddedFont>
    <p:embeddedFont>
      <p:font typeface="Open Sauce Medium" charset="1" panose="00000600000000000000"/>
      <p:regular r:id="rId39"/>
    </p:embeddedFont>
    <p:embeddedFont>
      <p:font typeface="Open Sauce Medium Italics" charset="1" panose="00000600000000000000"/>
      <p:regular r:id="rId40"/>
    </p:embeddedFont>
    <p:embeddedFont>
      <p:font typeface="Open Sauce Semi-Bold" charset="1" panose="00000700000000000000"/>
      <p:regular r:id="rId41"/>
    </p:embeddedFont>
    <p:embeddedFont>
      <p:font typeface="Open Sauce Semi-Bold Italics" charset="1" panose="00000700000000000000"/>
      <p:regular r:id="rId42"/>
    </p:embeddedFont>
    <p:embeddedFont>
      <p:font typeface="Open Sauce Heavy" charset="1" panose="00000A00000000000000"/>
      <p:regular r:id="rId43"/>
    </p:embeddedFont>
    <p:embeddedFont>
      <p:font typeface="Open Sauce Heavy Italics" charset="1" panose="00000A00000000000000"/>
      <p:regular r:id="rId44"/>
    </p:embeddedFont>
    <p:embeddedFont>
      <p:font typeface="Open Sans" charset="1" panose="020B0606030504020204"/>
      <p:regular r:id="rId45"/>
    </p:embeddedFont>
    <p:embeddedFont>
      <p:font typeface="Open Sans Bold" charset="1" panose="020B0806030504020204"/>
      <p:regular r:id="rId46"/>
    </p:embeddedFont>
    <p:embeddedFont>
      <p:font typeface="Open Sans Italics" charset="1" panose="020B0606030504020204"/>
      <p:regular r:id="rId47"/>
    </p:embeddedFont>
    <p:embeddedFont>
      <p:font typeface="Open Sans Bold Italics" charset="1" panose="020B0806030504020204"/>
      <p:regular r:id="rId48"/>
    </p:embeddedFont>
    <p:embeddedFont>
      <p:font typeface="Open Sans Light" charset="1" panose="020B0306030504020204"/>
      <p:regular r:id="rId49"/>
    </p:embeddedFont>
    <p:embeddedFont>
      <p:font typeface="Open Sans Light Italics" charset="1" panose="020B0306030504020204"/>
      <p:regular r:id="rId50"/>
    </p:embeddedFont>
    <p:embeddedFont>
      <p:font typeface="Open Sans Ultra-Bold" charset="1" panose="00000000000000000000"/>
      <p:regular r:id="rId51"/>
    </p:embeddedFont>
    <p:embeddedFont>
      <p:font typeface="Open Sans Ultra-Bold Italics" charset="1" panose="00000000000000000000"/>
      <p:regular r:id="rId52"/>
    </p:embeddedFont>
    <p:embeddedFont>
      <p:font typeface="Varela Round" charset="1" panose="00000500000000000000"/>
      <p:regular r:id="rId53"/>
    </p:embeddedFont>
    <p:embeddedFont>
      <p:font typeface="Caveat" charset="1" panose="00000500000000000000"/>
      <p:regular r:id="rId54"/>
    </p:embeddedFont>
    <p:embeddedFont>
      <p:font typeface="Caveat Bold" charset="1" panose="00000800000000000000"/>
      <p:regular r:id="rId5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33" Target="fonts/font33.fntdata" Type="http://schemas.openxmlformats.org/officeDocument/2006/relationships/font"/><Relationship Id="rId34" Target="fonts/font34.fntdata" Type="http://schemas.openxmlformats.org/officeDocument/2006/relationships/font"/><Relationship Id="rId35" Target="fonts/font35.fntdata" Type="http://schemas.openxmlformats.org/officeDocument/2006/relationships/font"/><Relationship Id="rId36" Target="fonts/font36.fntdata" Type="http://schemas.openxmlformats.org/officeDocument/2006/relationships/font"/><Relationship Id="rId37" Target="fonts/font37.fntdata" Type="http://schemas.openxmlformats.org/officeDocument/2006/relationships/font"/><Relationship Id="rId38" Target="fonts/font38.fntdata" Type="http://schemas.openxmlformats.org/officeDocument/2006/relationships/font"/><Relationship Id="rId39" Target="fonts/font39.fntdata" Type="http://schemas.openxmlformats.org/officeDocument/2006/relationships/font"/><Relationship Id="rId4" Target="theme/theme1.xml" Type="http://schemas.openxmlformats.org/officeDocument/2006/relationships/theme"/><Relationship Id="rId40" Target="fonts/font40.fntdata" Type="http://schemas.openxmlformats.org/officeDocument/2006/relationships/font"/><Relationship Id="rId41" Target="fonts/font41.fntdata" Type="http://schemas.openxmlformats.org/officeDocument/2006/relationships/font"/><Relationship Id="rId42" Target="fonts/font42.fntdata" Type="http://schemas.openxmlformats.org/officeDocument/2006/relationships/font"/><Relationship Id="rId43" Target="fonts/font43.fntdata" Type="http://schemas.openxmlformats.org/officeDocument/2006/relationships/font"/><Relationship Id="rId44" Target="fonts/font44.fntdata" Type="http://schemas.openxmlformats.org/officeDocument/2006/relationships/font"/><Relationship Id="rId45" Target="fonts/font45.fntdata" Type="http://schemas.openxmlformats.org/officeDocument/2006/relationships/font"/><Relationship Id="rId46" Target="fonts/font46.fntdata" Type="http://schemas.openxmlformats.org/officeDocument/2006/relationships/font"/><Relationship Id="rId47" Target="fonts/font47.fntdata" Type="http://schemas.openxmlformats.org/officeDocument/2006/relationships/font"/><Relationship Id="rId48" Target="fonts/font48.fntdata" Type="http://schemas.openxmlformats.org/officeDocument/2006/relationships/font"/><Relationship Id="rId49" Target="fonts/font49.fntdata" Type="http://schemas.openxmlformats.org/officeDocument/2006/relationships/font"/><Relationship Id="rId5" Target="tableStyles.xml" Type="http://schemas.openxmlformats.org/officeDocument/2006/relationships/tableStyles"/><Relationship Id="rId50" Target="fonts/font50.fntdata" Type="http://schemas.openxmlformats.org/officeDocument/2006/relationships/font"/><Relationship Id="rId51" Target="fonts/font51.fntdata" Type="http://schemas.openxmlformats.org/officeDocument/2006/relationships/font"/><Relationship Id="rId52" Target="fonts/font52.fntdata" Type="http://schemas.openxmlformats.org/officeDocument/2006/relationships/font"/><Relationship Id="rId53" Target="fonts/font53.fntdata" Type="http://schemas.openxmlformats.org/officeDocument/2006/relationships/font"/><Relationship Id="rId54" Target="fonts/font54.fntdata" Type="http://schemas.openxmlformats.org/officeDocument/2006/relationships/font"/><Relationship Id="rId55" Target="fonts/font55.fntdata" Type="http://schemas.openxmlformats.org/officeDocument/2006/relationships/font"/><Relationship Id="rId56" Target="slides/slide1.xml" Type="http://schemas.openxmlformats.org/officeDocument/2006/relationships/slide"/><Relationship Id="rId57" Target="slides/slide2.xml" Type="http://schemas.openxmlformats.org/officeDocument/2006/relationships/slide"/><Relationship Id="rId58" Target="slides/slide3.xml" Type="http://schemas.openxmlformats.org/officeDocument/2006/relationships/slide"/><Relationship Id="rId59" Target="slides/slide4.xml" Type="http://schemas.openxmlformats.org/officeDocument/2006/relationships/slide"/><Relationship Id="rId6" Target="fonts/font6.fntdata" Type="http://schemas.openxmlformats.org/officeDocument/2006/relationships/font"/><Relationship Id="rId60" Target="slides/slide5.xml" Type="http://schemas.openxmlformats.org/officeDocument/2006/relationships/slide"/><Relationship Id="rId61" Target="slides/slide6.xml" Type="http://schemas.openxmlformats.org/officeDocument/2006/relationships/slide"/><Relationship Id="rId62" Target="slides/slide7.xml" Type="http://schemas.openxmlformats.org/officeDocument/2006/relationships/slide"/><Relationship Id="rId63" Target="slides/slide8.xml" Type="http://schemas.openxmlformats.org/officeDocument/2006/relationships/slide"/><Relationship Id="rId64" Target="slides/slide9.xml" Type="http://schemas.openxmlformats.org/officeDocument/2006/relationships/slide"/><Relationship Id="rId65" Target="slides/slide10.xml" Type="http://schemas.openxmlformats.org/officeDocument/2006/relationships/slide"/><Relationship Id="rId66" Target="slides/slide11.xml" Type="http://schemas.openxmlformats.org/officeDocument/2006/relationships/slide"/><Relationship Id="rId67" Target="slides/slide12.xml" Type="http://schemas.openxmlformats.org/officeDocument/2006/relationships/slide"/><Relationship Id="rId68" Target="slides/slide13.xml" Type="http://schemas.openxmlformats.org/officeDocument/2006/relationships/slide"/><Relationship Id="rId69" Target="slides/slide14.xml" Type="http://schemas.openxmlformats.org/officeDocument/2006/relationships/slide"/><Relationship Id="rId7" Target="fonts/font7.fntdata" Type="http://schemas.openxmlformats.org/officeDocument/2006/relationships/font"/><Relationship Id="rId70" Target="slides/slide15.xml" Type="http://schemas.openxmlformats.org/officeDocument/2006/relationships/slide"/><Relationship Id="rId71" Target="slides/slide16.xml" Type="http://schemas.openxmlformats.org/officeDocument/2006/relationships/slide"/><Relationship Id="rId72" Target="slides/slide17.xml" Type="http://schemas.openxmlformats.org/officeDocument/2006/relationships/slide"/><Relationship Id="rId73" Target="slides/slide18.xml" Type="http://schemas.openxmlformats.org/officeDocument/2006/relationships/slide"/><Relationship Id="rId74" Target="slides/slide19.xml" Type="http://schemas.openxmlformats.org/officeDocument/2006/relationships/slide"/><Relationship Id="rId75" Target="slides/slide20.xml" Type="http://schemas.openxmlformats.org/officeDocument/2006/relationships/slide"/><Relationship Id="rId76" Target="slides/slide21.xml" Type="http://schemas.openxmlformats.org/officeDocument/2006/relationships/slide"/><Relationship Id="rId77" Target="slides/slide22.xml" Type="http://schemas.openxmlformats.org/officeDocument/2006/relationships/slide"/><Relationship Id="rId78" Target="slides/slide23.xml" Type="http://schemas.openxmlformats.org/officeDocument/2006/relationships/slide"/><Relationship Id="rId79" Target="slides/slide24.xml" Type="http://schemas.openxmlformats.org/officeDocument/2006/relationships/slide"/><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VAEGRZzGcDY.mp4" Type="http://schemas.openxmlformats.org/officeDocument/2006/relationships/video"/><Relationship Id="rId4" Target="../media/VAEGRZzGcDY.mp4" Type="http://schemas.microsoft.com/office/2007/relationships/media"/></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11.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12.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1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2.png" Type="http://schemas.openxmlformats.org/officeDocument/2006/relationships/image"/><Relationship Id="rId3" Target="../media/image23.sv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15.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4.png" Type="http://schemas.openxmlformats.org/officeDocument/2006/relationships/image"/></Relationships>
</file>

<file path=ppt/slides/_rels/slide16.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33.png" Type="http://schemas.openxmlformats.org/officeDocument/2006/relationships/image"/><Relationship Id="rId11" Target="../media/image34.svg" Type="http://schemas.openxmlformats.org/officeDocument/2006/relationships/image"/><Relationship Id="rId12" Target="../media/image35.png" Type="http://schemas.openxmlformats.org/officeDocument/2006/relationships/image"/><Relationship Id="rId13" Target="../media/image36.svg" Type="http://schemas.openxmlformats.org/officeDocument/2006/relationships/image"/><Relationship Id="rId2" Target="../media/image25.jpeg" Type="http://schemas.openxmlformats.org/officeDocument/2006/relationships/image"/><Relationship Id="rId3" Target="../media/image26.jpeg" Type="http://schemas.openxmlformats.org/officeDocument/2006/relationships/image"/><Relationship Id="rId4" Target="../media/image27.png" Type="http://schemas.openxmlformats.org/officeDocument/2006/relationships/image"/><Relationship Id="rId5" Target="../media/image28.svg" Type="http://schemas.openxmlformats.org/officeDocument/2006/relationships/image"/><Relationship Id="rId6" Target="../media/image29.png" Type="http://schemas.openxmlformats.org/officeDocument/2006/relationships/image"/><Relationship Id="rId7" Target="../media/image30.svg" Type="http://schemas.openxmlformats.org/officeDocument/2006/relationships/image"/><Relationship Id="rId8" Target="../media/image31.png" Type="http://schemas.openxmlformats.org/officeDocument/2006/relationships/image"/><Relationship Id="rId9" Target="../media/image32.svg" Type="http://schemas.openxmlformats.org/officeDocument/2006/relationships/image"/></Relationships>
</file>

<file path=ppt/slides/_rels/slide1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7.png" Type="http://schemas.openxmlformats.org/officeDocument/2006/relationships/image"/><Relationship Id="rId3" Target="../media/image38.png" Type="http://schemas.openxmlformats.org/officeDocument/2006/relationships/image"/><Relationship Id="rId4" Target="../media/image39.svg" Type="http://schemas.openxmlformats.org/officeDocument/2006/relationships/image"/><Relationship Id="rId5" Target="../media/image40.png" Type="http://schemas.openxmlformats.org/officeDocument/2006/relationships/image"/><Relationship Id="rId6" Target="../media/image41.svg" Type="http://schemas.openxmlformats.org/officeDocument/2006/relationships/image"/></Relationships>
</file>

<file path=ppt/slides/_rels/slide18.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19.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0.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2.jpeg" Type="http://schemas.openxmlformats.org/officeDocument/2006/relationships/image"/></Relationships>
</file>

<file path=ppt/slides/_rels/slide2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3.jpeg" Type="http://schemas.openxmlformats.org/officeDocument/2006/relationships/image"/></Relationships>
</file>

<file path=ppt/slides/_rels/slide2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4.jpeg" Type="http://schemas.openxmlformats.org/officeDocument/2006/relationships/image"/></Relationships>
</file>

<file path=ppt/slides/_rels/slide2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5.jpe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jpe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jpeg" Type="http://schemas.openxmlformats.org/officeDocument/2006/relationships/image"/><Relationship Id="rId3" Target="../media/image4.jpeg" Type="http://schemas.openxmlformats.org/officeDocument/2006/relationships/image"/><Relationship Id="rId4" Target="../media/image5.jpeg" Type="http://schemas.openxmlformats.org/officeDocument/2006/relationships/image"/><Relationship Id="rId5" Target="../media/image6.jpe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7.jpeg" Type="http://schemas.openxmlformats.org/officeDocument/2006/relationships/image"/><Relationship Id="rId3" Target="../media/VAFbvmQxlZI.mp4" Type="http://schemas.openxmlformats.org/officeDocument/2006/relationships/video"/><Relationship Id="rId4" Target="../media/VAFbvmQxlZI.mp4" Type="http://schemas.microsoft.com/office/2007/relationships/media"/><Relationship Id="rId5" Target="../media/image8.pn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11.png" Type="http://schemas.openxmlformats.org/officeDocument/2006/relationships/image"/><Relationship Id="rId9" Target="../media/image12.jpe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 Id="rId3" Target="../media/image14.png" Type="http://schemas.openxmlformats.org/officeDocument/2006/relationships/image"/><Relationship Id="rId4" Target="../media/image15.png" Type="http://schemas.openxmlformats.org/officeDocument/2006/relationships/image"/><Relationship Id="rId5" Target="../media/image16.sv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7.jpeg" Type="http://schemas.openxmlformats.org/officeDocument/2006/relationships/image"/><Relationship Id="rId3" Target="../media/VAEDHTSd3Jo.mp4" Type="http://schemas.openxmlformats.org/officeDocument/2006/relationships/video"/><Relationship Id="rId4" Target="../media/VAEDHTSd3Jo.mp4" Type="http://schemas.microsoft.com/office/2007/relationships/media"/><Relationship Id="rId5" Target="../media/image18.png" Type="http://schemas.openxmlformats.org/officeDocument/2006/relationships/image"/><Relationship Id="rId6" Target="../media/image19.png" Type="http://schemas.openxmlformats.org/officeDocument/2006/relationships/image"/><Relationship Id="rId7" Target="../media/image20.sv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1.jpe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164" r="0" b="164"/>
          <a:stretch>
            <a:fillRect/>
          </a:stretch>
        </p:blipFill>
        <p:spPr>
          <a:xfrm flipH="false" flipV="false">
            <a:off x="0" y="0"/>
            <a:ext cx="18288000" cy="10287000"/>
          </a:xfrm>
          <a:prstGeom prst="rect">
            <a:avLst/>
          </a:prstGeom>
        </p:spPr>
      </p:pic>
      <p:sp>
        <p:nvSpPr>
          <p:cNvPr name="TextBox 3" id="3"/>
          <p:cNvSpPr txBox="true"/>
          <p:nvPr/>
        </p:nvSpPr>
        <p:spPr>
          <a:xfrm rot="0">
            <a:off x="4350192" y="5826141"/>
            <a:ext cx="9587616" cy="638250"/>
          </a:xfrm>
          <a:prstGeom prst="rect">
            <a:avLst/>
          </a:prstGeom>
        </p:spPr>
        <p:txBody>
          <a:bodyPr anchor="t" rtlCol="false" tIns="0" lIns="0" bIns="0" rIns="0">
            <a:spAutoFit/>
          </a:bodyPr>
          <a:lstStyle/>
          <a:p>
            <a:pPr algn="ctr">
              <a:lnSpc>
                <a:spcPts val="5245"/>
              </a:lnSpc>
            </a:pPr>
            <a:r>
              <a:rPr lang="en-US" sz="3747" spc="93">
                <a:solidFill>
                  <a:srgbClr val="FFFFFF"/>
                </a:solidFill>
                <a:latin typeface="Gagalin"/>
              </a:rPr>
              <a:t>artificial intelligence electronic nose</a:t>
            </a:r>
          </a:p>
        </p:txBody>
      </p:sp>
      <p:sp>
        <p:nvSpPr>
          <p:cNvPr name="TextBox 4" id="4"/>
          <p:cNvSpPr txBox="true"/>
          <p:nvPr/>
        </p:nvSpPr>
        <p:spPr>
          <a:xfrm rot="0">
            <a:off x="5464415" y="4441809"/>
            <a:ext cx="7359169" cy="1460532"/>
          </a:xfrm>
          <a:prstGeom prst="rect">
            <a:avLst/>
          </a:prstGeom>
        </p:spPr>
        <p:txBody>
          <a:bodyPr anchor="t" rtlCol="false" tIns="0" lIns="0" bIns="0" rIns="0">
            <a:spAutoFit/>
          </a:bodyPr>
          <a:lstStyle/>
          <a:p>
            <a:pPr algn="ctr">
              <a:lnSpc>
                <a:spcPts val="11304"/>
              </a:lnSpc>
            </a:pPr>
            <a:r>
              <a:rPr lang="en-US" sz="10003" spc="-250">
                <a:solidFill>
                  <a:srgbClr val="FFFFFF"/>
                </a:solidFill>
                <a:latin typeface="Poppins Bold"/>
              </a:rPr>
              <a:t>AIEN</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0.xml><?xml version="1.0" encoding="utf-8"?>
<p:sld xmlns:p="http://schemas.openxmlformats.org/presentationml/2006/main" xmlns:a="http://schemas.openxmlformats.org/drawingml/2006/main">
  <p:cSld>
    <p:bg>
      <p:bgPr>
        <a:solidFill>
          <a:srgbClr val="000000"/>
        </a:solidFill>
      </p:bgPr>
    </p:bg>
    <p:spTree>
      <p:nvGrpSpPr>
        <p:cNvPr id="1" name=""/>
        <p:cNvGrpSpPr/>
        <p:nvPr/>
      </p:nvGrpSpPr>
      <p:grpSpPr>
        <a:xfrm>
          <a:off x="0" y="0"/>
          <a:ext cx="0" cy="0"/>
          <a:chOff x="0" y="0"/>
          <a:chExt cx="0" cy="0"/>
        </a:xfrm>
      </p:grpSpPr>
      <p:sp>
        <p:nvSpPr>
          <p:cNvPr name="TextBox 2" id="2"/>
          <p:cNvSpPr txBox="true"/>
          <p:nvPr/>
        </p:nvSpPr>
        <p:spPr>
          <a:xfrm rot="0">
            <a:off x="9139238" y="4791075"/>
            <a:ext cx="9525" cy="581025"/>
          </a:xfrm>
          <a:prstGeom prst="rect">
            <a:avLst/>
          </a:prstGeom>
        </p:spPr>
        <p:txBody>
          <a:bodyPr anchor="t" rtlCol="false" tIns="0" lIns="0" bIns="0" rIns="0">
            <a:spAutoFit/>
          </a:bodyPr>
          <a:lstStyle/>
          <a:p>
            <a:pPr algn="ctr">
              <a:lnSpc>
                <a:spcPts val="4200"/>
              </a:lnSpc>
              <a:spcBef>
                <a:spcPct val="0"/>
              </a:spcBef>
            </a:pPr>
          </a:p>
        </p:txBody>
      </p:sp>
      <p:sp>
        <p:nvSpPr>
          <p:cNvPr name="TextBox 3" id="3"/>
          <p:cNvSpPr txBox="true"/>
          <p:nvPr/>
        </p:nvSpPr>
        <p:spPr>
          <a:xfrm rot="0">
            <a:off x="6915388" y="248291"/>
            <a:ext cx="4447699" cy="1360158"/>
          </a:xfrm>
          <a:prstGeom prst="rect">
            <a:avLst/>
          </a:prstGeom>
        </p:spPr>
        <p:txBody>
          <a:bodyPr anchor="t" rtlCol="false" tIns="0" lIns="0" bIns="0" rIns="0">
            <a:spAutoFit/>
          </a:bodyPr>
          <a:lstStyle/>
          <a:p>
            <a:pPr algn="ctr">
              <a:lnSpc>
                <a:spcPts val="10080"/>
              </a:lnSpc>
            </a:pPr>
            <a:r>
              <a:rPr lang="en-US" sz="7200">
                <a:solidFill>
                  <a:srgbClr val="FFFFFF"/>
                </a:solidFill>
                <a:latin typeface="Chunk Five"/>
              </a:rPr>
              <a:t>AI system</a:t>
            </a:r>
          </a:p>
        </p:txBody>
      </p:sp>
      <p:sp>
        <p:nvSpPr>
          <p:cNvPr name="TextBox 4" id="4"/>
          <p:cNvSpPr txBox="true"/>
          <p:nvPr/>
        </p:nvSpPr>
        <p:spPr>
          <a:xfrm rot="0">
            <a:off x="1974695" y="1886900"/>
            <a:ext cx="15284605" cy="6141143"/>
          </a:xfrm>
          <a:prstGeom prst="rect">
            <a:avLst/>
          </a:prstGeom>
        </p:spPr>
        <p:txBody>
          <a:bodyPr anchor="t" rtlCol="false" tIns="0" lIns="0" bIns="0" rIns="0">
            <a:spAutoFit/>
          </a:bodyPr>
          <a:lstStyle/>
          <a:p>
            <a:pPr>
              <a:lnSpc>
                <a:spcPts val="4861"/>
              </a:lnSpc>
              <a:spcBef>
                <a:spcPct val="0"/>
              </a:spcBef>
            </a:pPr>
            <a:r>
              <a:rPr lang="en-US" sz="3472" spc="86">
                <a:solidFill>
                  <a:srgbClr val="FFFFFF"/>
                </a:solidFill>
                <a:latin typeface="Kollektif"/>
              </a:rPr>
              <a:t>The AI System is the true genius behind AIEN's extraordinary capabilities, transforming raw data into invaluable insights.</a:t>
            </a:r>
          </a:p>
          <a:p>
            <a:pPr>
              <a:lnSpc>
                <a:spcPts val="4861"/>
              </a:lnSpc>
              <a:spcBef>
                <a:spcPct val="0"/>
              </a:spcBef>
            </a:pPr>
          </a:p>
          <a:p>
            <a:pPr>
              <a:lnSpc>
                <a:spcPts val="4861"/>
              </a:lnSpc>
              <a:spcBef>
                <a:spcPct val="0"/>
              </a:spcBef>
            </a:pPr>
            <a:r>
              <a:rPr lang="en-US" sz="3472" spc="86">
                <a:solidFill>
                  <a:srgbClr val="FFFFFF"/>
                </a:solidFill>
                <a:latin typeface="Kollektif"/>
              </a:rPr>
              <a:t>Armed with advanced algorithms and machine learning, the AI System collects and analyzes vast amounts of data from AIEN's array of sensors.</a:t>
            </a:r>
          </a:p>
          <a:p>
            <a:pPr>
              <a:lnSpc>
                <a:spcPts val="4861"/>
              </a:lnSpc>
              <a:spcBef>
                <a:spcPct val="0"/>
              </a:spcBef>
            </a:pPr>
            <a:r>
              <a:rPr lang="en-US" sz="3472" spc="86">
                <a:solidFill>
                  <a:srgbClr val="FFFFFF"/>
                </a:solidFill>
                <a:latin typeface="Kollektif"/>
              </a:rPr>
              <a:t>With a stroke of artistry, the AI System draws intricate plots, revealing complex patterns and relationships in odor profiles.</a:t>
            </a:r>
          </a:p>
          <a:p>
            <a:pPr>
              <a:lnSpc>
                <a:spcPts val="4861"/>
              </a:lnSpc>
              <a:spcBef>
                <a:spcPct val="0"/>
              </a:spcBef>
            </a:pPr>
            <a:r>
              <a:rPr lang="en-US" sz="3472" spc="86">
                <a:solidFill>
                  <a:srgbClr val="FFFFFF"/>
                </a:solidFill>
                <a:latin typeface="Kollektif"/>
              </a:rPr>
              <a:t>This cognitive powerhouse possesses the ability to calibrate and correct sensor values, ensuring unmatched accuracy in identifying and differentiating odors.</a:t>
            </a:r>
          </a:p>
        </p:txBody>
      </p:sp>
    </p:spTree>
  </p:cSld>
  <p:clrMapOvr>
    <a:masterClrMapping/>
  </p:clrMapOvr>
</p:sld>
</file>

<file path=ppt/slides/slide11.xml><?xml version="1.0" encoding="utf-8"?>
<p:sld xmlns:p="http://schemas.openxmlformats.org/presentationml/2006/main" xmlns:a="http://schemas.openxmlformats.org/drawingml/2006/main">
  <p:cSld>
    <p:bg>
      <p:bgPr>
        <a:solidFill>
          <a:srgbClr val="000000"/>
        </a:solidFill>
      </p:bgPr>
    </p:bg>
    <p:spTree>
      <p:nvGrpSpPr>
        <p:cNvPr id="1" name=""/>
        <p:cNvGrpSpPr/>
        <p:nvPr/>
      </p:nvGrpSpPr>
      <p:grpSpPr>
        <a:xfrm>
          <a:off x="0" y="0"/>
          <a:ext cx="0" cy="0"/>
          <a:chOff x="0" y="0"/>
          <a:chExt cx="0" cy="0"/>
        </a:xfrm>
      </p:grpSpPr>
      <p:sp>
        <p:nvSpPr>
          <p:cNvPr name="TextBox 2" id="2"/>
          <p:cNvSpPr txBox="true"/>
          <p:nvPr/>
        </p:nvSpPr>
        <p:spPr>
          <a:xfrm rot="0">
            <a:off x="0" y="-171450"/>
            <a:ext cx="3974658" cy="1566490"/>
          </a:xfrm>
          <a:prstGeom prst="rect">
            <a:avLst/>
          </a:prstGeom>
        </p:spPr>
        <p:txBody>
          <a:bodyPr anchor="t" rtlCol="false" tIns="0" lIns="0" bIns="0" rIns="0">
            <a:spAutoFit/>
          </a:bodyPr>
          <a:lstStyle/>
          <a:p>
            <a:pPr algn="ctr">
              <a:lnSpc>
                <a:spcPts val="12880"/>
              </a:lnSpc>
            </a:pPr>
            <a:r>
              <a:rPr lang="en-US" sz="9200">
                <a:solidFill>
                  <a:srgbClr val="FFFFFF"/>
                </a:solidFill>
                <a:latin typeface="Canva Sans Bold"/>
              </a:rPr>
              <a:t>z score</a:t>
            </a:r>
          </a:p>
        </p:txBody>
      </p:sp>
      <p:sp>
        <p:nvSpPr>
          <p:cNvPr name="TextBox 3" id="3"/>
          <p:cNvSpPr txBox="true"/>
          <p:nvPr/>
        </p:nvSpPr>
        <p:spPr>
          <a:xfrm rot="0">
            <a:off x="0" y="1709509"/>
            <a:ext cx="7459564" cy="8047813"/>
          </a:xfrm>
          <a:prstGeom prst="rect">
            <a:avLst/>
          </a:prstGeom>
        </p:spPr>
        <p:txBody>
          <a:bodyPr anchor="t" rtlCol="false" tIns="0" lIns="0" bIns="0" rIns="0">
            <a:spAutoFit/>
          </a:bodyPr>
          <a:lstStyle/>
          <a:p>
            <a:pPr algn="ctr">
              <a:lnSpc>
                <a:spcPts val="4200"/>
              </a:lnSpc>
            </a:pPr>
            <a:r>
              <a:rPr lang="en-US" sz="3000" spc="75">
                <a:solidFill>
                  <a:srgbClr val="FFFFFF"/>
                </a:solidFill>
                <a:latin typeface="Kollektif"/>
              </a:rPr>
              <a:t>A Z-score is a statistical measure that quantifies the relationship of a data point to the mean of a group of data points. It is expressed in terms of standard deviations from the mean. The Z-score is particularly useful for comparing individual data points to a standard normal distribution, which has a mean of 0 and a standard deviation of 1.</a:t>
            </a:r>
          </a:p>
          <a:p>
            <a:pPr algn="ctr">
              <a:lnSpc>
                <a:spcPts val="4200"/>
              </a:lnSpc>
            </a:pPr>
          </a:p>
          <a:p>
            <a:pPr algn="ctr">
              <a:lnSpc>
                <a:spcPts val="4200"/>
              </a:lnSpc>
            </a:pPr>
            <a:r>
              <a:rPr lang="en-US" sz="3000" spc="75">
                <a:solidFill>
                  <a:srgbClr val="FFFFFF"/>
                </a:solidFill>
                <a:latin typeface="Kollektif"/>
              </a:rPr>
              <a:t>The formula for calculating the Z-score of a data point (X) in a distribution with mean (μ) and standard deviation (σ) is:</a:t>
            </a:r>
          </a:p>
          <a:p>
            <a:pPr algn="ctr">
              <a:lnSpc>
                <a:spcPts val="4200"/>
              </a:lnSpc>
            </a:pPr>
          </a:p>
          <a:p>
            <a:pPr algn="ctr">
              <a:lnSpc>
                <a:spcPts val="4200"/>
              </a:lnSpc>
              <a:spcBef>
                <a:spcPct val="0"/>
              </a:spcBef>
            </a:pPr>
          </a:p>
        </p:txBody>
      </p:sp>
    </p:spTree>
  </p:cSld>
  <p:clrMapOvr>
    <a:masterClrMapping/>
  </p:clrMapOvr>
</p:sld>
</file>

<file path=ppt/slides/slide12.xml><?xml version="1.0" encoding="utf-8"?>
<p:sld xmlns:p="http://schemas.openxmlformats.org/presentationml/2006/main" xmlns:a="http://schemas.openxmlformats.org/drawingml/2006/main">
  <p:cSld>
    <p:bg>
      <p:bgPr>
        <a:solidFill>
          <a:srgbClr val="000000"/>
        </a:solidFill>
      </p:bgPr>
    </p:bg>
    <p:spTree>
      <p:nvGrpSpPr>
        <p:cNvPr id="1" name=""/>
        <p:cNvGrpSpPr/>
        <p:nvPr/>
      </p:nvGrpSpPr>
      <p:grpSpPr>
        <a:xfrm>
          <a:off x="0" y="0"/>
          <a:ext cx="0" cy="0"/>
          <a:chOff x="0" y="0"/>
          <a:chExt cx="0" cy="0"/>
        </a:xfrm>
      </p:grpSpPr>
      <p:sp>
        <p:nvSpPr>
          <p:cNvPr name="TextBox 2" id="2"/>
          <p:cNvSpPr txBox="true"/>
          <p:nvPr/>
        </p:nvSpPr>
        <p:spPr>
          <a:xfrm rot="0">
            <a:off x="4198889" y="4274530"/>
            <a:ext cx="8807378" cy="1566490"/>
          </a:xfrm>
          <a:prstGeom prst="rect">
            <a:avLst/>
          </a:prstGeom>
        </p:spPr>
        <p:txBody>
          <a:bodyPr anchor="t" rtlCol="false" tIns="0" lIns="0" bIns="0" rIns="0">
            <a:spAutoFit/>
          </a:bodyPr>
          <a:lstStyle/>
          <a:p>
            <a:pPr algn="ctr">
              <a:lnSpc>
                <a:spcPts val="12880"/>
              </a:lnSpc>
            </a:pPr>
            <a:r>
              <a:rPr lang="en-US" sz="9200">
                <a:solidFill>
                  <a:srgbClr val="FFFFFF"/>
                </a:solidFill>
                <a:latin typeface="Canva Sans Bold"/>
              </a:rPr>
              <a:t>Neural network</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name="Freeform 2" id="2"/>
          <p:cNvSpPr/>
          <p:nvPr/>
        </p:nvSpPr>
        <p:spPr>
          <a:xfrm flipH="false" flipV="false" rot="0">
            <a:off x="4695762" y="1847705"/>
            <a:ext cx="8661475" cy="7762847"/>
          </a:xfrm>
          <a:custGeom>
            <a:avLst/>
            <a:gdLst/>
            <a:ahLst/>
            <a:cxnLst/>
            <a:rect r="r" b="b" t="t" l="l"/>
            <a:pathLst>
              <a:path h="7762847" w="8661475">
                <a:moveTo>
                  <a:pt x="0" y="0"/>
                </a:moveTo>
                <a:lnTo>
                  <a:pt x="8661474" y="0"/>
                </a:lnTo>
                <a:lnTo>
                  <a:pt x="8661474" y="7762847"/>
                </a:lnTo>
                <a:lnTo>
                  <a:pt x="0" y="776284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3969098" y="102533"/>
            <a:ext cx="1980495" cy="1295400"/>
          </a:xfrm>
          <a:prstGeom prst="rect">
            <a:avLst/>
          </a:prstGeom>
        </p:spPr>
        <p:txBody>
          <a:bodyPr anchor="t" rtlCol="false" tIns="0" lIns="0" bIns="0" rIns="0">
            <a:spAutoFit/>
          </a:bodyPr>
          <a:lstStyle/>
          <a:p>
            <a:pPr algn="ctr">
              <a:lnSpc>
                <a:spcPts val="9451"/>
              </a:lnSpc>
              <a:spcBef>
                <a:spcPct val="0"/>
              </a:spcBef>
            </a:pPr>
            <a:r>
              <a:rPr lang="en-US" sz="6750" spc="168">
                <a:solidFill>
                  <a:srgbClr val="FFFFFF"/>
                </a:solidFill>
                <a:latin typeface="Kollektif"/>
              </a:rPr>
              <a:t>input</a:t>
            </a:r>
          </a:p>
        </p:txBody>
      </p:sp>
      <p:sp>
        <p:nvSpPr>
          <p:cNvPr name="TextBox 4" id="4"/>
          <p:cNvSpPr txBox="true"/>
          <p:nvPr/>
        </p:nvSpPr>
        <p:spPr>
          <a:xfrm rot="0">
            <a:off x="11329952" y="247650"/>
            <a:ext cx="2568706" cy="1295400"/>
          </a:xfrm>
          <a:prstGeom prst="rect">
            <a:avLst/>
          </a:prstGeom>
        </p:spPr>
        <p:txBody>
          <a:bodyPr anchor="t" rtlCol="false" tIns="0" lIns="0" bIns="0" rIns="0">
            <a:spAutoFit/>
          </a:bodyPr>
          <a:lstStyle/>
          <a:p>
            <a:pPr algn="ctr">
              <a:lnSpc>
                <a:spcPts val="9451"/>
              </a:lnSpc>
              <a:spcBef>
                <a:spcPct val="0"/>
              </a:spcBef>
            </a:pPr>
            <a:r>
              <a:rPr lang="en-US" sz="6750" spc="168">
                <a:solidFill>
                  <a:srgbClr val="FFFFFF"/>
                </a:solidFill>
                <a:latin typeface="Kollektif"/>
              </a:rPr>
              <a:t>output</a:t>
            </a:r>
          </a:p>
        </p:txBody>
      </p:sp>
      <p:sp>
        <p:nvSpPr>
          <p:cNvPr name="TextBox 5" id="5"/>
          <p:cNvSpPr txBox="true"/>
          <p:nvPr/>
        </p:nvSpPr>
        <p:spPr>
          <a:xfrm rot="0">
            <a:off x="7863122" y="71715"/>
            <a:ext cx="1893218" cy="1471335"/>
          </a:xfrm>
          <a:prstGeom prst="rect">
            <a:avLst/>
          </a:prstGeom>
        </p:spPr>
        <p:txBody>
          <a:bodyPr anchor="t" rtlCol="false" tIns="0" lIns="0" bIns="0" rIns="0">
            <a:spAutoFit/>
          </a:bodyPr>
          <a:lstStyle/>
          <a:p>
            <a:pPr algn="ctr">
              <a:lnSpc>
                <a:spcPts val="5595"/>
              </a:lnSpc>
              <a:spcBef>
                <a:spcPct val="0"/>
              </a:spcBef>
            </a:pPr>
            <a:r>
              <a:rPr lang="en-US" sz="3996" spc="99">
                <a:solidFill>
                  <a:srgbClr val="FFFFFF"/>
                </a:solidFill>
                <a:latin typeface="Kollektif"/>
              </a:rPr>
              <a:t>hidden layers</a:t>
            </a:r>
          </a:p>
        </p:txBody>
      </p:sp>
      <p:sp>
        <p:nvSpPr>
          <p:cNvPr name="TextBox 6" id="6"/>
          <p:cNvSpPr txBox="true"/>
          <p:nvPr/>
        </p:nvSpPr>
        <p:spPr>
          <a:xfrm rot="0">
            <a:off x="6207413" y="1390650"/>
            <a:ext cx="1655709" cy="739032"/>
          </a:xfrm>
          <a:prstGeom prst="rect">
            <a:avLst/>
          </a:prstGeom>
        </p:spPr>
        <p:txBody>
          <a:bodyPr anchor="t" rtlCol="false" tIns="0" lIns="0" bIns="0" rIns="0">
            <a:spAutoFit/>
          </a:bodyPr>
          <a:lstStyle/>
          <a:p>
            <a:pPr algn="ctr">
              <a:lnSpc>
                <a:spcPts val="5459"/>
              </a:lnSpc>
              <a:spcBef>
                <a:spcPct val="0"/>
              </a:spcBef>
            </a:pPr>
            <a:r>
              <a:rPr lang="en-US" sz="3899" spc="97">
                <a:solidFill>
                  <a:srgbClr val="FFFFFF"/>
                </a:solidFill>
                <a:latin typeface="Kollektif"/>
              </a:rPr>
              <a:t>Weight</a:t>
            </a:r>
          </a:p>
        </p:txBody>
      </p:sp>
    </p:spTree>
  </p:cSld>
  <p:clrMapOvr>
    <a:masterClrMapping/>
  </p:clrMapOvr>
</p:sld>
</file>

<file path=ppt/slides/slide14.xml><?xml version="1.0" encoding="utf-8"?>
<p:sld xmlns:p="http://schemas.openxmlformats.org/presentationml/2006/main" xmlns:a="http://schemas.openxmlformats.org/drawingml/2006/main">
  <p:cSld>
    <p:bg>
      <p:bgPr>
        <a:solidFill>
          <a:srgbClr val="000000"/>
        </a:solidFill>
      </p:bgPr>
    </p:bg>
    <p:spTree>
      <p:nvGrpSpPr>
        <p:cNvPr id="1" name=""/>
        <p:cNvGrpSpPr/>
        <p:nvPr/>
      </p:nvGrpSpPr>
      <p:grpSpPr>
        <a:xfrm>
          <a:off x="0" y="0"/>
          <a:ext cx="0" cy="0"/>
          <a:chOff x="0" y="0"/>
          <a:chExt cx="0" cy="0"/>
        </a:xfrm>
      </p:grpSpPr>
      <p:sp>
        <p:nvSpPr>
          <p:cNvPr name="TextBox 2" id="2"/>
          <p:cNvSpPr txBox="true"/>
          <p:nvPr/>
        </p:nvSpPr>
        <p:spPr>
          <a:xfrm rot="0">
            <a:off x="0" y="1218076"/>
            <a:ext cx="12253520" cy="7857758"/>
          </a:xfrm>
          <a:prstGeom prst="rect">
            <a:avLst/>
          </a:prstGeom>
        </p:spPr>
        <p:txBody>
          <a:bodyPr anchor="t" rtlCol="false" tIns="0" lIns="0" bIns="0" rIns="0">
            <a:spAutoFit/>
          </a:bodyPr>
          <a:lstStyle/>
          <a:p>
            <a:pPr>
              <a:lnSpc>
                <a:spcPts val="6816"/>
              </a:lnSpc>
              <a:spcBef>
                <a:spcPct val="0"/>
              </a:spcBef>
            </a:pPr>
            <a:r>
              <a:rPr lang="en-US" sz="4869" spc="121">
                <a:solidFill>
                  <a:srgbClr val="FFFFFF"/>
                </a:solidFill>
                <a:latin typeface="Kollektif"/>
              </a:rPr>
              <a:t>Activation functions are used in neural networks to introduce non-linearities into the network. The inclusion of non-linear activation functions is crucial for enabling neural networks to learn and approximate complex relationships in data. Without activation functions, a neural network would essentially reduce to a linear model, no matter how many layers it has.</a:t>
            </a:r>
          </a:p>
        </p:txBody>
      </p:sp>
      <p:sp>
        <p:nvSpPr>
          <p:cNvPr name="TextBox 3" id="3"/>
          <p:cNvSpPr txBox="true"/>
          <p:nvPr/>
        </p:nvSpPr>
        <p:spPr>
          <a:xfrm rot="0">
            <a:off x="0" y="-70164"/>
            <a:ext cx="6465883" cy="1098864"/>
          </a:xfrm>
          <a:prstGeom prst="rect">
            <a:avLst/>
          </a:prstGeom>
        </p:spPr>
        <p:txBody>
          <a:bodyPr anchor="t" rtlCol="false" tIns="0" lIns="0" bIns="0" rIns="0">
            <a:spAutoFit/>
          </a:bodyPr>
          <a:lstStyle/>
          <a:p>
            <a:pPr algn="ctr">
              <a:lnSpc>
                <a:spcPts val="8083"/>
              </a:lnSpc>
              <a:spcBef>
                <a:spcPct val="0"/>
              </a:spcBef>
            </a:pPr>
            <a:r>
              <a:rPr lang="en-US" sz="5773" spc="144">
                <a:solidFill>
                  <a:srgbClr val="FFFFFF"/>
                </a:solidFill>
                <a:latin typeface="Kollektif"/>
              </a:rPr>
              <a:t>Activation function</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name="Freeform 2" id="2"/>
          <p:cNvSpPr/>
          <p:nvPr/>
        </p:nvSpPr>
        <p:spPr>
          <a:xfrm flipH="false" flipV="false" rot="0">
            <a:off x="9144000" y="5804589"/>
            <a:ext cx="9085547" cy="4482411"/>
          </a:xfrm>
          <a:custGeom>
            <a:avLst/>
            <a:gdLst/>
            <a:ahLst/>
            <a:cxnLst/>
            <a:rect r="r" b="b" t="t" l="l"/>
            <a:pathLst>
              <a:path h="4482411" w="9085547">
                <a:moveTo>
                  <a:pt x="0" y="0"/>
                </a:moveTo>
                <a:lnTo>
                  <a:pt x="9085547" y="0"/>
                </a:lnTo>
                <a:lnTo>
                  <a:pt x="9085547" y="4482411"/>
                </a:lnTo>
                <a:lnTo>
                  <a:pt x="0" y="4482411"/>
                </a:lnTo>
                <a:lnTo>
                  <a:pt x="0" y="0"/>
                </a:lnTo>
                <a:close/>
              </a:path>
            </a:pathLst>
          </a:custGeom>
          <a:blipFill>
            <a:blip r:embed="rId2"/>
            <a:stretch>
              <a:fillRect l="0" t="-556" r="-6610" b="-556"/>
            </a:stretch>
          </a:blipFill>
        </p:spPr>
      </p:sp>
      <p:sp>
        <p:nvSpPr>
          <p:cNvPr name="TextBox 3" id="3"/>
          <p:cNvSpPr txBox="true"/>
          <p:nvPr/>
        </p:nvSpPr>
        <p:spPr>
          <a:xfrm rot="0">
            <a:off x="0" y="-200025"/>
            <a:ext cx="4913339" cy="975361"/>
          </a:xfrm>
          <a:prstGeom prst="rect">
            <a:avLst/>
          </a:prstGeom>
        </p:spPr>
        <p:txBody>
          <a:bodyPr anchor="t" rtlCol="false" tIns="0" lIns="0" bIns="0" rIns="0">
            <a:spAutoFit/>
          </a:bodyPr>
          <a:lstStyle/>
          <a:p>
            <a:pPr algn="ctr">
              <a:lnSpc>
                <a:spcPts val="7139"/>
              </a:lnSpc>
              <a:spcBef>
                <a:spcPct val="0"/>
              </a:spcBef>
            </a:pPr>
            <a:r>
              <a:rPr lang="en-US" sz="5099" spc="127">
                <a:solidFill>
                  <a:srgbClr val="FFFFFF"/>
                </a:solidFill>
                <a:latin typeface="Kollektif"/>
              </a:rPr>
              <a:t>gradient decent </a:t>
            </a:r>
          </a:p>
        </p:txBody>
      </p:sp>
      <p:sp>
        <p:nvSpPr>
          <p:cNvPr name="TextBox 4" id="4"/>
          <p:cNvSpPr txBox="true"/>
          <p:nvPr/>
        </p:nvSpPr>
        <p:spPr>
          <a:xfrm rot="0">
            <a:off x="9139238" y="4274530"/>
            <a:ext cx="9525" cy="1566490"/>
          </a:xfrm>
          <a:prstGeom prst="rect">
            <a:avLst/>
          </a:prstGeom>
        </p:spPr>
        <p:txBody>
          <a:bodyPr anchor="t" rtlCol="false" tIns="0" lIns="0" bIns="0" rIns="0">
            <a:spAutoFit/>
          </a:bodyPr>
          <a:lstStyle/>
          <a:p>
            <a:pPr algn="ctr">
              <a:lnSpc>
                <a:spcPts val="12880"/>
              </a:lnSpc>
            </a:pPr>
          </a:p>
        </p:txBody>
      </p:sp>
      <p:sp>
        <p:nvSpPr>
          <p:cNvPr name="TextBox 5" id="5"/>
          <p:cNvSpPr txBox="true"/>
          <p:nvPr/>
        </p:nvSpPr>
        <p:spPr>
          <a:xfrm rot="0">
            <a:off x="4763" y="641986"/>
            <a:ext cx="6100424" cy="9645014"/>
          </a:xfrm>
          <a:prstGeom prst="rect">
            <a:avLst/>
          </a:prstGeom>
        </p:spPr>
        <p:txBody>
          <a:bodyPr anchor="t" rtlCol="false" tIns="0" lIns="0" bIns="0" rIns="0">
            <a:spAutoFit/>
          </a:bodyPr>
          <a:lstStyle/>
          <a:p>
            <a:pPr algn="ctr">
              <a:lnSpc>
                <a:spcPts val="4723"/>
              </a:lnSpc>
            </a:pPr>
          </a:p>
          <a:p>
            <a:pPr>
              <a:lnSpc>
                <a:spcPts val="4723"/>
              </a:lnSpc>
              <a:spcBef>
                <a:spcPct val="0"/>
              </a:spcBef>
            </a:pPr>
            <a:r>
              <a:rPr lang="en-US" sz="3374" spc="84">
                <a:solidFill>
                  <a:srgbClr val="FFFFFF"/>
                </a:solidFill>
                <a:latin typeface="Kollektif"/>
              </a:rPr>
              <a:t>Gradient descent is a fundamental optimization algorithm used in training neural networks. Neural networks consist of interconnected layers of nodes (neurons), and during training, the network learns to adjust its parameters (weights and biases) to minimize a given cost or loss function. Gradient descent is employed to find the optimal set of parameters that minimize this cost function.</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0" r="0" b="0"/>
            </a:stretch>
          </a:blipFill>
        </p:spPr>
      </p:sp>
      <p:sp>
        <p:nvSpPr>
          <p:cNvPr name="Freeform 3" id="3"/>
          <p:cNvSpPr/>
          <p:nvPr/>
        </p:nvSpPr>
        <p:spPr>
          <a:xfrm flipH="false" flipV="false" rot="0">
            <a:off x="0" y="0"/>
            <a:ext cx="18288000" cy="11692955"/>
          </a:xfrm>
          <a:custGeom>
            <a:avLst/>
            <a:gdLst/>
            <a:ahLst/>
            <a:cxnLst/>
            <a:rect r="r" b="b" t="t" l="l"/>
            <a:pathLst>
              <a:path h="11692955" w="18288000">
                <a:moveTo>
                  <a:pt x="0" y="0"/>
                </a:moveTo>
                <a:lnTo>
                  <a:pt x="18288000" y="0"/>
                </a:lnTo>
                <a:lnTo>
                  <a:pt x="18288000" y="11692955"/>
                </a:lnTo>
                <a:lnTo>
                  <a:pt x="0" y="11692955"/>
                </a:lnTo>
                <a:lnTo>
                  <a:pt x="0" y="0"/>
                </a:lnTo>
                <a:close/>
              </a:path>
            </a:pathLst>
          </a:custGeom>
          <a:blipFill>
            <a:blip r:embed="rId3"/>
            <a:stretch>
              <a:fillRect l="0" t="-2101" r="0" b="-2101"/>
            </a:stretch>
          </a:blipFill>
        </p:spPr>
      </p:sp>
      <p:sp>
        <p:nvSpPr>
          <p:cNvPr name="Freeform 4" id="4"/>
          <p:cNvSpPr/>
          <p:nvPr/>
        </p:nvSpPr>
        <p:spPr>
          <a:xfrm flipH="false" flipV="false" rot="0">
            <a:off x="9131128" y="4886560"/>
            <a:ext cx="2766491" cy="3001124"/>
          </a:xfrm>
          <a:custGeom>
            <a:avLst/>
            <a:gdLst/>
            <a:ahLst/>
            <a:cxnLst/>
            <a:rect r="r" b="b" t="t" l="l"/>
            <a:pathLst>
              <a:path h="3001124" w="2766491">
                <a:moveTo>
                  <a:pt x="0" y="0"/>
                </a:moveTo>
                <a:lnTo>
                  <a:pt x="2766491" y="0"/>
                </a:lnTo>
                <a:lnTo>
                  <a:pt x="2766491" y="3001124"/>
                </a:lnTo>
                <a:lnTo>
                  <a:pt x="0" y="300112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4949761" y="5214510"/>
            <a:ext cx="2673174" cy="2673174"/>
          </a:xfrm>
          <a:custGeom>
            <a:avLst/>
            <a:gdLst/>
            <a:ahLst/>
            <a:cxnLst/>
            <a:rect r="r" b="b" t="t" l="l"/>
            <a:pathLst>
              <a:path h="2673174" w="2673174">
                <a:moveTo>
                  <a:pt x="0" y="0"/>
                </a:moveTo>
                <a:lnTo>
                  <a:pt x="2673174" y="0"/>
                </a:lnTo>
                <a:lnTo>
                  <a:pt x="2673174" y="2673174"/>
                </a:lnTo>
                <a:lnTo>
                  <a:pt x="0" y="267317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3865313" y="4690128"/>
            <a:ext cx="3393987" cy="3393987"/>
          </a:xfrm>
          <a:custGeom>
            <a:avLst/>
            <a:gdLst/>
            <a:ahLst/>
            <a:cxnLst/>
            <a:rect r="r" b="b" t="t" l="l"/>
            <a:pathLst>
              <a:path h="3393987" w="3393987">
                <a:moveTo>
                  <a:pt x="0" y="0"/>
                </a:moveTo>
                <a:lnTo>
                  <a:pt x="3393987" y="0"/>
                </a:lnTo>
                <a:lnTo>
                  <a:pt x="3393987" y="3393987"/>
                </a:lnTo>
                <a:lnTo>
                  <a:pt x="0" y="339398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673423" y="5050302"/>
            <a:ext cx="3001590" cy="3001590"/>
          </a:xfrm>
          <a:custGeom>
            <a:avLst/>
            <a:gdLst/>
            <a:ahLst/>
            <a:cxnLst/>
            <a:rect r="r" b="b" t="t" l="l"/>
            <a:pathLst>
              <a:path h="3001590" w="3001590">
                <a:moveTo>
                  <a:pt x="0" y="0"/>
                </a:moveTo>
                <a:lnTo>
                  <a:pt x="3001590" y="0"/>
                </a:lnTo>
                <a:lnTo>
                  <a:pt x="3001590" y="3001590"/>
                </a:lnTo>
                <a:lnTo>
                  <a:pt x="0" y="3001590"/>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1586903" y="8308293"/>
            <a:ext cx="3362858" cy="950007"/>
          </a:xfrm>
          <a:custGeom>
            <a:avLst/>
            <a:gdLst/>
            <a:ahLst/>
            <a:cxnLst/>
            <a:rect r="r" b="b" t="t" l="l"/>
            <a:pathLst>
              <a:path h="950007" w="3362858">
                <a:moveTo>
                  <a:pt x="0" y="0"/>
                </a:moveTo>
                <a:lnTo>
                  <a:pt x="3362858" y="0"/>
                </a:lnTo>
                <a:lnTo>
                  <a:pt x="3362858" y="950007"/>
                </a:lnTo>
                <a:lnTo>
                  <a:pt x="0" y="95000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9" id="9"/>
          <p:cNvSpPr txBox="true"/>
          <p:nvPr/>
        </p:nvSpPr>
        <p:spPr>
          <a:xfrm rot="0">
            <a:off x="6262547" y="1622868"/>
            <a:ext cx="5762906" cy="1035574"/>
          </a:xfrm>
          <a:prstGeom prst="rect">
            <a:avLst/>
          </a:prstGeom>
        </p:spPr>
        <p:txBody>
          <a:bodyPr anchor="t" rtlCol="false" tIns="0" lIns="0" bIns="0" rIns="0">
            <a:spAutoFit/>
          </a:bodyPr>
          <a:lstStyle/>
          <a:p>
            <a:pPr algn="ctr">
              <a:lnSpc>
                <a:spcPts val="8140"/>
              </a:lnSpc>
            </a:pPr>
            <a:r>
              <a:rPr lang="en-US" sz="7204">
                <a:solidFill>
                  <a:srgbClr val="FFFFFF"/>
                </a:solidFill>
                <a:latin typeface="Open Sauce Heavy"/>
              </a:rPr>
              <a:t>Goals</a:t>
            </a:r>
          </a:p>
        </p:txBody>
      </p:sp>
      <p:sp>
        <p:nvSpPr>
          <p:cNvPr name="Freeform 10" id="10"/>
          <p:cNvSpPr/>
          <p:nvPr/>
        </p:nvSpPr>
        <p:spPr>
          <a:xfrm flipH="false" flipV="false" rot="0">
            <a:off x="6544417" y="8308293"/>
            <a:ext cx="3362858" cy="950007"/>
          </a:xfrm>
          <a:custGeom>
            <a:avLst/>
            <a:gdLst/>
            <a:ahLst/>
            <a:cxnLst/>
            <a:rect r="r" b="b" t="t" l="l"/>
            <a:pathLst>
              <a:path h="950007" w="3362858">
                <a:moveTo>
                  <a:pt x="0" y="0"/>
                </a:moveTo>
                <a:lnTo>
                  <a:pt x="3362858" y="0"/>
                </a:lnTo>
                <a:lnTo>
                  <a:pt x="3362858" y="950007"/>
                </a:lnTo>
                <a:lnTo>
                  <a:pt x="0" y="95000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1" id="11"/>
          <p:cNvSpPr/>
          <p:nvPr/>
        </p:nvSpPr>
        <p:spPr>
          <a:xfrm flipH="false" flipV="false" rot="0">
            <a:off x="10625894" y="8308293"/>
            <a:ext cx="3362858" cy="950007"/>
          </a:xfrm>
          <a:custGeom>
            <a:avLst/>
            <a:gdLst/>
            <a:ahLst/>
            <a:cxnLst/>
            <a:rect r="r" b="b" t="t" l="l"/>
            <a:pathLst>
              <a:path h="950007" w="3362858">
                <a:moveTo>
                  <a:pt x="0" y="0"/>
                </a:moveTo>
                <a:lnTo>
                  <a:pt x="3362858" y="0"/>
                </a:lnTo>
                <a:lnTo>
                  <a:pt x="3362858" y="950007"/>
                </a:lnTo>
                <a:lnTo>
                  <a:pt x="0" y="95000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12" id="12"/>
          <p:cNvSpPr txBox="true"/>
          <p:nvPr/>
        </p:nvSpPr>
        <p:spPr>
          <a:xfrm rot="0">
            <a:off x="756934" y="4175778"/>
            <a:ext cx="2918079" cy="514350"/>
          </a:xfrm>
          <a:prstGeom prst="rect">
            <a:avLst/>
          </a:prstGeom>
        </p:spPr>
        <p:txBody>
          <a:bodyPr anchor="t" rtlCol="false" tIns="0" lIns="0" bIns="0" rIns="0">
            <a:spAutoFit/>
          </a:bodyPr>
          <a:lstStyle/>
          <a:p>
            <a:pPr algn="ctr">
              <a:lnSpc>
                <a:spcPts val="4200"/>
              </a:lnSpc>
              <a:spcBef>
                <a:spcPct val="0"/>
              </a:spcBef>
            </a:pPr>
            <a:r>
              <a:rPr lang="en-US" sz="3000">
                <a:solidFill>
                  <a:srgbClr val="FFFFFF"/>
                </a:solidFill>
                <a:latin typeface="Open Sans Bold"/>
              </a:rPr>
              <a:t>data collection </a:t>
            </a:r>
          </a:p>
        </p:txBody>
      </p:sp>
      <p:sp>
        <p:nvSpPr>
          <p:cNvPr name="TextBox 13" id="13"/>
          <p:cNvSpPr txBox="true"/>
          <p:nvPr/>
        </p:nvSpPr>
        <p:spPr>
          <a:xfrm rot="0">
            <a:off x="5034144" y="4175778"/>
            <a:ext cx="2504408" cy="514350"/>
          </a:xfrm>
          <a:prstGeom prst="rect">
            <a:avLst/>
          </a:prstGeom>
        </p:spPr>
        <p:txBody>
          <a:bodyPr anchor="t" rtlCol="false" tIns="0" lIns="0" bIns="0" rIns="0">
            <a:spAutoFit/>
          </a:bodyPr>
          <a:lstStyle/>
          <a:p>
            <a:pPr algn="ctr">
              <a:lnSpc>
                <a:spcPts val="4200"/>
              </a:lnSpc>
              <a:spcBef>
                <a:spcPct val="0"/>
              </a:spcBef>
            </a:pPr>
            <a:r>
              <a:rPr lang="en-US" sz="3000">
                <a:solidFill>
                  <a:srgbClr val="FFFFFF"/>
                </a:solidFill>
                <a:latin typeface="Open Sans Bold"/>
              </a:rPr>
              <a:t>data analysis</a:t>
            </a:r>
          </a:p>
        </p:txBody>
      </p:sp>
      <p:sp>
        <p:nvSpPr>
          <p:cNvPr name="TextBox 14" id="14"/>
          <p:cNvSpPr txBox="true"/>
          <p:nvPr/>
        </p:nvSpPr>
        <p:spPr>
          <a:xfrm rot="0">
            <a:off x="8637023" y="4175778"/>
            <a:ext cx="3031617" cy="514350"/>
          </a:xfrm>
          <a:prstGeom prst="rect">
            <a:avLst/>
          </a:prstGeom>
        </p:spPr>
        <p:txBody>
          <a:bodyPr anchor="t" rtlCol="false" tIns="0" lIns="0" bIns="0" rIns="0">
            <a:spAutoFit/>
          </a:bodyPr>
          <a:lstStyle/>
          <a:p>
            <a:pPr algn="ctr">
              <a:lnSpc>
                <a:spcPts val="4200"/>
              </a:lnSpc>
              <a:spcBef>
                <a:spcPct val="0"/>
              </a:spcBef>
            </a:pPr>
            <a:r>
              <a:rPr lang="en-US" sz="3000">
                <a:solidFill>
                  <a:srgbClr val="FFFFFF"/>
                </a:solidFill>
                <a:latin typeface="Open Sans Bold"/>
              </a:rPr>
              <a:t>data correction </a:t>
            </a:r>
          </a:p>
        </p:txBody>
      </p:sp>
      <p:sp>
        <p:nvSpPr>
          <p:cNvPr name="TextBox 15" id="15"/>
          <p:cNvSpPr txBox="true"/>
          <p:nvPr/>
        </p:nvSpPr>
        <p:spPr>
          <a:xfrm rot="0">
            <a:off x="15038717" y="3947179"/>
            <a:ext cx="1047178" cy="514350"/>
          </a:xfrm>
          <a:prstGeom prst="rect">
            <a:avLst/>
          </a:prstGeom>
        </p:spPr>
        <p:txBody>
          <a:bodyPr anchor="t" rtlCol="false" tIns="0" lIns="0" bIns="0" rIns="0">
            <a:spAutoFit/>
          </a:bodyPr>
          <a:lstStyle/>
          <a:p>
            <a:pPr algn="ctr">
              <a:lnSpc>
                <a:spcPts val="4200"/>
              </a:lnSpc>
              <a:spcBef>
                <a:spcPct val="0"/>
              </a:spcBef>
            </a:pPr>
            <a:r>
              <a:rPr lang="en-US" sz="3000">
                <a:solidFill>
                  <a:srgbClr val="FFFFFF"/>
                </a:solidFill>
                <a:latin typeface="Open Sans Bold"/>
              </a:rPr>
              <a:t>plots </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name="Freeform 2" id="2"/>
          <p:cNvSpPr/>
          <p:nvPr/>
        </p:nvSpPr>
        <p:spPr>
          <a:xfrm flipH="false" flipV="false" rot="0">
            <a:off x="10144812" y="0"/>
            <a:ext cx="8322047" cy="10287000"/>
          </a:xfrm>
          <a:custGeom>
            <a:avLst/>
            <a:gdLst/>
            <a:ahLst/>
            <a:cxnLst/>
            <a:rect r="r" b="b" t="t" l="l"/>
            <a:pathLst>
              <a:path h="10287000" w="8322047">
                <a:moveTo>
                  <a:pt x="0" y="0"/>
                </a:moveTo>
                <a:lnTo>
                  <a:pt x="8322047" y="0"/>
                </a:lnTo>
                <a:lnTo>
                  <a:pt x="8322047" y="10287000"/>
                </a:lnTo>
                <a:lnTo>
                  <a:pt x="0" y="10287000"/>
                </a:lnTo>
                <a:lnTo>
                  <a:pt x="0" y="0"/>
                </a:lnTo>
                <a:close/>
              </a:path>
            </a:pathLst>
          </a:custGeom>
          <a:blipFill>
            <a:blip r:embed="rId2"/>
            <a:stretch>
              <a:fillRect l="0" t="-12592" r="0" b="-22599"/>
            </a:stretch>
          </a:blipFill>
        </p:spPr>
      </p:sp>
      <p:sp>
        <p:nvSpPr>
          <p:cNvPr name="Freeform 3" id="3"/>
          <p:cNvSpPr/>
          <p:nvPr/>
        </p:nvSpPr>
        <p:spPr>
          <a:xfrm flipH="false" flipV="false" rot="0">
            <a:off x="3558205" y="7646348"/>
            <a:ext cx="2356782" cy="2640652"/>
          </a:xfrm>
          <a:custGeom>
            <a:avLst/>
            <a:gdLst/>
            <a:ahLst/>
            <a:cxnLst/>
            <a:rect r="r" b="b" t="t" l="l"/>
            <a:pathLst>
              <a:path h="2640652" w="2356782">
                <a:moveTo>
                  <a:pt x="0" y="0"/>
                </a:moveTo>
                <a:lnTo>
                  <a:pt x="2356782" y="0"/>
                </a:lnTo>
                <a:lnTo>
                  <a:pt x="2356782" y="2640652"/>
                </a:lnTo>
                <a:lnTo>
                  <a:pt x="0" y="264065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10800000">
            <a:off x="6540656" y="8329195"/>
            <a:ext cx="3604156" cy="1074694"/>
          </a:xfrm>
          <a:custGeom>
            <a:avLst/>
            <a:gdLst/>
            <a:ahLst/>
            <a:cxnLst/>
            <a:rect r="r" b="b" t="t" l="l"/>
            <a:pathLst>
              <a:path h="1074694" w="3604156">
                <a:moveTo>
                  <a:pt x="0" y="0"/>
                </a:moveTo>
                <a:lnTo>
                  <a:pt x="3604156" y="0"/>
                </a:lnTo>
                <a:lnTo>
                  <a:pt x="3604156" y="1074694"/>
                </a:lnTo>
                <a:lnTo>
                  <a:pt x="0" y="107469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0" y="-171450"/>
            <a:ext cx="8418936" cy="1566490"/>
          </a:xfrm>
          <a:prstGeom prst="rect">
            <a:avLst/>
          </a:prstGeom>
        </p:spPr>
        <p:txBody>
          <a:bodyPr anchor="t" rtlCol="false" tIns="0" lIns="0" bIns="0" rIns="0">
            <a:spAutoFit/>
          </a:bodyPr>
          <a:lstStyle/>
          <a:p>
            <a:pPr algn="ctr">
              <a:lnSpc>
                <a:spcPts val="12880"/>
              </a:lnSpc>
            </a:pPr>
            <a:r>
              <a:rPr lang="en-US" sz="9200">
                <a:solidFill>
                  <a:srgbClr val="FFFFFF"/>
                </a:solidFill>
                <a:latin typeface="Canva Sans Bold"/>
              </a:rPr>
              <a:t>Serial monitor </a:t>
            </a:r>
          </a:p>
        </p:txBody>
      </p:sp>
      <p:sp>
        <p:nvSpPr>
          <p:cNvPr name="TextBox 6" id="6"/>
          <p:cNvSpPr txBox="true"/>
          <p:nvPr/>
        </p:nvSpPr>
        <p:spPr>
          <a:xfrm rot="0">
            <a:off x="0" y="1429918"/>
            <a:ext cx="9473192" cy="3648410"/>
          </a:xfrm>
          <a:prstGeom prst="rect">
            <a:avLst/>
          </a:prstGeom>
        </p:spPr>
        <p:txBody>
          <a:bodyPr anchor="t" rtlCol="false" tIns="0" lIns="0" bIns="0" rIns="0">
            <a:spAutoFit/>
          </a:bodyPr>
          <a:lstStyle/>
          <a:p>
            <a:pPr>
              <a:lnSpc>
                <a:spcPts val="4725"/>
              </a:lnSpc>
              <a:spcBef>
                <a:spcPct val="0"/>
              </a:spcBef>
            </a:pPr>
            <a:r>
              <a:rPr lang="en-US" sz="3375" spc="84">
                <a:solidFill>
                  <a:srgbClr val="FFFFFF"/>
                </a:solidFill>
                <a:latin typeface="Kollektif"/>
              </a:rPr>
              <a:t>The Serial Monitor allows you to communicate with a microcontroller or Arduino board through a serial connection (usually over USB). It's often used for debugging and monitoring the behavior of the program running on the microcontroller in real-time.</a:t>
            </a:r>
          </a:p>
        </p:txBody>
      </p:sp>
    </p:spTree>
  </p:cSld>
  <p:clrMapOvr>
    <a:masterClrMapping/>
  </p:clrMapOvr>
</p:sld>
</file>

<file path=ppt/slides/slide18.xml><?xml version="1.0" encoding="utf-8"?>
<p:sld xmlns:p="http://schemas.openxmlformats.org/presentationml/2006/main" xmlns:a="http://schemas.openxmlformats.org/drawingml/2006/main">
  <p:cSld>
    <p:bg>
      <p:bgPr>
        <a:solidFill>
          <a:srgbClr val="000000"/>
        </a:solidFill>
      </p:bgPr>
    </p:bg>
    <p:spTree>
      <p:nvGrpSpPr>
        <p:cNvPr id="1" name=""/>
        <p:cNvGrpSpPr/>
        <p:nvPr/>
      </p:nvGrpSpPr>
      <p:grpSpPr>
        <a:xfrm>
          <a:off x="0" y="0"/>
          <a:ext cx="0" cy="0"/>
          <a:chOff x="0" y="0"/>
          <a:chExt cx="0" cy="0"/>
        </a:xfrm>
      </p:grpSpPr>
      <p:sp>
        <p:nvSpPr>
          <p:cNvPr name="TextBox 2" id="2"/>
          <p:cNvSpPr txBox="true"/>
          <p:nvPr/>
        </p:nvSpPr>
        <p:spPr>
          <a:xfrm rot="0">
            <a:off x="8231744" y="2302283"/>
            <a:ext cx="9027556" cy="1946210"/>
          </a:xfrm>
          <a:prstGeom prst="rect">
            <a:avLst/>
          </a:prstGeom>
        </p:spPr>
        <p:txBody>
          <a:bodyPr anchor="t" rtlCol="false" tIns="0" lIns="0" bIns="0" rIns="0">
            <a:spAutoFit/>
          </a:bodyPr>
          <a:lstStyle/>
          <a:p>
            <a:pPr algn="ctr">
              <a:lnSpc>
                <a:spcPts val="15907"/>
              </a:lnSpc>
              <a:spcBef>
                <a:spcPct val="0"/>
              </a:spcBef>
            </a:pPr>
            <a:r>
              <a:rPr lang="en-US" sz="11362" spc="284">
                <a:solidFill>
                  <a:srgbClr val="000000"/>
                </a:solidFill>
                <a:latin typeface="Gagalin"/>
              </a:rPr>
              <a:t>temperature</a:t>
            </a:r>
          </a:p>
        </p:txBody>
      </p:sp>
    </p:spTree>
  </p:cSld>
  <p:clrMapOvr>
    <a:masterClrMapping/>
  </p:clrMapOvr>
</p:sld>
</file>

<file path=ppt/slides/slide19.xml><?xml version="1.0" encoding="utf-8"?>
<p:sld xmlns:p="http://schemas.openxmlformats.org/presentationml/2006/main" xmlns:a="http://schemas.openxmlformats.org/drawingml/2006/main">
  <p:cSld>
    <p:bg>
      <p:bgPr>
        <a:solidFill>
          <a:srgbClr val="000000"/>
        </a:solidFill>
      </p:bgPr>
    </p:bg>
    <p:spTree>
      <p:nvGrpSpPr>
        <p:cNvPr id="1" name=""/>
        <p:cNvGrpSpPr/>
        <p:nvPr/>
      </p:nvGrpSpPr>
      <p:grpSpPr>
        <a:xfrm>
          <a:off x="0" y="0"/>
          <a:ext cx="0" cy="0"/>
          <a:chOff x="0" y="0"/>
          <a:chExt cx="0" cy="0"/>
        </a:xfrm>
      </p:grpSpPr>
      <p:sp>
        <p:nvSpPr>
          <p:cNvPr name="TextBox 2" id="2"/>
          <p:cNvSpPr txBox="true"/>
          <p:nvPr/>
        </p:nvSpPr>
        <p:spPr>
          <a:xfrm rot="0">
            <a:off x="1076337" y="3391138"/>
            <a:ext cx="5072658" cy="1442719"/>
          </a:xfrm>
          <a:prstGeom prst="rect">
            <a:avLst/>
          </a:prstGeom>
        </p:spPr>
        <p:txBody>
          <a:bodyPr anchor="t" rtlCol="false" tIns="0" lIns="0" bIns="0" rIns="0">
            <a:spAutoFit/>
          </a:bodyPr>
          <a:lstStyle/>
          <a:p>
            <a:pPr algn="ctr">
              <a:lnSpc>
                <a:spcPts val="11830"/>
              </a:lnSpc>
            </a:pPr>
            <a:r>
              <a:rPr lang="en-US" sz="8450" spc="-211">
                <a:solidFill>
                  <a:srgbClr val="FBFDF9"/>
                </a:solidFill>
                <a:latin typeface="Fredoka"/>
              </a:rPr>
              <a:t>stage one </a:t>
            </a:r>
          </a:p>
        </p:txBody>
      </p:sp>
      <p:sp>
        <p:nvSpPr>
          <p:cNvPr name="TextBox 3" id="3"/>
          <p:cNvSpPr txBox="true"/>
          <p:nvPr/>
        </p:nvSpPr>
        <p:spPr>
          <a:xfrm rot="0">
            <a:off x="4011453" y="4981575"/>
            <a:ext cx="5132547" cy="1442649"/>
          </a:xfrm>
          <a:prstGeom prst="rect">
            <a:avLst/>
          </a:prstGeom>
        </p:spPr>
        <p:txBody>
          <a:bodyPr anchor="t" rtlCol="false" tIns="0" lIns="0" bIns="0" rIns="0">
            <a:spAutoFit/>
          </a:bodyPr>
          <a:lstStyle/>
          <a:p>
            <a:pPr algn="ctr">
              <a:lnSpc>
                <a:spcPts val="11833"/>
              </a:lnSpc>
              <a:spcBef>
                <a:spcPct val="0"/>
              </a:spcBef>
            </a:pPr>
            <a:r>
              <a:rPr lang="en-US" sz="8452" spc="211">
                <a:solidFill>
                  <a:srgbClr val="FBFDF9"/>
                </a:solidFill>
                <a:latin typeface="Fredoka"/>
              </a:rPr>
              <a:t>perfumes</a:t>
            </a:r>
          </a:p>
        </p:txBody>
      </p:sp>
    </p:spTree>
  </p:cSld>
  <p:clrMapOvr>
    <a:masterClrMapping/>
  </p:clrMapOvr>
</p:sld>
</file>

<file path=ppt/slides/slide2.xml><?xml version="1.0" encoding="utf-8"?>
<p:sld xmlns:p="http://schemas.openxmlformats.org/presentationml/2006/main" xmlns:a="http://schemas.openxmlformats.org/drawingml/2006/main">
  <p:cSld>
    <p:bg>
      <p:bgPr>
        <a:solidFill>
          <a:srgbClr val="E0D7CE"/>
        </a:solidFill>
      </p:bgPr>
    </p:bg>
    <p:spTree>
      <p:nvGrpSpPr>
        <p:cNvPr id="1" name=""/>
        <p:cNvGrpSpPr/>
        <p:nvPr/>
      </p:nvGrpSpPr>
      <p:grpSpPr>
        <a:xfrm>
          <a:off x="0" y="0"/>
          <a:ext cx="0" cy="0"/>
          <a:chOff x="0" y="0"/>
          <a:chExt cx="0" cy="0"/>
        </a:xfrm>
      </p:grpSpPr>
      <p:sp>
        <p:nvSpPr>
          <p:cNvPr name="TextBox 2" id="2"/>
          <p:cNvSpPr txBox="true"/>
          <p:nvPr/>
        </p:nvSpPr>
        <p:spPr>
          <a:xfrm rot="0">
            <a:off x="6519624" y="438150"/>
            <a:ext cx="5248751" cy="1226820"/>
          </a:xfrm>
          <a:prstGeom prst="rect">
            <a:avLst/>
          </a:prstGeom>
        </p:spPr>
        <p:txBody>
          <a:bodyPr anchor="t" rtlCol="false" tIns="0" lIns="0" bIns="0" rIns="0">
            <a:spAutoFit/>
          </a:bodyPr>
          <a:lstStyle/>
          <a:p>
            <a:pPr algn="ctr">
              <a:lnSpc>
                <a:spcPts val="10080"/>
              </a:lnSpc>
              <a:spcBef>
                <a:spcPct val="0"/>
              </a:spcBef>
            </a:pPr>
            <a:r>
              <a:rPr lang="en-US" sz="7200">
                <a:solidFill>
                  <a:srgbClr val="152039"/>
                </a:solidFill>
                <a:latin typeface="Gagalin"/>
              </a:rPr>
              <a:t>Introduction</a:t>
            </a:r>
          </a:p>
        </p:txBody>
      </p:sp>
      <p:sp>
        <p:nvSpPr>
          <p:cNvPr name="TextBox 3" id="3"/>
          <p:cNvSpPr txBox="true"/>
          <p:nvPr/>
        </p:nvSpPr>
        <p:spPr>
          <a:xfrm rot="0">
            <a:off x="3424607" y="2396367"/>
            <a:ext cx="11438787" cy="4257675"/>
          </a:xfrm>
          <a:prstGeom prst="rect">
            <a:avLst/>
          </a:prstGeom>
        </p:spPr>
        <p:txBody>
          <a:bodyPr anchor="t" rtlCol="false" tIns="0" lIns="0" bIns="0" rIns="0">
            <a:spAutoFit/>
          </a:bodyPr>
          <a:lstStyle/>
          <a:p>
            <a:pPr algn="just">
              <a:lnSpc>
                <a:spcPts val="4200"/>
              </a:lnSpc>
              <a:spcBef>
                <a:spcPct val="0"/>
              </a:spcBef>
            </a:pPr>
            <a:r>
              <a:rPr lang="en-US" sz="3000" spc="75">
                <a:solidFill>
                  <a:srgbClr val="000000"/>
                </a:solidFill>
                <a:latin typeface="Quicksand"/>
              </a:rPr>
              <a:t>Smell is one of our five senses and is linked by the olfactory bulb to the limbic system that controls behavior, emotion, and even memory also it could save humans' life by detecting dangerous odors but unfortunately humans can’t detect some dangerous odors like certain gasses and in general human can smell different odors but our brains couldn't recognize it and because there is some material are dangerous for humans to smell or touch</a:t>
            </a:r>
          </a:p>
        </p:txBody>
      </p:sp>
      <p:sp>
        <p:nvSpPr>
          <p:cNvPr name="TextBox 4" id="4"/>
          <p:cNvSpPr txBox="true"/>
          <p:nvPr/>
        </p:nvSpPr>
        <p:spPr>
          <a:xfrm rot="0">
            <a:off x="5902404" y="7794996"/>
            <a:ext cx="6483191" cy="863600"/>
          </a:xfrm>
          <a:prstGeom prst="rect">
            <a:avLst/>
          </a:prstGeom>
        </p:spPr>
        <p:txBody>
          <a:bodyPr anchor="t" rtlCol="false" tIns="0" lIns="0" bIns="0" rIns="0">
            <a:spAutoFit/>
          </a:bodyPr>
          <a:lstStyle/>
          <a:p>
            <a:pPr algn="ctr">
              <a:lnSpc>
                <a:spcPts val="7000"/>
              </a:lnSpc>
              <a:spcBef>
                <a:spcPct val="0"/>
              </a:spcBef>
            </a:pPr>
            <a:r>
              <a:rPr lang="en-US" sz="5000" spc="-100">
                <a:solidFill>
                  <a:srgbClr val="152039"/>
                </a:solidFill>
                <a:latin typeface="Caveat Bold"/>
              </a:rPr>
              <a:t>From this point we creat </a:t>
            </a:r>
            <a:r>
              <a:rPr lang="en-US" sz="5000" spc="-100">
                <a:solidFill>
                  <a:srgbClr val="FF0303"/>
                </a:solidFill>
                <a:latin typeface="Caveat Bold"/>
              </a:rPr>
              <a:t>AIEN</a:t>
            </a:r>
          </a:p>
        </p:txBody>
      </p:sp>
    </p:spTree>
  </p:cSld>
  <p:clrMapOvr>
    <a:masterClrMapping/>
  </p:clrMapOvr>
</p:sld>
</file>

<file path=ppt/slides/slide20.xml><?xml version="1.0" encoding="utf-8"?>
<p:sld xmlns:p="http://schemas.openxmlformats.org/presentationml/2006/main" xmlns:a="http://schemas.openxmlformats.org/drawingml/2006/main">
  <p:cSld>
    <p:bg>
      <p:bgPr>
        <a:solidFill>
          <a:srgbClr val="033C73"/>
        </a:solidFill>
      </p:bgPr>
    </p:bg>
    <p:spTree>
      <p:nvGrpSpPr>
        <p:cNvPr id="1" name=""/>
        <p:cNvGrpSpPr/>
        <p:nvPr/>
      </p:nvGrpSpPr>
      <p:grpSpPr>
        <a:xfrm>
          <a:off x="0" y="0"/>
          <a:ext cx="0" cy="0"/>
          <a:chOff x="0" y="0"/>
          <a:chExt cx="0" cy="0"/>
        </a:xfrm>
      </p:grpSpPr>
      <p:sp>
        <p:nvSpPr>
          <p:cNvPr name="TextBox 2" id="2"/>
          <p:cNvSpPr txBox="true"/>
          <p:nvPr/>
        </p:nvSpPr>
        <p:spPr>
          <a:xfrm rot="0">
            <a:off x="458338" y="2881874"/>
            <a:ext cx="5140286" cy="1442719"/>
          </a:xfrm>
          <a:prstGeom prst="rect">
            <a:avLst/>
          </a:prstGeom>
        </p:spPr>
        <p:txBody>
          <a:bodyPr anchor="t" rtlCol="false" tIns="0" lIns="0" bIns="0" rIns="0">
            <a:spAutoFit/>
          </a:bodyPr>
          <a:lstStyle/>
          <a:p>
            <a:pPr algn="ctr">
              <a:lnSpc>
                <a:spcPts val="11830"/>
              </a:lnSpc>
            </a:pPr>
            <a:r>
              <a:rPr lang="en-US" sz="8450" spc="-211">
                <a:solidFill>
                  <a:srgbClr val="FBFDF9"/>
                </a:solidFill>
                <a:latin typeface="Fredoka"/>
              </a:rPr>
              <a:t>stage two </a:t>
            </a:r>
          </a:p>
        </p:txBody>
      </p:sp>
      <p:sp>
        <p:nvSpPr>
          <p:cNvPr name="TextBox 3" id="3"/>
          <p:cNvSpPr txBox="true"/>
          <p:nvPr/>
        </p:nvSpPr>
        <p:spPr>
          <a:xfrm rot="0">
            <a:off x="458338" y="4824731"/>
            <a:ext cx="8879323" cy="4433569"/>
          </a:xfrm>
          <a:prstGeom prst="rect">
            <a:avLst/>
          </a:prstGeom>
        </p:spPr>
        <p:txBody>
          <a:bodyPr anchor="t" rtlCol="false" tIns="0" lIns="0" bIns="0" rIns="0">
            <a:spAutoFit/>
          </a:bodyPr>
          <a:lstStyle/>
          <a:p>
            <a:pPr algn="ctr">
              <a:lnSpc>
                <a:spcPts val="11830"/>
              </a:lnSpc>
            </a:pPr>
            <a:r>
              <a:rPr lang="en-US" sz="8450" spc="-211">
                <a:solidFill>
                  <a:srgbClr val="FBFDF9"/>
                </a:solidFill>
                <a:latin typeface="Fredoka"/>
              </a:rPr>
              <a:t>Alcoholic and non-alcoholic drinks</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132389" y="6204343"/>
            <a:ext cx="1102337" cy="508393"/>
          </a:xfrm>
          <a:prstGeom prst="rect">
            <a:avLst/>
          </a:prstGeom>
        </p:spPr>
        <p:txBody>
          <a:bodyPr anchor="t" rtlCol="false" tIns="0" lIns="0" bIns="0" rIns="0">
            <a:spAutoFit/>
          </a:bodyPr>
          <a:lstStyle/>
          <a:p>
            <a:pPr algn="ctr">
              <a:lnSpc>
                <a:spcPts val="3620"/>
              </a:lnSpc>
              <a:spcBef>
                <a:spcPct val="0"/>
              </a:spcBef>
            </a:pPr>
            <a:r>
              <a:rPr lang="en-US" sz="2586" spc="64">
                <a:solidFill>
                  <a:srgbClr val="000000"/>
                </a:solidFill>
                <a:latin typeface="Kollektif"/>
              </a:rPr>
              <a:t>83.04%</a:t>
            </a:r>
          </a:p>
        </p:txBody>
      </p:sp>
      <p:sp>
        <p:nvSpPr>
          <p:cNvPr name="Freeform 3" id="3"/>
          <p:cNvSpPr/>
          <p:nvPr/>
        </p:nvSpPr>
        <p:spPr>
          <a:xfrm flipH="false" flipV="false" rot="0">
            <a:off x="1260907" y="514350"/>
            <a:ext cx="14451473" cy="9258300"/>
          </a:xfrm>
          <a:custGeom>
            <a:avLst/>
            <a:gdLst/>
            <a:ahLst/>
            <a:cxnLst/>
            <a:rect r="r" b="b" t="t" l="l"/>
            <a:pathLst>
              <a:path h="9258300" w="14451473">
                <a:moveTo>
                  <a:pt x="0" y="0"/>
                </a:moveTo>
                <a:lnTo>
                  <a:pt x="14451474" y="0"/>
                </a:lnTo>
                <a:lnTo>
                  <a:pt x="14451474" y="9258300"/>
                </a:lnTo>
                <a:lnTo>
                  <a:pt x="0" y="9258300"/>
                </a:lnTo>
                <a:lnTo>
                  <a:pt x="0" y="0"/>
                </a:lnTo>
                <a:close/>
              </a:path>
            </a:pathLst>
          </a:custGeom>
          <a:blipFill>
            <a:blip r:embed="rId2"/>
            <a:stretch>
              <a:fillRect l="0" t="-684" r="0" b="-684"/>
            </a:stretch>
          </a:blipFill>
        </p:spPr>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222" r="0" b="-9222"/>
            </a:stretch>
          </a:blipFill>
        </p:spPr>
      </p:sp>
      <p:sp>
        <p:nvSpPr>
          <p:cNvPr name="TextBox 3" id="3"/>
          <p:cNvSpPr txBox="true"/>
          <p:nvPr/>
        </p:nvSpPr>
        <p:spPr>
          <a:xfrm rot="0">
            <a:off x="2006155" y="2763689"/>
            <a:ext cx="7137845" cy="2787223"/>
          </a:xfrm>
          <a:prstGeom prst="rect">
            <a:avLst/>
          </a:prstGeom>
        </p:spPr>
        <p:txBody>
          <a:bodyPr anchor="t" rtlCol="false" tIns="0" lIns="0" bIns="0" rIns="0">
            <a:spAutoFit/>
          </a:bodyPr>
          <a:lstStyle/>
          <a:p>
            <a:pPr algn="ctr">
              <a:lnSpc>
                <a:spcPts val="22773"/>
              </a:lnSpc>
            </a:pPr>
            <a:r>
              <a:rPr lang="en-US" sz="16266">
                <a:solidFill>
                  <a:srgbClr val="B7A3BD"/>
                </a:solidFill>
                <a:latin typeface="Canva Sans Bold"/>
              </a:rPr>
              <a:t>stage 3</a:t>
            </a:r>
          </a:p>
        </p:txBody>
      </p:sp>
      <p:sp>
        <p:nvSpPr>
          <p:cNvPr name="TextBox 4" id="4"/>
          <p:cNvSpPr txBox="true"/>
          <p:nvPr/>
        </p:nvSpPr>
        <p:spPr>
          <a:xfrm rot="0">
            <a:off x="3291979" y="5236586"/>
            <a:ext cx="7324368" cy="2787223"/>
          </a:xfrm>
          <a:prstGeom prst="rect">
            <a:avLst/>
          </a:prstGeom>
        </p:spPr>
        <p:txBody>
          <a:bodyPr anchor="t" rtlCol="false" tIns="0" lIns="0" bIns="0" rIns="0">
            <a:spAutoFit/>
          </a:bodyPr>
          <a:lstStyle/>
          <a:p>
            <a:pPr algn="ctr">
              <a:lnSpc>
                <a:spcPts val="22773"/>
              </a:lnSpc>
            </a:pPr>
            <a:r>
              <a:rPr lang="en-US" sz="16266">
                <a:solidFill>
                  <a:srgbClr val="B7A3BD"/>
                </a:solidFill>
                <a:latin typeface="Canva Sans Bold"/>
              </a:rPr>
              <a:t>DRUGS</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0" r="0" b="0"/>
            </a:stretch>
          </a:blipFill>
        </p:spPr>
      </p:sp>
      <p:sp>
        <p:nvSpPr>
          <p:cNvPr name="TextBox 3" id="3"/>
          <p:cNvSpPr txBox="true"/>
          <p:nvPr/>
        </p:nvSpPr>
        <p:spPr>
          <a:xfrm rot="0">
            <a:off x="5808226" y="381171"/>
            <a:ext cx="6671548" cy="1737994"/>
          </a:xfrm>
          <a:prstGeom prst="rect">
            <a:avLst/>
          </a:prstGeom>
        </p:spPr>
        <p:txBody>
          <a:bodyPr anchor="t" rtlCol="false" tIns="0" lIns="0" bIns="0" rIns="0">
            <a:spAutoFit/>
          </a:bodyPr>
          <a:lstStyle/>
          <a:p>
            <a:pPr algn="ctr">
              <a:lnSpc>
                <a:spcPts val="12880"/>
              </a:lnSpc>
            </a:pPr>
            <a:r>
              <a:rPr lang="en-US" sz="9200">
                <a:solidFill>
                  <a:srgbClr val="FFFFFF"/>
                </a:solidFill>
                <a:latin typeface="Chunk Five"/>
              </a:rPr>
              <a:t>Conclusion </a:t>
            </a:r>
          </a:p>
        </p:txBody>
      </p:sp>
      <p:sp>
        <p:nvSpPr>
          <p:cNvPr name="TextBox 4" id="4"/>
          <p:cNvSpPr txBox="true"/>
          <p:nvPr/>
        </p:nvSpPr>
        <p:spPr>
          <a:xfrm rot="0">
            <a:off x="3069716" y="2657475"/>
            <a:ext cx="12148567" cy="4314825"/>
          </a:xfrm>
          <a:prstGeom prst="rect">
            <a:avLst/>
          </a:prstGeom>
        </p:spPr>
        <p:txBody>
          <a:bodyPr anchor="t" rtlCol="false" tIns="0" lIns="0" bIns="0" rIns="0">
            <a:spAutoFit/>
          </a:bodyPr>
          <a:lstStyle/>
          <a:p>
            <a:pPr algn="just">
              <a:lnSpc>
                <a:spcPts val="4200"/>
              </a:lnSpc>
            </a:pPr>
            <a:r>
              <a:rPr lang="en-US" sz="3000" spc="75">
                <a:solidFill>
                  <a:srgbClr val="FFFFFF"/>
                </a:solidFill>
                <a:latin typeface="Kollektif"/>
              </a:rPr>
              <a:t>In conclusion, electronic noses, or e-noses, represent a groundbreaking technological advancement with far-reaching implications across various industries. These devices, inspired by the human olfactory system, are designed to detect and identify odors and volatile compounds. Through sensor arrays and advanced data analysis, e-noses offer the ability to 'smell' the invisible, enabling applications that range from quality control in food and beverages to environmental monitoring, healthcare, and beyond.</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20312" t="0" r="-20312" b="0"/>
            </a:stretch>
          </a:blipFill>
        </p:spPr>
      </p:sp>
      <p:sp>
        <p:nvSpPr>
          <p:cNvPr name="TextBox 3" id="3"/>
          <p:cNvSpPr txBox="true"/>
          <p:nvPr/>
        </p:nvSpPr>
        <p:spPr>
          <a:xfrm rot="0">
            <a:off x="3079502" y="3813171"/>
            <a:ext cx="12128997" cy="2479683"/>
          </a:xfrm>
          <a:prstGeom prst="rect">
            <a:avLst/>
          </a:prstGeom>
        </p:spPr>
        <p:txBody>
          <a:bodyPr anchor="t" rtlCol="false" tIns="0" lIns="0" bIns="0" rIns="0">
            <a:spAutoFit/>
          </a:bodyPr>
          <a:lstStyle/>
          <a:p>
            <a:pPr algn="ctr">
              <a:lnSpc>
                <a:spcPts val="13999"/>
              </a:lnSpc>
            </a:pPr>
            <a:r>
              <a:rPr lang="en-US" sz="9999">
                <a:solidFill>
                  <a:srgbClr val="FFFFFF"/>
                </a:solidFill>
                <a:latin typeface="Suranna"/>
              </a:rPr>
              <a:t>Thanks for your listening </a:t>
            </a:r>
          </a:p>
          <a:p>
            <a:pPr algn="ctr">
              <a:lnSpc>
                <a:spcPts val="5599"/>
              </a:lnSpc>
              <a:spcBef>
                <a:spcPct val="0"/>
              </a:spcBef>
            </a:pPr>
            <a:r>
              <a:rPr lang="en-US" sz="3999" spc="239">
                <a:solidFill>
                  <a:srgbClr val="FFFFFF"/>
                </a:solidFill>
                <a:latin typeface="Suranna"/>
              </a:rPr>
              <a:t>FEEL FREE TO ASK ABOUT ANY THING</a:t>
            </a:r>
          </a:p>
        </p:txBody>
      </p:sp>
      <p:sp>
        <p:nvSpPr>
          <p:cNvPr name="TextBox 4" id="4"/>
          <p:cNvSpPr txBox="true"/>
          <p:nvPr/>
        </p:nvSpPr>
        <p:spPr>
          <a:xfrm rot="0">
            <a:off x="2998529" y="7314968"/>
            <a:ext cx="2898815" cy="705486"/>
          </a:xfrm>
          <a:prstGeom prst="rect">
            <a:avLst/>
          </a:prstGeom>
        </p:spPr>
        <p:txBody>
          <a:bodyPr anchor="t" rtlCol="false" tIns="0" lIns="0" bIns="0" rIns="0">
            <a:spAutoFit/>
          </a:bodyPr>
          <a:lstStyle/>
          <a:p>
            <a:pPr algn="ctr">
              <a:lnSpc>
                <a:spcPts val="5739"/>
              </a:lnSpc>
              <a:spcBef>
                <a:spcPct val="0"/>
              </a:spcBef>
            </a:pPr>
            <a:r>
              <a:rPr lang="en-US" sz="4099" spc="40">
                <a:solidFill>
                  <a:srgbClr val="FFFFFF"/>
                </a:solidFill>
                <a:latin typeface="Josefin Sans Thin"/>
              </a:rPr>
              <a:t>with respect  </a:t>
            </a:r>
          </a:p>
        </p:txBody>
      </p:sp>
    </p:spTree>
  </p:cSld>
  <p:clrMapOvr>
    <a:masterClrMapping/>
  </p:clrMapOvr>
</p:sld>
</file>

<file path=ppt/slides/slide3.xml><?xml version="1.0" encoding="utf-8"?>
<p:sld xmlns:p="http://schemas.openxmlformats.org/presentationml/2006/main" xmlns:a="http://schemas.openxmlformats.org/drawingml/2006/main">
  <p:cSld>
    <p:bg>
      <p:bgPr>
        <a:solidFill>
          <a:srgbClr val="000000"/>
        </a:solidFill>
      </p:bgPr>
    </p:bg>
    <p:spTree>
      <p:nvGrpSpPr>
        <p:cNvPr id="1" name=""/>
        <p:cNvGrpSpPr/>
        <p:nvPr/>
      </p:nvGrpSpPr>
      <p:grpSpPr>
        <a:xfrm>
          <a:off x="0" y="0"/>
          <a:ext cx="0" cy="0"/>
          <a:chOff x="0" y="0"/>
          <a:chExt cx="0" cy="0"/>
        </a:xfrm>
      </p:grpSpPr>
      <p:sp>
        <p:nvSpPr>
          <p:cNvPr name="TextBox 2" id="2"/>
          <p:cNvSpPr txBox="true"/>
          <p:nvPr/>
        </p:nvSpPr>
        <p:spPr>
          <a:xfrm rot="0">
            <a:off x="6145696" y="348615"/>
            <a:ext cx="5996608" cy="1152525"/>
          </a:xfrm>
          <a:prstGeom prst="rect">
            <a:avLst/>
          </a:prstGeom>
        </p:spPr>
        <p:txBody>
          <a:bodyPr anchor="t" rtlCol="false" tIns="0" lIns="0" bIns="0" rIns="0">
            <a:spAutoFit/>
          </a:bodyPr>
          <a:lstStyle/>
          <a:p>
            <a:pPr algn="just">
              <a:lnSpc>
                <a:spcPts val="9450"/>
              </a:lnSpc>
            </a:pPr>
            <a:r>
              <a:rPr lang="en-US" sz="6750">
                <a:solidFill>
                  <a:srgbClr val="FBFDF9"/>
                </a:solidFill>
                <a:latin typeface="Fredoka"/>
              </a:rPr>
              <a:t>WHAT IS AIEN</a:t>
            </a:r>
          </a:p>
        </p:txBody>
      </p:sp>
      <p:sp>
        <p:nvSpPr>
          <p:cNvPr name="TextBox 3" id="3"/>
          <p:cNvSpPr txBox="true"/>
          <p:nvPr/>
        </p:nvSpPr>
        <p:spPr>
          <a:xfrm rot="0">
            <a:off x="1574266" y="3274830"/>
            <a:ext cx="15685034" cy="3073400"/>
          </a:xfrm>
          <a:prstGeom prst="rect">
            <a:avLst/>
          </a:prstGeom>
        </p:spPr>
        <p:txBody>
          <a:bodyPr anchor="t" rtlCol="false" tIns="0" lIns="0" bIns="0" rIns="0">
            <a:spAutoFit/>
          </a:bodyPr>
          <a:lstStyle/>
          <a:p>
            <a:pPr algn="just">
              <a:lnSpc>
                <a:spcPts val="4900"/>
              </a:lnSpc>
            </a:pPr>
            <a:r>
              <a:rPr lang="en-US" sz="3500">
                <a:solidFill>
                  <a:srgbClr val="FBFDF9"/>
                </a:solidFill>
                <a:latin typeface="Varela Round"/>
              </a:rPr>
              <a:t>AIEN is modified electronic nose can detect odors using an array of sensors that sent all information to microcontroller and create database that have several odor and for sure can detect gas liquid and solid materials using AI software to  analyze and determine  different odor's and display it on external screen.</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4379" r="0" b="-4065"/>
            </a:stretch>
          </a:blipFill>
        </p:spPr>
      </p:sp>
      <p:sp>
        <p:nvSpPr>
          <p:cNvPr name="TextBox 3" id="3"/>
          <p:cNvSpPr txBox="true"/>
          <p:nvPr/>
        </p:nvSpPr>
        <p:spPr>
          <a:xfrm rot="0">
            <a:off x="5671542" y="215265"/>
            <a:ext cx="6944916" cy="1360170"/>
          </a:xfrm>
          <a:prstGeom prst="rect">
            <a:avLst/>
          </a:prstGeom>
        </p:spPr>
        <p:txBody>
          <a:bodyPr anchor="t" rtlCol="false" tIns="0" lIns="0" bIns="0" rIns="0">
            <a:spAutoFit/>
          </a:bodyPr>
          <a:lstStyle/>
          <a:p>
            <a:pPr algn="ctr">
              <a:lnSpc>
                <a:spcPts val="10080"/>
              </a:lnSpc>
              <a:spcBef>
                <a:spcPct val="0"/>
              </a:spcBef>
            </a:pPr>
            <a:r>
              <a:rPr lang="en-US" sz="7200">
                <a:solidFill>
                  <a:srgbClr val="FFFFFF"/>
                </a:solidFill>
                <a:latin typeface="Chunk Five"/>
              </a:rPr>
              <a:t>AIEN consist of</a:t>
            </a:r>
          </a:p>
        </p:txBody>
      </p:sp>
      <p:sp>
        <p:nvSpPr>
          <p:cNvPr name="TextBox 4" id="4"/>
          <p:cNvSpPr txBox="true"/>
          <p:nvPr/>
        </p:nvSpPr>
        <p:spPr>
          <a:xfrm rot="0">
            <a:off x="810713" y="1600199"/>
            <a:ext cx="2976205" cy="581025"/>
          </a:xfrm>
          <a:prstGeom prst="rect">
            <a:avLst/>
          </a:prstGeom>
        </p:spPr>
        <p:txBody>
          <a:bodyPr anchor="t" rtlCol="false" tIns="0" lIns="0" bIns="0" rIns="0">
            <a:spAutoFit/>
          </a:bodyPr>
          <a:lstStyle/>
          <a:p>
            <a:pPr>
              <a:lnSpc>
                <a:spcPts val="4200"/>
              </a:lnSpc>
              <a:spcBef>
                <a:spcPct val="0"/>
              </a:spcBef>
            </a:pPr>
            <a:r>
              <a:rPr lang="en-US" sz="3000" spc="75">
                <a:solidFill>
                  <a:srgbClr val="FFFFFF"/>
                </a:solidFill>
                <a:latin typeface="Kollektif"/>
              </a:rPr>
              <a:t>1- Plastic bottle</a:t>
            </a:r>
          </a:p>
        </p:txBody>
      </p:sp>
      <p:sp>
        <p:nvSpPr>
          <p:cNvPr name="TextBox 5" id="5"/>
          <p:cNvSpPr txBox="true"/>
          <p:nvPr/>
        </p:nvSpPr>
        <p:spPr>
          <a:xfrm rot="0">
            <a:off x="810713" y="4791133"/>
            <a:ext cx="6045756" cy="581025"/>
          </a:xfrm>
          <a:prstGeom prst="rect">
            <a:avLst/>
          </a:prstGeom>
        </p:spPr>
        <p:txBody>
          <a:bodyPr anchor="t" rtlCol="false" tIns="0" lIns="0" bIns="0" rIns="0">
            <a:spAutoFit/>
          </a:bodyPr>
          <a:lstStyle/>
          <a:p>
            <a:pPr algn="ctr">
              <a:lnSpc>
                <a:spcPts val="4200"/>
              </a:lnSpc>
              <a:spcBef>
                <a:spcPct val="0"/>
              </a:spcBef>
            </a:pPr>
            <a:r>
              <a:rPr lang="en-US" sz="3000" spc="75">
                <a:solidFill>
                  <a:srgbClr val="FFFFFF"/>
                </a:solidFill>
                <a:latin typeface="Kollektif"/>
              </a:rPr>
              <a:t>4- Nextion Resistive Touch Screen</a:t>
            </a:r>
          </a:p>
        </p:txBody>
      </p:sp>
      <p:sp>
        <p:nvSpPr>
          <p:cNvPr name="TextBox 6" id="6"/>
          <p:cNvSpPr txBox="true"/>
          <p:nvPr/>
        </p:nvSpPr>
        <p:spPr>
          <a:xfrm rot="0">
            <a:off x="837502" y="3705283"/>
            <a:ext cx="2734151" cy="581025"/>
          </a:xfrm>
          <a:prstGeom prst="rect">
            <a:avLst/>
          </a:prstGeom>
        </p:spPr>
        <p:txBody>
          <a:bodyPr anchor="t" rtlCol="false" tIns="0" lIns="0" bIns="0" rIns="0">
            <a:spAutoFit/>
          </a:bodyPr>
          <a:lstStyle/>
          <a:p>
            <a:pPr algn="ctr">
              <a:lnSpc>
                <a:spcPts val="4200"/>
              </a:lnSpc>
              <a:spcBef>
                <a:spcPct val="0"/>
              </a:spcBef>
            </a:pPr>
            <a:r>
              <a:rPr lang="en-US" sz="3000" spc="75">
                <a:solidFill>
                  <a:srgbClr val="FFFFFF"/>
                </a:solidFill>
                <a:latin typeface="Kollektif"/>
              </a:rPr>
              <a:t>3- Arduino uno </a:t>
            </a:r>
          </a:p>
        </p:txBody>
      </p:sp>
      <p:sp>
        <p:nvSpPr>
          <p:cNvPr name="TextBox 7" id="7"/>
          <p:cNvSpPr txBox="true"/>
          <p:nvPr/>
        </p:nvSpPr>
        <p:spPr>
          <a:xfrm rot="0">
            <a:off x="837502" y="2619434"/>
            <a:ext cx="2949416" cy="581025"/>
          </a:xfrm>
          <a:prstGeom prst="rect">
            <a:avLst/>
          </a:prstGeom>
        </p:spPr>
        <p:txBody>
          <a:bodyPr anchor="t" rtlCol="false" tIns="0" lIns="0" bIns="0" rIns="0">
            <a:spAutoFit/>
          </a:bodyPr>
          <a:lstStyle/>
          <a:p>
            <a:pPr algn="ctr">
              <a:lnSpc>
                <a:spcPts val="4200"/>
              </a:lnSpc>
              <a:spcBef>
                <a:spcPct val="0"/>
              </a:spcBef>
            </a:pPr>
            <a:r>
              <a:rPr lang="en-US" sz="3000" spc="75">
                <a:solidFill>
                  <a:srgbClr val="FFFFFF"/>
                </a:solidFill>
                <a:latin typeface="Kollektif"/>
              </a:rPr>
              <a:t>2- Arduino mega</a:t>
            </a:r>
          </a:p>
        </p:txBody>
      </p:sp>
      <p:sp>
        <p:nvSpPr>
          <p:cNvPr name="TextBox 8" id="8"/>
          <p:cNvSpPr txBox="true"/>
          <p:nvPr/>
        </p:nvSpPr>
        <p:spPr>
          <a:xfrm rot="0">
            <a:off x="810740" y="5810308"/>
            <a:ext cx="4257025" cy="580971"/>
          </a:xfrm>
          <a:prstGeom prst="rect">
            <a:avLst/>
          </a:prstGeom>
        </p:spPr>
        <p:txBody>
          <a:bodyPr anchor="t" rtlCol="false" tIns="0" lIns="0" bIns="0" rIns="0">
            <a:spAutoFit/>
          </a:bodyPr>
          <a:lstStyle/>
          <a:p>
            <a:pPr algn="ctr">
              <a:lnSpc>
                <a:spcPts val="4200"/>
              </a:lnSpc>
              <a:spcBef>
                <a:spcPct val="0"/>
              </a:spcBef>
            </a:pPr>
            <a:r>
              <a:rPr lang="en-US" sz="3000" spc="75">
                <a:solidFill>
                  <a:srgbClr val="FFFFFF"/>
                </a:solidFill>
                <a:latin typeface="Kollektif"/>
              </a:rPr>
              <a:t>5-Compressor nebulizer </a:t>
            </a:r>
          </a:p>
        </p:txBody>
      </p:sp>
      <p:sp>
        <p:nvSpPr>
          <p:cNvPr name="TextBox 9" id="9"/>
          <p:cNvSpPr txBox="true"/>
          <p:nvPr/>
        </p:nvSpPr>
        <p:spPr>
          <a:xfrm rot="0">
            <a:off x="810740" y="6896104"/>
            <a:ext cx="2924294" cy="581025"/>
          </a:xfrm>
          <a:prstGeom prst="rect">
            <a:avLst/>
          </a:prstGeom>
        </p:spPr>
        <p:txBody>
          <a:bodyPr anchor="t" rtlCol="false" tIns="0" lIns="0" bIns="0" rIns="0">
            <a:spAutoFit/>
          </a:bodyPr>
          <a:lstStyle/>
          <a:p>
            <a:pPr algn="ctr">
              <a:lnSpc>
                <a:spcPts val="4200"/>
              </a:lnSpc>
              <a:spcBef>
                <a:spcPct val="0"/>
              </a:spcBef>
            </a:pPr>
            <a:r>
              <a:rPr lang="en-US" sz="3000" spc="75">
                <a:solidFill>
                  <a:srgbClr val="FFFFFF"/>
                </a:solidFill>
                <a:latin typeface="Kollektif"/>
              </a:rPr>
              <a:t>6-Out-side case </a:t>
            </a:r>
          </a:p>
        </p:txBody>
      </p:sp>
      <p:sp>
        <p:nvSpPr>
          <p:cNvPr name="TextBox 10" id="10"/>
          <p:cNvSpPr txBox="true"/>
          <p:nvPr/>
        </p:nvSpPr>
        <p:spPr>
          <a:xfrm rot="0">
            <a:off x="7605639" y="1600199"/>
            <a:ext cx="3286601" cy="6981825"/>
          </a:xfrm>
          <a:prstGeom prst="rect">
            <a:avLst/>
          </a:prstGeom>
        </p:spPr>
        <p:txBody>
          <a:bodyPr anchor="t" rtlCol="false" tIns="0" lIns="0" bIns="0" rIns="0">
            <a:spAutoFit/>
          </a:bodyPr>
          <a:lstStyle/>
          <a:p>
            <a:pPr>
              <a:lnSpc>
                <a:spcPts val="4200"/>
              </a:lnSpc>
            </a:pPr>
            <a:r>
              <a:rPr lang="en-US" sz="3000" spc="75">
                <a:solidFill>
                  <a:srgbClr val="FFFFFF"/>
                </a:solidFill>
                <a:latin typeface="Kollektif"/>
              </a:rPr>
              <a:t>9-  DC 12V fan</a:t>
            </a:r>
          </a:p>
          <a:p>
            <a:pPr>
              <a:lnSpc>
                <a:spcPts val="4200"/>
              </a:lnSpc>
            </a:pPr>
          </a:p>
          <a:p>
            <a:pPr>
              <a:lnSpc>
                <a:spcPts val="4200"/>
              </a:lnSpc>
            </a:pPr>
            <a:r>
              <a:rPr lang="en-US" sz="3000" spc="75">
                <a:solidFill>
                  <a:srgbClr val="FFFFFF"/>
                </a:solidFill>
                <a:latin typeface="Kollektif"/>
              </a:rPr>
              <a:t>10- 220V fan</a:t>
            </a:r>
          </a:p>
          <a:p>
            <a:pPr>
              <a:lnSpc>
                <a:spcPts val="4200"/>
              </a:lnSpc>
            </a:pPr>
          </a:p>
          <a:p>
            <a:pPr>
              <a:lnSpc>
                <a:spcPts val="4200"/>
              </a:lnSpc>
            </a:pPr>
            <a:r>
              <a:rPr lang="en-US" sz="3000" spc="75">
                <a:solidFill>
                  <a:srgbClr val="FFFFFF"/>
                </a:solidFill>
                <a:latin typeface="Kollektif"/>
              </a:rPr>
              <a:t>11- Funnel</a:t>
            </a:r>
          </a:p>
          <a:p>
            <a:pPr>
              <a:lnSpc>
                <a:spcPts val="4200"/>
              </a:lnSpc>
            </a:pPr>
          </a:p>
          <a:p>
            <a:pPr>
              <a:lnSpc>
                <a:spcPts val="4200"/>
              </a:lnSpc>
            </a:pPr>
            <a:r>
              <a:rPr lang="en-US" sz="3000" spc="75">
                <a:solidFill>
                  <a:srgbClr val="FFFFFF"/>
                </a:solidFill>
                <a:latin typeface="Kollektif"/>
              </a:rPr>
              <a:t>12- Power Supplies</a:t>
            </a:r>
          </a:p>
          <a:p>
            <a:pPr>
              <a:lnSpc>
                <a:spcPts val="4200"/>
              </a:lnSpc>
            </a:pPr>
          </a:p>
          <a:p>
            <a:pPr>
              <a:lnSpc>
                <a:spcPts val="4200"/>
              </a:lnSpc>
            </a:pPr>
            <a:r>
              <a:rPr lang="en-US" sz="3000" spc="75">
                <a:solidFill>
                  <a:srgbClr val="FFFFFF"/>
                </a:solidFill>
                <a:latin typeface="Kollektif"/>
              </a:rPr>
              <a:t> </a:t>
            </a:r>
          </a:p>
          <a:p>
            <a:pPr>
              <a:lnSpc>
                <a:spcPts val="4200"/>
              </a:lnSpc>
            </a:pPr>
          </a:p>
          <a:p>
            <a:pPr>
              <a:lnSpc>
                <a:spcPts val="4200"/>
              </a:lnSpc>
            </a:pPr>
          </a:p>
          <a:p>
            <a:pPr>
              <a:lnSpc>
                <a:spcPts val="4200"/>
              </a:lnSpc>
            </a:pPr>
          </a:p>
          <a:p>
            <a:pPr>
              <a:lnSpc>
                <a:spcPts val="4200"/>
              </a:lnSpc>
              <a:spcBef>
                <a:spcPct val="0"/>
              </a:spcBef>
            </a:pPr>
          </a:p>
        </p:txBody>
      </p:sp>
      <p:sp>
        <p:nvSpPr>
          <p:cNvPr name="TextBox 11" id="11"/>
          <p:cNvSpPr txBox="true"/>
          <p:nvPr/>
        </p:nvSpPr>
        <p:spPr>
          <a:xfrm rot="0">
            <a:off x="848456" y="7981950"/>
            <a:ext cx="2682240" cy="581025"/>
          </a:xfrm>
          <a:prstGeom prst="rect">
            <a:avLst/>
          </a:prstGeom>
        </p:spPr>
        <p:txBody>
          <a:bodyPr anchor="t" rtlCol="false" tIns="0" lIns="0" bIns="0" rIns="0">
            <a:spAutoFit/>
          </a:bodyPr>
          <a:lstStyle/>
          <a:p>
            <a:pPr algn="ctr">
              <a:lnSpc>
                <a:spcPts val="4200"/>
              </a:lnSpc>
              <a:spcBef>
                <a:spcPct val="0"/>
              </a:spcBef>
            </a:pPr>
            <a:r>
              <a:rPr lang="en-US" sz="3000" spc="75">
                <a:solidFill>
                  <a:srgbClr val="FFFFFF"/>
                </a:solidFill>
                <a:latin typeface="Kollektif"/>
              </a:rPr>
              <a:t>7- Double relay</a:t>
            </a:r>
          </a:p>
        </p:txBody>
      </p:sp>
      <p:sp>
        <p:nvSpPr>
          <p:cNvPr name="TextBox 12" id="12"/>
          <p:cNvSpPr txBox="true"/>
          <p:nvPr/>
        </p:nvSpPr>
        <p:spPr>
          <a:xfrm rot="0">
            <a:off x="810713" y="9001124"/>
            <a:ext cx="2972633" cy="581025"/>
          </a:xfrm>
          <a:prstGeom prst="rect">
            <a:avLst/>
          </a:prstGeom>
        </p:spPr>
        <p:txBody>
          <a:bodyPr anchor="t" rtlCol="false" tIns="0" lIns="0" bIns="0" rIns="0">
            <a:spAutoFit/>
          </a:bodyPr>
          <a:lstStyle/>
          <a:p>
            <a:pPr algn="ctr">
              <a:lnSpc>
                <a:spcPts val="4200"/>
              </a:lnSpc>
              <a:spcBef>
                <a:spcPct val="0"/>
              </a:spcBef>
            </a:pPr>
            <a:r>
              <a:rPr lang="en-US" sz="3000" spc="75">
                <a:solidFill>
                  <a:srgbClr val="FFFFFF"/>
                </a:solidFill>
                <a:latin typeface="Kollektif"/>
              </a:rPr>
              <a:t>8- DHT22 Sensor</a:t>
            </a:r>
          </a:p>
        </p:txBody>
      </p:sp>
      <p:sp>
        <p:nvSpPr>
          <p:cNvPr name="TextBox 13" id="13"/>
          <p:cNvSpPr txBox="true"/>
          <p:nvPr/>
        </p:nvSpPr>
        <p:spPr>
          <a:xfrm rot="0">
            <a:off x="7932327" y="6662081"/>
            <a:ext cx="6922898" cy="1353871"/>
          </a:xfrm>
          <a:prstGeom prst="rect">
            <a:avLst/>
          </a:prstGeom>
        </p:spPr>
        <p:txBody>
          <a:bodyPr anchor="t" rtlCol="false" tIns="0" lIns="0" bIns="0" rIns="0">
            <a:spAutoFit/>
          </a:bodyPr>
          <a:lstStyle/>
          <a:p>
            <a:pPr algn="ctr">
              <a:lnSpc>
                <a:spcPts val="9975"/>
              </a:lnSpc>
              <a:spcBef>
                <a:spcPct val="0"/>
              </a:spcBef>
            </a:pPr>
            <a:r>
              <a:rPr lang="en-US" sz="7125" spc="35">
                <a:solidFill>
                  <a:srgbClr val="C1FF72"/>
                </a:solidFill>
                <a:latin typeface="Kollektif Bold"/>
              </a:rPr>
              <a:t>And MQ sensors</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222" r="0" b="-9222"/>
            </a:stretch>
          </a:blipFill>
        </p:spPr>
      </p:sp>
      <p:sp>
        <p:nvSpPr>
          <p:cNvPr name="Freeform 3" id="3"/>
          <p:cNvSpPr/>
          <p:nvPr/>
        </p:nvSpPr>
        <p:spPr>
          <a:xfrm flipH="false" flipV="false" rot="0">
            <a:off x="9838077" y="1636712"/>
            <a:ext cx="6173526" cy="3920362"/>
          </a:xfrm>
          <a:custGeom>
            <a:avLst/>
            <a:gdLst/>
            <a:ahLst/>
            <a:cxnLst/>
            <a:rect r="r" b="b" t="t" l="l"/>
            <a:pathLst>
              <a:path h="3920362" w="6173526">
                <a:moveTo>
                  <a:pt x="0" y="0"/>
                </a:moveTo>
                <a:lnTo>
                  <a:pt x="6173525" y="0"/>
                </a:lnTo>
                <a:lnTo>
                  <a:pt x="6173525" y="3920362"/>
                </a:lnTo>
                <a:lnTo>
                  <a:pt x="0" y="3920362"/>
                </a:lnTo>
                <a:lnTo>
                  <a:pt x="0" y="0"/>
                </a:lnTo>
                <a:close/>
              </a:path>
            </a:pathLst>
          </a:custGeom>
          <a:blipFill>
            <a:blip r:embed="rId3"/>
            <a:stretch>
              <a:fillRect l="0" t="-3177" r="-1306" b="-3177"/>
            </a:stretch>
          </a:blipFill>
        </p:spPr>
      </p:sp>
      <p:graphicFrame>
        <p:nvGraphicFramePr>
          <p:cNvPr name="Table 4" id="4"/>
          <p:cNvGraphicFramePr>
            <a:graphicFrameLocks noGrp="true"/>
          </p:cNvGraphicFramePr>
          <p:nvPr/>
        </p:nvGraphicFramePr>
        <p:xfrm>
          <a:off x="339901" y="2070469"/>
          <a:ext cx="8217153" cy="7439025"/>
        </p:xfrm>
        <a:graphic>
          <a:graphicData uri="http://schemas.openxmlformats.org/drawingml/2006/table">
            <a:tbl>
              <a:tblPr/>
              <a:tblGrid>
                <a:gridCol w="2496078"/>
                <a:gridCol w="5721075"/>
              </a:tblGrid>
              <a:tr h="1062718">
                <a:tc>
                  <a:txBody>
                    <a:bodyPr anchor="t" rtlCol="false"/>
                    <a:lstStyle/>
                    <a:p>
                      <a:pPr algn="ctr">
                        <a:lnSpc>
                          <a:spcPts val="4759"/>
                        </a:lnSpc>
                        <a:defRPr/>
                      </a:pPr>
                      <a:r>
                        <a:rPr lang="en-US" sz="3399">
                          <a:solidFill>
                            <a:srgbClr val="FFFFFF"/>
                          </a:solidFill>
                          <a:latin typeface="Kollektif Bold"/>
                        </a:rPr>
                        <a:t>MQ-2</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c>
                  <a:txBody>
                    <a:bodyPr anchor="t" rtlCol="false"/>
                    <a:lstStyle/>
                    <a:p>
                      <a:pPr algn="ctr">
                        <a:lnSpc>
                          <a:spcPts val="4200"/>
                        </a:lnSpc>
                        <a:defRPr/>
                      </a:pPr>
                      <a:r>
                        <a:rPr lang="en-US" sz="3000">
                          <a:solidFill>
                            <a:srgbClr val="FFFFFF"/>
                          </a:solidFill>
                          <a:latin typeface="Kollektif Bold"/>
                        </a:rPr>
                        <a:t>Methane, Smoke</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r>
              <a:tr h="1062718">
                <a:tc>
                  <a:txBody>
                    <a:bodyPr anchor="t" rtlCol="false"/>
                    <a:lstStyle/>
                    <a:p>
                      <a:pPr algn="ctr">
                        <a:lnSpc>
                          <a:spcPts val="4759"/>
                        </a:lnSpc>
                        <a:defRPr/>
                      </a:pPr>
                      <a:r>
                        <a:rPr lang="en-US" sz="3399">
                          <a:solidFill>
                            <a:srgbClr val="FFFFFF"/>
                          </a:solidFill>
                          <a:latin typeface="Kollektif Bold"/>
                        </a:rPr>
                        <a:t>MQ-3</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c>
                  <a:txBody>
                    <a:bodyPr anchor="t" rtlCol="false"/>
                    <a:lstStyle/>
                    <a:p>
                      <a:pPr algn="ctr">
                        <a:lnSpc>
                          <a:spcPts val="4200"/>
                        </a:lnSpc>
                        <a:defRPr/>
                      </a:pPr>
                      <a:r>
                        <a:rPr lang="en-US" sz="3000">
                          <a:solidFill>
                            <a:srgbClr val="FFFFFF"/>
                          </a:solidFill>
                          <a:latin typeface="Kollektif"/>
                        </a:rPr>
                        <a:t>Alcohol, Ethanol</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r>
              <a:tr h="1062718">
                <a:tc>
                  <a:txBody>
                    <a:bodyPr anchor="t" rtlCol="false"/>
                    <a:lstStyle/>
                    <a:p>
                      <a:pPr algn="ctr">
                        <a:lnSpc>
                          <a:spcPts val="4759"/>
                        </a:lnSpc>
                        <a:defRPr/>
                      </a:pPr>
                      <a:r>
                        <a:rPr lang="en-US" sz="3399">
                          <a:solidFill>
                            <a:srgbClr val="FFFFFF"/>
                          </a:solidFill>
                          <a:latin typeface="Kollektif"/>
                        </a:rPr>
                        <a:t>MQ-4</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c>
                  <a:txBody>
                    <a:bodyPr anchor="t" rtlCol="false"/>
                    <a:lstStyle/>
                    <a:p>
                      <a:pPr algn="ctr">
                        <a:lnSpc>
                          <a:spcPts val="4200"/>
                        </a:lnSpc>
                        <a:defRPr/>
                      </a:pPr>
                      <a:r>
                        <a:rPr lang="en-US" sz="3000">
                          <a:solidFill>
                            <a:srgbClr val="FFFFFF"/>
                          </a:solidFill>
                          <a:latin typeface="Kollektif"/>
                        </a:rPr>
                        <a:t>Methane, CNG gas</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r>
              <a:tr h="1062718">
                <a:tc>
                  <a:txBody>
                    <a:bodyPr anchor="t" rtlCol="false"/>
                    <a:lstStyle/>
                    <a:p>
                      <a:pPr algn="ctr">
                        <a:lnSpc>
                          <a:spcPts val="4759"/>
                        </a:lnSpc>
                        <a:defRPr/>
                      </a:pPr>
                      <a:r>
                        <a:rPr lang="en-US" sz="3399">
                          <a:solidFill>
                            <a:srgbClr val="FFFFFF"/>
                          </a:solidFill>
                          <a:latin typeface="Kollektif"/>
                        </a:rPr>
                        <a:t>MQ-5</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c>
                  <a:txBody>
                    <a:bodyPr anchor="t" rtlCol="false"/>
                    <a:lstStyle/>
                    <a:p>
                      <a:pPr algn="ctr">
                        <a:lnSpc>
                          <a:spcPts val="4200"/>
                        </a:lnSpc>
                        <a:defRPr/>
                      </a:pPr>
                      <a:r>
                        <a:rPr lang="en-US" sz="3000">
                          <a:solidFill>
                            <a:srgbClr val="FFFFFF"/>
                          </a:solidFill>
                          <a:latin typeface="Kollektif"/>
                        </a:rPr>
                        <a:t>Natural gas</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r>
              <a:tr h="1062718">
                <a:tc>
                  <a:txBody>
                    <a:bodyPr anchor="t" rtlCol="false"/>
                    <a:lstStyle/>
                    <a:p>
                      <a:pPr algn="ctr">
                        <a:lnSpc>
                          <a:spcPts val="4759"/>
                        </a:lnSpc>
                        <a:defRPr/>
                      </a:pPr>
                      <a:r>
                        <a:rPr lang="en-US" sz="3399">
                          <a:solidFill>
                            <a:srgbClr val="FFFFFF"/>
                          </a:solidFill>
                          <a:latin typeface="Kollektif"/>
                        </a:rPr>
                        <a:t>MQ-6</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c>
                  <a:txBody>
                    <a:bodyPr anchor="t" rtlCol="false"/>
                    <a:lstStyle/>
                    <a:p>
                      <a:pPr algn="ctr">
                        <a:lnSpc>
                          <a:spcPts val="4200"/>
                        </a:lnSpc>
                        <a:defRPr/>
                      </a:pPr>
                      <a:r>
                        <a:rPr lang="en-US" sz="3000">
                          <a:solidFill>
                            <a:srgbClr val="FFFFFF"/>
                          </a:solidFill>
                          <a:latin typeface="Kollektif"/>
                        </a:rPr>
                        <a:t>Butane gas</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r>
              <a:tr h="1062718">
                <a:tc>
                  <a:txBody>
                    <a:bodyPr anchor="t" rtlCol="false"/>
                    <a:lstStyle/>
                    <a:p>
                      <a:pPr algn="ctr">
                        <a:lnSpc>
                          <a:spcPts val="4759"/>
                        </a:lnSpc>
                        <a:defRPr/>
                      </a:pPr>
                      <a:r>
                        <a:rPr lang="en-US" sz="3399">
                          <a:solidFill>
                            <a:srgbClr val="FFFFFF"/>
                          </a:solidFill>
                          <a:latin typeface="Kollektif"/>
                        </a:rPr>
                        <a:t>MQ-9</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c>
                  <a:txBody>
                    <a:bodyPr anchor="t" rtlCol="false"/>
                    <a:lstStyle/>
                    <a:p>
                      <a:pPr algn="ctr">
                        <a:lnSpc>
                          <a:spcPts val="4200"/>
                        </a:lnSpc>
                        <a:defRPr/>
                      </a:pPr>
                      <a:r>
                        <a:rPr lang="en-US" sz="3000">
                          <a:solidFill>
                            <a:srgbClr val="FFFFFF"/>
                          </a:solidFill>
                          <a:latin typeface="Kollektif"/>
                        </a:rPr>
                        <a:t>Propane</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r>
              <a:tr h="1062718">
                <a:tc>
                  <a:txBody>
                    <a:bodyPr anchor="t" rtlCol="false"/>
                    <a:lstStyle/>
                    <a:p>
                      <a:pPr algn="ctr">
                        <a:lnSpc>
                          <a:spcPts val="4759"/>
                        </a:lnSpc>
                        <a:defRPr/>
                      </a:pPr>
                      <a:r>
                        <a:rPr lang="en-US" sz="3399">
                          <a:solidFill>
                            <a:srgbClr val="FFFFFF"/>
                          </a:solidFill>
                          <a:latin typeface="Kollektif"/>
                        </a:rPr>
                        <a:t>MQ-135</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c>
                  <a:txBody>
                    <a:bodyPr anchor="t" rtlCol="false"/>
                    <a:lstStyle/>
                    <a:p>
                      <a:pPr algn="ctr">
                        <a:lnSpc>
                          <a:spcPts val="4200"/>
                        </a:lnSpc>
                        <a:defRPr/>
                      </a:pPr>
                      <a:r>
                        <a:rPr lang="en-US" sz="3000">
                          <a:solidFill>
                            <a:srgbClr val="FFFFFF"/>
                          </a:solidFill>
                          <a:latin typeface="Kollektif"/>
                        </a:rPr>
                        <a:t>Ammonia, Air quality</a:t>
                      </a:r>
                      <a:endParaRPr lang="en-US" sz="1100"/>
                    </a:p>
                  </a:txBody>
                  <a:tcPr marL="190500" marR="190500" marT="190500" marB="190500" anchor="ctr">
                    <a:lnL cmpd="sng" algn="ctr" cap="flat" w="38100">
                      <a:solidFill>
                        <a:srgbClr val="FFFFFF"/>
                      </a:solidFill>
                      <a:prstDash val="solid"/>
                      <a:round/>
                      <a:headEnd type="none" w="med" len="med"/>
                      <a:tailEnd type="none" w="med" len="med"/>
                    </a:lnL>
                    <a:lnR cmpd="sng" algn="ctr" cap="flat" w="38100">
                      <a:solidFill>
                        <a:srgbClr val="FFFFFF"/>
                      </a:solidFill>
                      <a:prstDash val="solid"/>
                      <a:round/>
                      <a:headEnd type="none" w="med" len="med"/>
                      <a:tailEnd type="none" w="med" len="med"/>
                    </a:lnR>
                    <a:lnT cmpd="sng" algn="ctr" cap="flat" w="38100">
                      <a:solidFill>
                        <a:srgbClr val="FFFFFF"/>
                      </a:solidFill>
                      <a:prstDash val="solid"/>
                      <a:round/>
                      <a:headEnd type="none" w="med" len="med"/>
                      <a:tailEnd type="none" w="med" len="med"/>
                    </a:lnT>
                    <a:lnB cmpd="sng" algn="ctr" cap="flat" w="38100">
                      <a:solidFill>
                        <a:srgbClr val="FFFFFF"/>
                      </a:solidFill>
                      <a:prstDash val="solid"/>
                      <a:round/>
                      <a:headEnd type="none" w="med" len="med"/>
                      <a:tailEnd type="none" w="med" len="med"/>
                    </a:lnB>
                  </a:tcPr>
                </a:tc>
              </a:tr>
            </a:tbl>
          </a:graphicData>
        </a:graphic>
      </p:graphicFrame>
      <p:sp>
        <p:nvSpPr>
          <p:cNvPr name="Freeform 5" id="5"/>
          <p:cNvSpPr/>
          <p:nvPr/>
        </p:nvSpPr>
        <p:spPr>
          <a:xfrm flipH="false" flipV="false" rot="0">
            <a:off x="14240738" y="6099318"/>
            <a:ext cx="3018562" cy="3410175"/>
          </a:xfrm>
          <a:custGeom>
            <a:avLst/>
            <a:gdLst/>
            <a:ahLst/>
            <a:cxnLst/>
            <a:rect r="r" b="b" t="t" l="l"/>
            <a:pathLst>
              <a:path h="3410175" w="3018562">
                <a:moveTo>
                  <a:pt x="0" y="0"/>
                </a:moveTo>
                <a:lnTo>
                  <a:pt x="3018562" y="0"/>
                </a:lnTo>
                <a:lnTo>
                  <a:pt x="3018562" y="3410176"/>
                </a:lnTo>
                <a:lnTo>
                  <a:pt x="0" y="3410176"/>
                </a:lnTo>
                <a:lnTo>
                  <a:pt x="0" y="0"/>
                </a:lnTo>
                <a:close/>
              </a:path>
            </a:pathLst>
          </a:custGeom>
          <a:blipFill>
            <a:blip r:embed="rId4"/>
            <a:stretch>
              <a:fillRect l="-10122" t="-10453" r="-11809" b="-99308"/>
            </a:stretch>
          </a:blipFill>
        </p:spPr>
      </p:sp>
      <p:sp>
        <p:nvSpPr>
          <p:cNvPr name="Freeform 6" id="6"/>
          <p:cNvSpPr/>
          <p:nvPr/>
        </p:nvSpPr>
        <p:spPr>
          <a:xfrm flipH="false" flipV="false" rot="0">
            <a:off x="9276757" y="6099318"/>
            <a:ext cx="4244278" cy="3410175"/>
          </a:xfrm>
          <a:custGeom>
            <a:avLst/>
            <a:gdLst/>
            <a:ahLst/>
            <a:cxnLst/>
            <a:rect r="r" b="b" t="t" l="l"/>
            <a:pathLst>
              <a:path h="3410175" w="4244278">
                <a:moveTo>
                  <a:pt x="0" y="0"/>
                </a:moveTo>
                <a:lnTo>
                  <a:pt x="4244278" y="0"/>
                </a:lnTo>
                <a:lnTo>
                  <a:pt x="4244278" y="3410176"/>
                </a:lnTo>
                <a:lnTo>
                  <a:pt x="0" y="3410176"/>
                </a:lnTo>
                <a:lnTo>
                  <a:pt x="0" y="0"/>
                </a:lnTo>
                <a:close/>
              </a:path>
            </a:pathLst>
          </a:custGeom>
          <a:blipFill>
            <a:blip r:embed="rId5"/>
            <a:stretch>
              <a:fillRect l="0" t="0" r="0" b="0"/>
            </a:stretch>
          </a:blipFill>
        </p:spPr>
      </p:sp>
      <p:sp>
        <p:nvSpPr>
          <p:cNvPr name="TextBox 7" id="7"/>
          <p:cNvSpPr txBox="true"/>
          <p:nvPr/>
        </p:nvSpPr>
        <p:spPr>
          <a:xfrm rot="0">
            <a:off x="6329720" y="106363"/>
            <a:ext cx="5628561" cy="1530349"/>
          </a:xfrm>
          <a:prstGeom prst="rect">
            <a:avLst/>
          </a:prstGeom>
        </p:spPr>
        <p:txBody>
          <a:bodyPr anchor="t" rtlCol="false" tIns="0" lIns="0" bIns="0" rIns="0">
            <a:spAutoFit/>
          </a:bodyPr>
          <a:lstStyle/>
          <a:p>
            <a:pPr algn="ctr">
              <a:lnSpc>
                <a:spcPts val="11200"/>
              </a:lnSpc>
              <a:spcBef>
                <a:spcPct val="0"/>
              </a:spcBef>
            </a:pPr>
            <a:r>
              <a:rPr lang="en-US" sz="8000" spc="200">
                <a:solidFill>
                  <a:srgbClr val="FFFFFF"/>
                </a:solidFill>
                <a:latin typeface="Kollektif"/>
              </a:rPr>
              <a:t>MQ Sensors</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35000"/>
          </a:blip>
          <a:srcRect l="2333" t="5298" r="1701" b="0"/>
          <a:stretch>
            <a:fillRect/>
          </a:stretch>
        </p:blipFill>
        <p:spPr>
          <a:xfrm flipH="false" flipV="false" rot="0">
            <a:off x="0" y="0"/>
            <a:ext cx="18288000" cy="10287000"/>
          </a:xfrm>
          <a:prstGeom prst="rect">
            <a:avLst/>
          </a:prstGeom>
        </p:spPr>
      </p:pic>
      <p:sp>
        <p:nvSpPr>
          <p:cNvPr name="Freeform 3" id="3"/>
          <p:cNvSpPr/>
          <p:nvPr/>
        </p:nvSpPr>
        <p:spPr>
          <a:xfrm flipH="false" flipV="false" rot="0">
            <a:off x="13772371" y="4697476"/>
            <a:ext cx="4515629" cy="5276415"/>
          </a:xfrm>
          <a:custGeom>
            <a:avLst/>
            <a:gdLst/>
            <a:ahLst/>
            <a:cxnLst/>
            <a:rect r="r" b="b" t="t" l="l"/>
            <a:pathLst>
              <a:path h="5276415" w="4515629">
                <a:moveTo>
                  <a:pt x="0" y="0"/>
                </a:moveTo>
                <a:lnTo>
                  <a:pt x="4515629" y="0"/>
                </a:lnTo>
                <a:lnTo>
                  <a:pt x="4515629" y="5276415"/>
                </a:lnTo>
                <a:lnTo>
                  <a:pt x="0" y="5276415"/>
                </a:lnTo>
                <a:lnTo>
                  <a:pt x="0" y="0"/>
                </a:lnTo>
                <a:close/>
              </a:path>
            </a:pathLst>
          </a:custGeom>
          <a:blipFill>
            <a:blip r:embed="rId5"/>
            <a:stretch>
              <a:fillRect l="0" t="0" r="0" b="0"/>
            </a:stretch>
          </a:blipFill>
        </p:spPr>
      </p:sp>
      <p:sp>
        <p:nvSpPr>
          <p:cNvPr name="Freeform 4" id="4"/>
          <p:cNvSpPr/>
          <p:nvPr/>
        </p:nvSpPr>
        <p:spPr>
          <a:xfrm flipH="false" flipV="false" rot="0">
            <a:off x="5044842" y="6513386"/>
            <a:ext cx="3103008" cy="1644594"/>
          </a:xfrm>
          <a:custGeom>
            <a:avLst/>
            <a:gdLst/>
            <a:ahLst/>
            <a:cxnLst/>
            <a:rect r="r" b="b" t="t" l="l"/>
            <a:pathLst>
              <a:path h="1644594" w="3103008">
                <a:moveTo>
                  <a:pt x="0" y="0"/>
                </a:moveTo>
                <a:lnTo>
                  <a:pt x="3103007" y="0"/>
                </a:lnTo>
                <a:lnTo>
                  <a:pt x="3103007" y="1644594"/>
                </a:lnTo>
                <a:lnTo>
                  <a:pt x="0" y="16445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54462" y="4912221"/>
            <a:ext cx="4360287" cy="4846926"/>
          </a:xfrm>
          <a:custGeom>
            <a:avLst/>
            <a:gdLst/>
            <a:ahLst/>
            <a:cxnLst/>
            <a:rect r="r" b="b" t="t" l="l"/>
            <a:pathLst>
              <a:path h="4846926" w="4360287">
                <a:moveTo>
                  <a:pt x="0" y="0"/>
                </a:moveTo>
                <a:lnTo>
                  <a:pt x="4360287" y="0"/>
                </a:lnTo>
                <a:lnTo>
                  <a:pt x="4360287" y="4846925"/>
                </a:lnTo>
                <a:lnTo>
                  <a:pt x="0" y="4846925"/>
                </a:lnTo>
                <a:lnTo>
                  <a:pt x="0" y="0"/>
                </a:lnTo>
                <a:close/>
              </a:path>
            </a:pathLst>
          </a:custGeom>
          <a:blipFill>
            <a:blip r:embed="rId8"/>
            <a:stretch>
              <a:fillRect l="0" t="0" r="0" b="0"/>
            </a:stretch>
          </a:blipFill>
        </p:spPr>
      </p:sp>
      <p:sp>
        <p:nvSpPr>
          <p:cNvPr name="Freeform 6" id="6"/>
          <p:cNvSpPr/>
          <p:nvPr/>
        </p:nvSpPr>
        <p:spPr>
          <a:xfrm flipH="false" flipV="false" rot="0">
            <a:off x="8543170" y="5761061"/>
            <a:ext cx="4833880" cy="3497239"/>
          </a:xfrm>
          <a:custGeom>
            <a:avLst/>
            <a:gdLst/>
            <a:ahLst/>
            <a:cxnLst/>
            <a:rect r="r" b="b" t="t" l="l"/>
            <a:pathLst>
              <a:path h="3497239" w="4833880">
                <a:moveTo>
                  <a:pt x="0" y="0"/>
                </a:moveTo>
                <a:lnTo>
                  <a:pt x="4833880" y="0"/>
                </a:lnTo>
                <a:lnTo>
                  <a:pt x="4833880" y="3497239"/>
                </a:lnTo>
                <a:lnTo>
                  <a:pt x="0" y="3497239"/>
                </a:lnTo>
                <a:lnTo>
                  <a:pt x="0" y="0"/>
                </a:lnTo>
                <a:close/>
              </a:path>
            </a:pathLst>
          </a:custGeom>
          <a:blipFill>
            <a:blip r:embed="rId9"/>
            <a:stretch>
              <a:fillRect l="0" t="0" r="0" b="0"/>
            </a:stretch>
          </a:blipFill>
        </p:spPr>
      </p:sp>
      <p:sp>
        <p:nvSpPr>
          <p:cNvPr name="TextBox 7" id="7"/>
          <p:cNvSpPr txBox="true"/>
          <p:nvPr/>
        </p:nvSpPr>
        <p:spPr>
          <a:xfrm rot="0">
            <a:off x="6586820" y="3115273"/>
            <a:ext cx="9525" cy="580971"/>
          </a:xfrm>
          <a:prstGeom prst="rect">
            <a:avLst/>
          </a:prstGeom>
        </p:spPr>
        <p:txBody>
          <a:bodyPr anchor="t" rtlCol="false" tIns="0" lIns="0" bIns="0" rIns="0">
            <a:spAutoFit/>
          </a:bodyPr>
          <a:lstStyle/>
          <a:p>
            <a:pPr algn="ctr">
              <a:lnSpc>
                <a:spcPts val="4200"/>
              </a:lnSpc>
              <a:spcBef>
                <a:spcPct val="0"/>
              </a:spcBef>
            </a:pPr>
          </a:p>
        </p:txBody>
      </p:sp>
      <p:sp>
        <p:nvSpPr>
          <p:cNvPr name="TextBox 8" id="8"/>
          <p:cNvSpPr txBox="true"/>
          <p:nvPr/>
        </p:nvSpPr>
        <p:spPr>
          <a:xfrm rot="0">
            <a:off x="0" y="-171450"/>
            <a:ext cx="8955850" cy="1566490"/>
          </a:xfrm>
          <a:prstGeom prst="rect">
            <a:avLst/>
          </a:prstGeom>
        </p:spPr>
        <p:txBody>
          <a:bodyPr anchor="t" rtlCol="false" tIns="0" lIns="0" bIns="0" rIns="0">
            <a:spAutoFit/>
          </a:bodyPr>
          <a:lstStyle/>
          <a:p>
            <a:pPr algn="ctr">
              <a:lnSpc>
                <a:spcPts val="12880"/>
              </a:lnSpc>
            </a:pPr>
            <a:r>
              <a:rPr lang="en-US" sz="9200">
                <a:solidFill>
                  <a:srgbClr val="FFFFFF"/>
                </a:solidFill>
                <a:latin typeface="Canva Sans Bold"/>
              </a:rPr>
              <a:t>what changed? </a:t>
            </a:r>
          </a:p>
        </p:txBody>
      </p:sp>
      <p:sp>
        <p:nvSpPr>
          <p:cNvPr name="TextBox 9" id="9"/>
          <p:cNvSpPr txBox="true"/>
          <p:nvPr/>
        </p:nvSpPr>
        <p:spPr>
          <a:xfrm rot="0">
            <a:off x="0" y="1748827"/>
            <a:ext cx="15451981" cy="3247700"/>
          </a:xfrm>
          <a:prstGeom prst="rect">
            <a:avLst/>
          </a:prstGeom>
        </p:spPr>
        <p:txBody>
          <a:bodyPr anchor="t" rtlCol="false" tIns="0" lIns="0" bIns="0" rIns="0">
            <a:spAutoFit/>
          </a:bodyPr>
          <a:lstStyle/>
          <a:p>
            <a:pPr>
              <a:lnSpc>
                <a:spcPts val="4200"/>
              </a:lnSpc>
              <a:spcBef>
                <a:spcPct val="0"/>
              </a:spcBef>
            </a:pPr>
            <a:r>
              <a:rPr lang="en-US" sz="3000" spc="75">
                <a:solidFill>
                  <a:srgbClr val="FFFFFF"/>
                </a:solidFill>
                <a:latin typeface="Kollektif"/>
              </a:rPr>
              <a:t>"we have implemented significant changes in our project, encompassing a comprehensive transformation of both its internal structure and the operational processes. This overhaul extends to the control system, external facets, and the integration of an advanced Artificial Intelligence system. These modifications have been strategically undertaken to enhance the overall efficiency and functionality of the project."</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name="Freeform 2" id="2"/>
          <p:cNvSpPr/>
          <p:nvPr/>
        </p:nvSpPr>
        <p:spPr>
          <a:xfrm flipH="false" flipV="false" rot="0">
            <a:off x="6669634" y="3379373"/>
            <a:ext cx="4269572" cy="4114800"/>
          </a:xfrm>
          <a:custGeom>
            <a:avLst/>
            <a:gdLst/>
            <a:ahLst/>
            <a:cxnLst/>
            <a:rect r="r" b="b" t="t" l="l"/>
            <a:pathLst>
              <a:path h="4114800" w="4269572">
                <a:moveTo>
                  <a:pt x="0" y="0"/>
                </a:moveTo>
                <a:lnTo>
                  <a:pt x="4269572" y="0"/>
                </a:lnTo>
                <a:lnTo>
                  <a:pt x="4269572" y="4114800"/>
                </a:lnTo>
                <a:lnTo>
                  <a:pt x="0" y="4114800"/>
                </a:lnTo>
                <a:lnTo>
                  <a:pt x="0" y="0"/>
                </a:lnTo>
                <a:close/>
              </a:path>
            </a:pathLst>
          </a:custGeom>
          <a:blipFill>
            <a:blip r:embed="rId2"/>
            <a:stretch>
              <a:fillRect l="0" t="0" r="0" b="0"/>
            </a:stretch>
          </a:blipFill>
        </p:spPr>
      </p:sp>
      <p:sp>
        <p:nvSpPr>
          <p:cNvPr name="Freeform 3" id="3"/>
          <p:cNvSpPr/>
          <p:nvPr/>
        </p:nvSpPr>
        <p:spPr>
          <a:xfrm flipH="false" flipV="false" rot="0">
            <a:off x="576744" y="3379373"/>
            <a:ext cx="4022661" cy="3821527"/>
          </a:xfrm>
          <a:custGeom>
            <a:avLst/>
            <a:gdLst/>
            <a:ahLst/>
            <a:cxnLst/>
            <a:rect r="r" b="b" t="t" l="l"/>
            <a:pathLst>
              <a:path h="3821527" w="4022661">
                <a:moveTo>
                  <a:pt x="0" y="0"/>
                </a:moveTo>
                <a:lnTo>
                  <a:pt x="4022660" y="0"/>
                </a:lnTo>
                <a:lnTo>
                  <a:pt x="4022660" y="3821527"/>
                </a:lnTo>
                <a:lnTo>
                  <a:pt x="0" y="3821527"/>
                </a:lnTo>
                <a:lnTo>
                  <a:pt x="0" y="0"/>
                </a:lnTo>
                <a:close/>
              </a:path>
            </a:pathLst>
          </a:custGeom>
          <a:blipFill>
            <a:blip r:embed="rId3"/>
            <a:stretch>
              <a:fillRect l="0" t="0" r="0" b="0"/>
            </a:stretch>
          </a:blipFill>
        </p:spPr>
      </p:sp>
      <p:sp>
        <p:nvSpPr>
          <p:cNvPr name="Freeform 4" id="4"/>
          <p:cNvSpPr/>
          <p:nvPr/>
        </p:nvSpPr>
        <p:spPr>
          <a:xfrm flipH="false" flipV="false" rot="0">
            <a:off x="13009436" y="3703800"/>
            <a:ext cx="4468553" cy="3172672"/>
          </a:xfrm>
          <a:custGeom>
            <a:avLst/>
            <a:gdLst/>
            <a:ahLst/>
            <a:cxnLst/>
            <a:rect r="r" b="b" t="t" l="l"/>
            <a:pathLst>
              <a:path h="3172672" w="4468553">
                <a:moveTo>
                  <a:pt x="0" y="0"/>
                </a:moveTo>
                <a:lnTo>
                  <a:pt x="4468553" y="0"/>
                </a:lnTo>
                <a:lnTo>
                  <a:pt x="4468553" y="3172672"/>
                </a:lnTo>
                <a:lnTo>
                  <a:pt x="0" y="317267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5" id="5"/>
          <p:cNvSpPr txBox="true"/>
          <p:nvPr/>
        </p:nvSpPr>
        <p:spPr>
          <a:xfrm rot="0">
            <a:off x="0" y="-85725"/>
            <a:ext cx="3266849" cy="1588135"/>
          </a:xfrm>
          <a:prstGeom prst="rect">
            <a:avLst/>
          </a:prstGeom>
        </p:spPr>
        <p:txBody>
          <a:bodyPr anchor="t" rtlCol="false" tIns="0" lIns="0" bIns="0" rIns="0">
            <a:spAutoFit/>
          </a:bodyPr>
          <a:lstStyle/>
          <a:p>
            <a:pPr algn="ctr">
              <a:lnSpc>
                <a:spcPts val="6439"/>
              </a:lnSpc>
            </a:pPr>
            <a:r>
              <a:rPr lang="en-US" sz="4599">
                <a:solidFill>
                  <a:srgbClr val="FFFFFF"/>
                </a:solidFill>
                <a:latin typeface="Canva Sans Bold"/>
              </a:rPr>
              <a:t>How AIEN works ?</a:t>
            </a:r>
          </a:p>
        </p:txBody>
      </p:sp>
      <p:sp>
        <p:nvSpPr>
          <p:cNvPr name="TextBox 6" id="6"/>
          <p:cNvSpPr txBox="true"/>
          <p:nvPr/>
        </p:nvSpPr>
        <p:spPr>
          <a:xfrm rot="0">
            <a:off x="260593" y="2245004"/>
            <a:ext cx="4654963" cy="863600"/>
          </a:xfrm>
          <a:prstGeom prst="rect">
            <a:avLst/>
          </a:prstGeom>
        </p:spPr>
        <p:txBody>
          <a:bodyPr anchor="t" rtlCol="false" tIns="0" lIns="0" bIns="0" rIns="0">
            <a:spAutoFit/>
          </a:bodyPr>
          <a:lstStyle/>
          <a:p>
            <a:pPr algn="ctr">
              <a:lnSpc>
                <a:spcPts val="7000"/>
              </a:lnSpc>
            </a:pPr>
            <a:r>
              <a:rPr lang="en-US" sz="5000">
                <a:solidFill>
                  <a:srgbClr val="FFFFFF"/>
                </a:solidFill>
                <a:latin typeface="Canva Sans Bold"/>
              </a:rPr>
              <a:t>control system</a:t>
            </a:r>
          </a:p>
        </p:txBody>
      </p:sp>
      <p:sp>
        <p:nvSpPr>
          <p:cNvPr name="TextBox 7" id="7"/>
          <p:cNvSpPr txBox="true"/>
          <p:nvPr/>
        </p:nvSpPr>
        <p:spPr>
          <a:xfrm rot="0">
            <a:off x="7282348" y="2245004"/>
            <a:ext cx="2955131" cy="863600"/>
          </a:xfrm>
          <a:prstGeom prst="rect">
            <a:avLst/>
          </a:prstGeom>
        </p:spPr>
        <p:txBody>
          <a:bodyPr anchor="t" rtlCol="false" tIns="0" lIns="0" bIns="0" rIns="0">
            <a:spAutoFit/>
          </a:bodyPr>
          <a:lstStyle/>
          <a:p>
            <a:pPr algn="ctr">
              <a:lnSpc>
                <a:spcPts val="7000"/>
              </a:lnSpc>
              <a:spcBef>
                <a:spcPct val="0"/>
              </a:spcBef>
            </a:pPr>
            <a:r>
              <a:rPr lang="en-US" sz="5000">
                <a:solidFill>
                  <a:srgbClr val="FFFFFF"/>
                </a:solidFill>
                <a:latin typeface="Varela Round"/>
              </a:rPr>
              <a:t>AI system</a:t>
            </a:r>
          </a:p>
        </p:txBody>
      </p:sp>
      <p:sp>
        <p:nvSpPr>
          <p:cNvPr name="TextBox 8" id="8"/>
          <p:cNvSpPr txBox="true"/>
          <p:nvPr/>
        </p:nvSpPr>
        <p:spPr>
          <a:xfrm rot="0">
            <a:off x="12604272" y="2245004"/>
            <a:ext cx="5278882" cy="863600"/>
          </a:xfrm>
          <a:prstGeom prst="rect">
            <a:avLst/>
          </a:prstGeom>
        </p:spPr>
        <p:txBody>
          <a:bodyPr anchor="t" rtlCol="false" tIns="0" lIns="0" bIns="0" rIns="0">
            <a:spAutoFit/>
          </a:bodyPr>
          <a:lstStyle/>
          <a:p>
            <a:pPr algn="ctr">
              <a:lnSpc>
                <a:spcPts val="7000"/>
              </a:lnSpc>
              <a:spcBef>
                <a:spcPct val="0"/>
              </a:spcBef>
            </a:pPr>
            <a:r>
              <a:rPr lang="en-US" sz="5000">
                <a:solidFill>
                  <a:srgbClr val="FFFFFF"/>
                </a:solidFill>
                <a:latin typeface="Varela Round"/>
              </a:rPr>
              <a:t>filteration system</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srcRect l="0" t="0" r="0" b="0"/>
          <a:stretch>
            <a:fillRect/>
          </a:stretch>
        </p:blipFill>
        <p:spPr>
          <a:xfrm flipH="false" flipV="false" rot="0">
            <a:off x="60158" y="0"/>
            <a:ext cx="18227842" cy="10287000"/>
          </a:xfrm>
          <a:prstGeom prst="rect">
            <a:avLst/>
          </a:prstGeom>
        </p:spPr>
      </p:pic>
      <p:sp>
        <p:nvSpPr>
          <p:cNvPr name="Freeform 3" id="3"/>
          <p:cNvSpPr/>
          <p:nvPr/>
        </p:nvSpPr>
        <p:spPr>
          <a:xfrm flipH="false" flipV="false" rot="0">
            <a:off x="30079" y="7068116"/>
            <a:ext cx="1443188" cy="3040990"/>
          </a:xfrm>
          <a:custGeom>
            <a:avLst/>
            <a:gdLst/>
            <a:ahLst/>
            <a:cxnLst/>
            <a:rect r="r" b="b" t="t" l="l"/>
            <a:pathLst>
              <a:path h="3040990" w="1443188">
                <a:moveTo>
                  <a:pt x="0" y="0"/>
                </a:moveTo>
                <a:lnTo>
                  <a:pt x="1443188" y="0"/>
                </a:lnTo>
                <a:lnTo>
                  <a:pt x="1443188" y="3040990"/>
                </a:lnTo>
                <a:lnTo>
                  <a:pt x="0" y="3040990"/>
                </a:lnTo>
                <a:lnTo>
                  <a:pt x="0" y="0"/>
                </a:lnTo>
                <a:close/>
              </a:path>
            </a:pathLst>
          </a:custGeom>
          <a:blipFill>
            <a:blip r:embed="rId5"/>
            <a:stretch>
              <a:fillRect l="0" t="-5461" r="0" b="0"/>
            </a:stretch>
          </a:blipFill>
        </p:spPr>
      </p:sp>
      <p:sp>
        <p:nvSpPr>
          <p:cNvPr name="Freeform 4" id="4"/>
          <p:cNvSpPr/>
          <p:nvPr/>
        </p:nvSpPr>
        <p:spPr>
          <a:xfrm flipH="false" flipV="false" rot="0">
            <a:off x="14696953" y="7068116"/>
            <a:ext cx="3591047" cy="3218884"/>
          </a:xfrm>
          <a:custGeom>
            <a:avLst/>
            <a:gdLst/>
            <a:ahLst/>
            <a:cxnLst/>
            <a:rect r="r" b="b" t="t" l="l"/>
            <a:pathLst>
              <a:path h="3218884" w="3591047">
                <a:moveTo>
                  <a:pt x="0" y="0"/>
                </a:moveTo>
                <a:lnTo>
                  <a:pt x="3591047" y="0"/>
                </a:lnTo>
                <a:lnTo>
                  <a:pt x="3591047" y="3218884"/>
                </a:lnTo>
                <a:lnTo>
                  <a:pt x="0" y="321888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0" y="-152400"/>
            <a:ext cx="18288000" cy="5474375"/>
          </a:xfrm>
          <a:prstGeom prst="rect">
            <a:avLst/>
          </a:prstGeom>
        </p:spPr>
        <p:txBody>
          <a:bodyPr anchor="t" rtlCol="false" tIns="0" lIns="0" bIns="0" rIns="0">
            <a:spAutoFit/>
          </a:bodyPr>
          <a:lstStyle/>
          <a:p>
            <a:pPr>
              <a:lnSpc>
                <a:spcPts val="5461"/>
              </a:lnSpc>
              <a:spcBef>
                <a:spcPct val="0"/>
              </a:spcBef>
            </a:pPr>
            <a:r>
              <a:rPr lang="en-US" sz="3901" spc="97">
                <a:solidFill>
                  <a:srgbClr val="FFFFFF"/>
                </a:solidFill>
                <a:latin typeface="Kollektif"/>
              </a:rPr>
              <a:t>Control System:</a:t>
            </a:r>
          </a:p>
          <a:p>
            <a:pPr>
              <a:lnSpc>
                <a:spcPts val="3641"/>
              </a:lnSpc>
              <a:spcBef>
                <a:spcPct val="0"/>
              </a:spcBef>
            </a:pPr>
          </a:p>
          <a:p>
            <a:pPr>
              <a:lnSpc>
                <a:spcPts val="4201"/>
              </a:lnSpc>
              <a:spcBef>
                <a:spcPct val="0"/>
              </a:spcBef>
            </a:pPr>
            <a:r>
              <a:rPr lang="en-US" sz="3001" spc="75">
                <a:solidFill>
                  <a:srgbClr val="FFFFFF"/>
                </a:solidFill>
                <a:latin typeface="Kollektif"/>
              </a:rPr>
              <a:t>The Control System stands as the master conductor of AIEN's operations. This elegant system is responsible for overseeing the seamless coordination of various components, and its efficiency lies in its simplicity.</a:t>
            </a:r>
          </a:p>
          <a:p>
            <a:pPr>
              <a:lnSpc>
                <a:spcPts val="4201"/>
              </a:lnSpc>
              <a:spcBef>
                <a:spcPct val="0"/>
              </a:spcBef>
            </a:pPr>
          </a:p>
          <a:p>
            <a:pPr>
              <a:lnSpc>
                <a:spcPts val="4201"/>
              </a:lnSpc>
              <a:spcBef>
                <a:spcPct val="0"/>
              </a:spcBef>
            </a:pPr>
            <a:r>
              <a:rPr lang="en-US" sz="3001" spc="75">
                <a:solidFill>
                  <a:srgbClr val="FFFFFF"/>
                </a:solidFill>
                <a:latin typeface="Kollektif"/>
              </a:rPr>
              <a:t>Through a user-friendly touch screen and intuitive switches, the Control System allows effortless interaction with AIEN. , and even customize the filtration process.With the precision of a virtuoso, the Control System commands the motors that drive AIEN's internal mechanisms. These motors enable smooth movements, ensuring the most accurate and efficient odor sampling.</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4506" r="0" b="-3938"/>
            </a:stretch>
          </a:blipFill>
        </p:spPr>
      </p:sp>
      <p:sp>
        <p:nvSpPr>
          <p:cNvPr name="TextBox 3" id="3"/>
          <p:cNvSpPr txBox="true"/>
          <p:nvPr/>
        </p:nvSpPr>
        <p:spPr>
          <a:xfrm rot="0">
            <a:off x="1948907" y="220784"/>
            <a:ext cx="9525" cy="523875"/>
          </a:xfrm>
          <a:prstGeom prst="rect">
            <a:avLst/>
          </a:prstGeom>
        </p:spPr>
        <p:txBody>
          <a:bodyPr anchor="t" rtlCol="false" tIns="0" lIns="0" bIns="0" rIns="0">
            <a:spAutoFit/>
          </a:bodyPr>
          <a:lstStyle/>
          <a:p>
            <a:pPr algn="ctr">
              <a:lnSpc>
                <a:spcPts val="4200"/>
              </a:lnSpc>
              <a:spcBef>
                <a:spcPct val="0"/>
              </a:spcBef>
            </a:pPr>
          </a:p>
        </p:txBody>
      </p:sp>
      <p:sp>
        <p:nvSpPr>
          <p:cNvPr name="TextBox 4" id="4"/>
          <p:cNvSpPr txBox="true"/>
          <p:nvPr/>
        </p:nvSpPr>
        <p:spPr>
          <a:xfrm rot="0">
            <a:off x="4985820" y="348615"/>
            <a:ext cx="8316359" cy="1226820"/>
          </a:xfrm>
          <a:prstGeom prst="rect">
            <a:avLst/>
          </a:prstGeom>
        </p:spPr>
        <p:txBody>
          <a:bodyPr anchor="t" rtlCol="false" tIns="0" lIns="0" bIns="0" rIns="0">
            <a:spAutoFit/>
          </a:bodyPr>
          <a:lstStyle/>
          <a:p>
            <a:pPr algn="ctr">
              <a:lnSpc>
                <a:spcPts val="10080"/>
              </a:lnSpc>
            </a:pPr>
            <a:r>
              <a:rPr lang="en-US" sz="7200" spc="-179">
                <a:solidFill>
                  <a:srgbClr val="FFFFFF"/>
                </a:solidFill>
                <a:latin typeface="Poppins Bold"/>
              </a:rPr>
              <a:t>Filtration System:</a:t>
            </a:r>
          </a:p>
        </p:txBody>
      </p:sp>
      <p:sp>
        <p:nvSpPr>
          <p:cNvPr name="TextBox 5" id="5"/>
          <p:cNvSpPr txBox="true"/>
          <p:nvPr/>
        </p:nvSpPr>
        <p:spPr>
          <a:xfrm rot="0">
            <a:off x="3145070" y="1964214"/>
            <a:ext cx="11997860" cy="7294086"/>
          </a:xfrm>
          <a:prstGeom prst="rect">
            <a:avLst/>
          </a:prstGeom>
        </p:spPr>
        <p:txBody>
          <a:bodyPr anchor="t" rtlCol="false" tIns="0" lIns="0" bIns="0" rIns="0">
            <a:spAutoFit/>
          </a:bodyPr>
          <a:lstStyle/>
          <a:p>
            <a:pPr algn="just">
              <a:lnSpc>
                <a:spcPts val="4838"/>
              </a:lnSpc>
              <a:spcBef>
                <a:spcPct val="0"/>
              </a:spcBef>
            </a:pPr>
            <a:r>
              <a:rPr lang="en-US" sz="3456" spc="86">
                <a:solidFill>
                  <a:srgbClr val="FBFDF9"/>
                </a:solidFill>
                <a:latin typeface="Poppins Light"/>
              </a:rPr>
              <a:t>The Filtration System serves as the guardian of AIEN's olfactory purity, purging any lingering odors that might interfere with the accuracy of subsequent samples.</a:t>
            </a:r>
          </a:p>
          <a:p>
            <a:pPr algn="just" marL="746205" indent="-373103" lvl="1">
              <a:lnSpc>
                <a:spcPts val="4838"/>
              </a:lnSpc>
              <a:spcBef>
                <a:spcPct val="0"/>
              </a:spcBef>
              <a:buFont typeface="Arial"/>
              <a:buChar char="•"/>
            </a:pPr>
            <a:r>
              <a:rPr lang="en-US" sz="3456" spc="86">
                <a:solidFill>
                  <a:srgbClr val="FBFDF9"/>
                </a:solidFill>
                <a:latin typeface="Poppins Light"/>
              </a:rPr>
              <a:t>Its primary role is to cleanse AIEN's environment between samples, eliminating any residual scents that might linger from previous detections.</a:t>
            </a:r>
          </a:p>
          <a:p>
            <a:pPr algn="just" marL="746205" indent="-373103" lvl="1">
              <a:lnSpc>
                <a:spcPts val="4838"/>
              </a:lnSpc>
              <a:spcBef>
                <a:spcPct val="0"/>
              </a:spcBef>
              <a:buFont typeface="Arial"/>
              <a:buChar char="•"/>
            </a:pPr>
            <a:r>
              <a:rPr lang="en-US" sz="3456" spc="86">
                <a:solidFill>
                  <a:srgbClr val="FBFDF9"/>
                </a:solidFill>
                <a:latin typeface="Poppins Light"/>
              </a:rPr>
              <a:t>This diligent system ensures that every sample is taken in a pristine, uncontaminated environment, guaranteeing the utmost accuracy in odor detection.</a:t>
            </a:r>
          </a:p>
          <a:p>
            <a:pPr algn="just">
              <a:lnSpc>
                <a:spcPts val="4838"/>
              </a:lnSpc>
              <a:spcBef>
                <a:spcPct val="0"/>
              </a:spcBef>
            </a:p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DAFqaXHN8GM</dc:identifier>
  <dcterms:modified xsi:type="dcterms:W3CDTF">2011-08-01T06:04:30Z</dcterms:modified>
  <cp:revision>1</cp:revision>
  <dc:title>AIEN</dc:title>
</cp:coreProperties>
</file>