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60" r:id="rId1"/>
  </p:sldMasterIdLst>
  <p:sldIdLst>
    <p:sldId id="302" r:id="rId2"/>
    <p:sldId id="256" r:id="rId3"/>
    <p:sldId id="278" r:id="rId4"/>
    <p:sldId id="279" r:id="rId5"/>
    <p:sldId id="280" r:id="rId6"/>
    <p:sldId id="257" r:id="rId7"/>
    <p:sldId id="281" r:id="rId8"/>
    <p:sldId id="258" r:id="rId9"/>
    <p:sldId id="303" r:id="rId10"/>
    <p:sldId id="259" r:id="rId11"/>
    <p:sldId id="283" r:id="rId12"/>
    <p:sldId id="304" r:id="rId13"/>
    <p:sldId id="284" r:id="rId14"/>
    <p:sldId id="260" r:id="rId15"/>
    <p:sldId id="285" r:id="rId16"/>
    <p:sldId id="294" r:id="rId17"/>
    <p:sldId id="295" r:id="rId18"/>
    <p:sldId id="296" r:id="rId19"/>
    <p:sldId id="261" r:id="rId20"/>
    <p:sldId id="289" r:id="rId21"/>
    <p:sldId id="287" r:id="rId22"/>
    <p:sldId id="288" r:id="rId23"/>
    <p:sldId id="262" r:id="rId24"/>
    <p:sldId id="263" r:id="rId25"/>
    <p:sldId id="264" r:id="rId26"/>
    <p:sldId id="297" r:id="rId27"/>
    <p:sldId id="266" r:id="rId28"/>
    <p:sldId id="298" r:id="rId29"/>
    <p:sldId id="299" r:id="rId30"/>
    <p:sldId id="267" r:id="rId31"/>
    <p:sldId id="268" r:id="rId32"/>
    <p:sldId id="300" r:id="rId33"/>
    <p:sldId id="269" r:id="rId34"/>
    <p:sldId id="270" r:id="rId35"/>
    <p:sldId id="305" r:id="rId36"/>
    <p:sldId id="306" r:id="rId37"/>
    <p:sldId id="273" r:id="rId38"/>
    <p:sldId id="276" r:id="rId39"/>
    <p:sldId id="301" r:id="rId4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283" autoAdjust="0"/>
    <p:restoredTop sz="94660"/>
  </p:normalViewPr>
  <p:slideViewPr>
    <p:cSldViewPr>
      <p:cViewPr>
        <p:scale>
          <a:sx n="48" d="100"/>
          <a:sy n="48" d="100"/>
        </p:scale>
        <p:origin x="-1062" y="-4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fld id="{62A183EF-A562-4AC4-9FC7-29BFDD1C2EE4}" type="datetimeFigureOut">
              <a:rPr lang="en-US" smtClean="0"/>
              <a:pPr>
                <a:defRPr/>
              </a:pPr>
              <a:t>1/23/2011</a:t>
            </a:fld>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68461FCC-778C-415C-9BE9-6B0C7172EC21}"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E0D9D596-376C-42FD-94D6-7EEC064F8C4D}" type="datetimeFigureOut">
              <a:rPr lang="en-US" smtClean="0"/>
              <a:pPr>
                <a:defRPr/>
              </a:pPr>
              <a:t>1/23/2011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994EFA2-B96D-4582-8CB3-D5603BA7311E}" type="slidenum">
              <a:rPr lang="en-US" smtClean="0"/>
              <a:pPr>
                <a:defRPr/>
              </a:pPr>
              <a:t>‹#›</a:t>
            </a:fld>
            <a:endParaRPr lang="en-US"/>
          </a:p>
        </p:txBody>
      </p:sp>
    </p:spTree>
  </p:cSld>
  <p:clrMapOvr>
    <a:masterClrMapping/>
  </p:clrMapOvr>
  <p:transition spd="slow">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D6915C60-E9FF-4E80-8276-D191D1119930}" type="datetimeFigureOut">
              <a:rPr lang="en-US" smtClean="0"/>
              <a:pPr>
                <a:defRPr/>
              </a:pPr>
              <a:t>1/23/2011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BE12FCE-7432-420F-97F2-0FA925379578}" type="slidenum">
              <a:rPr lang="en-US" smtClean="0"/>
              <a:pPr>
                <a:defRPr/>
              </a:pPr>
              <a:t>‹#›</a:t>
            </a:fld>
            <a:endParaRPr lang="en-US"/>
          </a:p>
        </p:txBody>
      </p:sp>
    </p:spTree>
  </p:cSld>
  <p:clrMapOvr>
    <a:masterClrMapping/>
  </p:clrMapOvr>
  <p:transition spd="slow">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F29594DD-B8DE-4989-9EED-6FADA83D0814}" type="datetimeFigureOut">
              <a:rPr lang="en-US" smtClean="0"/>
              <a:pPr>
                <a:defRPr/>
              </a:pPr>
              <a:t>1/23/2011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F401C0B-B1EF-4494-951A-6E84AC6A658A}" type="slidenum">
              <a:rPr lang="en-US" smtClean="0"/>
              <a:pPr>
                <a:defRPr/>
              </a:pPr>
              <a:t>‹#›</a:t>
            </a:fld>
            <a:endParaRPr lang="en-US"/>
          </a:p>
        </p:txBody>
      </p:sp>
    </p:spTree>
  </p:cSld>
  <p:clrMapOvr>
    <a:masterClrMapping/>
  </p:clrMapOvr>
  <p:transition spd="slow">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B8EF98BF-D85E-45AF-A152-4162B8DAD325}" type="datetimeFigureOut">
              <a:rPr lang="en-US" smtClean="0"/>
              <a:pPr>
                <a:defRPr/>
              </a:pPr>
              <a:t>1/23/2011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1D44EB0-0D40-4F74-9A8A-0DE0C5AF9FE4}"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9F08A8B9-7310-4D66-A1D3-01D57487AEA0}" type="datetimeFigureOut">
              <a:rPr lang="en-US" smtClean="0"/>
              <a:pPr>
                <a:defRPr/>
              </a:pPr>
              <a:t>1/23/2011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FCF2FDE-CEDC-40D4-9017-3116DAD9CACE}" type="slidenum">
              <a:rPr lang="en-US" smtClean="0"/>
              <a:pPr>
                <a:defRPr/>
              </a:pPr>
              <a:t>‹#›</a:t>
            </a:fld>
            <a:endParaRPr lang="en-US"/>
          </a:p>
        </p:txBody>
      </p:sp>
    </p:spTree>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E02BED0B-D0BE-4647-97B2-48C21CF6FFE0}" type="datetimeFigureOut">
              <a:rPr lang="en-US" smtClean="0"/>
              <a:pPr>
                <a:defRPr/>
              </a:pPr>
              <a:t>1/23/2011</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090810FE-C013-427C-AF6A-0A8AF7D568F9}" type="slidenum">
              <a:rPr lang="en-US" smtClean="0"/>
              <a:pPr>
                <a:defRPr/>
              </a:pPr>
              <a:t>‹#›</a:t>
            </a:fld>
            <a:endParaRPr lang="en-US"/>
          </a:p>
        </p:txBody>
      </p:sp>
    </p:spTree>
  </p:cSld>
  <p:clrMapOvr>
    <a:masterClrMapping/>
  </p:clrMapOvr>
  <p:transition spd="slow">
    <p:wip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4FC24160-1BCE-4362-BBA8-CBF99586DF23}" type="datetimeFigureOut">
              <a:rPr lang="en-US" smtClean="0"/>
              <a:pPr>
                <a:defRPr/>
              </a:pPr>
              <a:t>1/23/2011</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74A526D-950D-44D6-9BD7-50119BCA2C55}" type="slidenum">
              <a:rPr lang="en-US" smtClean="0"/>
              <a:pPr>
                <a:defRPr/>
              </a:pPr>
              <a:t>‹#›</a:t>
            </a:fld>
            <a:endParaRPr lang="en-US"/>
          </a:p>
        </p:txBody>
      </p:sp>
    </p:spTree>
  </p:cSld>
  <p:clrMapOvr>
    <a:masterClrMapping/>
  </p:clrMapOvr>
  <p:transition spd="slow">
    <p:wip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07FEAD4-467A-4130-A1F8-3D0945ACF267}" type="datetimeFigureOut">
              <a:rPr lang="en-US" smtClean="0"/>
              <a:pPr>
                <a:defRPr/>
              </a:pPr>
              <a:t>1/23/2011</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CF2BBE08-1D23-41B1-8A7D-0B48781B8726}" type="slidenum">
              <a:rPr lang="en-US" smtClean="0"/>
              <a:pPr>
                <a:defRPr/>
              </a:pPr>
              <a:t>‹#›</a:t>
            </a:fld>
            <a:endParaRPr lang="en-US"/>
          </a:p>
        </p:txBody>
      </p:sp>
    </p:spTree>
  </p:cSld>
  <p:clrMapOvr>
    <a:masterClrMapping/>
  </p:clrMapOvr>
  <p:transition spd="slow">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6EF4FBB1-7534-43F8-BF06-CE548DA6C21A}" type="datetimeFigureOut">
              <a:rPr lang="en-US" smtClean="0"/>
              <a:pPr>
                <a:defRPr/>
              </a:pPr>
              <a:t>1/23/2011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0B97330-9836-4926-871D-47E005F34E0A}" type="slidenum">
              <a:rPr lang="en-US" smtClean="0"/>
              <a:pPr>
                <a:defRPr/>
              </a:pPr>
              <a:t>‹#›</a:t>
            </a:fld>
            <a:endParaRPr lang="en-US"/>
          </a:p>
        </p:txBody>
      </p:sp>
    </p:spTree>
  </p:cSld>
  <p:clrMapOvr>
    <a:masterClrMapping/>
  </p:clrMapOvr>
  <p:transition spd="slow">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9C4EB7AF-3F2A-4372-B36E-CA3151FD4194}" type="datetimeFigureOut">
              <a:rPr lang="en-US" smtClean="0"/>
              <a:pPr>
                <a:defRPr/>
              </a:pPr>
              <a:t>1/23/2011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defRPr/>
            </a:pPr>
            <a:fld id="{4A1D7C4A-C8CD-4BA0-9091-BAA54A6FB8C9}" type="slidenum">
              <a:rPr lang="en-US"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86914263-6249-4B87-B135-BBBE9B65F5C3}" type="datetimeFigureOut">
              <a:rPr lang="en-US" smtClean="0"/>
              <a:pPr>
                <a:defRPr/>
              </a:pPr>
              <a:t>1/23/2011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A31DBB88-021B-4F37-AF55-FDF8460E7398}" type="slidenum">
              <a:rPr lang="en-US" smtClean="0"/>
              <a:pPr>
                <a:defRPr/>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Lst>
  <p:transition spd="slow">
    <p:wipe/>
  </p:transition>
  <p:timing>
    <p:tnLst>
      <p:par>
        <p:cTn id="1" dur="indefinite" restart="never" nodeType="tmRoot"/>
      </p:par>
    </p:tnLst>
  </p:timing>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dirty="0"/>
          </a:p>
        </p:txBody>
      </p:sp>
      <p:pic>
        <p:nvPicPr>
          <p:cNvPr id="60418" name="Picture 2" descr="C:\Documents and Settings\MT2X.COM\Desktop\بدون عنوان.JPG"/>
          <p:cNvPicPr>
            <a:picLocks noChangeAspect="1" noChangeArrowheads="1"/>
          </p:cNvPicPr>
          <p:nvPr/>
        </p:nvPicPr>
        <p:blipFill>
          <a:blip r:embed="rId2"/>
          <a:srcRect l="17790" t="22027" r="34603"/>
          <a:stretch>
            <a:fillRect/>
          </a:stretch>
        </p:blipFill>
        <p:spPr bwMode="auto">
          <a:xfrm>
            <a:off x="0" y="0"/>
            <a:ext cx="9144000" cy="6846910"/>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5728"/>
            <a:ext cx="9144000" cy="2571768"/>
          </a:xfrm>
        </p:spPr>
        <p:txBody>
          <a:bodyPr>
            <a:normAutofit/>
          </a:bodyPr>
          <a:lstStyle/>
          <a:p>
            <a:pPr algn="ctr"/>
            <a:r>
              <a:rPr lang="ar-SA" sz="4800" dirty="0" smtClean="0">
                <a:latin typeface="Times New Roman" pitchFamily="18" charset="0"/>
                <a:cs typeface="Times New Roman" pitchFamily="18" charset="0"/>
              </a:rPr>
              <a:t>وصف عام لشركة زيتا للمواد الغذائية والمجمدات </a:t>
            </a:r>
            <a:r>
              <a:rPr lang="ar-SA" sz="3600" dirty="0" smtClean="0">
                <a:latin typeface="Times New Roman" pitchFamily="18" charset="0"/>
                <a:cs typeface="Times New Roman" pitchFamily="18" charset="0"/>
              </a:rPr>
              <a:t/>
            </a:r>
            <a:br>
              <a:rPr lang="ar-SA" sz="3600" dirty="0" smtClean="0">
                <a:latin typeface="Times New Roman" pitchFamily="18" charset="0"/>
                <a:cs typeface="Times New Roman" pitchFamily="18" charset="0"/>
              </a:rPr>
            </a:br>
            <a:endParaRPr lang="ar-SA" sz="3600" dirty="0">
              <a:latin typeface="Times New Roman" pitchFamily="18" charset="0"/>
              <a:cs typeface="Times New Roman" pitchFamily="18" charset="0"/>
            </a:endParaRPr>
          </a:p>
        </p:txBody>
      </p:sp>
      <p:sp>
        <p:nvSpPr>
          <p:cNvPr id="3" name="Content Placeholder 2"/>
          <p:cNvSpPr>
            <a:spLocks noGrp="1"/>
          </p:cNvSpPr>
          <p:nvPr>
            <p:ph idx="1"/>
          </p:nvPr>
        </p:nvSpPr>
        <p:spPr>
          <a:xfrm>
            <a:off x="285720" y="2714620"/>
            <a:ext cx="8572560" cy="3609980"/>
          </a:xfrm>
        </p:spPr>
        <p:txBody>
          <a:bodyPr>
            <a:normAutofit/>
          </a:bodyPr>
          <a:lstStyle/>
          <a:p>
            <a:pPr>
              <a:lnSpc>
                <a:spcPct val="150000"/>
              </a:lnSpc>
            </a:pPr>
            <a:r>
              <a:rPr lang="ar-SA" sz="2800" dirty="0" smtClean="0">
                <a:latin typeface="Times New Roman" pitchFamily="18" charset="0"/>
                <a:cs typeface="Times New Roman" pitchFamily="18" charset="0"/>
              </a:rPr>
              <a:t>تأسست </a:t>
            </a:r>
            <a:r>
              <a:rPr lang="ar-SA" sz="2800" dirty="0">
                <a:latin typeface="Times New Roman" pitchFamily="18" charset="0"/>
                <a:cs typeface="Times New Roman" pitchFamily="18" charset="0"/>
              </a:rPr>
              <a:t>شركة زيتا للمواد الغذائية والمجمدات في </a:t>
            </a:r>
            <a:r>
              <a:rPr lang="en-US" sz="2800" dirty="0">
                <a:latin typeface="Times New Roman" pitchFamily="18" charset="0"/>
                <a:cs typeface="Times New Roman" pitchFamily="18" charset="0"/>
              </a:rPr>
              <a:t>1/8/2010</a:t>
            </a:r>
            <a:r>
              <a:rPr lang="ar-SA" sz="2800" dirty="0">
                <a:latin typeface="Times New Roman" pitchFamily="18" charset="0"/>
                <a:cs typeface="Times New Roman" pitchFamily="18" charset="0"/>
              </a:rPr>
              <a:t> في بلدة زيتا شرقي </a:t>
            </a:r>
            <a:r>
              <a:rPr lang="ar-SA" sz="2800" dirty="0" err="1">
                <a:latin typeface="Times New Roman" pitchFamily="18" charset="0"/>
                <a:cs typeface="Times New Roman" pitchFamily="18" charset="0"/>
              </a:rPr>
              <a:t>طولكرم</a:t>
            </a:r>
            <a:r>
              <a:rPr lang="ar-SA" sz="2800" dirty="0">
                <a:latin typeface="Times New Roman" pitchFamily="18" charset="0"/>
                <a:cs typeface="Times New Roman" pitchFamily="18" charset="0"/>
              </a:rPr>
              <a:t>، يتبع لها معرض لتسويق وبيع منتجات الشركة من اللحوم والدجاج والمجمدات في مدينة </a:t>
            </a:r>
            <a:r>
              <a:rPr lang="ar-SA" sz="2800" dirty="0" err="1">
                <a:latin typeface="Times New Roman" pitchFamily="18" charset="0"/>
                <a:cs typeface="Times New Roman" pitchFamily="18" charset="0"/>
              </a:rPr>
              <a:t>طولكرم</a:t>
            </a:r>
            <a:r>
              <a:rPr lang="ar-SA" sz="2800" dirty="0">
                <a:latin typeface="Times New Roman" pitchFamily="18" charset="0"/>
                <a:cs typeface="Times New Roman" pitchFamily="18" charset="0"/>
              </a:rPr>
              <a:t> قرب دوار </a:t>
            </a:r>
            <a:r>
              <a:rPr lang="ar-SA" sz="2800" dirty="0" err="1">
                <a:latin typeface="Times New Roman" pitchFamily="18" charset="0"/>
                <a:cs typeface="Times New Roman" pitchFamily="18" charset="0"/>
              </a:rPr>
              <a:t>شويكة</a:t>
            </a:r>
            <a:r>
              <a:rPr lang="ar-SA" sz="2800" dirty="0">
                <a:latin typeface="Times New Roman" pitchFamily="18" charset="0"/>
                <a:cs typeface="Times New Roman" pitchFamily="18" charset="0"/>
              </a:rPr>
              <a:t>. وتسعى الشركة لتطوير قسم ذبح الدجاج ليصبح بمعدل 1000 دجاجة يومياً</a:t>
            </a:r>
            <a:r>
              <a:rPr lang="ar-SA" sz="2800" dirty="0" smtClean="0">
                <a:latin typeface="Times New Roman" pitchFamily="18" charset="0"/>
                <a:cs typeface="Times New Roman" pitchFamily="18" charset="0"/>
              </a:rPr>
              <a:t>.</a:t>
            </a:r>
          </a:p>
        </p:txBody>
      </p:sp>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nSpc>
                <a:spcPct val="150000"/>
              </a:lnSpc>
            </a:pPr>
            <a:r>
              <a:rPr lang="ar-SA" sz="3000" dirty="0" smtClean="0">
                <a:latin typeface="Times New Roman" pitchFamily="18" charset="0"/>
                <a:cs typeface="Times New Roman" pitchFamily="18" charset="0"/>
              </a:rPr>
              <a:t>تقوم الشركة باستيراد اللحوم المجمدة بأوزان كبيرة ومن ثم تقوم بتقطيعها وتغليفها وبيعها في أوزان متنوعة. كما تقوم بشراء الأسماك وتعبئتها بأحجام مختلفة ومن ثم بيعها في السوق الفلسطيني، بالإضافة إلى شراء الدجاج وذبحه، علاوة على  شراء الخضروات وتفريزها </a:t>
            </a:r>
            <a:r>
              <a:rPr lang="ar-SA" sz="3000" dirty="0" err="1" smtClean="0">
                <a:latin typeface="Times New Roman" pitchFamily="18" charset="0"/>
                <a:cs typeface="Times New Roman" pitchFamily="18" charset="0"/>
              </a:rPr>
              <a:t>كالبازيلاء</a:t>
            </a:r>
            <a:r>
              <a:rPr lang="ar-SA" sz="3000" dirty="0" smtClean="0">
                <a:latin typeface="Times New Roman" pitchFamily="18" charset="0"/>
                <a:cs typeface="Times New Roman" pitchFamily="18" charset="0"/>
              </a:rPr>
              <a:t> والفاصوليا </a:t>
            </a:r>
            <a:r>
              <a:rPr lang="ar-SA" sz="3000" dirty="0" err="1" smtClean="0">
                <a:latin typeface="Times New Roman" pitchFamily="18" charset="0"/>
                <a:cs typeface="Times New Roman" pitchFamily="18" charset="0"/>
              </a:rPr>
              <a:t>والباميا</a:t>
            </a:r>
            <a:r>
              <a:rPr lang="ar-SA" sz="3000" dirty="0" smtClean="0">
                <a:latin typeface="Times New Roman" pitchFamily="18" charset="0"/>
                <a:cs typeface="Times New Roman" pitchFamily="18" charset="0"/>
              </a:rPr>
              <a:t> وغير ذلك</a:t>
            </a:r>
            <a:r>
              <a:rPr lang="ar-SA" sz="3000" dirty="0" smtClean="0">
                <a:latin typeface="Times New Roman" pitchFamily="18" charset="0"/>
                <a:cs typeface="Times New Roman" pitchFamily="18" charset="0"/>
              </a:rPr>
              <a:t>.</a:t>
            </a:r>
            <a:endParaRPr lang="ar-SA" sz="3000" dirty="0" smtClean="0">
              <a:latin typeface="Times New Roman" pitchFamily="18" charset="0"/>
              <a:cs typeface="Times New Roman" pitchFamily="18" charset="0"/>
            </a:endParaRPr>
          </a:p>
        </p:txBody>
      </p:sp>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a:lnSpc>
                <a:spcPct val="150000"/>
              </a:lnSpc>
            </a:pPr>
            <a:r>
              <a:rPr lang="ar-SA" sz="3000" dirty="0" smtClean="0">
                <a:latin typeface="Times New Roman" pitchFamily="18" charset="0"/>
                <a:cs typeface="Times New Roman" pitchFamily="18" charset="0"/>
              </a:rPr>
              <a:t>تمتلك الشركة مبنى (مصنع) في زيتا مكون من ثلاثة طوابق، كما تمتلك الشركة معرض لتسويق منتجاتها في مدينة </a:t>
            </a:r>
            <a:r>
              <a:rPr lang="ar-SA" sz="3000" dirty="0" err="1" smtClean="0">
                <a:latin typeface="Times New Roman" pitchFamily="18" charset="0"/>
                <a:cs typeface="Times New Roman" pitchFamily="18" charset="0"/>
              </a:rPr>
              <a:t>طولكرم</a:t>
            </a:r>
            <a:r>
              <a:rPr lang="ar-SA" sz="3000" dirty="0" smtClean="0">
                <a:latin typeface="Times New Roman" pitchFamily="18" charset="0"/>
                <a:cs typeface="Times New Roman" pitchFamily="18" charset="0"/>
              </a:rPr>
              <a:t>. حيث تمّ تخصيص كل طابق لعمليات تشغيلية محددة، ففي الطابق الأول تجري عملية تعبئة اللحوم والخضروات وتغليفها حتى يتم نقلها للشاحنات التي ستنقلها للمعرض، بالإضافة إلى 3 ثلاجات للتبريد والتجميد.</a:t>
            </a:r>
          </a:p>
          <a:p>
            <a:endParaRPr lang="ar-SA" dirty="0"/>
          </a:p>
        </p:txBody>
      </p: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normAutofit/>
          </a:bodyPr>
          <a:lstStyle/>
          <a:p>
            <a:pPr algn="ctr"/>
            <a:r>
              <a:rPr lang="ar-SA" sz="4800" dirty="0" smtClean="0">
                <a:latin typeface="Times New Roman" pitchFamily="18" charset="0"/>
                <a:cs typeface="Times New Roman" pitchFamily="18" charset="0"/>
              </a:rPr>
              <a:t>الوضع الحالي لمتطلبات الحلال في الشركة</a:t>
            </a:r>
          </a:p>
        </p:txBody>
      </p:sp>
      <p:sp>
        <p:nvSpPr>
          <p:cNvPr id="3" name="Content Placeholder 2"/>
          <p:cNvSpPr>
            <a:spLocks noGrp="1"/>
          </p:cNvSpPr>
          <p:nvPr>
            <p:ph idx="1"/>
          </p:nvPr>
        </p:nvSpPr>
        <p:spPr>
          <a:xfrm>
            <a:off x="0" y="1785926"/>
            <a:ext cx="8858280" cy="4538674"/>
          </a:xfrm>
        </p:spPr>
        <p:txBody>
          <a:bodyPr>
            <a:noAutofit/>
          </a:bodyPr>
          <a:lstStyle/>
          <a:p>
            <a:pPr>
              <a:lnSpc>
                <a:spcPct val="150000"/>
              </a:lnSpc>
            </a:pPr>
            <a:r>
              <a:rPr lang="ar-JO" sz="3000" dirty="0" smtClean="0">
                <a:latin typeface="Times New Roman" pitchFamily="18" charset="0"/>
                <a:cs typeface="Times New Roman" pitchFamily="18" charset="0"/>
              </a:rPr>
              <a:t>تقوم الشركة بمجموعة من المهام والعمليات التشغيلية في الشركة فبعضها عمليات إدارية غير موثقة يقوم بها</a:t>
            </a:r>
            <a:r>
              <a:rPr lang="ar-JO" sz="3000" dirty="0" smtClean="0">
                <a:latin typeface="Times New Roman" pitchFamily="18" charset="0"/>
                <a:cs typeface="Times New Roman" pitchFamily="18" charset="0"/>
              </a:rPr>
              <a:t> مدير الشركة </a:t>
            </a:r>
            <a:r>
              <a:rPr lang="ar-JO" sz="3000" dirty="0" smtClean="0">
                <a:latin typeface="Times New Roman" pitchFamily="18" charset="0"/>
                <a:cs typeface="Times New Roman" pitchFamily="18" charset="0"/>
              </a:rPr>
              <a:t>والأخرى </a:t>
            </a:r>
            <a:r>
              <a:rPr lang="ar-JO" sz="3000" dirty="0" smtClean="0">
                <a:latin typeface="Times New Roman" pitchFamily="18" charset="0"/>
                <a:cs typeface="Times New Roman" pitchFamily="18" charset="0"/>
              </a:rPr>
              <a:t>عمليات مالية تتعلق بالحسابات المالية للشركة وهي موثقة إلى حد ما. أما العمليات التشغيلية والتصنيعية </a:t>
            </a:r>
            <a:r>
              <a:rPr lang="ar-SA" sz="3000" dirty="0" smtClean="0">
                <a:latin typeface="Times New Roman" pitchFamily="18" charset="0"/>
                <a:cs typeface="Times New Roman" pitchFamily="18" charset="0"/>
              </a:rPr>
              <a:t>ف</a:t>
            </a:r>
            <a:r>
              <a:rPr lang="ar-JO" sz="3000" dirty="0" smtClean="0">
                <a:latin typeface="Times New Roman" pitchFamily="18" charset="0"/>
                <a:cs typeface="Times New Roman" pitchFamily="18" charset="0"/>
              </a:rPr>
              <a:t>تتم </a:t>
            </a:r>
            <a:r>
              <a:rPr lang="ar-JO" sz="3000" dirty="0" smtClean="0">
                <a:latin typeface="Times New Roman" pitchFamily="18" charset="0"/>
                <a:cs typeface="Times New Roman" pitchFamily="18" charset="0"/>
              </a:rPr>
              <a:t>بشكل عشوائي غير موثقة والتي تشمل عملية ذبح الدجاج وتفريزه وتقطيعه وعملية شراء اللحوم والأسماك المجمدة وتقطيعها وتفريزها علاوة على شراء الخضار وغسله وتفريزه وبيعه. </a:t>
            </a:r>
            <a:r>
              <a:rPr lang="ar-JO" sz="3000" dirty="0" smtClean="0">
                <a:latin typeface="Times New Roman" pitchFamily="18" charset="0"/>
                <a:cs typeface="Times New Roman" pitchFamily="18" charset="0"/>
              </a:rPr>
              <a:t>كما هو موضح بالرسومات البيانيّة التالية : </a:t>
            </a:r>
            <a:endParaRPr lang="ar-SA" sz="3000" dirty="0">
              <a:latin typeface="Times New Roman" pitchFamily="18" charset="0"/>
              <a:cs typeface="Times New Roman" pitchFamily="18" charset="0"/>
            </a:endParaRPr>
          </a:p>
        </p:txBody>
      </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965820"/>
          </a:xfrm>
        </p:spPr>
        <p:txBody>
          <a:bodyPr>
            <a:normAutofit/>
          </a:bodyPr>
          <a:lstStyle/>
          <a:p>
            <a:endParaRPr lang="ar-SA" sz="2800" dirty="0" smtClean="0"/>
          </a:p>
        </p:txBody>
      </p:sp>
      <p:sp>
        <p:nvSpPr>
          <p:cNvPr id="81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8193" name="Object 1"/>
          <p:cNvGraphicFramePr>
            <a:graphicFrameLocks noChangeAspect="1"/>
          </p:cNvGraphicFramePr>
          <p:nvPr/>
        </p:nvGraphicFramePr>
        <p:xfrm>
          <a:off x="357158" y="225211"/>
          <a:ext cx="8143932" cy="6418499"/>
        </p:xfrm>
        <a:graphic>
          <a:graphicData uri="http://schemas.openxmlformats.org/presentationml/2006/ole">
            <p:oleObj spid="_x0000_s8193" name="Visio" r:id="rId3" imgW="5692445" imgH="9553651" progId="Visio.Drawing.11">
              <p:embed/>
            </p:oleObj>
          </a:graphicData>
        </a:graphic>
      </p:graphicFrame>
      <p:sp>
        <p:nvSpPr>
          <p:cNvPr id="6" name="Content Placeholder 5"/>
          <p:cNvSpPr>
            <a:spLocks noGrp="1"/>
          </p:cNvSpPr>
          <p:nvPr>
            <p:ph idx="1"/>
          </p:nvPr>
        </p:nvSpPr>
        <p:spPr/>
        <p:txBody>
          <a:bodyPr/>
          <a:lstStyle/>
          <a:p>
            <a:endParaRPr lang="ar-SA" dirty="0"/>
          </a:p>
        </p:txBody>
      </p:sp>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5323538"/>
          </a:xfrm>
        </p:spPr>
        <p:txBody>
          <a:bodyPr/>
          <a:lstStyle/>
          <a:p>
            <a:r>
              <a:rPr lang="ar-JO" dirty="0" smtClean="0"/>
              <a:t/>
            </a:r>
            <a:br>
              <a:rPr lang="ar-JO" dirty="0" smtClean="0"/>
            </a:br>
            <a:endParaRPr lang="ar-SA" dirty="0"/>
          </a:p>
        </p:txBody>
      </p:sp>
      <p:sp>
        <p:nvSpPr>
          <p:cNvPr id="3" name="Content Placeholder 2"/>
          <p:cNvSpPr>
            <a:spLocks noGrp="1"/>
          </p:cNvSpPr>
          <p:nvPr>
            <p:ph idx="1"/>
          </p:nvPr>
        </p:nvSpPr>
        <p:spPr>
          <a:xfrm>
            <a:off x="457200" y="357166"/>
            <a:ext cx="7115196" cy="6098570"/>
          </a:xfrm>
        </p:spPr>
        <p:txBody>
          <a:bodyPr/>
          <a:lstStyle/>
          <a:p>
            <a:pPr>
              <a:buNone/>
            </a:pPr>
            <a:endParaRPr lang="ar-JO" dirty="0" smtClean="0"/>
          </a:p>
          <a:p>
            <a:pPr>
              <a:buNone/>
            </a:pPr>
            <a:endParaRPr lang="ar-JO" dirty="0" smtClean="0"/>
          </a:p>
          <a:p>
            <a:pPr>
              <a:buNone/>
            </a:pPr>
            <a:endParaRPr lang="ar-JO" dirty="0" smtClean="0"/>
          </a:p>
          <a:p>
            <a:pPr>
              <a:buNone/>
            </a:pPr>
            <a:endParaRPr lang="ar-JO" dirty="0" smtClean="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169" name="Object 1"/>
          <p:cNvGraphicFramePr>
            <a:graphicFrameLocks noChangeAspect="1"/>
          </p:cNvGraphicFramePr>
          <p:nvPr/>
        </p:nvGraphicFramePr>
        <p:xfrm>
          <a:off x="857224" y="357166"/>
          <a:ext cx="7643866" cy="6215106"/>
        </p:xfrm>
        <a:graphic>
          <a:graphicData uri="http://schemas.openxmlformats.org/presentationml/2006/ole">
            <p:oleObj spid="_x0000_s7169" r:id="rId3" imgW="5692445" imgH="9553651" progId="Visio.Drawing.11">
              <p:embed/>
            </p:oleObj>
          </a:graphicData>
        </a:graphic>
      </p:graphicFrame>
    </p:spTree>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9153" name="Object 1"/>
          <p:cNvGraphicFramePr>
            <a:graphicFrameLocks noChangeAspect="1"/>
          </p:cNvGraphicFramePr>
          <p:nvPr/>
        </p:nvGraphicFramePr>
        <p:xfrm>
          <a:off x="357158" y="428604"/>
          <a:ext cx="8215370" cy="6072254"/>
        </p:xfrm>
        <a:graphic>
          <a:graphicData uri="http://schemas.openxmlformats.org/presentationml/2006/ole">
            <p:oleObj spid="_x0000_s49153" r:id="rId3" imgW="5579669" imgH="8604199" progId="Visio.Drawing.11">
              <p:embed/>
            </p:oleObj>
          </a:graphicData>
        </a:graphic>
      </p:graphicFrame>
    </p:spTree>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54273" name="Object 1"/>
          <p:cNvGraphicFramePr>
            <a:graphicFrameLocks noChangeAspect="1"/>
          </p:cNvGraphicFramePr>
          <p:nvPr/>
        </p:nvGraphicFramePr>
        <p:xfrm>
          <a:off x="714348" y="500042"/>
          <a:ext cx="6286544" cy="6000764"/>
        </p:xfrm>
        <a:graphic>
          <a:graphicData uri="http://schemas.openxmlformats.org/presentationml/2006/ole">
            <p:oleObj spid="_x0000_s54273" r:id="rId3" imgW="3349447" imgH="7429500" progId="Visio.Drawing.11">
              <p:embed/>
            </p:oleObj>
          </a:graphicData>
        </a:graphic>
      </p:graphicFrame>
    </p:spTree>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55297" name="Object 1"/>
          <p:cNvGraphicFramePr>
            <a:graphicFrameLocks noChangeAspect="1"/>
          </p:cNvGraphicFramePr>
          <p:nvPr/>
        </p:nvGraphicFramePr>
        <p:xfrm>
          <a:off x="1071538" y="285728"/>
          <a:ext cx="7072362" cy="6857999"/>
        </p:xfrm>
        <a:graphic>
          <a:graphicData uri="http://schemas.openxmlformats.org/presentationml/2006/ole">
            <p:oleObj spid="_x0000_s55297" r:id="rId3" imgW="4774997" imgH="8604199" progId="Visio.Drawing.11">
              <p:embed/>
            </p:oleObj>
          </a:graphicData>
        </a:graphic>
      </p:graphicFrame>
    </p:spTree>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8401080" cy="1965952"/>
          </a:xfrm>
        </p:spPr>
        <p:txBody>
          <a:bodyPr>
            <a:normAutofit/>
          </a:bodyPr>
          <a:lstStyle/>
          <a:p>
            <a:pPr algn="ctr"/>
            <a:r>
              <a:rPr lang="ar-SA" sz="5300" dirty="0" smtClean="0">
                <a:latin typeface="Times New Roman" pitchFamily="18" charset="0"/>
                <a:cs typeface="Times New Roman" pitchFamily="18" charset="0"/>
              </a:rPr>
              <a:t>تحليل الفجوة </a:t>
            </a:r>
            <a:r>
              <a:rPr lang="ar-SA" sz="5300" dirty="0" smtClean="0">
                <a:latin typeface="Times New Roman" pitchFamily="18" charset="0"/>
                <a:cs typeface="Times New Roman" pitchFamily="18" charset="0"/>
              </a:rPr>
              <a:t>وتقييم </a:t>
            </a:r>
            <a:r>
              <a:rPr lang="ar-SA" sz="5300" dirty="0" smtClean="0">
                <a:latin typeface="Times New Roman" pitchFamily="18" charset="0"/>
                <a:cs typeface="Times New Roman" pitchFamily="18" charset="0"/>
              </a:rPr>
              <a:t>وضع الشركة </a:t>
            </a:r>
            <a:r>
              <a:rPr lang="ar-SA" dirty="0" smtClean="0"/>
              <a:t/>
            </a:r>
            <a:br>
              <a:rPr lang="ar-SA" dirty="0" smtClean="0"/>
            </a:br>
            <a:endParaRPr lang="ar-SA" dirty="0"/>
          </a:p>
        </p:txBody>
      </p:sp>
      <p:sp>
        <p:nvSpPr>
          <p:cNvPr id="3" name="Content Placeholder 2"/>
          <p:cNvSpPr>
            <a:spLocks noGrp="1"/>
          </p:cNvSpPr>
          <p:nvPr>
            <p:ph idx="1"/>
          </p:nvPr>
        </p:nvSpPr>
        <p:spPr>
          <a:xfrm>
            <a:off x="428596" y="1428736"/>
            <a:ext cx="8286808" cy="4954591"/>
          </a:xfrm>
        </p:spPr>
        <p:txBody>
          <a:bodyPr>
            <a:normAutofit/>
          </a:bodyPr>
          <a:lstStyle/>
          <a:p>
            <a:pPr>
              <a:buNone/>
            </a:pPr>
            <a:endParaRPr lang="ar-SA" sz="3200" dirty="0"/>
          </a:p>
        </p:txBody>
      </p:sp>
      <p:pic>
        <p:nvPicPr>
          <p:cNvPr id="5" name="Picture 2" descr="C:\Documents and Settings\MT2X.COM\Desktop\بدون عنوان.JPG"/>
          <p:cNvPicPr>
            <a:picLocks noChangeAspect="1" noChangeArrowheads="1"/>
          </p:cNvPicPr>
          <p:nvPr/>
        </p:nvPicPr>
        <p:blipFill>
          <a:blip r:embed="rId2"/>
          <a:srcRect l="2978" t="23713" r="8311" b="18555"/>
          <a:stretch>
            <a:fillRect/>
          </a:stretch>
        </p:blipFill>
        <p:spPr bwMode="auto">
          <a:xfrm>
            <a:off x="285720" y="1714488"/>
            <a:ext cx="8429684" cy="5143512"/>
          </a:xfrm>
          <a:prstGeom prst="rect">
            <a:avLst/>
          </a:prstGeom>
          <a:noFill/>
        </p:spPr>
      </p:pic>
    </p:spTree>
  </p:cSld>
  <p:clrMapOvr>
    <a:masterClrMapping/>
  </p:clrMapOvr>
  <p:transition spd="slow">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57554" y="1714488"/>
            <a:ext cx="5100646" cy="4071965"/>
          </a:xfrm>
        </p:spPr>
        <p:txBody>
          <a:bodyPr>
            <a:noAutofit/>
          </a:bodyPr>
          <a:lstStyle/>
          <a:p>
            <a:pPr marR="45720" algn="ctr" rtl="1">
              <a:spcBef>
                <a:spcPct val="20000"/>
              </a:spcBef>
              <a:buClr>
                <a:schemeClr val="accent3"/>
              </a:buClr>
              <a:buSzPct val="95000"/>
            </a:pPr>
            <a:r>
              <a:rPr lang="en-US" sz="2800" dirty="0" smtClean="0">
                <a:solidFill>
                  <a:schemeClr val="tx1"/>
                </a:solidFill>
                <a:latin typeface="+mn-lt"/>
                <a:ea typeface="+mn-ea"/>
                <a:cs typeface="+mn-cs"/>
              </a:rPr>
              <a:t/>
            </a:r>
            <a:br>
              <a:rPr lang="en-US" sz="2800" dirty="0" smtClean="0">
                <a:solidFill>
                  <a:schemeClr val="tx1"/>
                </a:solidFill>
                <a:latin typeface="+mn-lt"/>
                <a:ea typeface="+mn-ea"/>
                <a:cs typeface="+mn-cs"/>
              </a:rPr>
            </a:br>
            <a:r>
              <a:rPr lang="ar-SA" sz="2800" dirty="0" smtClean="0">
                <a:solidFill>
                  <a:schemeClr val="tx1"/>
                </a:solidFill>
                <a:latin typeface="+mn-lt"/>
                <a:ea typeface="+mn-ea"/>
                <a:cs typeface="+mn-cs"/>
              </a:rPr>
              <a:t>إعداد</a:t>
            </a:r>
            <a:r>
              <a:rPr lang="en-US" sz="2800" dirty="0" smtClean="0">
                <a:solidFill>
                  <a:schemeClr val="tx1"/>
                </a:solidFill>
                <a:latin typeface="+mn-lt"/>
                <a:ea typeface="+mn-ea"/>
                <a:cs typeface="+mn-cs"/>
              </a:rPr>
              <a:t/>
            </a:r>
            <a:br>
              <a:rPr lang="en-US" sz="2800" dirty="0" smtClean="0">
                <a:solidFill>
                  <a:schemeClr val="tx1"/>
                </a:solidFill>
                <a:latin typeface="+mn-lt"/>
                <a:ea typeface="+mn-ea"/>
                <a:cs typeface="+mn-cs"/>
              </a:rPr>
            </a:br>
            <a:r>
              <a:rPr lang="ar-SA" sz="2800" dirty="0" smtClean="0">
                <a:solidFill>
                  <a:schemeClr val="tx1"/>
                </a:solidFill>
                <a:latin typeface="+mn-lt"/>
                <a:ea typeface="+mn-ea"/>
                <a:cs typeface="+mn-cs"/>
              </a:rPr>
              <a:t>بلال محمد أبو جعفر</a:t>
            </a:r>
            <a:r>
              <a:rPr lang="en-US" sz="2800" dirty="0" smtClean="0">
                <a:solidFill>
                  <a:schemeClr val="tx1"/>
                </a:solidFill>
                <a:latin typeface="+mn-lt"/>
                <a:ea typeface="+mn-ea"/>
                <a:cs typeface="+mn-cs"/>
              </a:rPr>
              <a:t/>
            </a:r>
            <a:br>
              <a:rPr lang="en-US" sz="2800" dirty="0" smtClean="0">
                <a:solidFill>
                  <a:schemeClr val="tx1"/>
                </a:solidFill>
                <a:latin typeface="+mn-lt"/>
                <a:ea typeface="+mn-ea"/>
                <a:cs typeface="+mn-cs"/>
              </a:rPr>
            </a:br>
            <a:r>
              <a:rPr lang="ar-SA" sz="2800" dirty="0" smtClean="0">
                <a:solidFill>
                  <a:schemeClr val="tx1"/>
                </a:solidFill>
                <a:latin typeface="+mn-lt"/>
                <a:ea typeface="+mn-ea"/>
                <a:cs typeface="+mn-cs"/>
              </a:rPr>
              <a:t>محمد نزيه عنبتاوي</a:t>
            </a:r>
            <a:r>
              <a:rPr lang="en-US" sz="2800" dirty="0" smtClean="0">
                <a:solidFill>
                  <a:schemeClr val="tx1"/>
                </a:solidFill>
                <a:latin typeface="+mn-lt"/>
                <a:ea typeface="+mn-ea"/>
                <a:cs typeface="+mn-cs"/>
              </a:rPr>
              <a:t/>
            </a:r>
            <a:br>
              <a:rPr lang="en-US" sz="2800" dirty="0" smtClean="0">
                <a:solidFill>
                  <a:schemeClr val="tx1"/>
                </a:solidFill>
                <a:latin typeface="+mn-lt"/>
                <a:ea typeface="+mn-ea"/>
                <a:cs typeface="+mn-cs"/>
              </a:rPr>
            </a:br>
            <a:r>
              <a:rPr lang="ar-SA" sz="2800" dirty="0" smtClean="0">
                <a:solidFill>
                  <a:schemeClr val="tx1"/>
                </a:solidFill>
                <a:latin typeface="+mn-lt"/>
                <a:ea typeface="+mn-ea"/>
                <a:cs typeface="+mn-cs"/>
              </a:rPr>
              <a:t>    </a:t>
            </a:r>
            <a:r>
              <a:rPr lang="en-US" sz="2800" dirty="0" smtClean="0">
                <a:solidFill>
                  <a:schemeClr val="tx1"/>
                </a:solidFill>
                <a:latin typeface="+mn-lt"/>
                <a:ea typeface="+mn-ea"/>
                <a:cs typeface="+mn-cs"/>
              </a:rPr>
              <a:t/>
            </a:r>
            <a:br>
              <a:rPr lang="en-US" sz="2800" dirty="0" smtClean="0">
                <a:solidFill>
                  <a:schemeClr val="tx1"/>
                </a:solidFill>
                <a:latin typeface="+mn-lt"/>
                <a:ea typeface="+mn-ea"/>
                <a:cs typeface="+mn-cs"/>
              </a:rPr>
            </a:br>
            <a:r>
              <a:rPr lang="ar-SA" sz="2800" dirty="0" smtClean="0">
                <a:solidFill>
                  <a:schemeClr val="tx1"/>
                </a:solidFill>
                <a:latin typeface="+mn-lt"/>
                <a:ea typeface="+mn-ea"/>
                <a:cs typeface="+mn-cs"/>
              </a:rPr>
              <a:t>إشراف </a:t>
            </a:r>
            <a:r>
              <a:rPr lang="en-US" sz="2800" dirty="0" smtClean="0">
                <a:solidFill>
                  <a:schemeClr val="tx1"/>
                </a:solidFill>
                <a:latin typeface="+mn-lt"/>
                <a:ea typeface="+mn-ea"/>
                <a:cs typeface="+mn-cs"/>
              </a:rPr>
              <a:t/>
            </a:r>
            <a:br>
              <a:rPr lang="en-US" sz="2800" dirty="0" smtClean="0">
                <a:solidFill>
                  <a:schemeClr val="tx1"/>
                </a:solidFill>
                <a:latin typeface="+mn-lt"/>
                <a:ea typeface="+mn-ea"/>
                <a:cs typeface="+mn-cs"/>
              </a:rPr>
            </a:br>
            <a:r>
              <a:rPr lang="ar-SA" sz="2800" dirty="0" smtClean="0">
                <a:solidFill>
                  <a:schemeClr val="tx1"/>
                </a:solidFill>
                <a:latin typeface="+mn-lt"/>
                <a:ea typeface="+mn-ea"/>
                <a:cs typeface="+mn-cs"/>
              </a:rPr>
              <a:t>د. أيهم جعرون</a:t>
            </a:r>
            <a:r>
              <a:rPr lang="en-US" sz="2800" dirty="0" smtClean="0">
                <a:solidFill>
                  <a:schemeClr val="tx1"/>
                </a:solidFill>
                <a:latin typeface="+mn-lt"/>
                <a:ea typeface="+mn-ea"/>
                <a:cs typeface="+mn-cs"/>
              </a:rPr>
              <a:t/>
            </a:r>
            <a:br>
              <a:rPr lang="en-US" sz="2800" dirty="0" smtClean="0">
                <a:solidFill>
                  <a:schemeClr val="tx1"/>
                </a:solidFill>
                <a:latin typeface="+mn-lt"/>
                <a:ea typeface="+mn-ea"/>
                <a:cs typeface="+mn-cs"/>
              </a:rPr>
            </a:br>
            <a:endParaRPr lang="en-US" sz="2800" dirty="0">
              <a:solidFill>
                <a:schemeClr val="tx1"/>
              </a:solidFill>
              <a:latin typeface="+mn-lt"/>
              <a:ea typeface="+mn-ea"/>
              <a:cs typeface="+mn-cs"/>
            </a:endParaRPr>
          </a:p>
        </p:txBody>
      </p:sp>
      <p:sp>
        <p:nvSpPr>
          <p:cNvPr id="3" name="Subtitle 2"/>
          <p:cNvSpPr>
            <a:spLocks noGrp="1"/>
          </p:cNvSpPr>
          <p:nvPr>
            <p:ph type="subTitle" idx="1"/>
          </p:nvPr>
        </p:nvSpPr>
        <p:spPr>
          <a:xfrm>
            <a:off x="3354442" y="1142984"/>
            <a:ext cx="5114778" cy="1643074"/>
          </a:xfrm>
        </p:spPr>
        <p:txBody>
          <a:bodyPr>
            <a:normAutofit/>
          </a:bodyPr>
          <a:lstStyle/>
          <a:p>
            <a:pPr algn="ctr">
              <a:lnSpc>
                <a:spcPct val="150000"/>
              </a:lnSpc>
            </a:pPr>
            <a:r>
              <a:rPr lang="ar-SA" sz="2800" b="1" dirty="0" smtClean="0"/>
              <a:t>تطبيق مواصفة شهادة الحلال </a:t>
            </a:r>
            <a:endParaRPr lang="en-US" sz="2800" dirty="0" smtClean="0"/>
          </a:p>
          <a:p>
            <a:pPr algn="ctr">
              <a:lnSpc>
                <a:spcPct val="150000"/>
              </a:lnSpc>
            </a:pPr>
            <a:r>
              <a:rPr lang="ar-SA" sz="2800" b="1" dirty="0" smtClean="0"/>
              <a:t>في شركة زيتا للمواد الغذائية </a:t>
            </a:r>
            <a:r>
              <a:rPr lang="ar-SA" sz="2800" b="1" dirty="0" smtClean="0"/>
              <a:t>والمجمدات</a:t>
            </a:r>
          </a:p>
          <a:p>
            <a:pPr algn="ctr"/>
            <a:endParaRPr lang="ar-SA" sz="2800" b="1" dirty="0" smtClean="0"/>
          </a:p>
          <a:p>
            <a:pPr algn="ctr"/>
            <a:endParaRPr lang="ar-SA" sz="2800" b="1" dirty="0"/>
          </a:p>
        </p:txBody>
      </p:sp>
    </p:spTree>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57200" y="1142984"/>
            <a:ext cx="7239000" cy="5312752"/>
          </a:xfrm>
        </p:spPr>
        <p:txBody>
          <a:bodyPr/>
          <a:lstStyle/>
          <a:p>
            <a:endParaRPr lang="ar-SA" dirty="0"/>
          </a:p>
        </p:txBody>
      </p:sp>
      <p:pic>
        <p:nvPicPr>
          <p:cNvPr id="5122" name="Picture 2" descr="C:\Documents and Settings\MT2X.COM\Desktop\بدون عنوان.JPG"/>
          <p:cNvPicPr>
            <a:picLocks noChangeAspect="1" noChangeArrowheads="1"/>
          </p:cNvPicPr>
          <p:nvPr/>
        </p:nvPicPr>
        <p:blipFill>
          <a:blip r:embed="rId2"/>
          <a:srcRect l="12207" t="42187" r="18213" b="11201"/>
          <a:stretch>
            <a:fillRect/>
          </a:stretch>
        </p:blipFill>
        <p:spPr bwMode="auto">
          <a:xfrm>
            <a:off x="285720" y="928670"/>
            <a:ext cx="8572560" cy="5643602"/>
          </a:xfrm>
          <a:prstGeom prst="rect">
            <a:avLst/>
          </a:prstGeom>
          <a:noFill/>
        </p:spPr>
      </p:pic>
    </p:spTree>
  </p:cSld>
  <p:clrMapOvr>
    <a:masterClrMapping/>
  </p:clrMapOvr>
  <p:transition spd="slow">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endParaRPr lang="ar-SA" dirty="0"/>
          </a:p>
        </p:txBody>
      </p:sp>
      <p:sp>
        <p:nvSpPr>
          <p:cNvPr id="3" name="Content Placeholder 2"/>
          <p:cNvSpPr>
            <a:spLocks noGrp="1"/>
          </p:cNvSpPr>
          <p:nvPr>
            <p:ph idx="1"/>
          </p:nvPr>
        </p:nvSpPr>
        <p:spPr>
          <a:xfrm>
            <a:off x="285720" y="785794"/>
            <a:ext cx="8572560" cy="5669942"/>
          </a:xfrm>
        </p:spPr>
        <p:txBody>
          <a:bodyPr/>
          <a:lstStyle/>
          <a:p>
            <a:r>
              <a:rPr lang="ar-JO" dirty="0" smtClean="0"/>
              <a:t>تم تطوير قائمة تحليل الفجوة </a:t>
            </a:r>
            <a:r>
              <a:rPr lang="en-US" dirty="0" smtClean="0"/>
              <a:t>gap analysis </a:t>
            </a:r>
            <a:r>
              <a:rPr lang="ar-LB" dirty="0" smtClean="0"/>
              <a:t>  لمواصفة الحلال لدراسة </a:t>
            </a:r>
            <a:r>
              <a:rPr lang="ar-JO" dirty="0" smtClean="0"/>
              <a:t>مدى مطابقة شركة زيتا لمتطلبات مواصفة شهادة الحلال وكانت النتائج كما يلي:</a:t>
            </a:r>
            <a:endParaRPr lang="en-US" dirty="0" smtClean="0"/>
          </a:p>
          <a:p>
            <a:endParaRPr lang="ar-SA" dirty="0"/>
          </a:p>
        </p:txBody>
      </p:sp>
      <p:pic>
        <p:nvPicPr>
          <p:cNvPr id="4" name="Picture 4" descr="C:\Documents and Settings\MT2X.COM\Desktop\بدون عنوان.JPG"/>
          <p:cNvPicPr>
            <a:picLocks noChangeAspect="1" noChangeArrowheads="1"/>
          </p:cNvPicPr>
          <p:nvPr/>
        </p:nvPicPr>
        <p:blipFill>
          <a:blip r:embed="rId2"/>
          <a:srcRect l="23193" t="33789" r="30664" b="5664"/>
          <a:stretch>
            <a:fillRect/>
          </a:stretch>
        </p:blipFill>
        <p:spPr bwMode="auto">
          <a:xfrm>
            <a:off x="285720" y="2000240"/>
            <a:ext cx="8572560" cy="4572032"/>
          </a:xfrm>
          <a:prstGeom prst="rect">
            <a:avLst/>
          </a:prstGeom>
          <a:noFill/>
        </p:spPr>
      </p:pic>
    </p:spTree>
  </p:cSld>
  <p:clrMapOvr>
    <a:masterClrMapping/>
  </p:clrMapOvr>
  <p:transition spd="slow">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57200" y="1071546"/>
            <a:ext cx="7239000" cy="5384190"/>
          </a:xfrm>
        </p:spPr>
        <p:txBody>
          <a:bodyPr/>
          <a:lstStyle/>
          <a:p>
            <a:endParaRPr lang="ar-SA" dirty="0"/>
          </a:p>
        </p:txBody>
      </p:sp>
      <p:pic>
        <p:nvPicPr>
          <p:cNvPr id="4099" name="Picture 3" descr="C:\Documents and Settings\MT2X.COM\Desktop\بدون عنوان.JPG"/>
          <p:cNvPicPr>
            <a:picLocks noChangeAspect="1" noChangeArrowheads="1"/>
          </p:cNvPicPr>
          <p:nvPr/>
        </p:nvPicPr>
        <p:blipFill>
          <a:blip r:embed="rId2"/>
          <a:srcRect l="22461" t="28711" r="36524" b="977"/>
          <a:stretch>
            <a:fillRect/>
          </a:stretch>
        </p:blipFill>
        <p:spPr bwMode="auto">
          <a:xfrm>
            <a:off x="285720" y="642918"/>
            <a:ext cx="8572560" cy="6215082"/>
          </a:xfrm>
          <a:prstGeom prst="rect">
            <a:avLst/>
          </a:prstGeom>
          <a:noFill/>
        </p:spPr>
      </p:pic>
    </p:spTree>
  </p:cSld>
  <p:clrMapOvr>
    <a:masterClrMapping/>
  </p:clrMapOvr>
  <p:transition spd="slow">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a:xfrm>
            <a:off x="214282" y="714356"/>
            <a:ext cx="8715436" cy="7072362"/>
          </a:xfrm>
        </p:spPr>
        <p:txBody>
          <a:bodyPr>
            <a:normAutofit/>
          </a:bodyPr>
          <a:lstStyle/>
          <a:p>
            <a:pPr>
              <a:buNone/>
            </a:pPr>
            <a:r>
              <a:rPr lang="ar-SA" sz="4000" dirty="0" smtClean="0"/>
              <a:t>تقييم وضع الشركة</a:t>
            </a:r>
            <a:r>
              <a:rPr lang="ar-JO" sz="4000" dirty="0" smtClean="0"/>
              <a:t>:</a:t>
            </a:r>
            <a:r>
              <a:rPr lang="ar-JO" sz="4000" dirty="0"/>
              <a:t> </a:t>
            </a:r>
            <a:endParaRPr lang="en-US" sz="4000" dirty="0"/>
          </a:p>
          <a:p>
            <a:pPr lvl="0">
              <a:lnSpc>
                <a:spcPct val="150000"/>
              </a:lnSpc>
            </a:pPr>
            <a:r>
              <a:rPr lang="ar-JO" sz="2800" dirty="0" smtClean="0">
                <a:latin typeface="Times New Roman" pitchFamily="18" charset="0"/>
                <a:cs typeface="Times New Roman" pitchFamily="18" charset="0"/>
              </a:rPr>
              <a:t>لم </a:t>
            </a:r>
            <a:r>
              <a:rPr lang="ar-JO" sz="2800" dirty="0">
                <a:latin typeface="Times New Roman" pitchFamily="18" charset="0"/>
                <a:cs typeface="Times New Roman" pitchFamily="18" charset="0"/>
              </a:rPr>
              <a:t>تقم الشركة بتحديد سياسة الجودة أو سلامة </a:t>
            </a:r>
            <a:r>
              <a:rPr lang="ar-JO" sz="2800" dirty="0" smtClean="0">
                <a:latin typeface="Times New Roman" pitchFamily="18" charset="0"/>
                <a:cs typeface="Times New Roman" pitchFamily="18" charset="0"/>
              </a:rPr>
              <a:t>الغذاء</a:t>
            </a:r>
            <a:r>
              <a:rPr lang="ar-SA" sz="2800" dirty="0" smtClean="0">
                <a:latin typeface="Times New Roman" pitchFamily="18" charset="0"/>
                <a:cs typeface="Times New Roman" pitchFamily="18" charset="0"/>
              </a:rPr>
              <a:t>.</a:t>
            </a:r>
            <a:r>
              <a:rPr lang="ar-JO" sz="2800" dirty="0" smtClean="0">
                <a:latin typeface="Times New Roman" pitchFamily="18" charset="0"/>
                <a:cs typeface="Times New Roman" pitchFamily="18" charset="0"/>
              </a:rPr>
              <a:t> </a:t>
            </a:r>
            <a:endParaRPr lang="en-US" sz="2800" dirty="0">
              <a:latin typeface="Times New Roman" pitchFamily="18" charset="0"/>
              <a:cs typeface="Times New Roman" pitchFamily="18" charset="0"/>
            </a:endParaRPr>
          </a:p>
          <a:p>
            <a:pPr lvl="0">
              <a:lnSpc>
                <a:spcPct val="150000"/>
              </a:lnSpc>
            </a:pPr>
            <a:r>
              <a:rPr lang="ar-JO" sz="2800" dirty="0">
                <a:latin typeface="Times New Roman" pitchFamily="18" charset="0"/>
                <a:cs typeface="Times New Roman" pitchFamily="18" charset="0"/>
              </a:rPr>
              <a:t>لا تمتلك الشركة المكان المجهّز لتنفيذ عملية ذبح الدجاج بشكل </a:t>
            </a:r>
            <a:r>
              <a:rPr lang="ar-JO" sz="2800" dirty="0" smtClean="0">
                <a:latin typeface="Times New Roman" pitchFamily="18" charset="0"/>
                <a:cs typeface="Times New Roman" pitchFamily="18" charset="0"/>
              </a:rPr>
              <a:t>يتواءم </a:t>
            </a:r>
            <a:r>
              <a:rPr lang="ar-JO" sz="2800" dirty="0">
                <a:latin typeface="Times New Roman" pitchFamily="18" charset="0"/>
                <a:cs typeface="Times New Roman" pitchFamily="18" charset="0"/>
              </a:rPr>
              <a:t>ومتطلبات شهادة </a:t>
            </a:r>
            <a:r>
              <a:rPr lang="ar-JO" sz="2800" dirty="0" smtClean="0">
                <a:latin typeface="Times New Roman" pitchFamily="18" charset="0"/>
                <a:cs typeface="Times New Roman" pitchFamily="18" charset="0"/>
              </a:rPr>
              <a:t>الحلال</a:t>
            </a:r>
            <a:r>
              <a:rPr lang="ar-SA"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lvl="0">
              <a:lnSpc>
                <a:spcPct val="150000"/>
              </a:lnSpc>
            </a:pPr>
            <a:r>
              <a:rPr lang="ar-JO" sz="2800" dirty="0">
                <a:latin typeface="Times New Roman" pitchFamily="18" charset="0"/>
                <a:cs typeface="Times New Roman" pitchFamily="18" charset="0"/>
              </a:rPr>
              <a:t>تفتقر الشركة لوجود </a:t>
            </a:r>
            <a:r>
              <a:rPr lang="ar-JO" sz="2800" dirty="0" smtClean="0">
                <a:latin typeface="Times New Roman" pitchFamily="18" charset="0"/>
                <a:cs typeface="Times New Roman" pitchFamily="18" charset="0"/>
              </a:rPr>
              <a:t>إجراءات </a:t>
            </a:r>
            <a:r>
              <a:rPr lang="ar-JO" sz="2800" dirty="0">
                <a:latin typeface="Times New Roman" pitchFamily="18" charset="0"/>
                <a:cs typeface="Times New Roman" pitchFamily="18" charset="0"/>
              </a:rPr>
              <a:t>ووثائق تضبط العمليات الإنتاجية </a:t>
            </a:r>
            <a:r>
              <a:rPr lang="ar-JO" sz="2800" dirty="0" smtClean="0">
                <a:latin typeface="Times New Roman" pitchFamily="18" charset="0"/>
                <a:cs typeface="Times New Roman" pitchFamily="18" charset="0"/>
              </a:rPr>
              <a:t>والتصنيعيّة</a:t>
            </a:r>
            <a:endParaRPr lang="en-US" sz="2800" dirty="0">
              <a:latin typeface="Times New Roman" pitchFamily="18" charset="0"/>
              <a:cs typeface="Times New Roman" pitchFamily="18" charset="0"/>
            </a:endParaRPr>
          </a:p>
          <a:p>
            <a:pPr lvl="0">
              <a:lnSpc>
                <a:spcPct val="150000"/>
              </a:lnSpc>
            </a:pPr>
            <a:r>
              <a:rPr lang="ar-JO" sz="2800" dirty="0">
                <a:latin typeface="Times New Roman" pitchFamily="18" charset="0"/>
                <a:cs typeface="Times New Roman" pitchFamily="18" charset="0"/>
              </a:rPr>
              <a:t>لا تمتلك الشركة نظام </a:t>
            </a:r>
            <a:r>
              <a:rPr lang="ar-JO" sz="2800" dirty="0" smtClean="0">
                <a:latin typeface="Times New Roman" pitchFamily="18" charset="0"/>
                <a:cs typeface="Times New Roman" pitchFamily="18" charset="0"/>
              </a:rPr>
              <a:t>إداري </a:t>
            </a:r>
            <a:r>
              <a:rPr lang="ar-JO" sz="2800" dirty="0" smtClean="0">
                <a:latin typeface="Times New Roman" pitchFamily="18" charset="0"/>
                <a:cs typeface="Times New Roman" pitchFamily="18" charset="0"/>
              </a:rPr>
              <a:t>موثق</a:t>
            </a:r>
            <a:r>
              <a:rPr lang="ar-SA"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lvl="0">
              <a:lnSpc>
                <a:spcPct val="150000"/>
              </a:lnSpc>
            </a:pPr>
            <a:r>
              <a:rPr lang="ar-JO" sz="2800" dirty="0" smtClean="0">
                <a:latin typeface="Times New Roman" pitchFamily="18" charset="0"/>
                <a:cs typeface="Times New Roman" pitchFamily="18" charset="0"/>
              </a:rPr>
              <a:t>لا </a:t>
            </a:r>
            <a:r>
              <a:rPr lang="ar-JO" sz="2800" dirty="0">
                <a:latin typeface="Times New Roman" pitchFamily="18" charset="0"/>
                <a:cs typeface="Times New Roman" pitchFamily="18" charset="0"/>
              </a:rPr>
              <a:t>يوجد برنامج يحدد المخاطر </a:t>
            </a:r>
            <a:r>
              <a:rPr lang="ar-JO" sz="2800" dirty="0" smtClean="0">
                <a:latin typeface="Times New Roman" pitchFamily="18" charset="0"/>
                <a:cs typeface="Times New Roman" pitchFamily="18" charset="0"/>
              </a:rPr>
              <a:t>ويحللها</a:t>
            </a:r>
            <a:r>
              <a:rPr lang="ar-SA"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lvl="0">
              <a:lnSpc>
                <a:spcPct val="150000"/>
              </a:lnSpc>
            </a:pPr>
            <a:r>
              <a:rPr lang="ar-JO" sz="2800" dirty="0">
                <a:latin typeface="Times New Roman" pitchFamily="18" charset="0"/>
                <a:cs typeface="Times New Roman" pitchFamily="18" charset="0"/>
              </a:rPr>
              <a:t>لا يوجد نظام للتحقق والسيطرة لضمان سلامة </a:t>
            </a:r>
            <a:r>
              <a:rPr lang="ar-JO" sz="2800" dirty="0" smtClean="0">
                <a:latin typeface="Times New Roman" pitchFamily="18" charset="0"/>
                <a:cs typeface="Times New Roman" pitchFamily="18" charset="0"/>
              </a:rPr>
              <a:t>الغذاء</a:t>
            </a:r>
            <a:r>
              <a:rPr lang="ar-SA"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a:p>
            <a:endParaRPr lang="ar-SA" dirty="0"/>
          </a:p>
        </p:txBody>
      </p:sp>
    </p:spTree>
  </p:cSld>
  <p:clrMapOvr>
    <a:masterClrMapping/>
  </p:clrMapOvr>
  <p:transition spd="slow">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1428728"/>
          </a:xfrm>
        </p:spPr>
        <p:txBody>
          <a:bodyPr>
            <a:normAutofit/>
          </a:bodyPr>
          <a:lstStyle/>
          <a:p>
            <a:endParaRPr lang="ar-SA" dirty="0"/>
          </a:p>
        </p:txBody>
      </p:sp>
      <p:sp>
        <p:nvSpPr>
          <p:cNvPr id="3" name="Content Placeholder 2"/>
          <p:cNvSpPr>
            <a:spLocks noGrp="1"/>
          </p:cNvSpPr>
          <p:nvPr>
            <p:ph idx="1"/>
          </p:nvPr>
        </p:nvSpPr>
        <p:spPr>
          <a:xfrm>
            <a:off x="285720" y="785794"/>
            <a:ext cx="8572560" cy="6786610"/>
          </a:xfrm>
        </p:spPr>
        <p:txBody>
          <a:bodyPr>
            <a:normAutofit/>
          </a:bodyPr>
          <a:lstStyle/>
          <a:p>
            <a:pPr>
              <a:buNone/>
            </a:pPr>
            <a:r>
              <a:rPr lang="ar-JO" sz="4300" dirty="0" smtClean="0"/>
              <a:t> </a:t>
            </a:r>
            <a:r>
              <a:rPr lang="ar-JO" sz="4000" dirty="0" smtClean="0"/>
              <a:t>توصيات لتطبيق مواصفة الحلال في شركة </a:t>
            </a:r>
            <a:r>
              <a:rPr lang="ar-JO" sz="4000" dirty="0" smtClean="0"/>
              <a:t>زيت</a:t>
            </a:r>
            <a:r>
              <a:rPr lang="ar-SA" sz="4000" dirty="0" smtClean="0"/>
              <a:t>ا</a:t>
            </a:r>
            <a:endParaRPr lang="ar-JO" sz="4000" dirty="0" smtClean="0"/>
          </a:p>
          <a:p>
            <a:pPr>
              <a:lnSpc>
                <a:spcPct val="160000"/>
              </a:lnSpc>
            </a:pPr>
            <a:r>
              <a:rPr lang="ar-JO" sz="2800" dirty="0" smtClean="0">
                <a:latin typeface="Times New Roman" pitchFamily="18" charset="0"/>
                <a:cs typeface="Times New Roman" pitchFamily="18" charset="0"/>
              </a:rPr>
              <a:t>إ</a:t>
            </a:r>
            <a:r>
              <a:rPr lang="ar-JO" sz="3000" dirty="0" smtClean="0">
                <a:latin typeface="Times New Roman" pitchFamily="18" charset="0"/>
                <a:cs typeface="Times New Roman" pitchFamily="18" charset="0"/>
              </a:rPr>
              <a:t>نشاء </a:t>
            </a:r>
            <a:r>
              <a:rPr lang="ar-JO" sz="3000" dirty="0">
                <a:latin typeface="Times New Roman" pitchFamily="18" charset="0"/>
                <a:cs typeface="Times New Roman" pitchFamily="18" charset="0"/>
              </a:rPr>
              <a:t>هيكل وظيفي وأوصاف وظيفيّة تتلائم</a:t>
            </a:r>
            <a:r>
              <a:rPr lang="ar-JO" sz="3000" dirty="0">
                <a:latin typeface="Times New Roman" pitchFamily="18" charset="0"/>
                <a:cs typeface="Times New Roman" pitchFamily="18" charset="0"/>
              </a:rPr>
              <a:t> وتطبيق مواصفة </a:t>
            </a:r>
            <a:r>
              <a:rPr lang="ar-JO" sz="3000" dirty="0" smtClean="0">
                <a:latin typeface="Times New Roman" pitchFamily="18" charset="0"/>
                <a:cs typeface="Times New Roman" pitchFamily="18" charset="0"/>
              </a:rPr>
              <a:t>الحلال، </a:t>
            </a:r>
            <a:r>
              <a:rPr lang="ar-JO" sz="3000" dirty="0">
                <a:latin typeface="Times New Roman" pitchFamily="18" charset="0"/>
                <a:cs typeface="Times New Roman" pitchFamily="18" charset="0"/>
              </a:rPr>
              <a:t>وتحديد المسئوليات </a:t>
            </a:r>
            <a:r>
              <a:rPr lang="ar-JO" sz="3000" dirty="0" smtClean="0">
                <a:latin typeface="Times New Roman" pitchFamily="18" charset="0"/>
                <a:cs typeface="Times New Roman" pitchFamily="18" charset="0"/>
              </a:rPr>
              <a:t>والصلاحيات</a:t>
            </a:r>
            <a:r>
              <a:rPr lang="en-US" sz="3000" dirty="0" smtClean="0">
                <a:latin typeface="Times New Roman" pitchFamily="18" charset="0"/>
                <a:cs typeface="Times New Roman" pitchFamily="18" charset="0"/>
              </a:rPr>
              <a:t>.</a:t>
            </a:r>
            <a:endParaRPr lang="en-US" sz="3000" dirty="0">
              <a:latin typeface="Times New Roman" pitchFamily="18" charset="0"/>
              <a:cs typeface="Times New Roman" pitchFamily="18" charset="0"/>
            </a:endParaRPr>
          </a:p>
          <a:p>
            <a:pPr>
              <a:lnSpc>
                <a:spcPct val="160000"/>
              </a:lnSpc>
            </a:pPr>
            <a:r>
              <a:rPr lang="ar-JO" sz="3000" dirty="0">
                <a:latin typeface="Times New Roman" pitchFamily="18" charset="0"/>
                <a:cs typeface="Times New Roman" pitchFamily="18" charset="0"/>
              </a:rPr>
              <a:t>تطوير البنية التحتية لتلبية متطلبات مواصفة شهادة الحلال ونظام إدارة السلامة </a:t>
            </a:r>
            <a:r>
              <a:rPr lang="ar-JO" sz="3000" dirty="0" smtClean="0">
                <a:latin typeface="Times New Roman" pitchFamily="18" charset="0"/>
                <a:cs typeface="Times New Roman" pitchFamily="18" charset="0"/>
              </a:rPr>
              <a:t>الغذائية</a:t>
            </a:r>
            <a:r>
              <a:rPr lang="ar-SA" sz="3000" dirty="0" smtClean="0">
                <a:latin typeface="Times New Roman" pitchFamily="18" charset="0"/>
                <a:cs typeface="Times New Roman" pitchFamily="18" charset="0"/>
              </a:rPr>
              <a:t>.</a:t>
            </a:r>
            <a:endParaRPr lang="en-US" sz="3000" dirty="0">
              <a:latin typeface="Times New Roman" pitchFamily="18" charset="0"/>
              <a:cs typeface="Times New Roman" pitchFamily="18" charset="0"/>
            </a:endParaRPr>
          </a:p>
          <a:p>
            <a:pPr>
              <a:lnSpc>
                <a:spcPct val="160000"/>
              </a:lnSpc>
            </a:pPr>
            <a:r>
              <a:rPr lang="ar-JO" sz="3000" dirty="0" smtClean="0">
                <a:latin typeface="Times New Roman" pitchFamily="18" charset="0"/>
                <a:cs typeface="Times New Roman" pitchFamily="18" charset="0"/>
              </a:rPr>
              <a:t>تطوير </a:t>
            </a:r>
            <a:r>
              <a:rPr lang="ar-JO" sz="3000" dirty="0">
                <a:latin typeface="Times New Roman" pitchFamily="18" charset="0"/>
                <a:cs typeface="Times New Roman" pitchFamily="18" charset="0"/>
              </a:rPr>
              <a:t>إجراءات واضحة للتحكم في المواد غير المطابقة، </a:t>
            </a:r>
            <a:r>
              <a:rPr lang="ar-JO" sz="3000" dirty="0" smtClean="0">
                <a:latin typeface="Times New Roman" pitchFamily="18" charset="0"/>
                <a:cs typeface="Times New Roman" pitchFamily="18" charset="0"/>
              </a:rPr>
              <a:t>وإجراءات </a:t>
            </a:r>
            <a:r>
              <a:rPr lang="ar-JO" sz="3000" dirty="0">
                <a:latin typeface="Times New Roman" pitchFamily="18" charset="0"/>
                <a:cs typeface="Times New Roman" pitchFamily="18" charset="0"/>
              </a:rPr>
              <a:t>تصحيحية، وإجراءات سحب المنتج غير المطابق</a:t>
            </a:r>
            <a:r>
              <a:rPr lang="ar-JO" sz="2800" dirty="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lvl="0"/>
            <a:endParaRPr lang="ar-SA" dirty="0"/>
          </a:p>
        </p:txBody>
      </p:sp>
    </p:spTree>
  </p:cSld>
  <p:clrMapOvr>
    <a:masterClrMapping/>
  </p:clrMapOvr>
  <p:transition spd="slow">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29642" cy="2214554"/>
          </a:xfrm>
        </p:spPr>
        <p:txBody>
          <a:bodyPr>
            <a:normAutofit/>
          </a:bodyPr>
          <a:lstStyle/>
          <a:p>
            <a:pPr algn="ctr"/>
            <a:r>
              <a:rPr lang="ar-SA" sz="5300" dirty="0" smtClean="0">
                <a:latin typeface="Times New Roman" pitchFamily="18" charset="0"/>
                <a:cs typeface="Times New Roman" pitchFamily="18" charset="0"/>
              </a:rPr>
              <a:t>متطلبات عامة </a:t>
            </a:r>
            <a:r>
              <a:rPr lang="ar-SA" sz="5300" dirty="0" smtClean="0">
                <a:latin typeface="Times New Roman" pitchFamily="18" charset="0"/>
                <a:cs typeface="Times New Roman" pitchFamily="18" charset="0"/>
              </a:rPr>
              <a:t>للشركة</a:t>
            </a:r>
            <a:r>
              <a:rPr lang="en-US" dirty="0" smtClean="0"/>
              <a:t/>
            </a:r>
            <a:br>
              <a:rPr lang="en-US" dirty="0" smtClean="0"/>
            </a:br>
            <a:endParaRPr lang="ar-SA" dirty="0"/>
          </a:p>
        </p:txBody>
      </p:sp>
      <p:sp>
        <p:nvSpPr>
          <p:cNvPr id="6" name="Content Placeholder 5"/>
          <p:cNvSpPr>
            <a:spLocks noGrp="1"/>
          </p:cNvSpPr>
          <p:nvPr>
            <p:ph idx="1"/>
          </p:nvPr>
        </p:nvSpPr>
        <p:spPr>
          <a:xfrm>
            <a:off x="1357290" y="1643050"/>
            <a:ext cx="7239000" cy="928694"/>
          </a:xfrm>
        </p:spPr>
        <p:txBody>
          <a:bodyPr/>
          <a:lstStyle/>
          <a:p>
            <a:pPr>
              <a:buNone/>
            </a:pPr>
            <a:r>
              <a:rPr lang="ar-JO" b="1" dirty="0" smtClean="0"/>
              <a:t>بناء الهيكل التنظيمي :</a:t>
            </a:r>
            <a:endParaRPr lang="en-US" b="1" dirty="0" smtClean="0"/>
          </a:p>
          <a:p>
            <a:endParaRPr lang="ar-SA" dirty="0"/>
          </a:p>
        </p:txBody>
      </p:sp>
      <p:pic>
        <p:nvPicPr>
          <p:cNvPr id="7" name="Picture 2"/>
          <p:cNvPicPr>
            <a:picLocks noChangeAspect="1" noChangeArrowheads="1"/>
          </p:cNvPicPr>
          <p:nvPr/>
        </p:nvPicPr>
        <p:blipFill>
          <a:blip r:embed="rId2"/>
          <a:stretch>
            <a:fillRect/>
          </a:stretch>
        </p:blipFill>
        <p:spPr bwMode="auto">
          <a:xfrm>
            <a:off x="571472" y="2214554"/>
            <a:ext cx="8001056" cy="4214842"/>
          </a:xfrm>
          <a:prstGeom prst="rect">
            <a:avLst/>
          </a:prstGeom>
          <a:noFill/>
          <a:ln w="9525">
            <a:noFill/>
            <a:miter lim="800000"/>
            <a:headEnd/>
            <a:tailEnd/>
          </a:ln>
          <a:effectLst/>
        </p:spPr>
      </p:pic>
    </p:spTree>
  </p:cSld>
  <p:clrMapOvr>
    <a:masterClrMapping/>
  </p:clrMapOvr>
  <p:transition spd="slow">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a:xfrm>
            <a:off x="457200" y="785794"/>
            <a:ext cx="8329642" cy="5669942"/>
          </a:xfrm>
        </p:spPr>
        <p:txBody>
          <a:bodyPr>
            <a:normAutofit fontScale="85000" lnSpcReduction="20000"/>
          </a:bodyPr>
          <a:lstStyle/>
          <a:p>
            <a:pPr>
              <a:buNone/>
            </a:pPr>
            <a:r>
              <a:rPr lang="ar-JO" sz="2800" b="1" dirty="0" smtClean="0"/>
              <a:t>الأوصاف الوظيفية:</a:t>
            </a:r>
          </a:p>
          <a:p>
            <a:pPr>
              <a:buNone/>
            </a:pPr>
            <a:endParaRPr lang="ar-JO" b="1" dirty="0" smtClean="0"/>
          </a:p>
          <a:p>
            <a:pPr>
              <a:buNone/>
            </a:pPr>
            <a:r>
              <a:rPr lang="ar-JO" b="1" dirty="0" smtClean="0"/>
              <a:t>ممثل الجودة  :</a:t>
            </a:r>
          </a:p>
          <a:p>
            <a:pPr>
              <a:buNone/>
            </a:pPr>
            <a:endParaRPr lang="en-US" b="1" dirty="0" smtClean="0"/>
          </a:p>
          <a:p>
            <a:pPr>
              <a:buNone/>
            </a:pPr>
            <a:r>
              <a:rPr lang="ar-SA" b="1" dirty="0" smtClean="0"/>
              <a:t>المسئوليات والصلاحيات :</a:t>
            </a:r>
            <a:endParaRPr lang="en-US" dirty="0" smtClean="0"/>
          </a:p>
          <a:p>
            <a:pPr lvl="0"/>
            <a:r>
              <a:rPr lang="ar-SA" sz="3200" dirty="0" smtClean="0"/>
              <a:t>تصميم النماذج والوثائق الخاصة بالجودة . </a:t>
            </a:r>
            <a:endParaRPr lang="en-US" sz="3200" dirty="0" smtClean="0"/>
          </a:p>
          <a:p>
            <a:pPr lvl="0"/>
            <a:r>
              <a:rPr lang="ar-SA" sz="3200" dirty="0" smtClean="0"/>
              <a:t>التأكد من جميع الماكينات والمعدات وخطوط الإنتاج أنها تعمل بالشكل الممتاز.</a:t>
            </a:r>
            <a:endParaRPr lang="en-US" sz="3200" dirty="0" smtClean="0"/>
          </a:p>
          <a:p>
            <a:pPr lvl="0"/>
            <a:r>
              <a:rPr lang="ar-SA" sz="3200" dirty="0" smtClean="0"/>
              <a:t>مراقبة جودة المواد الأولية والمنتجات النهائية ومطابقتها للمواصفات.</a:t>
            </a:r>
            <a:endParaRPr lang="en-US" sz="3200" dirty="0" smtClean="0"/>
          </a:p>
          <a:p>
            <a:pPr lvl="0"/>
            <a:r>
              <a:rPr lang="ar-SA" sz="3200" dirty="0" smtClean="0"/>
              <a:t>وضع خطة الجودة وتطويرها ومتابعة أمور السلامة العامة في الشركة.</a:t>
            </a:r>
            <a:endParaRPr lang="en-US" sz="3200" dirty="0" smtClean="0"/>
          </a:p>
          <a:p>
            <a:pPr lvl="0"/>
            <a:r>
              <a:rPr lang="ar-SA" sz="3200" dirty="0" smtClean="0"/>
              <a:t>كتابة تقارير دورية ذات العلاقة بالجودة وتسليمها للمسئول المباشر.</a:t>
            </a:r>
          </a:p>
          <a:p>
            <a:pPr lvl="0"/>
            <a:endParaRPr lang="ar-SA" dirty="0" smtClean="0"/>
          </a:p>
          <a:p>
            <a:pPr>
              <a:buNone/>
            </a:pPr>
            <a:r>
              <a:rPr lang="ar-SA" b="1" dirty="0" smtClean="0"/>
              <a:t>المؤهلات العلمية :</a:t>
            </a:r>
            <a:endParaRPr lang="en-US" dirty="0" smtClean="0"/>
          </a:p>
          <a:p>
            <a:pPr lvl="0"/>
            <a:r>
              <a:rPr lang="ar-SA" sz="3200" dirty="0" smtClean="0"/>
              <a:t>شهادة البكالوريوس في تخصص الهندسة الصناعية أو التصنيع الغذائي . </a:t>
            </a:r>
            <a:endParaRPr lang="en-US" sz="3200" dirty="0" smtClean="0"/>
          </a:p>
          <a:p>
            <a:pPr lvl="0"/>
            <a:r>
              <a:rPr lang="ar-SA" sz="3200" dirty="0" smtClean="0"/>
              <a:t>خبرة لا تقل عن خمس سنوات في مجال التصنيع الغذائي.</a:t>
            </a:r>
            <a:endParaRPr lang="en-US" sz="3200" dirty="0" smtClean="0"/>
          </a:p>
          <a:p>
            <a:endParaRPr lang="ar-SA" dirty="0"/>
          </a:p>
        </p:txBody>
      </p:sp>
    </p:spTree>
  </p:cSld>
  <p:clrMapOvr>
    <a:masterClrMapping/>
  </p:clrMapOvr>
  <p:transition spd="slow">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8472518" cy="2466018"/>
          </a:xfrm>
        </p:spPr>
        <p:txBody>
          <a:bodyPr>
            <a:normAutofit/>
          </a:bodyPr>
          <a:lstStyle/>
          <a:p>
            <a:pPr algn="ctr"/>
            <a:r>
              <a:rPr lang="ar-JO" sz="5300" dirty="0" smtClean="0">
                <a:latin typeface="Times New Roman" pitchFamily="18" charset="0"/>
                <a:cs typeface="Times New Roman" pitchFamily="18" charset="0"/>
              </a:rPr>
              <a:t>التصميم الداخلي للشركة بما يتناسب وتطبيق شهادة الحلال</a:t>
            </a:r>
            <a:r>
              <a:rPr lang="en-US" sz="2800" b="1" dirty="0" smtClean="0"/>
              <a:t/>
            </a:r>
            <a:br>
              <a:rPr lang="en-US" sz="2800" b="1" dirty="0" smtClean="0"/>
            </a:br>
            <a:endParaRPr lang="ar-SA" sz="2800" dirty="0"/>
          </a:p>
        </p:txBody>
      </p:sp>
      <p:sp>
        <p:nvSpPr>
          <p:cNvPr id="3" name="Content Placeholder 2"/>
          <p:cNvSpPr>
            <a:spLocks noGrp="1"/>
          </p:cNvSpPr>
          <p:nvPr>
            <p:ph idx="1"/>
          </p:nvPr>
        </p:nvSpPr>
        <p:spPr>
          <a:xfrm>
            <a:off x="457200" y="2571744"/>
            <a:ext cx="8229600" cy="3752856"/>
          </a:xfrm>
        </p:spPr>
        <p:txBody>
          <a:bodyPr>
            <a:normAutofit/>
          </a:bodyPr>
          <a:lstStyle/>
          <a:p>
            <a:pPr>
              <a:buNone/>
            </a:pPr>
            <a:r>
              <a:rPr lang="ar-SA" sz="3000" dirty="0" smtClean="0">
                <a:latin typeface="Times New Roman" pitchFamily="18" charset="0"/>
                <a:cs typeface="Times New Roman" pitchFamily="18" charset="0"/>
              </a:rPr>
              <a:t>تمتلك الشركة مبنى مكوناً من ثلاثة طوابق، حيث تمّ تخصيص كل طابق لعمليات تشغيلية محددة.</a:t>
            </a:r>
          </a:p>
        </p:txBody>
      </p:sp>
      <p:pic>
        <p:nvPicPr>
          <p:cNvPr id="23554" name="Picture 2" descr="C:\Documents and Settings\MT2X.COM\Desktop\بدون عنوان.JPG"/>
          <p:cNvPicPr>
            <a:picLocks noChangeAspect="1" noChangeArrowheads="1"/>
          </p:cNvPicPr>
          <p:nvPr/>
        </p:nvPicPr>
        <p:blipFill>
          <a:blip r:embed="rId2"/>
          <a:srcRect l="34765" t="74610" r="33008" b="13671"/>
          <a:stretch>
            <a:fillRect/>
          </a:stretch>
        </p:blipFill>
        <p:spPr bwMode="auto">
          <a:xfrm>
            <a:off x="857224" y="3500438"/>
            <a:ext cx="7806048" cy="2786082"/>
          </a:xfrm>
          <a:prstGeom prst="rect">
            <a:avLst/>
          </a:prstGeom>
          <a:noFill/>
        </p:spPr>
      </p:pic>
    </p:spTree>
  </p:cSld>
  <p:clrMapOvr>
    <a:masterClrMapping/>
  </p:clrMapOvr>
  <p:transition spd="slow">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a:srcRect/>
          <a:stretch>
            <a:fillRect/>
          </a:stretch>
        </p:blipFill>
        <p:spPr bwMode="auto">
          <a:xfrm>
            <a:off x="-214346" y="626434"/>
            <a:ext cx="9644130" cy="6595087"/>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69" name="Rectangle 1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pSp>
        <p:nvGrpSpPr>
          <p:cNvPr id="57345" name="Group 1"/>
          <p:cNvGrpSpPr>
            <a:grpSpLocks noChangeAspect="1"/>
          </p:cNvGrpSpPr>
          <p:nvPr/>
        </p:nvGrpSpPr>
        <p:grpSpPr bwMode="auto">
          <a:xfrm>
            <a:off x="285720" y="642918"/>
            <a:ext cx="7786774" cy="3086871"/>
            <a:chOff x="0" y="0"/>
            <a:chExt cx="7995" cy="3810"/>
          </a:xfrm>
        </p:grpSpPr>
        <p:sp>
          <p:nvSpPr>
            <p:cNvPr id="57468" name="AutoShape 124"/>
            <p:cNvSpPr>
              <a:spLocks noChangeAspect="1" noChangeArrowheads="1" noTextEdit="1"/>
            </p:cNvSpPr>
            <p:nvPr/>
          </p:nvSpPr>
          <p:spPr bwMode="auto">
            <a:xfrm>
              <a:off x="0" y="0"/>
              <a:ext cx="7995" cy="3810"/>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57467" name="Freeform 123"/>
            <p:cNvSpPr>
              <a:spLocks/>
            </p:cNvSpPr>
            <p:nvPr/>
          </p:nvSpPr>
          <p:spPr bwMode="auto">
            <a:xfrm>
              <a:off x="6886" y="566"/>
              <a:ext cx="850" cy="1"/>
            </a:xfrm>
            <a:custGeom>
              <a:avLst/>
              <a:gdLst/>
              <a:ahLst/>
              <a:cxnLst>
                <a:cxn ang="0">
                  <a:pos x="0" y="0"/>
                </a:cxn>
                <a:cxn ang="0">
                  <a:pos x="0" y="0"/>
                </a:cxn>
                <a:cxn ang="0">
                  <a:pos x="573" y="0"/>
                </a:cxn>
              </a:cxnLst>
              <a:rect l="0" t="0" r="r" b="b"/>
              <a:pathLst>
                <a:path w="573">
                  <a:moveTo>
                    <a:pt x="0" y="0"/>
                  </a:moveTo>
                  <a:lnTo>
                    <a:pt x="0" y="0"/>
                  </a:lnTo>
                  <a:lnTo>
                    <a:pt x="573"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66" name="Freeform 122"/>
            <p:cNvSpPr>
              <a:spLocks/>
            </p:cNvSpPr>
            <p:nvPr/>
          </p:nvSpPr>
          <p:spPr bwMode="auto">
            <a:xfrm>
              <a:off x="7725" y="575"/>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65" name="Freeform 121"/>
            <p:cNvSpPr>
              <a:spLocks/>
            </p:cNvSpPr>
            <p:nvPr/>
          </p:nvSpPr>
          <p:spPr bwMode="auto">
            <a:xfrm>
              <a:off x="6046" y="566"/>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64" name="Freeform 120"/>
            <p:cNvSpPr>
              <a:spLocks/>
            </p:cNvSpPr>
            <p:nvPr/>
          </p:nvSpPr>
          <p:spPr bwMode="auto">
            <a:xfrm>
              <a:off x="6886" y="575"/>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63" name="Freeform 119"/>
            <p:cNvSpPr>
              <a:spLocks/>
            </p:cNvSpPr>
            <p:nvPr/>
          </p:nvSpPr>
          <p:spPr bwMode="auto">
            <a:xfrm>
              <a:off x="5206" y="566"/>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62" name="Freeform 118"/>
            <p:cNvSpPr>
              <a:spLocks/>
            </p:cNvSpPr>
            <p:nvPr/>
          </p:nvSpPr>
          <p:spPr bwMode="auto">
            <a:xfrm>
              <a:off x="6046" y="575"/>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61" name="Freeform 117"/>
            <p:cNvSpPr>
              <a:spLocks/>
            </p:cNvSpPr>
            <p:nvPr/>
          </p:nvSpPr>
          <p:spPr bwMode="auto">
            <a:xfrm>
              <a:off x="4365" y="566"/>
              <a:ext cx="84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60" name="Freeform 116"/>
            <p:cNvSpPr>
              <a:spLocks/>
            </p:cNvSpPr>
            <p:nvPr/>
          </p:nvSpPr>
          <p:spPr bwMode="auto">
            <a:xfrm>
              <a:off x="5206" y="575"/>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59" name="Freeform 115"/>
            <p:cNvSpPr>
              <a:spLocks/>
            </p:cNvSpPr>
            <p:nvPr/>
          </p:nvSpPr>
          <p:spPr bwMode="auto">
            <a:xfrm>
              <a:off x="3525" y="566"/>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58" name="Freeform 114"/>
            <p:cNvSpPr>
              <a:spLocks/>
            </p:cNvSpPr>
            <p:nvPr/>
          </p:nvSpPr>
          <p:spPr bwMode="auto">
            <a:xfrm>
              <a:off x="4365" y="575"/>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57" name="Freeform 113"/>
            <p:cNvSpPr>
              <a:spLocks/>
            </p:cNvSpPr>
            <p:nvPr/>
          </p:nvSpPr>
          <p:spPr bwMode="auto">
            <a:xfrm>
              <a:off x="1519" y="566"/>
              <a:ext cx="2006" cy="1"/>
            </a:xfrm>
            <a:custGeom>
              <a:avLst/>
              <a:gdLst/>
              <a:ahLst/>
              <a:cxnLst>
                <a:cxn ang="0">
                  <a:pos x="0" y="0"/>
                </a:cxn>
                <a:cxn ang="0">
                  <a:pos x="0" y="0"/>
                </a:cxn>
                <a:cxn ang="0">
                  <a:pos x="1353" y="0"/>
                </a:cxn>
              </a:cxnLst>
              <a:rect l="0" t="0" r="r" b="b"/>
              <a:pathLst>
                <a:path w="1353">
                  <a:moveTo>
                    <a:pt x="0" y="0"/>
                  </a:moveTo>
                  <a:lnTo>
                    <a:pt x="0" y="0"/>
                  </a:lnTo>
                  <a:lnTo>
                    <a:pt x="1353"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56" name="Freeform 112"/>
            <p:cNvSpPr>
              <a:spLocks/>
            </p:cNvSpPr>
            <p:nvPr/>
          </p:nvSpPr>
          <p:spPr bwMode="auto">
            <a:xfrm>
              <a:off x="3525" y="575"/>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55" name="Freeform 111"/>
            <p:cNvSpPr>
              <a:spLocks/>
            </p:cNvSpPr>
            <p:nvPr/>
          </p:nvSpPr>
          <p:spPr bwMode="auto">
            <a:xfrm>
              <a:off x="949" y="566"/>
              <a:ext cx="570"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54" name="Freeform 110"/>
            <p:cNvSpPr>
              <a:spLocks/>
            </p:cNvSpPr>
            <p:nvPr/>
          </p:nvSpPr>
          <p:spPr bwMode="auto">
            <a:xfrm>
              <a:off x="1519" y="575"/>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53" name="Freeform 109"/>
            <p:cNvSpPr>
              <a:spLocks/>
            </p:cNvSpPr>
            <p:nvPr/>
          </p:nvSpPr>
          <p:spPr bwMode="auto">
            <a:xfrm>
              <a:off x="959" y="575"/>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52" name="Freeform 108"/>
            <p:cNvSpPr>
              <a:spLocks/>
            </p:cNvSpPr>
            <p:nvPr/>
          </p:nvSpPr>
          <p:spPr bwMode="auto">
            <a:xfrm>
              <a:off x="6886" y="1070"/>
              <a:ext cx="850" cy="1"/>
            </a:xfrm>
            <a:custGeom>
              <a:avLst/>
              <a:gdLst/>
              <a:ahLst/>
              <a:cxnLst>
                <a:cxn ang="0">
                  <a:pos x="0" y="0"/>
                </a:cxn>
                <a:cxn ang="0">
                  <a:pos x="0" y="0"/>
                </a:cxn>
                <a:cxn ang="0">
                  <a:pos x="573" y="0"/>
                </a:cxn>
              </a:cxnLst>
              <a:rect l="0" t="0" r="r" b="b"/>
              <a:pathLst>
                <a:path w="573">
                  <a:moveTo>
                    <a:pt x="0" y="0"/>
                  </a:moveTo>
                  <a:lnTo>
                    <a:pt x="0" y="0"/>
                  </a:lnTo>
                  <a:lnTo>
                    <a:pt x="573"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51" name="Freeform 107"/>
            <p:cNvSpPr>
              <a:spLocks/>
            </p:cNvSpPr>
            <p:nvPr/>
          </p:nvSpPr>
          <p:spPr bwMode="auto">
            <a:xfrm>
              <a:off x="7725" y="107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50" name="Freeform 106"/>
            <p:cNvSpPr>
              <a:spLocks/>
            </p:cNvSpPr>
            <p:nvPr/>
          </p:nvSpPr>
          <p:spPr bwMode="auto">
            <a:xfrm>
              <a:off x="6046" y="1070"/>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49" name="Freeform 105"/>
            <p:cNvSpPr>
              <a:spLocks/>
            </p:cNvSpPr>
            <p:nvPr/>
          </p:nvSpPr>
          <p:spPr bwMode="auto">
            <a:xfrm>
              <a:off x="6886" y="107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48" name="Freeform 104"/>
            <p:cNvSpPr>
              <a:spLocks/>
            </p:cNvSpPr>
            <p:nvPr/>
          </p:nvSpPr>
          <p:spPr bwMode="auto">
            <a:xfrm>
              <a:off x="5206" y="1070"/>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47" name="Freeform 103"/>
            <p:cNvSpPr>
              <a:spLocks/>
            </p:cNvSpPr>
            <p:nvPr/>
          </p:nvSpPr>
          <p:spPr bwMode="auto">
            <a:xfrm>
              <a:off x="6046" y="107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46" name="Freeform 102"/>
            <p:cNvSpPr>
              <a:spLocks/>
            </p:cNvSpPr>
            <p:nvPr/>
          </p:nvSpPr>
          <p:spPr bwMode="auto">
            <a:xfrm>
              <a:off x="4365" y="1070"/>
              <a:ext cx="84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45" name="Freeform 101"/>
            <p:cNvSpPr>
              <a:spLocks/>
            </p:cNvSpPr>
            <p:nvPr/>
          </p:nvSpPr>
          <p:spPr bwMode="auto">
            <a:xfrm>
              <a:off x="5206" y="107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44" name="Freeform 100"/>
            <p:cNvSpPr>
              <a:spLocks/>
            </p:cNvSpPr>
            <p:nvPr/>
          </p:nvSpPr>
          <p:spPr bwMode="auto">
            <a:xfrm>
              <a:off x="3525" y="1070"/>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43" name="Freeform 99"/>
            <p:cNvSpPr>
              <a:spLocks/>
            </p:cNvSpPr>
            <p:nvPr/>
          </p:nvSpPr>
          <p:spPr bwMode="auto">
            <a:xfrm>
              <a:off x="4365" y="107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42" name="Freeform 98"/>
            <p:cNvSpPr>
              <a:spLocks/>
            </p:cNvSpPr>
            <p:nvPr/>
          </p:nvSpPr>
          <p:spPr bwMode="auto">
            <a:xfrm>
              <a:off x="1519" y="1070"/>
              <a:ext cx="2006" cy="1"/>
            </a:xfrm>
            <a:custGeom>
              <a:avLst/>
              <a:gdLst/>
              <a:ahLst/>
              <a:cxnLst>
                <a:cxn ang="0">
                  <a:pos x="0" y="0"/>
                </a:cxn>
                <a:cxn ang="0">
                  <a:pos x="0" y="0"/>
                </a:cxn>
                <a:cxn ang="0">
                  <a:pos x="1353" y="0"/>
                </a:cxn>
              </a:cxnLst>
              <a:rect l="0" t="0" r="r" b="b"/>
              <a:pathLst>
                <a:path w="1353">
                  <a:moveTo>
                    <a:pt x="0" y="0"/>
                  </a:moveTo>
                  <a:lnTo>
                    <a:pt x="0" y="0"/>
                  </a:lnTo>
                  <a:lnTo>
                    <a:pt x="1353"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41" name="Freeform 97"/>
            <p:cNvSpPr>
              <a:spLocks/>
            </p:cNvSpPr>
            <p:nvPr/>
          </p:nvSpPr>
          <p:spPr bwMode="auto">
            <a:xfrm>
              <a:off x="3525" y="107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40" name="Freeform 96"/>
            <p:cNvSpPr>
              <a:spLocks/>
            </p:cNvSpPr>
            <p:nvPr/>
          </p:nvSpPr>
          <p:spPr bwMode="auto">
            <a:xfrm>
              <a:off x="949" y="1070"/>
              <a:ext cx="570"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39" name="Freeform 95"/>
            <p:cNvSpPr>
              <a:spLocks/>
            </p:cNvSpPr>
            <p:nvPr/>
          </p:nvSpPr>
          <p:spPr bwMode="auto">
            <a:xfrm>
              <a:off x="1519" y="107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38" name="Freeform 94"/>
            <p:cNvSpPr>
              <a:spLocks/>
            </p:cNvSpPr>
            <p:nvPr/>
          </p:nvSpPr>
          <p:spPr bwMode="auto">
            <a:xfrm>
              <a:off x="959" y="107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37" name="Freeform 93"/>
            <p:cNvSpPr>
              <a:spLocks/>
            </p:cNvSpPr>
            <p:nvPr/>
          </p:nvSpPr>
          <p:spPr bwMode="auto">
            <a:xfrm>
              <a:off x="6886" y="1573"/>
              <a:ext cx="850" cy="1"/>
            </a:xfrm>
            <a:custGeom>
              <a:avLst/>
              <a:gdLst/>
              <a:ahLst/>
              <a:cxnLst>
                <a:cxn ang="0">
                  <a:pos x="0" y="0"/>
                </a:cxn>
                <a:cxn ang="0">
                  <a:pos x="0" y="0"/>
                </a:cxn>
                <a:cxn ang="0">
                  <a:pos x="573" y="0"/>
                </a:cxn>
              </a:cxnLst>
              <a:rect l="0" t="0" r="r" b="b"/>
              <a:pathLst>
                <a:path w="573">
                  <a:moveTo>
                    <a:pt x="0" y="0"/>
                  </a:moveTo>
                  <a:lnTo>
                    <a:pt x="0" y="0"/>
                  </a:lnTo>
                  <a:lnTo>
                    <a:pt x="573"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36" name="Freeform 92"/>
            <p:cNvSpPr>
              <a:spLocks/>
            </p:cNvSpPr>
            <p:nvPr/>
          </p:nvSpPr>
          <p:spPr bwMode="auto">
            <a:xfrm>
              <a:off x="7725" y="1582"/>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35" name="Freeform 91"/>
            <p:cNvSpPr>
              <a:spLocks/>
            </p:cNvSpPr>
            <p:nvPr/>
          </p:nvSpPr>
          <p:spPr bwMode="auto">
            <a:xfrm>
              <a:off x="6046" y="1573"/>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34" name="Freeform 90"/>
            <p:cNvSpPr>
              <a:spLocks/>
            </p:cNvSpPr>
            <p:nvPr/>
          </p:nvSpPr>
          <p:spPr bwMode="auto">
            <a:xfrm>
              <a:off x="6886" y="1582"/>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33" name="Freeform 89"/>
            <p:cNvSpPr>
              <a:spLocks/>
            </p:cNvSpPr>
            <p:nvPr/>
          </p:nvSpPr>
          <p:spPr bwMode="auto">
            <a:xfrm>
              <a:off x="5206" y="1573"/>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32" name="Freeform 88"/>
            <p:cNvSpPr>
              <a:spLocks/>
            </p:cNvSpPr>
            <p:nvPr/>
          </p:nvSpPr>
          <p:spPr bwMode="auto">
            <a:xfrm>
              <a:off x="6046" y="1582"/>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31" name="Freeform 87"/>
            <p:cNvSpPr>
              <a:spLocks/>
            </p:cNvSpPr>
            <p:nvPr/>
          </p:nvSpPr>
          <p:spPr bwMode="auto">
            <a:xfrm>
              <a:off x="4365" y="1573"/>
              <a:ext cx="84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30" name="Freeform 86"/>
            <p:cNvSpPr>
              <a:spLocks/>
            </p:cNvSpPr>
            <p:nvPr/>
          </p:nvSpPr>
          <p:spPr bwMode="auto">
            <a:xfrm>
              <a:off x="5206" y="1582"/>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29" name="Freeform 85"/>
            <p:cNvSpPr>
              <a:spLocks/>
            </p:cNvSpPr>
            <p:nvPr/>
          </p:nvSpPr>
          <p:spPr bwMode="auto">
            <a:xfrm>
              <a:off x="3525" y="1573"/>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28" name="Freeform 84"/>
            <p:cNvSpPr>
              <a:spLocks/>
            </p:cNvSpPr>
            <p:nvPr/>
          </p:nvSpPr>
          <p:spPr bwMode="auto">
            <a:xfrm>
              <a:off x="4365" y="1582"/>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27" name="Freeform 83"/>
            <p:cNvSpPr>
              <a:spLocks/>
            </p:cNvSpPr>
            <p:nvPr/>
          </p:nvSpPr>
          <p:spPr bwMode="auto">
            <a:xfrm>
              <a:off x="1519" y="1573"/>
              <a:ext cx="2006" cy="1"/>
            </a:xfrm>
            <a:custGeom>
              <a:avLst/>
              <a:gdLst/>
              <a:ahLst/>
              <a:cxnLst>
                <a:cxn ang="0">
                  <a:pos x="0" y="0"/>
                </a:cxn>
                <a:cxn ang="0">
                  <a:pos x="0" y="0"/>
                </a:cxn>
                <a:cxn ang="0">
                  <a:pos x="1353" y="0"/>
                </a:cxn>
              </a:cxnLst>
              <a:rect l="0" t="0" r="r" b="b"/>
              <a:pathLst>
                <a:path w="1353">
                  <a:moveTo>
                    <a:pt x="0" y="0"/>
                  </a:moveTo>
                  <a:lnTo>
                    <a:pt x="0" y="0"/>
                  </a:lnTo>
                  <a:lnTo>
                    <a:pt x="1353"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26" name="Freeform 82"/>
            <p:cNvSpPr>
              <a:spLocks/>
            </p:cNvSpPr>
            <p:nvPr/>
          </p:nvSpPr>
          <p:spPr bwMode="auto">
            <a:xfrm>
              <a:off x="3525" y="1582"/>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25" name="Freeform 81"/>
            <p:cNvSpPr>
              <a:spLocks/>
            </p:cNvSpPr>
            <p:nvPr/>
          </p:nvSpPr>
          <p:spPr bwMode="auto">
            <a:xfrm>
              <a:off x="949" y="1573"/>
              <a:ext cx="570"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24" name="Freeform 80"/>
            <p:cNvSpPr>
              <a:spLocks/>
            </p:cNvSpPr>
            <p:nvPr/>
          </p:nvSpPr>
          <p:spPr bwMode="auto">
            <a:xfrm>
              <a:off x="1519" y="1582"/>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23" name="Freeform 79"/>
            <p:cNvSpPr>
              <a:spLocks/>
            </p:cNvSpPr>
            <p:nvPr/>
          </p:nvSpPr>
          <p:spPr bwMode="auto">
            <a:xfrm>
              <a:off x="959" y="1582"/>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22" name="Freeform 78"/>
            <p:cNvSpPr>
              <a:spLocks/>
            </p:cNvSpPr>
            <p:nvPr/>
          </p:nvSpPr>
          <p:spPr bwMode="auto">
            <a:xfrm>
              <a:off x="6886" y="2077"/>
              <a:ext cx="850" cy="1"/>
            </a:xfrm>
            <a:custGeom>
              <a:avLst/>
              <a:gdLst/>
              <a:ahLst/>
              <a:cxnLst>
                <a:cxn ang="0">
                  <a:pos x="0" y="0"/>
                </a:cxn>
                <a:cxn ang="0">
                  <a:pos x="0" y="0"/>
                </a:cxn>
                <a:cxn ang="0">
                  <a:pos x="573" y="0"/>
                </a:cxn>
              </a:cxnLst>
              <a:rect l="0" t="0" r="r" b="b"/>
              <a:pathLst>
                <a:path w="573">
                  <a:moveTo>
                    <a:pt x="0" y="0"/>
                  </a:moveTo>
                  <a:lnTo>
                    <a:pt x="0" y="0"/>
                  </a:lnTo>
                  <a:lnTo>
                    <a:pt x="573"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21" name="Freeform 77"/>
            <p:cNvSpPr>
              <a:spLocks/>
            </p:cNvSpPr>
            <p:nvPr/>
          </p:nvSpPr>
          <p:spPr bwMode="auto">
            <a:xfrm>
              <a:off x="7725" y="2086"/>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20" name="Freeform 76"/>
            <p:cNvSpPr>
              <a:spLocks/>
            </p:cNvSpPr>
            <p:nvPr/>
          </p:nvSpPr>
          <p:spPr bwMode="auto">
            <a:xfrm>
              <a:off x="6046" y="2077"/>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19" name="Freeform 75"/>
            <p:cNvSpPr>
              <a:spLocks/>
            </p:cNvSpPr>
            <p:nvPr/>
          </p:nvSpPr>
          <p:spPr bwMode="auto">
            <a:xfrm>
              <a:off x="6886" y="2086"/>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18" name="Freeform 74"/>
            <p:cNvSpPr>
              <a:spLocks/>
            </p:cNvSpPr>
            <p:nvPr/>
          </p:nvSpPr>
          <p:spPr bwMode="auto">
            <a:xfrm>
              <a:off x="5206" y="2077"/>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17" name="Freeform 73"/>
            <p:cNvSpPr>
              <a:spLocks/>
            </p:cNvSpPr>
            <p:nvPr/>
          </p:nvSpPr>
          <p:spPr bwMode="auto">
            <a:xfrm>
              <a:off x="6046" y="2086"/>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16" name="Freeform 72"/>
            <p:cNvSpPr>
              <a:spLocks/>
            </p:cNvSpPr>
            <p:nvPr/>
          </p:nvSpPr>
          <p:spPr bwMode="auto">
            <a:xfrm>
              <a:off x="4365" y="2077"/>
              <a:ext cx="84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15" name="Freeform 71"/>
            <p:cNvSpPr>
              <a:spLocks/>
            </p:cNvSpPr>
            <p:nvPr/>
          </p:nvSpPr>
          <p:spPr bwMode="auto">
            <a:xfrm>
              <a:off x="5206" y="2086"/>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14" name="Freeform 70"/>
            <p:cNvSpPr>
              <a:spLocks/>
            </p:cNvSpPr>
            <p:nvPr/>
          </p:nvSpPr>
          <p:spPr bwMode="auto">
            <a:xfrm>
              <a:off x="3525" y="2077"/>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13" name="Freeform 69"/>
            <p:cNvSpPr>
              <a:spLocks/>
            </p:cNvSpPr>
            <p:nvPr/>
          </p:nvSpPr>
          <p:spPr bwMode="auto">
            <a:xfrm>
              <a:off x="4365" y="2086"/>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12" name="Freeform 68"/>
            <p:cNvSpPr>
              <a:spLocks/>
            </p:cNvSpPr>
            <p:nvPr/>
          </p:nvSpPr>
          <p:spPr bwMode="auto">
            <a:xfrm>
              <a:off x="1519" y="2077"/>
              <a:ext cx="2006" cy="1"/>
            </a:xfrm>
            <a:custGeom>
              <a:avLst/>
              <a:gdLst/>
              <a:ahLst/>
              <a:cxnLst>
                <a:cxn ang="0">
                  <a:pos x="0" y="0"/>
                </a:cxn>
                <a:cxn ang="0">
                  <a:pos x="0" y="0"/>
                </a:cxn>
                <a:cxn ang="0">
                  <a:pos x="1353" y="0"/>
                </a:cxn>
              </a:cxnLst>
              <a:rect l="0" t="0" r="r" b="b"/>
              <a:pathLst>
                <a:path w="1353">
                  <a:moveTo>
                    <a:pt x="0" y="0"/>
                  </a:moveTo>
                  <a:lnTo>
                    <a:pt x="0" y="0"/>
                  </a:lnTo>
                  <a:lnTo>
                    <a:pt x="1353"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11" name="Freeform 67"/>
            <p:cNvSpPr>
              <a:spLocks/>
            </p:cNvSpPr>
            <p:nvPr/>
          </p:nvSpPr>
          <p:spPr bwMode="auto">
            <a:xfrm>
              <a:off x="3525" y="2086"/>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10" name="Freeform 66"/>
            <p:cNvSpPr>
              <a:spLocks/>
            </p:cNvSpPr>
            <p:nvPr/>
          </p:nvSpPr>
          <p:spPr bwMode="auto">
            <a:xfrm>
              <a:off x="949" y="2077"/>
              <a:ext cx="570"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09" name="Freeform 65"/>
            <p:cNvSpPr>
              <a:spLocks/>
            </p:cNvSpPr>
            <p:nvPr/>
          </p:nvSpPr>
          <p:spPr bwMode="auto">
            <a:xfrm>
              <a:off x="1519" y="2086"/>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08" name="Freeform 64"/>
            <p:cNvSpPr>
              <a:spLocks/>
            </p:cNvSpPr>
            <p:nvPr/>
          </p:nvSpPr>
          <p:spPr bwMode="auto">
            <a:xfrm>
              <a:off x="959" y="2086"/>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07" name="Freeform 63"/>
            <p:cNvSpPr>
              <a:spLocks/>
            </p:cNvSpPr>
            <p:nvPr/>
          </p:nvSpPr>
          <p:spPr bwMode="auto">
            <a:xfrm>
              <a:off x="6886" y="2580"/>
              <a:ext cx="850" cy="1"/>
            </a:xfrm>
            <a:custGeom>
              <a:avLst/>
              <a:gdLst/>
              <a:ahLst/>
              <a:cxnLst>
                <a:cxn ang="0">
                  <a:pos x="0" y="0"/>
                </a:cxn>
                <a:cxn ang="0">
                  <a:pos x="0" y="0"/>
                </a:cxn>
                <a:cxn ang="0">
                  <a:pos x="573" y="0"/>
                </a:cxn>
              </a:cxnLst>
              <a:rect l="0" t="0" r="r" b="b"/>
              <a:pathLst>
                <a:path w="573">
                  <a:moveTo>
                    <a:pt x="0" y="0"/>
                  </a:moveTo>
                  <a:lnTo>
                    <a:pt x="0" y="0"/>
                  </a:lnTo>
                  <a:lnTo>
                    <a:pt x="573"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06" name="Freeform 62"/>
            <p:cNvSpPr>
              <a:spLocks/>
            </p:cNvSpPr>
            <p:nvPr/>
          </p:nvSpPr>
          <p:spPr bwMode="auto">
            <a:xfrm>
              <a:off x="7725" y="258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05" name="Freeform 61"/>
            <p:cNvSpPr>
              <a:spLocks/>
            </p:cNvSpPr>
            <p:nvPr/>
          </p:nvSpPr>
          <p:spPr bwMode="auto">
            <a:xfrm>
              <a:off x="6046" y="2580"/>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04" name="Freeform 60"/>
            <p:cNvSpPr>
              <a:spLocks/>
            </p:cNvSpPr>
            <p:nvPr/>
          </p:nvSpPr>
          <p:spPr bwMode="auto">
            <a:xfrm>
              <a:off x="6886" y="258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03" name="Freeform 59"/>
            <p:cNvSpPr>
              <a:spLocks/>
            </p:cNvSpPr>
            <p:nvPr/>
          </p:nvSpPr>
          <p:spPr bwMode="auto">
            <a:xfrm>
              <a:off x="5206" y="2580"/>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02" name="Freeform 58"/>
            <p:cNvSpPr>
              <a:spLocks/>
            </p:cNvSpPr>
            <p:nvPr/>
          </p:nvSpPr>
          <p:spPr bwMode="auto">
            <a:xfrm>
              <a:off x="6046" y="258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01" name="Freeform 57"/>
            <p:cNvSpPr>
              <a:spLocks/>
            </p:cNvSpPr>
            <p:nvPr/>
          </p:nvSpPr>
          <p:spPr bwMode="auto">
            <a:xfrm>
              <a:off x="4365" y="2580"/>
              <a:ext cx="84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400" name="Freeform 56"/>
            <p:cNvSpPr>
              <a:spLocks/>
            </p:cNvSpPr>
            <p:nvPr/>
          </p:nvSpPr>
          <p:spPr bwMode="auto">
            <a:xfrm>
              <a:off x="5206" y="258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99" name="Freeform 55"/>
            <p:cNvSpPr>
              <a:spLocks/>
            </p:cNvSpPr>
            <p:nvPr/>
          </p:nvSpPr>
          <p:spPr bwMode="auto">
            <a:xfrm>
              <a:off x="3525" y="2580"/>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98" name="Freeform 54"/>
            <p:cNvSpPr>
              <a:spLocks/>
            </p:cNvSpPr>
            <p:nvPr/>
          </p:nvSpPr>
          <p:spPr bwMode="auto">
            <a:xfrm>
              <a:off x="4365" y="258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97" name="Freeform 53"/>
            <p:cNvSpPr>
              <a:spLocks/>
            </p:cNvSpPr>
            <p:nvPr/>
          </p:nvSpPr>
          <p:spPr bwMode="auto">
            <a:xfrm>
              <a:off x="1519" y="2580"/>
              <a:ext cx="2006" cy="1"/>
            </a:xfrm>
            <a:custGeom>
              <a:avLst/>
              <a:gdLst/>
              <a:ahLst/>
              <a:cxnLst>
                <a:cxn ang="0">
                  <a:pos x="0" y="0"/>
                </a:cxn>
                <a:cxn ang="0">
                  <a:pos x="0" y="0"/>
                </a:cxn>
                <a:cxn ang="0">
                  <a:pos x="1353" y="0"/>
                </a:cxn>
              </a:cxnLst>
              <a:rect l="0" t="0" r="r" b="b"/>
              <a:pathLst>
                <a:path w="1353">
                  <a:moveTo>
                    <a:pt x="0" y="0"/>
                  </a:moveTo>
                  <a:lnTo>
                    <a:pt x="0" y="0"/>
                  </a:lnTo>
                  <a:lnTo>
                    <a:pt x="1353"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96" name="Freeform 52"/>
            <p:cNvSpPr>
              <a:spLocks/>
            </p:cNvSpPr>
            <p:nvPr/>
          </p:nvSpPr>
          <p:spPr bwMode="auto">
            <a:xfrm>
              <a:off x="3525" y="258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95" name="Freeform 51"/>
            <p:cNvSpPr>
              <a:spLocks/>
            </p:cNvSpPr>
            <p:nvPr/>
          </p:nvSpPr>
          <p:spPr bwMode="auto">
            <a:xfrm>
              <a:off x="949" y="2580"/>
              <a:ext cx="570"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94" name="Freeform 50"/>
            <p:cNvSpPr>
              <a:spLocks/>
            </p:cNvSpPr>
            <p:nvPr/>
          </p:nvSpPr>
          <p:spPr bwMode="auto">
            <a:xfrm>
              <a:off x="1519" y="258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93" name="Freeform 49"/>
            <p:cNvSpPr>
              <a:spLocks/>
            </p:cNvSpPr>
            <p:nvPr/>
          </p:nvSpPr>
          <p:spPr bwMode="auto">
            <a:xfrm>
              <a:off x="959" y="2589"/>
              <a:ext cx="1" cy="485"/>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92" name="Freeform 48"/>
            <p:cNvSpPr>
              <a:spLocks/>
            </p:cNvSpPr>
            <p:nvPr/>
          </p:nvSpPr>
          <p:spPr bwMode="auto">
            <a:xfrm>
              <a:off x="6886" y="3084"/>
              <a:ext cx="850" cy="1"/>
            </a:xfrm>
            <a:custGeom>
              <a:avLst/>
              <a:gdLst/>
              <a:ahLst/>
              <a:cxnLst>
                <a:cxn ang="0">
                  <a:pos x="0" y="0"/>
                </a:cxn>
                <a:cxn ang="0">
                  <a:pos x="0" y="0"/>
                </a:cxn>
                <a:cxn ang="0">
                  <a:pos x="573" y="0"/>
                </a:cxn>
              </a:cxnLst>
              <a:rect l="0" t="0" r="r" b="b"/>
              <a:pathLst>
                <a:path w="573">
                  <a:moveTo>
                    <a:pt x="0" y="0"/>
                  </a:moveTo>
                  <a:lnTo>
                    <a:pt x="0" y="0"/>
                  </a:lnTo>
                  <a:lnTo>
                    <a:pt x="573"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91" name="Freeform 47"/>
            <p:cNvSpPr>
              <a:spLocks/>
            </p:cNvSpPr>
            <p:nvPr/>
          </p:nvSpPr>
          <p:spPr bwMode="auto">
            <a:xfrm>
              <a:off x="7725" y="3092"/>
              <a:ext cx="1" cy="486"/>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90" name="Freeform 46"/>
            <p:cNvSpPr>
              <a:spLocks/>
            </p:cNvSpPr>
            <p:nvPr/>
          </p:nvSpPr>
          <p:spPr bwMode="auto">
            <a:xfrm>
              <a:off x="6046" y="3084"/>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89" name="Freeform 45"/>
            <p:cNvSpPr>
              <a:spLocks/>
            </p:cNvSpPr>
            <p:nvPr/>
          </p:nvSpPr>
          <p:spPr bwMode="auto">
            <a:xfrm>
              <a:off x="6886" y="3092"/>
              <a:ext cx="1" cy="486"/>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88" name="Freeform 44"/>
            <p:cNvSpPr>
              <a:spLocks/>
            </p:cNvSpPr>
            <p:nvPr/>
          </p:nvSpPr>
          <p:spPr bwMode="auto">
            <a:xfrm>
              <a:off x="5206" y="3084"/>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87" name="Freeform 43"/>
            <p:cNvSpPr>
              <a:spLocks/>
            </p:cNvSpPr>
            <p:nvPr/>
          </p:nvSpPr>
          <p:spPr bwMode="auto">
            <a:xfrm>
              <a:off x="6046" y="3092"/>
              <a:ext cx="1" cy="486"/>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86" name="Freeform 42"/>
            <p:cNvSpPr>
              <a:spLocks/>
            </p:cNvSpPr>
            <p:nvPr/>
          </p:nvSpPr>
          <p:spPr bwMode="auto">
            <a:xfrm>
              <a:off x="4365" y="3084"/>
              <a:ext cx="84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85" name="Freeform 41"/>
            <p:cNvSpPr>
              <a:spLocks/>
            </p:cNvSpPr>
            <p:nvPr/>
          </p:nvSpPr>
          <p:spPr bwMode="auto">
            <a:xfrm>
              <a:off x="5206" y="3092"/>
              <a:ext cx="1" cy="486"/>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84" name="Freeform 40"/>
            <p:cNvSpPr>
              <a:spLocks/>
            </p:cNvSpPr>
            <p:nvPr/>
          </p:nvSpPr>
          <p:spPr bwMode="auto">
            <a:xfrm>
              <a:off x="3525" y="3084"/>
              <a:ext cx="840"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83" name="Freeform 39"/>
            <p:cNvSpPr>
              <a:spLocks/>
            </p:cNvSpPr>
            <p:nvPr/>
          </p:nvSpPr>
          <p:spPr bwMode="auto">
            <a:xfrm>
              <a:off x="4365" y="3092"/>
              <a:ext cx="1" cy="486"/>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82" name="Freeform 38"/>
            <p:cNvSpPr>
              <a:spLocks/>
            </p:cNvSpPr>
            <p:nvPr/>
          </p:nvSpPr>
          <p:spPr bwMode="auto">
            <a:xfrm>
              <a:off x="1519" y="3084"/>
              <a:ext cx="2006" cy="1"/>
            </a:xfrm>
            <a:custGeom>
              <a:avLst/>
              <a:gdLst/>
              <a:ahLst/>
              <a:cxnLst>
                <a:cxn ang="0">
                  <a:pos x="0" y="0"/>
                </a:cxn>
                <a:cxn ang="0">
                  <a:pos x="0" y="0"/>
                </a:cxn>
                <a:cxn ang="0">
                  <a:pos x="1353" y="0"/>
                </a:cxn>
              </a:cxnLst>
              <a:rect l="0" t="0" r="r" b="b"/>
              <a:pathLst>
                <a:path w="1353">
                  <a:moveTo>
                    <a:pt x="0" y="0"/>
                  </a:moveTo>
                  <a:lnTo>
                    <a:pt x="0" y="0"/>
                  </a:lnTo>
                  <a:lnTo>
                    <a:pt x="1353"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81" name="Freeform 37"/>
            <p:cNvSpPr>
              <a:spLocks/>
            </p:cNvSpPr>
            <p:nvPr/>
          </p:nvSpPr>
          <p:spPr bwMode="auto">
            <a:xfrm>
              <a:off x="3525" y="3092"/>
              <a:ext cx="1" cy="486"/>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80" name="Freeform 36"/>
            <p:cNvSpPr>
              <a:spLocks/>
            </p:cNvSpPr>
            <p:nvPr/>
          </p:nvSpPr>
          <p:spPr bwMode="auto">
            <a:xfrm>
              <a:off x="949" y="3084"/>
              <a:ext cx="570"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79" name="Freeform 35"/>
            <p:cNvSpPr>
              <a:spLocks/>
            </p:cNvSpPr>
            <p:nvPr/>
          </p:nvSpPr>
          <p:spPr bwMode="auto">
            <a:xfrm>
              <a:off x="1519" y="3092"/>
              <a:ext cx="1" cy="486"/>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78" name="Freeform 34"/>
            <p:cNvSpPr>
              <a:spLocks/>
            </p:cNvSpPr>
            <p:nvPr/>
          </p:nvSpPr>
          <p:spPr bwMode="auto">
            <a:xfrm>
              <a:off x="959" y="3092"/>
              <a:ext cx="1" cy="486"/>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77" name="Freeform 33"/>
            <p:cNvSpPr>
              <a:spLocks/>
            </p:cNvSpPr>
            <p:nvPr/>
          </p:nvSpPr>
          <p:spPr bwMode="auto">
            <a:xfrm>
              <a:off x="6886" y="3587"/>
              <a:ext cx="850" cy="1"/>
            </a:xfrm>
            <a:custGeom>
              <a:avLst/>
              <a:gdLst/>
              <a:ahLst/>
              <a:cxnLst>
                <a:cxn ang="0">
                  <a:pos x="573" y="0"/>
                </a:cxn>
                <a:cxn ang="0">
                  <a:pos x="573" y="0"/>
                </a:cxn>
                <a:cxn ang="0">
                  <a:pos x="0" y="0"/>
                </a:cxn>
              </a:cxnLst>
              <a:rect l="0" t="0" r="r" b="b"/>
              <a:pathLst>
                <a:path w="573">
                  <a:moveTo>
                    <a:pt x="573" y="0"/>
                  </a:moveTo>
                  <a:lnTo>
                    <a:pt x="573" y="0"/>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76" name="Freeform 32"/>
            <p:cNvSpPr>
              <a:spLocks/>
            </p:cNvSpPr>
            <p:nvPr/>
          </p:nvSpPr>
          <p:spPr bwMode="auto">
            <a:xfrm>
              <a:off x="6046" y="3587"/>
              <a:ext cx="840" cy="1"/>
            </a:xfrm>
            <a:custGeom>
              <a:avLst/>
              <a:gdLst/>
              <a:ahLst/>
              <a:cxnLst>
                <a:cxn ang="0">
                  <a:pos x="567" y="0"/>
                </a:cxn>
                <a:cxn ang="0">
                  <a:pos x="567" y="0"/>
                </a:cxn>
                <a:cxn ang="0">
                  <a:pos x="0" y="0"/>
                </a:cxn>
              </a:cxnLst>
              <a:rect l="0" t="0" r="r" b="b"/>
              <a:pathLst>
                <a:path w="567">
                  <a:moveTo>
                    <a:pt x="567" y="0"/>
                  </a:moveTo>
                  <a:lnTo>
                    <a:pt x="567" y="0"/>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75" name="Freeform 31"/>
            <p:cNvSpPr>
              <a:spLocks/>
            </p:cNvSpPr>
            <p:nvPr/>
          </p:nvSpPr>
          <p:spPr bwMode="auto">
            <a:xfrm>
              <a:off x="5206" y="3587"/>
              <a:ext cx="840" cy="1"/>
            </a:xfrm>
            <a:custGeom>
              <a:avLst/>
              <a:gdLst/>
              <a:ahLst/>
              <a:cxnLst>
                <a:cxn ang="0">
                  <a:pos x="567" y="0"/>
                </a:cxn>
                <a:cxn ang="0">
                  <a:pos x="567" y="0"/>
                </a:cxn>
                <a:cxn ang="0">
                  <a:pos x="0" y="0"/>
                </a:cxn>
              </a:cxnLst>
              <a:rect l="0" t="0" r="r" b="b"/>
              <a:pathLst>
                <a:path w="567">
                  <a:moveTo>
                    <a:pt x="567" y="0"/>
                  </a:moveTo>
                  <a:lnTo>
                    <a:pt x="567" y="0"/>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74" name="Freeform 30"/>
            <p:cNvSpPr>
              <a:spLocks/>
            </p:cNvSpPr>
            <p:nvPr/>
          </p:nvSpPr>
          <p:spPr bwMode="auto">
            <a:xfrm>
              <a:off x="4365" y="3587"/>
              <a:ext cx="841" cy="1"/>
            </a:xfrm>
            <a:custGeom>
              <a:avLst/>
              <a:gdLst/>
              <a:ahLst/>
              <a:cxnLst>
                <a:cxn ang="0">
                  <a:pos x="567" y="0"/>
                </a:cxn>
                <a:cxn ang="0">
                  <a:pos x="567" y="0"/>
                </a:cxn>
                <a:cxn ang="0">
                  <a:pos x="0" y="0"/>
                </a:cxn>
              </a:cxnLst>
              <a:rect l="0" t="0" r="r" b="b"/>
              <a:pathLst>
                <a:path w="567">
                  <a:moveTo>
                    <a:pt x="567" y="0"/>
                  </a:moveTo>
                  <a:lnTo>
                    <a:pt x="567" y="0"/>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73" name="Freeform 29"/>
            <p:cNvSpPr>
              <a:spLocks/>
            </p:cNvSpPr>
            <p:nvPr/>
          </p:nvSpPr>
          <p:spPr bwMode="auto">
            <a:xfrm>
              <a:off x="3525" y="3587"/>
              <a:ext cx="840" cy="1"/>
            </a:xfrm>
            <a:custGeom>
              <a:avLst/>
              <a:gdLst/>
              <a:ahLst/>
              <a:cxnLst>
                <a:cxn ang="0">
                  <a:pos x="567" y="0"/>
                </a:cxn>
                <a:cxn ang="0">
                  <a:pos x="567" y="0"/>
                </a:cxn>
                <a:cxn ang="0">
                  <a:pos x="0" y="0"/>
                </a:cxn>
              </a:cxnLst>
              <a:rect l="0" t="0" r="r" b="b"/>
              <a:pathLst>
                <a:path w="567">
                  <a:moveTo>
                    <a:pt x="567" y="0"/>
                  </a:moveTo>
                  <a:lnTo>
                    <a:pt x="567" y="0"/>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72" name="Freeform 28"/>
            <p:cNvSpPr>
              <a:spLocks/>
            </p:cNvSpPr>
            <p:nvPr/>
          </p:nvSpPr>
          <p:spPr bwMode="auto">
            <a:xfrm>
              <a:off x="1519" y="3587"/>
              <a:ext cx="2006" cy="1"/>
            </a:xfrm>
            <a:custGeom>
              <a:avLst/>
              <a:gdLst/>
              <a:ahLst/>
              <a:cxnLst>
                <a:cxn ang="0">
                  <a:pos x="1353" y="0"/>
                </a:cxn>
                <a:cxn ang="0">
                  <a:pos x="1353" y="0"/>
                </a:cxn>
                <a:cxn ang="0">
                  <a:pos x="0" y="0"/>
                </a:cxn>
              </a:cxnLst>
              <a:rect l="0" t="0" r="r" b="b"/>
              <a:pathLst>
                <a:path w="1353">
                  <a:moveTo>
                    <a:pt x="1353" y="0"/>
                  </a:moveTo>
                  <a:lnTo>
                    <a:pt x="1353" y="0"/>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71" name="Freeform 27"/>
            <p:cNvSpPr>
              <a:spLocks/>
            </p:cNvSpPr>
            <p:nvPr/>
          </p:nvSpPr>
          <p:spPr bwMode="auto">
            <a:xfrm>
              <a:off x="949" y="3587"/>
              <a:ext cx="570" cy="1"/>
            </a:xfrm>
            <a:custGeom>
              <a:avLst/>
              <a:gdLst/>
              <a:ahLst/>
              <a:cxnLst>
                <a:cxn ang="0">
                  <a:pos x="385" y="0"/>
                </a:cxn>
                <a:cxn ang="0">
                  <a:pos x="385" y="0"/>
                </a:cxn>
                <a:cxn ang="0">
                  <a:pos x="0" y="0"/>
                </a:cxn>
              </a:cxnLst>
              <a:rect l="0" t="0" r="r" b="b"/>
              <a:pathLst>
                <a:path w="385">
                  <a:moveTo>
                    <a:pt x="385" y="0"/>
                  </a:moveTo>
                  <a:lnTo>
                    <a:pt x="385" y="0"/>
                  </a:lnTo>
                  <a:lnTo>
                    <a:pt x="0" y="0"/>
                  </a:lnTo>
                </a:path>
              </a:pathLst>
            </a:custGeom>
            <a:noFill/>
            <a:ln w="19">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57370" name="Rectangle 26"/>
            <p:cNvSpPr>
              <a:spLocks noChangeArrowheads="1"/>
            </p:cNvSpPr>
            <p:nvPr/>
          </p:nvSpPr>
          <p:spPr bwMode="auto">
            <a:xfrm>
              <a:off x="7241" y="603"/>
              <a:ext cx="123"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5</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69" name="Rectangle 25"/>
            <p:cNvSpPr>
              <a:spLocks noChangeArrowheads="1"/>
            </p:cNvSpPr>
            <p:nvPr/>
          </p:nvSpPr>
          <p:spPr bwMode="auto">
            <a:xfrm>
              <a:off x="6400" y="603"/>
              <a:ext cx="123"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4</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68" name="Rectangle 24"/>
            <p:cNvSpPr>
              <a:spLocks noChangeArrowheads="1"/>
            </p:cNvSpPr>
            <p:nvPr/>
          </p:nvSpPr>
          <p:spPr bwMode="auto">
            <a:xfrm>
              <a:off x="5560" y="603"/>
              <a:ext cx="123"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3</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67" name="Rectangle 23"/>
            <p:cNvSpPr>
              <a:spLocks noChangeArrowheads="1"/>
            </p:cNvSpPr>
            <p:nvPr/>
          </p:nvSpPr>
          <p:spPr bwMode="auto">
            <a:xfrm>
              <a:off x="4719" y="603"/>
              <a:ext cx="123"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2</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66" name="Rectangle 22"/>
            <p:cNvSpPr>
              <a:spLocks noChangeArrowheads="1"/>
            </p:cNvSpPr>
            <p:nvPr/>
          </p:nvSpPr>
          <p:spPr bwMode="auto">
            <a:xfrm>
              <a:off x="3879" y="603"/>
              <a:ext cx="123"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1</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65" name="Rectangle 21"/>
            <p:cNvSpPr>
              <a:spLocks noChangeArrowheads="1"/>
            </p:cNvSpPr>
            <p:nvPr/>
          </p:nvSpPr>
          <p:spPr bwMode="auto">
            <a:xfrm>
              <a:off x="5546" y="1106"/>
              <a:ext cx="147"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B</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64" name="Rectangle 20"/>
            <p:cNvSpPr>
              <a:spLocks noChangeArrowheads="1"/>
            </p:cNvSpPr>
            <p:nvPr/>
          </p:nvSpPr>
          <p:spPr bwMode="auto">
            <a:xfrm>
              <a:off x="4707" y="1106"/>
              <a:ext cx="147"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A</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63" name="Rectangle 19"/>
            <p:cNvSpPr>
              <a:spLocks noChangeArrowheads="1"/>
            </p:cNvSpPr>
            <p:nvPr/>
          </p:nvSpPr>
          <p:spPr bwMode="auto">
            <a:xfrm>
              <a:off x="1982" y="1106"/>
              <a:ext cx="60" cy="4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62" name="Rectangle 18"/>
            <p:cNvSpPr>
              <a:spLocks noChangeArrowheads="1"/>
            </p:cNvSpPr>
            <p:nvPr/>
          </p:nvSpPr>
          <p:spPr bwMode="auto">
            <a:xfrm>
              <a:off x="2048" y="1106"/>
              <a:ext cx="881"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receiving</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61" name="Rectangle 17"/>
            <p:cNvSpPr>
              <a:spLocks noChangeArrowheads="1"/>
            </p:cNvSpPr>
            <p:nvPr/>
          </p:nvSpPr>
          <p:spPr bwMode="auto">
            <a:xfrm>
              <a:off x="1174" y="1106"/>
              <a:ext cx="123"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1</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60" name="Rectangle 16"/>
            <p:cNvSpPr>
              <a:spLocks noChangeArrowheads="1"/>
            </p:cNvSpPr>
            <p:nvPr/>
          </p:nvSpPr>
          <p:spPr bwMode="auto">
            <a:xfrm>
              <a:off x="6381" y="1610"/>
              <a:ext cx="159"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C</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59" name="Rectangle 15"/>
            <p:cNvSpPr>
              <a:spLocks noChangeArrowheads="1"/>
            </p:cNvSpPr>
            <p:nvPr/>
          </p:nvSpPr>
          <p:spPr bwMode="auto">
            <a:xfrm>
              <a:off x="5546" y="1610"/>
              <a:ext cx="147"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A</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58" name="Rectangle 14"/>
            <p:cNvSpPr>
              <a:spLocks noChangeArrowheads="1"/>
            </p:cNvSpPr>
            <p:nvPr/>
          </p:nvSpPr>
          <p:spPr bwMode="auto">
            <a:xfrm>
              <a:off x="2081" y="1610"/>
              <a:ext cx="810" cy="4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cleaning</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57" name="Rectangle 13"/>
            <p:cNvSpPr>
              <a:spLocks noChangeArrowheads="1"/>
            </p:cNvSpPr>
            <p:nvPr/>
          </p:nvSpPr>
          <p:spPr bwMode="auto">
            <a:xfrm>
              <a:off x="1174" y="1610"/>
              <a:ext cx="123"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2</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56" name="Rectangle 12"/>
            <p:cNvSpPr>
              <a:spLocks noChangeArrowheads="1"/>
            </p:cNvSpPr>
            <p:nvPr/>
          </p:nvSpPr>
          <p:spPr bwMode="auto">
            <a:xfrm>
              <a:off x="7227" y="2113"/>
              <a:ext cx="147"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B</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55" name="Rectangle 11"/>
            <p:cNvSpPr>
              <a:spLocks noChangeArrowheads="1"/>
            </p:cNvSpPr>
            <p:nvPr/>
          </p:nvSpPr>
          <p:spPr bwMode="auto">
            <a:xfrm>
              <a:off x="6387" y="2113"/>
              <a:ext cx="147"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A</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54" name="Rectangle 10"/>
            <p:cNvSpPr>
              <a:spLocks noChangeArrowheads="1"/>
            </p:cNvSpPr>
            <p:nvPr/>
          </p:nvSpPr>
          <p:spPr bwMode="auto">
            <a:xfrm>
              <a:off x="1949" y="2113"/>
              <a:ext cx="1050" cy="4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processing</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53" name="Rectangle 9"/>
            <p:cNvSpPr>
              <a:spLocks noChangeArrowheads="1"/>
            </p:cNvSpPr>
            <p:nvPr/>
          </p:nvSpPr>
          <p:spPr bwMode="auto">
            <a:xfrm>
              <a:off x="1174" y="2113"/>
              <a:ext cx="123"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3</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52" name="Rectangle 8"/>
            <p:cNvSpPr>
              <a:spLocks noChangeArrowheads="1"/>
            </p:cNvSpPr>
            <p:nvPr/>
          </p:nvSpPr>
          <p:spPr bwMode="auto">
            <a:xfrm>
              <a:off x="7227" y="2617"/>
              <a:ext cx="147"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B</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51" name="Rectangle 7"/>
            <p:cNvSpPr>
              <a:spLocks noChangeArrowheads="1"/>
            </p:cNvSpPr>
            <p:nvPr/>
          </p:nvSpPr>
          <p:spPr bwMode="auto">
            <a:xfrm>
              <a:off x="1982" y="2617"/>
              <a:ext cx="1004"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packaging</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50" name="Rectangle 6"/>
            <p:cNvSpPr>
              <a:spLocks noChangeArrowheads="1"/>
            </p:cNvSpPr>
            <p:nvPr/>
          </p:nvSpPr>
          <p:spPr bwMode="auto">
            <a:xfrm>
              <a:off x="1174" y="2617"/>
              <a:ext cx="123"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4</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49" name="Rectangle 5"/>
            <p:cNvSpPr>
              <a:spLocks noChangeArrowheads="1"/>
            </p:cNvSpPr>
            <p:nvPr/>
          </p:nvSpPr>
          <p:spPr bwMode="auto">
            <a:xfrm>
              <a:off x="1942" y="3120"/>
              <a:ext cx="1065" cy="4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warehouse</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48" name="Rectangle 4"/>
            <p:cNvSpPr>
              <a:spLocks noChangeArrowheads="1"/>
            </p:cNvSpPr>
            <p:nvPr/>
          </p:nvSpPr>
          <p:spPr bwMode="auto">
            <a:xfrm>
              <a:off x="1174" y="3120"/>
              <a:ext cx="123"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5</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47" name="Rectangle 3"/>
            <p:cNvSpPr>
              <a:spLocks noChangeArrowheads="1"/>
            </p:cNvSpPr>
            <p:nvPr/>
          </p:nvSpPr>
          <p:spPr bwMode="auto">
            <a:xfrm>
              <a:off x="983" y="36"/>
              <a:ext cx="119"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346" name="Rectangle 2"/>
            <p:cNvSpPr>
              <a:spLocks noChangeArrowheads="1"/>
            </p:cNvSpPr>
            <p:nvPr/>
          </p:nvSpPr>
          <p:spPr bwMode="auto">
            <a:xfrm>
              <a:off x="1101" y="36"/>
              <a:ext cx="119" cy="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pic>
        <p:nvPicPr>
          <p:cNvPr id="57495" name="Picture 1"/>
          <p:cNvPicPr>
            <a:picLocks noChangeAspect="1" noChangeArrowheads="1"/>
          </p:cNvPicPr>
          <p:nvPr/>
        </p:nvPicPr>
        <p:blipFill>
          <a:blip r:embed="rId2"/>
          <a:srcRect/>
          <a:stretch>
            <a:fillRect/>
          </a:stretch>
        </p:blipFill>
        <p:spPr bwMode="auto">
          <a:xfrm>
            <a:off x="2357422" y="3857628"/>
            <a:ext cx="3929090" cy="2646453"/>
          </a:xfrm>
          <a:prstGeom prst="rect">
            <a:avLst/>
          </a:prstGeom>
          <a:noFill/>
          <a:ln w="9525">
            <a:noFill/>
            <a:miter lim="800000"/>
            <a:headEnd/>
            <a:tailEnd/>
          </a:ln>
        </p:spPr>
      </p:pic>
      <p:sp>
        <p:nvSpPr>
          <p:cNvPr id="129" name="Rectangle 128"/>
          <p:cNvSpPr/>
          <p:nvPr/>
        </p:nvSpPr>
        <p:spPr>
          <a:xfrm>
            <a:off x="6515466" y="4071942"/>
            <a:ext cx="1236236" cy="369332"/>
          </a:xfrm>
          <a:prstGeom prst="rect">
            <a:avLst/>
          </a:prstGeom>
        </p:spPr>
        <p:txBody>
          <a:bodyPr wrap="none">
            <a:spAutoFit/>
          </a:bodyPr>
          <a:lstStyle/>
          <a:p>
            <a:r>
              <a:rPr lang="ar-SA" dirty="0" smtClean="0">
                <a:solidFill>
                  <a:srgbClr val="000000"/>
                </a:solidFill>
                <a:latin typeface="Arial" pitchFamily="34" charset="0"/>
                <a:ea typeface="Calibri" pitchFamily="34" charset="0"/>
                <a:cs typeface="Arial" pitchFamily="34" charset="0"/>
              </a:rPr>
              <a:t> </a:t>
            </a:r>
            <a:r>
              <a:rPr lang="ar-SA" dirty="0" smtClean="0">
                <a:solidFill>
                  <a:srgbClr val="000000"/>
                </a:solidFill>
                <a:latin typeface="Arial" pitchFamily="34" charset="0"/>
                <a:ea typeface="Calibri" pitchFamily="34" charset="0"/>
                <a:cs typeface="Arial" pitchFamily="34" charset="0"/>
              </a:rPr>
              <a:t>:where </a:t>
            </a:r>
            <a:r>
              <a:rPr lang="ar-SA" dirty="0" smtClean="0">
                <a:solidFill>
                  <a:srgbClr val="000000"/>
                </a:solidFill>
                <a:latin typeface="Arial" pitchFamily="34" charset="0"/>
                <a:ea typeface="Calibri" pitchFamily="34" charset="0"/>
                <a:cs typeface="Arial" pitchFamily="34" charset="0"/>
              </a:rPr>
              <a:t>is </a:t>
            </a:r>
            <a:endParaRPr lang="ar-SA" dirty="0"/>
          </a:p>
        </p:txBody>
      </p:sp>
      <p:sp>
        <p:nvSpPr>
          <p:cNvPr id="131" name="Rectangle 130"/>
          <p:cNvSpPr/>
          <p:nvPr/>
        </p:nvSpPr>
        <p:spPr>
          <a:xfrm>
            <a:off x="4143372" y="3286124"/>
            <a:ext cx="982634" cy="369332"/>
          </a:xfrm>
          <a:prstGeom prst="rect">
            <a:avLst/>
          </a:prstGeom>
        </p:spPr>
        <p:txBody>
          <a:bodyPr wrap="square">
            <a:spAutoFit/>
          </a:bodyPr>
          <a:lstStyle/>
          <a:p>
            <a:r>
              <a:rPr lang="ar-SA" dirty="0" smtClean="0">
                <a:solidFill>
                  <a:srgbClr val="000000"/>
                </a:solidFill>
                <a:latin typeface="Arial" pitchFamily="34" charset="0"/>
                <a:ea typeface="Calibri" pitchFamily="34" charset="0"/>
                <a:cs typeface="Arial" pitchFamily="34" charset="0"/>
              </a:rPr>
              <a:t> </a:t>
            </a:r>
            <a:endParaRPr lang="ar-SA" dirty="0"/>
          </a:p>
        </p:txBody>
      </p:sp>
      <p:sp>
        <p:nvSpPr>
          <p:cNvPr id="132" name="Rectangle 2"/>
          <p:cNvSpPr>
            <a:spLocks noChangeArrowheads="1"/>
          </p:cNvSpPr>
          <p:nvPr/>
        </p:nvSpPr>
        <p:spPr bwMode="auto">
          <a:xfrm>
            <a:off x="5770828" y="5000636"/>
            <a:ext cx="3373172" cy="33855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D : weak </a:t>
            </a: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relation</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F : very weak relation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 name="Rectangle 3"/>
          <p:cNvSpPr>
            <a:spLocks noChangeArrowheads="1"/>
          </p:cNvSpPr>
          <p:nvPr/>
        </p:nvSpPr>
        <p:spPr bwMode="auto">
          <a:xfrm>
            <a:off x="4286248" y="4429132"/>
            <a:ext cx="6211841" cy="507831"/>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 very strong </a:t>
            </a: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relation</a:t>
            </a:r>
            <a:r>
              <a:rPr kumimoji="0" lang="ar-SA" sz="1100" b="0" i="0" u="none" strike="noStrike" cap="none" normalizeH="0" dirty="0" smtClean="0">
                <a:ln>
                  <a:noFill/>
                </a:ln>
                <a:solidFill>
                  <a:srgbClr val="000000"/>
                </a:solidFill>
                <a:effectLst/>
                <a:latin typeface="Arial" pitchFamily="34" charset="0"/>
                <a:ea typeface="Calibri" pitchFamily="34" charset="0"/>
                <a:cs typeface="Arial" pitchFamily="34" charset="0"/>
              </a:rPr>
              <a:t>  </a:t>
            </a:r>
            <a:endPar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B </a:t>
            </a: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stong </a:t>
            </a: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relation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 </a:t>
            </a: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normal </a:t>
            </a: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relation</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14290"/>
            <a:ext cx="6929486" cy="1428760"/>
          </a:xfrm>
        </p:spPr>
        <p:txBody>
          <a:bodyPr>
            <a:normAutofit/>
          </a:bodyPr>
          <a:lstStyle/>
          <a:p>
            <a:pPr algn="ctr"/>
            <a:r>
              <a:rPr lang="ar-SA" sz="4800" dirty="0" smtClean="0">
                <a:latin typeface="Times New Roman" pitchFamily="18" charset="0"/>
                <a:cs typeface="Times New Roman" pitchFamily="18" charset="0"/>
              </a:rPr>
              <a:t>وصف المشروع </a:t>
            </a:r>
            <a:endParaRPr lang="ar-SA" sz="4800" dirty="0">
              <a:latin typeface="Times New Roman" pitchFamily="18" charset="0"/>
              <a:cs typeface="Times New Roman" pitchFamily="18" charset="0"/>
            </a:endParaRPr>
          </a:p>
        </p:txBody>
      </p:sp>
      <p:sp>
        <p:nvSpPr>
          <p:cNvPr id="3" name="Content Placeholder 2"/>
          <p:cNvSpPr>
            <a:spLocks noGrp="1"/>
          </p:cNvSpPr>
          <p:nvPr>
            <p:ph idx="1"/>
          </p:nvPr>
        </p:nvSpPr>
        <p:spPr>
          <a:xfrm>
            <a:off x="571472" y="2143116"/>
            <a:ext cx="7929618" cy="2714644"/>
          </a:xfrm>
        </p:spPr>
        <p:txBody>
          <a:bodyPr>
            <a:noAutofit/>
          </a:bodyPr>
          <a:lstStyle/>
          <a:p>
            <a:pPr marL="273050" indent="-273050">
              <a:lnSpc>
                <a:spcPct val="160000"/>
              </a:lnSpc>
            </a:pPr>
            <a:r>
              <a:rPr lang="ar-SA" sz="2800" dirty="0" smtClean="0">
                <a:latin typeface="Times New Roman" pitchFamily="18" charset="0"/>
                <a:cs typeface="Times New Roman" pitchFamily="18" charset="0"/>
              </a:rPr>
              <a:t>يشمل هذا المشروع تطبيق مواصفة الحلال في شركة زيتا للمواد الغذائية والمجمدات، كما يشمل بناء إجراءات عمل واضحة للعمليات الأساسية في الشركة، وبناء هيكل وظيفي وأوصاف وظيفية للوظائف المختلفة في </a:t>
            </a:r>
            <a:r>
              <a:rPr lang="ar-SA" sz="2800" dirty="0" smtClean="0">
                <a:latin typeface="Times New Roman" pitchFamily="18" charset="0"/>
                <a:cs typeface="Times New Roman" pitchFamily="18" charset="0"/>
              </a:rPr>
              <a:t>الشركة</a:t>
            </a:r>
            <a:r>
              <a:rPr lang="en-US" sz="2800"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t/>
            </a:r>
            <a:br>
              <a:rPr lang="en-US" sz="2800" dirty="0" smtClean="0"/>
            </a:br>
            <a:r>
              <a:rPr lang="ar-SA" sz="2800" dirty="0" smtClean="0"/>
              <a:t> </a:t>
            </a:r>
            <a:r>
              <a:rPr lang="en-US" sz="2800" dirty="0" smtClean="0"/>
              <a:t/>
            </a:r>
            <a:br>
              <a:rPr lang="en-US" sz="2800" dirty="0" smtClean="0"/>
            </a:br>
            <a:r>
              <a:rPr lang="ar-SA" sz="2800" dirty="0" smtClean="0"/>
              <a:t> </a:t>
            </a:r>
            <a:r>
              <a:rPr lang="en-US" sz="2800" dirty="0" smtClean="0"/>
              <a:t/>
            </a:r>
            <a:br>
              <a:rPr lang="en-US" sz="2800" dirty="0" smtClean="0"/>
            </a:br>
            <a:r>
              <a:rPr lang="ar-SA" sz="2800" dirty="0" smtClean="0"/>
              <a:t> </a:t>
            </a:r>
            <a:r>
              <a:rPr lang="en-US" sz="2800" dirty="0" smtClean="0"/>
              <a:t/>
            </a:r>
            <a:br>
              <a:rPr lang="en-US" sz="2800" dirty="0" smtClean="0"/>
            </a:br>
            <a:r>
              <a:rPr lang="ar-SA" sz="2800" dirty="0" smtClean="0"/>
              <a:t> </a:t>
            </a:r>
            <a:r>
              <a:rPr lang="en-US" sz="2800" dirty="0" smtClean="0"/>
              <a:t/>
            </a:r>
            <a:br>
              <a:rPr lang="en-US" sz="2800" dirty="0" smtClean="0"/>
            </a:br>
            <a:r>
              <a:rPr lang="ar-SA" sz="2800" dirty="0" smtClean="0"/>
              <a:t> </a:t>
            </a:r>
            <a:endParaRPr lang="ar-SA" sz="2800" dirty="0"/>
          </a:p>
        </p:txBody>
      </p:sp>
    </p:spTree>
  </p:cSld>
  <p:clrMapOvr>
    <a:masterClrMapping/>
  </p:clrMapOvr>
  <p:transition spd="slow">
    <p:diamon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97634"/>
          </a:xfrm>
        </p:spPr>
        <p:txBody>
          <a:bodyPr>
            <a:normAutofit/>
          </a:bodyPr>
          <a:lstStyle/>
          <a:p>
            <a:r>
              <a:rPr lang="ar-SA" dirty="0" smtClean="0"/>
              <a:t/>
            </a:r>
            <a:br>
              <a:rPr lang="ar-SA" dirty="0" smtClean="0"/>
            </a:br>
            <a:endParaRPr lang="ar-SA" dirty="0"/>
          </a:p>
        </p:txBody>
      </p:sp>
      <p:sp>
        <p:nvSpPr>
          <p:cNvPr id="3" name="Content Placeholder 2"/>
          <p:cNvSpPr>
            <a:spLocks noGrp="1"/>
          </p:cNvSpPr>
          <p:nvPr>
            <p:ph idx="1"/>
          </p:nvPr>
        </p:nvSpPr>
        <p:spPr/>
        <p:txBody>
          <a:bodyPr/>
          <a:lstStyle/>
          <a:p>
            <a:endParaRPr lang="ar-SA" dirty="0" smtClean="0"/>
          </a:p>
          <a:p>
            <a:endParaRPr lang="ar-SA" dirty="0"/>
          </a:p>
        </p:txBody>
      </p:sp>
      <p:sp>
        <p:nvSpPr>
          <p:cNvPr id="61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145" name="Picture 7"/>
          <p:cNvPicPr>
            <a:picLocks noChangeAspect="1" noChangeArrowheads="1"/>
          </p:cNvPicPr>
          <p:nvPr/>
        </p:nvPicPr>
        <p:blipFill>
          <a:blip r:embed="rId2"/>
          <a:srcRect l="6136" t="6580" r="17087"/>
          <a:stretch>
            <a:fillRect/>
          </a:stretch>
        </p:blipFill>
        <p:spPr bwMode="auto">
          <a:xfrm>
            <a:off x="0" y="767696"/>
            <a:ext cx="8286776" cy="6578393"/>
          </a:xfrm>
          <a:prstGeom prst="rect">
            <a:avLst/>
          </a:prstGeom>
          <a:noFill/>
        </p:spPr>
      </p:pic>
      <p:sp>
        <p:nvSpPr>
          <p:cNvPr id="6147" name="Rectangle 3"/>
          <p:cNvSpPr>
            <a:spLocks noChangeArrowheads="1"/>
          </p:cNvSpPr>
          <p:nvPr/>
        </p:nvSpPr>
        <p:spPr bwMode="auto">
          <a:xfrm>
            <a:off x="0" y="3848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circl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571480"/>
            <a:ext cx="8215370" cy="5786478"/>
          </a:xfrm>
        </p:spPr>
        <p:txBody>
          <a:bodyPr/>
          <a:lstStyle/>
          <a:p>
            <a:endParaRPr lang="ar-SA" dirty="0"/>
          </a:p>
        </p:txBody>
      </p:sp>
      <p:sp>
        <p:nvSpPr>
          <p:cNvPr id="3" name="Content Placeholder 2"/>
          <p:cNvSpPr>
            <a:spLocks noGrp="1"/>
          </p:cNvSpPr>
          <p:nvPr>
            <p:ph idx="1"/>
          </p:nvPr>
        </p:nvSpPr>
        <p:spPr>
          <a:xfrm>
            <a:off x="457200" y="357166"/>
            <a:ext cx="4614866" cy="5768997"/>
          </a:xfrm>
        </p:spPr>
        <p:txBody>
          <a:bodyPr/>
          <a:lstStyle/>
          <a:p>
            <a:endParaRPr lang="ar-SA" dirty="0" smtClean="0"/>
          </a:p>
          <a:p>
            <a:pPr rtl="0"/>
            <a:endParaRPr lang="ar-SA" dirty="0" smtClean="0"/>
          </a:p>
          <a:p>
            <a:pPr rtl="0"/>
            <a:endParaRPr lang="ar-SA" dirty="0"/>
          </a:p>
        </p:txBody>
      </p:sp>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121" name="Picture 3"/>
          <p:cNvPicPr>
            <a:picLocks noChangeAspect="1" noChangeArrowheads="1"/>
          </p:cNvPicPr>
          <p:nvPr/>
        </p:nvPicPr>
        <p:blipFill>
          <a:blip r:embed="rId2"/>
          <a:srcRect/>
          <a:stretch>
            <a:fillRect/>
          </a:stretch>
        </p:blipFill>
        <p:spPr bwMode="auto">
          <a:xfrm>
            <a:off x="357158" y="428604"/>
            <a:ext cx="9001188" cy="6654090"/>
          </a:xfrm>
          <a:prstGeom prst="rect">
            <a:avLst/>
          </a:prstGeom>
          <a:noFill/>
        </p:spPr>
      </p:pic>
      <p:sp>
        <p:nvSpPr>
          <p:cNvPr id="5123" name="Rectangle 3"/>
          <p:cNvSpPr>
            <a:spLocks noChangeArrowheads="1"/>
          </p:cNvSpPr>
          <p:nvPr/>
        </p:nvSpPr>
        <p:spPr bwMode="auto">
          <a:xfrm>
            <a:off x="0" y="407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circl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40" name="Rectangle 24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pSp>
        <p:nvGrpSpPr>
          <p:cNvPr id="59393" name="Group 1"/>
          <p:cNvGrpSpPr>
            <a:grpSpLocks noChangeAspect="1"/>
          </p:cNvGrpSpPr>
          <p:nvPr/>
        </p:nvGrpSpPr>
        <p:grpSpPr bwMode="auto">
          <a:xfrm>
            <a:off x="785786" y="428604"/>
            <a:ext cx="7572428" cy="4533900"/>
            <a:chOff x="0" y="0"/>
            <a:chExt cx="8580" cy="7140"/>
          </a:xfrm>
        </p:grpSpPr>
        <p:sp>
          <p:nvSpPr>
            <p:cNvPr id="59639" name="AutoShape 247"/>
            <p:cNvSpPr>
              <a:spLocks noChangeAspect="1" noChangeArrowheads="1" noTextEdit="1"/>
            </p:cNvSpPr>
            <p:nvPr/>
          </p:nvSpPr>
          <p:spPr bwMode="auto">
            <a:xfrm>
              <a:off x="0" y="0"/>
              <a:ext cx="8580" cy="7140"/>
            </a:xfrm>
            <a:prstGeom prst="rect">
              <a:avLst/>
            </a:prstGeom>
            <a:noFill/>
          </p:spPr>
          <p:txBody>
            <a:bodyPr vert="horz" wrap="square" lIns="91440" tIns="45720" rIns="91440" bIns="45720" numCol="1" anchor="t" anchorCtr="0" compatLnSpc="1">
              <a:prstTxWarp prst="textNoShape">
                <a:avLst/>
              </a:prstTxWarp>
            </a:bodyPr>
            <a:lstStyle/>
            <a:p>
              <a:pPr algn="ctr"/>
              <a:endParaRPr lang="ar-SA"/>
            </a:p>
          </p:txBody>
        </p:sp>
        <p:grpSp>
          <p:nvGrpSpPr>
            <p:cNvPr id="59438" name="Group 46"/>
            <p:cNvGrpSpPr>
              <a:grpSpLocks/>
            </p:cNvGrpSpPr>
            <p:nvPr/>
          </p:nvGrpSpPr>
          <p:grpSpPr bwMode="auto">
            <a:xfrm>
              <a:off x="624" y="675"/>
              <a:ext cx="7436" cy="4584"/>
              <a:chOff x="624" y="675"/>
              <a:chExt cx="7436" cy="4584"/>
            </a:xfrm>
          </p:grpSpPr>
          <p:sp>
            <p:nvSpPr>
              <p:cNvPr id="59638" name="Freeform 246"/>
              <p:cNvSpPr>
                <a:spLocks/>
              </p:cNvSpPr>
              <p:nvPr/>
            </p:nvSpPr>
            <p:spPr bwMode="auto">
              <a:xfrm>
                <a:off x="7380" y="675"/>
                <a:ext cx="680" cy="1"/>
              </a:xfrm>
              <a:custGeom>
                <a:avLst/>
                <a:gdLst/>
                <a:ahLst/>
                <a:cxnLst>
                  <a:cxn ang="0">
                    <a:pos x="0" y="0"/>
                  </a:cxn>
                  <a:cxn ang="0">
                    <a:pos x="0" y="0"/>
                  </a:cxn>
                  <a:cxn ang="0">
                    <a:pos x="574" y="0"/>
                  </a:cxn>
                </a:cxnLst>
                <a:rect l="0" t="0" r="r" b="b"/>
                <a:pathLst>
                  <a:path w="574">
                    <a:moveTo>
                      <a:pt x="0" y="0"/>
                    </a:moveTo>
                    <a:lnTo>
                      <a:pt x="0" y="0"/>
                    </a:lnTo>
                    <a:lnTo>
                      <a:pt x="574"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37" name="Freeform 245"/>
              <p:cNvSpPr>
                <a:spLocks/>
              </p:cNvSpPr>
              <p:nvPr/>
            </p:nvSpPr>
            <p:spPr bwMode="auto">
              <a:xfrm>
                <a:off x="8052" y="685"/>
                <a:ext cx="1" cy="490"/>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36" name="Freeform 244"/>
              <p:cNvSpPr>
                <a:spLocks/>
              </p:cNvSpPr>
              <p:nvPr/>
            </p:nvSpPr>
            <p:spPr bwMode="auto">
              <a:xfrm>
                <a:off x="6709" y="675"/>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35" name="Freeform 243"/>
              <p:cNvSpPr>
                <a:spLocks/>
              </p:cNvSpPr>
              <p:nvPr/>
            </p:nvSpPr>
            <p:spPr bwMode="auto">
              <a:xfrm>
                <a:off x="7380" y="685"/>
                <a:ext cx="1" cy="490"/>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34" name="Freeform 242"/>
              <p:cNvSpPr>
                <a:spLocks/>
              </p:cNvSpPr>
              <p:nvPr/>
            </p:nvSpPr>
            <p:spPr bwMode="auto">
              <a:xfrm>
                <a:off x="6038" y="675"/>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33" name="Freeform 241"/>
              <p:cNvSpPr>
                <a:spLocks/>
              </p:cNvSpPr>
              <p:nvPr/>
            </p:nvSpPr>
            <p:spPr bwMode="auto">
              <a:xfrm>
                <a:off x="6709" y="685"/>
                <a:ext cx="1" cy="490"/>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32" name="Freeform 240"/>
              <p:cNvSpPr>
                <a:spLocks/>
              </p:cNvSpPr>
              <p:nvPr/>
            </p:nvSpPr>
            <p:spPr bwMode="auto">
              <a:xfrm>
                <a:off x="5366" y="675"/>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31" name="Freeform 239"/>
              <p:cNvSpPr>
                <a:spLocks/>
              </p:cNvSpPr>
              <p:nvPr/>
            </p:nvSpPr>
            <p:spPr bwMode="auto">
              <a:xfrm>
                <a:off x="6038" y="685"/>
                <a:ext cx="1" cy="490"/>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30" name="Freeform 238"/>
              <p:cNvSpPr>
                <a:spLocks/>
              </p:cNvSpPr>
              <p:nvPr/>
            </p:nvSpPr>
            <p:spPr bwMode="auto">
              <a:xfrm>
                <a:off x="4695" y="675"/>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29" name="Freeform 237"/>
              <p:cNvSpPr>
                <a:spLocks/>
              </p:cNvSpPr>
              <p:nvPr/>
            </p:nvSpPr>
            <p:spPr bwMode="auto">
              <a:xfrm>
                <a:off x="5366" y="685"/>
                <a:ext cx="1" cy="490"/>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28" name="Freeform 236"/>
              <p:cNvSpPr>
                <a:spLocks/>
              </p:cNvSpPr>
              <p:nvPr/>
            </p:nvSpPr>
            <p:spPr bwMode="auto">
              <a:xfrm>
                <a:off x="4023" y="675"/>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27" name="Freeform 235"/>
              <p:cNvSpPr>
                <a:spLocks/>
              </p:cNvSpPr>
              <p:nvPr/>
            </p:nvSpPr>
            <p:spPr bwMode="auto">
              <a:xfrm>
                <a:off x="4695" y="685"/>
                <a:ext cx="1" cy="490"/>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26" name="Freeform 234"/>
              <p:cNvSpPr>
                <a:spLocks/>
              </p:cNvSpPr>
              <p:nvPr/>
            </p:nvSpPr>
            <p:spPr bwMode="auto">
              <a:xfrm>
                <a:off x="3352" y="675"/>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25" name="Freeform 233"/>
              <p:cNvSpPr>
                <a:spLocks/>
              </p:cNvSpPr>
              <p:nvPr/>
            </p:nvSpPr>
            <p:spPr bwMode="auto">
              <a:xfrm>
                <a:off x="4023" y="685"/>
                <a:ext cx="1" cy="490"/>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24" name="Freeform 232"/>
              <p:cNvSpPr>
                <a:spLocks/>
              </p:cNvSpPr>
              <p:nvPr/>
            </p:nvSpPr>
            <p:spPr bwMode="auto">
              <a:xfrm>
                <a:off x="2681" y="675"/>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23" name="Freeform 231"/>
              <p:cNvSpPr>
                <a:spLocks/>
              </p:cNvSpPr>
              <p:nvPr/>
            </p:nvSpPr>
            <p:spPr bwMode="auto">
              <a:xfrm>
                <a:off x="3352" y="685"/>
                <a:ext cx="1" cy="490"/>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22" name="Freeform 230"/>
              <p:cNvSpPr>
                <a:spLocks/>
              </p:cNvSpPr>
              <p:nvPr/>
            </p:nvSpPr>
            <p:spPr bwMode="auto">
              <a:xfrm>
                <a:off x="1080" y="675"/>
                <a:ext cx="1601" cy="1"/>
              </a:xfrm>
              <a:custGeom>
                <a:avLst/>
                <a:gdLst/>
                <a:ahLst/>
                <a:cxnLst>
                  <a:cxn ang="0">
                    <a:pos x="0" y="0"/>
                  </a:cxn>
                  <a:cxn ang="0">
                    <a:pos x="0" y="0"/>
                  </a:cxn>
                  <a:cxn ang="0">
                    <a:pos x="1352" y="0"/>
                  </a:cxn>
                </a:cxnLst>
                <a:rect l="0" t="0" r="r" b="b"/>
                <a:pathLst>
                  <a:path w="1352">
                    <a:moveTo>
                      <a:pt x="0" y="0"/>
                    </a:moveTo>
                    <a:lnTo>
                      <a:pt x="0" y="0"/>
                    </a:lnTo>
                    <a:lnTo>
                      <a:pt x="1352"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21" name="Freeform 229"/>
              <p:cNvSpPr>
                <a:spLocks/>
              </p:cNvSpPr>
              <p:nvPr/>
            </p:nvSpPr>
            <p:spPr bwMode="auto">
              <a:xfrm>
                <a:off x="2681" y="685"/>
                <a:ext cx="1" cy="490"/>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20" name="Freeform 228"/>
              <p:cNvSpPr>
                <a:spLocks/>
              </p:cNvSpPr>
              <p:nvPr/>
            </p:nvSpPr>
            <p:spPr bwMode="auto">
              <a:xfrm>
                <a:off x="624" y="675"/>
                <a:ext cx="456"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19" name="Freeform 227"/>
              <p:cNvSpPr>
                <a:spLocks/>
              </p:cNvSpPr>
              <p:nvPr/>
            </p:nvSpPr>
            <p:spPr bwMode="auto">
              <a:xfrm>
                <a:off x="1080" y="685"/>
                <a:ext cx="1" cy="490"/>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18" name="Freeform 226"/>
              <p:cNvSpPr>
                <a:spLocks/>
              </p:cNvSpPr>
              <p:nvPr/>
            </p:nvSpPr>
            <p:spPr bwMode="auto">
              <a:xfrm>
                <a:off x="632" y="685"/>
                <a:ext cx="1" cy="490"/>
              </a:xfrm>
              <a:custGeom>
                <a:avLst/>
                <a:gdLst/>
                <a:ahLst/>
                <a:cxnLst>
                  <a:cxn ang="0">
                    <a:pos x="0" y="364"/>
                  </a:cxn>
                  <a:cxn ang="0">
                    <a:pos x="0" y="364"/>
                  </a:cxn>
                  <a:cxn ang="0">
                    <a:pos x="0" y="0"/>
                  </a:cxn>
                </a:cxnLst>
                <a:rect l="0" t="0" r="r" b="b"/>
                <a:pathLst>
                  <a:path h="364">
                    <a:moveTo>
                      <a:pt x="0" y="364"/>
                    </a:moveTo>
                    <a:lnTo>
                      <a:pt x="0" y="364"/>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17" name="Freeform 225"/>
              <p:cNvSpPr>
                <a:spLocks/>
              </p:cNvSpPr>
              <p:nvPr/>
            </p:nvSpPr>
            <p:spPr bwMode="auto">
              <a:xfrm>
                <a:off x="7380" y="1185"/>
                <a:ext cx="680" cy="1"/>
              </a:xfrm>
              <a:custGeom>
                <a:avLst/>
                <a:gdLst/>
                <a:ahLst/>
                <a:cxnLst>
                  <a:cxn ang="0">
                    <a:pos x="0" y="0"/>
                  </a:cxn>
                  <a:cxn ang="0">
                    <a:pos x="0" y="0"/>
                  </a:cxn>
                  <a:cxn ang="0">
                    <a:pos x="574" y="0"/>
                  </a:cxn>
                </a:cxnLst>
                <a:rect l="0" t="0" r="r" b="b"/>
                <a:pathLst>
                  <a:path w="574">
                    <a:moveTo>
                      <a:pt x="0" y="0"/>
                    </a:moveTo>
                    <a:lnTo>
                      <a:pt x="0" y="0"/>
                    </a:lnTo>
                    <a:lnTo>
                      <a:pt x="574"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16" name="Freeform 224"/>
              <p:cNvSpPr>
                <a:spLocks/>
              </p:cNvSpPr>
              <p:nvPr/>
            </p:nvSpPr>
            <p:spPr bwMode="auto">
              <a:xfrm>
                <a:off x="8052" y="1193"/>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15" name="Freeform 223"/>
              <p:cNvSpPr>
                <a:spLocks/>
              </p:cNvSpPr>
              <p:nvPr/>
            </p:nvSpPr>
            <p:spPr bwMode="auto">
              <a:xfrm>
                <a:off x="6709" y="1185"/>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14" name="Freeform 222"/>
              <p:cNvSpPr>
                <a:spLocks/>
              </p:cNvSpPr>
              <p:nvPr/>
            </p:nvSpPr>
            <p:spPr bwMode="auto">
              <a:xfrm>
                <a:off x="7380" y="1193"/>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13" name="Freeform 221"/>
              <p:cNvSpPr>
                <a:spLocks/>
              </p:cNvSpPr>
              <p:nvPr/>
            </p:nvSpPr>
            <p:spPr bwMode="auto">
              <a:xfrm>
                <a:off x="6038" y="1185"/>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12" name="Freeform 220"/>
              <p:cNvSpPr>
                <a:spLocks/>
              </p:cNvSpPr>
              <p:nvPr/>
            </p:nvSpPr>
            <p:spPr bwMode="auto">
              <a:xfrm>
                <a:off x="6709" y="1193"/>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11" name="Freeform 219"/>
              <p:cNvSpPr>
                <a:spLocks/>
              </p:cNvSpPr>
              <p:nvPr/>
            </p:nvSpPr>
            <p:spPr bwMode="auto">
              <a:xfrm>
                <a:off x="5366" y="1185"/>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10" name="Freeform 218"/>
              <p:cNvSpPr>
                <a:spLocks/>
              </p:cNvSpPr>
              <p:nvPr/>
            </p:nvSpPr>
            <p:spPr bwMode="auto">
              <a:xfrm>
                <a:off x="6038" y="1193"/>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09" name="Freeform 217"/>
              <p:cNvSpPr>
                <a:spLocks/>
              </p:cNvSpPr>
              <p:nvPr/>
            </p:nvSpPr>
            <p:spPr bwMode="auto">
              <a:xfrm>
                <a:off x="4695" y="1185"/>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08" name="Freeform 216"/>
              <p:cNvSpPr>
                <a:spLocks/>
              </p:cNvSpPr>
              <p:nvPr/>
            </p:nvSpPr>
            <p:spPr bwMode="auto">
              <a:xfrm>
                <a:off x="5366" y="1193"/>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07" name="Freeform 215"/>
              <p:cNvSpPr>
                <a:spLocks/>
              </p:cNvSpPr>
              <p:nvPr/>
            </p:nvSpPr>
            <p:spPr bwMode="auto">
              <a:xfrm>
                <a:off x="4023" y="1185"/>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06" name="Freeform 214"/>
              <p:cNvSpPr>
                <a:spLocks/>
              </p:cNvSpPr>
              <p:nvPr/>
            </p:nvSpPr>
            <p:spPr bwMode="auto">
              <a:xfrm>
                <a:off x="4695" y="1193"/>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05" name="Freeform 213"/>
              <p:cNvSpPr>
                <a:spLocks/>
              </p:cNvSpPr>
              <p:nvPr/>
            </p:nvSpPr>
            <p:spPr bwMode="auto">
              <a:xfrm>
                <a:off x="3352" y="1185"/>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04" name="Freeform 212"/>
              <p:cNvSpPr>
                <a:spLocks/>
              </p:cNvSpPr>
              <p:nvPr/>
            </p:nvSpPr>
            <p:spPr bwMode="auto">
              <a:xfrm>
                <a:off x="4023" y="1193"/>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03" name="Freeform 211"/>
              <p:cNvSpPr>
                <a:spLocks/>
              </p:cNvSpPr>
              <p:nvPr/>
            </p:nvSpPr>
            <p:spPr bwMode="auto">
              <a:xfrm>
                <a:off x="2681" y="1185"/>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02" name="Freeform 210"/>
              <p:cNvSpPr>
                <a:spLocks/>
              </p:cNvSpPr>
              <p:nvPr/>
            </p:nvSpPr>
            <p:spPr bwMode="auto">
              <a:xfrm>
                <a:off x="3352" y="1193"/>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01" name="Freeform 209"/>
              <p:cNvSpPr>
                <a:spLocks/>
              </p:cNvSpPr>
              <p:nvPr/>
            </p:nvSpPr>
            <p:spPr bwMode="auto">
              <a:xfrm>
                <a:off x="1080" y="1185"/>
                <a:ext cx="1601" cy="1"/>
              </a:xfrm>
              <a:custGeom>
                <a:avLst/>
                <a:gdLst/>
                <a:ahLst/>
                <a:cxnLst>
                  <a:cxn ang="0">
                    <a:pos x="0" y="0"/>
                  </a:cxn>
                  <a:cxn ang="0">
                    <a:pos x="0" y="0"/>
                  </a:cxn>
                  <a:cxn ang="0">
                    <a:pos x="1352" y="0"/>
                  </a:cxn>
                </a:cxnLst>
                <a:rect l="0" t="0" r="r" b="b"/>
                <a:pathLst>
                  <a:path w="1352">
                    <a:moveTo>
                      <a:pt x="0" y="0"/>
                    </a:moveTo>
                    <a:lnTo>
                      <a:pt x="0" y="0"/>
                    </a:lnTo>
                    <a:lnTo>
                      <a:pt x="1352"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600" name="Freeform 208"/>
              <p:cNvSpPr>
                <a:spLocks/>
              </p:cNvSpPr>
              <p:nvPr/>
            </p:nvSpPr>
            <p:spPr bwMode="auto">
              <a:xfrm>
                <a:off x="2681" y="1193"/>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99" name="Freeform 207"/>
              <p:cNvSpPr>
                <a:spLocks/>
              </p:cNvSpPr>
              <p:nvPr/>
            </p:nvSpPr>
            <p:spPr bwMode="auto">
              <a:xfrm>
                <a:off x="624" y="1185"/>
                <a:ext cx="456"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98" name="Freeform 206"/>
              <p:cNvSpPr>
                <a:spLocks/>
              </p:cNvSpPr>
              <p:nvPr/>
            </p:nvSpPr>
            <p:spPr bwMode="auto">
              <a:xfrm>
                <a:off x="1080" y="1193"/>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97" name="Freeform 205"/>
              <p:cNvSpPr>
                <a:spLocks/>
              </p:cNvSpPr>
              <p:nvPr/>
            </p:nvSpPr>
            <p:spPr bwMode="auto">
              <a:xfrm>
                <a:off x="632" y="1193"/>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96" name="Freeform 204"/>
              <p:cNvSpPr>
                <a:spLocks/>
              </p:cNvSpPr>
              <p:nvPr/>
            </p:nvSpPr>
            <p:spPr bwMode="auto">
              <a:xfrm>
                <a:off x="7380" y="1694"/>
                <a:ext cx="680" cy="1"/>
              </a:xfrm>
              <a:custGeom>
                <a:avLst/>
                <a:gdLst/>
                <a:ahLst/>
                <a:cxnLst>
                  <a:cxn ang="0">
                    <a:pos x="0" y="0"/>
                  </a:cxn>
                  <a:cxn ang="0">
                    <a:pos x="0" y="0"/>
                  </a:cxn>
                  <a:cxn ang="0">
                    <a:pos x="574" y="0"/>
                  </a:cxn>
                </a:cxnLst>
                <a:rect l="0" t="0" r="r" b="b"/>
                <a:pathLst>
                  <a:path w="574">
                    <a:moveTo>
                      <a:pt x="0" y="0"/>
                    </a:moveTo>
                    <a:lnTo>
                      <a:pt x="0" y="0"/>
                    </a:lnTo>
                    <a:lnTo>
                      <a:pt x="574"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95" name="Freeform 203"/>
              <p:cNvSpPr>
                <a:spLocks/>
              </p:cNvSpPr>
              <p:nvPr/>
            </p:nvSpPr>
            <p:spPr bwMode="auto">
              <a:xfrm>
                <a:off x="8052" y="1702"/>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94" name="Freeform 202"/>
              <p:cNvSpPr>
                <a:spLocks/>
              </p:cNvSpPr>
              <p:nvPr/>
            </p:nvSpPr>
            <p:spPr bwMode="auto">
              <a:xfrm>
                <a:off x="6709" y="1694"/>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93" name="Freeform 201"/>
              <p:cNvSpPr>
                <a:spLocks/>
              </p:cNvSpPr>
              <p:nvPr/>
            </p:nvSpPr>
            <p:spPr bwMode="auto">
              <a:xfrm>
                <a:off x="7380" y="1702"/>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92" name="Freeform 200"/>
              <p:cNvSpPr>
                <a:spLocks/>
              </p:cNvSpPr>
              <p:nvPr/>
            </p:nvSpPr>
            <p:spPr bwMode="auto">
              <a:xfrm>
                <a:off x="6038" y="1694"/>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91" name="Freeform 199"/>
              <p:cNvSpPr>
                <a:spLocks/>
              </p:cNvSpPr>
              <p:nvPr/>
            </p:nvSpPr>
            <p:spPr bwMode="auto">
              <a:xfrm>
                <a:off x="6709" y="1702"/>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90" name="Freeform 198"/>
              <p:cNvSpPr>
                <a:spLocks/>
              </p:cNvSpPr>
              <p:nvPr/>
            </p:nvSpPr>
            <p:spPr bwMode="auto">
              <a:xfrm>
                <a:off x="5366" y="1694"/>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89" name="Freeform 197"/>
              <p:cNvSpPr>
                <a:spLocks/>
              </p:cNvSpPr>
              <p:nvPr/>
            </p:nvSpPr>
            <p:spPr bwMode="auto">
              <a:xfrm>
                <a:off x="6038" y="1702"/>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88" name="Freeform 196"/>
              <p:cNvSpPr>
                <a:spLocks/>
              </p:cNvSpPr>
              <p:nvPr/>
            </p:nvSpPr>
            <p:spPr bwMode="auto">
              <a:xfrm>
                <a:off x="4695" y="1694"/>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87" name="Freeform 195"/>
              <p:cNvSpPr>
                <a:spLocks/>
              </p:cNvSpPr>
              <p:nvPr/>
            </p:nvSpPr>
            <p:spPr bwMode="auto">
              <a:xfrm>
                <a:off x="5366" y="1702"/>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86" name="Freeform 194"/>
              <p:cNvSpPr>
                <a:spLocks/>
              </p:cNvSpPr>
              <p:nvPr/>
            </p:nvSpPr>
            <p:spPr bwMode="auto">
              <a:xfrm>
                <a:off x="4023" y="1694"/>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85" name="Freeform 193"/>
              <p:cNvSpPr>
                <a:spLocks/>
              </p:cNvSpPr>
              <p:nvPr/>
            </p:nvSpPr>
            <p:spPr bwMode="auto">
              <a:xfrm>
                <a:off x="4695" y="1702"/>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84" name="Freeform 192"/>
              <p:cNvSpPr>
                <a:spLocks/>
              </p:cNvSpPr>
              <p:nvPr/>
            </p:nvSpPr>
            <p:spPr bwMode="auto">
              <a:xfrm>
                <a:off x="3352" y="1694"/>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83" name="Freeform 191"/>
              <p:cNvSpPr>
                <a:spLocks/>
              </p:cNvSpPr>
              <p:nvPr/>
            </p:nvSpPr>
            <p:spPr bwMode="auto">
              <a:xfrm>
                <a:off x="4023" y="1702"/>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82" name="Freeform 190"/>
              <p:cNvSpPr>
                <a:spLocks/>
              </p:cNvSpPr>
              <p:nvPr/>
            </p:nvSpPr>
            <p:spPr bwMode="auto">
              <a:xfrm>
                <a:off x="2681" y="1694"/>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81" name="Freeform 189"/>
              <p:cNvSpPr>
                <a:spLocks/>
              </p:cNvSpPr>
              <p:nvPr/>
            </p:nvSpPr>
            <p:spPr bwMode="auto">
              <a:xfrm>
                <a:off x="3352" y="1702"/>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80" name="Freeform 188"/>
              <p:cNvSpPr>
                <a:spLocks/>
              </p:cNvSpPr>
              <p:nvPr/>
            </p:nvSpPr>
            <p:spPr bwMode="auto">
              <a:xfrm>
                <a:off x="1080" y="1694"/>
                <a:ext cx="1601" cy="1"/>
              </a:xfrm>
              <a:custGeom>
                <a:avLst/>
                <a:gdLst/>
                <a:ahLst/>
                <a:cxnLst>
                  <a:cxn ang="0">
                    <a:pos x="0" y="0"/>
                  </a:cxn>
                  <a:cxn ang="0">
                    <a:pos x="0" y="0"/>
                  </a:cxn>
                  <a:cxn ang="0">
                    <a:pos x="1352" y="0"/>
                  </a:cxn>
                </a:cxnLst>
                <a:rect l="0" t="0" r="r" b="b"/>
                <a:pathLst>
                  <a:path w="1352">
                    <a:moveTo>
                      <a:pt x="0" y="0"/>
                    </a:moveTo>
                    <a:lnTo>
                      <a:pt x="0" y="0"/>
                    </a:lnTo>
                    <a:lnTo>
                      <a:pt x="1352"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79" name="Freeform 187"/>
              <p:cNvSpPr>
                <a:spLocks/>
              </p:cNvSpPr>
              <p:nvPr/>
            </p:nvSpPr>
            <p:spPr bwMode="auto">
              <a:xfrm>
                <a:off x="2681" y="1702"/>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78" name="Freeform 186"/>
              <p:cNvSpPr>
                <a:spLocks/>
              </p:cNvSpPr>
              <p:nvPr/>
            </p:nvSpPr>
            <p:spPr bwMode="auto">
              <a:xfrm>
                <a:off x="624" y="1694"/>
                <a:ext cx="456"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77" name="Freeform 185"/>
              <p:cNvSpPr>
                <a:spLocks/>
              </p:cNvSpPr>
              <p:nvPr/>
            </p:nvSpPr>
            <p:spPr bwMode="auto">
              <a:xfrm>
                <a:off x="1080" y="1702"/>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76" name="Freeform 184"/>
              <p:cNvSpPr>
                <a:spLocks/>
              </p:cNvSpPr>
              <p:nvPr/>
            </p:nvSpPr>
            <p:spPr bwMode="auto">
              <a:xfrm>
                <a:off x="632" y="1702"/>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75" name="Freeform 183"/>
              <p:cNvSpPr>
                <a:spLocks/>
              </p:cNvSpPr>
              <p:nvPr/>
            </p:nvSpPr>
            <p:spPr bwMode="auto">
              <a:xfrm>
                <a:off x="7380" y="2203"/>
                <a:ext cx="680" cy="1"/>
              </a:xfrm>
              <a:custGeom>
                <a:avLst/>
                <a:gdLst/>
                <a:ahLst/>
                <a:cxnLst>
                  <a:cxn ang="0">
                    <a:pos x="0" y="0"/>
                  </a:cxn>
                  <a:cxn ang="0">
                    <a:pos x="0" y="0"/>
                  </a:cxn>
                  <a:cxn ang="0">
                    <a:pos x="574" y="0"/>
                  </a:cxn>
                </a:cxnLst>
                <a:rect l="0" t="0" r="r" b="b"/>
                <a:pathLst>
                  <a:path w="574">
                    <a:moveTo>
                      <a:pt x="0" y="0"/>
                    </a:moveTo>
                    <a:lnTo>
                      <a:pt x="0" y="0"/>
                    </a:lnTo>
                    <a:lnTo>
                      <a:pt x="574"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74" name="Freeform 182"/>
              <p:cNvSpPr>
                <a:spLocks/>
              </p:cNvSpPr>
              <p:nvPr/>
            </p:nvSpPr>
            <p:spPr bwMode="auto">
              <a:xfrm>
                <a:off x="8052" y="221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73" name="Freeform 181"/>
              <p:cNvSpPr>
                <a:spLocks/>
              </p:cNvSpPr>
              <p:nvPr/>
            </p:nvSpPr>
            <p:spPr bwMode="auto">
              <a:xfrm>
                <a:off x="6709" y="2203"/>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72" name="Freeform 180"/>
              <p:cNvSpPr>
                <a:spLocks/>
              </p:cNvSpPr>
              <p:nvPr/>
            </p:nvSpPr>
            <p:spPr bwMode="auto">
              <a:xfrm>
                <a:off x="7380" y="221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71" name="Freeform 179"/>
              <p:cNvSpPr>
                <a:spLocks/>
              </p:cNvSpPr>
              <p:nvPr/>
            </p:nvSpPr>
            <p:spPr bwMode="auto">
              <a:xfrm>
                <a:off x="6038" y="2203"/>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70" name="Freeform 178"/>
              <p:cNvSpPr>
                <a:spLocks/>
              </p:cNvSpPr>
              <p:nvPr/>
            </p:nvSpPr>
            <p:spPr bwMode="auto">
              <a:xfrm>
                <a:off x="6709" y="221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69" name="Freeform 177"/>
              <p:cNvSpPr>
                <a:spLocks/>
              </p:cNvSpPr>
              <p:nvPr/>
            </p:nvSpPr>
            <p:spPr bwMode="auto">
              <a:xfrm>
                <a:off x="5366" y="2203"/>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68" name="Freeform 176"/>
              <p:cNvSpPr>
                <a:spLocks/>
              </p:cNvSpPr>
              <p:nvPr/>
            </p:nvSpPr>
            <p:spPr bwMode="auto">
              <a:xfrm>
                <a:off x="6038" y="221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67" name="Freeform 175"/>
              <p:cNvSpPr>
                <a:spLocks/>
              </p:cNvSpPr>
              <p:nvPr/>
            </p:nvSpPr>
            <p:spPr bwMode="auto">
              <a:xfrm>
                <a:off x="4695" y="2203"/>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66" name="Freeform 174"/>
              <p:cNvSpPr>
                <a:spLocks/>
              </p:cNvSpPr>
              <p:nvPr/>
            </p:nvSpPr>
            <p:spPr bwMode="auto">
              <a:xfrm>
                <a:off x="5366" y="221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65" name="Freeform 173"/>
              <p:cNvSpPr>
                <a:spLocks/>
              </p:cNvSpPr>
              <p:nvPr/>
            </p:nvSpPr>
            <p:spPr bwMode="auto">
              <a:xfrm>
                <a:off x="4023" y="2203"/>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64" name="Freeform 172"/>
              <p:cNvSpPr>
                <a:spLocks/>
              </p:cNvSpPr>
              <p:nvPr/>
            </p:nvSpPr>
            <p:spPr bwMode="auto">
              <a:xfrm>
                <a:off x="4695" y="221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63" name="Freeform 171"/>
              <p:cNvSpPr>
                <a:spLocks/>
              </p:cNvSpPr>
              <p:nvPr/>
            </p:nvSpPr>
            <p:spPr bwMode="auto">
              <a:xfrm>
                <a:off x="3352" y="2203"/>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62" name="Freeform 170"/>
              <p:cNvSpPr>
                <a:spLocks/>
              </p:cNvSpPr>
              <p:nvPr/>
            </p:nvSpPr>
            <p:spPr bwMode="auto">
              <a:xfrm>
                <a:off x="4023" y="221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61" name="Freeform 169"/>
              <p:cNvSpPr>
                <a:spLocks/>
              </p:cNvSpPr>
              <p:nvPr/>
            </p:nvSpPr>
            <p:spPr bwMode="auto">
              <a:xfrm>
                <a:off x="2681" y="2203"/>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60" name="Freeform 168"/>
              <p:cNvSpPr>
                <a:spLocks/>
              </p:cNvSpPr>
              <p:nvPr/>
            </p:nvSpPr>
            <p:spPr bwMode="auto">
              <a:xfrm>
                <a:off x="3352" y="221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59" name="Freeform 167"/>
              <p:cNvSpPr>
                <a:spLocks/>
              </p:cNvSpPr>
              <p:nvPr/>
            </p:nvSpPr>
            <p:spPr bwMode="auto">
              <a:xfrm>
                <a:off x="1080" y="2203"/>
                <a:ext cx="1601" cy="1"/>
              </a:xfrm>
              <a:custGeom>
                <a:avLst/>
                <a:gdLst/>
                <a:ahLst/>
                <a:cxnLst>
                  <a:cxn ang="0">
                    <a:pos x="0" y="0"/>
                  </a:cxn>
                  <a:cxn ang="0">
                    <a:pos x="0" y="0"/>
                  </a:cxn>
                  <a:cxn ang="0">
                    <a:pos x="1352" y="0"/>
                  </a:cxn>
                </a:cxnLst>
                <a:rect l="0" t="0" r="r" b="b"/>
                <a:pathLst>
                  <a:path w="1352">
                    <a:moveTo>
                      <a:pt x="0" y="0"/>
                    </a:moveTo>
                    <a:lnTo>
                      <a:pt x="0" y="0"/>
                    </a:lnTo>
                    <a:lnTo>
                      <a:pt x="1352"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58" name="Freeform 166"/>
              <p:cNvSpPr>
                <a:spLocks/>
              </p:cNvSpPr>
              <p:nvPr/>
            </p:nvSpPr>
            <p:spPr bwMode="auto">
              <a:xfrm>
                <a:off x="2681" y="221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57" name="Freeform 165"/>
              <p:cNvSpPr>
                <a:spLocks/>
              </p:cNvSpPr>
              <p:nvPr/>
            </p:nvSpPr>
            <p:spPr bwMode="auto">
              <a:xfrm>
                <a:off x="624" y="2203"/>
                <a:ext cx="456"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56" name="Freeform 164"/>
              <p:cNvSpPr>
                <a:spLocks/>
              </p:cNvSpPr>
              <p:nvPr/>
            </p:nvSpPr>
            <p:spPr bwMode="auto">
              <a:xfrm>
                <a:off x="1080" y="221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55" name="Freeform 163"/>
              <p:cNvSpPr>
                <a:spLocks/>
              </p:cNvSpPr>
              <p:nvPr/>
            </p:nvSpPr>
            <p:spPr bwMode="auto">
              <a:xfrm>
                <a:off x="632" y="221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54" name="Freeform 162"/>
              <p:cNvSpPr>
                <a:spLocks/>
              </p:cNvSpPr>
              <p:nvPr/>
            </p:nvSpPr>
            <p:spPr bwMode="auto">
              <a:xfrm>
                <a:off x="7380" y="2713"/>
                <a:ext cx="680" cy="1"/>
              </a:xfrm>
              <a:custGeom>
                <a:avLst/>
                <a:gdLst/>
                <a:ahLst/>
                <a:cxnLst>
                  <a:cxn ang="0">
                    <a:pos x="0" y="0"/>
                  </a:cxn>
                  <a:cxn ang="0">
                    <a:pos x="0" y="0"/>
                  </a:cxn>
                  <a:cxn ang="0">
                    <a:pos x="574" y="0"/>
                  </a:cxn>
                </a:cxnLst>
                <a:rect l="0" t="0" r="r" b="b"/>
                <a:pathLst>
                  <a:path w="574">
                    <a:moveTo>
                      <a:pt x="0" y="0"/>
                    </a:moveTo>
                    <a:lnTo>
                      <a:pt x="0" y="0"/>
                    </a:lnTo>
                    <a:lnTo>
                      <a:pt x="574"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53" name="Freeform 161"/>
              <p:cNvSpPr>
                <a:spLocks/>
              </p:cNvSpPr>
              <p:nvPr/>
            </p:nvSpPr>
            <p:spPr bwMode="auto">
              <a:xfrm>
                <a:off x="8052" y="272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52" name="Freeform 160"/>
              <p:cNvSpPr>
                <a:spLocks/>
              </p:cNvSpPr>
              <p:nvPr/>
            </p:nvSpPr>
            <p:spPr bwMode="auto">
              <a:xfrm>
                <a:off x="6709" y="2713"/>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51" name="Freeform 159"/>
              <p:cNvSpPr>
                <a:spLocks/>
              </p:cNvSpPr>
              <p:nvPr/>
            </p:nvSpPr>
            <p:spPr bwMode="auto">
              <a:xfrm>
                <a:off x="7380" y="272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50" name="Freeform 158"/>
              <p:cNvSpPr>
                <a:spLocks/>
              </p:cNvSpPr>
              <p:nvPr/>
            </p:nvSpPr>
            <p:spPr bwMode="auto">
              <a:xfrm>
                <a:off x="6038" y="2713"/>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49" name="Freeform 157"/>
              <p:cNvSpPr>
                <a:spLocks/>
              </p:cNvSpPr>
              <p:nvPr/>
            </p:nvSpPr>
            <p:spPr bwMode="auto">
              <a:xfrm>
                <a:off x="6709" y="272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48" name="Freeform 156"/>
              <p:cNvSpPr>
                <a:spLocks/>
              </p:cNvSpPr>
              <p:nvPr/>
            </p:nvSpPr>
            <p:spPr bwMode="auto">
              <a:xfrm>
                <a:off x="5366" y="2713"/>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47" name="Freeform 155"/>
              <p:cNvSpPr>
                <a:spLocks/>
              </p:cNvSpPr>
              <p:nvPr/>
            </p:nvSpPr>
            <p:spPr bwMode="auto">
              <a:xfrm>
                <a:off x="6038" y="272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46" name="Freeform 154"/>
              <p:cNvSpPr>
                <a:spLocks/>
              </p:cNvSpPr>
              <p:nvPr/>
            </p:nvSpPr>
            <p:spPr bwMode="auto">
              <a:xfrm>
                <a:off x="4695" y="2713"/>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45" name="Freeform 153"/>
              <p:cNvSpPr>
                <a:spLocks/>
              </p:cNvSpPr>
              <p:nvPr/>
            </p:nvSpPr>
            <p:spPr bwMode="auto">
              <a:xfrm>
                <a:off x="5366" y="272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44" name="Freeform 152"/>
              <p:cNvSpPr>
                <a:spLocks/>
              </p:cNvSpPr>
              <p:nvPr/>
            </p:nvSpPr>
            <p:spPr bwMode="auto">
              <a:xfrm>
                <a:off x="4023" y="2713"/>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43" name="Freeform 151"/>
              <p:cNvSpPr>
                <a:spLocks/>
              </p:cNvSpPr>
              <p:nvPr/>
            </p:nvSpPr>
            <p:spPr bwMode="auto">
              <a:xfrm>
                <a:off x="4695" y="272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42" name="Freeform 150"/>
              <p:cNvSpPr>
                <a:spLocks/>
              </p:cNvSpPr>
              <p:nvPr/>
            </p:nvSpPr>
            <p:spPr bwMode="auto">
              <a:xfrm>
                <a:off x="3352" y="2713"/>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41" name="Freeform 149"/>
              <p:cNvSpPr>
                <a:spLocks/>
              </p:cNvSpPr>
              <p:nvPr/>
            </p:nvSpPr>
            <p:spPr bwMode="auto">
              <a:xfrm>
                <a:off x="4023" y="272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40" name="Freeform 148"/>
              <p:cNvSpPr>
                <a:spLocks/>
              </p:cNvSpPr>
              <p:nvPr/>
            </p:nvSpPr>
            <p:spPr bwMode="auto">
              <a:xfrm>
                <a:off x="2681" y="2713"/>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39" name="Freeform 147"/>
              <p:cNvSpPr>
                <a:spLocks/>
              </p:cNvSpPr>
              <p:nvPr/>
            </p:nvSpPr>
            <p:spPr bwMode="auto">
              <a:xfrm>
                <a:off x="3352" y="272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38" name="Freeform 146"/>
              <p:cNvSpPr>
                <a:spLocks/>
              </p:cNvSpPr>
              <p:nvPr/>
            </p:nvSpPr>
            <p:spPr bwMode="auto">
              <a:xfrm>
                <a:off x="1080" y="2713"/>
                <a:ext cx="1601" cy="1"/>
              </a:xfrm>
              <a:custGeom>
                <a:avLst/>
                <a:gdLst/>
                <a:ahLst/>
                <a:cxnLst>
                  <a:cxn ang="0">
                    <a:pos x="0" y="0"/>
                  </a:cxn>
                  <a:cxn ang="0">
                    <a:pos x="0" y="0"/>
                  </a:cxn>
                  <a:cxn ang="0">
                    <a:pos x="1352" y="0"/>
                  </a:cxn>
                </a:cxnLst>
                <a:rect l="0" t="0" r="r" b="b"/>
                <a:pathLst>
                  <a:path w="1352">
                    <a:moveTo>
                      <a:pt x="0" y="0"/>
                    </a:moveTo>
                    <a:lnTo>
                      <a:pt x="0" y="0"/>
                    </a:lnTo>
                    <a:lnTo>
                      <a:pt x="1352"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37" name="Freeform 145"/>
              <p:cNvSpPr>
                <a:spLocks/>
              </p:cNvSpPr>
              <p:nvPr/>
            </p:nvSpPr>
            <p:spPr bwMode="auto">
              <a:xfrm>
                <a:off x="2681" y="272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36" name="Freeform 144"/>
              <p:cNvSpPr>
                <a:spLocks/>
              </p:cNvSpPr>
              <p:nvPr/>
            </p:nvSpPr>
            <p:spPr bwMode="auto">
              <a:xfrm>
                <a:off x="624" y="2713"/>
                <a:ext cx="456"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35" name="Freeform 143"/>
              <p:cNvSpPr>
                <a:spLocks/>
              </p:cNvSpPr>
              <p:nvPr/>
            </p:nvSpPr>
            <p:spPr bwMode="auto">
              <a:xfrm>
                <a:off x="1080" y="272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34" name="Freeform 142"/>
              <p:cNvSpPr>
                <a:spLocks/>
              </p:cNvSpPr>
              <p:nvPr/>
            </p:nvSpPr>
            <p:spPr bwMode="auto">
              <a:xfrm>
                <a:off x="632" y="2721"/>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33" name="Freeform 141"/>
              <p:cNvSpPr>
                <a:spLocks/>
              </p:cNvSpPr>
              <p:nvPr/>
            </p:nvSpPr>
            <p:spPr bwMode="auto">
              <a:xfrm>
                <a:off x="7380" y="3222"/>
                <a:ext cx="680" cy="1"/>
              </a:xfrm>
              <a:custGeom>
                <a:avLst/>
                <a:gdLst/>
                <a:ahLst/>
                <a:cxnLst>
                  <a:cxn ang="0">
                    <a:pos x="0" y="0"/>
                  </a:cxn>
                  <a:cxn ang="0">
                    <a:pos x="0" y="0"/>
                  </a:cxn>
                  <a:cxn ang="0">
                    <a:pos x="574" y="0"/>
                  </a:cxn>
                </a:cxnLst>
                <a:rect l="0" t="0" r="r" b="b"/>
                <a:pathLst>
                  <a:path w="574">
                    <a:moveTo>
                      <a:pt x="0" y="0"/>
                    </a:moveTo>
                    <a:lnTo>
                      <a:pt x="0" y="0"/>
                    </a:lnTo>
                    <a:lnTo>
                      <a:pt x="574"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32" name="Freeform 140"/>
              <p:cNvSpPr>
                <a:spLocks/>
              </p:cNvSpPr>
              <p:nvPr/>
            </p:nvSpPr>
            <p:spPr bwMode="auto">
              <a:xfrm>
                <a:off x="8052" y="3230"/>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31" name="Freeform 139"/>
              <p:cNvSpPr>
                <a:spLocks/>
              </p:cNvSpPr>
              <p:nvPr/>
            </p:nvSpPr>
            <p:spPr bwMode="auto">
              <a:xfrm>
                <a:off x="6709" y="3222"/>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30" name="Freeform 138"/>
              <p:cNvSpPr>
                <a:spLocks/>
              </p:cNvSpPr>
              <p:nvPr/>
            </p:nvSpPr>
            <p:spPr bwMode="auto">
              <a:xfrm>
                <a:off x="7380" y="3230"/>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29" name="Freeform 137"/>
              <p:cNvSpPr>
                <a:spLocks/>
              </p:cNvSpPr>
              <p:nvPr/>
            </p:nvSpPr>
            <p:spPr bwMode="auto">
              <a:xfrm>
                <a:off x="6038" y="3222"/>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28" name="Freeform 136"/>
              <p:cNvSpPr>
                <a:spLocks/>
              </p:cNvSpPr>
              <p:nvPr/>
            </p:nvSpPr>
            <p:spPr bwMode="auto">
              <a:xfrm>
                <a:off x="6709" y="3230"/>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27" name="Freeform 135"/>
              <p:cNvSpPr>
                <a:spLocks/>
              </p:cNvSpPr>
              <p:nvPr/>
            </p:nvSpPr>
            <p:spPr bwMode="auto">
              <a:xfrm>
                <a:off x="5366" y="3222"/>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26" name="Freeform 134"/>
              <p:cNvSpPr>
                <a:spLocks/>
              </p:cNvSpPr>
              <p:nvPr/>
            </p:nvSpPr>
            <p:spPr bwMode="auto">
              <a:xfrm>
                <a:off x="6038" y="3230"/>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25" name="Freeform 133"/>
              <p:cNvSpPr>
                <a:spLocks/>
              </p:cNvSpPr>
              <p:nvPr/>
            </p:nvSpPr>
            <p:spPr bwMode="auto">
              <a:xfrm>
                <a:off x="4695" y="3222"/>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24" name="Freeform 132"/>
              <p:cNvSpPr>
                <a:spLocks/>
              </p:cNvSpPr>
              <p:nvPr/>
            </p:nvSpPr>
            <p:spPr bwMode="auto">
              <a:xfrm>
                <a:off x="5366" y="3230"/>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23" name="Freeform 131"/>
              <p:cNvSpPr>
                <a:spLocks/>
              </p:cNvSpPr>
              <p:nvPr/>
            </p:nvSpPr>
            <p:spPr bwMode="auto">
              <a:xfrm>
                <a:off x="4023" y="3222"/>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22" name="Freeform 130"/>
              <p:cNvSpPr>
                <a:spLocks/>
              </p:cNvSpPr>
              <p:nvPr/>
            </p:nvSpPr>
            <p:spPr bwMode="auto">
              <a:xfrm>
                <a:off x="4695" y="3230"/>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21" name="Freeform 129"/>
              <p:cNvSpPr>
                <a:spLocks/>
              </p:cNvSpPr>
              <p:nvPr/>
            </p:nvSpPr>
            <p:spPr bwMode="auto">
              <a:xfrm>
                <a:off x="3352" y="3222"/>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20" name="Freeform 128"/>
              <p:cNvSpPr>
                <a:spLocks/>
              </p:cNvSpPr>
              <p:nvPr/>
            </p:nvSpPr>
            <p:spPr bwMode="auto">
              <a:xfrm>
                <a:off x="4023" y="3230"/>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19" name="Freeform 127"/>
              <p:cNvSpPr>
                <a:spLocks/>
              </p:cNvSpPr>
              <p:nvPr/>
            </p:nvSpPr>
            <p:spPr bwMode="auto">
              <a:xfrm>
                <a:off x="2681" y="3222"/>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18" name="Freeform 126"/>
              <p:cNvSpPr>
                <a:spLocks/>
              </p:cNvSpPr>
              <p:nvPr/>
            </p:nvSpPr>
            <p:spPr bwMode="auto">
              <a:xfrm>
                <a:off x="3352" y="3230"/>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17" name="Freeform 125"/>
              <p:cNvSpPr>
                <a:spLocks/>
              </p:cNvSpPr>
              <p:nvPr/>
            </p:nvSpPr>
            <p:spPr bwMode="auto">
              <a:xfrm>
                <a:off x="1080" y="3222"/>
                <a:ext cx="1601" cy="1"/>
              </a:xfrm>
              <a:custGeom>
                <a:avLst/>
                <a:gdLst/>
                <a:ahLst/>
                <a:cxnLst>
                  <a:cxn ang="0">
                    <a:pos x="0" y="0"/>
                  </a:cxn>
                  <a:cxn ang="0">
                    <a:pos x="0" y="0"/>
                  </a:cxn>
                  <a:cxn ang="0">
                    <a:pos x="1352" y="0"/>
                  </a:cxn>
                </a:cxnLst>
                <a:rect l="0" t="0" r="r" b="b"/>
                <a:pathLst>
                  <a:path w="1352">
                    <a:moveTo>
                      <a:pt x="0" y="0"/>
                    </a:moveTo>
                    <a:lnTo>
                      <a:pt x="0" y="0"/>
                    </a:lnTo>
                    <a:lnTo>
                      <a:pt x="1352"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16" name="Freeform 124"/>
              <p:cNvSpPr>
                <a:spLocks/>
              </p:cNvSpPr>
              <p:nvPr/>
            </p:nvSpPr>
            <p:spPr bwMode="auto">
              <a:xfrm>
                <a:off x="2681" y="3230"/>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15" name="Freeform 123"/>
              <p:cNvSpPr>
                <a:spLocks/>
              </p:cNvSpPr>
              <p:nvPr/>
            </p:nvSpPr>
            <p:spPr bwMode="auto">
              <a:xfrm>
                <a:off x="624" y="3222"/>
                <a:ext cx="456"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14" name="Freeform 122"/>
              <p:cNvSpPr>
                <a:spLocks/>
              </p:cNvSpPr>
              <p:nvPr/>
            </p:nvSpPr>
            <p:spPr bwMode="auto">
              <a:xfrm>
                <a:off x="1080" y="3230"/>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13" name="Freeform 121"/>
              <p:cNvSpPr>
                <a:spLocks/>
              </p:cNvSpPr>
              <p:nvPr/>
            </p:nvSpPr>
            <p:spPr bwMode="auto">
              <a:xfrm>
                <a:off x="632" y="3230"/>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12" name="Freeform 120"/>
              <p:cNvSpPr>
                <a:spLocks/>
              </p:cNvSpPr>
              <p:nvPr/>
            </p:nvSpPr>
            <p:spPr bwMode="auto">
              <a:xfrm>
                <a:off x="7380" y="3731"/>
                <a:ext cx="680" cy="1"/>
              </a:xfrm>
              <a:custGeom>
                <a:avLst/>
                <a:gdLst/>
                <a:ahLst/>
                <a:cxnLst>
                  <a:cxn ang="0">
                    <a:pos x="0" y="0"/>
                  </a:cxn>
                  <a:cxn ang="0">
                    <a:pos x="0" y="0"/>
                  </a:cxn>
                  <a:cxn ang="0">
                    <a:pos x="574" y="0"/>
                  </a:cxn>
                </a:cxnLst>
                <a:rect l="0" t="0" r="r" b="b"/>
                <a:pathLst>
                  <a:path w="574">
                    <a:moveTo>
                      <a:pt x="0" y="0"/>
                    </a:moveTo>
                    <a:lnTo>
                      <a:pt x="0" y="0"/>
                    </a:lnTo>
                    <a:lnTo>
                      <a:pt x="574"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11" name="Freeform 119"/>
              <p:cNvSpPr>
                <a:spLocks/>
              </p:cNvSpPr>
              <p:nvPr/>
            </p:nvSpPr>
            <p:spPr bwMode="auto">
              <a:xfrm>
                <a:off x="8052" y="3740"/>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10" name="Freeform 118"/>
              <p:cNvSpPr>
                <a:spLocks/>
              </p:cNvSpPr>
              <p:nvPr/>
            </p:nvSpPr>
            <p:spPr bwMode="auto">
              <a:xfrm>
                <a:off x="6709" y="3731"/>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09" name="Freeform 117"/>
              <p:cNvSpPr>
                <a:spLocks/>
              </p:cNvSpPr>
              <p:nvPr/>
            </p:nvSpPr>
            <p:spPr bwMode="auto">
              <a:xfrm>
                <a:off x="7380" y="3740"/>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08" name="Freeform 116"/>
              <p:cNvSpPr>
                <a:spLocks/>
              </p:cNvSpPr>
              <p:nvPr/>
            </p:nvSpPr>
            <p:spPr bwMode="auto">
              <a:xfrm>
                <a:off x="6038" y="3731"/>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07" name="Freeform 115"/>
              <p:cNvSpPr>
                <a:spLocks/>
              </p:cNvSpPr>
              <p:nvPr/>
            </p:nvSpPr>
            <p:spPr bwMode="auto">
              <a:xfrm>
                <a:off x="6709" y="3740"/>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06" name="Freeform 114"/>
              <p:cNvSpPr>
                <a:spLocks/>
              </p:cNvSpPr>
              <p:nvPr/>
            </p:nvSpPr>
            <p:spPr bwMode="auto">
              <a:xfrm>
                <a:off x="5366" y="3731"/>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05" name="Freeform 113"/>
              <p:cNvSpPr>
                <a:spLocks/>
              </p:cNvSpPr>
              <p:nvPr/>
            </p:nvSpPr>
            <p:spPr bwMode="auto">
              <a:xfrm>
                <a:off x="6038" y="3740"/>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04" name="Freeform 112"/>
              <p:cNvSpPr>
                <a:spLocks/>
              </p:cNvSpPr>
              <p:nvPr/>
            </p:nvSpPr>
            <p:spPr bwMode="auto">
              <a:xfrm>
                <a:off x="4695" y="3731"/>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03" name="Freeform 111"/>
              <p:cNvSpPr>
                <a:spLocks/>
              </p:cNvSpPr>
              <p:nvPr/>
            </p:nvSpPr>
            <p:spPr bwMode="auto">
              <a:xfrm>
                <a:off x="5366" y="3740"/>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02" name="Freeform 110"/>
              <p:cNvSpPr>
                <a:spLocks/>
              </p:cNvSpPr>
              <p:nvPr/>
            </p:nvSpPr>
            <p:spPr bwMode="auto">
              <a:xfrm>
                <a:off x="4023" y="3731"/>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01" name="Freeform 109"/>
              <p:cNvSpPr>
                <a:spLocks/>
              </p:cNvSpPr>
              <p:nvPr/>
            </p:nvSpPr>
            <p:spPr bwMode="auto">
              <a:xfrm>
                <a:off x="4695" y="3740"/>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500" name="Freeform 108"/>
              <p:cNvSpPr>
                <a:spLocks/>
              </p:cNvSpPr>
              <p:nvPr/>
            </p:nvSpPr>
            <p:spPr bwMode="auto">
              <a:xfrm>
                <a:off x="3352" y="3731"/>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99" name="Freeform 107"/>
              <p:cNvSpPr>
                <a:spLocks/>
              </p:cNvSpPr>
              <p:nvPr/>
            </p:nvSpPr>
            <p:spPr bwMode="auto">
              <a:xfrm>
                <a:off x="4023" y="3740"/>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98" name="Freeform 106"/>
              <p:cNvSpPr>
                <a:spLocks/>
              </p:cNvSpPr>
              <p:nvPr/>
            </p:nvSpPr>
            <p:spPr bwMode="auto">
              <a:xfrm>
                <a:off x="2681" y="3731"/>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97" name="Freeform 105"/>
              <p:cNvSpPr>
                <a:spLocks/>
              </p:cNvSpPr>
              <p:nvPr/>
            </p:nvSpPr>
            <p:spPr bwMode="auto">
              <a:xfrm>
                <a:off x="3352" y="3740"/>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96" name="Freeform 104"/>
              <p:cNvSpPr>
                <a:spLocks/>
              </p:cNvSpPr>
              <p:nvPr/>
            </p:nvSpPr>
            <p:spPr bwMode="auto">
              <a:xfrm>
                <a:off x="1080" y="3731"/>
                <a:ext cx="1601" cy="1"/>
              </a:xfrm>
              <a:custGeom>
                <a:avLst/>
                <a:gdLst/>
                <a:ahLst/>
                <a:cxnLst>
                  <a:cxn ang="0">
                    <a:pos x="0" y="0"/>
                  </a:cxn>
                  <a:cxn ang="0">
                    <a:pos x="0" y="0"/>
                  </a:cxn>
                  <a:cxn ang="0">
                    <a:pos x="1352" y="0"/>
                  </a:cxn>
                </a:cxnLst>
                <a:rect l="0" t="0" r="r" b="b"/>
                <a:pathLst>
                  <a:path w="1352">
                    <a:moveTo>
                      <a:pt x="0" y="0"/>
                    </a:moveTo>
                    <a:lnTo>
                      <a:pt x="0" y="0"/>
                    </a:lnTo>
                    <a:lnTo>
                      <a:pt x="1352"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95" name="Freeform 103"/>
              <p:cNvSpPr>
                <a:spLocks/>
              </p:cNvSpPr>
              <p:nvPr/>
            </p:nvSpPr>
            <p:spPr bwMode="auto">
              <a:xfrm>
                <a:off x="2681" y="3740"/>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94" name="Freeform 102"/>
              <p:cNvSpPr>
                <a:spLocks/>
              </p:cNvSpPr>
              <p:nvPr/>
            </p:nvSpPr>
            <p:spPr bwMode="auto">
              <a:xfrm>
                <a:off x="624" y="3731"/>
                <a:ext cx="456"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93" name="Freeform 101"/>
              <p:cNvSpPr>
                <a:spLocks/>
              </p:cNvSpPr>
              <p:nvPr/>
            </p:nvSpPr>
            <p:spPr bwMode="auto">
              <a:xfrm>
                <a:off x="1080" y="3740"/>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92" name="Freeform 100"/>
              <p:cNvSpPr>
                <a:spLocks/>
              </p:cNvSpPr>
              <p:nvPr/>
            </p:nvSpPr>
            <p:spPr bwMode="auto">
              <a:xfrm>
                <a:off x="632" y="3740"/>
                <a:ext cx="1" cy="491"/>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91" name="Freeform 99"/>
              <p:cNvSpPr>
                <a:spLocks/>
              </p:cNvSpPr>
              <p:nvPr/>
            </p:nvSpPr>
            <p:spPr bwMode="auto">
              <a:xfrm>
                <a:off x="7380" y="4241"/>
                <a:ext cx="680" cy="1"/>
              </a:xfrm>
              <a:custGeom>
                <a:avLst/>
                <a:gdLst/>
                <a:ahLst/>
                <a:cxnLst>
                  <a:cxn ang="0">
                    <a:pos x="0" y="0"/>
                  </a:cxn>
                  <a:cxn ang="0">
                    <a:pos x="0" y="0"/>
                  </a:cxn>
                  <a:cxn ang="0">
                    <a:pos x="574" y="0"/>
                  </a:cxn>
                </a:cxnLst>
                <a:rect l="0" t="0" r="r" b="b"/>
                <a:pathLst>
                  <a:path w="574">
                    <a:moveTo>
                      <a:pt x="0" y="0"/>
                    </a:moveTo>
                    <a:lnTo>
                      <a:pt x="0" y="0"/>
                    </a:lnTo>
                    <a:lnTo>
                      <a:pt x="574"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90" name="Freeform 98"/>
              <p:cNvSpPr>
                <a:spLocks/>
              </p:cNvSpPr>
              <p:nvPr/>
            </p:nvSpPr>
            <p:spPr bwMode="auto">
              <a:xfrm>
                <a:off x="8052" y="4249"/>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89" name="Freeform 97"/>
              <p:cNvSpPr>
                <a:spLocks/>
              </p:cNvSpPr>
              <p:nvPr/>
            </p:nvSpPr>
            <p:spPr bwMode="auto">
              <a:xfrm>
                <a:off x="6709" y="4241"/>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88" name="Freeform 96"/>
              <p:cNvSpPr>
                <a:spLocks/>
              </p:cNvSpPr>
              <p:nvPr/>
            </p:nvSpPr>
            <p:spPr bwMode="auto">
              <a:xfrm>
                <a:off x="7380" y="4249"/>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87" name="Freeform 95"/>
              <p:cNvSpPr>
                <a:spLocks/>
              </p:cNvSpPr>
              <p:nvPr/>
            </p:nvSpPr>
            <p:spPr bwMode="auto">
              <a:xfrm>
                <a:off x="6038" y="4241"/>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86" name="Freeform 94"/>
              <p:cNvSpPr>
                <a:spLocks/>
              </p:cNvSpPr>
              <p:nvPr/>
            </p:nvSpPr>
            <p:spPr bwMode="auto">
              <a:xfrm>
                <a:off x="6709" y="4249"/>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85" name="Freeform 93"/>
              <p:cNvSpPr>
                <a:spLocks/>
              </p:cNvSpPr>
              <p:nvPr/>
            </p:nvSpPr>
            <p:spPr bwMode="auto">
              <a:xfrm>
                <a:off x="5366" y="4241"/>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84" name="Freeform 92"/>
              <p:cNvSpPr>
                <a:spLocks/>
              </p:cNvSpPr>
              <p:nvPr/>
            </p:nvSpPr>
            <p:spPr bwMode="auto">
              <a:xfrm>
                <a:off x="6038" y="4249"/>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83" name="Freeform 91"/>
              <p:cNvSpPr>
                <a:spLocks/>
              </p:cNvSpPr>
              <p:nvPr/>
            </p:nvSpPr>
            <p:spPr bwMode="auto">
              <a:xfrm>
                <a:off x="4695" y="4241"/>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82" name="Freeform 90"/>
              <p:cNvSpPr>
                <a:spLocks/>
              </p:cNvSpPr>
              <p:nvPr/>
            </p:nvSpPr>
            <p:spPr bwMode="auto">
              <a:xfrm>
                <a:off x="5366" y="4249"/>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81" name="Freeform 89"/>
              <p:cNvSpPr>
                <a:spLocks/>
              </p:cNvSpPr>
              <p:nvPr/>
            </p:nvSpPr>
            <p:spPr bwMode="auto">
              <a:xfrm>
                <a:off x="4023" y="4241"/>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80" name="Freeform 88"/>
              <p:cNvSpPr>
                <a:spLocks/>
              </p:cNvSpPr>
              <p:nvPr/>
            </p:nvSpPr>
            <p:spPr bwMode="auto">
              <a:xfrm>
                <a:off x="4695" y="4249"/>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79" name="Freeform 87"/>
              <p:cNvSpPr>
                <a:spLocks/>
              </p:cNvSpPr>
              <p:nvPr/>
            </p:nvSpPr>
            <p:spPr bwMode="auto">
              <a:xfrm>
                <a:off x="3352" y="4241"/>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78" name="Freeform 86"/>
              <p:cNvSpPr>
                <a:spLocks/>
              </p:cNvSpPr>
              <p:nvPr/>
            </p:nvSpPr>
            <p:spPr bwMode="auto">
              <a:xfrm>
                <a:off x="4023" y="4249"/>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77" name="Freeform 85"/>
              <p:cNvSpPr>
                <a:spLocks/>
              </p:cNvSpPr>
              <p:nvPr/>
            </p:nvSpPr>
            <p:spPr bwMode="auto">
              <a:xfrm>
                <a:off x="2681" y="4241"/>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76" name="Freeform 84"/>
              <p:cNvSpPr>
                <a:spLocks/>
              </p:cNvSpPr>
              <p:nvPr/>
            </p:nvSpPr>
            <p:spPr bwMode="auto">
              <a:xfrm>
                <a:off x="3352" y="4249"/>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75" name="Freeform 83"/>
              <p:cNvSpPr>
                <a:spLocks/>
              </p:cNvSpPr>
              <p:nvPr/>
            </p:nvSpPr>
            <p:spPr bwMode="auto">
              <a:xfrm>
                <a:off x="1080" y="4241"/>
                <a:ext cx="1601" cy="1"/>
              </a:xfrm>
              <a:custGeom>
                <a:avLst/>
                <a:gdLst/>
                <a:ahLst/>
                <a:cxnLst>
                  <a:cxn ang="0">
                    <a:pos x="0" y="0"/>
                  </a:cxn>
                  <a:cxn ang="0">
                    <a:pos x="0" y="0"/>
                  </a:cxn>
                  <a:cxn ang="0">
                    <a:pos x="1352" y="0"/>
                  </a:cxn>
                </a:cxnLst>
                <a:rect l="0" t="0" r="r" b="b"/>
                <a:pathLst>
                  <a:path w="1352">
                    <a:moveTo>
                      <a:pt x="0" y="0"/>
                    </a:moveTo>
                    <a:lnTo>
                      <a:pt x="0" y="0"/>
                    </a:lnTo>
                    <a:lnTo>
                      <a:pt x="1352"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74" name="Freeform 82"/>
              <p:cNvSpPr>
                <a:spLocks/>
              </p:cNvSpPr>
              <p:nvPr/>
            </p:nvSpPr>
            <p:spPr bwMode="auto">
              <a:xfrm>
                <a:off x="2681" y="4249"/>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73" name="Freeform 81"/>
              <p:cNvSpPr>
                <a:spLocks/>
              </p:cNvSpPr>
              <p:nvPr/>
            </p:nvSpPr>
            <p:spPr bwMode="auto">
              <a:xfrm>
                <a:off x="624" y="4241"/>
                <a:ext cx="456"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72" name="Freeform 80"/>
              <p:cNvSpPr>
                <a:spLocks/>
              </p:cNvSpPr>
              <p:nvPr/>
            </p:nvSpPr>
            <p:spPr bwMode="auto">
              <a:xfrm>
                <a:off x="1080" y="4249"/>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71" name="Freeform 79"/>
              <p:cNvSpPr>
                <a:spLocks/>
              </p:cNvSpPr>
              <p:nvPr/>
            </p:nvSpPr>
            <p:spPr bwMode="auto">
              <a:xfrm>
                <a:off x="632" y="4249"/>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70" name="Freeform 78"/>
              <p:cNvSpPr>
                <a:spLocks/>
              </p:cNvSpPr>
              <p:nvPr/>
            </p:nvSpPr>
            <p:spPr bwMode="auto">
              <a:xfrm>
                <a:off x="7380" y="4749"/>
                <a:ext cx="680" cy="1"/>
              </a:xfrm>
              <a:custGeom>
                <a:avLst/>
                <a:gdLst/>
                <a:ahLst/>
                <a:cxnLst>
                  <a:cxn ang="0">
                    <a:pos x="0" y="0"/>
                  </a:cxn>
                  <a:cxn ang="0">
                    <a:pos x="0" y="0"/>
                  </a:cxn>
                  <a:cxn ang="0">
                    <a:pos x="574" y="0"/>
                  </a:cxn>
                </a:cxnLst>
                <a:rect l="0" t="0" r="r" b="b"/>
                <a:pathLst>
                  <a:path w="574">
                    <a:moveTo>
                      <a:pt x="0" y="0"/>
                    </a:moveTo>
                    <a:lnTo>
                      <a:pt x="0" y="0"/>
                    </a:lnTo>
                    <a:lnTo>
                      <a:pt x="574"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69" name="Freeform 77"/>
              <p:cNvSpPr>
                <a:spLocks/>
              </p:cNvSpPr>
              <p:nvPr/>
            </p:nvSpPr>
            <p:spPr bwMode="auto">
              <a:xfrm>
                <a:off x="8052" y="4758"/>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68" name="Freeform 76"/>
              <p:cNvSpPr>
                <a:spLocks/>
              </p:cNvSpPr>
              <p:nvPr/>
            </p:nvSpPr>
            <p:spPr bwMode="auto">
              <a:xfrm>
                <a:off x="6709" y="4749"/>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67" name="Freeform 75"/>
              <p:cNvSpPr>
                <a:spLocks/>
              </p:cNvSpPr>
              <p:nvPr/>
            </p:nvSpPr>
            <p:spPr bwMode="auto">
              <a:xfrm>
                <a:off x="7380" y="4758"/>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66" name="Freeform 74"/>
              <p:cNvSpPr>
                <a:spLocks/>
              </p:cNvSpPr>
              <p:nvPr/>
            </p:nvSpPr>
            <p:spPr bwMode="auto">
              <a:xfrm>
                <a:off x="6038" y="4749"/>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65" name="Freeform 73"/>
              <p:cNvSpPr>
                <a:spLocks/>
              </p:cNvSpPr>
              <p:nvPr/>
            </p:nvSpPr>
            <p:spPr bwMode="auto">
              <a:xfrm>
                <a:off x="6709" y="4758"/>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64" name="Freeform 72"/>
              <p:cNvSpPr>
                <a:spLocks/>
              </p:cNvSpPr>
              <p:nvPr/>
            </p:nvSpPr>
            <p:spPr bwMode="auto">
              <a:xfrm>
                <a:off x="5366" y="4749"/>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63" name="Freeform 71"/>
              <p:cNvSpPr>
                <a:spLocks/>
              </p:cNvSpPr>
              <p:nvPr/>
            </p:nvSpPr>
            <p:spPr bwMode="auto">
              <a:xfrm>
                <a:off x="6038" y="4758"/>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62" name="Freeform 70"/>
              <p:cNvSpPr>
                <a:spLocks/>
              </p:cNvSpPr>
              <p:nvPr/>
            </p:nvSpPr>
            <p:spPr bwMode="auto">
              <a:xfrm>
                <a:off x="4695" y="4749"/>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61" name="Freeform 69"/>
              <p:cNvSpPr>
                <a:spLocks/>
              </p:cNvSpPr>
              <p:nvPr/>
            </p:nvSpPr>
            <p:spPr bwMode="auto">
              <a:xfrm>
                <a:off x="5366" y="4758"/>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60" name="Freeform 68"/>
              <p:cNvSpPr>
                <a:spLocks/>
              </p:cNvSpPr>
              <p:nvPr/>
            </p:nvSpPr>
            <p:spPr bwMode="auto">
              <a:xfrm>
                <a:off x="4023" y="4749"/>
                <a:ext cx="672"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59" name="Freeform 67"/>
              <p:cNvSpPr>
                <a:spLocks/>
              </p:cNvSpPr>
              <p:nvPr/>
            </p:nvSpPr>
            <p:spPr bwMode="auto">
              <a:xfrm>
                <a:off x="4695" y="4758"/>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58" name="Freeform 66"/>
              <p:cNvSpPr>
                <a:spLocks/>
              </p:cNvSpPr>
              <p:nvPr/>
            </p:nvSpPr>
            <p:spPr bwMode="auto">
              <a:xfrm>
                <a:off x="3352" y="4749"/>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57" name="Freeform 65"/>
              <p:cNvSpPr>
                <a:spLocks/>
              </p:cNvSpPr>
              <p:nvPr/>
            </p:nvSpPr>
            <p:spPr bwMode="auto">
              <a:xfrm>
                <a:off x="4023" y="4758"/>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56" name="Freeform 64"/>
              <p:cNvSpPr>
                <a:spLocks/>
              </p:cNvSpPr>
              <p:nvPr/>
            </p:nvSpPr>
            <p:spPr bwMode="auto">
              <a:xfrm>
                <a:off x="2681" y="4749"/>
                <a:ext cx="671" cy="1"/>
              </a:xfrm>
              <a:custGeom>
                <a:avLst/>
                <a:gdLst/>
                <a:ahLst/>
                <a:cxnLst>
                  <a:cxn ang="0">
                    <a:pos x="0" y="0"/>
                  </a:cxn>
                  <a:cxn ang="0">
                    <a:pos x="0" y="0"/>
                  </a:cxn>
                  <a:cxn ang="0">
                    <a:pos x="567" y="0"/>
                  </a:cxn>
                </a:cxnLst>
                <a:rect l="0" t="0" r="r" b="b"/>
                <a:pathLst>
                  <a:path w="567">
                    <a:moveTo>
                      <a:pt x="0" y="0"/>
                    </a:moveTo>
                    <a:lnTo>
                      <a:pt x="0" y="0"/>
                    </a:lnTo>
                    <a:lnTo>
                      <a:pt x="567"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55" name="Freeform 63"/>
              <p:cNvSpPr>
                <a:spLocks/>
              </p:cNvSpPr>
              <p:nvPr/>
            </p:nvSpPr>
            <p:spPr bwMode="auto">
              <a:xfrm>
                <a:off x="3352" y="4758"/>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54" name="Freeform 62"/>
              <p:cNvSpPr>
                <a:spLocks/>
              </p:cNvSpPr>
              <p:nvPr/>
            </p:nvSpPr>
            <p:spPr bwMode="auto">
              <a:xfrm>
                <a:off x="1080" y="4749"/>
                <a:ext cx="1601" cy="1"/>
              </a:xfrm>
              <a:custGeom>
                <a:avLst/>
                <a:gdLst/>
                <a:ahLst/>
                <a:cxnLst>
                  <a:cxn ang="0">
                    <a:pos x="0" y="0"/>
                  </a:cxn>
                  <a:cxn ang="0">
                    <a:pos x="0" y="0"/>
                  </a:cxn>
                  <a:cxn ang="0">
                    <a:pos x="1352" y="0"/>
                  </a:cxn>
                </a:cxnLst>
                <a:rect l="0" t="0" r="r" b="b"/>
                <a:pathLst>
                  <a:path w="1352">
                    <a:moveTo>
                      <a:pt x="0" y="0"/>
                    </a:moveTo>
                    <a:lnTo>
                      <a:pt x="0" y="0"/>
                    </a:lnTo>
                    <a:lnTo>
                      <a:pt x="1352"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53" name="Freeform 61"/>
              <p:cNvSpPr>
                <a:spLocks/>
              </p:cNvSpPr>
              <p:nvPr/>
            </p:nvSpPr>
            <p:spPr bwMode="auto">
              <a:xfrm>
                <a:off x="2681" y="4758"/>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52" name="Freeform 60"/>
              <p:cNvSpPr>
                <a:spLocks/>
              </p:cNvSpPr>
              <p:nvPr/>
            </p:nvSpPr>
            <p:spPr bwMode="auto">
              <a:xfrm>
                <a:off x="624" y="4749"/>
                <a:ext cx="456" cy="1"/>
              </a:xfrm>
              <a:custGeom>
                <a:avLst/>
                <a:gdLst/>
                <a:ahLst/>
                <a:cxnLst>
                  <a:cxn ang="0">
                    <a:pos x="0" y="0"/>
                  </a:cxn>
                  <a:cxn ang="0">
                    <a:pos x="0" y="0"/>
                  </a:cxn>
                  <a:cxn ang="0">
                    <a:pos x="385" y="0"/>
                  </a:cxn>
                </a:cxnLst>
                <a:rect l="0" t="0" r="r" b="b"/>
                <a:pathLst>
                  <a:path w="385">
                    <a:moveTo>
                      <a:pt x="0" y="0"/>
                    </a:moveTo>
                    <a:lnTo>
                      <a:pt x="0" y="0"/>
                    </a:lnTo>
                    <a:lnTo>
                      <a:pt x="385"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51" name="Freeform 59"/>
              <p:cNvSpPr>
                <a:spLocks/>
              </p:cNvSpPr>
              <p:nvPr/>
            </p:nvSpPr>
            <p:spPr bwMode="auto">
              <a:xfrm>
                <a:off x="1080" y="4758"/>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50" name="Freeform 58"/>
              <p:cNvSpPr>
                <a:spLocks/>
              </p:cNvSpPr>
              <p:nvPr/>
            </p:nvSpPr>
            <p:spPr bwMode="auto">
              <a:xfrm>
                <a:off x="632" y="4758"/>
                <a:ext cx="1" cy="492"/>
              </a:xfrm>
              <a:custGeom>
                <a:avLst/>
                <a:gdLst/>
                <a:ahLst/>
                <a:cxnLst>
                  <a:cxn ang="0">
                    <a:pos x="0" y="365"/>
                  </a:cxn>
                  <a:cxn ang="0">
                    <a:pos x="0" y="365"/>
                  </a:cxn>
                  <a:cxn ang="0">
                    <a:pos x="0" y="0"/>
                  </a:cxn>
                </a:cxnLst>
                <a:rect l="0" t="0" r="r" b="b"/>
                <a:pathLst>
                  <a:path h="365">
                    <a:moveTo>
                      <a:pt x="0" y="365"/>
                    </a:moveTo>
                    <a:lnTo>
                      <a:pt x="0" y="365"/>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49" name="Freeform 57"/>
              <p:cNvSpPr>
                <a:spLocks/>
              </p:cNvSpPr>
              <p:nvPr/>
            </p:nvSpPr>
            <p:spPr bwMode="auto">
              <a:xfrm>
                <a:off x="7380" y="5258"/>
                <a:ext cx="680" cy="1"/>
              </a:xfrm>
              <a:custGeom>
                <a:avLst/>
                <a:gdLst/>
                <a:ahLst/>
                <a:cxnLst>
                  <a:cxn ang="0">
                    <a:pos x="574" y="0"/>
                  </a:cxn>
                  <a:cxn ang="0">
                    <a:pos x="574" y="0"/>
                  </a:cxn>
                  <a:cxn ang="0">
                    <a:pos x="0" y="0"/>
                  </a:cxn>
                </a:cxnLst>
                <a:rect l="0" t="0" r="r" b="b"/>
                <a:pathLst>
                  <a:path w="574">
                    <a:moveTo>
                      <a:pt x="574" y="0"/>
                    </a:moveTo>
                    <a:lnTo>
                      <a:pt x="574" y="0"/>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48" name="Freeform 56"/>
              <p:cNvSpPr>
                <a:spLocks/>
              </p:cNvSpPr>
              <p:nvPr/>
            </p:nvSpPr>
            <p:spPr bwMode="auto">
              <a:xfrm>
                <a:off x="6709" y="5258"/>
                <a:ext cx="671" cy="1"/>
              </a:xfrm>
              <a:custGeom>
                <a:avLst/>
                <a:gdLst/>
                <a:ahLst/>
                <a:cxnLst>
                  <a:cxn ang="0">
                    <a:pos x="567" y="0"/>
                  </a:cxn>
                  <a:cxn ang="0">
                    <a:pos x="567" y="0"/>
                  </a:cxn>
                  <a:cxn ang="0">
                    <a:pos x="0" y="0"/>
                  </a:cxn>
                </a:cxnLst>
                <a:rect l="0" t="0" r="r" b="b"/>
                <a:pathLst>
                  <a:path w="567">
                    <a:moveTo>
                      <a:pt x="567" y="0"/>
                    </a:moveTo>
                    <a:lnTo>
                      <a:pt x="567" y="0"/>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47" name="Freeform 55"/>
              <p:cNvSpPr>
                <a:spLocks/>
              </p:cNvSpPr>
              <p:nvPr/>
            </p:nvSpPr>
            <p:spPr bwMode="auto">
              <a:xfrm>
                <a:off x="6038" y="5258"/>
                <a:ext cx="671" cy="1"/>
              </a:xfrm>
              <a:custGeom>
                <a:avLst/>
                <a:gdLst/>
                <a:ahLst/>
                <a:cxnLst>
                  <a:cxn ang="0">
                    <a:pos x="567" y="0"/>
                  </a:cxn>
                  <a:cxn ang="0">
                    <a:pos x="567" y="0"/>
                  </a:cxn>
                  <a:cxn ang="0">
                    <a:pos x="0" y="0"/>
                  </a:cxn>
                </a:cxnLst>
                <a:rect l="0" t="0" r="r" b="b"/>
                <a:pathLst>
                  <a:path w="567">
                    <a:moveTo>
                      <a:pt x="567" y="0"/>
                    </a:moveTo>
                    <a:lnTo>
                      <a:pt x="567" y="0"/>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46" name="Freeform 54"/>
              <p:cNvSpPr>
                <a:spLocks/>
              </p:cNvSpPr>
              <p:nvPr/>
            </p:nvSpPr>
            <p:spPr bwMode="auto">
              <a:xfrm>
                <a:off x="5366" y="5258"/>
                <a:ext cx="672" cy="1"/>
              </a:xfrm>
              <a:custGeom>
                <a:avLst/>
                <a:gdLst/>
                <a:ahLst/>
                <a:cxnLst>
                  <a:cxn ang="0">
                    <a:pos x="567" y="0"/>
                  </a:cxn>
                  <a:cxn ang="0">
                    <a:pos x="567" y="0"/>
                  </a:cxn>
                  <a:cxn ang="0">
                    <a:pos x="0" y="0"/>
                  </a:cxn>
                </a:cxnLst>
                <a:rect l="0" t="0" r="r" b="b"/>
                <a:pathLst>
                  <a:path w="567">
                    <a:moveTo>
                      <a:pt x="567" y="0"/>
                    </a:moveTo>
                    <a:lnTo>
                      <a:pt x="567" y="0"/>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45" name="Freeform 53"/>
              <p:cNvSpPr>
                <a:spLocks/>
              </p:cNvSpPr>
              <p:nvPr/>
            </p:nvSpPr>
            <p:spPr bwMode="auto">
              <a:xfrm>
                <a:off x="4695" y="5258"/>
                <a:ext cx="671" cy="1"/>
              </a:xfrm>
              <a:custGeom>
                <a:avLst/>
                <a:gdLst/>
                <a:ahLst/>
                <a:cxnLst>
                  <a:cxn ang="0">
                    <a:pos x="567" y="0"/>
                  </a:cxn>
                  <a:cxn ang="0">
                    <a:pos x="567" y="0"/>
                  </a:cxn>
                  <a:cxn ang="0">
                    <a:pos x="0" y="0"/>
                  </a:cxn>
                </a:cxnLst>
                <a:rect l="0" t="0" r="r" b="b"/>
                <a:pathLst>
                  <a:path w="567">
                    <a:moveTo>
                      <a:pt x="567" y="0"/>
                    </a:moveTo>
                    <a:lnTo>
                      <a:pt x="567" y="0"/>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44" name="Freeform 52"/>
              <p:cNvSpPr>
                <a:spLocks/>
              </p:cNvSpPr>
              <p:nvPr/>
            </p:nvSpPr>
            <p:spPr bwMode="auto">
              <a:xfrm>
                <a:off x="4023" y="5258"/>
                <a:ext cx="672" cy="1"/>
              </a:xfrm>
              <a:custGeom>
                <a:avLst/>
                <a:gdLst/>
                <a:ahLst/>
                <a:cxnLst>
                  <a:cxn ang="0">
                    <a:pos x="567" y="0"/>
                  </a:cxn>
                  <a:cxn ang="0">
                    <a:pos x="567" y="0"/>
                  </a:cxn>
                  <a:cxn ang="0">
                    <a:pos x="0" y="0"/>
                  </a:cxn>
                </a:cxnLst>
                <a:rect l="0" t="0" r="r" b="b"/>
                <a:pathLst>
                  <a:path w="567">
                    <a:moveTo>
                      <a:pt x="567" y="0"/>
                    </a:moveTo>
                    <a:lnTo>
                      <a:pt x="567" y="0"/>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43" name="Freeform 51"/>
              <p:cNvSpPr>
                <a:spLocks/>
              </p:cNvSpPr>
              <p:nvPr/>
            </p:nvSpPr>
            <p:spPr bwMode="auto">
              <a:xfrm>
                <a:off x="3352" y="5258"/>
                <a:ext cx="671" cy="1"/>
              </a:xfrm>
              <a:custGeom>
                <a:avLst/>
                <a:gdLst/>
                <a:ahLst/>
                <a:cxnLst>
                  <a:cxn ang="0">
                    <a:pos x="567" y="0"/>
                  </a:cxn>
                  <a:cxn ang="0">
                    <a:pos x="567" y="0"/>
                  </a:cxn>
                  <a:cxn ang="0">
                    <a:pos x="0" y="0"/>
                  </a:cxn>
                </a:cxnLst>
                <a:rect l="0" t="0" r="r" b="b"/>
                <a:pathLst>
                  <a:path w="567">
                    <a:moveTo>
                      <a:pt x="567" y="0"/>
                    </a:moveTo>
                    <a:lnTo>
                      <a:pt x="567" y="0"/>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42" name="Freeform 50"/>
              <p:cNvSpPr>
                <a:spLocks/>
              </p:cNvSpPr>
              <p:nvPr/>
            </p:nvSpPr>
            <p:spPr bwMode="auto">
              <a:xfrm>
                <a:off x="2681" y="5258"/>
                <a:ext cx="671" cy="1"/>
              </a:xfrm>
              <a:custGeom>
                <a:avLst/>
                <a:gdLst/>
                <a:ahLst/>
                <a:cxnLst>
                  <a:cxn ang="0">
                    <a:pos x="567" y="0"/>
                  </a:cxn>
                  <a:cxn ang="0">
                    <a:pos x="567" y="0"/>
                  </a:cxn>
                  <a:cxn ang="0">
                    <a:pos x="0" y="0"/>
                  </a:cxn>
                </a:cxnLst>
                <a:rect l="0" t="0" r="r" b="b"/>
                <a:pathLst>
                  <a:path w="567">
                    <a:moveTo>
                      <a:pt x="567" y="0"/>
                    </a:moveTo>
                    <a:lnTo>
                      <a:pt x="567" y="0"/>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41" name="Freeform 49"/>
              <p:cNvSpPr>
                <a:spLocks/>
              </p:cNvSpPr>
              <p:nvPr/>
            </p:nvSpPr>
            <p:spPr bwMode="auto">
              <a:xfrm>
                <a:off x="1080" y="5258"/>
                <a:ext cx="1601" cy="1"/>
              </a:xfrm>
              <a:custGeom>
                <a:avLst/>
                <a:gdLst/>
                <a:ahLst/>
                <a:cxnLst>
                  <a:cxn ang="0">
                    <a:pos x="1352" y="0"/>
                  </a:cxn>
                  <a:cxn ang="0">
                    <a:pos x="1352" y="0"/>
                  </a:cxn>
                  <a:cxn ang="0">
                    <a:pos x="0" y="0"/>
                  </a:cxn>
                </a:cxnLst>
                <a:rect l="0" t="0" r="r" b="b"/>
                <a:pathLst>
                  <a:path w="1352">
                    <a:moveTo>
                      <a:pt x="1352" y="0"/>
                    </a:moveTo>
                    <a:lnTo>
                      <a:pt x="1352" y="0"/>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40" name="Freeform 48"/>
              <p:cNvSpPr>
                <a:spLocks/>
              </p:cNvSpPr>
              <p:nvPr/>
            </p:nvSpPr>
            <p:spPr bwMode="auto">
              <a:xfrm>
                <a:off x="624" y="5258"/>
                <a:ext cx="456" cy="1"/>
              </a:xfrm>
              <a:custGeom>
                <a:avLst/>
                <a:gdLst/>
                <a:ahLst/>
                <a:cxnLst>
                  <a:cxn ang="0">
                    <a:pos x="385" y="0"/>
                  </a:cxn>
                  <a:cxn ang="0">
                    <a:pos x="385" y="0"/>
                  </a:cxn>
                  <a:cxn ang="0">
                    <a:pos x="0" y="0"/>
                  </a:cxn>
                </a:cxnLst>
                <a:rect l="0" t="0" r="r" b="b"/>
                <a:pathLst>
                  <a:path w="385">
                    <a:moveTo>
                      <a:pt x="385" y="0"/>
                    </a:moveTo>
                    <a:lnTo>
                      <a:pt x="385" y="0"/>
                    </a:lnTo>
                    <a:lnTo>
                      <a:pt x="0" y="0"/>
                    </a:lnTo>
                  </a:path>
                </a:pathLst>
              </a:custGeom>
              <a:noFill/>
              <a:ln w="1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ar-SA"/>
              </a:p>
            </p:txBody>
          </p:sp>
          <p:sp>
            <p:nvSpPr>
              <p:cNvPr id="59439" name="Rectangle 47"/>
              <p:cNvSpPr>
                <a:spLocks noChangeArrowheads="1"/>
              </p:cNvSpPr>
              <p:nvPr/>
            </p:nvSpPr>
            <p:spPr bwMode="auto">
              <a:xfrm>
                <a:off x="7663" y="710"/>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8</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59437" name="Rectangle 45"/>
            <p:cNvSpPr>
              <a:spLocks noChangeArrowheads="1"/>
            </p:cNvSpPr>
            <p:nvPr/>
          </p:nvSpPr>
          <p:spPr bwMode="auto">
            <a:xfrm>
              <a:off x="6993" y="710"/>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7</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36" name="Rectangle 44"/>
            <p:cNvSpPr>
              <a:spLocks noChangeArrowheads="1"/>
            </p:cNvSpPr>
            <p:nvPr/>
          </p:nvSpPr>
          <p:spPr bwMode="auto">
            <a:xfrm>
              <a:off x="6322" y="710"/>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6</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35" name="Rectangle 43"/>
            <p:cNvSpPr>
              <a:spLocks noChangeArrowheads="1"/>
            </p:cNvSpPr>
            <p:nvPr/>
          </p:nvSpPr>
          <p:spPr bwMode="auto">
            <a:xfrm>
              <a:off x="5650" y="710"/>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5</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34" name="Rectangle 42"/>
            <p:cNvSpPr>
              <a:spLocks noChangeArrowheads="1"/>
            </p:cNvSpPr>
            <p:nvPr/>
          </p:nvSpPr>
          <p:spPr bwMode="auto">
            <a:xfrm>
              <a:off x="4979" y="710"/>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4</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33" name="Rectangle 41"/>
            <p:cNvSpPr>
              <a:spLocks noChangeArrowheads="1"/>
            </p:cNvSpPr>
            <p:nvPr/>
          </p:nvSpPr>
          <p:spPr bwMode="auto">
            <a:xfrm>
              <a:off x="4308" y="710"/>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3</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32" name="Rectangle 40"/>
            <p:cNvSpPr>
              <a:spLocks noChangeArrowheads="1"/>
            </p:cNvSpPr>
            <p:nvPr/>
          </p:nvSpPr>
          <p:spPr bwMode="auto">
            <a:xfrm>
              <a:off x="3636" y="710"/>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2</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31" name="Rectangle 39"/>
            <p:cNvSpPr>
              <a:spLocks noChangeArrowheads="1"/>
            </p:cNvSpPr>
            <p:nvPr/>
          </p:nvSpPr>
          <p:spPr bwMode="auto">
            <a:xfrm>
              <a:off x="2965" y="710"/>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1</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30" name="Rectangle 38"/>
            <p:cNvSpPr>
              <a:spLocks noChangeArrowheads="1"/>
            </p:cNvSpPr>
            <p:nvPr/>
          </p:nvSpPr>
          <p:spPr bwMode="auto">
            <a:xfrm>
              <a:off x="4964" y="1220"/>
              <a:ext cx="162"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C</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29" name="Rectangle 37"/>
            <p:cNvSpPr>
              <a:spLocks noChangeArrowheads="1"/>
            </p:cNvSpPr>
            <p:nvPr/>
          </p:nvSpPr>
          <p:spPr bwMode="auto">
            <a:xfrm>
              <a:off x="4297" y="1220"/>
              <a:ext cx="149"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B</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28" name="Rectangle 36"/>
            <p:cNvSpPr>
              <a:spLocks noChangeArrowheads="1"/>
            </p:cNvSpPr>
            <p:nvPr/>
          </p:nvSpPr>
          <p:spPr bwMode="auto">
            <a:xfrm>
              <a:off x="3626" y="1220"/>
              <a:ext cx="149"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A</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27" name="Rectangle 35"/>
            <p:cNvSpPr>
              <a:spLocks noChangeArrowheads="1"/>
            </p:cNvSpPr>
            <p:nvPr/>
          </p:nvSpPr>
          <p:spPr bwMode="auto">
            <a:xfrm>
              <a:off x="1449" y="1220"/>
              <a:ext cx="61"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26" name="Rectangle 34"/>
            <p:cNvSpPr>
              <a:spLocks noChangeArrowheads="1"/>
            </p:cNvSpPr>
            <p:nvPr/>
          </p:nvSpPr>
          <p:spPr bwMode="auto">
            <a:xfrm>
              <a:off x="1503" y="1220"/>
              <a:ext cx="891"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receiving</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25" name="Rectangle 33"/>
            <p:cNvSpPr>
              <a:spLocks noChangeArrowheads="1"/>
            </p:cNvSpPr>
            <p:nvPr/>
          </p:nvSpPr>
          <p:spPr bwMode="auto">
            <a:xfrm>
              <a:off x="804" y="1220"/>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1</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24" name="Rectangle 32"/>
            <p:cNvSpPr>
              <a:spLocks noChangeArrowheads="1"/>
            </p:cNvSpPr>
            <p:nvPr/>
          </p:nvSpPr>
          <p:spPr bwMode="auto">
            <a:xfrm>
              <a:off x="6988" y="1729"/>
              <a:ext cx="136"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F</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23" name="Rectangle 31"/>
            <p:cNvSpPr>
              <a:spLocks noChangeArrowheads="1"/>
            </p:cNvSpPr>
            <p:nvPr/>
          </p:nvSpPr>
          <p:spPr bwMode="auto">
            <a:xfrm>
              <a:off x="5635" y="1729"/>
              <a:ext cx="162"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D</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22" name="Rectangle 30"/>
            <p:cNvSpPr>
              <a:spLocks noChangeArrowheads="1"/>
            </p:cNvSpPr>
            <p:nvPr/>
          </p:nvSpPr>
          <p:spPr bwMode="auto">
            <a:xfrm>
              <a:off x="4964" y="1729"/>
              <a:ext cx="162"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C</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21" name="Rectangle 29"/>
            <p:cNvSpPr>
              <a:spLocks noChangeArrowheads="1"/>
            </p:cNvSpPr>
            <p:nvPr/>
          </p:nvSpPr>
          <p:spPr bwMode="auto">
            <a:xfrm>
              <a:off x="4297" y="1729"/>
              <a:ext cx="149"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A</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20" name="Rectangle 28"/>
            <p:cNvSpPr>
              <a:spLocks noChangeArrowheads="1"/>
            </p:cNvSpPr>
            <p:nvPr/>
          </p:nvSpPr>
          <p:spPr bwMode="auto">
            <a:xfrm>
              <a:off x="1455" y="1729"/>
              <a:ext cx="1002"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inspection</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19" name="Rectangle 27"/>
            <p:cNvSpPr>
              <a:spLocks noChangeArrowheads="1"/>
            </p:cNvSpPr>
            <p:nvPr/>
          </p:nvSpPr>
          <p:spPr bwMode="auto">
            <a:xfrm>
              <a:off x="804" y="1729"/>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2</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18" name="Rectangle 26"/>
            <p:cNvSpPr>
              <a:spLocks noChangeArrowheads="1"/>
            </p:cNvSpPr>
            <p:nvPr/>
          </p:nvSpPr>
          <p:spPr bwMode="auto">
            <a:xfrm>
              <a:off x="6306" y="2238"/>
              <a:ext cx="162"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C</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17" name="Rectangle 25"/>
            <p:cNvSpPr>
              <a:spLocks noChangeArrowheads="1"/>
            </p:cNvSpPr>
            <p:nvPr/>
          </p:nvSpPr>
          <p:spPr bwMode="auto">
            <a:xfrm>
              <a:off x="4968" y="2238"/>
              <a:ext cx="149"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A</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16" name="Rectangle 24"/>
            <p:cNvSpPr>
              <a:spLocks noChangeArrowheads="1"/>
            </p:cNvSpPr>
            <p:nvPr/>
          </p:nvSpPr>
          <p:spPr bwMode="auto">
            <a:xfrm>
              <a:off x="1365" y="2238"/>
              <a:ext cx="1212"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slaughtering</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15" name="Rectangle 23"/>
            <p:cNvSpPr>
              <a:spLocks noChangeArrowheads="1"/>
            </p:cNvSpPr>
            <p:nvPr/>
          </p:nvSpPr>
          <p:spPr bwMode="auto">
            <a:xfrm>
              <a:off x="804" y="2238"/>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3</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14" name="Rectangle 22"/>
            <p:cNvSpPr>
              <a:spLocks noChangeArrowheads="1"/>
            </p:cNvSpPr>
            <p:nvPr/>
          </p:nvSpPr>
          <p:spPr bwMode="auto">
            <a:xfrm>
              <a:off x="6978" y="2748"/>
              <a:ext cx="162"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D</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13" name="Rectangle 21"/>
            <p:cNvSpPr>
              <a:spLocks noChangeArrowheads="1"/>
            </p:cNvSpPr>
            <p:nvPr/>
          </p:nvSpPr>
          <p:spPr bwMode="auto">
            <a:xfrm>
              <a:off x="5640" y="2748"/>
              <a:ext cx="149"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B</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12" name="Rectangle 20"/>
            <p:cNvSpPr>
              <a:spLocks noChangeArrowheads="1"/>
            </p:cNvSpPr>
            <p:nvPr/>
          </p:nvSpPr>
          <p:spPr bwMode="auto">
            <a:xfrm>
              <a:off x="1529" y="2748"/>
              <a:ext cx="831"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cleaning</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11" name="Rectangle 19"/>
            <p:cNvSpPr>
              <a:spLocks noChangeArrowheads="1"/>
            </p:cNvSpPr>
            <p:nvPr/>
          </p:nvSpPr>
          <p:spPr bwMode="auto">
            <a:xfrm>
              <a:off x="804" y="2748"/>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4</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10" name="Rectangle 18"/>
            <p:cNvSpPr>
              <a:spLocks noChangeArrowheads="1"/>
            </p:cNvSpPr>
            <p:nvPr/>
          </p:nvSpPr>
          <p:spPr bwMode="auto">
            <a:xfrm>
              <a:off x="6977" y="3257"/>
              <a:ext cx="162"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C</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09" name="Rectangle 17"/>
            <p:cNvSpPr>
              <a:spLocks noChangeArrowheads="1"/>
            </p:cNvSpPr>
            <p:nvPr/>
          </p:nvSpPr>
          <p:spPr bwMode="auto">
            <a:xfrm>
              <a:off x="6311" y="3257"/>
              <a:ext cx="149"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A</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08" name="Rectangle 16"/>
            <p:cNvSpPr>
              <a:spLocks noChangeArrowheads="1"/>
            </p:cNvSpPr>
            <p:nvPr/>
          </p:nvSpPr>
          <p:spPr bwMode="auto">
            <a:xfrm>
              <a:off x="1602" y="3257"/>
              <a:ext cx="65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cutting</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07" name="Rectangle 15"/>
            <p:cNvSpPr>
              <a:spLocks noChangeArrowheads="1"/>
            </p:cNvSpPr>
            <p:nvPr/>
          </p:nvSpPr>
          <p:spPr bwMode="auto">
            <a:xfrm>
              <a:off x="804" y="3257"/>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5</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06" name="Rectangle 14"/>
            <p:cNvSpPr>
              <a:spLocks noChangeArrowheads="1"/>
            </p:cNvSpPr>
            <p:nvPr/>
          </p:nvSpPr>
          <p:spPr bwMode="auto">
            <a:xfrm>
              <a:off x="6982" y="3767"/>
              <a:ext cx="149"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B</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05" name="Rectangle 13"/>
            <p:cNvSpPr>
              <a:spLocks noChangeArrowheads="1"/>
            </p:cNvSpPr>
            <p:nvPr/>
          </p:nvSpPr>
          <p:spPr bwMode="auto">
            <a:xfrm>
              <a:off x="1423" y="3767"/>
              <a:ext cx="1075"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processing</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04" name="Rectangle 12"/>
            <p:cNvSpPr>
              <a:spLocks noChangeArrowheads="1"/>
            </p:cNvSpPr>
            <p:nvPr/>
          </p:nvSpPr>
          <p:spPr bwMode="auto">
            <a:xfrm>
              <a:off x="804" y="3767"/>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6</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03" name="Rectangle 11"/>
            <p:cNvSpPr>
              <a:spLocks noChangeArrowheads="1"/>
            </p:cNvSpPr>
            <p:nvPr/>
          </p:nvSpPr>
          <p:spPr bwMode="auto">
            <a:xfrm>
              <a:off x="7654" y="4276"/>
              <a:ext cx="149"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A</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02" name="Rectangle 10"/>
            <p:cNvSpPr>
              <a:spLocks noChangeArrowheads="1"/>
            </p:cNvSpPr>
            <p:nvPr/>
          </p:nvSpPr>
          <p:spPr bwMode="auto">
            <a:xfrm>
              <a:off x="1449" y="4276"/>
              <a:ext cx="1015"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packaging</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01" name="Rectangle 9"/>
            <p:cNvSpPr>
              <a:spLocks noChangeArrowheads="1"/>
            </p:cNvSpPr>
            <p:nvPr/>
          </p:nvSpPr>
          <p:spPr bwMode="auto">
            <a:xfrm>
              <a:off x="803" y="4276"/>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7</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400" name="Rectangle 8"/>
            <p:cNvSpPr>
              <a:spLocks noChangeArrowheads="1"/>
            </p:cNvSpPr>
            <p:nvPr/>
          </p:nvSpPr>
          <p:spPr bwMode="auto">
            <a:xfrm>
              <a:off x="1417" y="4785"/>
              <a:ext cx="1088"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warehouse</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399" name="Rectangle 7"/>
            <p:cNvSpPr>
              <a:spLocks noChangeArrowheads="1"/>
            </p:cNvSpPr>
            <p:nvPr/>
          </p:nvSpPr>
          <p:spPr bwMode="auto">
            <a:xfrm>
              <a:off x="803" y="4785"/>
              <a:ext cx="124"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8</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398" name="Rectangle 6"/>
            <p:cNvSpPr>
              <a:spLocks noChangeArrowheads="1"/>
            </p:cNvSpPr>
            <p:nvPr/>
          </p:nvSpPr>
          <p:spPr bwMode="auto">
            <a:xfrm>
              <a:off x="785" y="35"/>
              <a:ext cx="0" cy="43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397" name="Rectangle 5"/>
            <p:cNvSpPr>
              <a:spLocks noChangeArrowheads="1"/>
            </p:cNvSpPr>
            <p:nvPr/>
          </p:nvSpPr>
          <p:spPr bwMode="auto">
            <a:xfrm>
              <a:off x="880" y="35"/>
              <a:ext cx="0" cy="43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396" name="Rectangle 4"/>
            <p:cNvSpPr>
              <a:spLocks noChangeArrowheads="1"/>
            </p:cNvSpPr>
            <p:nvPr/>
          </p:nvSpPr>
          <p:spPr bwMode="auto">
            <a:xfrm>
              <a:off x="1632" y="5552"/>
              <a:ext cx="1010"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smtClean="0">
                  <a:ln>
                    <a:noFill/>
                  </a:ln>
                  <a:solidFill>
                    <a:srgbClr val="000000"/>
                  </a:solidFill>
                  <a:effectLst/>
                  <a:latin typeface="Arial" pitchFamily="34" charset="0"/>
                  <a:ea typeface="Calibri" pitchFamily="34" charset="0"/>
                  <a:cs typeface="Arial" pitchFamily="34" charset="0"/>
                </a:rPr>
                <a:t>where is :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395" name="Rectangle 3"/>
            <p:cNvSpPr>
              <a:spLocks noChangeArrowheads="1"/>
            </p:cNvSpPr>
            <p:nvPr/>
          </p:nvSpPr>
          <p:spPr bwMode="auto">
            <a:xfrm>
              <a:off x="2432" y="5552"/>
              <a:ext cx="4529" cy="26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 very strong relation,B : stong relation,C : normal relation,</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9394" name="Rectangle 2"/>
            <p:cNvSpPr>
              <a:spLocks noChangeArrowheads="1"/>
            </p:cNvSpPr>
            <p:nvPr/>
          </p:nvSpPr>
          <p:spPr bwMode="auto">
            <a:xfrm>
              <a:off x="2886" y="5811"/>
              <a:ext cx="3822" cy="26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D : weak relation,F : very weak relation</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pic>
        <p:nvPicPr>
          <p:cNvPr id="59686" name="Picture 2"/>
          <p:cNvPicPr>
            <a:picLocks noChangeAspect="1" noChangeArrowheads="1"/>
          </p:cNvPicPr>
          <p:nvPr/>
        </p:nvPicPr>
        <p:blipFill>
          <a:blip r:embed="rId2"/>
          <a:srcRect/>
          <a:stretch>
            <a:fillRect/>
          </a:stretch>
        </p:blipFill>
        <p:spPr bwMode="auto">
          <a:xfrm>
            <a:off x="2500298" y="4479920"/>
            <a:ext cx="4143404" cy="1857388"/>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428604"/>
            <a:ext cx="8215370" cy="5869006"/>
          </a:xfrm>
        </p:spPr>
        <p:txBody>
          <a:bodyPr/>
          <a:lstStyle/>
          <a:p>
            <a:endParaRPr lang="ar-SA" dirty="0"/>
          </a:p>
        </p:txBody>
      </p:sp>
      <p:sp>
        <p:nvSpPr>
          <p:cNvPr id="3" name="Content Placeholder 2"/>
          <p:cNvSpPr>
            <a:spLocks noGrp="1"/>
          </p:cNvSpPr>
          <p:nvPr>
            <p:ph idx="1"/>
          </p:nvPr>
        </p:nvSpPr>
        <p:spPr>
          <a:xfrm>
            <a:off x="457200" y="214290"/>
            <a:ext cx="3543296" cy="5911873"/>
          </a:xfrm>
        </p:spPr>
        <p:txBody>
          <a:bodyPr/>
          <a:lstStyle/>
          <a:p>
            <a:endParaRPr lang="ar-SA" dirty="0" smtClean="0"/>
          </a:p>
          <a:p>
            <a:endParaRPr lang="ar-SA" dirty="0" smtClean="0"/>
          </a:p>
          <a:p>
            <a:endParaRPr lang="ar-SA" dirty="0"/>
          </a:p>
        </p:txBody>
      </p:sp>
      <p:sp>
        <p:nvSpPr>
          <p:cNvPr id="40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7" name="Picture 9"/>
          <p:cNvPicPr>
            <a:picLocks noChangeAspect="1" noChangeArrowheads="1"/>
          </p:cNvPicPr>
          <p:nvPr/>
        </p:nvPicPr>
        <p:blipFill>
          <a:blip r:embed="rId2"/>
          <a:srcRect l="15089" r="31512"/>
          <a:stretch>
            <a:fillRect/>
          </a:stretch>
        </p:blipFill>
        <p:spPr bwMode="auto">
          <a:xfrm>
            <a:off x="214282" y="785794"/>
            <a:ext cx="8929718" cy="6072206"/>
          </a:xfrm>
          <a:prstGeom prst="rect">
            <a:avLst/>
          </a:prstGeom>
          <a:noFill/>
        </p:spPr>
      </p:pic>
      <p:sp>
        <p:nvSpPr>
          <p:cNvPr id="4099" name="Rectangle 3"/>
          <p:cNvSpPr>
            <a:spLocks noChangeArrowheads="1"/>
          </p:cNvSpPr>
          <p:nvPr/>
        </p:nvSpPr>
        <p:spPr bwMode="auto">
          <a:xfrm>
            <a:off x="0" y="3838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circl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928670"/>
            <a:ext cx="8401080" cy="1643074"/>
          </a:xfrm>
        </p:spPr>
        <p:txBody>
          <a:bodyPr>
            <a:normAutofit fontScale="90000"/>
          </a:bodyPr>
          <a:lstStyle/>
          <a:p>
            <a:pPr algn="ctr"/>
            <a:r>
              <a:rPr lang="ar-SA" sz="2400" b="1" dirty="0" smtClean="0"/>
              <a:t> </a:t>
            </a:r>
            <a:r>
              <a:rPr lang="ar-SA" sz="5300" dirty="0" smtClean="0">
                <a:latin typeface="Times New Roman" pitchFamily="18" charset="0"/>
                <a:cs typeface="Times New Roman" pitchFamily="18" charset="0"/>
              </a:rPr>
              <a:t>الإجراءات اللازمة لتحقيق متطلبات الحلال في الشركة </a:t>
            </a:r>
            <a:r>
              <a:rPr lang="en-US" sz="2400" b="1" dirty="0" smtClean="0"/>
              <a:t/>
            </a:r>
            <a:br>
              <a:rPr lang="en-US" sz="2400" b="1" dirty="0" smtClean="0"/>
            </a:br>
            <a:endParaRPr lang="ar-SA" sz="2400" dirty="0"/>
          </a:p>
        </p:txBody>
      </p:sp>
      <p:sp>
        <p:nvSpPr>
          <p:cNvPr id="3" name="Content Placeholder 2"/>
          <p:cNvSpPr>
            <a:spLocks noGrp="1"/>
          </p:cNvSpPr>
          <p:nvPr>
            <p:ph idx="1"/>
          </p:nvPr>
        </p:nvSpPr>
        <p:spPr>
          <a:xfrm>
            <a:off x="457200" y="2214554"/>
            <a:ext cx="8229600" cy="4110046"/>
          </a:xfrm>
        </p:spPr>
        <p:txBody>
          <a:bodyPr>
            <a:normAutofit/>
          </a:bodyPr>
          <a:lstStyle/>
          <a:p>
            <a:pPr>
              <a:lnSpc>
                <a:spcPct val="150000"/>
              </a:lnSpc>
            </a:pPr>
            <a:r>
              <a:rPr lang="ar-SA" b="1" dirty="0" smtClean="0"/>
              <a:t>اجراء ذبح الدجاج</a:t>
            </a:r>
          </a:p>
          <a:p>
            <a:pPr>
              <a:lnSpc>
                <a:spcPct val="150000"/>
              </a:lnSpc>
            </a:pPr>
            <a:r>
              <a:rPr lang="ar-SA" b="1" dirty="0" smtClean="0"/>
              <a:t>اجراء تحليل المخاطر وضبط النقاط الحرجة</a:t>
            </a:r>
            <a:endParaRPr lang="en-US" b="1" dirty="0" smtClean="0"/>
          </a:p>
          <a:p>
            <a:pPr>
              <a:lnSpc>
                <a:spcPct val="150000"/>
              </a:lnSpc>
            </a:pPr>
            <a:r>
              <a:rPr lang="ar-SA" b="1" dirty="0" smtClean="0"/>
              <a:t>اجراء ضبط حالات عدم المطابقة والاجراءات العلاجية والوقائية</a:t>
            </a:r>
            <a:endParaRPr lang="en-US" b="1" dirty="0" smtClean="0"/>
          </a:p>
          <a:p>
            <a:pPr>
              <a:lnSpc>
                <a:spcPct val="150000"/>
              </a:lnSpc>
            </a:pPr>
            <a:r>
              <a:rPr lang="ar-SA" b="1" dirty="0" smtClean="0"/>
              <a:t>اجراء ممارسات التصنيع الجيدة</a:t>
            </a:r>
            <a:endParaRPr lang="en-US" b="1" dirty="0" smtClean="0"/>
          </a:p>
          <a:p>
            <a:pPr>
              <a:lnSpc>
                <a:spcPct val="150000"/>
              </a:lnSpc>
            </a:pPr>
            <a:r>
              <a:rPr lang="ar-SA" b="1" dirty="0" smtClean="0"/>
              <a:t>اجراء ضبط الافات والقوارض</a:t>
            </a:r>
            <a:endParaRPr lang="en-US" b="1" dirty="0" smtClean="0"/>
          </a:p>
          <a:p>
            <a:pPr>
              <a:buNone/>
            </a:pPr>
            <a:endParaRPr lang="ar-SA" b="1" dirty="0" smtClean="0"/>
          </a:p>
        </p:txBody>
      </p:sp>
    </p:spTree>
  </p:cSld>
  <p:clrMapOvr>
    <a:masterClrMapping/>
  </p:clrMapOvr>
  <p:transition spd="slow">
    <p:strips dir="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285720" y="642918"/>
            <a:ext cx="8572560" cy="5681682"/>
          </a:xfrm>
        </p:spPr>
        <p:txBody>
          <a:bodyPr>
            <a:normAutofit fontScale="85000" lnSpcReduction="20000"/>
          </a:bodyPr>
          <a:lstStyle/>
          <a:p>
            <a:pPr>
              <a:lnSpc>
                <a:spcPct val="150000"/>
              </a:lnSpc>
              <a:buFont typeface="Wingdings" pitchFamily="2" charset="2"/>
              <a:buChar char="v"/>
            </a:pPr>
            <a:r>
              <a:rPr lang="ar-SA" b="1" dirty="0" smtClean="0"/>
              <a:t>إجراء </a:t>
            </a:r>
            <a:r>
              <a:rPr lang="ar-SA" b="1" dirty="0" smtClean="0"/>
              <a:t>ذبح </a:t>
            </a:r>
            <a:r>
              <a:rPr lang="ar-SA" b="1" dirty="0" smtClean="0"/>
              <a:t>الدجاج:</a:t>
            </a:r>
            <a:endParaRPr lang="ar-SA" b="1" dirty="0" smtClean="0"/>
          </a:p>
          <a:p>
            <a:pPr lvl="0">
              <a:buFont typeface="Wingdings" pitchFamily="2" charset="2"/>
              <a:buChar char="Ø"/>
            </a:pPr>
            <a:r>
              <a:rPr lang="ar-SA" b="1" dirty="0" smtClean="0"/>
              <a:t>الهدف </a:t>
            </a:r>
            <a:endParaRPr lang="en-US" dirty="0" smtClean="0"/>
          </a:p>
          <a:p>
            <a:r>
              <a:rPr lang="ar-JO" dirty="0" smtClean="0"/>
              <a:t>تحديد الخطوات الصحيحة في عمليّة ذبح الدجاج بما يتناسب مع قواعد السلامة الغذائية ومتطلبات شهادة الحلال</a:t>
            </a:r>
            <a:r>
              <a:rPr lang="ar-JO" dirty="0" smtClean="0"/>
              <a:t>.</a:t>
            </a:r>
            <a:endParaRPr lang="ar-SA" dirty="0" smtClean="0"/>
          </a:p>
          <a:p>
            <a:pPr>
              <a:buNone/>
            </a:pPr>
            <a:endParaRPr lang="en-US" dirty="0" smtClean="0"/>
          </a:p>
          <a:p>
            <a:pPr lvl="0">
              <a:buFont typeface="Wingdings" pitchFamily="2" charset="2"/>
              <a:buChar char="Ø"/>
            </a:pPr>
            <a:r>
              <a:rPr lang="ar-SA" b="1" dirty="0" smtClean="0"/>
              <a:t>مجال التطبيق </a:t>
            </a:r>
            <a:endParaRPr lang="en-US" dirty="0" smtClean="0"/>
          </a:p>
          <a:p>
            <a:r>
              <a:rPr lang="ar-LB" dirty="0" smtClean="0"/>
              <a:t>قسم الذبح ومرافقه </a:t>
            </a:r>
            <a:r>
              <a:rPr lang="ar-LB" dirty="0" smtClean="0"/>
              <a:t>المختلفة</a:t>
            </a:r>
            <a:endParaRPr lang="ar-SA" dirty="0" smtClean="0"/>
          </a:p>
          <a:p>
            <a:pPr>
              <a:buNone/>
            </a:pPr>
            <a:endParaRPr lang="en-US" dirty="0" smtClean="0"/>
          </a:p>
          <a:p>
            <a:pPr lvl="0">
              <a:buFont typeface="Wingdings" pitchFamily="2" charset="2"/>
              <a:buChar char="Ø"/>
            </a:pPr>
            <a:r>
              <a:rPr lang="ar-SA" b="1" dirty="0" smtClean="0"/>
              <a:t>المسئوليات  </a:t>
            </a:r>
            <a:endParaRPr lang="en-US" dirty="0" smtClean="0"/>
          </a:p>
          <a:p>
            <a:pPr lvl="0">
              <a:buFont typeface="Courier New" pitchFamily="49" charset="0"/>
              <a:buChar char="o"/>
            </a:pPr>
            <a:r>
              <a:rPr lang="ar-SA" b="1" dirty="0" smtClean="0"/>
              <a:t>الطبيب بيطري مسئول عن :</a:t>
            </a:r>
            <a:endParaRPr lang="en-US" dirty="0" smtClean="0"/>
          </a:p>
          <a:p>
            <a:pPr lvl="0"/>
            <a:r>
              <a:rPr lang="ar-SA" dirty="0" smtClean="0"/>
              <a:t>فحص الدجاج المراد ذبحه ما إذا كان </a:t>
            </a:r>
            <a:r>
              <a:rPr lang="ar-SA" dirty="0" smtClean="0"/>
              <a:t>بصحة </a:t>
            </a:r>
            <a:r>
              <a:rPr lang="ar-SA" dirty="0" smtClean="0"/>
              <a:t>جيده </a:t>
            </a:r>
            <a:r>
              <a:rPr lang="ar-SA" dirty="0" smtClean="0"/>
              <a:t>أم </a:t>
            </a:r>
            <a:r>
              <a:rPr lang="ar-SA" dirty="0" smtClean="0"/>
              <a:t>لا .</a:t>
            </a:r>
            <a:endParaRPr lang="en-US" dirty="0" smtClean="0"/>
          </a:p>
          <a:p>
            <a:pPr lvl="0"/>
            <a:r>
              <a:rPr lang="ar-SA" dirty="0" smtClean="0"/>
              <a:t>إجراء </a:t>
            </a:r>
            <a:r>
              <a:rPr lang="ar-SA" dirty="0" smtClean="0"/>
              <a:t>فحص للأعلاف التي يتغذى عليها الدجاج المراد ذبحه .</a:t>
            </a:r>
            <a:endParaRPr lang="en-US" dirty="0" smtClean="0"/>
          </a:p>
          <a:p>
            <a:pPr lvl="0"/>
            <a:r>
              <a:rPr lang="ar-SA" dirty="0" smtClean="0"/>
              <a:t>التأكد من أن هناك فترة للراحة للدجاج المراد ذبحه قبل عملية الذبح </a:t>
            </a:r>
            <a:r>
              <a:rPr lang="ar-SA" dirty="0" smtClean="0"/>
              <a:t>.</a:t>
            </a:r>
          </a:p>
          <a:p>
            <a:pPr lvl="0">
              <a:buFont typeface="Courier New" pitchFamily="49" charset="0"/>
              <a:buChar char="o"/>
            </a:pPr>
            <a:r>
              <a:rPr lang="ar-SA" b="1" dirty="0" smtClean="0"/>
              <a:t>عامل الذبح  مسئول عن :</a:t>
            </a:r>
            <a:endParaRPr lang="en-US" dirty="0" smtClean="0"/>
          </a:p>
          <a:p>
            <a:pPr lvl="0"/>
            <a:r>
              <a:rPr lang="ar-SA" dirty="0" smtClean="0"/>
              <a:t>التأكد من نظافة منطقة الذبح .</a:t>
            </a:r>
            <a:endParaRPr lang="en-US" dirty="0" smtClean="0"/>
          </a:p>
          <a:p>
            <a:pPr lvl="0"/>
            <a:r>
              <a:rPr lang="ar-SA" dirty="0" smtClean="0"/>
              <a:t>التأكد من نظافة خطوط الذبح والأدوات والأواني المستخدمة لأغراض الذبح </a:t>
            </a:r>
            <a:r>
              <a:rPr lang="ar-SA" dirty="0" smtClean="0"/>
              <a:t>.</a:t>
            </a:r>
            <a:endParaRPr lang="en-US" dirty="0" smtClean="0"/>
          </a:p>
          <a:p>
            <a:pPr>
              <a:buNone/>
            </a:pPr>
            <a:endParaRPr lang="ar-SA" dirty="0"/>
          </a:p>
        </p:txBody>
      </p:sp>
    </p:spTree>
  </p:cSld>
  <p:clrMapOvr>
    <a:masterClrMapping/>
  </p:clrMapOvr>
  <p:transition spd="slow">
    <p:strips dir="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57200" y="714356"/>
            <a:ext cx="8229600" cy="6143644"/>
          </a:xfrm>
        </p:spPr>
        <p:txBody>
          <a:bodyPr>
            <a:normAutofit fontScale="47500" lnSpcReduction="20000"/>
          </a:bodyPr>
          <a:lstStyle/>
          <a:p>
            <a:pPr lvl="0">
              <a:buFont typeface="Wingdings" pitchFamily="2" charset="2"/>
              <a:buChar char="Ø"/>
            </a:pPr>
            <a:r>
              <a:rPr lang="ar-SA" sz="5100" b="1" dirty="0" smtClean="0"/>
              <a:t>العمليات </a:t>
            </a:r>
            <a:endParaRPr lang="ar-SA" sz="5100" b="1" dirty="0" smtClean="0"/>
          </a:p>
          <a:p>
            <a:pPr lvl="0">
              <a:buNone/>
            </a:pPr>
            <a:endParaRPr lang="en-US" dirty="0" smtClean="0"/>
          </a:p>
          <a:p>
            <a:pPr lvl="0"/>
            <a:r>
              <a:rPr lang="ar-SA" sz="3400" b="1" dirty="0" smtClean="0"/>
              <a:t>ما قبل الذبح : </a:t>
            </a:r>
            <a:endParaRPr lang="en-US" sz="3400" dirty="0" smtClean="0"/>
          </a:p>
          <a:p>
            <a:pPr lvl="0"/>
            <a:r>
              <a:rPr lang="ar-SA" sz="3600" dirty="0" smtClean="0"/>
              <a:t>يقوم الطبيب البيطري</a:t>
            </a:r>
            <a:r>
              <a:rPr lang="ar-SA" sz="3600" b="1" dirty="0" smtClean="0"/>
              <a:t> </a:t>
            </a:r>
            <a:r>
              <a:rPr lang="ar-SA" sz="3600" dirty="0" smtClean="0"/>
              <a:t>بما يلي :</a:t>
            </a:r>
            <a:endParaRPr lang="en-US" sz="3600" dirty="0" smtClean="0"/>
          </a:p>
          <a:p>
            <a:pPr lvl="0"/>
            <a:r>
              <a:rPr lang="ar-SA" sz="3600" dirty="0" smtClean="0"/>
              <a:t>فحص الدجاج المراد ذبحه فحصاً طبياً شاملاً .</a:t>
            </a:r>
            <a:endParaRPr lang="en-US" sz="3600" dirty="0" smtClean="0"/>
          </a:p>
          <a:p>
            <a:pPr lvl="0"/>
            <a:r>
              <a:rPr lang="ar-SA" sz="3600" dirty="0" smtClean="0"/>
              <a:t>التأكد </a:t>
            </a:r>
            <a:r>
              <a:rPr lang="ar-SA" sz="3600" dirty="0" smtClean="0"/>
              <a:t>من أن الدجاج المراد ذبحه غير مبتل.</a:t>
            </a:r>
            <a:endParaRPr lang="en-US" sz="3600" dirty="0" smtClean="0"/>
          </a:p>
          <a:p>
            <a:pPr lvl="0"/>
            <a:r>
              <a:rPr lang="ar-SA" sz="3600" dirty="0" smtClean="0"/>
              <a:t>يقوم عامل الذبح بما يلي:</a:t>
            </a:r>
            <a:endParaRPr lang="en-US" sz="3600" dirty="0" smtClean="0"/>
          </a:p>
          <a:p>
            <a:pPr lvl="0"/>
            <a:r>
              <a:rPr lang="ar-SA" sz="3600" dirty="0" smtClean="0"/>
              <a:t>نقل الدجاج المراد ذبحه إلى مكان الذبح بالتعاون مع بقية العمال.</a:t>
            </a:r>
            <a:endParaRPr lang="en-US" sz="3600" dirty="0" smtClean="0"/>
          </a:p>
          <a:p>
            <a:pPr lvl="0"/>
            <a:r>
              <a:rPr lang="ar-SA" sz="3600" dirty="0" smtClean="0"/>
              <a:t>التأكد من أن الأدوات والأواني المستخدمة في عملية الذبح </a:t>
            </a:r>
            <a:r>
              <a:rPr lang="ar-SA" sz="3600" dirty="0" err="1" smtClean="0"/>
              <a:t>نظيفه</a:t>
            </a:r>
            <a:r>
              <a:rPr lang="ar-SA" sz="3600" dirty="0" smtClean="0"/>
              <a:t> </a:t>
            </a:r>
            <a:r>
              <a:rPr lang="ar-SA" sz="3600" dirty="0" smtClean="0"/>
              <a:t>.</a:t>
            </a:r>
          </a:p>
          <a:p>
            <a:pPr lvl="0">
              <a:buNone/>
            </a:pPr>
            <a:endParaRPr lang="en-US" dirty="0" smtClean="0"/>
          </a:p>
          <a:p>
            <a:pPr lvl="0"/>
            <a:r>
              <a:rPr lang="ar-SA" sz="3400" b="1" dirty="0" smtClean="0"/>
              <a:t>أثناء </a:t>
            </a:r>
            <a:r>
              <a:rPr lang="ar-SA" sz="3400" b="1" dirty="0" smtClean="0"/>
              <a:t>الذبح :</a:t>
            </a:r>
            <a:endParaRPr lang="en-US" sz="3400" dirty="0" smtClean="0"/>
          </a:p>
          <a:p>
            <a:pPr lvl="0"/>
            <a:r>
              <a:rPr lang="ar-SA" sz="3600" dirty="0" smtClean="0"/>
              <a:t>يستلم عامل الذبح الدجاج المراد ذبحه ويستعد لعملية الذبح .</a:t>
            </a:r>
            <a:endParaRPr lang="en-US" sz="3600" dirty="0" smtClean="0"/>
          </a:p>
          <a:p>
            <a:pPr lvl="0"/>
            <a:r>
              <a:rPr lang="ar-SA" sz="3600" dirty="0" smtClean="0"/>
              <a:t>يقوم </a:t>
            </a:r>
            <a:r>
              <a:rPr lang="ar-SA" sz="3600" dirty="0" smtClean="0"/>
              <a:t>عامل الذبح بلفظ "بسم الله " على كل </a:t>
            </a:r>
            <a:r>
              <a:rPr lang="ar-SA" sz="3600" dirty="0" err="1" smtClean="0"/>
              <a:t>ذبيحه</a:t>
            </a:r>
            <a:r>
              <a:rPr lang="ar-SA" sz="3600" dirty="0" smtClean="0"/>
              <a:t> .</a:t>
            </a:r>
            <a:endParaRPr lang="en-US" sz="3600" dirty="0" smtClean="0"/>
          </a:p>
          <a:p>
            <a:pPr lvl="0"/>
            <a:r>
              <a:rPr lang="ar-SA" sz="3600" dirty="0" smtClean="0"/>
              <a:t>يتم الذبح مرة واحدة </a:t>
            </a:r>
            <a:r>
              <a:rPr lang="ar-SA" sz="3600" dirty="0" smtClean="0"/>
              <a:t>لكل دجاجة</a:t>
            </a:r>
            <a:endParaRPr lang="en-US" sz="3600" dirty="0" smtClean="0"/>
          </a:p>
          <a:p>
            <a:pPr lvl="0"/>
            <a:r>
              <a:rPr lang="ar-SA" sz="3600" dirty="0" smtClean="0"/>
              <a:t>يقوم عامل الذبح بشق العنق في نقطه معينة بالضبط تحت المزمار (تفاحة آدم) </a:t>
            </a:r>
            <a:r>
              <a:rPr lang="ar-SA" sz="3600" dirty="0" smtClean="0"/>
              <a:t>.</a:t>
            </a:r>
          </a:p>
          <a:p>
            <a:pPr lvl="0">
              <a:buNone/>
            </a:pPr>
            <a:endParaRPr lang="en-US" dirty="0" smtClean="0"/>
          </a:p>
          <a:p>
            <a:pPr lvl="0"/>
            <a:r>
              <a:rPr lang="ar-SA" sz="3400" b="1" dirty="0" smtClean="0"/>
              <a:t>بعد عملية </a:t>
            </a:r>
            <a:r>
              <a:rPr lang="ar-SA" sz="3400" b="1" dirty="0" err="1" smtClean="0"/>
              <a:t>الذبج</a:t>
            </a:r>
            <a:r>
              <a:rPr lang="ar-SA" sz="3400" b="1" dirty="0" smtClean="0"/>
              <a:t> : </a:t>
            </a:r>
            <a:endParaRPr lang="en-US" sz="3400" dirty="0" smtClean="0"/>
          </a:p>
          <a:p>
            <a:pPr lvl="0"/>
            <a:r>
              <a:rPr lang="ar-SA" sz="3200" dirty="0" smtClean="0"/>
              <a:t>ي</a:t>
            </a:r>
            <a:r>
              <a:rPr lang="ar-SA" sz="3600" dirty="0" smtClean="0"/>
              <a:t>قوم عامل الذبح بسلق الدجاج المذبوح باستخدام الماء والهواء الساخن ثم يقوم بعد ذلك بعملية نتف الدجاج وتنظيفه جيداً .</a:t>
            </a:r>
            <a:endParaRPr lang="en-US" sz="3600" dirty="0" smtClean="0"/>
          </a:p>
          <a:p>
            <a:pPr lvl="0"/>
            <a:r>
              <a:rPr lang="ar-SA" sz="3600" dirty="0" smtClean="0"/>
              <a:t>يقوم </a:t>
            </a:r>
            <a:r>
              <a:rPr lang="ar-SA" sz="3600" dirty="0" smtClean="0"/>
              <a:t>عامل الذبح بغسل وتجفيف الدجاج المذبوح باستخدام الأدوات والمعدات الملائمة. </a:t>
            </a:r>
            <a:endParaRPr lang="en-US" sz="3600" dirty="0" smtClean="0"/>
          </a:p>
          <a:p>
            <a:r>
              <a:rPr lang="ar-SA" sz="3600" dirty="0" smtClean="0"/>
              <a:t>نقل الدجاج المذبوح </a:t>
            </a:r>
            <a:r>
              <a:rPr lang="ar-SA" sz="3600" dirty="0" err="1" smtClean="0"/>
              <a:t>الى</a:t>
            </a:r>
            <a:r>
              <a:rPr lang="ar-SA" sz="3600" dirty="0" smtClean="0"/>
              <a:t> الثلاجات للتبريد أو التجميد ( في حال لا يراد تقطيعه ، أما في حالة تقطيع الدجاج ينقل الدجاج عن طريق العمال إلى منطقة التقطيع ) .</a:t>
            </a:r>
            <a:endParaRPr lang="ar-SA" sz="3600" dirty="0"/>
          </a:p>
        </p:txBody>
      </p:sp>
    </p:spTree>
  </p:cSld>
  <p:clrMapOvr>
    <a:masterClrMapping/>
  </p:clrMapOvr>
  <p:transition spd="slow">
    <p:strips dir="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0"/>
            <a:ext cx="7239000" cy="320040"/>
          </a:xfrm>
        </p:spPr>
        <p:txBody>
          <a:bodyPr>
            <a:normAutofit fontScale="90000"/>
          </a:bodyPr>
          <a:lstStyle/>
          <a:p>
            <a:endParaRPr lang="ar-SA" dirty="0"/>
          </a:p>
        </p:txBody>
      </p:sp>
      <p:sp>
        <p:nvSpPr>
          <p:cNvPr id="3" name="Content Placeholder 2"/>
          <p:cNvSpPr>
            <a:spLocks noGrp="1"/>
          </p:cNvSpPr>
          <p:nvPr>
            <p:ph idx="1"/>
          </p:nvPr>
        </p:nvSpPr>
        <p:spPr>
          <a:xfrm>
            <a:off x="457200" y="714356"/>
            <a:ext cx="8329642" cy="5741380"/>
          </a:xfrm>
        </p:spPr>
        <p:txBody>
          <a:bodyPr/>
          <a:lstStyle/>
          <a:p>
            <a:r>
              <a:rPr lang="ar-JO" b="1" dirty="0" smtClean="0"/>
              <a:t>نماذج العمل المتضمنة في الاجراءات</a:t>
            </a:r>
            <a:endParaRPr lang="ar-SA" b="1" dirty="0"/>
          </a:p>
        </p:txBody>
      </p:sp>
      <p:pic>
        <p:nvPicPr>
          <p:cNvPr id="16387" name="Picture 3" descr="C:\Documents and Settings\MT2X.COM\Desktop\بدون عنوان.JPG"/>
          <p:cNvPicPr>
            <a:picLocks noChangeAspect="1" noChangeArrowheads="1"/>
          </p:cNvPicPr>
          <p:nvPr/>
        </p:nvPicPr>
        <p:blipFill>
          <a:blip r:embed="rId2"/>
          <a:srcRect l="29932" t="44405" r="35307" b="2930"/>
          <a:stretch>
            <a:fillRect/>
          </a:stretch>
        </p:blipFill>
        <p:spPr bwMode="auto">
          <a:xfrm>
            <a:off x="0" y="1357298"/>
            <a:ext cx="8786842" cy="5500703"/>
          </a:xfrm>
          <a:prstGeom prst="rect">
            <a:avLst/>
          </a:prstGeom>
          <a:noFill/>
        </p:spPr>
      </p:pic>
    </p:spTree>
  </p:cSld>
  <p:clrMapOvr>
    <a:masterClrMapping/>
  </p:clrMapOvr>
  <p:transition spd="slow">
    <p:strips dir="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6" name="Content Placeholder 5"/>
          <p:cNvSpPr>
            <a:spLocks noGrp="1"/>
          </p:cNvSpPr>
          <p:nvPr>
            <p:ph idx="1"/>
          </p:nvPr>
        </p:nvSpPr>
        <p:spPr>
          <a:xfrm flipV="1">
            <a:off x="457200" y="6455736"/>
            <a:ext cx="7239000" cy="45719"/>
          </a:xfrm>
        </p:spPr>
        <p:txBody>
          <a:bodyPr>
            <a:normAutofit fontScale="25000" lnSpcReduction="20000"/>
          </a:bodyPr>
          <a:lstStyle/>
          <a:p>
            <a:endParaRPr lang="ar-SA" dirty="0"/>
          </a:p>
        </p:txBody>
      </p:sp>
      <p:pic>
        <p:nvPicPr>
          <p:cNvPr id="13313" name="Picture 1" descr="C:\Documents and Settings\MT2X.COM\Desktop\بدون عنوان.JPG"/>
          <p:cNvPicPr>
            <a:picLocks noChangeAspect="1" noChangeArrowheads="1"/>
          </p:cNvPicPr>
          <p:nvPr/>
        </p:nvPicPr>
        <p:blipFill>
          <a:blip r:embed="rId2"/>
          <a:srcRect l="26188" t="24414" r="27669" b="4296"/>
          <a:stretch>
            <a:fillRect/>
          </a:stretch>
        </p:blipFill>
        <p:spPr bwMode="auto">
          <a:xfrm>
            <a:off x="1357290" y="285729"/>
            <a:ext cx="6286544" cy="6357981"/>
          </a:xfrm>
          <a:prstGeom prst="rect">
            <a:avLst/>
          </a:prstGeom>
          <a:noFill/>
        </p:spPr>
      </p:pic>
    </p:spTree>
  </p:cSld>
  <p:clrMapOvr>
    <a:masterClrMapping/>
  </p:clrMapOvr>
  <p:transition spd="slow">
    <p:strips dir="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Picture 2"/>
          <p:cNvPicPr>
            <a:picLocks noGrp="1" noChangeAspect="1" noChangeArrowheads="1"/>
          </p:cNvPicPr>
          <p:nvPr>
            <p:ph idx="1"/>
          </p:nvPr>
        </p:nvPicPr>
        <p:blipFill>
          <a:blip r:embed="rId2"/>
          <a:stretch>
            <a:fillRect/>
          </a:stretch>
        </p:blipFill>
        <p:spPr>
          <a:xfrm>
            <a:off x="0" y="0"/>
            <a:ext cx="9144000" cy="6858000"/>
          </a:xfrm>
          <a:noFill/>
        </p:spPr>
      </p:pic>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0042"/>
            <a:ext cx="8229600" cy="1071570"/>
          </a:xfrm>
        </p:spPr>
        <p:txBody>
          <a:bodyPr>
            <a:normAutofit/>
          </a:bodyPr>
          <a:lstStyle/>
          <a:p>
            <a:pPr algn="ctr"/>
            <a:r>
              <a:rPr lang="ar-SA" sz="4800" dirty="0" smtClean="0">
                <a:latin typeface="Times New Roman" pitchFamily="18" charset="0"/>
                <a:cs typeface="Times New Roman" pitchFamily="18" charset="0"/>
              </a:rPr>
              <a:t>محتويات </a:t>
            </a:r>
            <a:r>
              <a:rPr lang="ar-SA" sz="4800" dirty="0" smtClean="0">
                <a:latin typeface="Times New Roman" pitchFamily="18" charset="0"/>
                <a:cs typeface="Times New Roman" pitchFamily="18" charset="0"/>
              </a:rPr>
              <a:t>المشروع</a:t>
            </a:r>
            <a:endParaRPr lang="ar-SA" sz="4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57364"/>
            <a:ext cx="8043890" cy="5000636"/>
          </a:xfrm>
        </p:spPr>
        <p:txBody>
          <a:bodyPr>
            <a:normAutofit fontScale="92500" lnSpcReduction="20000"/>
          </a:bodyPr>
          <a:lstStyle/>
          <a:p>
            <a:pPr>
              <a:lnSpc>
                <a:spcPct val="170000"/>
              </a:lnSpc>
            </a:pPr>
            <a:r>
              <a:rPr lang="ar-SA" sz="3000" dirty="0" smtClean="0">
                <a:latin typeface="Times New Roman" pitchFamily="18" charset="0"/>
                <a:cs typeface="Times New Roman" pitchFamily="18" charset="0"/>
              </a:rPr>
              <a:t>نبذة </a:t>
            </a:r>
            <a:r>
              <a:rPr lang="ar-SA" sz="3000" dirty="0" smtClean="0">
                <a:latin typeface="Times New Roman" pitchFamily="18" charset="0"/>
                <a:cs typeface="Times New Roman" pitchFamily="18" charset="0"/>
              </a:rPr>
              <a:t>عن شهادة الحلال </a:t>
            </a:r>
          </a:p>
          <a:p>
            <a:pPr>
              <a:lnSpc>
                <a:spcPct val="170000"/>
              </a:lnSpc>
            </a:pPr>
            <a:r>
              <a:rPr lang="ar-SA" sz="3000" dirty="0" smtClean="0">
                <a:latin typeface="Times New Roman" pitchFamily="18" charset="0"/>
                <a:cs typeface="Times New Roman" pitchFamily="18" charset="0"/>
              </a:rPr>
              <a:t>وصف عام لشركة زيتا للمواد الغذائية و المجمدات </a:t>
            </a:r>
          </a:p>
          <a:p>
            <a:pPr>
              <a:lnSpc>
                <a:spcPct val="170000"/>
              </a:lnSpc>
            </a:pPr>
            <a:r>
              <a:rPr lang="ar-SA" sz="3000" dirty="0" smtClean="0">
                <a:latin typeface="Times New Roman" pitchFamily="18" charset="0"/>
                <a:cs typeface="Times New Roman" pitchFamily="18" charset="0"/>
              </a:rPr>
              <a:t>الوضع الحالي لمتطلبات الحلال في الشركة</a:t>
            </a:r>
          </a:p>
          <a:p>
            <a:pPr>
              <a:lnSpc>
                <a:spcPct val="170000"/>
              </a:lnSpc>
            </a:pPr>
            <a:r>
              <a:rPr lang="ar-SA" sz="3000" dirty="0" smtClean="0">
                <a:latin typeface="Times New Roman" pitchFamily="18" charset="0"/>
                <a:cs typeface="Times New Roman" pitchFamily="18" charset="0"/>
              </a:rPr>
              <a:t>تحليل الفجوة و تقييم وضع الشركة </a:t>
            </a:r>
          </a:p>
          <a:p>
            <a:pPr>
              <a:lnSpc>
                <a:spcPct val="170000"/>
              </a:lnSpc>
            </a:pPr>
            <a:r>
              <a:rPr lang="ar-SA" sz="3000" dirty="0" smtClean="0">
                <a:latin typeface="Times New Roman" pitchFamily="18" charset="0"/>
                <a:cs typeface="Times New Roman" pitchFamily="18" charset="0"/>
              </a:rPr>
              <a:t>متطلبات عامة للشركة</a:t>
            </a:r>
            <a:endParaRPr lang="en-US" sz="3000" dirty="0" smtClean="0">
              <a:latin typeface="Times New Roman" pitchFamily="18" charset="0"/>
              <a:cs typeface="Times New Roman" pitchFamily="18" charset="0"/>
            </a:endParaRPr>
          </a:p>
          <a:p>
            <a:pPr>
              <a:lnSpc>
                <a:spcPct val="170000"/>
              </a:lnSpc>
            </a:pPr>
            <a:r>
              <a:rPr lang="ar-SA" sz="3000" dirty="0" smtClean="0">
                <a:latin typeface="Times New Roman" pitchFamily="18" charset="0"/>
                <a:cs typeface="Times New Roman" pitchFamily="18" charset="0"/>
              </a:rPr>
              <a:t>الإجراءات </a:t>
            </a:r>
            <a:r>
              <a:rPr lang="ar-SA" sz="3000" dirty="0" smtClean="0">
                <a:latin typeface="Times New Roman" pitchFamily="18" charset="0"/>
                <a:cs typeface="Times New Roman" pitchFamily="18" charset="0"/>
              </a:rPr>
              <a:t>اللازمة لتحقيق هذه </a:t>
            </a:r>
            <a:r>
              <a:rPr lang="ar-SA" sz="3000" dirty="0" smtClean="0">
                <a:latin typeface="Times New Roman" pitchFamily="18" charset="0"/>
                <a:cs typeface="Times New Roman" pitchFamily="18" charset="0"/>
              </a:rPr>
              <a:t>المتطلبات</a:t>
            </a:r>
            <a:r>
              <a:rPr lang="en-US" dirty="0" smtClean="0"/>
              <a:t/>
            </a:r>
            <a:br>
              <a:rPr lang="en-US" dirty="0" smtClean="0"/>
            </a:br>
            <a:endParaRPr lang="ar-SA" dirty="0"/>
          </a:p>
        </p:txBody>
      </p:sp>
    </p:spTree>
  </p:cSld>
  <p:clrMapOvr>
    <a:masterClrMapping/>
  </p:clrMapOvr>
  <p:transition spd="slow">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800" dirty="0" smtClean="0">
                <a:latin typeface="Times New Roman" pitchFamily="18" charset="0"/>
                <a:cs typeface="Times New Roman" pitchFamily="18" charset="0"/>
              </a:rPr>
              <a:t>النتائج المتوقعة </a:t>
            </a:r>
            <a:r>
              <a:rPr lang="ar-SA" sz="4800" dirty="0" smtClean="0">
                <a:latin typeface="Times New Roman" pitchFamily="18" charset="0"/>
                <a:cs typeface="Times New Roman" pitchFamily="18" charset="0"/>
              </a:rPr>
              <a:t>للمشروع</a:t>
            </a:r>
            <a:endParaRPr lang="ar-SA" dirty="0"/>
          </a:p>
        </p:txBody>
      </p:sp>
      <p:sp>
        <p:nvSpPr>
          <p:cNvPr id="3" name="Content Placeholder 2"/>
          <p:cNvSpPr>
            <a:spLocks noGrp="1"/>
          </p:cNvSpPr>
          <p:nvPr>
            <p:ph idx="1"/>
          </p:nvPr>
        </p:nvSpPr>
        <p:spPr>
          <a:xfrm>
            <a:off x="457200" y="2143116"/>
            <a:ext cx="8115328" cy="4312620"/>
          </a:xfrm>
        </p:spPr>
        <p:txBody>
          <a:bodyPr/>
          <a:lstStyle/>
          <a:p>
            <a:pPr>
              <a:lnSpc>
                <a:spcPct val="150000"/>
              </a:lnSpc>
            </a:pPr>
            <a:r>
              <a:rPr lang="ar-SA" sz="2800" dirty="0" smtClean="0">
                <a:latin typeface="Times New Roman" pitchFamily="18" charset="0"/>
                <a:cs typeface="Times New Roman" pitchFamily="18" charset="0"/>
              </a:rPr>
              <a:t>تطبيق شهادة </a:t>
            </a:r>
            <a:r>
              <a:rPr lang="ar-SA" sz="2800" dirty="0" smtClean="0">
                <a:latin typeface="Times New Roman" pitchFamily="18" charset="0"/>
                <a:cs typeface="Times New Roman" pitchFamily="18" charset="0"/>
              </a:rPr>
              <a:t>الحلال</a:t>
            </a:r>
            <a:endParaRPr lang="en-US" sz="2800" dirty="0" smtClean="0">
              <a:latin typeface="Times New Roman" pitchFamily="18" charset="0"/>
              <a:cs typeface="Times New Roman" pitchFamily="18" charset="0"/>
            </a:endParaRPr>
          </a:p>
          <a:p>
            <a:pPr>
              <a:lnSpc>
                <a:spcPct val="150000"/>
              </a:lnSpc>
            </a:pPr>
            <a:r>
              <a:rPr lang="ar-SA" sz="2800" dirty="0" smtClean="0">
                <a:latin typeface="Times New Roman" pitchFamily="18" charset="0"/>
                <a:cs typeface="Times New Roman" pitchFamily="18" charset="0"/>
              </a:rPr>
              <a:t>الخروج ببناء هيكلية أساسية </a:t>
            </a:r>
            <a:r>
              <a:rPr lang="ar-SA" sz="2800" dirty="0" smtClean="0">
                <a:latin typeface="Times New Roman" pitchFamily="18" charset="0"/>
                <a:cs typeface="Times New Roman" pitchFamily="18" charset="0"/>
              </a:rPr>
              <a:t>للشركة</a:t>
            </a:r>
            <a:endParaRPr lang="ar-SA" sz="2800" dirty="0" smtClean="0">
              <a:latin typeface="Times New Roman" pitchFamily="18" charset="0"/>
              <a:cs typeface="Times New Roman" pitchFamily="18" charset="0"/>
            </a:endParaRPr>
          </a:p>
          <a:p>
            <a:pPr>
              <a:lnSpc>
                <a:spcPct val="150000"/>
              </a:lnSpc>
            </a:pPr>
            <a:r>
              <a:rPr lang="ar-SA" sz="2800" dirty="0" smtClean="0">
                <a:latin typeface="Times New Roman" pitchFamily="18" charset="0"/>
                <a:cs typeface="Times New Roman" pitchFamily="18" charset="0"/>
              </a:rPr>
              <a:t>إجراءات العمل الأساسية </a:t>
            </a:r>
            <a:r>
              <a:rPr lang="ar-SA" sz="2800" dirty="0" smtClean="0">
                <a:latin typeface="Times New Roman" pitchFamily="18" charset="0"/>
                <a:cs typeface="Times New Roman" pitchFamily="18" charset="0"/>
              </a:rPr>
              <a:t>للشركة</a:t>
            </a:r>
            <a:endParaRPr lang="en-US" sz="2800" dirty="0" smtClean="0">
              <a:latin typeface="Times New Roman" pitchFamily="18" charset="0"/>
              <a:cs typeface="Times New Roman" pitchFamily="18" charset="0"/>
            </a:endParaRPr>
          </a:p>
          <a:p>
            <a:pPr>
              <a:lnSpc>
                <a:spcPct val="150000"/>
              </a:lnSpc>
            </a:pPr>
            <a:r>
              <a:rPr lang="ar-SA" sz="2800" dirty="0" smtClean="0">
                <a:latin typeface="Times New Roman" pitchFamily="18" charset="0"/>
                <a:cs typeface="Times New Roman" pitchFamily="18" charset="0"/>
              </a:rPr>
              <a:t>تصميم داخلي للشركة يتلاءم ومواصفة </a:t>
            </a:r>
            <a:r>
              <a:rPr lang="ar-SA" sz="2800" dirty="0" smtClean="0">
                <a:latin typeface="Times New Roman" pitchFamily="18" charset="0"/>
                <a:cs typeface="Times New Roman" pitchFamily="18" charset="0"/>
              </a:rPr>
              <a:t>الحلال</a:t>
            </a:r>
            <a:endParaRPr lang="ar-SA" dirty="0" smtClean="0"/>
          </a:p>
        </p:txBody>
      </p:sp>
    </p:spTree>
  </p:cSld>
  <p:clrMapOvr>
    <a:masterClrMapping/>
  </p:clrMapOvr>
  <p:transition spd="slow">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714488"/>
          </a:xfrm>
        </p:spPr>
        <p:txBody>
          <a:bodyPr>
            <a:normAutofit/>
          </a:bodyPr>
          <a:lstStyle/>
          <a:p>
            <a:pPr algn="ctr"/>
            <a:r>
              <a:rPr lang="ar-SA" sz="4800" dirty="0" smtClean="0">
                <a:latin typeface="Times New Roman" pitchFamily="18" charset="0"/>
                <a:cs typeface="Times New Roman" pitchFamily="18" charset="0"/>
              </a:rPr>
              <a:t>نبذة عن شهادة الحلال </a:t>
            </a:r>
            <a:endParaRPr lang="ar-SA" sz="4800" dirty="0"/>
          </a:p>
        </p:txBody>
      </p:sp>
      <p:sp>
        <p:nvSpPr>
          <p:cNvPr id="3" name="Content Placeholder 2"/>
          <p:cNvSpPr>
            <a:spLocks noGrp="1"/>
          </p:cNvSpPr>
          <p:nvPr>
            <p:ph idx="1"/>
          </p:nvPr>
        </p:nvSpPr>
        <p:spPr>
          <a:xfrm>
            <a:off x="457200" y="1714488"/>
            <a:ext cx="8229600" cy="5143512"/>
          </a:xfrm>
        </p:spPr>
        <p:txBody>
          <a:bodyPr>
            <a:normAutofit lnSpcReduction="10000"/>
          </a:bodyPr>
          <a:lstStyle/>
          <a:p>
            <a:pPr>
              <a:lnSpc>
                <a:spcPct val="150000"/>
              </a:lnSpc>
            </a:pPr>
            <a:r>
              <a:rPr lang="ar-JO" sz="2800" dirty="0" smtClean="0">
                <a:latin typeface="Times New Roman" pitchFamily="18" charset="0"/>
                <a:cs typeface="Times New Roman" pitchFamily="18" charset="0"/>
              </a:rPr>
              <a:t>تسعى </a:t>
            </a:r>
            <a:r>
              <a:rPr lang="ar-JO" sz="2800" dirty="0">
                <a:latin typeface="Times New Roman" pitchFamily="18" charset="0"/>
                <a:cs typeface="Times New Roman" pitchFamily="18" charset="0"/>
              </a:rPr>
              <a:t>الشركات الفلسطينية لتطبيق مواصفات الجودة العالمية، كشهادة الآيزو 9001:2008، وشهادة الآيزو 22000:2005، وغيرها من شهادات الجودة، لتحقيق مجموعة كبيرة من المنافع للشركة، لكن في الآونة الأخيرة بدأ التوجه لعدد من المصانع وخاصة الشركات الغذائية لتطبيق شهادة الحلال، التي تضمن وتحقق عمليات إنتاجيه تتطابق مع شروط الشريعة الإسلامية، وفي الغالب تسعى الشركات للحصول على شهادة الحلال لتتمكن من تصدير منتجاتها للدول الإسلامية، وخاصة ماليزيا</a:t>
            </a:r>
            <a:r>
              <a:rPr lang="ar-JO" dirty="0"/>
              <a:t>. </a:t>
            </a:r>
            <a:endParaRPr lang="ar-SA" sz="2400" dirty="0"/>
          </a:p>
        </p:txBody>
      </p:sp>
    </p:spTree>
  </p:cSld>
  <p:clrMapOvr>
    <a:masterClrMapping/>
  </p:clrMapOvr>
  <p:transition spd="slow">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ar-SA" dirty="0"/>
          </a:p>
        </p:txBody>
      </p:sp>
      <p:sp>
        <p:nvSpPr>
          <p:cNvPr id="3" name="Content Placeholder 2"/>
          <p:cNvSpPr>
            <a:spLocks noGrp="1"/>
          </p:cNvSpPr>
          <p:nvPr>
            <p:ph idx="1"/>
          </p:nvPr>
        </p:nvSpPr>
        <p:spPr>
          <a:xfrm>
            <a:off x="457200" y="1214422"/>
            <a:ext cx="8258204" cy="5241314"/>
          </a:xfrm>
        </p:spPr>
        <p:txBody>
          <a:bodyPr>
            <a:normAutofit/>
          </a:bodyPr>
          <a:lstStyle/>
          <a:p>
            <a:pPr>
              <a:lnSpc>
                <a:spcPct val="150000"/>
              </a:lnSpc>
            </a:pPr>
            <a:r>
              <a:rPr lang="ar-JO" dirty="0" smtClean="0"/>
              <a:t>ولقد كان لوجود المسلمين في هذه المنطقة من العالم أثره في هذه </a:t>
            </a:r>
            <a:r>
              <a:rPr lang="ar-JO" dirty="0" smtClean="0"/>
              <a:t>القضية</a:t>
            </a:r>
            <a:r>
              <a:rPr lang="ar-SA" dirty="0" smtClean="0"/>
              <a:t>, </a:t>
            </a:r>
            <a:r>
              <a:rPr lang="ar-JO" dirty="0" smtClean="0"/>
              <a:t>حيث </a:t>
            </a:r>
            <a:r>
              <a:rPr lang="ar-JO" dirty="0" smtClean="0"/>
              <a:t>كان للأحكام الشرعية التي يتمسك بها المسلمون في أطعمتهم دور كبير في اتجاه التصنيع في دول المنطقة, وسبب ذلك أن دول جنوب شرق آسيا تعتبر ذات أغلبية مسلمة قد تصل إلى ثلاثمائة مليون نسمة ، حيث كان هذا التعداد محل نظر أرباب الصناعة والتجارة من المنتجين للأطعمة</a:t>
            </a:r>
            <a:r>
              <a:rPr lang="en-US" dirty="0" smtClean="0"/>
              <a:t> .</a:t>
            </a:r>
          </a:p>
          <a:p>
            <a:r>
              <a:rPr lang="ar-JO" dirty="0" smtClean="0"/>
              <a:t>ولأن صناعة الأطعمة في هذه المنطقة تتأثر بتوافر منتجات معينة مثل الزيوت والأشربة فإن وجود مصّنعين غير مسلمين للطعام جعلهم لا يبالون بالعناصر التي يستخدمونها في التصنيع، ومن ثم وجدت سلع استهلاكية تحوي شحم الخنزير ودهنه، وبعض الأطعمة تضمنت عناصر كحولية فضلا ً عن جيلاتين حيواني غير معروف المصدر .</a:t>
            </a:r>
            <a:endParaRPr lang="ar-SA" dirty="0"/>
          </a:p>
        </p:txBody>
      </p:sp>
    </p:spTree>
  </p:cSld>
  <p:clrMapOvr>
    <a:masterClrMapping/>
  </p:clrMapOvr>
  <p:transition spd="slow">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10466"/>
          </a:xfrm>
        </p:spPr>
        <p:txBody>
          <a:bodyPr>
            <a:normAutofit fontScale="90000"/>
          </a:bodyPr>
          <a:lstStyle/>
          <a:p>
            <a:pPr algn="ctr"/>
            <a:r>
              <a:rPr lang="ar-SA" sz="5300" dirty="0" smtClean="0">
                <a:latin typeface="Times New Roman" pitchFamily="18" charset="0"/>
                <a:cs typeface="Times New Roman" pitchFamily="18" charset="0"/>
              </a:rPr>
              <a:t>متطلبات المواصفة </a:t>
            </a:r>
            <a:r>
              <a:rPr lang="en-US" sz="4000" dirty="0" smtClean="0"/>
              <a:t/>
            </a:r>
            <a:br>
              <a:rPr lang="en-US" sz="4000" dirty="0" smtClean="0"/>
            </a:br>
            <a:endParaRPr lang="ar-SA" dirty="0"/>
          </a:p>
        </p:txBody>
      </p:sp>
      <p:sp>
        <p:nvSpPr>
          <p:cNvPr id="3" name="Content Placeholder 2"/>
          <p:cNvSpPr>
            <a:spLocks noGrp="1"/>
          </p:cNvSpPr>
          <p:nvPr>
            <p:ph idx="1"/>
          </p:nvPr>
        </p:nvSpPr>
        <p:spPr>
          <a:xfrm>
            <a:off x="428596" y="1857364"/>
            <a:ext cx="8215370" cy="4786346"/>
          </a:xfrm>
        </p:spPr>
        <p:txBody>
          <a:bodyPr>
            <a:noAutofit/>
          </a:bodyPr>
          <a:lstStyle/>
          <a:p>
            <a:pPr>
              <a:lnSpc>
                <a:spcPct val="150000"/>
              </a:lnSpc>
            </a:pPr>
            <a:r>
              <a:rPr lang="ar-JO" sz="2800" dirty="0" smtClean="0">
                <a:latin typeface="Times New Roman" pitchFamily="18" charset="0"/>
                <a:cs typeface="Times New Roman" pitchFamily="18" charset="0"/>
              </a:rPr>
              <a:t>تعرّف </a:t>
            </a:r>
            <a:r>
              <a:rPr lang="ar-JO" sz="2800" dirty="0">
                <a:latin typeface="Times New Roman" pitchFamily="18" charset="0"/>
                <a:cs typeface="Times New Roman" pitchFamily="18" charset="0"/>
              </a:rPr>
              <a:t>هذه المواصفة الاحتياجات الأساسية التي يجب إتباعها في أي مرحلة من مراحل السلسلة الغذائية والتي تشمل: الاستلام، التحضير، المعالجة، التصنيف، التحديد، التغليف، تحديد الملصقات، العلامات، المراقبة، المناولة، النقل، التوزيع، التخزين وخدمة الطعام الحلال ومنتجاتها وفقاً للقواعد الإسلامية. </a:t>
            </a:r>
            <a:endParaRPr lang="ar-JO" sz="2800" dirty="0" smtClean="0">
              <a:latin typeface="Times New Roman" pitchFamily="18" charset="0"/>
              <a:cs typeface="Times New Roman" pitchFamily="18" charset="0"/>
            </a:endParaRPr>
          </a:p>
        </p:txBody>
      </p:sp>
    </p:spTree>
  </p:cSld>
  <p:clrMapOvr>
    <a:masterClrMapping/>
  </p:clrMapOvr>
  <p:transition spd="slow">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85728"/>
            <a:ext cx="7972452" cy="1500198"/>
          </a:xfrm>
        </p:spPr>
        <p:txBody>
          <a:bodyPr>
            <a:normAutofit/>
          </a:bodyPr>
          <a:lstStyle/>
          <a:p>
            <a:pPr lvl="3" algn="r" rtl="1">
              <a:spcBef>
                <a:spcPct val="0"/>
              </a:spcBef>
            </a:pPr>
            <a:r>
              <a:rPr lang="ar-JO" sz="2800" dirty="0" smtClean="0">
                <a:latin typeface="Times New Roman" pitchFamily="18" charset="0"/>
                <a:cs typeface="Times New Roman" pitchFamily="18" charset="0"/>
              </a:rPr>
              <a:t>تشمل هذه المواصفة المتطلبات التالية</a:t>
            </a:r>
            <a:r>
              <a:rPr lang="en-US" sz="2800" dirty="0" smtClean="0">
                <a:latin typeface="Times New Roman" pitchFamily="18" charset="0"/>
                <a:cs typeface="Times New Roman" pitchFamily="18" charset="0"/>
              </a:rPr>
              <a:t>      :</a:t>
            </a:r>
            <a:br>
              <a:rPr lang="en-US" sz="2800" dirty="0" smtClean="0">
                <a:latin typeface="Times New Roman" pitchFamily="18" charset="0"/>
                <a:cs typeface="Times New Roman" pitchFamily="18" charset="0"/>
              </a:rPr>
            </a:br>
            <a:endParaRPr lang="ar-SA" sz="2800" dirty="0"/>
          </a:p>
        </p:txBody>
      </p:sp>
      <p:sp>
        <p:nvSpPr>
          <p:cNvPr id="3" name="Content Placeholder 2"/>
          <p:cNvSpPr>
            <a:spLocks noGrp="1"/>
          </p:cNvSpPr>
          <p:nvPr>
            <p:ph sz="half" idx="1"/>
          </p:nvPr>
        </p:nvSpPr>
        <p:spPr>
          <a:xfrm>
            <a:off x="0" y="1785926"/>
            <a:ext cx="5786446" cy="4568999"/>
          </a:xfrm>
        </p:spPr>
        <p:txBody>
          <a:bodyPr>
            <a:normAutofit fontScale="25000" lnSpcReduction="20000"/>
          </a:bodyPr>
          <a:lstStyle/>
          <a:p>
            <a:pPr marL="758952" lvl="3" indent="-274320">
              <a:lnSpc>
                <a:spcPct val="170000"/>
              </a:lnSpc>
              <a:spcBef>
                <a:spcPts val="600"/>
              </a:spcBef>
              <a:buClr>
                <a:schemeClr val="tx2"/>
              </a:buClr>
              <a:buSzPct val="73000"/>
              <a:buFont typeface="Wingdings" pitchFamily="2" charset="2"/>
              <a:buChar char="ü"/>
            </a:pPr>
            <a:r>
              <a:rPr lang="ar-JO" sz="11200" dirty="0" smtClean="0">
                <a:latin typeface="Times New Roman" pitchFamily="18" charset="0"/>
                <a:cs typeface="Times New Roman" pitchFamily="18" charset="0"/>
              </a:rPr>
              <a:t>الآلات والمعدات وخطوط الإنتاج</a:t>
            </a:r>
            <a:endParaRPr lang="en-US" sz="11200" dirty="0" smtClean="0">
              <a:latin typeface="Times New Roman" pitchFamily="18" charset="0"/>
              <a:cs typeface="Times New Roman" pitchFamily="18" charset="0"/>
            </a:endParaRPr>
          </a:p>
          <a:p>
            <a:pPr marL="758952" lvl="3" indent="-274320">
              <a:lnSpc>
                <a:spcPct val="170000"/>
              </a:lnSpc>
              <a:spcBef>
                <a:spcPts val="600"/>
              </a:spcBef>
              <a:buClr>
                <a:schemeClr val="tx2"/>
              </a:buClr>
              <a:buSzPct val="73000"/>
              <a:buFont typeface="Wingdings" pitchFamily="2" charset="2"/>
              <a:buChar char="ü"/>
            </a:pPr>
            <a:r>
              <a:rPr lang="ar-JO" sz="11200" dirty="0" smtClean="0">
                <a:latin typeface="Times New Roman" pitchFamily="18" charset="0"/>
                <a:cs typeface="Times New Roman" pitchFamily="18" charset="0"/>
              </a:rPr>
              <a:t>التخزين والعرض والخدمات والنقل</a:t>
            </a:r>
            <a:endParaRPr lang="en-US" sz="11200" dirty="0" smtClean="0">
              <a:latin typeface="Times New Roman" pitchFamily="18" charset="0"/>
              <a:cs typeface="Times New Roman" pitchFamily="18" charset="0"/>
            </a:endParaRPr>
          </a:p>
          <a:p>
            <a:pPr marL="758952" lvl="3" indent="-274320">
              <a:lnSpc>
                <a:spcPct val="170000"/>
              </a:lnSpc>
              <a:spcBef>
                <a:spcPts val="600"/>
              </a:spcBef>
              <a:buClr>
                <a:schemeClr val="tx2"/>
              </a:buClr>
              <a:buSzPct val="73000"/>
              <a:buFont typeface="Wingdings" pitchFamily="2" charset="2"/>
              <a:buChar char="ü"/>
            </a:pPr>
            <a:r>
              <a:rPr lang="ar-JO" sz="11200" dirty="0" smtClean="0">
                <a:latin typeface="Times New Roman" pitchFamily="18" charset="0"/>
                <a:cs typeface="Times New Roman" pitchFamily="18" charset="0"/>
              </a:rPr>
              <a:t>النظافة والصرف الصحي وسلامة الغذاء</a:t>
            </a:r>
            <a:endParaRPr lang="en-US" sz="11200" dirty="0" smtClean="0">
              <a:latin typeface="Times New Roman" pitchFamily="18" charset="0"/>
              <a:cs typeface="Times New Roman" pitchFamily="18" charset="0"/>
            </a:endParaRPr>
          </a:p>
          <a:p>
            <a:pPr marL="758952" lvl="3" indent="-274320">
              <a:lnSpc>
                <a:spcPct val="170000"/>
              </a:lnSpc>
              <a:spcBef>
                <a:spcPts val="600"/>
              </a:spcBef>
              <a:buClr>
                <a:schemeClr val="tx2"/>
              </a:buClr>
              <a:buSzPct val="73000"/>
              <a:buFont typeface="Wingdings" pitchFamily="2" charset="2"/>
              <a:buChar char="ü"/>
            </a:pPr>
            <a:r>
              <a:rPr lang="ar-JO" sz="11200" dirty="0" smtClean="0">
                <a:latin typeface="Times New Roman" pitchFamily="18" charset="0"/>
                <a:cs typeface="Times New Roman" pitchFamily="18" charset="0"/>
              </a:rPr>
              <a:t>التثبت والتحقق</a:t>
            </a:r>
            <a:endParaRPr lang="en-US" sz="11200" dirty="0" smtClean="0">
              <a:latin typeface="Times New Roman" pitchFamily="18" charset="0"/>
              <a:cs typeface="Times New Roman" pitchFamily="18" charset="0"/>
            </a:endParaRPr>
          </a:p>
          <a:p>
            <a:pPr marL="758952" lvl="3" indent="-274320">
              <a:lnSpc>
                <a:spcPct val="170000"/>
              </a:lnSpc>
              <a:spcBef>
                <a:spcPts val="600"/>
              </a:spcBef>
              <a:buClr>
                <a:schemeClr val="tx2"/>
              </a:buClr>
              <a:buSzPct val="73000"/>
              <a:buFont typeface="Wingdings" pitchFamily="2" charset="2"/>
              <a:buChar char="ü"/>
            </a:pPr>
            <a:r>
              <a:rPr lang="ar-JO" sz="11200" dirty="0" smtClean="0">
                <a:latin typeface="Times New Roman" pitchFamily="18" charset="0"/>
                <a:cs typeface="Times New Roman" pitchFamily="18" charset="0"/>
              </a:rPr>
              <a:t>التحديد والتتبع</a:t>
            </a:r>
            <a:endParaRPr lang="en-US" sz="11200" dirty="0" smtClean="0">
              <a:latin typeface="Times New Roman" pitchFamily="18" charset="0"/>
              <a:cs typeface="Times New Roman" pitchFamily="18" charset="0"/>
            </a:endParaRPr>
          </a:p>
          <a:p>
            <a:pPr marL="758952" lvl="3" indent="-274320">
              <a:lnSpc>
                <a:spcPct val="170000"/>
              </a:lnSpc>
              <a:spcBef>
                <a:spcPts val="600"/>
              </a:spcBef>
              <a:buClr>
                <a:schemeClr val="tx2"/>
              </a:buClr>
              <a:buSzPct val="73000"/>
              <a:buFont typeface="Wingdings" pitchFamily="2" charset="2"/>
              <a:buChar char="ü"/>
            </a:pPr>
            <a:r>
              <a:rPr lang="ar-JO" sz="11200" dirty="0" smtClean="0">
                <a:latin typeface="Times New Roman" pitchFamily="18" charset="0"/>
                <a:cs typeface="Times New Roman" pitchFamily="18" charset="0"/>
              </a:rPr>
              <a:t>العرض التقديمي للسوق ( التغليف والوسم )</a:t>
            </a:r>
            <a:endParaRPr lang="en-US" sz="11200" dirty="0" smtClean="0">
              <a:latin typeface="Times New Roman" pitchFamily="18" charset="0"/>
              <a:cs typeface="Times New Roman" pitchFamily="18" charset="0"/>
            </a:endParaRPr>
          </a:p>
          <a:p>
            <a:pPr marL="758952" lvl="3" indent="-274320">
              <a:lnSpc>
                <a:spcPct val="170000"/>
              </a:lnSpc>
              <a:spcBef>
                <a:spcPts val="600"/>
              </a:spcBef>
              <a:buClr>
                <a:schemeClr val="tx2"/>
              </a:buClr>
              <a:buSzPct val="73000"/>
              <a:buFont typeface="Wingdings" pitchFamily="2" charset="2"/>
              <a:buChar char="ü"/>
            </a:pPr>
            <a:r>
              <a:rPr lang="ar-JO" sz="11200" dirty="0" smtClean="0">
                <a:latin typeface="Times New Roman" pitchFamily="18" charset="0"/>
                <a:cs typeface="Times New Roman" pitchFamily="18" charset="0"/>
              </a:rPr>
              <a:t>المتطلبات القانونية</a:t>
            </a:r>
            <a:endParaRPr lang="en-US" sz="11200" dirty="0" smtClean="0">
              <a:latin typeface="Times New Roman" pitchFamily="18" charset="0"/>
              <a:cs typeface="Times New Roman" pitchFamily="18" charset="0"/>
            </a:endParaRPr>
          </a:p>
          <a:p>
            <a:endParaRPr lang="ar-SA" dirty="0"/>
          </a:p>
        </p:txBody>
      </p:sp>
      <p:sp>
        <p:nvSpPr>
          <p:cNvPr id="4" name="Content Placeholder 3"/>
          <p:cNvSpPr>
            <a:spLocks noGrp="1"/>
          </p:cNvSpPr>
          <p:nvPr>
            <p:ph sz="half" idx="2"/>
          </p:nvPr>
        </p:nvSpPr>
        <p:spPr>
          <a:xfrm>
            <a:off x="4000496" y="1142984"/>
            <a:ext cx="5143504" cy="5143535"/>
          </a:xfrm>
        </p:spPr>
        <p:txBody>
          <a:bodyPr>
            <a:noAutofit/>
          </a:bodyPr>
          <a:lstStyle/>
          <a:p>
            <a:pPr marL="758952" lvl="3" indent="-274320">
              <a:lnSpc>
                <a:spcPct val="150000"/>
              </a:lnSpc>
              <a:spcBef>
                <a:spcPts val="600"/>
              </a:spcBef>
              <a:buClr>
                <a:schemeClr val="tx2"/>
              </a:buClr>
              <a:buSzPct val="73000"/>
              <a:buFont typeface="Wingdings" pitchFamily="2" charset="2"/>
              <a:buChar char="ü"/>
            </a:pPr>
            <a:endParaRPr lang="ar-SA" sz="2800" dirty="0" smtClean="0">
              <a:latin typeface="Times New Roman" pitchFamily="18" charset="0"/>
              <a:cs typeface="Times New Roman" pitchFamily="18" charset="0"/>
            </a:endParaRPr>
          </a:p>
          <a:p>
            <a:pPr marL="758952" lvl="3" indent="-274320">
              <a:lnSpc>
                <a:spcPct val="150000"/>
              </a:lnSpc>
              <a:spcBef>
                <a:spcPts val="600"/>
              </a:spcBef>
              <a:buClr>
                <a:schemeClr val="tx2"/>
              </a:buClr>
              <a:buSzPct val="73000"/>
              <a:buFont typeface="Wingdings" pitchFamily="2" charset="2"/>
              <a:buChar char="ü"/>
            </a:pPr>
            <a:r>
              <a:rPr lang="ar-JO" sz="2800" dirty="0" smtClean="0">
                <a:latin typeface="Times New Roman" pitchFamily="18" charset="0"/>
                <a:cs typeface="Times New Roman" pitchFamily="18" charset="0"/>
              </a:rPr>
              <a:t>المجال</a:t>
            </a:r>
            <a:endParaRPr lang="en-US" sz="2800" dirty="0" smtClean="0">
              <a:latin typeface="Times New Roman" pitchFamily="18" charset="0"/>
              <a:cs typeface="Times New Roman" pitchFamily="18" charset="0"/>
            </a:endParaRPr>
          </a:p>
          <a:p>
            <a:pPr marL="758952" lvl="3" indent="-274320">
              <a:lnSpc>
                <a:spcPct val="150000"/>
              </a:lnSpc>
              <a:spcBef>
                <a:spcPts val="600"/>
              </a:spcBef>
              <a:buClr>
                <a:schemeClr val="tx2"/>
              </a:buClr>
              <a:buSzPct val="73000"/>
              <a:buFont typeface="Wingdings" pitchFamily="2" charset="2"/>
              <a:buChar char="ü"/>
            </a:pPr>
            <a:r>
              <a:rPr lang="ar-JO" sz="2800" dirty="0" smtClean="0">
                <a:latin typeface="Times New Roman" pitchFamily="18" charset="0"/>
                <a:cs typeface="Times New Roman" pitchFamily="18" charset="0"/>
              </a:rPr>
              <a:t>المراجع القياسية</a:t>
            </a:r>
            <a:endParaRPr lang="en-US" sz="2800" dirty="0" smtClean="0">
              <a:latin typeface="Times New Roman" pitchFamily="18" charset="0"/>
              <a:cs typeface="Times New Roman" pitchFamily="18" charset="0"/>
            </a:endParaRPr>
          </a:p>
          <a:p>
            <a:pPr marL="758952" lvl="3" indent="-274320">
              <a:lnSpc>
                <a:spcPct val="150000"/>
              </a:lnSpc>
              <a:spcBef>
                <a:spcPts val="600"/>
              </a:spcBef>
              <a:buClr>
                <a:schemeClr val="tx2"/>
              </a:buClr>
              <a:buSzPct val="73000"/>
              <a:buFont typeface="Wingdings" pitchFamily="2" charset="2"/>
              <a:buChar char="ü"/>
            </a:pPr>
            <a:r>
              <a:rPr lang="ar-JO" sz="2800" dirty="0" smtClean="0">
                <a:latin typeface="Times New Roman" pitchFamily="18" charset="0"/>
                <a:cs typeface="Times New Roman" pitchFamily="18" charset="0"/>
              </a:rPr>
              <a:t>المصطلحات والتعريفات</a:t>
            </a:r>
            <a:endParaRPr lang="en-US" sz="2800" dirty="0" smtClean="0">
              <a:latin typeface="Times New Roman" pitchFamily="18" charset="0"/>
              <a:cs typeface="Times New Roman" pitchFamily="18" charset="0"/>
            </a:endParaRPr>
          </a:p>
          <a:p>
            <a:pPr marL="758952" lvl="3" indent="-274320">
              <a:lnSpc>
                <a:spcPct val="150000"/>
              </a:lnSpc>
              <a:spcBef>
                <a:spcPts val="600"/>
              </a:spcBef>
              <a:buClr>
                <a:schemeClr val="tx2"/>
              </a:buClr>
              <a:buSzPct val="73000"/>
              <a:buFont typeface="Wingdings" pitchFamily="2" charset="2"/>
              <a:buChar char="ü"/>
            </a:pPr>
            <a:r>
              <a:rPr lang="ar-JO" sz="2800" dirty="0" smtClean="0">
                <a:latin typeface="Times New Roman" pitchFamily="18" charset="0"/>
                <a:cs typeface="Times New Roman" pitchFamily="18" charset="0"/>
              </a:rPr>
              <a:t>المنتجات / الخدمات</a:t>
            </a:r>
            <a:endParaRPr lang="en-US" sz="2800" dirty="0" smtClean="0">
              <a:latin typeface="Times New Roman" pitchFamily="18" charset="0"/>
              <a:cs typeface="Times New Roman" pitchFamily="18" charset="0"/>
            </a:endParaRPr>
          </a:p>
          <a:p>
            <a:pPr marL="758952" lvl="3" indent="-274320">
              <a:lnSpc>
                <a:spcPct val="150000"/>
              </a:lnSpc>
              <a:spcBef>
                <a:spcPts val="600"/>
              </a:spcBef>
              <a:buClr>
                <a:schemeClr val="tx2"/>
              </a:buClr>
              <a:buSzPct val="73000"/>
              <a:buFont typeface="Wingdings" pitchFamily="2" charset="2"/>
              <a:buChar char="ü"/>
            </a:pPr>
            <a:r>
              <a:rPr lang="ar-JO" sz="2800" dirty="0" smtClean="0">
                <a:latin typeface="Times New Roman" pitchFamily="18" charset="0"/>
                <a:cs typeface="Times New Roman" pitchFamily="18" charset="0"/>
              </a:rPr>
              <a:t>المتطلبات</a:t>
            </a:r>
            <a:endParaRPr lang="en-US" sz="2800" dirty="0" smtClean="0">
              <a:latin typeface="Times New Roman" pitchFamily="18" charset="0"/>
              <a:cs typeface="Times New Roman" pitchFamily="18" charset="0"/>
            </a:endParaRPr>
          </a:p>
          <a:p>
            <a:pPr marL="758952" lvl="3" indent="-274320">
              <a:lnSpc>
                <a:spcPct val="150000"/>
              </a:lnSpc>
              <a:spcBef>
                <a:spcPts val="600"/>
              </a:spcBef>
              <a:buClr>
                <a:schemeClr val="tx2"/>
              </a:buClr>
              <a:buSzPct val="73000"/>
              <a:buFont typeface="Wingdings" pitchFamily="2" charset="2"/>
              <a:buChar char="ü"/>
            </a:pPr>
            <a:r>
              <a:rPr lang="ar-JO" sz="2800" dirty="0" smtClean="0">
                <a:latin typeface="Times New Roman" pitchFamily="18" charset="0"/>
                <a:cs typeface="Times New Roman" pitchFamily="18" charset="0"/>
              </a:rPr>
              <a:t>التصنيع </a:t>
            </a:r>
            <a:r>
              <a:rPr lang="ar-JO" sz="2800" dirty="0" smtClean="0">
                <a:latin typeface="Times New Roman" pitchFamily="18" charset="0"/>
                <a:cs typeface="Times New Roman" pitchFamily="18" charset="0"/>
              </a:rPr>
              <a:t>الغذائي</a:t>
            </a:r>
            <a:endParaRPr lang="en-US" sz="2800" dirty="0" smtClean="0">
              <a:latin typeface="Times New Roman" pitchFamily="18" charset="0"/>
              <a:cs typeface="Times New Roman" pitchFamily="18" charset="0"/>
            </a:endParaRPr>
          </a:p>
        </p:txBody>
      </p:sp>
    </p:spTree>
  </p:cSld>
  <p:clrMapOvr>
    <a:masterClrMapping/>
  </p:clrMapOvr>
  <p:transition spd="slow">
    <p:pull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367</TotalTime>
  <Words>1233</Words>
  <Application>Microsoft Office PowerPoint</Application>
  <PresentationFormat>On-screen Show (4:3)</PresentationFormat>
  <Paragraphs>196</Paragraphs>
  <Slides>39</Slides>
  <Notes>0</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Flow</vt:lpstr>
      <vt:lpstr>Microsoft Visio Drawing</vt:lpstr>
      <vt:lpstr>Slide 1</vt:lpstr>
      <vt:lpstr> إعداد بلال محمد أبو جعفر محمد نزيه عنبتاوي      إشراف  د. أيهم جعرون </vt:lpstr>
      <vt:lpstr>وصف المشروع </vt:lpstr>
      <vt:lpstr>محتويات المشروع</vt:lpstr>
      <vt:lpstr>النتائج المتوقعة للمشروع</vt:lpstr>
      <vt:lpstr>نبذة عن شهادة الحلال </vt:lpstr>
      <vt:lpstr>Slide 7</vt:lpstr>
      <vt:lpstr>متطلبات المواصفة  </vt:lpstr>
      <vt:lpstr>تشمل هذه المواصفة المتطلبات التالية      : </vt:lpstr>
      <vt:lpstr>وصف عام لشركة زيتا للمواد الغذائية والمجمدات  </vt:lpstr>
      <vt:lpstr>Slide 11</vt:lpstr>
      <vt:lpstr>Slide 12</vt:lpstr>
      <vt:lpstr>الوضع الحالي لمتطلبات الحلال في الشركة</vt:lpstr>
      <vt:lpstr>Slide 14</vt:lpstr>
      <vt:lpstr> </vt:lpstr>
      <vt:lpstr>Slide 16</vt:lpstr>
      <vt:lpstr>Slide 17</vt:lpstr>
      <vt:lpstr>Slide 18</vt:lpstr>
      <vt:lpstr>تحليل الفجوة وتقييم وضع الشركة  </vt:lpstr>
      <vt:lpstr>Slide 20</vt:lpstr>
      <vt:lpstr>Slide 21</vt:lpstr>
      <vt:lpstr>Slide 22</vt:lpstr>
      <vt:lpstr>Slide 23</vt:lpstr>
      <vt:lpstr>Slide 24</vt:lpstr>
      <vt:lpstr>متطلبات عامة للشركة </vt:lpstr>
      <vt:lpstr>Slide 26</vt:lpstr>
      <vt:lpstr>التصميم الداخلي للشركة بما يتناسب وتطبيق شهادة الحلال </vt:lpstr>
      <vt:lpstr>Slide 28</vt:lpstr>
      <vt:lpstr>Slide 29</vt:lpstr>
      <vt:lpstr> </vt:lpstr>
      <vt:lpstr>Slide 31</vt:lpstr>
      <vt:lpstr>Slide 32</vt:lpstr>
      <vt:lpstr>Slide 33</vt:lpstr>
      <vt:lpstr> الإجراءات اللازمة لتحقيق متطلبات الحلال في الشركة  </vt:lpstr>
      <vt:lpstr>Slide 35</vt:lpstr>
      <vt:lpstr>Slide 36</vt:lpstr>
      <vt:lpstr>Slide 37</vt:lpstr>
      <vt:lpstr>Slide 38</vt:lpstr>
      <vt:lpstr>Slide 39</vt:lpstr>
    </vt:vector>
  </TitlesOfParts>
  <Company>anabtawi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mohammad</dc:creator>
  <cp:lastModifiedBy>mohammad</cp:lastModifiedBy>
  <cp:revision>48</cp:revision>
  <dcterms:created xsi:type="dcterms:W3CDTF">2011-03-22T16:35:17Z</dcterms:created>
  <dcterms:modified xsi:type="dcterms:W3CDTF">2011-01-23T05:16:56Z</dcterms:modified>
</cp:coreProperties>
</file>